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60"/>
  </p:normalViewPr>
  <p:slideViewPr>
    <p:cSldViewPr>
      <p:cViewPr>
        <p:scale>
          <a:sx n="150" d="100"/>
          <a:sy n="150" d="100"/>
        </p:scale>
        <p:origin x="1398" y="-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300" y="72527"/>
            <a:ext cx="4419498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72527"/>
            <a:ext cx="4419498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7294" y="819605"/>
            <a:ext cx="3915511" cy="177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1401" y="1216628"/>
            <a:ext cx="1285875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50" spc="-70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endParaRPr sz="2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72527"/>
            <a:ext cx="107061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10" dirty="0">
                <a:cs typeface="Trebuchet MS"/>
              </a:rPr>
              <a:t>Our</a:t>
            </a:r>
            <a:r>
              <a:rPr sz="1400" spc="-25" dirty="0">
                <a:cs typeface="Trebuchet MS"/>
              </a:rPr>
              <a:t> </a:t>
            </a:r>
            <a:r>
              <a:rPr sz="1400" spc="-45" dirty="0">
                <a:cs typeface="Trebuchet MS"/>
              </a:rPr>
              <a:t>Approach</a:t>
            </a:r>
            <a:endParaRPr sz="1400" dirty="0"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0451" y="966036"/>
            <a:ext cx="1205230" cy="149656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76530" indent="-139065">
              <a:lnSpc>
                <a:spcPct val="100000"/>
              </a:lnSpc>
              <a:spcBef>
                <a:spcPts val="90"/>
              </a:spcBef>
              <a:buFont typeface="Arial"/>
              <a:buChar char="•"/>
              <a:tabLst>
                <a:tab pos="177165" algn="l"/>
              </a:tabLst>
            </a:pPr>
            <a:r>
              <a:rPr sz="1100" spc="-50" dirty="0">
                <a:cs typeface="Microsoft Sans Serif"/>
              </a:rPr>
              <a:t>Problem</a:t>
            </a:r>
            <a:r>
              <a:rPr sz="1100" spc="35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oriented</a:t>
            </a: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1750" dirty="0">
              <a:cs typeface="Microsoft Sans Serif"/>
            </a:endParaRPr>
          </a:p>
          <a:p>
            <a:pPr marL="176530" indent="-139065">
              <a:lnSpc>
                <a:spcPct val="100000"/>
              </a:lnSpc>
              <a:buFont typeface="Arial"/>
              <a:buChar char="•"/>
              <a:tabLst>
                <a:tab pos="177165" algn="l"/>
              </a:tabLst>
            </a:pPr>
            <a:r>
              <a:rPr sz="1100" spc="-35" dirty="0">
                <a:cs typeface="Microsoft Sans Serif"/>
              </a:rPr>
              <a:t>Scientific</a:t>
            </a: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1750" dirty="0">
              <a:cs typeface="Microsoft Sans Serif"/>
            </a:endParaRPr>
          </a:p>
          <a:p>
            <a:pPr marL="176530" indent="-1390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177165" algn="l"/>
              </a:tabLst>
            </a:pPr>
            <a:r>
              <a:rPr sz="1100" spc="-35" dirty="0">
                <a:cs typeface="Microsoft Sans Serif"/>
              </a:rPr>
              <a:t>Strategic</a:t>
            </a: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1750" dirty="0">
              <a:cs typeface="Microsoft Sans Serif"/>
            </a:endParaRPr>
          </a:p>
          <a:p>
            <a:pPr marL="176530" indent="-139065">
              <a:lnSpc>
                <a:spcPct val="100000"/>
              </a:lnSpc>
              <a:buFont typeface="Arial"/>
              <a:buChar char="•"/>
              <a:tabLst>
                <a:tab pos="177165" algn="l"/>
              </a:tabLst>
            </a:pPr>
            <a:r>
              <a:rPr sz="1100" spc="-40" dirty="0">
                <a:cs typeface="Microsoft Sans Serif"/>
              </a:rPr>
              <a:t>Methods</a:t>
            </a:r>
            <a:endParaRPr sz="1100" dirty="0"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34239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0" dirty="0">
                <a:latin typeface="+mn-lt"/>
              </a:rPr>
              <a:t>Problem</a:t>
            </a:r>
            <a:r>
              <a:rPr spc="-25" dirty="0">
                <a:latin typeface="+mn-lt"/>
              </a:rPr>
              <a:t> </a:t>
            </a:r>
            <a:r>
              <a:rPr spc="-60" dirty="0">
                <a:latin typeface="+mn-lt"/>
              </a:rPr>
              <a:t>Oriented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0450" y="1233257"/>
            <a:ext cx="3673399" cy="61048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76530" indent="-139065">
              <a:lnSpc>
                <a:spcPct val="100000"/>
              </a:lnSpc>
              <a:spcBef>
                <a:spcPts val="90"/>
              </a:spcBef>
              <a:buFont typeface="Arial"/>
              <a:buChar char="•"/>
              <a:tabLst>
                <a:tab pos="177165" algn="l"/>
              </a:tabLst>
            </a:pPr>
            <a:r>
              <a:rPr sz="1100" spc="-110" dirty="0">
                <a:cs typeface="Microsoft Sans Serif"/>
              </a:rPr>
              <a:t>Causes</a:t>
            </a:r>
            <a:r>
              <a:rPr sz="1100" spc="70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and</a:t>
            </a:r>
            <a:r>
              <a:rPr sz="1100" spc="70" dirty="0">
                <a:cs typeface="Microsoft Sans Serif"/>
              </a:rPr>
              <a:t> </a:t>
            </a:r>
            <a:r>
              <a:rPr sz="1100" spc="-90" dirty="0">
                <a:cs typeface="Microsoft Sans Serif"/>
              </a:rPr>
              <a:t>consequences</a:t>
            </a:r>
            <a:r>
              <a:rPr sz="1100" spc="70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of</a:t>
            </a:r>
            <a:r>
              <a:rPr sz="1100" spc="75" dirty="0">
                <a:cs typeface="Microsoft Sans Serif"/>
              </a:rPr>
              <a:t> </a:t>
            </a:r>
            <a:r>
              <a:rPr sz="1100" spc="-60" dirty="0">
                <a:cs typeface="Microsoft Sans Serif"/>
              </a:rPr>
              <a:t>democracy</a:t>
            </a:r>
            <a:r>
              <a:rPr sz="1100" spc="70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and</a:t>
            </a:r>
            <a:r>
              <a:rPr sz="1100" spc="70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dictatorship</a:t>
            </a: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700" dirty="0">
              <a:cs typeface="Microsoft Sans Serif"/>
            </a:endParaRPr>
          </a:p>
          <a:p>
            <a:pPr marL="176530" marR="107950" indent="-139065">
              <a:lnSpc>
                <a:spcPct val="102600"/>
              </a:lnSpc>
              <a:buFont typeface="Arial"/>
              <a:buChar char="•"/>
              <a:tabLst>
                <a:tab pos="177165" algn="l"/>
              </a:tabLst>
            </a:pPr>
            <a:r>
              <a:rPr sz="1100" spc="-110" dirty="0">
                <a:cs typeface="Microsoft Sans Serif"/>
              </a:rPr>
              <a:t>Causes</a:t>
            </a:r>
            <a:r>
              <a:rPr sz="1100" spc="-105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and</a:t>
            </a:r>
            <a:r>
              <a:rPr sz="1100" spc="-60" dirty="0">
                <a:cs typeface="Microsoft Sans Serif"/>
              </a:rPr>
              <a:t> </a:t>
            </a:r>
            <a:r>
              <a:rPr sz="1100" spc="-90" dirty="0">
                <a:cs typeface="Microsoft Sans Serif"/>
              </a:rPr>
              <a:t>consequences</a:t>
            </a:r>
            <a:r>
              <a:rPr sz="1100" spc="-85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of </a:t>
            </a:r>
            <a:r>
              <a:rPr sz="1100" spc="-40" dirty="0">
                <a:cs typeface="Microsoft Sans Serif"/>
              </a:rPr>
              <a:t>democratic </a:t>
            </a:r>
            <a:r>
              <a:rPr sz="1100" spc="-65" dirty="0">
                <a:cs typeface="Microsoft Sans Serif"/>
              </a:rPr>
              <a:t>and</a:t>
            </a:r>
            <a:r>
              <a:rPr sz="1100" spc="-60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dictatorial </a:t>
            </a:r>
            <a:r>
              <a:rPr sz="1100" spc="-280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institutions</a:t>
            </a:r>
            <a:endParaRPr sz="1100" dirty="0"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34239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0" dirty="0">
                <a:latin typeface="+mn-lt"/>
              </a:rPr>
              <a:t>Problem</a:t>
            </a:r>
            <a:r>
              <a:rPr spc="-25" dirty="0">
                <a:latin typeface="+mn-lt"/>
              </a:rPr>
              <a:t> </a:t>
            </a:r>
            <a:r>
              <a:rPr spc="-60" dirty="0">
                <a:latin typeface="+mn-lt"/>
              </a:rPr>
              <a:t>Oriented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813255"/>
            <a:ext cx="3736975" cy="169373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5" dirty="0">
                <a:solidFill>
                  <a:srgbClr val="00B0F0"/>
                </a:solidFill>
                <a:cs typeface="Microsoft Sans Serif"/>
              </a:rPr>
              <a:t>Why</a:t>
            </a:r>
            <a:r>
              <a:rPr sz="1100" spc="70" dirty="0">
                <a:solidFill>
                  <a:srgbClr val="FF0000"/>
                </a:solidFill>
                <a:cs typeface="Microsoft Sans Serif"/>
              </a:rPr>
              <a:t> </a:t>
            </a:r>
            <a:r>
              <a:rPr sz="1100" spc="-90" dirty="0">
                <a:cs typeface="Microsoft Sans Serif"/>
              </a:rPr>
              <a:t>does</a:t>
            </a:r>
            <a:r>
              <a:rPr sz="1100" spc="70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the</a:t>
            </a:r>
            <a:r>
              <a:rPr sz="1100" spc="70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state</a:t>
            </a:r>
            <a:r>
              <a:rPr sz="1100" spc="70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exist</a:t>
            </a:r>
            <a:r>
              <a:rPr sz="1100" spc="70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and</a:t>
            </a:r>
            <a:r>
              <a:rPr sz="1100" spc="70" dirty="0">
                <a:cs typeface="Microsoft Sans Serif"/>
              </a:rPr>
              <a:t> </a:t>
            </a:r>
            <a:r>
              <a:rPr sz="1100" spc="-70" dirty="0">
                <a:cs typeface="Microsoft Sans Serif"/>
              </a:rPr>
              <a:t>where</a:t>
            </a:r>
            <a:r>
              <a:rPr sz="1100" spc="70" dirty="0">
                <a:cs typeface="Microsoft Sans Serif"/>
              </a:rPr>
              <a:t> </a:t>
            </a:r>
            <a:r>
              <a:rPr sz="1100" spc="-90" dirty="0">
                <a:cs typeface="Microsoft Sans Serif"/>
              </a:rPr>
              <a:t>does</a:t>
            </a:r>
            <a:r>
              <a:rPr sz="1100" spc="70" dirty="0">
                <a:cs typeface="Microsoft Sans Serif"/>
              </a:rPr>
              <a:t> </a:t>
            </a:r>
            <a:r>
              <a:rPr sz="1100" spc="45" dirty="0">
                <a:cs typeface="Microsoft Sans Serif"/>
              </a:rPr>
              <a:t>it</a:t>
            </a:r>
            <a:r>
              <a:rPr sz="1100" spc="70" dirty="0">
                <a:cs typeface="Microsoft Sans Serif"/>
              </a:rPr>
              <a:t> </a:t>
            </a:r>
            <a:r>
              <a:rPr sz="1100" spc="-80" dirty="0">
                <a:cs typeface="Microsoft Sans Serif"/>
              </a:rPr>
              <a:t>come</a:t>
            </a:r>
            <a:r>
              <a:rPr sz="1100" spc="70" dirty="0">
                <a:cs typeface="Microsoft Sans Serif"/>
              </a:rPr>
              <a:t> </a:t>
            </a:r>
            <a:r>
              <a:rPr sz="1100" spc="-40" dirty="0">
                <a:cs typeface="Microsoft Sans Serif"/>
              </a:rPr>
              <a:t>from?</a:t>
            </a:r>
            <a:endParaRPr sz="1100" dirty="0">
              <a:cs typeface="Microsoft Sans Serif"/>
            </a:endParaRPr>
          </a:p>
          <a:p>
            <a:pPr marL="12700" marR="5080">
              <a:lnSpc>
                <a:spcPct val="317400"/>
              </a:lnSpc>
            </a:pPr>
            <a:r>
              <a:rPr sz="1100" spc="-35" dirty="0">
                <a:solidFill>
                  <a:srgbClr val="00B0F0"/>
                </a:solidFill>
                <a:cs typeface="Microsoft Sans Serif"/>
              </a:rPr>
              <a:t>Why</a:t>
            </a:r>
            <a:r>
              <a:rPr sz="1100" spc="-35" dirty="0">
                <a:solidFill>
                  <a:srgbClr val="FF0000"/>
                </a:solidFill>
                <a:cs typeface="Microsoft Sans Serif"/>
              </a:rPr>
              <a:t> </a:t>
            </a:r>
            <a:r>
              <a:rPr sz="1100" spc="-80" dirty="0">
                <a:cs typeface="Microsoft Sans Serif"/>
              </a:rPr>
              <a:t>are</a:t>
            </a:r>
            <a:r>
              <a:rPr sz="1100" spc="-75" dirty="0">
                <a:cs typeface="Microsoft Sans Serif"/>
              </a:rPr>
              <a:t> </a:t>
            </a:r>
            <a:r>
              <a:rPr sz="1100" spc="-95" dirty="0">
                <a:cs typeface="Microsoft Sans Serif"/>
              </a:rPr>
              <a:t>some</a:t>
            </a:r>
            <a:r>
              <a:rPr sz="1100" spc="-90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countries</a:t>
            </a:r>
            <a:r>
              <a:rPr sz="1100" spc="-40" dirty="0">
                <a:cs typeface="Microsoft Sans Serif"/>
              </a:rPr>
              <a:t> </a:t>
            </a:r>
            <a:r>
              <a:rPr sz="1100" spc="-70" dirty="0">
                <a:cs typeface="Microsoft Sans Serif"/>
              </a:rPr>
              <a:t>democracies</a:t>
            </a:r>
            <a:r>
              <a:rPr sz="1100" spc="-65" dirty="0">
                <a:cs typeface="Microsoft Sans Serif"/>
              </a:rPr>
              <a:t> and</a:t>
            </a:r>
            <a:r>
              <a:rPr sz="1100" spc="-60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others</a:t>
            </a:r>
            <a:r>
              <a:rPr sz="1100" spc="-45" dirty="0">
                <a:cs typeface="Microsoft Sans Serif"/>
              </a:rPr>
              <a:t> </a:t>
            </a:r>
            <a:r>
              <a:rPr sz="1100" spc="-40" dirty="0">
                <a:cs typeface="Microsoft Sans Serif"/>
              </a:rPr>
              <a:t>dictatorships? </a:t>
            </a:r>
            <a:r>
              <a:rPr sz="1100" spc="-35" dirty="0">
                <a:cs typeface="Microsoft Sans Serif"/>
              </a:rPr>
              <a:t> </a:t>
            </a:r>
            <a:endParaRPr lang="en-US" sz="1100" spc="-35" dirty="0">
              <a:cs typeface="Microsoft Sans Serif"/>
            </a:endParaRPr>
          </a:p>
          <a:p>
            <a:pPr marL="12700" marR="5080">
              <a:lnSpc>
                <a:spcPct val="317400"/>
              </a:lnSpc>
            </a:pPr>
            <a:r>
              <a:rPr sz="1100" spc="-35" dirty="0">
                <a:solidFill>
                  <a:srgbClr val="00B0F0"/>
                </a:solidFill>
                <a:cs typeface="Microsoft Sans Serif"/>
              </a:rPr>
              <a:t>Why</a:t>
            </a:r>
            <a:r>
              <a:rPr sz="1100" spc="-30" dirty="0">
                <a:solidFill>
                  <a:srgbClr val="FF0000"/>
                </a:solidFill>
                <a:cs typeface="Microsoft Sans Serif"/>
              </a:rPr>
              <a:t> </a:t>
            </a:r>
            <a:r>
              <a:rPr sz="1100" spc="-60" dirty="0">
                <a:cs typeface="Microsoft Sans Serif"/>
              </a:rPr>
              <a:t>do</a:t>
            </a:r>
            <a:r>
              <a:rPr sz="1100" spc="-55" dirty="0">
                <a:cs typeface="Microsoft Sans Serif"/>
              </a:rPr>
              <a:t> </a:t>
            </a:r>
            <a:r>
              <a:rPr sz="1100" spc="-95" dirty="0">
                <a:cs typeface="Microsoft Sans Serif"/>
              </a:rPr>
              <a:t>some</a:t>
            </a:r>
            <a:r>
              <a:rPr sz="1100" spc="-90" dirty="0">
                <a:cs typeface="Microsoft Sans Serif"/>
              </a:rPr>
              <a:t> </a:t>
            </a:r>
            <a:r>
              <a:rPr sz="1100" spc="-70" dirty="0">
                <a:cs typeface="Microsoft Sans Serif"/>
              </a:rPr>
              <a:t>regimes</a:t>
            </a:r>
            <a:r>
              <a:rPr sz="1100" spc="150" dirty="0">
                <a:cs typeface="Microsoft Sans Serif"/>
              </a:rPr>
              <a:t> </a:t>
            </a:r>
            <a:r>
              <a:rPr sz="1100" spc="-10" dirty="0">
                <a:cs typeface="Microsoft Sans Serif"/>
              </a:rPr>
              <a:t>treat </a:t>
            </a:r>
            <a:r>
              <a:rPr sz="1100" spc="-15" dirty="0">
                <a:cs typeface="Microsoft Sans Serif"/>
              </a:rPr>
              <a:t>their </a:t>
            </a:r>
            <a:r>
              <a:rPr sz="1100" spc="-45" dirty="0">
                <a:cs typeface="Microsoft Sans Serif"/>
              </a:rPr>
              <a:t>citizens</a:t>
            </a:r>
            <a:r>
              <a:rPr lang="en-US" sz="1100" spc="200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better </a:t>
            </a:r>
            <a:r>
              <a:rPr sz="1100" spc="-25" dirty="0">
                <a:cs typeface="Microsoft Sans Serif"/>
              </a:rPr>
              <a:t>than </a:t>
            </a:r>
            <a:r>
              <a:rPr sz="1100" spc="-55" dirty="0">
                <a:cs typeface="Microsoft Sans Serif"/>
              </a:rPr>
              <a:t>others? </a:t>
            </a:r>
            <a:r>
              <a:rPr sz="1100" spc="-50" dirty="0">
                <a:cs typeface="Microsoft Sans Serif"/>
              </a:rPr>
              <a:t> </a:t>
            </a:r>
            <a:endParaRPr lang="en-US" sz="1100" spc="-50" dirty="0">
              <a:cs typeface="Microsoft Sans Serif"/>
            </a:endParaRPr>
          </a:p>
          <a:p>
            <a:pPr marL="12700" marR="5080">
              <a:lnSpc>
                <a:spcPct val="317400"/>
              </a:lnSpc>
            </a:pPr>
            <a:r>
              <a:rPr sz="1100" spc="-35" dirty="0">
                <a:solidFill>
                  <a:srgbClr val="00B0F0"/>
                </a:solidFill>
                <a:cs typeface="Microsoft Sans Serif"/>
              </a:rPr>
              <a:t>Why</a:t>
            </a:r>
            <a:r>
              <a:rPr sz="1100" spc="70" dirty="0">
                <a:solidFill>
                  <a:srgbClr val="FF0000"/>
                </a:solidFill>
                <a:cs typeface="Microsoft Sans Serif"/>
              </a:rPr>
              <a:t> </a:t>
            </a:r>
            <a:r>
              <a:rPr sz="1100" spc="-60" dirty="0">
                <a:cs typeface="Microsoft Sans Serif"/>
              </a:rPr>
              <a:t>do</a:t>
            </a:r>
            <a:r>
              <a:rPr sz="1100" spc="70" dirty="0">
                <a:cs typeface="Microsoft Sans Serif"/>
              </a:rPr>
              <a:t> </a:t>
            </a:r>
            <a:r>
              <a:rPr sz="1100" spc="-95" dirty="0">
                <a:cs typeface="Microsoft Sans Serif"/>
              </a:rPr>
              <a:t>some</a:t>
            </a:r>
            <a:r>
              <a:rPr sz="1100" spc="70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countries</a:t>
            </a:r>
            <a:r>
              <a:rPr sz="1100" spc="70" dirty="0">
                <a:cs typeface="Microsoft Sans Serif"/>
              </a:rPr>
              <a:t> </a:t>
            </a:r>
            <a:r>
              <a:rPr sz="1100" spc="-80" dirty="0">
                <a:cs typeface="Microsoft Sans Serif"/>
              </a:rPr>
              <a:t>have</a:t>
            </a:r>
            <a:r>
              <a:rPr sz="1100" spc="75" dirty="0">
                <a:cs typeface="Microsoft Sans Serif"/>
              </a:rPr>
              <a:t> </a:t>
            </a:r>
            <a:r>
              <a:rPr sz="1100" spc="-60" dirty="0">
                <a:cs typeface="Microsoft Sans Serif"/>
              </a:rPr>
              <a:t>many</a:t>
            </a:r>
            <a:r>
              <a:rPr sz="1100" spc="70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parties</a:t>
            </a:r>
            <a:r>
              <a:rPr sz="1100" spc="70" dirty="0">
                <a:cs typeface="Microsoft Sans Serif"/>
              </a:rPr>
              <a:t> </a:t>
            </a:r>
            <a:r>
              <a:rPr sz="1100" spc="-5" dirty="0">
                <a:cs typeface="Microsoft Sans Serif"/>
              </a:rPr>
              <a:t>but</a:t>
            </a:r>
            <a:r>
              <a:rPr sz="1100" spc="70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others</a:t>
            </a:r>
            <a:r>
              <a:rPr sz="1100" spc="70" dirty="0">
                <a:cs typeface="Microsoft Sans Serif"/>
              </a:rPr>
              <a:t> </a:t>
            </a:r>
            <a:r>
              <a:rPr sz="1100" spc="-80" dirty="0">
                <a:cs typeface="Microsoft Sans Serif"/>
              </a:rPr>
              <a:t>have</a:t>
            </a:r>
            <a:r>
              <a:rPr sz="1100" spc="70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few?</a:t>
            </a:r>
            <a:endParaRPr sz="1100" dirty="0"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34239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0" dirty="0">
                <a:latin typeface="+mn-lt"/>
              </a:rPr>
              <a:t>Problem</a:t>
            </a:r>
            <a:r>
              <a:rPr spc="-25" dirty="0">
                <a:latin typeface="+mn-lt"/>
              </a:rPr>
              <a:t> </a:t>
            </a:r>
            <a:r>
              <a:rPr spc="-60" dirty="0">
                <a:latin typeface="+mn-lt"/>
              </a:rPr>
              <a:t>Oriented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1032432"/>
            <a:ext cx="3818890" cy="10822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40" dirty="0">
                <a:solidFill>
                  <a:srgbClr val="00B0F0"/>
                </a:solidFill>
                <a:cs typeface="Microsoft Sans Serif"/>
              </a:rPr>
              <a:t>Explanation</a:t>
            </a:r>
            <a:r>
              <a:rPr sz="1100" spc="6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30" dirty="0">
                <a:solidFill>
                  <a:srgbClr val="00B0F0"/>
                </a:solidFill>
                <a:cs typeface="Microsoft Sans Serif"/>
              </a:rPr>
              <a:t>rather</a:t>
            </a:r>
            <a:r>
              <a:rPr sz="1100" spc="70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25" dirty="0">
                <a:solidFill>
                  <a:srgbClr val="00B0F0"/>
                </a:solidFill>
                <a:cs typeface="Microsoft Sans Serif"/>
              </a:rPr>
              <a:t>than</a:t>
            </a:r>
            <a:r>
              <a:rPr sz="1100" spc="70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40" dirty="0">
                <a:solidFill>
                  <a:srgbClr val="00B0F0"/>
                </a:solidFill>
                <a:cs typeface="Microsoft Sans Serif"/>
              </a:rPr>
              <a:t>description.</a:t>
            </a:r>
            <a:endParaRPr sz="1100" dirty="0">
              <a:solidFill>
                <a:srgbClr val="00B0F0"/>
              </a:solidFill>
              <a:cs typeface="Microsoft Sans Serif"/>
            </a:endParaRPr>
          </a:p>
          <a:p>
            <a:pPr>
              <a:lnSpc>
                <a:spcPct val="100000"/>
              </a:lnSpc>
            </a:pP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cs typeface="Microsoft Sans Serif"/>
            </a:endParaRPr>
          </a:p>
          <a:p>
            <a:pPr marL="12700" marR="5080">
              <a:lnSpc>
                <a:spcPct val="102600"/>
              </a:lnSpc>
            </a:pPr>
            <a:r>
              <a:rPr sz="1100" spc="-50" dirty="0">
                <a:cs typeface="Microsoft Sans Serif"/>
              </a:rPr>
              <a:t>We’re</a:t>
            </a:r>
            <a:r>
              <a:rPr sz="1100" spc="-45" dirty="0">
                <a:cs typeface="Microsoft Sans Serif"/>
              </a:rPr>
              <a:t> </a:t>
            </a:r>
            <a:r>
              <a:rPr sz="1100" spc="-70" dirty="0">
                <a:cs typeface="Microsoft Sans Serif"/>
              </a:rPr>
              <a:t>more</a:t>
            </a:r>
            <a:r>
              <a:rPr sz="1100" spc="-65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interested</a:t>
            </a:r>
            <a:r>
              <a:rPr sz="1100" spc="-40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in </a:t>
            </a:r>
            <a:r>
              <a:rPr sz="1100" spc="-45" dirty="0">
                <a:cs typeface="Microsoft Sans Serif"/>
              </a:rPr>
              <a:t>explaining,</a:t>
            </a:r>
            <a:r>
              <a:rPr sz="1100" spc="-40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rather </a:t>
            </a:r>
            <a:r>
              <a:rPr sz="1100" spc="-25" dirty="0">
                <a:cs typeface="Microsoft Sans Serif"/>
              </a:rPr>
              <a:t>than </a:t>
            </a:r>
            <a:r>
              <a:rPr sz="1100" spc="-50" dirty="0">
                <a:cs typeface="Microsoft Sans Serif"/>
              </a:rPr>
              <a:t>describing,</a:t>
            </a:r>
            <a:r>
              <a:rPr sz="1100" spc="-45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why </a:t>
            </a:r>
            <a:r>
              <a:rPr sz="1100" spc="-45" dirty="0">
                <a:cs typeface="Microsoft Sans Serif"/>
              </a:rPr>
              <a:t> </a:t>
            </a:r>
            <a:r>
              <a:rPr sz="1100" spc="-25" dirty="0">
                <a:cs typeface="Microsoft Sans Serif"/>
              </a:rPr>
              <a:t>politics</a:t>
            </a:r>
            <a:r>
              <a:rPr sz="1100" spc="75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is</a:t>
            </a:r>
            <a:r>
              <a:rPr sz="1100" spc="75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organized</a:t>
            </a:r>
            <a:r>
              <a:rPr sz="1100" spc="75" dirty="0">
                <a:cs typeface="Microsoft Sans Serif"/>
              </a:rPr>
              <a:t> </a:t>
            </a:r>
            <a:r>
              <a:rPr sz="1100" spc="-55" dirty="0">
                <a:cs typeface="Microsoft Sans Serif"/>
              </a:rPr>
              <a:t>along</a:t>
            </a:r>
            <a:r>
              <a:rPr sz="1100" spc="80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ethnic</a:t>
            </a:r>
            <a:r>
              <a:rPr sz="1100" spc="75" dirty="0">
                <a:cs typeface="Microsoft Sans Serif"/>
              </a:rPr>
              <a:t> </a:t>
            </a:r>
            <a:r>
              <a:rPr sz="1100" spc="-60" dirty="0">
                <a:cs typeface="Microsoft Sans Serif"/>
              </a:rPr>
              <a:t>lines</a:t>
            </a:r>
            <a:r>
              <a:rPr sz="1100" spc="75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in</a:t>
            </a:r>
            <a:r>
              <a:rPr sz="1100" spc="75" dirty="0">
                <a:cs typeface="Microsoft Sans Serif"/>
              </a:rPr>
              <a:t> </a:t>
            </a:r>
            <a:r>
              <a:rPr sz="1100" spc="-95" dirty="0">
                <a:cs typeface="Microsoft Sans Serif"/>
              </a:rPr>
              <a:t>some</a:t>
            </a:r>
            <a:r>
              <a:rPr sz="1100" spc="75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countries</a:t>
            </a:r>
            <a:r>
              <a:rPr sz="1100" spc="80" dirty="0">
                <a:cs typeface="Microsoft Sans Serif"/>
              </a:rPr>
              <a:t> </a:t>
            </a:r>
            <a:r>
              <a:rPr sz="1100" spc="-5" dirty="0">
                <a:cs typeface="Microsoft Sans Serif"/>
              </a:rPr>
              <a:t>but</a:t>
            </a:r>
            <a:r>
              <a:rPr sz="1100" spc="75" dirty="0">
                <a:cs typeface="Microsoft Sans Serif"/>
              </a:rPr>
              <a:t> </a:t>
            </a:r>
            <a:r>
              <a:rPr sz="1100" spc="-85" dirty="0">
                <a:cs typeface="Microsoft Sans Serif"/>
              </a:rPr>
              <a:t>class </a:t>
            </a:r>
            <a:r>
              <a:rPr sz="1100" spc="-275" dirty="0">
                <a:cs typeface="Microsoft Sans Serif"/>
              </a:rPr>
              <a:t> </a:t>
            </a:r>
            <a:r>
              <a:rPr sz="1100" spc="-60" dirty="0">
                <a:cs typeface="Microsoft Sans Serif"/>
              </a:rPr>
              <a:t>lines</a:t>
            </a:r>
            <a:r>
              <a:rPr sz="1100" spc="-55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in </a:t>
            </a:r>
            <a:r>
              <a:rPr sz="1100" spc="-45" dirty="0">
                <a:cs typeface="Microsoft Sans Serif"/>
              </a:rPr>
              <a:t>others, </a:t>
            </a:r>
            <a:r>
              <a:rPr sz="1100" spc="-50" dirty="0">
                <a:cs typeface="Microsoft Sans Serif"/>
              </a:rPr>
              <a:t>or</a:t>
            </a:r>
            <a:r>
              <a:rPr sz="1100" spc="-45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why</a:t>
            </a:r>
            <a:r>
              <a:rPr sz="1100" spc="-45" dirty="0">
                <a:cs typeface="Microsoft Sans Serif"/>
              </a:rPr>
              <a:t> </a:t>
            </a:r>
            <a:r>
              <a:rPr sz="1100" spc="-95" dirty="0">
                <a:cs typeface="Microsoft Sans Serif"/>
              </a:rPr>
              <a:t>some</a:t>
            </a:r>
            <a:r>
              <a:rPr sz="1100" spc="-90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countries </a:t>
            </a:r>
            <a:r>
              <a:rPr sz="1100" spc="-80" dirty="0">
                <a:cs typeface="Microsoft Sans Serif"/>
              </a:rPr>
              <a:t>are</a:t>
            </a:r>
            <a:r>
              <a:rPr sz="1100" spc="-75" dirty="0">
                <a:cs typeface="Microsoft Sans Serif"/>
              </a:rPr>
              <a:t> </a:t>
            </a:r>
            <a:r>
              <a:rPr sz="1100" spc="-70" dirty="0">
                <a:cs typeface="Microsoft Sans Serif"/>
              </a:rPr>
              <a:t>democracies</a:t>
            </a:r>
            <a:r>
              <a:rPr sz="1100" spc="-65" dirty="0">
                <a:cs typeface="Microsoft Sans Serif"/>
              </a:rPr>
              <a:t> </a:t>
            </a:r>
            <a:r>
              <a:rPr sz="1100" spc="-5" dirty="0">
                <a:cs typeface="Microsoft Sans Serif"/>
              </a:rPr>
              <a:t>but </a:t>
            </a:r>
            <a:r>
              <a:rPr sz="1100" spc="-50" dirty="0">
                <a:cs typeface="Microsoft Sans Serif"/>
              </a:rPr>
              <a:t>others </a:t>
            </a:r>
            <a:r>
              <a:rPr sz="1100" spc="-280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dictatorships.</a:t>
            </a:r>
            <a:endParaRPr sz="1100" dirty="0"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134239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0" dirty="0">
                <a:latin typeface="+mn-lt"/>
              </a:rPr>
              <a:t>Problem</a:t>
            </a:r>
            <a:r>
              <a:rPr spc="-25" dirty="0">
                <a:latin typeface="+mn-lt"/>
              </a:rPr>
              <a:t> </a:t>
            </a:r>
            <a:r>
              <a:rPr spc="-60" dirty="0">
                <a:latin typeface="+mn-lt"/>
              </a:rPr>
              <a:t>Oriented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4594" y="860487"/>
            <a:ext cx="2502535" cy="1631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100" spc="-70" dirty="0">
                <a:solidFill>
                  <a:srgbClr val="00B0F0"/>
                </a:solidFill>
                <a:cs typeface="Microsoft Sans Serif"/>
              </a:rPr>
              <a:t>Common</a:t>
            </a:r>
            <a:r>
              <a:rPr sz="1100" spc="40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65" dirty="0">
                <a:solidFill>
                  <a:srgbClr val="00B0F0"/>
                </a:solidFill>
                <a:cs typeface="Microsoft Sans Serif"/>
              </a:rPr>
              <a:t>problems</a:t>
            </a:r>
            <a:endParaRPr sz="1100" dirty="0">
              <a:solidFill>
                <a:srgbClr val="00B0F0"/>
              </a:solidFill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 dirty="0">
              <a:cs typeface="Microsoft Sans Serif"/>
            </a:endParaRPr>
          </a:p>
          <a:p>
            <a:pPr marL="302260" indent="-1390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02895" algn="l"/>
              </a:tabLst>
            </a:pPr>
            <a:r>
              <a:rPr sz="1100" spc="-60" dirty="0">
                <a:cs typeface="Microsoft Sans Serif"/>
              </a:rPr>
              <a:t>Credible</a:t>
            </a:r>
            <a:r>
              <a:rPr sz="1100" spc="60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commitment</a:t>
            </a:r>
            <a:r>
              <a:rPr sz="1100" spc="60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problems</a:t>
            </a:r>
            <a:endParaRPr sz="1100" dirty="0">
              <a:cs typeface="Microsoft Sans Serif"/>
            </a:endParaRPr>
          </a:p>
          <a:p>
            <a:pPr marL="302260" indent="-13906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02895" algn="l"/>
              </a:tabLst>
            </a:pPr>
            <a:r>
              <a:rPr sz="1100" spc="-50" dirty="0">
                <a:cs typeface="Microsoft Sans Serif"/>
              </a:rPr>
              <a:t>Collective</a:t>
            </a:r>
            <a:r>
              <a:rPr sz="1100" spc="60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action</a:t>
            </a:r>
            <a:r>
              <a:rPr sz="1100" spc="60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problems</a:t>
            </a:r>
            <a:endParaRPr sz="1100" dirty="0">
              <a:cs typeface="Microsoft Sans Serif"/>
            </a:endParaRPr>
          </a:p>
          <a:p>
            <a:pPr marL="302260" indent="-13906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02895" algn="l"/>
              </a:tabLst>
            </a:pPr>
            <a:r>
              <a:rPr sz="1100" spc="-35" dirty="0">
                <a:cs typeface="Microsoft Sans Serif"/>
              </a:rPr>
              <a:t>Principal-agent</a:t>
            </a:r>
            <a:r>
              <a:rPr sz="1100" spc="45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problems</a:t>
            </a:r>
            <a:endParaRPr sz="1100" dirty="0">
              <a:cs typeface="Microsoft Sans Serif"/>
            </a:endParaRPr>
          </a:p>
          <a:p>
            <a:pPr marL="302260" indent="-139065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02895" algn="l"/>
              </a:tabLst>
            </a:pPr>
            <a:r>
              <a:rPr sz="1100" spc="-65" dirty="0">
                <a:cs typeface="Microsoft Sans Serif"/>
              </a:rPr>
              <a:t>Preference</a:t>
            </a:r>
            <a:r>
              <a:rPr sz="1100" spc="65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aggregation</a:t>
            </a:r>
            <a:r>
              <a:rPr sz="1100" spc="65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problems</a:t>
            </a:r>
            <a:endParaRPr sz="1100" dirty="0">
              <a:cs typeface="Microsoft Sans Serif"/>
            </a:endParaRPr>
          </a:p>
          <a:p>
            <a:pPr marL="302260" indent="-139065">
              <a:lnSpc>
                <a:spcPct val="100000"/>
              </a:lnSpc>
              <a:spcBef>
                <a:spcPts val="334"/>
              </a:spcBef>
              <a:buFont typeface="Arial"/>
              <a:buChar char="•"/>
              <a:tabLst>
                <a:tab pos="302895" algn="l"/>
              </a:tabLst>
            </a:pPr>
            <a:r>
              <a:rPr sz="1100" spc="-35" dirty="0">
                <a:cs typeface="Microsoft Sans Serif"/>
              </a:rPr>
              <a:t>Coalition</a:t>
            </a:r>
            <a:r>
              <a:rPr sz="1100" spc="55" dirty="0">
                <a:cs typeface="Microsoft Sans Serif"/>
              </a:rPr>
              <a:t> </a:t>
            </a:r>
            <a:r>
              <a:rPr sz="1100" spc="-25" dirty="0">
                <a:cs typeface="Microsoft Sans Serif"/>
              </a:rPr>
              <a:t>formation</a:t>
            </a:r>
            <a:r>
              <a:rPr sz="1100" spc="55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problems</a:t>
            </a:r>
            <a:endParaRPr sz="1100" dirty="0">
              <a:cs typeface="Microsoft Sans Serif"/>
            </a:endParaRPr>
          </a:p>
          <a:p>
            <a:pPr marL="302260" indent="-13906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02895" algn="l"/>
              </a:tabLst>
            </a:pPr>
            <a:r>
              <a:rPr sz="1100" spc="-25" dirty="0">
                <a:cs typeface="Microsoft Sans Serif"/>
              </a:rPr>
              <a:t>Information</a:t>
            </a:r>
            <a:r>
              <a:rPr sz="1100" spc="60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and</a:t>
            </a:r>
            <a:r>
              <a:rPr sz="1100" spc="65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monitoring</a:t>
            </a:r>
            <a:r>
              <a:rPr sz="1100" spc="60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problems</a:t>
            </a:r>
            <a:endParaRPr sz="1100" dirty="0"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57658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65" dirty="0">
                <a:latin typeface="+mn-lt"/>
              </a:rPr>
              <a:t>Science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692720"/>
            <a:ext cx="3839845" cy="181620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99060">
              <a:lnSpc>
                <a:spcPct val="102600"/>
              </a:lnSpc>
              <a:spcBef>
                <a:spcPts val="55"/>
              </a:spcBef>
            </a:pPr>
            <a:r>
              <a:rPr sz="1100" spc="-40" dirty="0">
                <a:cs typeface="Microsoft Sans Serif"/>
              </a:rPr>
              <a:t>The</a:t>
            </a:r>
            <a:r>
              <a:rPr sz="1100" spc="-35" dirty="0">
                <a:cs typeface="Microsoft Sans Serif"/>
              </a:rPr>
              <a:t> </a:t>
            </a:r>
            <a:r>
              <a:rPr sz="1100" spc="-35" dirty="0">
                <a:solidFill>
                  <a:srgbClr val="00B0F0"/>
                </a:solidFill>
                <a:cs typeface="Microsoft Sans Serif"/>
              </a:rPr>
              <a:t>scientific </a:t>
            </a:r>
            <a:r>
              <a:rPr sz="1100" spc="-40" dirty="0">
                <a:solidFill>
                  <a:srgbClr val="00B0F0"/>
                </a:solidFill>
                <a:cs typeface="Microsoft Sans Serif"/>
              </a:rPr>
              <a:t>method</a:t>
            </a:r>
            <a:r>
              <a:rPr sz="1100" spc="-3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60" dirty="0">
                <a:cs typeface="Microsoft Sans Serif"/>
              </a:rPr>
              <a:t>involves</a:t>
            </a:r>
            <a:r>
              <a:rPr sz="1100" spc="-55" dirty="0">
                <a:cs typeface="Microsoft Sans Serif"/>
              </a:rPr>
              <a:t> </a:t>
            </a:r>
            <a:r>
              <a:rPr sz="1100" spc="-25" dirty="0">
                <a:cs typeface="Microsoft Sans Serif"/>
              </a:rPr>
              <a:t>formulating </a:t>
            </a:r>
            <a:r>
              <a:rPr sz="1100" spc="-50" dirty="0">
                <a:cs typeface="Microsoft Sans Serif"/>
              </a:rPr>
              <a:t>explanations</a:t>
            </a:r>
            <a:r>
              <a:rPr sz="1100" spc="-45" dirty="0">
                <a:cs typeface="Microsoft Sans Serif"/>
              </a:rPr>
              <a:t> </a:t>
            </a:r>
            <a:r>
              <a:rPr sz="1100" spc="5" dirty="0">
                <a:cs typeface="Microsoft Sans Serif"/>
              </a:rPr>
              <a:t>that</a:t>
            </a:r>
            <a:r>
              <a:rPr lang="en-US" sz="1100" spc="5" dirty="0">
                <a:cs typeface="Microsoft Sans Serif"/>
              </a:rPr>
              <a:t> </a:t>
            </a:r>
            <a:r>
              <a:rPr sz="1100" spc="-60" dirty="0">
                <a:cs typeface="Microsoft Sans Serif"/>
              </a:rPr>
              <a:t>produce</a:t>
            </a:r>
            <a:r>
              <a:rPr sz="1100" spc="70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conjectures</a:t>
            </a:r>
            <a:r>
              <a:rPr sz="1100" spc="75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about</a:t>
            </a:r>
            <a:r>
              <a:rPr sz="1100" spc="75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the</a:t>
            </a:r>
            <a:r>
              <a:rPr sz="1100" spc="70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world</a:t>
            </a:r>
            <a:r>
              <a:rPr sz="1100" spc="75" dirty="0">
                <a:cs typeface="Microsoft Sans Serif"/>
              </a:rPr>
              <a:t> </a:t>
            </a:r>
            <a:r>
              <a:rPr sz="1100" spc="5" dirty="0">
                <a:cs typeface="Microsoft Sans Serif"/>
              </a:rPr>
              <a:t>that</a:t>
            </a:r>
            <a:r>
              <a:rPr sz="1100" spc="75" dirty="0">
                <a:cs typeface="Microsoft Sans Serif"/>
              </a:rPr>
              <a:t> </a:t>
            </a:r>
            <a:r>
              <a:rPr sz="1100" spc="-70" dirty="0">
                <a:cs typeface="Microsoft Sans Serif"/>
              </a:rPr>
              <a:t>can</a:t>
            </a:r>
            <a:r>
              <a:rPr sz="1100" spc="75" dirty="0">
                <a:cs typeface="Microsoft Sans Serif"/>
              </a:rPr>
              <a:t> </a:t>
            </a:r>
            <a:r>
              <a:rPr sz="1100" spc="-75" dirty="0">
                <a:cs typeface="Microsoft Sans Serif"/>
              </a:rPr>
              <a:t>be</a:t>
            </a:r>
            <a:r>
              <a:rPr sz="1100" spc="70" dirty="0">
                <a:cs typeface="Microsoft Sans Serif"/>
              </a:rPr>
              <a:t> </a:t>
            </a:r>
            <a:r>
              <a:rPr sz="1100" spc="-70" dirty="0">
                <a:cs typeface="Microsoft Sans Serif"/>
              </a:rPr>
              <a:t>compared</a:t>
            </a:r>
            <a:r>
              <a:rPr sz="1100" spc="75" dirty="0">
                <a:cs typeface="Microsoft Sans Serif"/>
              </a:rPr>
              <a:t> </a:t>
            </a:r>
            <a:r>
              <a:rPr sz="1100" spc="-5" dirty="0">
                <a:cs typeface="Microsoft Sans Serif"/>
              </a:rPr>
              <a:t>with </a:t>
            </a:r>
            <a:r>
              <a:rPr sz="1100" spc="-275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experience.</a:t>
            </a: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</a:pP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cs typeface="Microsoft Sans Serif"/>
            </a:endParaRPr>
          </a:p>
          <a:p>
            <a:pPr marL="12700" marR="328930">
              <a:lnSpc>
                <a:spcPct val="102600"/>
              </a:lnSpc>
            </a:pPr>
            <a:r>
              <a:rPr sz="1100" spc="-60" dirty="0">
                <a:cs typeface="Microsoft Sans Serif"/>
              </a:rPr>
              <a:t>When</a:t>
            </a:r>
            <a:r>
              <a:rPr sz="1100" spc="-55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scientific </a:t>
            </a:r>
            <a:r>
              <a:rPr sz="1100" spc="-55" dirty="0">
                <a:cs typeface="Microsoft Sans Serif"/>
              </a:rPr>
              <a:t>theories</a:t>
            </a:r>
            <a:r>
              <a:rPr sz="1100" spc="-50" dirty="0">
                <a:cs typeface="Microsoft Sans Serif"/>
              </a:rPr>
              <a:t> </a:t>
            </a:r>
            <a:r>
              <a:rPr sz="1100" spc="-80" dirty="0">
                <a:cs typeface="Microsoft Sans Serif"/>
              </a:rPr>
              <a:t>are</a:t>
            </a:r>
            <a:r>
              <a:rPr sz="1100" spc="-75" dirty="0">
                <a:cs typeface="Microsoft Sans Serif"/>
              </a:rPr>
              <a:t> </a:t>
            </a:r>
            <a:r>
              <a:rPr sz="1100" spc="-40" dirty="0">
                <a:cs typeface="Microsoft Sans Serif"/>
              </a:rPr>
              <a:t>constructed</a:t>
            </a:r>
            <a:r>
              <a:rPr sz="1100" spc="-35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properly,</a:t>
            </a:r>
            <a:r>
              <a:rPr sz="1100" spc="-45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they </a:t>
            </a:r>
            <a:r>
              <a:rPr sz="1100" spc="-45" dirty="0">
                <a:cs typeface="Microsoft Sans Serif"/>
              </a:rPr>
              <a:t>yield </a:t>
            </a:r>
            <a:r>
              <a:rPr sz="1100" spc="-280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statements</a:t>
            </a:r>
            <a:r>
              <a:rPr sz="1100" spc="65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about</a:t>
            </a:r>
            <a:r>
              <a:rPr sz="1100" spc="70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the</a:t>
            </a:r>
            <a:r>
              <a:rPr sz="1100" spc="70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world</a:t>
            </a:r>
            <a:r>
              <a:rPr sz="1100" spc="70" dirty="0">
                <a:cs typeface="Microsoft Sans Serif"/>
              </a:rPr>
              <a:t> </a:t>
            </a:r>
            <a:r>
              <a:rPr sz="1100" spc="5" dirty="0">
                <a:cs typeface="Microsoft Sans Serif"/>
              </a:rPr>
              <a:t>that</a:t>
            </a:r>
            <a:r>
              <a:rPr sz="1100" spc="65" dirty="0">
                <a:cs typeface="Microsoft Sans Serif"/>
              </a:rPr>
              <a:t> </a:t>
            </a:r>
            <a:r>
              <a:rPr sz="1100" spc="-55" dirty="0">
                <a:cs typeface="Microsoft Sans Serif"/>
              </a:rPr>
              <a:t>can,</a:t>
            </a:r>
            <a:r>
              <a:rPr sz="1100" spc="70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in</a:t>
            </a:r>
            <a:r>
              <a:rPr sz="1100" spc="70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principle,</a:t>
            </a:r>
            <a:r>
              <a:rPr sz="1100" spc="70" dirty="0">
                <a:cs typeface="Microsoft Sans Serif"/>
              </a:rPr>
              <a:t> </a:t>
            </a:r>
            <a:r>
              <a:rPr sz="1100" spc="-75" dirty="0">
                <a:cs typeface="Microsoft Sans Serif"/>
              </a:rPr>
              <a:t>be</a:t>
            </a:r>
            <a:r>
              <a:rPr sz="1100" spc="65" dirty="0">
                <a:cs typeface="Microsoft Sans Serif"/>
              </a:rPr>
              <a:t> </a:t>
            </a:r>
            <a:r>
              <a:rPr sz="1100" spc="-40" dirty="0">
                <a:cs typeface="Microsoft Sans Serif"/>
              </a:rPr>
              <a:t>tested.</a:t>
            </a: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</a:pP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cs typeface="Microsoft Sans Serif"/>
            </a:endParaRPr>
          </a:p>
          <a:p>
            <a:pPr marL="12700" marR="5080">
              <a:lnSpc>
                <a:spcPct val="102600"/>
              </a:lnSpc>
            </a:pPr>
            <a:r>
              <a:rPr sz="1100" spc="-30" dirty="0">
                <a:cs typeface="Microsoft Sans Serif"/>
              </a:rPr>
              <a:t>This </a:t>
            </a:r>
            <a:r>
              <a:rPr sz="1100" spc="-60" dirty="0">
                <a:cs typeface="Microsoft Sans Serif"/>
              </a:rPr>
              <a:t>allows</a:t>
            </a:r>
            <a:r>
              <a:rPr sz="1100" spc="-55" dirty="0">
                <a:cs typeface="Microsoft Sans Serif"/>
              </a:rPr>
              <a:t> </a:t>
            </a:r>
            <a:r>
              <a:rPr sz="1100" spc="-95" dirty="0">
                <a:cs typeface="Microsoft Sans Serif"/>
              </a:rPr>
              <a:t>us</a:t>
            </a:r>
            <a:r>
              <a:rPr lang="en-US" sz="1100" spc="-90" dirty="0">
                <a:cs typeface="Microsoft Sans Serif"/>
              </a:rPr>
              <a:t> </a:t>
            </a:r>
            <a:r>
              <a:rPr sz="1100" spc="10" dirty="0">
                <a:cs typeface="Microsoft Sans Serif"/>
              </a:rPr>
              <a:t>to</a:t>
            </a:r>
            <a:r>
              <a:rPr lang="en-US" sz="1100" spc="10" dirty="0">
                <a:cs typeface="Microsoft Sans Serif"/>
              </a:rPr>
              <a:t> </a:t>
            </a:r>
            <a:r>
              <a:rPr sz="1100" spc="-105" dirty="0">
                <a:cs typeface="Microsoft Sans Serif"/>
              </a:rPr>
              <a:t>use</a:t>
            </a:r>
            <a:r>
              <a:rPr lang="en-US" sz="1100" spc="-105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observation</a:t>
            </a:r>
            <a:r>
              <a:rPr sz="1100" spc="-45" dirty="0">
                <a:cs typeface="Microsoft Sans Serif"/>
              </a:rPr>
              <a:t> </a:t>
            </a:r>
            <a:r>
              <a:rPr sz="1100" spc="10" dirty="0">
                <a:cs typeface="Microsoft Sans Serif"/>
              </a:rPr>
              <a:t>to </a:t>
            </a:r>
            <a:r>
              <a:rPr sz="1100" spc="-50" dirty="0">
                <a:cs typeface="Microsoft Sans Serif"/>
              </a:rPr>
              <a:t>determine</a:t>
            </a:r>
            <a:r>
              <a:rPr sz="1100" spc="-45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the </a:t>
            </a:r>
            <a:r>
              <a:rPr sz="1100" spc="15" dirty="0">
                <a:cs typeface="Microsoft Sans Serif"/>
              </a:rPr>
              <a:t>truth </a:t>
            </a:r>
            <a:r>
              <a:rPr sz="1100" spc="-65" dirty="0">
                <a:cs typeface="Microsoft Sans Serif"/>
              </a:rPr>
              <a:t>value</a:t>
            </a:r>
            <a:r>
              <a:rPr sz="1100" spc="-60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of </a:t>
            </a:r>
            <a:r>
              <a:rPr sz="1100" spc="-15" dirty="0">
                <a:cs typeface="Microsoft Sans Serif"/>
              </a:rPr>
              <a:t> </a:t>
            </a:r>
            <a:r>
              <a:rPr sz="1100" spc="-60" dirty="0">
                <a:cs typeface="Microsoft Sans Serif"/>
              </a:rPr>
              <a:t>those</a:t>
            </a:r>
            <a:r>
              <a:rPr sz="1100" spc="-55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statements </a:t>
            </a:r>
            <a:r>
              <a:rPr sz="1100" spc="-65" dirty="0">
                <a:cs typeface="Microsoft Sans Serif"/>
              </a:rPr>
              <a:t>and</a:t>
            </a:r>
            <a:r>
              <a:rPr sz="1100" spc="-60" dirty="0">
                <a:cs typeface="Microsoft Sans Serif"/>
              </a:rPr>
              <a:t> </a:t>
            </a:r>
            <a:r>
              <a:rPr sz="1100" spc="-80" dirty="0">
                <a:cs typeface="Microsoft Sans Serif"/>
              </a:rPr>
              <a:t>make</a:t>
            </a:r>
            <a:r>
              <a:rPr sz="1100" spc="-75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inferences</a:t>
            </a:r>
            <a:r>
              <a:rPr sz="1100" spc="-60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about the </a:t>
            </a:r>
            <a:r>
              <a:rPr sz="1100" spc="-80" dirty="0">
                <a:cs typeface="Microsoft Sans Serif"/>
              </a:rPr>
              <a:t>usefulness</a:t>
            </a:r>
            <a:r>
              <a:rPr sz="1100" spc="-75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of </a:t>
            </a:r>
            <a:r>
              <a:rPr sz="1100" spc="-40" dirty="0">
                <a:cs typeface="Microsoft Sans Serif"/>
              </a:rPr>
              <a:t>our </a:t>
            </a:r>
            <a:r>
              <a:rPr sz="1100" spc="-280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theories.</a:t>
            </a:r>
            <a:endParaRPr sz="1100" dirty="0"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72527"/>
            <a:ext cx="57658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65" dirty="0">
                <a:cs typeface="Trebuchet MS"/>
              </a:rPr>
              <a:t>Science</a:t>
            </a:r>
            <a:endParaRPr sz="1400" dirty="0"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1462530"/>
            <a:ext cx="289941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75" dirty="0">
                <a:cs typeface="Microsoft Sans Serif"/>
              </a:rPr>
              <a:t>Focus</a:t>
            </a:r>
            <a:r>
              <a:rPr sz="1100" spc="60" dirty="0">
                <a:cs typeface="Microsoft Sans Serif"/>
              </a:rPr>
              <a:t> </a:t>
            </a:r>
            <a:r>
              <a:rPr sz="1100" spc="-60" dirty="0">
                <a:cs typeface="Microsoft Sans Serif"/>
              </a:rPr>
              <a:t>on</a:t>
            </a:r>
            <a:r>
              <a:rPr sz="1100" spc="65" dirty="0">
                <a:cs typeface="Microsoft Sans Serif"/>
              </a:rPr>
              <a:t> </a:t>
            </a:r>
            <a:r>
              <a:rPr sz="1100" spc="-65" dirty="0">
                <a:solidFill>
                  <a:srgbClr val="00B0F0"/>
                </a:solidFill>
                <a:cs typeface="Microsoft Sans Serif"/>
              </a:rPr>
              <a:t>how</a:t>
            </a:r>
            <a:r>
              <a:rPr sz="1100" spc="6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10" dirty="0">
                <a:solidFill>
                  <a:srgbClr val="00B0F0"/>
                </a:solidFill>
                <a:cs typeface="Microsoft Sans Serif"/>
              </a:rPr>
              <a:t>to</a:t>
            </a:r>
            <a:r>
              <a:rPr sz="1100" spc="6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5" dirty="0">
                <a:solidFill>
                  <a:srgbClr val="00B0F0"/>
                </a:solidFill>
                <a:cs typeface="Microsoft Sans Serif"/>
              </a:rPr>
              <a:t>think</a:t>
            </a:r>
            <a:r>
              <a:rPr sz="1100" spc="6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rather</a:t>
            </a:r>
            <a:r>
              <a:rPr sz="1100" spc="65" dirty="0">
                <a:cs typeface="Microsoft Sans Serif"/>
              </a:rPr>
              <a:t> </a:t>
            </a:r>
            <a:r>
              <a:rPr sz="1100" spc="-25" dirty="0">
                <a:cs typeface="Microsoft Sans Serif"/>
              </a:rPr>
              <a:t>than</a:t>
            </a:r>
            <a:r>
              <a:rPr sz="1100" spc="65" dirty="0">
                <a:cs typeface="Microsoft Sans Serif"/>
              </a:rPr>
              <a:t> </a:t>
            </a:r>
            <a:r>
              <a:rPr sz="1100" spc="-25" dirty="0">
                <a:solidFill>
                  <a:srgbClr val="00B0F0"/>
                </a:solidFill>
                <a:cs typeface="Microsoft Sans Serif"/>
              </a:rPr>
              <a:t>what</a:t>
            </a:r>
            <a:r>
              <a:rPr sz="1100" spc="6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10" dirty="0">
                <a:solidFill>
                  <a:srgbClr val="00B0F0"/>
                </a:solidFill>
                <a:cs typeface="Microsoft Sans Serif"/>
              </a:rPr>
              <a:t>to</a:t>
            </a:r>
            <a:r>
              <a:rPr sz="1100" spc="6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5" dirty="0">
                <a:solidFill>
                  <a:srgbClr val="00B0F0"/>
                </a:solidFill>
                <a:cs typeface="Microsoft Sans Serif"/>
              </a:rPr>
              <a:t>think.</a:t>
            </a:r>
            <a:endParaRPr sz="1100" dirty="0">
              <a:solidFill>
                <a:srgbClr val="00B0F0"/>
              </a:solidFill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57658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65" dirty="0">
                <a:latin typeface="+mn-lt"/>
              </a:rPr>
              <a:t>Science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761541"/>
            <a:ext cx="3913504" cy="19905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5"/>
              </a:spcBef>
            </a:pPr>
            <a:r>
              <a:rPr sz="1100" spc="-20" dirty="0">
                <a:solidFill>
                  <a:srgbClr val="00B0F0"/>
                </a:solidFill>
                <a:cs typeface="Microsoft Sans Serif"/>
              </a:rPr>
              <a:t>Political</a:t>
            </a:r>
            <a:r>
              <a:rPr sz="1100" spc="6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65" dirty="0">
                <a:solidFill>
                  <a:srgbClr val="00B0F0"/>
                </a:solidFill>
                <a:cs typeface="Microsoft Sans Serif"/>
              </a:rPr>
              <a:t>ideologies</a:t>
            </a:r>
            <a:r>
              <a:rPr sz="1100" spc="6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5" dirty="0">
                <a:cs typeface="Microsoft Sans Serif"/>
              </a:rPr>
              <a:t>don’t</a:t>
            </a:r>
            <a:r>
              <a:rPr sz="1100" spc="70" dirty="0">
                <a:cs typeface="Microsoft Sans Serif"/>
              </a:rPr>
              <a:t> </a:t>
            </a:r>
            <a:r>
              <a:rPr sz="1100" spc="35" dirty="0">
                <a:cs typeface="Microsoft Sans Serif"/>
              </a:rPr>
              <a:t>fit</a:t>
            </a:r>
            <a:r>
              <a:rPr sz="1100" spc="65" dirty="0">
                <a:cs typeface="Microsoft Sans Serif"/>
              </a:rPr>
              <a:t> </a:t>
            </a:r>
            <a:r>
              <a:rPr sz="1100" spc="-5" dirty="0">
                <a:cs typeface="Microsoft Sans Serif"/>
              </a:rPr>
              <a:t>with</a:t>
            </a:r>
            <a:r>
              <a:rPr sz="1100" spc="70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the</a:t>
            </a:r>
            <a:r>
              <a:rPr sz="1100" spc="65" dirty="0">
                <a:cs typeface="Microsoft Sans Serif"/>
              </a:rPr>
              <a:t> </a:t>
            </a:r>
            <a:r>
              <a:rPr sz="1100" spc="-80" dirty="0">
                <a:cs typeface="Microsoft Sans Serif"/>
              </a:rPr>
              <a:t>emphasis</a:t>
            </a:r>
            <a:r>
              <a:rPr sz="1100" spc="70" dirty="0">
                <a:cs typeface="Microsoft Sans Serif"/>
              </a:rPr>
              <a:t> </a:t>
            </a:r>
            <a:r>
              <a:rPr sz="1100" spc="-60" dirty="0">
                <a:cs typeface="Microsoft Sans Serif"/>
              </a:rPr>
              <a:t>on</a:t>
            </a:r>
            <a:r>
              <a:rPr sz="1100" spc="65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scientific</a:t>
            </a:r>
            <a:r>
              <a:rPr sz="1100" spc="70" dirty="0">
                <a:cs typeface="Microsoft Sans Serif"/>
              </a:rPr>
              <a:t> </a:t>
            </a:r>
            <a:r>
              <a:rPr sz="1100" spc="-55" dirty="0">
                <a:cs typeface="Microsoft Sans Serif"/>
              </a:rPr>
              <a:t>theories </a:t>
            </a:r>
            <a:r>
              <a:rPr sz="1100" spc="-280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and</a:t>
            </a:r>
            <a:r>
              <a:rPr sz="1100" spc="65" dirty="0">
                <a:cs typeface="Microsoft Sans Serif"/>
              </a:rPr>
              <a:t> </a:t>
            </a:r>
            <a:r>
              <a:rPr sz="1100" spc="-40" dirty="0">
                <a:cs typeface="Microsoft Sans Serif"/>
              </a:rPr>
              <a:t>empirical</a:t>
            </a:r>
            <a:r>
              <a:rPr sz="1100" spc="70" dirty="0">
                <a:cs typeface="Microsoft Sans Serif"/>
              </a:rPr>
              <a:t> </a:t>
            </a:r>
            <a:r>
              <a:rPr sz="1100" spc="-70" dirty="0">
                <a:cs typeface="Microsoft Sans Serif"/>
              </a:rPr>
              <a:t>evidence.</a:t>
            </a: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</a:pP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cs typeface="Microsoft Sans Serif"/>
            </a:endParaRPr>
          </a:p>
          <a:p>
            <a:pPr marL="12700" marR="69850">
              <a:lnSpc>
                <a:spcPct val="102600"/>
              </a:lnSpc>
            </a:pPr>
            <a:r>
              <a:rPr sz="1100" spc="-80" dirty="0">
                <a:cs typeface="Microsoft Sans Serif"/>
              </a:rPr>
              <a:t>One</a:t>
            </a:r>
            <a:r>
              <a:rPr sz="1100" spc="-75" dirty="0">
                <a:cs typeface="Microsoft Sans Serif"/>
              </a:rPr>
              <a:t> </a:t>
            </a:r>
            <a:r>
              <a:rPr sz="1100" spc="-85" dirty="0">
                <a:cs typeface="Microsoft Sans Serif"/>
              </a:rPr>
              <a:t>way</a:t>
            </a:r>
            <a:r>
              <a:rPr sz="1100" spc="-80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in </a:t>
            </a:r>
            <a:r>
              <a:rPr sz="1100" spc="-45" dirty="0">
                <a:cs typeface="Microsoft Sans Serif"/>
              </a:rPr>
              <a:t>which</a:t>
            </a:r>
            <a:r>
              <a:rPr sz="1100" spc="200" dirty="0">
                <a:cs typeface="Microsoft Sans Serif"/>
              </a:rPr>
              <a:t> </a:t>
            </a:r>
            <a:r>
              <a:rPr sz="1100" spc="-15" dirty="0">
                <a:cs typeface="Microsoft Sans Serif"/>
              </a:rPr>
              <a:t>political </a:t>
            </a:r>
            <a:r>
              <a:rPr sz="1100" spc="-65" dirty="0">
                <a:cs typeface="Microsoft Sans Serif"/>
              </a:rPr>
              <a:t>ideologies</a:t>
            </a:r>
            <a:r>
              <a:rPr sz="1100" spc="160" dirty="0">
                <a:cs typeface="Microsoft Sans Serif"/>
              </a:rPr>
              <a:t> </a:t>
            </a:r>
            <a:r>
              <a:rPr sz="1100" spc="-25" dirty="0">
                <a:cs typeface="Microsoft Sans Serif"/>
              </a:rPr>
              <a:t>differ from </a:t>
            </a:r>
            <a:r>
              <a:rPr sz="1100" spc="-35" dirty="0">
                <a:cs typeface="Microsoft Sans Serif"/>
              </a:rPr>
              <a:t>scientific</a:t>
            </a:r>
            <a:r>
              <a:rPr sz="1100" spc="225" dirty="0">
                <a:cs typeface="Microsoft Sans Serif"/>
              </a:rPr>
              <a:t> </a:t>
            </a:r>
            <a:r>
              <a:rPr sz="1100" spc="-55" dirty="0">
                <a:cs typeface="Microsoft Sans Serif"/>
              </a:rPr>
              <a:t>theories </a:t>
            </a:r>
            <a:r>
              <a:rPr sz="1100" spc="-280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is</a:t>
            </a:r>
            <a:r>
              <a:rPr sz="1100" spc="70" dirty="0">
                <a:cs typeface="Microsoft Sans Serif"/>
              </a:rPr>
              <a:t> </a:t>
            </a:r>
            <a:r>
              <a:rPr sz="1100" spc="5" dirty="0">
                <a:cs typeface="Microsoft Sans Serif"/>
              </a:rPr>
              <a:t>that</a:t>
            </a:r>
            <a:r>
              <a:rPr sz="1100" spc="75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they</a:t>
            </a:r>
            <a:r>
              <a:rPr sz="1100" spc="75" dirty="0">
                <a:cs typeface="Microsoft Sans Serif"/>
              </a:rPr>
              <a:t> </a:t>
            </a:r>
            <a:r>
              <a:rPr sz="1100" spc="-25" dirty="0">
                <a:cs typeface="Microsoft Sans Serif"/>
              </a:rPr>
              <a:t>typically</a:t>
            </a:r>
            <a:r>
              <a:rPr sz="1100" spc="70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involve</a:t>
            </a:r>
            <a:r>
              <a:rPr sz="1100" spc="75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contradictory</a:t>
            </a:r>
            <a:r>
              <a:rPr sz="1100" spc="75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statements.</a:t>
            </a: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</a:pP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cs typeface="Microsoft Sans Serif"/>
            </a:endParaRPr>
          </a:p>
          <a:p>
            <a:pPr marL="12700" marR="27940">
              <a:lnSpc>
                <a:spcPct val="102600"/>
              </a:lnSpc>
            </a:pPr>
            <a:r>
              <a:rPr sz="1100" spc="-30" dirty="0">
                <a:cs typeface="Microsoft Sans Serif"/>
              </a:rPr>
              <a:t>This </a:t>
            </a:r>
            <a:r>
              <a:rPr sz="1100" spc="-45" dirty="0">
                <a:cs typeface="Microsoft Sans Serif"/>
              </a:rPr>
              <a:t>interferes</a:t>
            </a:r>
            <a:r>
              <a:rPr sz="1100" spc="-40" dirty="0">
                <a:cs typeface="Microsoft Sans Serif"/>
              </a:rPr>
              <a:t> </a:t>
            </a:r>
            <a:r>
              <a:rPr sz="1100" spc="-5" dirty="0">
                <a:cs typeface="Microsoft Sans Serif"/>
              </a:rPr>
              <a:t>with </a:t>
            </a:r>
            <a:r>
              <a:rPr sz="1100" spc="-40" dirty="0">
                <a:cs typeface="Microsoft Sans Serif"/>
              </a:rPr>
              <a:t>our</a:t>
            </a:r>
            <a:r>
              <a:rPr sz="1100" spc="-35" dirty="0">
                <a:cs typeface="Microsoft Sans Serif"/>
              </a:rPr>
              <a:t> </a:t>
            </a:r>
            <a:r>
              <a:rPr sz="1100" spc="-15" dirty="0">
                <a:cs typeface="Microsoft Sans Serif"/>
              </a:rPr>
              <a:t>ability </a:t>
            </a:r>
            <a:r>
              <a:rPr sz="1100" spc="10" dirty="0">
                <a:cs typeface="Microsoft Sans Serif"/>
              </a:rPr>
              <a:t>to </a:t>
            </a:r>
            <a:r>
              <a:rPr sz="1100" spc="-105" dirty="0">
                <a:cs typeface="Microsoft Sans Serif"/>
              </a:rPr>
              <a:t>use</a:t>
            </a:r>
            <a:r>
              <a:rPr sz="1100" spc="-100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observation</a:t>
            </a:r>
            <a:r>
              <a:rPr sz="1100" spc="-45" dirty="0">
                <a:cs typeface="Microsoft Sans Serif"/>
              </a:rPr>
              <a:t> </a:t>
            </a:r>
            <a:r>
              <a:rPr sz="1100" spc="10" dirty="0">
                <a:cs typeface="Microsoft Sans Serif"/>
              </a:rPr>
              <a:t>to </a:t>
            </a:r>
            <a:r>
              <a:rPr sz="1100" spc="-55" dirty="0">
                <a:cs typeface="Microsoft Sans Serif"/>
              </a:rPr>
              <a:t>evaluate</a:t>
            </a:r>
            <a:r>
              <a:rPr sz="1100" spc="-50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the </a:t>
            </a:r>
            <a:r>
              <a:rPr sz="1100" spc="-25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truthfulness</a:t>
            </a:r>
            <a:r>
              <a:rPr sz="1100" spc="80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of</a:t>
            </a:r>
            <a:r>
              <a:rPr sz="1100" spc="80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the</a:t>
            </a:r>
            <a:r>
              <a:rPr sz="1100" spc="80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assertions</a:t>
            </a:r>
            <a:r>
              <a:rPr sz="1100" spc="80" dirty="0">
                <a:cs typeface="Microsoft Sans Serif"/>
              </a:rPr>
              <a:t> </a:t>
            </a:r>
            <a:r>
              <a:rPr sz="1100" spc="5" dirty="0">
                <a:cs typeface="Microsoft Sans Serif"/>
              </a:rPr>
              <a:t>that</a:t>
            </a:r>
            <a:r>
              <a:rPr sz="1100" spc="80" dirty="0">
                <a:cs typeface="Microsoft Sans Serif"/>
              </a:rPr>
              <a:t> </a:t>
            </a:r>
            <a:r>
              <a:rPr sz="1100" spc="-90" dirty="0">
                <a:cs typeface="Microsoft Sans Serif"/>
              </a:rPr>
              <a:t>a</a:t>
            </a:r>
            <a:r>
              <a:rPr sz="1100" spc="80" dirty="0">
                <a:cs typeface="Microsoft Sans Serif"/>
              </a:rPr>
              <a:t> </a:t>
            </a:r>
            <a:r>
              <a:rPr sz="1100" spc="-15" dirty="0">
                <a:cs typeface="Microsoft Sans Serif"/>
              </a:rPr>
              <a:t>political</a:t>
            </a:r>
            <a:r>
              <a:rPr sz="1100" spc="80" dirty="0">
                <a:cs typeface="Microsoft Sans Serif"/>
              </a:rPr>
              <a:t> </a:t>
            </a:r>
            <a:r>
              <a:rPr sz="1100" spc="-55" dirty="0">
                <a:cs typeface="Microsoft Sans Serif"/>
              </a:rPr>
              <a:t>ideology</a:t>
            </a:r>
            <a:r>
              <a:rPr sz="1100" spc="80" dirty="0">
                <a:cs typeface="Microsoft Sans Serif"/>
              </a:rPr>
              <a:t> </a:t>
            </a:r>
            <a:r>
              <a:rPr sz="1100" spc="-95" dirty="0">
                <a:cs typeface="Microsoft Sans Serif"/>
              </a:rPr>
              <a:t>makes</a:t>
            </a:r>
            <a:r>
              <a:rPr sz="1100" spc="80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about </a:t>
            </a:r>
            <a:r>
              <a:rPr sz="1100" spc="-275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the</a:t>
            </a:r>
            <a:r>
              <a:rPr sz="1100" spc="65" dirty="0">
                <a:cs typeface="Microsoft Sans Serif"/>
              </a:rPr>
              <a:t> </a:t>
            </a:r>
            <a:r>
              <a:rPr sz="1100" spc="-40" dirty="0">
                <a:cs typeface="Microsoft Sans Serif"/>
              </a:rPr>
              <a:t>world.</a:t>
            </a:r>
            <a:endParaRPr sz="1100" dirty="0"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72527"/>
            <a:ext cx="57658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65" dirty="0">
                <a:cs typeface="Trebuchet MS"/>
              </a:rPr>
              <a:t>Science</a:t>
            </a:r>
            <a:endParaRPr sz="1400" dirty="0"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1101253"/>
            <a:ext cx="3938956" cy="1082861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72135">
              <a:lnSpc>
                <a:spcPct val="102699"/>
              </a:lnSpc>
              <a:spcBef>
                <a:spcPts val="55"/>
              </a:spcBef>
            </a:pPr>
            <a:r>
              <a:rPr sz="1100" spc="-40" dirty="0">
                <a:solidFill>
                  <a:srgbClr val="00B0F0"/>
                </a:solidFill>
                <a:cs typeface="Microsoft Sans Serif"/>
              </a:rPr>
              <a:t>The</a:t>
            </a:r>
            <a:r>
              <a:rPr sz="1100" spc="7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65" dirty="0">
                <a:solidFill>
                  <a:srgbClr val="00B0F0"/>
                </a:solidFill>
                <a:cs typeface="Microsoft Sans Serif"/>
              </a:rPr>
              <a:t>purpose</a:t>
            </a:r>
            <a:r>
              <a:rPr sz="1100" spc="7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20" dirty="0">
                <a:solidFill>
                  <a:srgbClr val="00B0F0"/>
                </a:solidFill>
                <a:cs typeface="Microsoft Sans Serif"/>
              </a:rPr>
              <a:t>of</a:t>
            </a:r>
            <a:r>
              <a:rPr sz="1100" spc="80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90" dirty="0">
                <a:solidFill>
                  <a:srgbClr val="00B0F0"/>
                </a:solidFill>
                <a:cs typeface="Microsoft Sans Serif"/>
              </a:rPr>
              <a:t>a</a:t>
            </a:r>
            <a:r>
              <a:rPr sz="1100" spc="7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15" dirty="0">
                <a:solidFill>
                  <a:srgbClr val="00B0F0"/>
                </a:solidFill>
                <a:cs typeface="Microsoft Sans Serif"/>
              </a:rPr>
              <a:t>political</a:t>
            </a:r>
            <a:r>
              <a:rPr sz="1100" spc="80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55" dirty="0">
                <a:solidFill>
                  <a:srgbClr val="00B0F0"/>
                </a:solidFill>
                <a:cs typeface="Microsoft Sans Serif"/>
              </a:rPr>
              <a:t>ideology</a:t>
            </a:r>
            <a:r>
              <a:rPr sz="1100" spc="7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75" dirty="0">
                <a:cs typeface="Microsoft Sans Serif"/>
              </a:rPr>
              <a:t>such</a:t>
            </a:r>
            <a:r>
              <a:rPr sz="1100" spc="80" dirty="0">
                <a:cs typeface="Microsoft Sans Serif"/>
              </a:rPr>
              <a:t> </a:t>
            </a:r>
            <a:r>
              <a:rPr sz="1100" spc="-114" dirty="0">
                <a:cs typeface="Microsoft Sans Serif"/>
              </a:rPr>
              <a:t>as</a:t>
            </a:r>
            <a:r>
              <a:rPr sz="1100" spc="-95" dirty="0">
                <a:cs typeface="Microsoft Sans Serif"/>
              </a:rPr>
              <a:t> </a:t>
            </a:r>
            <a:r>
              <a:rPr sz="1100" spc="-55" dirty="0">
                <a:cs typeface="Microsoft Sans Serif"/>
              </a:rPr>
              <a:t>conservatism,</a:t>
            </a:r>
            <a:r>
              <a:rPr lang="en-US" sz="1100" spc="-55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liberalism,</a:t>
            </a:r>
            <a:r>
              <a:rPr sz="1100" spc="65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and</a:t>
            </a:r>
            <a:r>
              <a:rPr sz="1100" spc="65" dirty="0">
                <a:cs typeface="Microsoft Sans Serif"/>
              </a:rPr>
              <a:t> </a:t>
            </a:r>
            <a:r>
              <a:rPr sz="1100" spc="-55" dirty="0">
                <a:cs typeface="Microsoft Sans Serif"/>
              </a:rPr>
              <a:t>socialism</a:t>
            </a:r>
            <a:r>
              <a:rPr sz="1100" spc="70" dirty="0">
                <a:cs typeface="Microsoft Sans Serif"/>
              </a:rPr>
              <a:t> </a:t>
            </a:r>
            <a:r>
              <a:rPr sz="1100" spc="-10" dirty="0">
                <a:solidFill>
                  <a:srgbClr val="00B0F0"/>
                </a:solidFill>
                <a:cs typeface="Microsoft Sans Serif"/>
              </a:rPr>
              <a:t>isn’t</a:t>
            </a:r>
            <a:r>
              <a:rPr sz="1100" spc="6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10" dirty="0">
                <a:solidFill>
                  <a:srgbClr val="00B0F0"/>
                </a:solidFill>
                <a:cs typeface="Microsoft Sans Serif"/>
              </a:rPr>
              <a:t>to</a:t>
            </a:r>
            <a:r>
              <a:rPr sz="1100" spc="70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50" dirty="0">
                <a:solidFill>
                  <a:srgbClr val="00B0F0"/>
                </a:solidFill>
                <a:cs typeface="Microsoft Sans Serif"/>
              </a:rPr>
              <a:t>understand</a:t>
            </a:r>
            <a:r>
              <a:rPr sz="1100" spc="6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30" dirty="0">
                <a:solidFill>
                  <a:srgbClr val="00B0F0"/>
                </a:solidFill>
                <a:cs typeface="Microsoft Sans Serif"/>
              </a:rPr>
              <a:t>the</a:t>
            </a:r>
            <a:r>
              <a:rPr sz="1100" spc="70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40" dirty="0">
                <a:solidFill>
                  <a:srgbClr val="00B0F0"/>
                </a:solidFill>
                <a:cs typeface="Microsoft Sans Serif"/>
              </a:rPr>
              <a:t>world.</a:t>
            </a:r>
            <a:endParaRPr sz="1100" dirty="0">
              <a:solidFill>
                <a:srgbClr val="00B0F0"/>
              </a:solidFill>
              <a:cs typeface="Microsoft Sans Serif"/>
            </a:endParaRPr>
          </a:p>
          <a:p>
            <a:pPr>
              <a:lnSpc>
                <a:spcPct val="100000"/>
              </a:lnSpc>
            </a:pP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</a:pPr>
            <a:endParaRPr sz="1400" dirty="0">
              <a:cs typeface="Microsoft Sans Serif"/>
            </a:endParaRPr>
          </a:p>
          <a:p>
            <a:pPr marL="12700" marR="5080">
              <a:lnSpc>
                <a:spcPct val="102699"/>
              </a:lnSpc>
              <a:spcBef>
                <a:spcPts val="5"/>
              </a:spcBef>
            </a:pPr>
            <a:r>
              <a:rPr sz="1100" spc="-50" dirty="0">
                <a:cs typeface="Microsoft Sans Serif"/>
              </a:rPr>
              <a:t>Instead,</a:t>
            </a:r>
            <a:r>
              <a:rPr sz="1100" spc="-45" dirty="0">
                <a:cs typeface="Microsoft Sans Serif"/>
              </a:rPr>
              <a:t> </a:t>
            </a:r>
            <a:r>
              <a:rPr sz="1100" spc="5" dirty="0">
                <a:cs typeface="Microsoft Sans Serif"/>
              </a:rPr>
              <a:t>it’s </a:t>
            </a:r>
            <a:r>
              <a:rPr sz="1100" spc="10" dirty="0">
                <a:cs typeface="Microsoft Sans Serif"/>
              </a:rPr>
              <a:t>to </a:t>
            </a:r>
            <a:r>
              <a:rPr sz="1100" spc="-25" dirty="0">
                <a:cs typeface="Microsoft Sans Serif"/>
              </a:rPr>
              <a:t>motivate </a:t>
            </a:r>
            <a:r>
              <a:rPr sz="1100" spc="-15" dirty="0">
                <a:cs typeface="Microsoft Sans Serif"/>
              </a:rPr>
              <a:t>political </a:t>
            </a:r>
            <a:r>
              <a:rPr sz="1100" spc="-30" dirty="0">
                <a:cs typeface="Microsoft Sans Serif"/>
              </a:rPr>
              <a:t>action, </a:t>
            </a:r>
            <a:r>
              <a:rPr sz="1100" spc="-60" dirty="0">
                <a:cs typeface="Microsoft Sans Serif"/>
              </a:rPr>
              <a:t>give</a:t>
            </a:r>
            <a:r>
              <a:rPr sz="1100" spc="-55" dirty="0">
                <a:cs typeface="Microsoft Sans Serif"/>
              </a:rPr>
              <a:t> </a:t>
            </a:r>
            <a:r>
              <a:rPr sz="1100" spc="-90" dirty="0">
                <a:cs typeface="Microsoft Sans Serif"/>
              </a:rPr>
              <a:t>a</a:t>
            </a:r>
            <a:r>
              <a:rPr sz="1100" spc="-85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specific</a:t>
            </a:r>
            <a:r>
              <a:rPr sz="1100" spc="-45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meaning</a:t>
            </a:r>
            <a:r>
              <a:rPr sz="1100" spc="-60" dirty="0">
                <a:cs typeface="Microsoft Sans Serif"/>
              </a:rPr>
              <a:t> </a:t>
            </a:r>
            <a:r>
              <a:rPr sz="1100" spc="10" dirty="0">
                <a:cs typeface="Microsoft Sans Serif"/>
              </a:rPr>
              <a:t>to </a:t>
            </a:r>
            <a:r>
              <a:rPr sz="1100" spc="-280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the</a:t>
            </a:r>
            <a:r>
              <a:rPr sz="1100" spc="65" dirty="0">
                <a:cs typeface="Microsoft Sans Serif"/>
              </a:rPr>
              <a:t> </a:t>
            </a:r>
            <a:r>
              <a:rPr sz="1100" spc="-40" dirty="0">
                <a:cs typeface="Microsoft Sans Serif"/>
              </a:rPr>
              <a:t>world,</a:t>
            </a:r>
            <a:r>
              <a:rPr sz="1100" spc="70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and</a:t>
            </a:r>
            <a:r>
              <a:rPr sz="1100" spc="70" dirty="0">
                <a:cs typeface="Microsoft Sans Serif"/>
              </a:rPr>
              <a:t> </a:t>
            </a:r>
            <a:r>
              <a:rPr sz="1100" spc="-10" dirty="0">
                <a:cs typeface="Microsoft Sans Serif"/>
              </a:rPr>
              <a:t>justify</a:t>
            </a:r>
            <a:r>
              <a:rPr sz="1100" spc="70" dirty="0">
                <a:cs typeface="Microsoft Sans Serif"/>
              </a:rPr>
              <a:t> </a:t>
            </a:r>
            <a:r>
              <a:rPr sz="1100" spc="-90" dirty="0">
                <a:cs typeface="Microsoft Sans Serif"/>
              </a:rPr>
              <a:t>a</a:t>
            </a:r>
            <a:r>
              <a:rPr sz="1100" spc="70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particular</a:t>
            </a:r>
            <a:r>
              <a:rPr sz="1100" spc="70" dirty="0">
                <a:cs typeface="Microsoft Sans Serif"/>
              </a:rPr>
              <a:t> </a:t>
            </a:r>
            <a:r>
              <a:rPr sz="1100" spc="-70" dirty="0">
                <a:cs typeface="Microsoft Sans Serif"/>
              </a:rPr>
              <a:t>system</a:t>
            </a:r>
            <a:r>
              <a:rPr sz="1100" spc="70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of</a:t>
            </a:r>
            <a:r>
              <a:rPr sz="1100" spc="70" dirty="0">
                <a:cs typeface="Microsoft Sans Serif"/>
              </a:rPr>
              <a:t> </a:t>
            </a:r>
            <a:r>
              <a:rPr sz="1100" spc="-55" dirty="0">
                <a:cs typeface="Microsoft Sans Serif"/>
              </a:rPr>
              <a:t>power.</a:t>
            </a:r>
            <a:endParaRPr sz="1100" dirty="0"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004" y="130175"/>
            <a:ext cx="57658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65" dirty="0">
                <a:latin typeface="+mn-lt"/>
              </a:rPr>
              <a:t>Science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819605"/>
            <a:ext cx="3938956" cy="1643142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101600">
              <a:lnSpc>
                <a:spcPct val="102600"/>
              </a:lnSpc>
              <a:spcBef>
                <a:spcPts val="55"/>
              </a:spcBef>
            </a:pPr>
            <a:r>
              <a:rPr sz="1100" spc="-35" dirty="0">
                <a:cs typeface="Microsoft Sans Serif"/>
              </a:rPr>
              <a:t>While </a:t>
            </a:r>
            <a:r>
              <a:rPr sz="1100" spc="-30" dirty="0">
                <a:cs typeface="Microsoft Sans Serif"/>
              </a:rPr>
              <a:t>contradictory </a:t>
            </a:r>
            <a:r>
              <a:rPr sz="1100" spc="-80" dirty="0">
                <a:cs typeface="Microsoft Sans Serif"/>
              </a:rPr>
              <a:t>premises </a:t>
            </a:r>
            <a:r>
              <a:rPr sz="1100" spc="-55" dirty="0">
                <a:cs typeface="Microsoft Sans Serif"/>
              </a:rPr>
              <a:t>spell disaster </a:t>
            </a:r>
            <a:r>
              <a:rPr sz="1100" spc="-25" dirty="0">
                <a:cs typeface="Microsoft Sans Serif"/>
              </a:rPr>
              <a:t>for</a:t>
            </a:r>
            <a:r>
              <a:rPr lang="en-US" sz="1100" spc="-25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scientific </a:t>
            </a:r>
            <a:r>
              <a:rPr sz="1100" spc="-50" dirty="0">
                <a:cs typeface="Microsoft Sans Serif"/>
              </a:rPr>
              <a:t>theories,</a:t>
            </a:r>
            <a:r>
              <a:rPr lang="en-US" sz="1100" spc="-50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they </a:t>
            </a:r>
            <a:r>
              <a:rPr sz="1100" spc="-75" dirty="0">
                <a:cs typeface="Microsoft Sans Serif"/>
              </a:rPr>
              <a:t>may </a:t>
            </a:r>
            <a:r>
              <a:rPr sz="1100" spc="-15" dirty="0">
                <a:cs typeface="Microsoft Sans Serif"/>
              </a:rPr>
              <a:t>just </a:t>
            </a:r>
            <a:r>
              <a:rPr sz="1100" spc="-75" dirty="0">
                <a:cs typeface="Microsoft Sans Serif"/>
              </a:rPr>
              <a:t>be </a:t>
            </a:r>
            <a:r>
              <a:rPr sz="1100" spc="-30" dirty="0">
                <a:cs typeface="Microsoft Sans Serif"/>
              </a:rPr>
              <a:t>the </a:t>
            </a:r>
            <a:r>
              <a:rPr sz="1100" spc="-15" dirty="0">
                <a:cs typeface="Microsoft Sans Serif"/>
              </a:rPr>
              <a:t>thing </a:t>
            </a:r>
            <a:r>
              <a:rPr sz="1100" spc="5" dirty="0">
                <a:cs typeface="Microsoft Sans Serif"/>
              </a:rPr>
              <a:t>that </a:t>
            </a:r>
            <a:r>
              <a:rPr sz="1100" spc="-50" dirty="0">
                <a:cs typeface="Microsoft Sans Serif"/>
              </a:rPr>
              <a:t>progenitors </a:t>
            </a:r>
            <a:r>
              <a:rPr sz="1100" spc="-20" dirty="0">
                <a:cs typeface="Microsoft Sans Serif"/>
              </a:rPr>
              <a:t>of </a:t>
            </a:r>
            <a:r>
              <a:rPr sz="1100" spc="-15" dirty="0">
                <a:cs typeface="Microsoft Sans Serif"/>
              </a:rPr>
              <a:t>political </a:t>
            </a:r>
            <a:r>
              <a:rPr sz="1100" spc="-65" dirty="0">
                <a:cs typeface="Microsoft Sans Serif"/>
              </a:rPr>
              <a:t>ideologies </a:t>
            </a:r>
            <a:r>
              <a:rPr sz="1100" spc="-60" dirty="0">
                <a:cs typeface="Microsoft Sans Serif"/>
              </a:rPr>
              <a:t> </a:t>
            </a:r>
            <a:r>
              <a:rPr sz="1100" spc="-80" dirty="0">
                <a:cs typeface="Microsoft Sans Serif"/>
              </a:rPr>
              <a:t>are</a:t>
            </a:r>
            <a:r>
              <a:rPr sz="1100" spc="65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looking</a:t>
            </a:r>
            <a:r>
              <a:rPr sz="1100" spc="70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for.</a:t>
            </a: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</a:pP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cs typeface="Microsoft Sans Serif"/>
            </a:endParaRPr>
          </a:p>
          <a:p>
            <a:pPr marL="12700" marR="5080">
              <a:lnSpc>
                <a:spcPct val="102600"/>
              </a:lnSpc>
            </a:pPr>
            <a:r>
              <a:rPr sz="1100" spc="-30" dirty="0">
                <a:cs typeface="Microsoft Sans Serif"/>
              </a:rPr>
              <a:t>This</a:t>
            </a:r>
            <a:r>
              <a:rPr sz="1100" spc="70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is</a:t>
            </a:r>
            <a:r>
              <a:rPr sz="1100" spc="70" dirty="0">
                <a:cs typeface="Microsoft Sans Serif"/>
              </a:rPr>
              <a:t> </a:t>
            </a:r>
            <a:r>
              <a:rPr sz="1100" spc="-90" dirty="0">
                <a:cs typeface="Microsoft Sans Serif"/>
              </a:rPr>
              <a:t>because</a:t>
            </a:r>
            <a:r>
              <a:rPr sz="1100" spc="70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they</a:t>
            </a:r>
            <a:r>
              <a:rPr sz="1100" spc="75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allow</a:t>
            </a:r>
            <a:r>
              <a:rPr sz="1100" spc="70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them</a:t>
            </a:r>
            <a:r>
              <a:rPr sz="1100" spc="70" dirty="0">
                <a:cs typeface="Microsoft Sans Serif"/>
              </a:rPr>
              <a:t> </a:t>
            </a:r>
            <a:r>
              <a:rPr sz="1100" spc="10" dirty="0">
                <a:cs typeface="Microsoft Sans Serif"/>
              </a:rPr>
              <a:t>to</a:t>
            </a:r>
            <a:r>
              <a:rPr lang="en-US" sz="1100" spc="75" dirty="0">
                <a:cs typeface="Microsoft Sans Serif"/>
              </a:rPr>
              <a:t> </a:t>
            </a:r>
            <a:r>
              <a:rPr sz="1100" spc="-70" dirty="0">
                <a:cs typeface="Microsoft Sans Serif"/>
              </a:rPr>
              <a:t>lead</a:t>
            </a:r>
            <a:r>
              <a:rPr sz="1100" spc="70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people</a:t>
            </a:r>
            <a:r>
              <a:rPr sz="1100" spc="70" dirty="0">
                <a:cs typeface="Microsoft Sans Serif"/>
              </a:rPr>
              <a:t> </a:t>
            </a:r>
            <a:r>
              <a:rPr sz="1100" spc="10" dirty="0">
                <a:cs typeface="Microsoft Sans Serif"/>
              </a:rPr>
              <a:t>to</a:t>
            </a:r>
            <a:r>
              <a:rPr sz="1100" spc="75" dirty="0">
                <a:cs typeface="Microsoft Sans Serif"/>
              </a:rPr>
              <a:t> </a:t>
            </a:r>
            <a:r>
              <a:rPr sz="1100" spc="-55" dirty="0">
                <a:cs typeface="Microsoft Sans Serif"/>
              </a:rPr>
              <a:t>accept</a:t>
            </a:r>
            <a:r>
              <a:rPr sz="1100" spc="70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whatever </a:t>
            </a:r>
            <a:r>
              <a:rPr sz="1100" spc="-275" dirty="0">
                <a:cs typeface="Microsoft Sans Serif"/>
              </a:rPr>
              <a:t> </a:t>
            </a:r>
            <a:r>
              <a:rPr sz="1100" spc="-55" dirty="0">
                <a:cs typeface="Microsoft Sans Serif"/>
              </a:rPr>
              <a:t>conclusion</a:t>
            </a:r>
            <a:r>
              <a:rPr sz="1100" spc="65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they</a:t>
            </a:r>
            <a:r>
              <a:rPr sz="1100" spc="70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want</a:t>
            </a:r>
            <a:r>
              <a:rPr sz="1100" spc="70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them</a:t>
            </a:r>
            <a:r>
              <a:rPr sz="1100" spc="70" dirty="0">
                <a:cs typeface="Microsoft Sans Serif"/>
              </a:rPr>
              <a:t> </a:t>
            </a:r>
            <a:r>
              <a:rPr sz="1100" spc="5" dirty="0">
                <a:cs typeface="Microsoft Sans Serif"/>
              </a:rPr>
              <a:t>to.</a:t>
            </a: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</a:pP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solidFill>
                <a:srgbClr val="00B0F0"/>
              </a:solidFill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00B0F0"/>
                </a:solidFill>
                <a:cs typeface="Microsoft Sans Serif"/>
              </a:rPr>
              <a:t>We’ll</a:t>
            </a:r>
            <a:r>
              <a:rPr sz="1100" spc="7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55" dirty="0">
                <a:solidFill>
                  <a:srgbClr val="00B0F0"/>
                </a:solidFill>
                <a:cs typeface="Microsoft Sans Serif"/>
              </a:rPr>
              <a:t>focus</a:t>
            </a:r>
            <a:r>
              <a:rPr sz="1100" spc="7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60" dirty="0">
                <a:solidFill>
                  <a:srgbClr val="00B0F0"/>
                </a:solidFill>
                <a:cs typeface="Microsoft Sans Serif"/>
              </a:rPr>
              <a:t>on</a:t>
            </a:r>
            <a:r>
              <a:rPr sz="1100" spc="80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35" dirty="0">
                <a:solidFill>
                  <a:srgbClr val="00B0F0"/>
                </a:solidFill>
                <a:cs typeface="Microsoft Sans Serif"/>
              </a:rPr>
              <a:t>scientific</a:t>
            </a:r>
            <a:r>
              <a:rPr sz="1100" spc="7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50" dirty="0">
                <a:solidFill>
                  <a:srgbClr val="00B0F0"/>
                </a:solidFill>
                <a:cs typeface="Microsoft Sans Serif"/>
              </a:rPr>
              <a:t>theories,</a:t>
            </a:r>
            <a:r>
              <a:rPr sz="1100" spc="7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10" dirty="0">
                <a:solidFill>
                  <a:srgbClr val="00B0F0"/>
                </a:solidFill>
                <a:cs typeface="Microsoft Sans Serif"/>
              </a:rPr>
              <a:t>not</a:t>
            </a:r>
            <a:r>
              <a:rPr sz="1100" spc="80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15" dirty="0">
                <a:solidFill>
                  <a:srgbClr val="00B0F0"/>
                </a:solidFill>
                <a:cs typeface="Microsoft Sans Serif"/>
              </a:rPr>
              <a:t>political</a:t>
            </a:r>
            <a:r>
              <a:rPr sz="1100" spc="7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60" dirty="0">
                <a:solidFill>
                  <a:srgbClr val="00B0F0"/>
                </a:solidFill>
                <a:cs typeface="Microsoft Sans Serif"/>
              </a:rPr>
              <a:t>ideologies.</a:t>
            </a:r>
            <a:endParaRPr sz="1100" dirty="0">
              <a:solidFill>
                <a:srgbClr val="00B0F0"/>
              </a:solidFill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94" y="1074787"/>
            <a:ext cx="3738245" cy="349391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l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Politics</a:t>
            </a:r>
            <a:r>
              <a:rPr sz="1100" spc="-3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65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1100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100" spc="-70" dirty="0">
                <a:latin typeface="Calibri" panose="020F0502020204030204" pitchFamily="34" charset="0"/>
                <a:cs typeface="Calibri" panose="020F0502020204030204" pitchFamily="34" charset="0"/>
              </a:rPr>
              <a:t>subset</a:t>
            </a:r>
            <a:r>
              <a:rPr sz="11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100" spc="-60" dirty="0">
                <a:latin typeface="Calibri" panose="020F0502020204030204" pitchFamily="34" charset="0"/>
                <a:cs typeface="Calibri" panose="020F0502020204030204" pitchFamily="34" charset="0"/>
              </a:rPr>
              <a:t>human</a:t>
            </a:r>
            <a:r>
              <a:rPr sz="1100" spc="-55" dirty="0">
                <a:latin typeface="Calibri" panose="020F0502020204030204" pitchFamily="34" charset="0"/>
                <a:cs typeface="Calibri" panose="020F0502020204030204" pitchFamily="34" charset="0"/>
              </a:rPr>
              <a:t> behavior</a:t>
            </a: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5" dirty="0">
                <a:latin typeface="Calibri" panose="020F0502020204030204" pitchFamily="34" charset="0"/>
                <a:cs typeface="Calibri" panose="020F0502020204030204" pitchFamily="34" charset="0"/>
              </a:rPr>
              <a:t>that </a:t>
            </a:r>
            <a:r>
              <a:rPr sz="1100" spc="-60" dirty="0">
                <a:latin typeface="Calibri" panose="020F0502020204030204" pitchFamily="34" charset="0"/>
                <a:cs typeface="Calibri" panose="020F0502020204030204" pitchFamily="34" charset="0"/>
              </a:rPr>
              <a:t>involves</a:t>
            </a:r>
            <a:r>
              <a:rPr sz="1100" spc="-5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100" spc="-105" dirty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11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100" spc="-2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70" dirty="0">
                <a:latin typeface="Calibri" panose="020F0502020204030204" pitchFamily="34" charset="0"/>
                <a:cs typeface="Calibri" panose="020F0502020204030204" pitchFamily="34" charset="0"/>
              </a:rPr>
              <a:t>power</a:t>
            </a:r>
            <a:r>
              <a:rPr sz="1100" spc="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45" dirty="0">
                <a:latin typeface="Calibri" panose="020F0502020204030204" pitchFamily="34" charset="0"/>
                <a:cs typeface="Calibri" panose="020F0502020204030204" pitchFamily="34" charset="0"/>
              </a:rPr>
              <a:t>influence.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1778938"/>
            <a:ext cx="3910329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75" dirty="0">
                <a:latin typeface="Calibri" panose="020F0502020204030204" pitchFamily="34" charset="0"/>
                <a:cs typeface="Calibri" panose="020F0502020204030204" pitchFamily="34" charset="0"/>
              </a:rPr>
              <a:t>Power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65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involved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75" dirty="0">
                <a:latin typeface="Calibri" panose="020F0502020204030204" pitchFamily="34" charset="0"/>
                <a:cs typeface="Calibri" panose="020F0502020204030204" pitchFamily="34" charset="0"/>
              </a:rPr>
              <a:t>whenever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40" dirty="0">
                <a:latin typeface="Calibri" panose="020F0502020204030204" pitchFamily="34" charset="0"/>
                <a:cs typeface="Calibri" panose="020F0502020204030204" pitchFamily="34" charset="0"/>
              </a:rPr>
              <a:t>individuals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5" dirty="0">
                <a:latin typeface="Calibri" panose="020F0502020204030204" pitchFamily="34" charset="0"/>
                <a:cs typeface="Calibri" panose="020F0502020204030204" pitchFamily="34" charset="0"/>
              </a:rPr>
              <a:t>can’t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55" dirty="0">
                <a:latin typeface="Calibri" panose="020F0502020204030204" pitchFamily="34" charset="0"/>
                <a:cs typeface="Calibri" panose="020F0502020204030204" pitchFamily="34" charset="0"/>
              </a:rPr>
              <a:t>accomplish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5" dirty="0"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70" dirty="0">
                <a:latin typeface="Calibri" panose="020F0502020204030204" pitchFamily="34" charset="0"/>
                <a:cs typeface="Calibri" panose="020F0502020204030204" pitchFamily="34" charset="0"/>
              </a:rPr>
              <a:t>goals </a:t>
            </a:r>
            <a:r>
              <a:rPr sz="1100" spc="-2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5" dirty="0">
                <a:latin typeface="Calibri" panose="020F0502020204030204" pitchFamily="34" charset="0"/>
                <a:cs typeface="Calibri" panose="020F0502020204030204" pitchFamily="34" charset="0"/>
              </a:rPr>
              <a:t>without </a:t>
            </a:r>
            <a:r>
              <a:rPr sz="1100" spc="-35" dirty="0">
                <a:latin typeface="Calibri" panose="020F0502020204030204" pitchFamily="34" charset="0"/>
                <a:cs typeface="Calibri" panose="020F0502020204030204" pitchFamily="34" charset="0"/>
              </a:rPr>
              <a:t>either</a:t>
            </a:r>
            <a:r>
              <a:rPr sz="1100" spc="2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0" dirty="0">
                <a:latin typeface="Calibri" panose="020F0502020204030204" pitchFamily="34" charset="0"/>
                <a:cs typeface="Calibri" panose="020F0502020204030204" pitchFamily="34" charset="0"/>
              </a:rPr>
              <a:t>trying </a:t>
            </a:r>
            <a:r>
              <a:rPr sz="1100" spc="1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influence</a:t>
            </a:r>
            <a:r>
              <a:rPr sz="1100" spc="1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100" spc="-55" dirty="0">
                <a:latin typeface="Calibri" panose="020F0502020204030204" pitchFamily="34" charset="0"/>
                <a:cs typeface="Calibri" panose="020F0502020204030204" pitchFamily="34" charset="0"/>
              </a:rPr>
              <a:t>behavior</a:t>
            </a:r>
            <a:r>
              <a:rPr sz="1100" spc="18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others</a:t>
            </a:r>
            <a:r>
              <a:rPr sz="1100" spc="19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sz="1100" spc="19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0" dirty="0">
                <a:latin typeface="Calibri" panose="020F0502020204030204" pitchFamily="34" charset="0"/>
                <a:cs typeface="Calibri" panose="020F0502020204030204" pitchFamily="34" charset="0"/>
              </a:rPr>
              <a:t>trying </a:t>
            </a:r>
            <a:r>
              <a:rPr sz="11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10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wrestle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60" dirty="0">
                <a:latin typeface="Calibri" panose="020F0502020204030204" pitchFamily="34" charset="0"/>
                <a:cs typeface="Calibri" panose="020F0502020204030204" pitchFamily="34" charset="0"/>
              </a:rPr>
              <a:t>free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5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5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influence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55" dirty="0">
                <a:latin typeface="Calibri" panose="020F0502020204030204" pitchFamily="34" charset="0"/>
                <a:cs typeface="Calibri" panose="020F0502020204030204" pitchFamily="34" charset="0"/>
              </a:rPr>
              <a:t>exerted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65" dirty="0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45" dirty="0">
                <a:latin typeface="Calibri" panose="020F0502020204030204" pitchFamily="34" charset="0"/>
                <a:cs typeface="Calibri" panose="020F0502020204030204" pitchFamily="34" charset="0"/>
              </a:rPr>
              <a:t>others.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00" y="72527"/>
            <a:ext cx="69024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45" dirty="0">
                <a:latin typeface="+mn-lt"/>
              </a:rPr>
              <a:t>Strategic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94" y="819605"/>
            <a:ext cx="3912870" cy="181748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288925">
              <a:lnSpc>
                <a:spcPct val="102600"/>
              </a:lnSpc>
              <a:spcBef>
                <a:spcPts val="55"/>
              </a:spcBef>
            </a:pPr>
            <a:r>
              <a:rPr sz="1100" spc="-90" dirty="0">
                <a:cs typeface="Microsoft Sans Serif"/>
              </a:rPr>
              <a:t>We</a:t>
            </a:r>
            <a:r>
              <a:rPr sz="1100" spc="70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adopt</a:t>
            </a:r>
            <a:r>
              <a:rPr sz="1100" spc="75" dirty="0">
                <a:cs typeface="Microsoft Sans Serif"/>
              </a:rPr>
              <a:t> </a:t>
            </a:r>
            <a:r>
              <a:rPr sz="1100" spc="-70" dirty="0">
                <a:cs typeface="Microsoft Sans Serif"/>
              </a:rPr>
              <a:t>an</a:t>
            </a:r>
            <a:r>
              <a:rPr sz="1100" spc="75" dirty="0">
                <a:cs typeface="Microsoft Sans Serif"/>
              </a:rPr>
              <a:t> </a:t>
            </a:r>
            <a:r>
              <a:rPr sz="1100" spc="-25" dirty="0">
                <a:cs typeface="Microsoft Sans Serif"/>
              </a:rPr>
              <a:t>explicitly</a:t>
            </a:r>
            <a:r>
              <a:rPr sz="1100" spc="75" dirty="0">
                <a:cs typeface="Microsoft Sans Serif"/>
              </a:rPr>
              <a:t> </a:t>
            </a:r>
            <a:r>
              <a:rPr sz="1100" spc="-35" dirty="0">
                <a:solidFill>
                  <a:srgbClr val="00B0F0"/>
                </a:solidFill>
                <a:cs typeface="Microsoft Sans Serif"/>
              </a:rPr>
              <a:t>strategic</a:t>
            </a:r>
            <a:r>
              <a:rPr sz="1100" spc="7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60" dirty="0">
                <a:solidFill>
                  <a:srgbClr val="00B0F0"/>
                </a:solidFill>
                <a:cs typeface="Microsoft Sans Serif"/>
              </a:rPr>
              <a:t>approach</a:t>
            </a:r>
            <a:r>
              <a:rPr sz="1100" spc="7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10" dirty="0">
                <a:cs typeface="Microsoft Sans Serif"/>
              </a:rPr>
              <a:t>to</a:t>
            </a:r>
            <a:r>
              <a:rPr sz="1100" spc="70" dirty="0">
                <a:cs typeface="Microsoft Sans Serif"/>
              </a:rPr>
              <a:t> </a:t>
            </a:r>
            <a:r>
              <a:rPr sz="1100" spc="-40" dirty="0">
                <a:cs typeface="Microsoft Sans Serif"/>
              </a:rPr>
              <a:t>studying</a:t>
            </a:r>
            <a:r>
              <a:rPr sz="1100" spc="75" dirty="0">
                <a:cs typeface="Microsoft Sans Serif"/>
              </a:rPr>
              <a:t> </a:t>
            </a:r>
            <a:r>
              <a:rPr sz="1100" spc="-15" dirty="0">
                <a:cs typeface="Microsoft Sans Serif"/>
              </a:rPr>
              <a:t>political </a:t>
            </a:r>
            <a:r>
              <a:rPr sz="1100" spc="-275" dirty="0">
                <a:cs typeface="Microsoft Sans Serif"/>
              </a:rPr>
              <a:t> </a:t>
            </a:r>
            <a:r>
              <a:rPr sz="1100" spc="-70" dirty="0">
                <a:cs typeface="Microsoft Sans Serif"/>
              </a:rPr>
              <a:t>phenomena.</a:t>
            </a: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</a:pP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cs typeface="Microsoft Sans Serif"/>
            </a:endParaRPr>
          </a:p>
          <a:p>
            <a:pPr marL="12700" marR="5080">
              <a:lnSpc>
                <a:spcPct val="102600"/>
              </a:lnSpc>
            </a:pPr>
            <a:r>
              <a:rPr sz="1100" spc="-20" dirty="0">
                <a:cs typeface="Microsoft Sans Serif"/>
              </a:rPr>
              <a:t>Political </a:t>
            </a:r>
            <a:r>
              <a:rPr sz="1100" spc="-60" dirty="0">
                <a:cs typeface="Microsoft Sans Serif"/>
              </a:rPr>
              <a:t>outcomes </a:t>
            </a:r>
            <a:r>
              <a:rPr sz="1100" spc="-35" dirty="0">
                <a:cs typeface="Microsoft Sans Serif"/>
              </a:rPr>
              <a:t>result </a:t>
            </a:r>
            <a:r>
              <a:rPr sz="1100" spc="-25" dirty="0">
                <a:cs typeface="Microsoft Sans Serif"/>
              </a:rPr>
              <a:t>from </a:t>
            </a:r>
            <a:r>
              <a:rPr sz="1100" spc="-30" dirty="0">
                <a:cs typeface="Microsoft Sans Serif"/>
              </a:rPr>
              <a:t>the </a:t>
            </a:r>
            <a:r>
              <a:rPr sz="1100" spc="-25" dirty="0">
                <a:cs typeface="Microsoft Sans Serif"/>
              </a:rPr>
              <a:t>interaction </a:t>
            </a:r>
            <a:r>
              <a:rPr sz="1100" spc="-20" dirty="0">
                <a:cs typeface="Microsoft Sans Serif"/>
              </a:rPr>
              <a:t>of </a:t>
            </a:r>
            <a:r>
              <a:rPr sz="1100" spc="-40" dirty="0">
                <a:cs typeface="Microsoft Sans Serif"/>
              </a:rPr>
              <a:t>individuals </a:t>
            </a:r>
            <a:r>
              <a:rPr sz="1100" spc="-75" dirty="0">
                <a:cs typeface="Microsoft Sans Serif"/>
              </a:rPr>
              <a:t>seeking</a:t>
            </a:r>
            <a:r>
              <a:rPr lang="en-US" sz="1100" spc="-75" dirty="0">
                <a:cs typeface="Microsoft Sans Serif"/>
              </a:rPr>
              <a:t> </a:t>
            </a:r>
            <a:r>
              <a:rPr sz="1100" spc="-70" dirty="0">
                <a:cs typeface="Microsoft Sans Serif"/>
              </a:rPr>
              <a:t>goals </a:t>
            </a:r>
            <a:r>
              <a:rPr sz="1100" spc="-20" dirty="0">
                <a:cs typeface="Microsoft Sans Serif"/>
              </a:rPr>
              <a:t>in </a:t>
            </a:r>
            <a:r>
              <a:rPr sz="1100" spc="-70" dirty="0">
                <a:cs typeface="Microsoft Sans Serif"/>
              </a:rPr>
              <a:t>an </a:t>
            </a:r>
            <a:r>
              <a:rPr sz="1100" spc="-45" dirty="0">
                <a:cs typeface="Microsoft Sans Serif"/>
              </a:rPr>
              <a:t>environment </a:t>
            </a:r>
            <a:r>
              <a:rPr sz="1100" spc="-20" dirty="0">
                <a:cs typeface="Microsoft Sans Serif"/>
              </a:rPr>
              <a:t>in </a:t>
            </a:r>
            <a:r>
              <a:rPr sz="1100" spc="-45" dirty="0">
                <a:cs typeface="Microsoft Sans Serif"/>
              </a:rPr>
              <a:t>which </a:t>
            </a:r>
            <a:r>
              <a:rPr sz="1100" spc="-55" dirty="0">
                <a:cs typeface="Microsoft Sans Serif"/>
              </a:rPr>
              <a:t>goal </a:t>
            </a:r>
            <a:r>
              <a:rPr sz="1100" spc="-20" dirty="0">
                <a:cs typeface="Microsoft Sans Serif"/>
              </a:rPr>
              <a:t>attainment </a:t>
            </a:r>
            <a:r>
              <a:rPr sz="1100" spc="-65" dirty="0">
                <a:cs typeface="Microsoft Sans Serif"/>
              </a:rPr>
              <a:t>is </a:t>
            </a:r>
            <a:r>
              <a:rPr sz="1100" spc="-50" dirty="0">
                <a:cs typeface="Microsoft Sans Serif"/>
              </a:rPr>
              <a:t>constrained </a:t>
            </a:r>
            <a:r>
              <a:rPr sz="1100" spc="-65" dirty="0">
                <a:cs typeface="Microsoft Sans Serif"/>
              </a:rPr>
              <a:t>by</a:t>
            </a:r>
            <a:r>
              <a:rPr lang="en-US" sz="1100" spc="-65" dirty="0">
                <a:cs typeface="Microsoft Sans Serif"/>
              </a:rPr>
              <a:t> </a:t>
            </a:r>
            <a:r>
              <a:rPr sz="1100" spc="-15" dirty="0">
                <a:cs typeface="Microsoft Sans Serif"/>
              </a:rPr>
              <a:t>their</a:t>
            </a:r>
            <a:r>
              <a:rPr lang="en-US" sz="1100" spc="70" dirty="0">
                <a:cs typeface="Microsoft Sans Serif"/>
              </a:rPr>
              <a:t> </a:t>
            </a:r>
            <a:r>
              <a:rPr sz="1100" spc="-80" dirty="0">
                <a:cs typeface="Microsoft Sans Serif"/>
              </a:rPr>
              <a:t>resources</a:t>
            </a:r>
            <a:r>
              <a:rPr sz="1100" spc="75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and</a:t>
            </a:r>
            <a:r>
              <a:rPr sz="1100" spc="70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complicated</a:t>
            </a:r>
            <a:r>
              <a:rPr sz="1100" spc="75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by</a:t>
            </a:r>
            <a:r>
              <a:rPr sz="1100" spc="70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the</a:t>
            </a:r>
            <a:r>
              <a:rPr sz="1100" spc="75" dirty="0">
                <a:cs typeface="Microsoft Sans Serif"/>
              </a:rPr>
              <a:t> </a:t>
            </a:r>
            <a:r>
              <a:rPr sz="1100" spc="-75" dirty="0">
                <a:cs typeface="Microsoft Sans Serif"/>
              </a:rPr>
              <a:t>choices</a:t>
            </a:r>
            <a:r>
              <a:rPr sz="1100" spc="70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of</a:t>
            </a:r>
            <a:r>
              <a:rPr sz="1100" spc="75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other</a:t>
            </a:r>
            <a:r>
              <a:rPr sz="1100" spc="70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actors.</a:t>
            </a: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</a:pP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cs typeface="Microsoft Sans Serif"/>
            </a:endParaRPr>
          </a:p>
          <a:p>
            <a:pPr marL="12700" algn="just">
              <a:lnSpc>
                <a:spcPct val="100000"/>
              </a:lnSpc>
            </a:pPr>
            <a:r>
              <a:rPr sz="1100" spc="-35" dirty="0">
                <a:solidFill>
                  <a:srgbClr val="00B0F0"/>
                </a:solidFill>
                <a:cs typeface="Microsoft Sans Serif"/>
              </a:rPr>
              <a:t>Strategic</a:t>
            </a:r>
            <a:r>
              <a:rPr sz="1100" spc="6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55" dirty="0">
                <a:solidFill>
                  <a:srgbClr val="00B0F0"/>
                </a:solidFill>
                <a:cs typeface="Microsoft Sans Serif"/>
              </a:rPr>
              <a:t>behavior</a:t>
            </a:r>
            <a:r>
              <a:rPr sz="1100" spc="70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65" dirty="0">
                <a:solidFill>
                  <a:srgbClr val="00B0F0"/>
                </a:solidFill>
                <a:cs typeface="Microsoft Sans Serif"/>
              </a:rPr>
              <a:t>is</a:t>
            </a:r>
            <a:r>
              <a:rPr sz="1100" spc="6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35" dirty="0">
                <a:solidFill>
                  <a:srgbClr val="00B0F0"/>
                </a:solidFill>
                <a:cs typeface="Microsoft Sans Serif"/>
              </a:rPr>
              <a:t>central</a:t>
            </a:r>
            <a:r>
              <a:rPr sz="1100" spc="70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10" dirty="0">
                <a:solidFill>
                  <a:srgbClr val="00B0F0"/>
                </a:solidFill>
                <a:cs typeface="Microsoft Sans Serif"/>
              </a:rPr>
              <a:t>to</a:t>
            </a:r>
            <a:r>
              <a:rPr sz="1100" spc="65" dirty="0">
                <a:solidFill>
                  <a:srgbClr val="00B0F0"/>
                </a:solidFill>
                <a:cs typeface="Microsoft Sans Serif"/>
              </a:rPr>
              <a:t> </a:t>
            </a:r>
            <a:r>
              <a:rPr sz="1100" spc="-20" dirty="0">
                <a:solidFill>
                  <a:srgbClr val="00B0F0"/>
                </a:solidFill>
                <a:cs typeface="Microsoft Sans Serif"/>
              </a:rPr>
              <a:t>politics.</a:t>
            </a:r>
            <a:endParaRPr sz="1100" dirty="0">
              <a:solidFill>
                <a:srgbClr val="00B0F0"/>
              </a:solidFill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72527"/>
            <a:ext cx="66992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20" dirty="0">
                <a:cs typeface="Trebuchet MS"/>
              </a:rPr>
              <a:t>Methods</a:t>
            </a:r>
            <a:endParaRPr sz="1400" dirty="0"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1101253"/>
            <a:ext cx="3721100" cy="1082797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3340">
              <a:lnSpc>
                <a:spcPct val="102699"/>
              </a:lnSpc>
              <a:spcBef>
                <a:spcPts val="55"/>
              </a:spcBef>
            </a:pPr>
            <a:r>
              <a:rPr sz="1100" spc="-25" dirty="0">
                <a:cs typeface="Microsoft Sans Serif"/>
              </a:rPr>
              <a:t>You’ll</a:t>
            </a:r>
            <a:r>
              <a:rPr sz="1100" spc="70" dirty="0">
                <a:cs typeface="Microsoft Sans Serif"/>
              </a:rPr>
              <a:t> </a:t>
            </a:r>
            <a:r>
              <a:rPr sz="1100" spc="-75" dirty="0">
                <a:cs typeface="Microsoft Sans Serif"/>
              </a:rPr>
              <a:t>be</a:t>
            </a:r>
            <a:r>
              <a:rPr sz="1100" spc="75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introduced</a:t>
            </a:r>
            <a:r>
              <a:rPr sz="1100" spc="75" dirty="0">
                <a:cs typeface="Microsoft Sans Serif"/>
              </a:rPr>
              <a:t> </a:t>
            </a:r>
            <a:r>
              <a:rPr sz="1100" spc="10" dirty="0">
                <a:cs typeface="Microsoft Sans Serif"/>
              </a:rPr>
              <a:t>to</a:t>
            </a:r>
            <a:r>
              <a:rPr sz="1100" spc="75" dirty="0">
                <a:cs typeface="Microsoft Sans Serif"/>
              </a:rPr>
              <a:t> </a:t>
            </a:r>
            <a:r>
              <a:rPr sz="1100" spc="-90" dirty="0">
                <a:cs typeface="Microsoft Sans Serif"/>
              </a:rPr>
              <a:t>a</a:t>
            </a:r>
            <a:r>
              <a:rPr sz="1100" spc="70" dirty="0">
                <a:cs typeface="Microsoft Sans Serif"/>
              </a:rPr>
              <a:t> </a:t>
            </a:r>
            <a:r>
              <a:rPr sz="1100" spc="-40" dirty="0">
                <a:cs typeface="Microsoft Sans Serif"/>
              </a:rPr>
              <a:t>variety</a:t>
            </a:r>
            <a:r>
              <a:rPr sz="1100" spc="75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of</a:t>
            </a:r>
            <a:r>
              <a:rPr sz="1100" spc="75" dirty="0">
                <a:cs typeface="Microsoft Sans Serif"/>
              </a:rPr>
              <a:t> </a:t>
            </a:r>
            <a:r>
              <a:rPr sz="1100" spc="-55" dirty="0">
                <a:solidFill>
                  <a:srgbClr val="00B0F0"/>
                </a:solidFill>
                <a:cs typeface="Microsoft Sans Serif"/>
              </a:rPr>
              <a:t>methods</a:t>
            </a:r>
            <a:r>
              <a:rPr sz="1100" spc="75" dirty="0">
                <a:solidFill>
                  <a:srgbClr val="FF0000"/>
                </a:solidFill>
                <a:cs typeface="Microsoft Sans Serif"/>
              </a:rPr>
              <a:t> </a:t>
            </a:r>
            <a:r>
              <a:rPr sz="1100" spc="5" dirty="0">
                <a:cs typeface="Microsoft Sans Serif"/>
              </a:rPr>
              <a:t>that</a:t>
            </a:r>
            <a:r>
              <a:rPr sz="1100" spc="70" dirty="0">
                <a:cs typeface="Microsoft Sans Serif"/>
              </a:rPr>
              <a:t> </a:t>
            </a:r>
            <a:r>
              <a:rPr sz="1100" spc="-80" dirty="0">
                <a:cs typeface="Microsoft Sans Serif"/>
              </a:rPr>
              <a:t>have</a:t>
            </a:r>
            <a:r>
              <a:rPr sz="1100" spc="75" dirty="0">
                <a:cs typeface="Microsoft Sans Serif"/>
              </a:rPr>
              <a:t> </a:t>
            </a:r>
            <a:r>
              <a:rPr sz="1100" spc="-80" dirty="0">
                <a:cs typeface="Microsoft Sans Serif"/>
              </a:rPr>
              <a:t>become </a:t>
            </a:r>
            <a:r>
              <a:rPr sz="1100" spc="-275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central</a:t>
            </a:r>
            <a:r>
              <a:rPr sz="1100" spc="65" dirty="0">
                <a:cs typeface="Microsoft Sans Serif"/>
              </a:rPr>
              <a:t> </a:t>
            </a:r>
            <a:r>
              <a:rPr sz="1100" spc="10" dirty="0">
                <a:cs typeface="Microsoft Sans Serif"/>
              </a:rPr>
              <a:t>to</a:t>
            </a:r>
            <a:r>
              <a:rPr sz="1100" spc="70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the</a:t>
            </a:r>
            <a:r>
              <a:rPr sz="1100" spc="70" dirty="0">
                <a:cs typeface="Microsoft Sans Serif"/>
              </a:rPr>
              <a:t> </a:t>
            </a:r>
            <a:r>
              <a:rPr sz="1100" spc="-40" dirty="0">
                <a:cs typeface="Microsoft Sans Serif"/>
              </a:rPr>
              <a:t>study</a:t>
            </a:r>
            <a:r>
              <a:rPr sz="1100" spc="70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of</a:t>
            </a:r>
            <a:r>
              <a:rPr sz="1100" spc="70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comparative</a:t>
            </a:r>
            <a:r>
              <a:rPr sz="1100" spc="70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politics.</a:t>
            </a: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</a:pP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</a:pPr>
            <a:endParaRPr sz="1400" dirty="0">
              <a:cs typeface="Microsoft Sans Serif"/>
            </a:endParaRPr>
          </a:p>
          <a:p>
            <a:pPr marL="12700" marR="5080">
              <a:lnSpc>
                <a:spcPct val="102699"/>
              </a:lnSpc>
              <a:spcBef>
                <a:spcPts val="5"/>
              </a:spcBef>
            </a:pPr>
            <a:r>
              <a:rPr sz="1100" spc="-30" dirty="0">
                <a:cs typeface="Microsoft Sans Serif"/>
              </a:rPr>
              <a:t>This</a:t>
            </a:r>
            <a:r>
              <a:rPr sz="1100" spc="70" dirty="0">
                <a:cs typeface="Microsoft Sans Serif"/>
              </a:rPr>
              <a:t> </a:t>
            </a:r>
            <a:r>
              <a:rPr sz="1100" spc="-10" dirty="0">
                <a:cs typeface="Microsoft Sans Serif"/>
              </a:rPr>
              <a:t>will</a:t>
            </a:r>
            <a:r>
              <a:rPr sz="1100" spc="75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allow</a:t>
            </a:r>
            <a:r>
              <a:rPr sz="1100" spc="70" dirty="0">
                <a:cs typeface="Microsoft Sans Serif"/>
              </a:rPr>
              <a:t> </a:t>
            </a:r>
            <a:r>
              <a:rPr sz="1100" spc="-70" dirty="0">
                <a:cs typeface="Microsoft Sans Serif"/>
              </a:rPr>
              <a:t>you</a:t>
            </a:r>
            <a:r>
              <a:rPr sz="1100" spc="75" dirty="0">
                <a:cs typeface="Microsoft Sans Serif"/>
              </a:rPr>
              <a:t> </a:t>
            </a:r>
            <a:r>
              <a:rPr sz="1100" spc="10" dirty="0">
                <a:cs typeface="Microsoft Sans Serif"/>
              </a:rPr>
              <a:t>to</a:t>
            </a:r>
            <a:r>
              <a:rPr sz="1100" spc="70" dirty="0">
                <a:cs typeface="Microsoft Sans Serif"/>
              </a:rPr>
              <a:t> </a:t>
            </a:r>
            <a:r>
              <a:rPr sz="1100" spc="-20" dirty="0">
                <a:cs typeface="Microsoft Sans Serif"/>
              </a:rPr>
              <a:t>better</a:t>
            </a:r>
            <a:r>
              <a:rPr sz="1100" spc="70" dirty="0">
                <a:cs typeface="Microsoft Sans Serif"/>
              </a:rPr>
              <a:t> </a:t>
            </a:r>
            <a:r>
              <a:rPr sz="1100" spc="-55" dirty="0">
                <a:cs typeface="Microsoft Sans Serif"/>
              </a:rPr>
              <a:t>evaluate</a:t>
            </a:r>
            <a:r>
              <a:rPr sz="1100" spc="75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the</a:t>
            </a:r>
            <a:r>
              <a:rPr sz="1100" spc="70" dirty="0">
                <a:cs typeface="Microsoft Sans Serif"/>
              </a:rPr>
              <a:t> </a:t>
            </a:r>
            <a:r>
              <a:rPr sz="1100" spc="-55" dirty="0">
                <a:cs typeface="Microsoft Sans Serif"/>
              </a:rPr>
              <a:t>theories</a:t>
            </a:r>
            <a:r>
              <a:rPr sz="1100" spc="75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and</a:t>
            </a:r>
            <a:r>
              <a:rPr sz="1100" spc="70" dirty="0">
                <a:cs typeface="Microsoft Sans Serif"/>
              </a:rPr>
              <a:t> </a:t>
            </a:r>
            <a:r>
              <a:rPr sz="1100" spc="-40" dirty="0">
                <a:cs typeface="Microsoft Sans Serif"/>
              </a:rPr>
              <a:t>empirical </a:t>
            </a:r>
            <a:r>
              <a:rPr sz="1100" spc="-275" dirty="0">
                <a:cs typeface="Microsoft Sans Serif"/>
              </a:rPr>
              <a:t> </a:t>
            </a:r>
            <a:r>
              <a:rPr sz="1100" spc="-75" dirty="0">
                <a:cs typeface="Microsoft Sans Serif"/>
              </a:rPr>
              <a:t>evidence</a:t>
            </a:r>
            <a:r>
              <a:rPr sz="1100" spc="70" dirty="0">
                <a:cs typeface="Microsoft Sans Serif"/>
              </a:rPr>
              <a:t> </a:t>
            </a:r>
            <a:r>
              <a:rPr sz="1100" spc="-30" dirty="0">
                <a:cs typeface="Microsoft Sans Serif"/>
              </a:rPr>
              <a:t>we’ll</a:t>
            </a:r>
            <a:r>
              <a:rPr sz="1100" spc="70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cover</a:t>
            </a:r>
            <a:r>
              <a:rPr sz="1100" spc="70" dirty="0">
                <a:cs typeface="Microsoft Sans Serif"/>
              </a:rPr>
              <a:t> </a:t>
            </a:r>
            <a:r>
              <a:rPr sz="1100" spc="-25" dirty="0">
                <a:cs typeface="Microsoft Sans Serif"/>
              </a:rPr>
              <a:t>for</a:t>
            </a:r>
            <a:r>
              <a:rPr sz="1100" spc="70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yourself.</a:t>
            </a:r>
            <a:endParaRPr sz="1100" dirty="0"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94" y="927708"/>
            <a:ext cx="3908425" cy="16412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sz="1100" spc="65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8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science</a:t>
            </a:r>
            <a:r>
              <a:rPr sz="1100" spc="7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65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1100" spc="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5" dirty="0">
                <a:latin typeface="Calibri" panose="020F0502020204030204" pitchFamily="34" charset="0"/>
                <a:cs typeface="Calibri" panose="020F0502020204030204" pitchFamily="34" charset="0"/>
              </a:rPr>
              <a:t>scientific</a:t>
            </a:r>
            <a:r>
              <a:rPr sz="1100" spc="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40" dirty="0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100" spc="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55" dirty="0">
                <a:latin typeface="Calibri" panose="020F0502020204030204" pitchFamily="34" charset="0"/>
                <a:cs typeface="Calibri" panose="020F0502020204030204" pitchFamily="34" charset="0"/>
              </a:rPr>
              <a:t>power.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82295">
              <a:lnSpc>
                <a:spcPct val="102600"/>
              </a:lnSpc>
            </a:pPr>
            <a:r>
              <a:rPr sz="1100" spc="-35" dirty="0">
                <a:latin typeface="Calibri" panose="020F0502020204030204" pitchFamily="34" charset="0"/>
                <a:cs typeface="Calibri" panose="020F0502020204030204" pitchFamily="34" charset="0"/>
              </a:rPr>
              <a:t>Any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5" dirty="0">
                <a:latin typeface="Calibri" panose="020F0502020204030204" pitchFamily="34" charset="0"/>
                <a:cs typeface="Calibri" panose="020F0502020204030204" pitchFamily="34" charset="0"/>
              </a:rPr>
              <a:t>situation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5" dirty="0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60" dirty="0">
                <a:latin typeface="Calibri" panose="020F0502020204030204" pitchFamily="34" charset="0"/>
                <a:cs typeface="Calibri" panose="020F0502020204030204" pitchFamily="34" charset="0"/>
              </a:rPr>
              <a:t>involves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05" dirty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70" dirty="0">
                <a:latin typeface="Calibri" panose="020F0502020204030204" pitchFamily="34" charset="0"/>
                <a:cs typeface="Calibri" panose="020F0502020204030204" pitchFamily="34" charset="0"/>
              </a:rPr>
              <a:t>power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65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9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5" dirty="0">
                <a:latin typeface="Calibri" panose="020F0502020204030204" pitchFamily="34" charset="0"/>
                <a:cs typeface="Calibri" panose="020F0502020204030204" pitchFamily="34" charset="0"/>
              </a:rPr>
              <a:t>political </a:t>
            </a:r>
            <a:r>
              <a:rPr sz="1100" spc="-2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65" dirty="0">
                <a:latin typeface="Calibri" panose="020F0502020204030204" pitchFamily="34" charset="0"/>
                <a:cs typeface="Calibri" panose="020F0502020204030204" pitchFamily="34" charset="0"/>
              </a:rPr>
              <a:t>phenomenon.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5080">
              <a:lnSpc>
                <a:spcPct val="102699"/>
              </a:lnSpc>
            </a:pPr>
            <a:r>
              <a:rPr sz="1100" spc="10" dirty="0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45" dirty="0">
                <a:latin typeface="Calibri" panose="020F0502020204030204" pitchFamily="34" charset="0"/>
                <a:cs typeface="Calibri" panose="020F0502020204030204" pitchFamily="34" charset="0"/>
              </a:rPr>
              <a:t>you’re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45" dirty="0">
                <a:latin typeface="Calibri" panose="020F0502020204030204" pitchFamily="34" charset="0"/>
                <a:cs typeface="Calibri" panose="020F0502020204030204" pitchFamily="34" charset="0"/>
              </a:rPr>
              <a:t>interested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65" dirty="0">
                <a:latin typeface="Calibri" panose="020F0502020204030204" pitchFamily="34" charset="0"/>
                <a:cs typeface="Calibri" panose="020F0502020204030204" pitchFamily="34" charset="0"/>
              </a:rPr>
              <a:t>power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0" dirty="0">
                <a:latin typeface="Calibri" panose="020F0502020204030204" pitchFamily="34" charset="0"/>
                <a:cs typeface="Calibri" panose="020F0502020204030204" pitchFamily="34" charset="0"/>
              </a:rPr>
              <a:t>(who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90" dirty="0"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30" dirty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en-US" sz="1100" spc="3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sz="1100" spc="3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70" dirty="0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90" dirty="0">
                <a:latin typeface="Calibri" panose="020F0502020204030204" pitchFamily="34" charset="0"/>
                <a:cs typeface="Calibri" panose="020F0502020204030204" pitchFamily="34" charset="0"/>
              </a:rPr>
              <a:t>does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45" dirty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80" dirty="0">
                <a:latin typeface="Calibri" panose="020F0502020204030204" pitchFamily="34" charset="0"/>
                <a:cs typeface="Calibri" panose="020F0502020204030204" pitchFamily="34" charset="0"/>
              </a:rPr>
              <a:t>come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en-US"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sz="1100" spc="-2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70" dirty="0"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65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45" dirty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55" dirty="0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lang="en-US" sz="1100" spc="-55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sz="1100" spc="-55" dirty="0">
                <a:latin typeface="Calibri" panose="020F0502020204030204" pitchFamily="34" charset="0"/>
                <a:cs typeface="Calibri" panose="020F0502020204030204" pitchFamily="34" charset="0"/>
              </a:rPr>
              <a:t>),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5" dirty="0"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5" dirty="0"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80" dirty="0">
                <a:latin typeface="Calibri" panose="020F0502020204030204" pitchFamily="34" charset="0"/>
                <a:cs typeface="Calibri" panose="020F0502020204030204" pitchFamily="34" charset="0"/>
              </a:rPr>
              <a:t>science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65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5" dirty="0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55" dirty="0">
                <a:latin typeface="Calibri" panose="020F0502020204030204" pitchFamily="34" charset="0"/>
                <a:cs typeface="Calibri" panose="020F0502020204030204" pitchFamily="34" charset="0"/>
              </a:rPr>
              <a:t>you.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94" y="1494102"/>
            <a:ext cx="307975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5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Comparative</a:t>
            </a:r>
            <a:r>
              <a:rPr sz="1100" spc="75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5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politics</a:t>
            </a:r>
            <a:r>
              <a:rPr sz="1100" spc="8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65" dirty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1100" spc="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9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100" spc="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subfield</a:t>
            </a:r>
            <a:r>
              <a:rPr sz="1100" spc="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100" spc="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5" dirty="0"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sz="1100" spc="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75" dirty="0">
                <a:latin typeface="Calibri" panose="020F0502020204030204" pitchFamily="34" charset="0"/>
                <a:cs typeface="Calibri" panose="020F0502020204030204" pitchFamily="34" charset="0"/>
              </a:rPr>
              <a:t>science.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94" y="780363"/>
            <a:ext cx="3869690" cy="7543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5" dirty="0"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comparative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politics: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9560" marR="5080" indent="-177165">
              <a:lnSpc>
                <a:spcPct val="102600"/>
              </a:lnSpc>
            </a:pPr>
            <a:r>
              <a:rPr sz="1100" spc="-35" dirty="0"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4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40" dirty="0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5" dirty="0"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75" dirty="0">
                <a:latin typeface="Calibri" panose="020F0502020204030204" pitchFamily="34" charset="0"/>
                <a:cs typeface="Calibri" panose="020F0502020204030204" pitchFamily="34" charset="0"/>
              </a:rPr>
              <a:t>phenomena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70" dirty="0">
                <a:latin typeface="Calibri" panose="020F0502020204030204" pitchFamily="34" charset="0"/>
                <a:cs typeface="Calibri" panose="020F0502020204030204" pitchFamily="34" charset="0"/>
              </a:rPr>
              <a:t>every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0" dirty="0">
                <a:latin typeface="Calibri" panose="020F0502020204030204" pitchFamily="34" charset="0"/>
                <a:cs typeface="Calibri" panose="020F0502020204030204" pitchFamily="34" charset="0"/>
              </a:rPr>
              <a:t>country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70" dirty="0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sz="1100" i="1" spc="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7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100" i="1" spc="-3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65" dirty="0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sz="1100" i="1" spc="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6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1100" i="1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55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1100" i="1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75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100" i="1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60" dirty="0"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sz="1100" i="1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65" dirty="0">
                <a:latin typeface="Calibri" panose="020F0502020204030204" pitchFamily="34" charset="0"/>
                <a:cs typeface="Calibri" panose="020F0502020204030204" pitchFamily="34" charset="0"/>
              </a:rPr>
              <a:t>resides</a:t>
            </a:r>
            <a:r>
              <a:rPr sz="1100" spc="-65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94" y="780363"/>
            <a:ext cx="3869690" cy="13617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5" dirty="0"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comparative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politics: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9560" marR="5080" indent="-177165">
              <a:lnSpc>
                <a:spcPct val="102600"/>
              </a:lnSpc>
              <a:buAutoNum type="arabicPeriod"/>
              <a:tabLst>
                <a:tab pos="290195" algn="l"/>
              </a:tabLst>
            </a:pPr>
            <a:r>
              <a:rPr sz="1100" spc="-4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40" dirty="0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5" dirty="0"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75" dirty="0">
                <a:latin typeface="Calibri" panose="020F0502020204030204" pitchFamily="34" charset="0"/>
                <a:cs typeface="Calibri" panose="020F0502020204030204" pitchFamily="34" charset="0"/>
              </a:rPr>
              <a:t>phenomena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70" dirty="0">
                <a:latin typeface="Calibri" panose="020F0502020204030204" pitchFamily="34" charset="0"/>
                <a:cs typeface="Calibri" panose="020F0502020204030204" pitchFamily="34" charset="0"/>
              </a:rPr>
              <a:t>every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0" dirty="0">
                <a:latin typeface="Calibri" panose="020F0502020204030204" pitchFamily="34" charset="0"/>
                <a:cs typeface="Calibri" panose="020F0502020204030204" pitchFamily="34" charset="0"/>
              </a:rPr>
              <a:t>country</a:t>
            </a:r>
            <a:r>
              <a:rPr sz="1100" spc="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70" dirty="0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sz="1100" i="1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7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100" i="1" spc="-3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65" dirty="0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sz="1100" i="1" spc="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6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1100" i="1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55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1100" i="1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75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100" i="1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60" dirty="0"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sz="1100" i="1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65" dirty="0">
                <a:latin typeface="Calibri" panose="020F0502020204030204" pitchFamily="34" charset="0"/>
                <a:cs typeface="Calibri" panose="020F0502020204030204" pitchFamily="34" charset="0"/>
              </a:rPr>
              <a:t>resides</a:t>
            </a:r>
            <a:r>
              <a:rPr sz="1100" spc="-65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Microsoft Sans Serif"/>
              <a:buAutoNum type="arabicPeriod"/>
            </a:pP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9560" marR="156845" indent="-177165">
              <a:lnSpc>
                <a:spcPct val="102600"/>
              </a:lnSpc>
              <a:spcBef>
                <a:spcPts val="705"/>
              </a:spcBef>
              <a:buAutoNum type="arabicPeriod"/>
              <a:tabLst>
                <a:tab pos="290195" algn="l"/>
              </a:tabLst>
            </a:pPr>
            <a:r>
              <a:rPr sz="1100" spc="-4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40" dirty="0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5" dirty="0"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75" dirty="0">
                <a:latin typeface="Calibri" panose="020F0502020204030204" pitchFamily="34" charset="0"/>
                <a:cs typeface="Calibri" panose="020F0502020204030204" pitchFamily="34" charset="0"/>
              </a:rPr>
              <a:t>phenomena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0" dirty="0"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5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100" spc="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65" dirty="0">
                <a:latin typeface="Calibri" panose="020F0502020204030204" pitchFamily="34" charset="0"/>
                <a:cs typeface="Calibri" panose="020F0502020204030204" pitchFamily="34" charset="0"/>
              </a:rPr>
              <a:t>comparative </a:t>
            </a:r>
            <a:r>
              <a:rPr sz="1100" i="1" spc="-3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50" dirty="0">
                <a:latin typeface="Calibri" panose="020F0502020204030204" pitchFamily="34" charset="0"/>
                <a:cs typeface="Calibri" panose="020F0502020204030204" pitchFamily="34" charset="0"/>
              </a:rPr>
              <a:t>method</a:t>
            </a: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294" y="780363"/>
            <a:ext cx="3869690" cy="19694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5" dirty="0"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comparative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politics: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9560" marR="5080" indent="-177165">
              <a:lnSpc>
                <a:spcPct val="102600"/>
              </a:lnSpc>
              <a:buAutoNum type="arabicPeriod"/>
              <a:tabLst>
                <a:tab pos="290195" algn="l"/>
              </a:tabLst>
            </a:pPr>
            <a:r>
              <a:rPr sz="1100" spc="-4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40" dirty="0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5" dirty="0"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75" dirty="0">
                <a:latin typeface="Calibri" panose="020F0502020204030204" pitchFamily="34" charset="0"/>
                <a:cs typeface="Calibri" panose="020F0502020204030204" pitchFamily="34" charset="0"/>
              </a:rPr>
              <a:t>phenomena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70" dirty="0">
                <a:latin typeface="Calibri" panose="020F0502020204030204" pitchFamily="34" charset="0"/>
                <a:cs typeface="Calibri" panose="020F0502020204030204" pitchFamily="34" charset="0"/>
              </a:rPr>
              <a:t>every</a:t>
            </a:r>
            <a:r>
              <a:rPr sz="1100" spc="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0" dirty="0">
                <a:latin typeface="Calibri" panose="020F0502020204030204" pitchFamily="34" charset="0"/>
                <a:cs typeface="Calibri" panose="020F0502020204030204" pitchFamily="34" charset="0"/>
              </a:rPr>
              <a:t>country</a:t>
            </a:r>
            <a:r>
              <a:rPr sz="1100" spc="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70" dirty="0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sz="1100" i="1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75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100" i="1" spc="-3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65" dirty="0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sz="1100" i="1" spc="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60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1100" i="1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55" dirty="0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sz="1100" i="1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75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100" i="1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60" dirty="0"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sz="1100" i="1" spc="3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65" dirty="0">
                <a:latin typeface="Calibri" panose="020F0502020204030204" pitchFamily="34" charset="0"/>
                <a:cs typeface="Calibri" panose="020F0502020204030204" pitchFamily="34" charset="0"/>
              </a:rPr>
              <a:t>resides</a:t>
            </a:r>
            <a:r>
              <a:rPr sz="1100" spc="-65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AutoNum type="arabicPeriod"/>
            </a:pP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9560" marR="156845" indent="-177165">
              <a:lnSpc>
                <a:spcPct val="102600"/>
              </a:lnSpc>
              <a:spcBef>
                <a:spcPts val="705"/>
              </a:spcBef>
              <a:buAutoNum type="arabicPeriod"/>
              <a:tabLst>
                <a:tab pos="290195" algn="l"/>
              </a:tabLst>
            </a:pPr>
            <a:r>
              <a:rPr sz="1100" spc="-4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40" dirty="0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5" dirty="0"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75" dirty="0">
                <a:latin typeface="Calibri" panose="020F0502020204030204" pitchFamily="34" charset="0"/>
                <a:cs typeface="Calibri" panose="020F0502020204030204" pitchFamily="34" charset="0"/>
              </a:rPr>
              <a:t>phenomena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0" dirty="0"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sz="1100" spc="7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5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100" spc="8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65" dirty="0">
                <a:latin typeface="Calibri" panose="020F0502020204030204" pitchFamily="34" charset="0"/>
                <a:cs typeface="Calibri" panose="020F0502020204030204" pitchFamily="34" charset="0"/>
              </a:rPr>
              <a:t>comparative </a:t>
            </a:r>
            <a:r>
              <a:rPr sz="1100" i="1" spc="-3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i="1" spc="-50" dirty="0">
                <a:latin typeface="Calibri" panose="020F0502020204030204" pitchFamily="34" charset="0"/>
                <a:cs typeface="Calibri" panose="020F0502020204030204" pitchFamily="34" charset="0"/>
              </a:rPr>
              <a:t>method</a:t>
            </a:r>
            <a:r>
              <a:rPr sz="1100" spc="-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AutoNum type="arabicPeriod"/>
            </a:pP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9560" marR="261620" indent="-177165">
              <a:lnSpc>
                <a:spcPct val="102600"/>
              </a:lnSpc>
              <a:spcBef>
                <a:spcPts val="710"/>
              </a:spcBef>
              <a:buAutoNum type="arabicPeriod"/>
              <a:tabLst>
                <a:tab pos="290195" algn="l"/>
              </a:tabLst>
            </a:pPr>
            <a:r>
              <a:rPr sz="1100" spc="-4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100" spc="7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4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sz="1100" spc="7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100" spc="75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5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political</a:t>
            </a:r>
            <a:r>
              <a:rPr sz="1100" spc="7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75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phenomena</a:t>
            </a:r>
            <a:r>
              <a:rPr sz="1100" spc="7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5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sz="1100" spc="75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8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z="1100" spc="7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4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predominantly </a:t>
            </a:r>
            <a:r>
              <a:rPr sz="1100" spc="-28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within</a:t>
            </a:r>
            <a:r>
              <a:rPr sz="1100" spc="65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3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country</a:t>
            </a:r>
            <a:r>
              <a:rPr sz="1100" spc="7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45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relationships.</a:t>
            </a:r>
            <a:endParaRPr sz="11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5833" y="515780"/>
            <a:ext cx="4011295" cy="1772920"/>
          </a:xfrm>
          <a:custGeom>
            <a:avLst/>
            <a:gdLst/>
            <a:ahLst/>
            <a:cxnLst/>
            <a:rect l="l" t="t" r="r" b="b"/>
            <a:pathLst>
              <a:path w="4011295" h="1772920">
                <a:moveTo>
                  <a:pt x="2762124" y="8264"/>
                </a:moveTo>
                <a:lnTo>
                  <a:pt x="2818061" y="9115"/>
                </a:lnTo>
                <a:lnTo>
                  <a:pt x="2873340" y="11644"/>
                </a:lnTo>
                <a:lnTo>
                  <a:pt x="2927913" y="15816"/>
                </a:lnTo>
                <a:lnTo>
                  <a:pt x="2981730" y="21597"/>
                </a:lnTo>
                <a:lnTo>
                  <a:pt x="3034741" y="28952"/>
                </a:lnTo>
                <a:lnTo>
                  <a:pt x="3086898" y="37847"/>
                </a:lnTo>
                <a:lnTo>
                  <a:pt x="3138150" y="48246"/>
                </a:lnTo>
                <a:lnTo>
                  <a:pt x="3188450" y="60115"/>
                </a:lnTo>
                <a:lnTo>
                  <a:pt x="3237747" y="73419"/>
                </a:lnTo>
                <a:lnTo>
                  <a:pt x="3285992" y="88123"/>
                </a:lnTo>
                <a:lnTo>
                  <a:pt x="3333136" y="104194"/>
                </a:lnTo>
                <a:lnTo>
                  <a:pt x="3379129" y="121595"/>
                </a:lnTo>
                <a:lnTo>
                  <a:pt x="3423923" y="140292"/>
                </a:lnTo>
                <a:lnTo>
                  <a:pt x="3467468" y="160252"/>
                </a:lnTo>
                <a:lnTo>
                  <a:pt x="3509714" y="181437"/>
                </a:lnTo>
                <a:lnTo>
                  <a:pt x="3550613" y="203815"/>
                </a:lnTo>
                <a:lnTo>
                  <a:pt x="3590114" y="227351"/>
                </a:lnTo>
                <a:lnTo>
                  <a:pt x="3628170" y="252009"/>
                </a:lnTo>
                <a:lnTo>
                  <a:pt x="3664730" y="277755"/>
                </a:lnTo>
                <a:lnTo>
                  <a:pt x="3699744" y="304554"/>
                </a:lnTo>
                <a:lnTo>
                  <a:pt x="3733165" y="332371"/>
                </a:lnTo>
                <a:lnTo>
                  <a:pt x="3764942" y="361173"/>
                </a:lnTo>
                <a:lnTo>
                  <a:pt x="3795027" y="390923"/>
                </a:lnTo>
                <a:lnTo>
                  <a:pt x="3823369" y="421588"/>
                </a:lnTo>
                <a:lnTo>
                  <a:pt x="3849920" y="453132"/>
                </a:lnTo>
                <a:lnTo>
                  <a:pt x="3874630" y="485521"/>
                </a:lnTo>
                <a:lnTo>
                  <a:pt x="3897450" y="518721"/>
                </a:lnTo>
                <a:lnTo>
                  <a:pt x="3918331" y="552695"/>
                </a:lnTo>
                <a:lnTo>
                  <a:pt x="3937223" y="587411"/>
                </a:lnTo>
                <a:lnTo>
                  <a:pt x="3954077" y="622832"/>
                </a:lnTo>
                <a:lnTo>
                  <a:pt x="3968844" y="658925"/>
                </a:lnTo>
                <a:lnTo>
                  <a:pt x="3981474" y="695654"/>
                </a:lnTo>
                <a:lnTo>
                  <a:pt x="3991919" y="732986"/>
                </a:lnTo>
                <a:lnTo>
                  <a:pt x="4000128" y="770884"/>
                </a:lnTo>
                <a:lnTo>
                  <a:pt x="4006053" y="809314"/>
                </a:lnTo>
                <a:lnTo>
                  <a:pt x="4009644" y="848242"/>
                </a:lnTo>
                <a:lnTo>
                  <a:pt x="4010852" y="887634"/>
                </a:lnTo>
                <a:lnTo>
                  <a:pt x="4009644" y="927024"/>
                </a:lnTo>
                <a:lnTo>
                  <a:pt x="4006053" y="965951"/>
                </a:lnTo>
                <a:lnTo>
                  <a:pt x="4000128" y="1004381"/>
                </a:lnTo>
                <a:lnTo>
                  <a:pt x="3991919" y="1042278"/>
                </a:lnTo>
                <a:lnTo>
                  <a:pt x="3981474" y="1079609"/>
                </a:lnTo>
                <a:lnTo>
                  <a:pt x="3968844" y="1116337"/>
                </a:lnTo>
                <a:lnTo>
                  <a:pt x="3954077" y="1152429"/>
                </a:lnTo>
                <a:lnTo>
                  <a:pt x="3937223" y="1187850"/>
                </a:lnTo>
                <a:lnTo>
                  <a:pt x="3918331" y="1222565"/>
                </a:lnTo>
                <a:lnTo>
                  <a:pt x="3897450" y="1256539"/>
                </a:lnTo>
                <a:lnTo>
                  <a:pt x="3874630" y="1289738"/>
                </a:lnTo>
                <a:lnTo>
                  <a:pt x="3849920" y="1322127"/>
                </a:lnTo>
                <a:lnTo>
                  <a:pt x="3823369" y="1353671"/>
                </a:lnTo>
                <a:lnTo>
                  <a:pt x="3795027" y="1384335"/>
                </a:lnTo>
                <a:lnTo>
                  <a:pt x="3764942" y="1414085"/>
                </a:lnTo>
                <a:lnTo>
                  <a:pt x="3733165" y="1442886"/>
                </a:lnTo>
                <a:lnTo>
                  <a:pt x="3699744" y="1470703"/>
                </a:lnTo>
                <a:lnTo>
                  <a:pt x="3664730" y="1497502"/>
                </a:lnTo>
                <a:lnTo>
                  <a:pt x="3628170" y="1523248"/>
                </a:lnTo>
                <a:lnTo>
                  <a:pt x="3590114" y="1547906"/>
                </a:lnTo>
                <a:lnTo>
                  <a:pt x="3550613" y="1571441"/>
                </a:lnTo>
                <a:lnTo>
                  <a:pt x="3509714" y="1593819"/>
                </a:lnTo>
                <a:lnTo>
                  <a:pt x="3467468" y="1615004"/>
                </a:lnTo>
                <a:lnTo>
                  <a:pt x="3423923" y="1634963"/>
                </a:lnTo>
                <a:lnTo>
                  <a:pt x="3379129" y="1653661"/>
                </a:lnTo>
                <a:lnTo>
                  <a:pt x="3333136" y="1671062"/>
                </a:lnTo>
                <a:lnTo>
                  <a:pt x="3285992" y="1687132"/>
                </a:lnTo>
                <a:lnTo>
                  <a:pt x="3237747" y="1701836"/>
                </a:lnTo>
                <a:lnTo>
                  <a:pt x="3188450" y="1715140"/>
                </a:lnTo>
                <a:lnTo>
                  <a:pt x="3138150" y="1727009"/>
                </a:lnTo>
                <a:lnTo>
                  <a:pt x="3086898" y="1737408"/>
                </a:lnTo>
                <a:lnTo>
                  <a:pt x="3034741" y="1746303"/>
                </a:lnTo>
                <a:lnTo>
                  <a:pt x="2981730" y="1753658"/>
                </a:lnTo>
                <a:lnTo>
                  <a:pt x="2927913" y="1759439"/>
                </a:lnTo>
                <a:lnTo>
                  <a:pt x="2873340" y="1763612"/>
                </a:lnTo>
                <a:lnTo>
                  <a:pt x="2818061" y="1766140"/>
                </a:lnTo>
                <a:lnTo>
                  <a:pt x="2762124" y="1766991"/>
                </a:lnTo>
                <a:lnTo>
                  <a:pt x="2706188" y="1766140"/>
                </a:lnTo>
                <a:lnTo>
                  <a:pt x="2650908" y="1763612"/>
                </a:lnTo>
                <a:lnTo>
                  <a:pt x="2596335" y="1759439"/>
                </a:lnTo>
                <a:lnTo>
                  <a:pt x="2542519" y="1753658"/>
                </a:lnTo>
                <a:lnTo>
                  <a:pt x="2489507" y="1746303"/>
                </a:lnTo>
                <a:lnTo>
                  <a:pt x="2437350" y="1737408"/>
                </a:lnTo>
                <a:lnTo>
                  <a:pt x="2386097" y="1727009"/>
                </a:lnTo>
                <a:lnTo>
                  <a:pt x="2335798" y="1715140"/>
                </a:lnTo>
                <a:lnTo>
                  <a:pt x="2286500" y="1701836"/>
                </a:lnTo>
                <a:lnTo>
                  <a:pt x="2238255" y="1687132"/>
                </a:lnTo>
                <a:lnTo>
                  <a:pt x="2191110" y="1671062"/>
                </a:lnTo>
                <a:lnTo>
                  <a:pt x="2145116" y="1653661"/>
                </a:lnTo>
                <a:lnTo>
                  <a:pt x="2100322" y="1634963"/>
                </a:lnTo>
                <a:lnTo>
                  <a:pt x="2056777" y="1615004"/>
                </a:lnTo>
                <a:lnTo>
                  <a:pt x="2014530" y="1593819"/>
                </a:lnTo>
                <a:lnTo>
                  <a:pt x="1973631" y="1571441"/>
                </a:lnTo>
                <a:lnTo>
                  <a:pt x="1934129" y="1547906"/>
                </a:lnTo>
                <a:lnTo>
                  <a:pt x="1896073" y="1523248"/>
                </a:lnTo>
                <a:lnTo>
                  <a:pt x="1859513" y="1497502"/>
                </a:lnTo>
                <a:lnTo>
                  <a:pt x="1824498" y="1470703"/>
                </a:lnTo>
                <a:lnTo>
                  <a:pt x="1791076" y="1442886"/>
                </a:lnTo>
                <a:lnTo>
                  <a:pt x="1759299" y="1414085"/>
                </a:lnTo>
                <a:lnTo>
                  <a:pt x="1729214" y="1384335"/>
                </a:lnTo>
                <a:lnTo>
                  <a:pt x="1700871" y="1353671"/>
                </a:lnTo>
                <a:lnTo>
                  <a:pt x="1674320" y="1322127"/>
                </a:lnTo>
                <a:lnTo>
                  <a:pt x="1649609" y="1289738"/>
                </a:lnTo>
                <a:lnTo>
                  <a:pt x="1626789" y="1256539"/>
                </a:lnTo>
                <a:lnTo>
                  <a:pt x="1605908" y="1222565"/>
                </a:lnTo>
                <a:lnTo>
                  <a:pt x="1587015" y="1187850"/>
                </a:lnTo>
                <a:lnTo>
                  <a:pt x="1570161" y="1152429"/>
                </a:lnTo>
                <a:lnTo>
                  <a:pt x="1555394" y="1116337"/>
                </a:lnTo>
                <a:lnTo>
                  <a:pt x="1542763" y="1079609"/>
                </a:lnTo>
                <a:lnTo>
                  <a:pt x="1532318" y="1042278"/>
                </a:lnTo>
                <a:lnTo>
                  <a:pt x="1524109" y="1004381"/>
                </a:lnTo>
                <a:lnTo>
                  <a:pt x="1518184" y="965951"/>
                </a:lnTo>
                <a:lnTo>
                  <a:pt x="1514593" y="927024"/>
                </a:lnTo>
                <a:lnTo>
                  <a:pt x="1513385" y="887634"/>
                </a:lnTo>
                <a:lnTo>
                  <a:pt x="1514593" y="848242"/>
                </a:lnTo>
                <a:lnTo>
                  <a:pt x="1518184" y="809314"/>
                </a:lnTo>
                <a:lnTo>
                  <a:pt x="1524109" y="770884"/>
                </a:lnTo>
                <a:lnTo>
                  <a:pt x="1532318" y="732986"/>
                </a:lnTo>
                <a:lnTo>
                  <a:pt x="1542763" y="695654"/>
                </a:lnTo>
                <a:lnTo>
                  <a:pt x="1555394" y="658925"/>
                </a:lnTo>
                <a:lnTo>
                  <a:pt x="1570161" y="622832"/>
                </a:lnTo>
                <a:lnTo>
                  <a:pt x="1587015" y="587411"/>
                </a:lnTo>
                <a:lnTo>
                  <a:pt x="1605908" y="552695"/>
                </a:lnTo>
                <a:lnTo>
                  <a:pt x="1626789" y="518721"/>
                </a:lnTo>
                <a:lnTo>
                  <a:pt x="1649609" y="485521"/>
                </a:lnTo>
                <a:lnTo>
                  <a:pt x="1674320" y="453132"/>
                </a:lnTo>
                <a:lnTo>
                  <a:pt x="1700871" y="421588"/>
                </a:lnTo>
                <a:lnTo>
                  <a:pt x="1729214" y="390923"/>
                </a:lnTo>
                <a:lnTo>
                  <a:pt x="1759299" y="361173"/>
                </a:lnTo>
                <a:lnTo>
                  <a:pt x="1791076" y="332371"/>
                </a:lnTo>
                <a:lnTo>
                  <a:pt x="1824498" y="304554"/>
                </a:lnTo>
                <a:lnTo>
                  <a:pt x="1859513" y="277755"/>
                </a:lnTo>
                <a:lnTo>
                  <a:pt x="1896073" y="252009"/>
                </a:lnTo>
                <a:lnTo>
                  <a:pt x="1934129" y="227351"/>
                </a:lnTo>
                <a:lnTo>
                  <a:pt x="1973631" y="203815"/>
                </a:lnTo>
                <a:lnTo>
                  <a:pt x="2014530" y="181437"/>
                </a:lnTo>
                <a:lnTo>
                  <a:pt x="2056777" y="160252"/>
                </a:lnTo>
                <a:lnTo>
                  <a:pt x="2100322" y="140292"/>
                </a:lnTo>
                <a:lnTo>
                  <a:pt x="2145116" y="121595"/>
                </a:lnTo>
                <a:lnTo>
                  <a:pt x="2191110" y="104194"/>
                </a:lnTo>
                <a:lnTo>
                  <a:pt x="2238255" y="88123"/>
                </a:lnTo>
                <a:lnTo>
                  <a:pt x="2286500" y="73419"/>
                </a:lnTo>
                <a:lnTo>
                  <a:pt x="2335798" y="60115"/>
                </a:lnTo>
                <a:lnTo>
                  <a:pt x="2386097" y="48246"/>
                </a:lnTo>
                <a:lnTo>
                  <a:pt x="2437350" y="37847"/>
                </a:lnTo>
                <a:lnTo>
                  <a:pt x="2489507" y="28952"/>
                </a:lnTo>
                <a:lnTo>
                  <a:pt x="2542519" y="21597"/>
                </a:lnTo>
                <a:lnTo>
                  <a:pt x="2596335" y="15816"/>
                </a:lnTo>
                <a:lnTo>
                  <a:pt x="2650908" y="11644"/>
                </a:lnTo>
                <a:lnTo>
                  <a:pt x="2706188" y="9115"/>
                </a:lnTo>
                <a:lnTo>
                  <a:pt x="2762124" y="8264"/>
                </a:lnTo>
                <a:close/>
              </a:path>
              <a:path w="4011295" h="1772920">
                <a:moveTo>
                  <a:pt x="1301101" y="0"/>
                </a:moveTo>
                <a:lnTo>
                  <a:pt x="1357861" y="812"/>
                </a:lnTo>
                <a:lnTo>
                  <a:pt x="1413972" y="3230"/>
                </a:lnTo>
                <a:lnTo>
                  <a:pt x="1469388" y="7219"/>
                </a:lnTo>
                <a:lnTo>
                  <a:pt x="1524061" y="12748"/>
                </a:lnTo>
                <a:lnTo>
                  <a:pt x="1577943" y="19785"/>
                </a:lnTo>
                <a:lnTo>
                  <a:pt x="1630988" y="28296"/>
                </a:lnTo>
                <a:lnTo>
                  <a:pt x="1683147" y="38251"/>
                </a:lnTo>
                <a:lnTo>
                  <a:pt x="1734373" y="49616"/>
                </a:lnTo>
                <a:lnTo>
                  <a:pt x="1784619" y="62359"/>
                </a:lnTo>
                <a:lnTo>
                  <a:pt x="1833837" y="76448"/>
                </a:lnTo>
                <a:lnTo>
                  <a:pt x="1881981" y="91851"/>
                </a:lnTo>
                <a:lnTo>
                  <a:pt x="1929002" y="108535"/>
                </a:lnTo>
                <a:lnTo>
                  <a:pt x="1974853" y="126469"/>
                </a:lnTo>
                <a:lnTo>
                  <a:pt x="2019487" y="145619"/>
                </a:lnTo>
                <a:lnTo>
                  <a:pt x="2062856" y="165953"/>
                </a:lnTo>
                <a:lnTo>
                  <a:pt x="2104913" y="187440"/>
                </a:lnTo>
                <a:lnTo>
                  <a:pt x="2145611" y="210046"/>
                </a:lnTo>
                <a:lnTo>
                  <a:pt x="2184901" y="233740"/>
                </a:lnTo>
                <a:lnTo>
                  <a:pt x="2222737" y="258489"/>
                </a:lnTo>
                <a:lnTo>
                  <a:pt x="2259072" y="284261"/>
                </a:lnTo>
                <a:lnTo>
                  <a:pt x="2293857" y="311024"/>
                </a:lnTo>
                <a:lnTo>
                  <a:pt x="2327046" y="338745"/>
                </a:lnTo>
                <a:lnTo>
                  <a:pt x="2358590" y="367392"/>
                </a:lnTo>
                <a:lnTo>
                  <a:pt x="2388443" y="396933"/>
                </a:lnTo>
                <a:lnTo>
                  <a:pt x="2416557" y="427335"/>
                </a:lnTo>
                <a:lnTo>
                  <a:pt x="2442885" y="458567"/>
                </a:lnTo>
                <a:lnTo>
                  <a:pt x="2467379" y="490595"/>
                </a:lnTo>
                <a:lnTo>
                  <a:pt x="2489992" y="523388"/>
                </a:lnTo>
                <a:lnTo>
                  <a:pt x="2510677" y="556913"/>
                </a:lnTo>
                <a:lnTo>
                  <a:pt x="2529385" y="591137"/>
                </a:lnTo>
                <a:lnTo>
                  <a:pt x="2546070" y="626030"/>
                </a:lnTo>
                <a:lnTo>
                  <a:pt x="2560684" y="661558"/>
                </a:lnTo>
                <a:lnTo>
                  <a:pt x="2573180" y="697689"/>
                </a:lnTo>
                <a:lnTo>
                  <a:pt x="2583511" y="734390"/>
                </a:lnTo>
                <a:lnTo>
                  <a:pt x="2591628" y="771630"/>
                </a:lnTo>
                <a:lnTo>
                  <a:pt x="2597485" y="809377"/>
                </a:lnTo>
                <a:lnTo>
                  <a:pt x="2601033" y="847597"/>
                </a:lnTo>
                <a:lnTo>
                  <a:pt x="2602227" y="886258"/>
                </a:lnTo>
                <a:lnTo>
                  <a:pt x="2601033" y="924918"/>
                </a:lnTo>
                <a:lnTo>
                  <a:pt x="2597485" y="963136"/>
                </a:lnTo>
                <a:lnTo>
                  <a:pt x="2591628" y="1000881"/>
                </a:lnTo>
                <a:lnTo>
                  <a:pt x="2583511" y="1038119"/>
                </a:lnTo>
                <a:lnTo>
                  <a:pt x="2573180" y="1074819"/>
                </a:lnTo>
                <a:lnTo>
                  <a:pt x="2560684" y="1110949"/>
                </a:lnTo>
                <a:lnTo>
                  <a:pt x="2546070" y="1146475"/>
                </a:lnTo>
                <a:lnTo>
                  <a:pt x="2529385" y="1181367"/>
                </a:lnTo>
                <a:lnTo>
                  <a:pt x="2510677" y="1215590"/>
                </a:lnTo>
                <a:lnTo>
                  <a:pt x="2489992" y="1249114"/>
                </a:lnTo>
                <a:lnTo>
                  <a:pt x="2467379" y="1281906"/>
                </a:lnTo>
                <a:lnTo>
                  <a:pt x="2442885" y="1313933"/>
                </a:lnTo>
                <a:lnTo>
                  <a:pt x="2416557" y="1345164"/>
                </a:lnTo>
                <a:lnTo>
                  <a:pt x="2388443" y="1375565"/>
                </a:lnTo>
                <a:lnTo>
                  <a:pt x="2358590" y="1405106"/>
                </a:lnTo>
                <a:lnTo>
                  <a:pt x="2327046" y="1433752"/>
                </a:lnTo>
                <a:lnTo>
                  <a:pt x="2293857" y="1461472"/>
                </a:lnTo>
                <a:lnTo>
                  <a:pt x="2259072" y="1488235"/>
                </a:lnTo>
                <a:lnTo>
                  <a:pt x="2222737" y="1514006"/>
                </a:lnTo>
                <a:lnTo>
                  <a:pt x="2184901" y="1538755"/>
                </a:lnTo>
                <a:lnTo>
                  <a:pt x="2145611" y="1562448"/>
                </a:lnTo>
                <a:lnTo>
                  <a:pt x="2104913" y="1585054"/>
                </a:lnTo>
                <a:lnTo>
                  <a:pt x="2062856" y="1606541"/>
                </a:lnTo>
                <a:lnTo>
                  <a:pt x="2019487" y="1626875"/>
                </a:lnTo>
                <a:lnTo>
                  <a:pt x="1974853" y="1646025"/>
                </a:lnTo>
                <a:lnTo>
                  <a:pt x="1929002" y="1663958"/>
                </a:lnTo>
                <a:lnTo>
                  <a:pt x="1881981" y="1680642"/>
                </a:lnTo>
                <a:lnTo>
                  <a:pt x="1833837" y="1696044"/>
                </a:lnTo>
                <a:lnTo>
                  <a:pt x="1784619" y="1710133"/>
                </a:lnTo>
                <a:lnTo>
                  <a:pt x="1734373" y="1722877"/>
                </a:lnTo>
                <a:lnTo>
                  <a:pt x="1683147" y="1734242"/>
                </a:lnTo>
                <a:lnTo>
                  <a:pt x="1630988" y="1744196"/>
                </a:lnTo>
                <a:lnTo>
                  <a:pt x="1577943" y="1752708"/>
                </a:lnTo>
                <a:lnTo>
                  <a:pt x="1524061" y="1759744"/>
                </a:lnTo>
                <a:lnTo>
                  <a:pt x="1469388" y="1765273"/>
                </a:lnTo>
                <a:lnTo>
                  <a:pt x="1413972" y="1769263"/>
                </a:lnTo>
                <a:lnTo>
                  <a:pt x="1357861" y="1771680"/>
                </a:lnTo>
                <a:lnTo>
                  <a:pt x="1301101" y="1772493"/>
                </a:lnTo>
                <a:lnTo>
                  <a:pt x="1244344" y="1771680"/>
                </a:lnTo>
                <a:lnTo>
                  <a:pt x="1188235" y="1769263"/>
                </a:lnTo>
                <a:lnTo>
                  <a:pt x="1132822" y="1765273"/>
                </a:lnTo>
                <a:lnTo>
                  <a:pt x="1078151" y="1759744"/>
                </a:lnTo>
                <a:lnTo>
                  <a:pt x="1024271" y="1752708"/>
                </a:lnTo>
                <a:lnTo>
                  <a:pt x="971228" y="1744196"/>
                </a:lnTo>
                <a:lnTo>
                  <a:pt x="919071" y="1734242"/>
                </a:lnTo>
                <a:lnTo>
                  <a:pt x="867846" y="1722877"/>
                </a:lnTo>
                <a:lnTo>
                  <a:pt x="817602" y="1710133"/>
                </a:lnTo>
                <a:lnTo>
                  <a:pt x="768385" y="1696044"/>
                </a:lnTo>
                <a:lnTo>
                  <a:pt x="720242" y="1680642"/>
                </a:lnTo>
                <a:lnTo>
                  <a:pt x="673222" y="1663958"/>
                </a:lnTo>
                <a:lnTo>
                  <a:pt x="627372" y="1646025"/>
                </a:lnTo>
                <a:lnTo>
                  <a:pt x="582739" y="1626875"/>
                </a:lnTo>
                <a:lnTo>
                  <a:pt x="539370" y="1606541"/>
                </a:lnTo>
                <a:lnTo>
                  <a:pt x="497314" y="1585054"/>
                </a:lnTo>
                <a:lnTo>
                  <a:pt x="456617" y="1562448"/>
                </a:lnTo>
                <a:lnTo>
                  <a:pt x="417326" y="1538755"/>
                </a:lnTo>
                <a:lnTo>
                  <a:pt x="379490" y="1514006"/>
                </a:lnTo>
                <a:lnTo>
                  <a:pt x="343156" y="1488235"/>
                </a:lnTo>
                <a:lnTo>
                  <a:pt x="308371" y="1461472"/>
                </a:lnTo>
                <a:lnTo>
                  <a:pt x="275183" y="1433752"/>
                </a:lnTo>
                <a:lnTo>
                  <a:pt x="243638" y="1405106"/>
                </a:lnTo>
                <a:lnTo>
                  <a:pt x="213785" y="1375565"/>
                </a:lnTo>
                <a:lnTo>
                  <a:pt x="185671" y="1345164"/>
                </a:lnTo>
                <a:lnTo>
                  <a:pt x="159343" y="1313933"/>
                </a:lnTo>
                <a:lnTo>
                  <a:pt x="134849" y="1281906"/>
                </a:lnTo>
                <a:lnTo>
                  <a:pt x="112236" y="1249114"/>
                </a:lnTo>
                <a:lnTo>
                  <a:pt x="91551" y="1215590"/>
                </a:lnTo>
                <a:lnTo>
                  <a:pt x="72842" y="1181367"/>
                </a:lnTo>
                <a:lnTo>
                  <a:pt x="56157" y="1146475"/>
                </a:lnTo>
                <a:lnTo>
                  <a:pt x="41543" y="1110949"/>
                </a:lnTo>
                <a:lnTo>
                  <a:pt x="29047" y="1074819"/>
                </a:lnTo>
                <a:lnTo>
                  <a:pt x="18716" y="1038119"/>
                </a:lnTo>
                <a:lnTo>
                  <a:pt x="10599" y="1000881"/>
                </a:lnTo>
                <a:lnTo>
                  <a:pt x="4742" y="963136"/>
                </a:lnTo>
                <a:lnTo>
                  <a:pt x="1193" y="924918"/>
                </a:lnTo>
                <a:lnTo>
                  <a:pt x="0" y="886258"/>
                </a:lnTo>
                <a:lnTo>
                  <a:pt x="1193" y="847597"/>
                </a:lnTo>
                <a:lnTo>
                  <a:pt x="4742" y="809377"/>
                </a:lnTo>
                <a:lnTo>
                  <a:pt x="10599" y="771630"/>
                </a:lnTo>
                <a:lnTo>
                  <a:pt x="18716" y="734390"/>
                </a:lnTo>
                <a:lnTo>
                  <a:pt x="29047" y="697689"/>
                </a:lnTo>
                <a:lnTo>
                  <a:pt x="41543" y="661558"/>
                </a:lnTo>
                <a:lnTo>
                  <a:pt x="56157" y="626030"/>
                </a:lnTo>
                <a:lnTo>
                  <a:pt x="72842" y="591137"/>
                </a:lnTo>
                <a:lnTo>
                  <a:pt x="91551" y="556913"/>
                </a:lnTo>
                <a:lnTo>
                  <a:pt x="112236" y="523388"/>
                </a:lnTo>
                <a:lnTo>
                  <a:pt x="134849" y="490595"/>
                </a:lnTo>
                <a:lnTo>
                  <a:pt x="159343" y="458567"/>
                </a:lnTo>
                <a:lnTo>
                  <a:pt x="185671" y="427335"/>
                </a:lnTo>
                <a:lnTo>
                  <a:pt x="213785" y="396933"/>
                </a:lnTo>
                <a:lnTo>
                  <a:pt x="243638" y="367392"/>
                </a:lnTo>
                <a:lnTo>
                  <a:pt x="275183" y="338745"/>
                </a:lnTo>
                <a:lnTo>
                  <a:pt x="308371" y="311024"/>
                </a:lnTo>
                <a:lnTo>
                  <a:pt x="343156" y="284261"/>
                </a:lnTo>
                <a:lnTo>
                  <a:pt x="379490" y="258489"/>
                </a:lnTo>
                <a:lnTo>
                  <a:pt x="417326" y="233740"/>
                </a:lnTo>
                <a:lnTo>
                  <a:pt x="456617" y="210046"/>
                </a:lnTo>
                <a:lnTo>
                  <a:pt x="497314" y="187440"/>
                </a:lnTo>
                <a:lnTo>
                  <a:pt x="539370" y="165953"/>
                </a:lnTo>
                <a:lnTo>
                  <a:pt x="582739" y="145619"/>
                </a:lnTo>
                <a:lnTo>
                  <a:pt x="627372" y="126469"/>
                </a:lnTo>
                <a:lnTo>
                  <a:pt x="673222" y="108535"/>
                </a:lnTo>
                <a:lnTo>
                  <a:pt x="720242" y="91851"/>
                </a:lnTo>
                <a:lnTo>
                  <a:pt x="768385" y="76448"/>
                </a:lnTo>
                <a:lnTo>
                  <a:pt x="817602" y="62359"/>
                </a:lnTo>
                <a:lnTo>
                  <a:pt x="867846" y="49616"/>
                </a:lnTo>
                <a:lnTo>
                  <a:pt x="919071" y="38251"/>
                </a:lnTo>
                <a:lnTo>
                  <a:pt x="971228" y="28296"/>
                </a:lnTo>
                <a:lnTo>
                  <a:pt x="1024271" y="19785"/>
                </a:lnTo>
                <a:lnTo>
                  <a:pt x="1078151" y="12748"/>
                </a:lnTo>
                <a:lnTo>
                  <a:pt x="1132822" y="7219"/>
                </a:lnTo>
                <a:lnTo>
                  <a:pt x="1188235" y="3230"/>
                </a:lnTo>
                <a:lnTo>
                  <a:pt x="1244344" y="812"/>
                </a:lnTo>
                <a:lnTo>
                  <a:pt x="1301101" y="0"/>
                </a:lnTo>
                <a:close/>
              </a:path>
            </a:pathLst>
          </a:custGeom>
          <a:ln w="6032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43519" y="832611"/>
            <a:ext cx="347345" cy="12952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solidFill>
                  <a:srgbClr val="231F20"/>
                </a:solidFill>
                <a:cs typeface="Arial MT"/>
              </a:rPr>
              <a:t>Conflict</a:t>
            </a:r>
            <a:endParaRPr sz="750" dirty="0"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09306" y="1035496"/>
            <a:ext cx="481965" cy="12952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solidFill>
                  <a:srgbClr val="231F20"/>
                </a:solidFill>
                <a:cs typeface="Arial MT"/>
              </a:rPr>
              <a:t>Revolution</a:t>
            </a:r>
            <a:endParaRPr sz="750" dirty="0"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56513" y="1265211"/>
            <a:ext cx="787400" cy="12952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solidFill>
                  <a:srgbClr val="231F20"/>
                </a:solidFill>
                <a:cs typeface="Arial MT"/>
              </a:rPr>
              <a:t>Political</a:t>
            </a:r>
            <a:r>
              <a:rPr sz="750" spc="-40" dirty="0">
                <a:solidFill>
                  <a:srgbClr val="231F20"/>
                </a:solidFill>
                <a:cs typeface="Arial MT"/>
              </a:rPr>
              <a:t> </a:t>
            </a:r>
            <a:r>
              <a:rPr sz="750" spc="5" dirty="0">
                <a:solidFill>
                  <a:srgbClr val="231F20"/>
                </a:solidFill>
                <a:cs typeface="Arial MT"/>
              </a:rPr>
              <a:t>Economy</a:t>
            </a:r>
            <a:endParaRPr sz="750" dirty="0"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28903" y="1494931"/>
            <a:ext cx="642620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68275" marR="5080" indent="-15621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solidFill>
                  <a:srgbClr val="231F20"/>
                </a:solidFill>
                <a:cs typeface="Arial MT"/>
              </a:rPr>
              <a:t>Environmental  Politics</a:t>
            </a:r>
            <a:endParaRPr sz="750" dirty="0"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78861" y="639278"/>
            <a:ext cx="417195" cy="12952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solidFill>
                  <a:srgbClr val="231F20"/>
                </a:solidFill>
                <a:cs typeface="Arial MT"/>
              </a:rPr>
              <a:t>Elections</a:t>
            </a:r>
            <a:endParaRPr sz="750" dirty="0"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65047" y="869286"/>
            <a:ext cx="647700" cy="12952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solidFill>
                  <a:srgbClr val="231F20"/>
                </a:solidFill>
                <a:cs typeface="Arial MT"/>
              </a:rPr>
              <a:t>Party</a:t>
            </a:r>
            <a:r>
              <a:rPr sz="750" spc="-50" dirty="0">
                <a:solidFill>
                  <a:srgbClr val="231F20"/>
                </a:solidFill>
                <a:cs typeface="Arial MT"/>
              </a:rPr>
              <a:t> </a:t>
            </a:r>
            <a:r>
              <a:rPr sz="750" spc="5" dirty="0">
                <a:solidFill>
                  <a:srgbClr val="231F20"/>
                </a:solidFill>
                <a:cs typeface="Arial MT"/>
              </a:rPr>
              <a:t>Systems</a:t>
            </a:r>
            <a:endParaRPr sz="750" dirty="0"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27293" y="1258840"/>
            <a:ext cx="932180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64795" marR="5080" indent="-252729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solidFill>
                  <a:srgbClr val="231F20"/>
                </a:solidFill>
                <a:cs typeface="Arial MT"/>
              </a:rPr>
              <a:t>Executive-Legislative  Relations</a:t>
            </a:r>
            <a:endParaRPr sz="750" dirty="0"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86764" y="1660076"/>
            <a:ext cx="690880" cy="12952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solidFill>
                  <a:srgbClr val="231F20"/>
                </a:solidFill>
                <a:cs typeface="Arial MT"/>
              </a:rPr>
              <a:t>Interest</a:t>
            </a:r>
            <a:r>
              <a:rPr sz="750" spc="-45" dirty="0">
                <a:solidFill>
                  <a:srgbClr val="231F20"/>
                </a:solidFill>
                <a:cs typeface="Arial MT"/>
              </a:rPr>
              <a:t> </a:t>
            </a:r>
            <a:r>
              <a:rPr sz="750" spc="5" dirty="0">
                <a:solidFill>
                  <a:srgbClr val="231F20"/>
                </a:solidFill>
                <a:cs typeface="Arial MT"/>
              </a:rPr>
              <a:t>Groups</a:t>
            </a:r>
            <a:endParaRPr sz="750" dirty="0"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70468" y="2000309"/>
            <a:ext cx="546100" cy="12952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solidFill>
                  <a:srgbClr val="231F20"/>
                </a:solidFill>
                <a:cs typeface="Arial MT"/>
              </a:rPr>
              <a:t>Legislatures</a:t>
            </a:r>
            <a:endParaRPr sz="750" dirty="0"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6735" y="1250640"/>
            <a:ext cx="636905" cy="12952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solidFill>
                  <a:srgbClr val="231F20"/>
                </a:solidFill>
                <a:cs typeface="Arial MT"/>
              </a:rPr>
              <a:t>Foreign</a:t>
            </a:r>
            <a:r>
              <a:rPr sz="750" spc="-30" dirty="0">
                <a:solidFill>
                  <a:srgbClr val="231F20"/>
                </a:solidFill>
                <a:cs typeface="Arial MT"/>
              </a:rPr>
              <a:t> </a:t>
            </a:r>
            <a:r>
              <a:rPr sz="750" dirty="0">
                <a:solidFill>
                  <a:srgbClr val="231F20"/>
                </a:solidFill>
                <a:cs typeface="Arial MT"/>
              </a:rPr>
              <a:t>Policy</a:t>
            </a:r>
            <a:endParaRPr sz="750" dirty="0"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03380" y="1613650"/>
            <a:ext cx="621030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31750">
              <a:lnSpc>
                <a:spcPct val="100000"/>
              </a:lnSpc>
              <a:spcBef>
                <a:spcPts val="110"/>
              </a:spcBef>
            </a:pPr>
            <a:r>
              <a:rPr sz="750" dirty="0">
                <a:solidFill>
                  <a:srgbClr val="231F20"/>
                </a:solidFill>
                <a:cs typeface="Arial MT"/>
              </a:rPr>
              <a:t>International </a:t>
            </a:r>
            <a:r>
              <a:rPr sz="750" spc="5" dirty="0">
                <a:solidFill>
                  <a:srgbClr val="231F20"/>
                </a:solidFill>
                <a:cs typeface="Arial MT"/>
              </a:rPr>
              <a:t> </a:t>
            </a:r>
            <a:r>
              <a:rPr sz="750" dirty="0">
                <a:solidFill>
                  <a:srgbClr val="231F20"/>
                </a:solidFill>
                <a:cs typeface="Arial MT"/>
              </a:rPr>
              <a:t>Organizations</a:t>
            </a:r>
            <a:endParaRPr sz="750" dirty="0"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02893" y="2415926"/>
            <a:ext cx="975360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b="1" dirty="0">
                <a:solidFill>
                  <a:srgbClr val="00B0F0"/>
                </a:solidFill>
                <a:cs typeface="Arial"/>
              </a:rPr>
              <a:t>International</a:t>
            </a:r>
            <a:r>
              <a:rPr sz="750" b="1" spc="-5" dirty="0">
                <a:solidFill>
                  <a:srgbClr val="00B0F0"/>
                </a:solidFill>
                <a:cs typeface="Arial"/>
              </a:rPr>
              <a:t> </a:t>
            </a:r>
            <a:r>
              <a:rPr sz="750" b="1" dirty="0">
                <a:solidFill>
                  <a:srgbClr val="00B0F0"/>
                </a:solidFill>
                <a:cs typeface="Arial"/>
              </a:rPr>
              <a:t>Politics</a:t>
            </a:r>
            <a:endParaRPr sz="750" dirty="0">
              <a:solidFill>
                <a:srgbClr val="00B0F0"/>
              </a:solidFill>
              <a:cs typeface="Arial"/>
            </a:endParaRPr>
          </a:p>
          <a:p>
            <a:pPr marL="46990">
              <a:lnSpc>
                <a:spcPct val="100000"/>
              </a:lnSpc>
              <a:spcBef>
                <a:spcPts val="5"/>
              </a:spcBef>
            </a:pPr>
            <a:r>
              <a:rPr sz="750" spc="5" dirty="0">
                <a:solidFill>
                  <a:srgbClr val="231F20"/>
                </a:solidFill>
                <a:cs typeface="Arial MT"/>
              </a:rPr>
              <a:t>(Between</a:t>
            </a:r>
            <a:r>
              <a:rPr sz="750" spc="-25" dirty="0">
                <a:solidFill>
                  <a:srgbClr val="231F20"/>
                </a:solidFill>
                <a:cs typeface="Arial MT"/>
              </a:rPr>
              <a:t> </a:t>
            </a:r>
            <a:r>
              <a:rPr sz="750" dirty="0">
                <a:solidFill>
                  <a:srgbClr val="231F20"/>
                </a:solidFill>
                <a:cs typeface="Arial MT"/>
              </a:rPr>
              <a:t>Countries)</a:t>
            </a:r>
            <a:endParaRPr sz="750" dirty="0"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65565" y="2415961"/>
            <a:ext cx="980440" cy="2449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750" b="1" spc="5" dirty="0">
                <a:solidFill>
                  <a:srgbClr val="00B0F0"/>
                </a:solidFill>
                <a:cs typeface="Arial"/>
              </a:rPr>
              <a:t>Comparative</a:t>
            </a:r>
            <a:r>
              <a:rPr sz="750" b="1" spc="-30" dirty="0">
                <a:solidFill>
                  <a:srgbClr val="00B0F0"/>
                </a:solidFill>
                <a:cs typeface="Arial"/>
              </a:rPr>
              <a:t> </a:t>
            </a:r>
            <a:r>
              <a:rPr sz="750" b="1" dirty="0">
                <a:solidFill>
                  <a:srgbClr val="00B0F0"/>
                </a:solidFill>
                <a:cs typeface="Arial"/>
              </a:rPr>
              <a:t>Politics</a:t>
            </a:r>
            <a:endParaRPr sz="750" dirty="0">
              <a:solidFill>
                <a:srgbClr val="00B0F0"/>
              </a:solidFill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750" dirty="0">
                <a:solidFill>
                  <a:srgbClr val="231F20"/>
                </a:solidFill>
                <a:cs typeface="Arial MT"/>
              </a:rPr>
              <a:t>(Within</a:t>
            </a:r>
            <a:r>
              <a:rPr sz="750" spc="-15" dirty="0">
                <a:solidFill>
                  <a:srgbClr val="231F20"/>
                </a:solidFill>
                <a:cs typeface="Arial MT"/>
              </a:rPr>
              <a:t> </a:t>
            </a:r>
            <a:r>
              <a:rPr sz="750" dirty="0">
                <a:solidFill>
                  <a:srgbClr val="231F20"/>
                </a:solidFill>
                <a:cs typeface="Arial MT"/>
              </a:rPr>
              <a:t>Countries)</a:t>
            </a:r>
            <a:endParaRPr sz="750" dirty="0">
              <a:cs typeface="Arial MT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72527"/>
            <a:ext cx="158877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55" dirty="0">
                <a:latin typeface="Calibri" panose="020F0502020204030204" pitchFamily="34" charset="0"/>
                <a:cs typeface="Calibri" panose="020F0502020204030204" pitchFamily="34" charset="0"/>
              </a:rPr>
              <a:t>Traditional</a:t>
            </a:r>
            <a:r>
              <a:rPr sz="1400" spc="-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spc="-45" dirty="0">
                <a:latin typeface="Calibri" panose="020F0502020204030204" pitchFamily="34" charset="0"/>
                <a:cs typeface="Calibri" panose="020F0502020204030204" pitchFamily="34" charset="0"/>
              </a:rPr>
              <a:t>Approach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4" y="1185404"/>
            <a:ext cx="3642995" cy="59375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35" dirty="0">
                <a:cs typeface="Microsoft Sans Serif"/>
              </a:rPr>
              <a:t>“It’s</a:t>
            </a:r>
            <a:r>
              <a:rPr sz="1100" spc="70" dirty="0">
                <a:cs typeface="Microsoft Sans Serif"/>
              </a:rPr>
              <a:t> </a:t>
            </a:r>
            <a:r>
              <a:rPr sz="1100" spc="-90" dirty="0">
                <a:cs typeface="Microsoft Sans Serif"/>
              </a:rPr>
              <a:t>week</a:t>
            </a:r>
            <a:r>
              <a:rPr sz="1100" spc="70" dirty="0">
                <a:cs typeface="Microsoft Sans Serif"/>
              </a:rPr>
              <a:t> </a:t>
            </a:r>
            <a:r>
              <a:rPr sz="1100" spc="-50" dirty="0">
                <a:cs typeface="Microsoft Sans Serif"/>
              </a:rPr>
              <a:t>10,</a:t>
            </a:r>
            <a:r>
              <a:rPr sz="1100" spc="70" dirty="0">
                <a:cs typeface="Microsoft Sans Serif"/>
              </a:rPr>
              <a:t> </a:t>
            </a:r>
            <a:r>
              <a:rPr sz="1100" spc="-100" dirty="0">
                <a:cs typeface="Microsoft Sans Serif"/>
              </a:rPr>
              <a:t>so</a:t>
            </a:r>
            <a:r>
              <a:rPr sz="1100" spc="70" dirty="0">
                <a:cs typeface="Microsoft Sans Serif"/>
              </a:rPr>
              <a:t> </a:t>
            </a:r>
            <a:r>
              <a:rPr sz="1100" spc="45" dirty="0">
                <a:cs typeface="Microsoft Sans Serif"/>
              </a:rPr>
              <a:t>it</a:t>
            </a:r>
            <a:r>
              <a:rPr sz="1100" spc="70" dirty="0">
                <a:cs typeface="Microsoft Sans Serif"/>
              </a:rPr>
              <a:t> </a:t>
            </a:r>
            <a:r>
              <a:rPr sz="1100" spc="-40" dirty="0">
                <a:cs typeface="Microsoft Sans Serif"/>
              </a:rPr>
              <a:t>must</a:t>
            </a:r>
            <a:r>
              <a:rPr sz="1100" spc="70" dirty="0">
                <a:cs typeface="Microsoft Sans Serif"/>
              </a:rPr>
              <a:t> </a:t>
            </a:r>
            <a:r>
              <a:rPr sz="1100" spc="-75" dirty="0">
                <a:cs typeface="Microsoft Sans Serif"/>
              </a:rPr>
              <a:t>be</a:t>
            </a:r>
            <a:r>
              <a:rPr sz="1100" spc="70" dirty="0">
                <a:cs typeface="Microsoft Sans Serif"/>
              </a:rPr>
              <a:t> </a:t>
            </a:r>
            <a:r>
              <a:rPr sz="1100" spc="-15" dirty="0">
                <a:cs typeface="Microsoft Sans Serif"/>
              </a:rPr>
              <a:t>Mexico.”</a:t>
            </a:r>
            <a:endParaRPr sz="1100" dirty="0"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 dirty="0">
              <a:cs typeface="Microsoft Sans Serif"/>
            </a:endParaRPr>
          </a:p>
          <a:p>
            <a:pPr marL="289560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cs typeface="Microsoft Sans Serif"/>
              </a:rPr>
              <a:t>Britain,</a:t>
            </a:r>
            <a:r>
              <a:rPr sz="1100" spc="70" dirty="0">
                <a:cs typeface="Microsoft Sans Serif"/>
              </a:rPr>
              <a:t> </a:t>
            </a:r>
            <a:r>
              <a:rPr sz="1100" spc="-60" dirty="0">
                <a:cs typeface="Microsoft Sans Serif"/>
              </a:rPr>
              <a:t>France,</a:t>
            </a:r>
            <a:r>
              <a:rPr sz="1100" spc="75" dirty="0">
                <a:cs typeface="Microsoft Sans Serif"/>
              </a:rPr>
              <a:t> </a:t>
            </a:r>
            <a:r>
              <a:rPr sz="1100" spc="-55" dirty="0">
                <a:cs typeface="Microsoft Sans Serif"/>
              </a:rPr>
              <a:t>China,</a:t>
            </a:r>
            <a:r>
              <a:rPr sz="1100" spc="75" dirty="0">
                <a:cs typeface="Microsoft Sans Serif"/>
              </a:rPr>
              <a:t> </a:t>
            </a:r>
            <a:r>
              <a:rPr sz="1100" spc="-70" dirty="0">
                <a:cs typeface="Microsoft Sans Serif"/>
              </a:rPr>
              <a:t>Russia,</a:t>
            </a:r>
            <a:r>
              <a:rPr sz="1100" spc="70" dirty="0">
                <a:cs typeface="Microsoft Sans Serif"/>
              </a:rPr>
              <a:t> </a:t>
            </a:r>
            <a:r>
              <a:rPr sz="1100" spc="-35" dirty="0">
                <a:cs typeface="Microsoft Sans Serif"/>
              </a:rPr>
              <a:t>India,</a:t>
            </a:r>
            <a:r>
              <a:rPr sz="1100" spc="75" dirty="0">
                <a:cs typeface="Microsoft Sans Serif"/>
              </a:rPr>
              <a:t> </a:t>
            </a:r>
            <a:r>
              <a:rPr sz="1100" spc="-40" dirty="0">
                <a:cs typeface="Microsoft Sans Serif"/>
              </a:rPr>
              <a:t>Mexico,</a:t>
            </a:r>
            <a:r>
              <a:rPr sz="1100" spc="75" dirty="0">
                <a:cs typeface="Microsoft Sans Serif"/>
              </a:rPr>
              <a:t> </a:t>
            </a:r>
            <a:r>
              <a:rPr sz="1100" spc="-65" dirty="0">
                <a:cs typeface="Microsoft Sans Serif"/>
              </a:rPr>
              <a:t>and</a:t>
            </a:r>
            <a:r>
              <a:rPr sz="1100" spc="75" dirty="0">
                <a:cs typeface="Microsoft Sans Serif"/>
              </a:rPr>
              <a:t> </a:t>
            </a:r>
            <a:r>
              <a:rPr sz="1100" spc="-45" dirty="0">
                <a:cs typeface="Microsoft Sans Serif"/>
              </a:rPr>
              <a:t>Nigeria</a:t>
            </a:r>
            <a:endParaRPr sz="1100" dirty="0">
              <a:cs typeface="Microsoft Sans Serif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724</Words>
  <Application>Microsoft Office PowerPoint</Application>
  <PresentationFormat>Custom</PresentationFormat>
  <Paragraphs>120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MT</vt:lpstr>
      <vt:lpstr>Calibri</vt:lpstr>
      <vt:lpstr>Microsoft Sans Serif</vt:lpstr>
      <vt:lpstr>Trebuchet MS</vt:lpstr>
      <vt:lpstr>Office Theme</vt:lpstr>
      <vt:lpstr>Introduction</vt:lpstr>
      <vt:lpstr>Politics is the subset of human behavior that involves the use of  power or influence.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 Oriented</vt:lpstr>
      <vt:lpstr>Problem Oriented</vt:lpstr>
      <vt:lpstr>Problem Oriented</vt:lpstr>
      <vt:lpstr>Problem Oriented</vt:lpstr>
      <vt:lpstr>Science</vt:lpstr>
      <vt:lpstr>PowerPoint Presentation</vt:lpstr>
      <vt:lpstr>Science</vt:lpstr>
      <vt:lpstr>PowerPoint Presentation</vt:lpstr>
      <vt:lpstr>Science</vt:lpstr>
      <vt:lpstr>Strategic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Golder, Matthew Richard</cp:lastModifiedBy>
  <cp:revision>2</cp:revision>
  <dcterms:created xsi:type="dcterms:W3CDTF">2024-06-26T14:19:23Z</dcterms:created>
  <dcterms:modified xsi:type="dcterms:W3CDTF">2024-07-13T18:12:36Z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2024-06-21T00:00:00Z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2024-06-26T00:00:00Z</vt:filetime>
  </property>
</Properties>
</file>