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Lst>
  <p:sldSz cx="4610100" cy="3460750"/>
  <p:notesSz cx="4610100" cy="3460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60"/>
  </p:normalViewPr>
  <p:slideViewPr>
    <p:cSldViewPr>
      <p:cViewPr varScale="1">
        <p:scale>
          <a:sx n="138" d="100"/>
          <a:sy n="138" d="100"/>
        </p:scale>
        <p:origin x="2382"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sz="1100" b="0" i="0">
                <a:solidFill>
                  <a:srgbClr val="FF0000"/>
                </a:solidFill>
                <a:latin typeface="Arial MT"/>
                <a:cs typeface="Arial MT"/>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rgbClr val="FF0000"/>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rgbClr val="FF0000"/>
                </a:solidFill>
                <a:latin typeface="Arial MT"/>
                <a:cs typeface="Arial MT"/>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rgbClr val="FF0000"/>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652296"/>
            <a:ext cx="3915511" cy="708025"/>
          </a:xfrm>
          <a:prstGeom prst="rect">
            <a:avLst/>
          </a:prstGeom>
        </p:spPr>
        <p:txBody>
          <a:bodyPr wrap="square" lIns="0" tIns="0" rIns="0" bIns="0">
            <a:spAutoFit/>
          </a:bodyPr>
          <a:lstStyle>
            <a:lvl1pPr>
              <a:defRPr sz="1100" b="0" i="0">
                <a:solidFill>
                  <a:srgbClr val="FF0000"/>
                </a:solidFill>
                <a:latin typeface="Arial MT"/>
                <a:cs typeface="Arial MT"/>
              </a:defRPr>
            </a:lvl1pPr>
          </a:lstStyle>
          <a:p>
            <a:endParaRPr/>
          </a:p>
        </p:txBody>
      </p:sp>
      <p:sp>
        <p:nvSpPr>
          <p:cNvPr id="3" name="Holder 3"/>
          <p:cNvSpPr>
            <a:spLocks noGrp="1"/>
          </p:cNvSpPr>
          <p:nvPr>
            <p:ph type="body" idx="1"/>
          </p:nvPr>
        </p:nvSpPr>
        <p:spPr>
          <a:xfrm>
            <a:off x="347294" y="1137271"/>
            <a:ext cx="3914140" cy="1600200"/>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www.cc.com/video-clips/s1g29a/the-daily-show-with-jon-stewart-american-apparent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2050" y="1120775"/>
            <a:ext cx="2285999" cy="637932"/>
          </a:xfrm>
          <a:prstGeom prst="rect">
            <a:avLst/>
          </a:prstGeom>
        </p:spPr>
        <p:txBody>
          <a:bodyPr vert="horz" wrap="square" lIns="0" tIns="10795" rIns="0" bIns="0" rtlCol="0">
            <a:spAutoFit/>
          </a:bodyPr>
          <a:lstStyle/>
          <a:p>
            <a:pPr marL="252095" marR="5080" indent="-240029" algn="l">
              <a:lnSpc>
                <a:spcPct val="101200"/>
              </a:lnSpc>
              <a:spcBef>
                <a:spcPts val="85"/>
              </a:spcBef>
            </a:pPr>
            <a:r>
              <a:rPr lang="en-US" sz="2050" dirty="0">
                <a:solidFill>
                  <a:srgbClr val="000000"/>
                </a:solidFill>
                <a:latin typeface="+mn-lt"/>
                <a:cs typeface="Tahoma"/>
              </a:rPr>
              <a:t>Problems with Group Decision Making </a:t>
            </a:r>
            <a:endParaRPr sz="2050" dirty="0">
              <a:latin typeface="+mn-lt"/>
              <a:cs typeface="Tahoma"/>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514090"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Condorcet’s paradox </a:t>
            </a:r>
            <a:r>
              <a:rPr dirty="0">
                <a:solidFill>
                  <a:srgbClr val="000000"/>
                </a:solidFill>
                <a:latin typeface="+mn-lt"/>
              </a:rPr>
              <a:t>illustrates that a group composed of individuals with rational preferences doesn’t necessarily have rational preferences as a collective.</a:t>
            </a:r>
          </a:p>
        </p:txBody>
      </p:sp>
      <p:sp>
        <p:nvSpPr>
          <p:cNvPr id="3" name="object 3"/>
          <p:cNvSpPr txBox="1"/>
          <p:nvPr/>
        </p:nvSpPr>
        <p:spPr>
          <a:xfrm>
            <a:off x="347294" y="1803843"/>
            <a:ext cx="366712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Individual rationality isn’t sufficient to ensure group rationality.</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98943"/>
            <a:ext cx="3592195" cy="1615058"/>
          </a:xfrm>
          <a:prstGeom prst="rect">
            <a:avLst/>
          </a:prstGeom>
        </p:spPr>
        <p:txBody>
          <a:bodyPr vert="horz" wrap="square" lIns="0" tIns="6985" rIns="0" bIns="0" rtlCol="0">
            <a:spAutoFit/>
          </a:bodyPr>
          <a:lstStyle/>
          <a:p>
            <a:pPr marL="12700" marR="5080">
              <a:lnSpc>
                <a:spcPct val="102699"/>
              </a:lnSpc>
              <a:spcBef>
                <a:spcPts val="55"/>
              </a:spcBef>
            </a:pPr>
            <a:r>
              <a:rPr sz="1100" dirty="0">
                <a:solidFill>
                  <a:srgbClr val="00B0F0"/>
                </a:solidFill>
                <a:latin typeface="+mn-lt"/>
                <a:cs typeface="Arial MT"/>
              </a:rPr>
              <a:t>Imagine a city council made up of three individuals that must decide whether to:</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Increase social services (</a:t>
            </a:r>
            <a:r>
              <a:rPr sz="1100" i="1" dirty="0">
                <a:latin typeface="+mn-lt"/>
                <a:cs typeface="Calibri"/>
              </a:rPr>
              <a:t>I</a:t>
            </a:r>
            <a:r>
              <a:rPr sz="1100" dirty="0">
                <a:latin typeface="+mn-lt"/>
                <a:cs typeface="Arial MT"/>
              </a:rPr>
              <a:t>)</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Decrease social services (</a:t>
            </a:r>
            <a:r>
              <a:rPr sz="1100" i="1" dirty="0">
                <a:latin typeface="+mn-lt"/>
                <a:cs typeface="Calibri"/>
              </a:rPr>
              <a:t>D</a:t>
            </a:r>
            <a:r>
              <a:rPr sz="1100" dirty="0">
                <a:latin typeface="+mn-lt"/>
                <a:cs typeface="Arial MT"/>
              </a:rPr>
              <a:t>)</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Maintain current levels of services (</a:t>
            </a:r>
            <a:r>
              <a:rPr sz="1100" i="1" dirty="0">
                <a:latin typeface="+mn-lt"/>
                <a:cs typeface="Calibri"/>
              </a:rPr>
              <a:t>C</a:t>
            </a:r>
            <a:r>
              <a:rPr sz="1100" dirty="0">
                <a:latin typeface="+mn-lt"/>
                <a:cs typeface="Arial MT"/>
              </a:rPr>
              <a:t>)</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484375"/>
          </a:xfrm>
          <a:prstGeom prst="rect">
            <a:avLst/>
          </a:prstGeom>
        </p:spPr>
        <p:txBody>
          <a:bodyPr vert="horz" wrap="square" lIns="0" tIns="312051" rIns="0" bIns="0" rtlCol="0">
            <a:spAutoFit/>
          </a:bodyPr>
          <a:lstStyle/>
          <a:p>
            <a:pPr marL="12700">
              <a:lnSpc>
                <a:spcPct val="100000"/>
              </a:lnSpc>
              <a:spcBef>
                <a:spcPts val="90"/>
              </a:spcBef>
            </a:pPr>
            <a:r>
              <a:rPr dirty="0">
                <a:solidFill>
                  <a:srgbClr val="00B0F0"/>
                </a:solidFill>
                <a:latin typeface="+mn-lt"/>
              </a:rPr>
              <a:t>City Council Preferences for the Level of Social Service Provision</a:t>
            </a:r>
          </a:p>
        </p:txBody>
      </p:sp>
      <p:graphicFrame>
        <p:nvGraphicFramePr>
          <p:cNvPr id="3" name="object 3"/>
          <p:cNvGraphicFramePr>
            <a:graphicFrameLocks noGrp="1"/>
          </p:cNvGraphicFramePr>
          <p:nvPr/>
        </p:nvGraphicFramePr>
        <p:xfrm>
          <a:off x="278964" y="1496214"/>
          <a:ext cx="4080510" cy="419099"/>
        </p:xfrm>
        <a:graphic>
          <a:graphicData uri="http://schemas.openxmlformats.org/drawingml/2006/table">
            <a:tbl>
              <a:tblPr firstRow="1" bandRow="1">
                <a:tableStyleId>{2D5ABB26-0587-4C30-8999-92F81FD0307C}</a:tableStyleId>
              </a:tblPr>
              <a:tblGrid>
                <a:gridCol w="1360170">
                  <a:extLst>
                    <a:ext uri="{9D8B030D-6E8A-4147-A177-3AD203B41FA5}">
                      <a16:colId xmlns:a16="http://schemas.microsoft.com/office/drawing/2014/main" val="20000"/>
                    </a:ext>
                  </a:extLst>
                </a:gridCol>
                <a:gridCol w="1360805">
                  <a:extLst>
                    <a:ext uri="{9D8B030D-6E8A-4147-A177-3AD203B41FA5}">
                      <a16:colId xmlns:a16="http://schemas.microsoft.com/office/drawing/2014/main" val="20001"/>
                    </a:ext>
                  </a:extLst>
                </a:gridCol>
                <a:gridCol w="1359535">
                  <a:extLst>
                    <a:ext uri="{9D8B030D-6E8A-4147-A177-3AD203B41FA5}">
                      <a16:colId xmlns:a16="http://schemas.microsoft.com/office/drawing/2014/main" val="20002"/>
                    </a:ext>
                  </a:extLst>
                </a:gridCol>
              </a:tblGrid>
              <a:tr h="210820">
                <a:tc>
                  <a:txBody>
                    <a:bodyPr/>
                    <a:lstStyle/>
                    <a:p>
                      <a:pPr marL="67945">
                        <a:lnSpc>
                          <a:spcPct val="100000"/>
                        </a:lnSpc>
                        <a:spcBef>
                          <a:spcPts val="375"/>
                        </a:spcBef>
                      </a:pPr>
                      <a:r>
                        <a:rPr sz="750" b="1" dirty="0">
                          <a:solidFill>
                            <a:srgbClr val="FFFFFF"/>
                          </a:solidFill>
                          <a:latin typeface="Arial"/>
                          <a:cs typeface="Arial"/>
                        </a:rPr>
                        <a:t>Left-</a:t>
                      </a:r>
                      <a:r>
                        <a:rPr sz="750" b="1" spc="-30" dirty="0">
                          <a:solidFill>
                            <a:srgbClr val="FFFFFF"/>
                          </a:solidFill>
                          <a:latin typeface="Arial"/>
                          <a:cs typeface="Arial"/>
                        </a:rPr>
                        <a:t>wing</a:t>
                      </a:r>
                      <a:r>
                        <a:rPr sz="750" b="1" spc="15" dirty="0">
                          <a:solidFill>
                            <a:srgbClr val="FFFFFF"/>
                          </a:solidFill>
                          <a:latin typeface="Arial"/>
                          <a:cs typeface="Arial"/>
                        </a:rPr>
                        <a:t> </a:t>
                      </a:r>
                      <a:r>
                        <a:rPr sz="750" b="1" spc="-10" dirty="0">
                          <a:solidFill>
                            <a:srgbClr val="FFFFFF"/>
                          </a:solidFill>
                          <a:latin typeface="Arial"/>
                          <a:cs typeface="Arial"/>
                        </a:rPr>
                        <a:t>councillors</a:t>
                      </a:r>
                      <a:endParaRPr sz="750">
                        <a:latin typeface="Arial"/>
                        <a:cs typeface="Arial"/>
                      </a:endParaRPr>
                    </a:p>
                  </a:txBody>
                  <a:tcPr marL="0" marR="0" marT="47625"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8580">
                        <a:lnSpc>
                          <a:spcPct val="100000"/>
                        </a:lnSpc>
                        <a:spcBef>
                          <a:spcPts val="375"/>
                        </a:spcBef>
                      </a:pPr>
                      <a:r>
                        <a:rPr sz="750" b="1" spc="-10" dirty="0">
                          <a:solidFill>
                            <a:srgbClr val="FFFFFF"/>
                          </a:solidFill>
                          <a:latin typeface="Arial"/>
                          <a:cs typeface="Arial"/>
                        </a:rPr>
                        <a:t>Centrist</a:t>
                      </a:r>
                      <a:r>
                        <a:rPr sz="750" b="1" spc="-25" dirty="0">
                          <a:solidFill>
                            <a:srgbClr val="FFFFFF"/>
                          </a:solidFill>
                          <a:latin typeface="Arial"/>
                          <a:cs typeface="Arial"/>
                        </a:rPr>
                        <a:t> </a:t>
                      </a:r>
                      <a:r>
                        <a:rPr sz="750" b="1" spc="-10" dirty="0">
                          <a:solidFill>
                            <a:srgbClr val="FFFFFF"/>
                          </a:solidFill>
                          <a:latin typeface="Arial"/>
                          <a:cs typeface="Arial"/>
                        </a:rPr>
                        <a:t>councillors</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8580">
                        <a:lnSpc>
                          <a:spcPct val="100000"/>
                        </a:lnSpc>
                        <a:spcBef>
                          <a:spcPts val="375"/>
                        </a:spcBef>
                      </a:pPr>
                      <a:r>
                        <a:rPr sz="750" b="1" spc="-20" dirty="0">
                          <a:solidFill>
                            <a:srgbClr val="FFFFFF"/>
                          </a:solidFill>
                          <a:latin typeface="Arial"/>
                          <a:cs typeface="Arial"/>
                        </a:rPr>
                        <a:t>Right-</a:t>
                      </a:r>
                      <a:r>
                        <a:rPr sz="750" b="1" spc="-30" dirty="0">
                          <a:solidFill>
                            <a:srgbClr val="FFFFFF"/>
                          </a:solidFill>
                          <a:latin typeface="Arial"/>
                          <a:cs typeface="Arial"/>
                        </a:rPr>
                        <a:t>wing</a:t>
                      </a:r>
                      <a:r>
                        <a:rPr sz="750" b="1" spc="5" dirty="0">
                          <a:solidFill>
                            <a:srgbClr val="FFFFFF"/>
                          </a:solidFill>
                          <a:latin typeface="Arial"/>
                          <a:cs typeface="Arial"/>
                        </a:rPr>
                        <a:t> </a:t>
                      </a:r>
                      <a:r>
                        <a:rPr sz="750" b="1" spc="-10" dirty="0">
                          <a:solidFill>
                            <a:srgbClr val="FFFFFF"/>
                          </a:solidFill>
                          <a:latin typeface="Arial"/>
                          <a:cs typeface="Arial"/>
                        </a:rPr>
                        <a:t>councillors</a:t>
                      </a:r>
                      <a:endParaRPr sz="750">
                        <a:latin typeface="Arial"/>
                        <a:cs typeface="Arial"/>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0"/>
                  </a:ext>
                </a:extLst>
              </a:tr>
              <a:tr h="208279">
                <a:tc>
                  <a:txBody>
                    <a:bodyPr/>
                    <a:lstStyle/>
                    <a:p>
                      <a:pPr marL="67945">
                        <a:lnSpc>
                          <a:spcPct val="100000"/>
                        </a:lnSpc>
                        <a:spcBef>
                          <a:spcPts val="450"/>
                        </a:spcBef>
                      </a:pPr>
                      <a:r>
                        <a:rPr sz="650" i="1" dirty="0">
                          <a:solidFill>
                            <a:srgbClr val="231F20"/>
                          </a:solidFill>
                          <a:latin typeface="Franklin Gothic Medium"/>
                          <a:cs typeface="Franklin Gothic Medium"/>
                        </a:rPr>
                        <a:t>I</a:t>
                      </a:r>
                      <a:r>
                        <a:rPr sz="650" i="1" spc="-10" dirty="0">
                          <a:solidFill>
                            <a:srgbClr val="231F20"/>
                          </a:solidFill>
                          <a:latin typeface="Franklin Gothic Medium"/>
                          <a:cs typeface="Franklin Gothic Medium"/>
                        </a:rPr>
                        <a:t> </a:t>
                      </a:r>
                      <a:r>
                        <a:rPr sz="650" dirty="0">
                          <a:solidFill>
                            <a:srgbClr val="231F20"/>
                          </a:solidFill>
                          <a:latin typeface="Calibri"/>
                          <a:cs typeface="Calibri"/>
                        </a:rPr>
                        <a:t>&gt;</a:t>
                      </a:r>
                      <a:r>
                        <a:rPr sz="650" spc="10" dirty="0">
                          <a:solidFill>
                            <a:srgbClr val="231F20"/>
                          </a:solidFill>
                          <a:latin typeface="Calibri"/>
                          <a:cs typeface="Calibri"/>
                        </a:rPr>
                        <a:t> </a:t>
                      </a:r>
                      <a:r>
                        <a:rPr sz="650" i="1" dirty="0">
                          <a:solidFill>
                            <a:srgbClr val="231F20"/>
                          </a:solidFill>
                          <a:latin typeface="Franklin Gothic Medium"/>
                          <a:cs typeface="Franklin Gothic Medium"/>
                        </a:rPr>
                        <a:t>C</a:t>
                      </a:r>
                      <a:r>
                        <a:rPr sz="650" i="1" spc="-5" dirty="0">
                          <a:solidFill>
                            <a:srgbClr val="231F20"/>
                          </a:solidFill>
                          <a:latin typeface="Franklin Gothic Medium"/>
                          <a:cs typeface="Franklin Gothic Medium"/>
                        </a:rPr>
                        <a:t> </a:t>
                      </a:r>
                      <a:r>
                        <a:rPr sz="650" dirty="0">
                          <a:solidFill>
                            <a:srgbClr val="231F20"/>
                          </a:solidFill>
                          <a:latin typeface="Calibri"/>
                          <a:cs typeface="Calibri"/>
                        </a:rPr>
                        <a:t>&gt;</a:t>
                      </a:r>
                      <a:r>
                        <a:rPr sz="650" spc="10" dirty="0">
                          <a:solidFill>
                            <a:srgbClr val="231F20"/>
                          </a:solidFill>
                          <a:latin typeface="Calibri"/>
                          <a:cs typeface="Calibri"/>
                        </a:rPr>
                        <a:t> </a:t>
                      </a: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i="1" dirty="0">
                          <a:solidFill>
                            <a:srgbClr val="231F20"/>
                          </a:solidFill>
                          <a:latin typeface="Franklin Gothic Medium"/>
                          <a:cs typeface="Franklin Gothic Medium"/>
                        </a:rPr>
                        <a:t>C</a:t>
                      </a:r>
                      <a:r>
                        <a:rPr sz="650" i="1" spc="-5" dirty="0">
                          <a:solidFill>
                            <a:srgbClr val="231F20"/>
                          </a:solidFill>
                          <a:latin typeface="Franklin Gothic Medium"/>
                          <a:cs typeface="Franklin Gothic Medium"/>
                        </a:rPr>
                        <a:t> </a:t>
                      </a:r>
                      <a:r>
                        <a:rPr sz="650" dirty="0">
                          <a:solidFill>
                            <a:srgbClr val="231F20"/>
                          </a:solidFill>
                          <a:latin typeface="Calibri"/>
                          <a:cs typeface="Calibri"/>
                        </a:rPr>
                        <a:t>&gt;</a:t>
                      </a:r>
                      <a:r>
                        <a:rPr sz="650" spc="10" dirty="0">
                          <a:solidFill>
                            <a:srgbClr val="231F20"/>
                          </a:solidFill>
                          <a:latin typeface="Calibri"/>
                          <a:cs typeface="Calibri"/>
                        </a:rPr>
                        <a:t> </a:t>
                      </a:r>
                      <a:r>
                        <a:rPr sz="650" i="1" dirty="0">
                          <a:solidFill>
                            <a:srgbClr val="231F20"/>
                          </a:solidFill>
                          <a:latin typeface="Franklin Gothic Medium"/>
                          <a:cs typeface="Franklin Gothic Medium"/>
                        </a:rPr>
                        <a:t>D </a:t>
                      </a:r>
                      <a:r>
                        <a:rPr sz="650" dirty="0">
                          <a:solidFill>
                            <a:srgbClr val="231F20"/>
                          </a:solidFill>
                          <a:latin typeface="Calibri"/>
                          <a:cs typeface="Calibri"/>
                        </a:rPr>
                        <a:t>&gt;</a:t>
                      </a:r>
                      <a:r>
                        <a:rPr sz="650" spc="10" dirty="0">
                          <a:solidFill>
                            <a:srgbClr val="231F20"/>
                          </a:solidFill>
                          <a:latin typeface="Calibri"/>
                          <a:cs typeface="Calibri"/>
                        </a:rPr>
                        <a:t> </a:t>
                      </a:r>
                      <a:r>
                        <a:rPr sz="650" i="1" spc="-50" dirty="0">
                          <a:solidFill>
                            <a:srgbClr val="231F20"/>
                          </a:solidFill>
                          <a:latin typeface="Franklin Gothic Medium"/>
                          <a:cs typeface="Franklin Gothic Medium"/>
                        </a:rPr>
                        <a:t>I</a:t>
                      </a:r>
                      <a:endParaRPr sz="650">
                        <a:latin typeface="Franklin Gothic Medium"/>
                        <a:cs typeface="Franklin Gothic Medium"/>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i="1" dirty="0">
                          <a:solidFill>
                            <a:srgbClr val="231F20"/>
                          </a:solidFill>
                          <a:latin typeface="Franklin Gothic Medium"/>
                          <a:cs typeface="Franklin Gothic Medium"/>
                        </a:rPr>
                        <a:t>D</a:t>
                      </a:r>
                      <a:r>
                        <a:rPr sz="650" i="1" spc="-10" dirty="0">
                          <a:solidFill>
                            <a:srgbClr val="231F20"/>
                          </a:solidFill>
                          <a:latin typeface="Franklin Gothic Medium"/>
                          <a:cs typeface="Franklin Gothic Medium"/>
                        </a:rPr>
                        <a:t> </a:t>
                      </a:r>
                      <a:r>
                        <a:rPr sz="650" dirty="0">
                          <a:solidFill>
                            <a:srgbClr val="231F20"/>
                          </a:solidFill>
                          <a:latin typeface="Calibri"/>
                          <a:cs typeface="Calibri"/>
                        </a:rPr>
                        <a:t>&gt;</a:t>
                      </a:r>
                      <a:r>
                        <a:rPr sz="650" spc="10" dirty="0">
                          <a:solidFill>
                            <a:srgbClr val="231F20"/>
                          </a:solidFill>
                          <a:latin typeface="Calibri"/>
                          <a:cs typeface="Calibri"/>
                        </a:rPr>
                        <a:t> </a:t>
                      </a:r>
                      <a:r>
                        <a:rPr sz="650" i="1" dirty="0">
                          <a:solidFill>
                            <a:srgbClr val="231F20"/>
                          </a:solidFill>
                          <a:latin typeface="Franklin Gothic Medium"/>
                          <a:cs typeface="Franklin Gothic Medium"/>
                        </a:rPr>
                        <a:t>I</a:t>
                      </a:r>
                      <a:r>
                        <a:rPr sz="650" i="1" spc="-5" dirty="0">
                          <a:solidFill>
                            <a:srgbClr val="231F20"/>
                          </a:solidFill>
                          <a:latin typeface="Franklin Gothic Medium"/>
                          <a:cs typeface="Franklin Gothic Medium"/>
                        </a:rPr>
                        <a:t> </a:t>
                      </a:r>
                      <a:r>
                        <a:rPr sz="650" dirty="0">
                          <a:solidFill>
                            <a:srgbClr val="231F20"/>
                          </a:solidFill>
                          <a:latin typeface="Calibri"/>
                          <a:cs typeface="Calibri"/>
                        </a:rPr>
                        <a:t>&gt;</a:t>
                      </a:r>
                      <a:r>
                        <a:rPr sz="650" spc="5" dirty="0">
                          <a:solidFill>
                            <a:srgbClr val="231F20"/>
                          </a:solidFill>
                          <a:latin typeface="Calibri"/>
                          <a:cs typeface="Calibri"/>
                        </a:rPr>
                        <a:t> </a:t>
                      </a:r>
                      <a:r>
                        <a:rPr sz="650" i="1" spc="-50" dirty="0">
                          <a:solidFill>
                            <a:srgbClr val="231F20"/>
                          </a:solidFill>
                          <a:latin typeface="Franklin Gothic Medium"/>
                          <a:cs typeface="Franklin Gothic Medium"/>
                        </a:rPr>
                        <a:t>C</a:t>
                      </a:r>
                      <a:endParaRPr sz="650">
                        <a:latin typeface="Franklin Gothic Medium"/>
                        <a:cs typeface="Franklin Gothic Medium"/>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bl>
          </a:graphicData>
        </a:graphic>
      </p:graphicFrame>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83476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Let’s suppose the council employs majority rule to make its group decision.</a:t>
            </a:r>
          </a:p>
        </p:txBody>
      </p:sp>
      <p:sp>
        <p:nvSpPr>
          <p:cNvPr id="3" name="object 3"/>
          <p:cNvSpPr txBox="1"/>
          <p:nvPr/>
        </p:nvSpPr>
        <p:spPr>
          <a:xfrm>
            <a:off x="347294" y="1350110"/>
            <a:ext cx="3867150" cy="1068070"/>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One possibility is a round-robin tournament.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A </a:t>
            </a:r>
            <a:r>
              <a:rPr sz="1100" dirty="0">
                <a:solidFill>
                  <a:srgbClr val="00B0F0"/>
                </a:solidFill>
                <a:latin typeface="+mn-lt"/>
                <a:cs typeface="Arial MT"/>
              </a:rPr>
              <a:t>round-robin tournament </a:t>
            </a:r>
            <a:r>
              <a:rPr sz="1100" dirty="0">
                <a:latin typeface="+mn-lt"/>
                <a:cs typeface="Arial MT"/>
              </a:rPr>
              <a:t>pits each competing alternative against every other alternative an equal number of times in a series of pair-wise votes.</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2433"/>
            <a:ext cx="269875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Outcomes from the Round-Robin Tournament</a:t>
            </a:r>
          </a:p>
        </p:txBody>
      </p:sp>
      <p:graphicFrame>
        <p:nvGraphicFramePr>
          <p:cNvPr id="3" name="object 3"/>
          <p:cNvGraphicFramePr>
            <a:graphicFrameLocks noGrp="1"/>
          </p:cNvGraphicFramePr>
          <p:nvPr/>
        </p:nvGraphicFramePr>
        <p:xfrm>
          <a:off x="274596" y="1100613"/>
          <a:ext cx="4081145" cy="819784"/>
        </p:xfrm>
        <a:graphic>
          <a:graphicData uri="http://schemas.openxmlformats.org/drawingml/2006/table">
            <a:tbl>
              <a:tblPr firstRow="1" bandRow="1">
                <a:tableStyleId>{2D5ABB26-0587-4C30-8999-92F81FD0307C}</a:tableStyleId>
              </a:tblPr>
              <a:tblGrid>
                <a:gridCol w="609600">
                  <a:extLst>
                    <a:ext uri="{9D8B030D-6E8A-4147-A177-3AD203B41FA5}">
                      <a16:colId xmlns:a16="http://schemas.microsoft.com/office/drawing/2014/main" val="20000"/>
                    </a:ext>
                  </a:extLst>
                </a:gridCol>
                <a:gridCol w="1207135">
                  <a:extLst>
                    <a:ext uri="{9D8B030D-6E8A-4147-A177-3AD203B41FA5}">
                      <a16:colId xmlns:a16="http://schemas.microsoft.com/office/drawing/2014/main" val="20001"/>
                    </a:ext>
                  </a:extLst>
                </a:gridCol>
                <a:gridCol w="50165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tblGrid>
              <a:tr h="206375">
                <a:tc>
                  <a:txBody>
                    <a:bodyPr/>
                    <a:lstStyle/>
                    <a:p>
                      <a:pPr algn="ctr">
                        <a:lnSpc>
                          <a:spcPct val="100000"/>
                        </a:lnSpc>
                        <a:spcBef>
                          <a:spcPts val="335"/>
                        </a:spcBef>
                      </a:pPr>
                      <a:r>
                        <a:rPr sz="750" b="1" spc="-10" dirty="0">
                          <a:solidFill>
                            <a:srgbClr val="FFFFFF"/>
                          </a:solidFill>
                          <a:latin typeface="Arial"/>
                          <a:cs typeface="Arial"/>
                        </a:rPr>
                        <a:t>Round</a:t>
                      </a:r>
                      <a:endParaRPr sz="750">
                        <a:latin typeface="Arial"/>
                        <a:cs typeface="Arial"/>
                      </a:endParaRPr>
                    </a:p>
                  </a:txBody>
                  <a:tcPr marL="0" marR="0" marT="42545" marB="0">
                    <a:lnR w="12700">
                      <a:solidFill>
                        <a:srgbClr val="FFFFFF"/>
                      </a:solidFill>
                      <a:prstDash val="solid"/>
                    </a:lnR>
                    <a:lnB w="12700">
                      <a:solidFill>
                        <a:srgbClr val="FFFFFF"/>
                      </a:solidFill>
                      <a:prstDash val="solid"/>
                    </a:lnB>
                    <a:solidFill>
                      <a:srgbClr val="6D6F71"/>
                    </a:solidFill>
                  </a:tcPr>
                </a:tc>
                <a:tc>
                  <a:txBody>
                    <a:bodyPr/>
                    <a:lstStyle/>
                    <a:p>
                      <a:pPr marL="67945">
                        <a:lnSpc>
                          <a:spcPct val="100000"/>
                        </a:lnSpc>
                        <a:spcBef>
                          <a:spcPts val="335"/>
                        </a:spcBef>
                      </a:pPr>
                      <a:r>
                        <a:rPr sz="750" b="1" spc="-10" dirty="0">
                          <a:solidFill>
                            <a:srgbClr val="FFFFFF"/>
                          </a:solidFill>
                          <a:latin typeface="Arial"/>
                          <a:cs typeface="Arial"/>
                        </a:rPr>
                        <a:t>Contest</a:t>
                      </a:r>
                      <a:endParaRPr sz="750">
                        <a:latin typeface="Arial"/>
                        <a:cs typeface="Arial"/>
                      </a:endParaRPr>
                    </a:p>
                  </a:txBody>
                  <a:tcPr marL="0" marR="0" marT="42545" marB="0">
                    <a:lnL w="12700">
                      <a:solidFill>
                        <a:srgbClr val="FFFFFF"/>
                      </a:solidFill>
                      <a:prstDash val="solid"/>
                    </a:lnL>
                    <a:lnR w="12700">
                      <a:solidFill>
                        <a:srgbClr val="FFFFFF"/>
                      </a:solidFill>
                      <a:prstDash val="solid"/>
                    </a:lnR>
                    <a:lnB w="12700">
                      <a:solidFill>
                        <a:srgbClr val="FFFFFF"/>
                      </a:solidFill>
                      <a:prstDash val="solid"/>
                    </a:lnB>
                    <a:solidFill>
                      <a:srgbClr val="6D6F71"/>
                    </a:solidFill>
                  </a:tcPr>
                </a:tc>
                <a:tc>
                  <a:txBody>
                    <a:bodyPr/>
                    <a:lstStyle/>
                    <a:p>
                      <a:pPr marL="68580">
                        <a:lnSpc>
                          <a:spcPct val="100000"/>
                        </a:lnSpc>
                        <a:spcBef>
                          <a:spcPts val="335"/>
                        </a:spcBef>
                      </a:pPr>
                      <a:r>
                        <a:rPr sz="750" b="1" spc="-10" dirty="0">
                          <a:solidFill>
                            <a:srgbClr val="FFFFFF"/>
                          </a:solidFill>
                          <a:latin typeface="Arial"/>
                          <a:cs typeface="Arial"/>
                        </a:rPr>
                        <a:t>Winner</a:t>
                      </a:r>
                      <a:endParaRPr sz="750">
                        <a:latin typeface="Arial"/>
                        <a:cs typeface="Arial"/>
                      </a:endParaRPr>
                    </a:p>
                  </a:txBody>
                  <a:tcPr marL="0" marR="0" marT="42545" marB="0">
                    <a:lnL w="12700">
                      <a:solidFill>
                        <a:srgbClr val="FFFFFF"/>
                      </a:solidFill>
                      <a:prstDash val="solid"/>
                    </a:lnL>
                    <a:lnR w="12700">
                      <a:solidFill>
                        <a:srgbClr val="FFFFFF"/>
                      </a:solidFill>
                      <a:prstDash val="solid"/>
                    </a:lnR>
                    <a:lnB w="12700">
                      <a:solidFill>
                        <a:srgbClr val="FFFFFF"/>
                      </a:solidFill>
                      <a:prstDash val="solid"/>
                    </a:lnB>
                    <a:solidFill>
                      <a:srgbClr val="6D6F71"/>
                    </a:solidFill>
                  </a:tcPr>
                </a:tc>
                <a:tc>
                  <a:txBody>
                    <a:bodyPr/>
                    <a:lstStyle/>
                    <a:p>
                      <a:pPr marL="68580">
                        <a:lnSpc>
                          <a:spcPct val="100000"/>
                        </a:lnSpc>
                        <a:spcBef>
                          <a:spcPts val="335"/>
                        </a:spcBef>
                      </a:pPr>
                      <a:r>
                        <a:rPr sz="750" b="1" spc="-10" dirty="0">
                          <a:solidFill>
                            <a:srgbClr val="FFFFFF"/>
                          </a:solidFill>
                          <a:latin typeface="Arial"/>
                          <a:cs typeface="Arial"/>
                        </a:rPr>
                        <a:t>Majority</a:t>
                      </a:r>
                      <a:r>
                        <a:rPr sz="750" b="1" spc="-25" dirty="0">
                          <a:solidFill>
                            <a:srgbClr val="FFFFFF"/>
                          </a:solidFill>
                          <a:latin typeface="Arial"/>
                          <a:cs typeface="Arial"/>
                        </a:rPr>
                        <a:t> </a:t>
                      </a:r>
                      <a:r>
                        <a:rPr sz="750" b="1" spc="-10" dirty="0">
                          <a:solidFill>
                            <a:srgbClr val="FFFFFF"/>
                          </a:solidFill>
                          <a:latin typeface="Arial"/>
                          <a:cs typeface="Arial"/>
                        </a:rPr>
                        <a:t>that</a:t>
                      </a:r>
                      <a:r>
                        <a:rPr sz="750" b="1" spc="-20" dirty="0">
                          <a:solidFill>
                            <a:srgbClr val="FFFFFF"/>
                          </a:solidFill>
                          <a:latin typeface="Arial"/>
                          <a:cs typeface="Arial"/>
                        </a:rPr>
                        <a:t> </a:t>
                      </a:r>
                      <a:r>
                        <a:rPr sz="750" b="1" spc="-35" dirty="0">
                          <a:solidFill>
                            <a:srgbClr val="FFFFFF"/>
                          </a:solidFill>
                          <a:latin typeface="Arial"/>
                          <a:cs typeface="Arial"/>
                        </a:rPr>
                        <a:t>produced</a:t>
                      </a:r>
                      <a:r>
                        <a:rPr sz="750" b="1" spc="-20" dirty="0">
                          <a:solidFill>
                            <a:srgbClr val="FFFFFF"/>
                          </a:solidFill>
                          <a:latin typeface="Arial"/>
                          <a:cs typeface="Arial"/>
                        </a:rPr>
                        <a:t> </a:t>
                      </a:r>
                      <a:r>
                        <a:rPr sz="750" b="1" spc="-10" dirty="0">
                          <a:solidFill>
                            <a:srgbClr val="FFFFFF"/>
                          </a:solidFill>
                          <a:latin typeface="Arial"/>
                          <a:cs typeface="Arial"/>
                        </a:rPr>
                        <a:t>victory</a:t>
                      </a:r>
                      <a:endParaRPr sz="750">
                        <a:latin typeface="Arial"/>
                        <a:cs typeface="Arial"/>
                      </a:endParaRPr>
                    </a:p>
                  </a:txBody>
                  <a:tcPr marL="0" marR="0" marT="42545" marB="0">
                    <a:lnL w="12700">
                      <a:solidFill>
                        <a:srgbClr val="FFFFFF"/>
                      </a:solidFill>
                      <a:prstDash val="solid"/>
                    </a:lnL>
                    <a:lnB w="12700">
                      <a:solidFill>
                        <a:srgbClr val="FFFFFF"/>
                      </a:solidFill>
                      <a:prstDash val="solid"/>
                    </a:lnB>
                    <a:solidFill>
                      <a:srgbClr val="6D6F71"/>
                    </a:solidFill>
                  </a:tcPr>
                </a:tc>
                <a:extLst>
                  <a:ext uri="{0D108BD9-81ED-4DB2-BD59-A6C34878D82A}">
                    <a16:rowId xmlns:a16="http://schemas.microsoft.com/office/drawing/2014/main" val="10000"/>
                  </a:ext>
                </a:extLst>
              </a:tr>
              <a:tr h="208279">
                <a:tc>
                  <a:txBody>
                    <a:bodyPr/>
                    <a:lstStyle/>
                    <a:p>
                      <a:pPr algn="ctr">
                        <a:lnSpc>
                          <a:spcPct val="100000"/>
                        </a:lnSpc>
                        <a:spcBef>
                          <a:spcPts val="450"/>
                        </a:spcBef>
                      </a:pPr>
                      <a:r>
                        <a:rPr sz="650" spc="-50" dirty="0">
                          <a:solidFill>
                            <a:srgbClr val="231F20"/>
                          </a:solidFill>
                          <a:latin typeface="Arial MT"/>
                          <a:cs typeface="Arial MT"/>
                        </a:rPr>
                        <a:t>1</a:t>
                      </a:r>
                      <a:endParaRPr sz="650">
                        <a:latin typeface="Arial MT"/>
                        <a:cs typeface="Arial MT"/>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dirty="0">
                          <a:solidFill>
                            <a:srgbClr val="231F20"/>
                          </a:solidFill>
                          <a:latin typeface="Arial MT"/>
                          <a:cs typeface="Arial MT"/>
                        </a:rPr>
                        <a:t>Increase</a:t>
                      </a:r>
                      <a:r>
                        <a:rPr sz="650" spc="-5" dirty="0">
                          <a:solidFill>
                            <a:srgbClr val="231F20"/>
                          </a:solidFill>
                          <a:latin typeface="Arial MT"/>
                          <a:cs typeface="Arial MT"/>
                        </a:rPr>
                        <a:t> </a:t>
                      </a:r>
                      <a:r>
                        <a:rPr sz="650" dirty="0">
                          <a:solidFill>
                            <a:srgbClr val="231F20"/>
                          </a:solidFill>
                          <a:latin typeface="Arial MT"/>
                          <a:cs typeface="Arial MT"/>
                        </a:rPr>
                        <a:t>vs.</a:t>
                      </a:r>
                      <a:r>
                        <a:rPr sz="650" spc="-5" dirty="0">
                          <a:solidFill>
                            <a:srgbClr val="231F20"/>
                          </a:solidFill>
                          <a:latin typeface="Arial MT"/>
                          <a:cs typeface="Arial MT"/>
                        </a:rPr>
                        <a:t> </a:t>
                      </a:r>
                      <a:r>
                        <a:rPr sz="650" spc="-10" dirty="0">
                          <a:solidFill>
                            <a:srgbClr val="231F20"/>
                          </a:solidFill>
                          <a:latin typeface="Arial MT"/>
                          <a:cs typeface="Arial MT"/>
                        </a:rPr>
                        <a:t>decrease</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spc="10" dirty="0">
                          <a:solidFill>
                            <a:srgbClr val="231F20"/>
                          </a:solidFill>
                          <a:latin typeface="Arial MT"/>
                          <a:cs typeface="Arial MT"/>
                        </a:rPr>
                        <a:t>Centrist</a:t>
                      </a:r>
                      <a:r>
                        <a:rPr sz="650" spc="-5" dirty="0">
                          <a:solidFill>
                            <a:srgbClr val="231F20"/>
                          </a:solidFill>
                          <a:latin typeface="Arial MT"/>
                          <a:cs typeface="Arial MT"/>
                        </a:rPr>
                        <a:t> </a:t>
                      </a:r>
                      <a:r>
                        <a:rPr sz="650" dirty="0">
                          <a:solidFill>
                            <a:srgbClr val="231F20"/>
                          </a:solidFill>
                          <a:latin typeface="Arial MT"/>
                          <a:cs typeface="Arial MT"/>
                        </a:rPr>
                        <a:t>and</a:t>
                      </a:r>
                      <a:r>
                        <a:rPr sz="650" spc="-5" dirty="0">
                          <a:solidFill>
                            <a:srgbClr val="231F20"/>
                          </a:solidFill>
                          <a:latin typeface="Arial MT"/>
                          <a:cs typeface="Arial MT"/>
                        </a:rPr>
                        <a:t> </a:t>
                      </a:r>
                      <a:r>
                        <a:rPr sz="650" spc="-10" dirty="0">
                          <a:solidFill>
                            <a:srgbClr val="231F20"/>
                          </a:solidFill>
                          <a:latin typeface="Arial MT"/>
                          <a:cs typeface="Arial MT"/>
                        </a:rPr>
                        <a:t>right</a:t>
                      </a:r>
                      <a:endParaRPr sz="650">
                        <a:latin typeface="Arial MT"/>
                        <a:cs typeface="Arial MT"/>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565">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spc="10" dirty="0">
                          <a:solidFill>
                            <a:srgbClr val="231F20"/>
                          </a:solidFill>
                          <a:latin typeface="Arial MT"/>
                          <a:cs typeface="Arial MT"/>
                        </a:rPr>
                        <a:t>Current</a:t>
                      </a:r>
                      <a:r>
                        <a:rPr sz="650" spc="-5" dirty="0">
                          <a:solidFill>
                            <a:srgbClr val="231F20"/>
                          </a:solidFill>
                          <a:latin typeface="Arial MT"/>
                          <a:cs typeface="Arial MT"/>
                        </a:rPr>
                        <a:t> </a:t>
                      </a:r>
                      <a:r>
                        <a:rPr sz="650" dirty="0">
                          <a:solidFill>
                            <a:srgbClr val="231F20"/>
                          </a:solidFill>
                          <a:latin typeface="Arial MT"/>
                          <a:cs typeface="Arial MT"/>
                        </a:rPr>
                        <a:t>vs. </a:t>
                      </a:r>
                      <a:r>
                        <a:rPr sz="650" spc="-10" dirty="0">
                          <a:solidFill>
                            <a:srgbClr val="231F20"/>
                          </a:solidFill>
                          <a:latin typeface="Arial MT"/>
                          <a:cs typeface="Arial MT"/>
                        </a:rPr>
                        <a:t>increase</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i="1" spc="-50" dirty="0">
                          <a:solidFill>
                            <a:srgbClr val="231F20"/>
                          </a:solidFill>
                          <a:latin typeface="Franklin Gothic Medium"/>
                          <a:cs typeface="Franklin Gothic Medium"/>
                        </a:rPr>
                        <a:t>I</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Arial MT"/>
                          <a:cs typeface="Arial MT"/>
                        </a:rPr>
                        <a:t>Left</a:t>
                      </a:r>
                      <a:r>
                        <a:rPr sz="650" spc="10" dirty="0">
                          <a:solidFill>
                            <a:srgbClr val="231F20"/>
                          </a:solidFill>
                          <a:latin typeface="Arial MT"/>
                          <a:cs typeface="Arial MT"/>
                        </a:rPr>
                        <a:t> </a:t>
                      </a:r>
                      <a:r>
                        <a:rPr sz="650" dirty="0">
                          <a:solidFill>
                            <a:srgbClr val="231F20"/>
                          </a:solidFill>
                          <a:latin typeface="Arial MT"/>
                          <a:cs typeface="Arial MT"/>
                        </a:rPr>
                        <a:t>and</a:t>
                      </a:r>
                      <a:r>
                        <a:rPr sz="650" spc="15" dirty="0">
                          <a:solidFill>
                            <a:srgbClr val="231F20"/>
                          </a:solidFill>
                          <a:latin typeface="Arial MT"/>
                          <a:cs typeface="Arial MT"/>
                        </a:rPr>
                        <a:t> </a:t>
                      </a:r>
                      <a:r>
                        <a:rPr sz="650" spc="-10" dirty="0">
                          <a:solidFill>
                            <a:srgbClr val="231F20"/>
                          </a:solidFill>
                          <a:latin typeface="Arial MT"/>
                          <a:cs typeface="Arial MT"/>
                        </a:rPr>
                        <a:t>right</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565">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spc="10" dirty="0">
                          <a:solidFill>
                            <a:srgbClr val="231F20"/>
                          </a:solidFill>
                          <a:latin typeface="Arial MT"/>
                          <a:cs typeface="Arial MT"/>
                        </a:rPr>
                        <a:t>Current</a:t>
                      </a:r>
                      <a:r>
                        <a:rPr sz="650" spc="-5" dirty="0">
                          <a:solidFill>
                            <a:srgbClr val="231F20"/>
                          </a:solidFill>
                          <a:latin typeface="Arial MT"/>
                          <a:cs typeface="Arial MT"/>
                        </a:rPr>
                        <a:t> </a:t>
                      </a:r>
                      <a:r>
                        <a:rPr sz="650" dirty="0">
                          <a:solidFill>
                            <a:srgbClr val="231F20"/>
                          </a:solidFill>
                          <a:latin typeface="Arial MT"/>
                          <a:cs typeface="Arial MT"/>
                        </a:rPr>
                        <a:t>vs. </a:t>
                      </a:r>
                      <a:r>
                        <a:rPr sz="650" spc="-10" dirty="0">
                          <a:solidFill>
                            <a:srgbClr val="231F20"/>
                          </a:solidFill>
                          <a:latin typeface="Arial MT"/>
                          <a:cs typeface="Arial MT"/>
                        </a:rPr>
                        <a:t>decrease</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i="1" spc="-50" dirty="0">
                          <a:solidFill>
                            <a:srgbClr val="231F20"/>
                          </a:solidFill>
                          <a:latin typeface="Franklin Gothic Medium"/>
                          <a:cs typeface="Franklin Gothic Medium"/>
                        </a:rPr>
                        <a:t>C</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Arial MT"/>
                          <a:cs typeface="Arial MT"/>
                        </a:rPr>
                        <a:t>Left</a:t>
                      </a:r>
                      <a:r>
                        <a:rPr sz="650" spc="10" dirty="0">
                          <a:solidFill>
                            <a:srgbClr val="231F20"/>
                          </a:solidFill>
                          <a:latin typeface="Arial MT"/>
                          <a:cs typeface="Arial MT"/>
                        </a:rPr>
                        <a:t> </a:t>
                      </a:r>
                      <a:r>
                        <a:rPr sz="650" dirty="0">
                          <a:solidFill>
                            <a:srgbClr val="231F20"/>
                          </a:solidFill>
                          <a:latin typeface="Arial MT"/>
                          <a:cs typeface="Arial MT"/>
                        </a:rPr>
                        <a:t>and</a:t>
                      </a:r>
                      <a:r>
                        <a:rPr sz="650" spc="15" dirty="0">
                          <a:solidFill>
                            <a:srgbClr val="231F20"/>
                          </a:solidFill>
                          <a:latin typeface="Arial MT"/>
                          <a:cs typeface="Arial MT"/>
                        </a:rPr>
                        <a:t> </a:t>
                      </a:r>
                      <a:r>
                        <a:rPr sz="650" spc="-10" dirty="0">
                          <a:solidFill>
                            <a:srgbClr val="231F20"/>
                          </a:solidFill>
                          <a:latin typeface="Arial MT"/>
                          <a:cs typeface="Arial MT"/>
                        </a:rPr>
                        <a:t>centrist</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bl>
          </a:graphicData>
        </a:graphic>
      </p:graphicFrame>
      <p:sp>
        <p:nvSpPr>
          <p:cNvPr id="4" name="object 4"/>
          <p:cNvSpPr txBox="1"/>
          <p:nvPr/>
        </p:nvSpPr>
        <p:spPr>
          <a:xfrm>
            <a:off x="347294" y="2321609"/>
            <a:ext cx="337312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 group can’t decide! </a:t>
            </a:r>
            <a:r>
              <a:rPr sz="1100" dirty="0">
                <a:solidFill>
                  <a:schemeClr val="tx1"/>
                </a:solidFill>
                <a:latin typeface="+mn-lt"/>
                <a:cs typeface="Arial MT"/>
              </a:rPr>
              <a:t>Each alternative wins one round.</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231951"/>
            <a:ext cx="269875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Outcomes from the Round-Robin Tournament</a:t>
            </a:r>
          </a:p>
        </p:txBody>
      </p:sp>
      <p:graphicFrame>
        <p:nvGraphicFramePr>
          <p:cNvPr id="3" name="object 3"/>
          <p:cNvGraphicFramePr>
            <a:graphicFrameLocks noGrp="1"/>
          </p:cNvGraphicFramePr>
          <p:nvPr/>
        </p:nvGraphicFramePr>
        <p:xfrm>
          <a:off x="274596" y="750118"/>
          <a:ext cx="4081145" cy="819784"/>
        </p:xfrm>
        <a:graphic>
          <a:graphicData uri="http://schemas.openxmlformats.org/drawingml/2006/table">
            <a:tbl>
              <a:tblPr firstRow="1" bandRow="1">
                <a:tableStyleId>{2D5ABB26-0587-4C30-8999-92F81FD0307C}</a:tableStyleId>
              </a:tblPr>
              <a:tblGrid>
                <a:gridCol w="609600">
                  <a:extLst>
                    <a:ext uri="{9D8B030D-6E8A-4147-A177-3AD203B41FA5}">
                      <a16:colId xmlns:a16="http://schemas.microsoft.com/office/drawing/2014/main" val="20000"/>
                    </a:ext>
                  </a:extLst>
                </a:gridCol>
                <a:gridCol w="1207135">
                  <a:extLst>
                    <a:ext uri="{9D8B030D-6E8A-4147-A177-3AD203B41FA5}">
                      <a16:colId xmlns:a16="http://schemas.microsoft.com/office/drawing/2014/main" val="20001"/>
                    </a:ext>
                  </a:extLst>
                </a:gridCol>
                <a:gridCol w="50165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tblGrid>
              <a:tr h="206375">
                <a:tc>
                  <a:txBody>
                    <a:bodyPr/>
                    <a:lstStyle/>
                    <a:p>
                      <a:pPr algn="ctr">
                        <a:lnSpc>
                          <a:spcPct val="100000"/>
                        </a:lnSpc>
                        <a:spcBef>
                          <a:spcPts val="335"/>
                        </a:spcBef>
                      </a:pPr>
                      <a:r>
                        <a:rPr sz="750" b="1" spc="-10" dirty="0">
                          <a:solidFill>
                            <a:srgbClr val="FFFFFF"/>
                          </a:solidFill>
                          <a:latin typeface="Arial"/>
                          <a:cs typeface="Arial"/>
                        </a:rPr>
                        <a:t>Round</a:t>
                      </a:r>
                      <a:endParaRPr sz="750">
                        <a:latin typeface="Arial"/>
                        <a:cs typeface="Arial"/>
                      </a:endParaRPr>
                    </a:p>
                  </a:txBody>
                  <a:tcPr marL="0" marR="0" marT="42545" marB="0">
                    <a:lnR w="12700">
                      <a:solidFill>
                        <a:srgbClr val="FFFFFF"/>
                      </a:solidFill>
                      <a:prstDash val="solid"/>
                    </a:lnR>
                    <a:lnB w="12700">
                      <a:solidFill>
                        <a:srgbClr val="FFFFFF"/>
                      </a:solidFill>
                      <a:prstDash val="solid"/>
                    </a:lnB>
                    <a:solidFill>
                      <a:srgbClr val="6D6F71"/>
                    </a:solidFill>
                  </a:tcPr>
                </a:tc>
                <a:tc>
                  <a:txBody>
                    <a:bodyPr/>
                    <a:lstStyle/>
                    <a:p>
                      <a:pPr marL="67945">
                        <a:lnSpc>
                          <a:spcPct val="100000"/>
                        </a:lnSpc>
                        <a:spcBef>
                          <a:spcPts val="335"/>
                        </a:spcBef>
                      </a:pPr>
                      <a:r>
                        <a:rPr sz="750" b="1" spc="-10" dirty="0">
                          <a:solidFill>
                            <a:srgbClr val="FFFFFF"/>
                          </a:solidFill>
                          <a:latin typeface="Arial"/>
                          <a:cs typeface="Arial"/>
                        </a:rPr>
                        <a:t>Contest</a:t>
                      </a:r>
                      <a:endParaRPr sz="750">
                        <a:latin typeface="Arial"/>
                        <a:cs typeface="Arial"/>
                      </a:endParaRPr>
                    </a:p>
                  </a:txBody>
                  <a:tcPr marL="0" marR="0" marT="42545" marB="0">
                    <a:lnL w="12700">
                      <a:solidFill>
                        <a:srgbClr val="FFFFFF"/>
                      </a:solidFill>
                      <a:prstDash val="solid"/>
                    </a:lnL>
                    <a:lnR w="12700">
                      <a:solidFill>
                        <a:srgbClr val="FFFFFF"/>
                      </a:solidFill>
                      <a:prstDash val="solid"/>
                    </a:lnR>
                    <a:lnB w="12700">
                      <a:solidFill>
                        <a:srgbClr val="FFFFFF"/>
                      </a:solidFill>
                      <a:prstDash val="solid"/>
                    </a:lnB>
                    <a:solidFill>
                      <a:srgbClr val="6D6F71"/>
                    </a:solidFill>
                  </a:tcPr>
                </a:tc>
                <a:tc>
                  <a:txBody>
                    <a:bodyPr/>
                    <a:lstStyle/>
                    <a:p>
                      <a:pPr marL="68580">
                        <a:lnSpc>
                          <a:spcPct val="100000"/>
                        </a:lnSpc>
                        <a:spcBef>
                          <a:spcPts val="335"/>
                        </a:spcBef>
                      </a:pPr>
                      <a:r>
                        <a:rPr sz="750" b="1" spc="-10" dirty="0">
                          <a:solidFill>
                            <a:srgbClr val="FFFFFF"/>
                          </a:solidFill>
                          <a:latin typeface="Arial"/>
                          <a:cs typeface="Arial"/>
                        </a:rPr>
                        <a:t>Winner</a:t>
                      </a:r>
                      <a:endParaRPr sz="750">
                        <a:latin typeface="Arial"/>
                        <a:cs typeface="Arial"/>
                      </a:endParaRPr>
                    </a:p>
                  </a:txBody>
                  <a:tcPr marL="0" marR="0" marT="42545" marB="0">
                    <a:lnL w="12700">
                      <a:solidFill>
                        <a:srgbClr val="FFFFFF"/>
                      </a:solidFill>
                      <a:prstDash val="solid"/>
                    </a:lnL>
                    <a:lnR w="12700">
                      <a:solidFill>
                        <a:srgbClr val="FFFFFF"/>
                      </a:solidFill>
                      <a:prstDash val="solid"/>
                    </a:lnR>
                    <a:lnB w="12700">
                      <a:solidFill>
                        <a:srgbClr val="FFFFFF"/>
                      </a:solidFill>
                      <a:prstDash val="solid"/>
                    </a:lnB>
                    <a:solidFill>
                      <a:srgbClr val="6D6F71"/>
                    </a:solidFill>
                  </a:tcPr>
                </a:tc>
                <a:tc>
                  <a:txBody>
                    <a:bodyPr/>
                    <a:lstStyle/>
                    <a:p>
                      <a:pPr marL="68580">
                        <a:lnSpc>
                          <a:spcPct val="100000"/>
                        </a:lnSpc>
                        <a:spcBef>
                          <a:spcPts val="335"/>
                        </a:spcBef>
                      </a:pPr>
                      <a:r>
                        <a:rPr sz="750" b="1" spc="-10" dirty="0">
                          <a:solidFill>
                            <a:srgbClr val="FFFFFF"/>
                          </a:solidFill>
                          <a:latin typeface="Arial"/>
                          <a:cs typeface="Arial"/>
                        </a:rPr>
                        <a:t>Majority</a:t>
                      </a:r>
                      <a:r>
                        <a:rPr sz="750" b="1" spc="-25" dirty="0">
                          <a:solidFill>
                            <a:srgbClr val="FFFFFF"/>
                          </a:solidFill>
                          <a:latin typeface="Arial"/>
                          <a:cs typeface="Arial"/>
                        </a:rPr>
                        <a:t> </a:t>
                      </a:r>
                      <a:r>
                        <a:rPr sz="750" b="1" spc="-10" dirty="0">
                          <a:solidFill>
                            <a:srgbClr val="FFFFFF"/>
                          </a:solidFill>
                          <a:latin typeface="Arial"/>
                          <a:cs typeface="Arial"/>
                        </a:rPr>
                        <a:t>that</a:t>
                      </a:r>
                      <a:r>
                        <a:rPr sz="750" b="1" spc="-20" dirty="0">
                          <a:solidFill>
                            <a:srgbClr val="FFFFFF"/>
                          </a:solidFill>
                          <a:latin typeface="Arial"/>
                          <a:cs typeface="Arial"/>
                        </a:rPr>
                        <a:t> </a:t>
                      </a:r>
                      <a:r>
                        <a:rPr sz="750" b="1" spc="-35" dirty="0">
                          <a:solidFill>
                            <a:srgbClr val="FFFFFF"/>
                          </a:solidFill>
                          <a:latin typeface="Arial"/>
                          <a:cs typeface="Arial"/>
                        </a:rPr>
                        <a:t>produced</a:t>
                      </a:r>
                      <a:r>
                        <a:rPr sz="750" b="1" spc="-20" dirty="0">
                          <a:solidFill>
                            <a:srgbClr val="FFFFFF"/>
                          </a:solidFill>
                          <a:latin typeface="Arial"/>
                          <a:cs typeface="Arial"/>
                        </a:rPr>
                        <a:t> </a:t>
                      </a:r>
                      <a:r>
                        <a:rPr sz="750" b="1" spc="-10" dirty="0">
                          <a:solidFill>
                            <a:srgbClr val="FFFFFF"/>
                          </a:solidFill>
                          <a:latin typeface="Arial"/>
                          <a:cs typeface="Arial"/>
                        </a:rPr>
                        <a:t>victory</a:t>
                      </a:r>
                      <a:endParaRPr sz="750">
                        <a:latin typeface="Arial"/>
                        <a:cs typeface="Arial"/>
                      </a:endParaRPr>
                    </a:p>
                  </a:txBody>
                  <a:tcPr marL="0" marR="0" marT="42545" marB="0">
                    <a:lnL w="12700">
                      <a:solidFill>
                        <a:srgbClr val="FFFFFF"/>
                      </a:solidFill>
                      <a:prstDash val="solid"/>
                    </a:lnL>
                    <a:lnB w="12700">
                      <a:solidFill>
                        <a:srgbClr val="FFFFFF"/>
                      </a:solidFill>
                      <a:prstDash val="solid"/>
                    </a:lnB>
                    <a:solidFill>
                      <a:srgbClr val="6D6F71"/>
                    </a:solidFill>
                  </a:tcPr>
                </a:tc>
                <a:extLst>
                  <a:ext uri="{0D108BD9-81ED-4DB2-BD59-A6C34878D82A}">
                    <a16:rowId xmlns:a16="http://schemas.microsoft.com/office/drawing/2014/main" val="10000"/>
                  </a:ext>
                </a:extLst>
              </a:tr>
              <a:tr h="208279">
                <a:tc>
                  <a:txBody>
                    <a:bodyPr/>
                    <a:lstStyle/>
                    <a:p>
                      <a:pPr algn="ctr">
                        <a:lnSpc>
                          <a:spcPct val="100000"/>
                        </a:lnSpc>
                        <a:spcBef>
                          <a:spcPts val="450"/>
                        </a:spcBef>
                      </a:pPr>
                      <a:r>
                        <a:rPr sz="650" spc="-50" dirty="0">
                          <a:solidFill>
                            <a:srgbClr val="231F20"/>
                          </a:solidFill>
                          <a:latin typeface="Arial MT"/>
                          <a:cs typeface="Arial MT"/>
                        </a:rPr>
                        <a:t>1</a:t>
                      </a:r>
                      <a:endParaRPr sz="650">
                        <a:latin typeface="Arial MT"/>
                        <a:cs typeface="Arial MT"/>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dirty="0">
                          <a:solidFill>
                            <a:srgbClr val="231F20"/>
                          </a:solidFill>
                          <a:latin typeface="Arial MT"/>
                          <a:cs typeface="Arial MT"/>
                        </a:rPr>
                        <a:t>Increase</a:t>
                      </a:r>
                      <a:r>
                        <a:rPr sz="650" spc="-5" dirty="0">
                          <a:solidFill>
                            <a:srgbClr val="231F20"/>
                          </a:solidFill>
                          <a:latin typeface="Arial MT"/>
                          <a:cs typeface="Arial MT"/>
                        </a:rPr>
                        <a:t> </a:t>
                      </a:r>
                      <a:r>
                        <a:rPr sz="650" dirty="0">
                          <a:solidFill>
                            <a:srgbClr val="231F20"/>
                          </a:solidFill>
                          <a:latin typeface="Arial MT"/>
                          <a:cs typeface="Arial MT"/>
                        </a:rPr>
                        <a:t>vs.</a:t>
                      </a:r>
                      <a:r>
                        <a:rPr sz="650" spc="-5" dirty="0">
                          <a:solidFill>
                            <a:srgbClr val="231F20"/>
                          </a:solidFill>
                          <a:latin typeface="Arial MT"/>
                          <a:cs typeface="Arial MT"/>
                        </a:rPr>
                        <a:t> </a:t>
                      </a:r>
                      <a:r>
                        <a:rPr sz="650" spc="-10" dirty="0">
                          <a:solidFill>
                            <a:srgbClr val="231F20"/>
                          </a:solidFill>
                          <a:latin typeface="Arial MT"/>
                          <a:cs typeface="Arial MT"/>
                        </a:rPr>
                        <a:t>decrease</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spc="10" dirty="0">
                          <a:solidFill>
                            <a:srgbClr val="231F20"/>
                          </a:solidFill>
                          <a:latin typeface="Arial MT"/>
                          <a:cs typeface="Arial MT"/>
                        </a:rPr>
                        <a:t>Centrist</a:t>
                      </a:r>
                      <a:r>
                        <a:rPr sz="650" spc="-5" dirty="0">
                          <a:solidFill>
                            <a:srgbClr val="231F20"/>
                          </a:solidFill>
                          <a:latin typeface="Arial MT"/>
                          <a:cs typeface="Arial MT"/>
                        </a:rPr>
                        <a:t> </a:t>
                      </a:r>
                      <a:r>
                        <a:rPr sz="650" dirty="0">
                          <a:solidFill>
                            <a:srgbClr val="231F20"/>
                          </a:solidFill>
                          <a:latin typeface="Arial MT"/>
                          <a:cs typeface="Arial MT"/>
                        </a:rPr>
                        <a:t>and</a:t>
                      </a:r>
                      <a:r>
                        <a:rPr sz="650" spc="-5" dirty="0">
                          <a:solidFill>
                            <a:srgbClr val="231F20"/>
                          </a:solidFill>
                          <a:latin typeface="Arial MT"/>
                          <a:cs typeface="Arial MT"/>
                        </a:rPr>
                        <a:t> </a:t>
                      </a:r>
                      <a:r>
                        <a:rPr sz="650" spc="-10" dirty="0">
                          <a:solidFill>
                            <a:srgbClr val="231F20"/>
                          </a:solidFill>
                          <a:latin typeface="Arial MT"/>
                          <a:cs typeface="Arial MT"/>
                        </a:rPr>
                        <a:t>right</a:t>
                      </a:r>
                      <a:endParaRPr sz="650">
                        <a:latin typeface="Arial MT"/>
                        <a:cs typeface="Arial MT"/>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565">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spc="10" dirty="0">
                          <a:solidFill>
                            <a:srgbClr val="231F20"/>
                          </a:solidFill>
                          <a:latin typeface="Arial MT"/>
                          <a:cs typeface="Arial MT"/>
                        </a:rPr>
                        <a:t>Current</a:t>
                      </a:r>
                      <a:r>
                        <a:rPr sz="650" spc="-5" dirty="0">
                          <a:solidFill>
                            <a:srgbClr val="231F20"/>
                          </a:solidFill>
                          <a:latin typeface="Arial MT"/>
                          <a:cs typeface="Arial MT"/>
                        </a:rPr>
                        <a:t> </a:t>
                      </a:r>
                      <a:r>
                        <a:rPr sz="650" dirty="0">
                          <a:solidFill>
                            <a:srgbClr val="231F20"/>
                          </a:solidFill>
                          <a:latin typeface="Arial MT"/>
                          <a:cs typeface="Arial MT"/>
                        </a:rPr>
                        <a:t>vs. </a:t>
                      </a:r>
                      <a:r>
                        <a:rPr sz="650" spc="-10" dirty="0">
                          <a:solidFill>
                            <a:srgbClr val="231F20"/>
                          </a:solidFill>
                          <a:latin typeface="Arial MT"/>
                          <a:cs typeface="Arial MT"/>
                        </a:rPr>
                        <a:t>increase</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i="1" spc="-50" dirty="0">
                          <a:solidFill>
                            <a:srgbClr val="231F20"/>
                          </a:solidFill>
                          <a:latin typeface="Franklin Gothic Medium"/>
                          <a:cs typeface="Franklin Gothic Medium"/>
                        </a:rPr>
                        <a:t>I</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Arial MT"/>
                          <a:cs typeface="Arial MT"/>
                        </a:rPr>
                        <a:t>Left</a:t>
                      </a:r>
                      <a:r>
                        <a:rPr sz="650" spc="10" dirty="0">
                          <a:solidFill>
                            <a:srgbClr val="231F20"/>
                          </a:solidFill>
                          <a:latin typeface="Arial MT"/>
                          <a:cs typeface="Arial MT"/>
                        </a:rPr>
                        <a:t> </a:t>
                      </a:r>
                      <a:r>
                        <a:rPr sz="650" dirty="0">
                          <a:solidFill>
                            <a:srgbClr val="231F20"/>
                          </a:solidFill>
                          <a:latin typeface="Arial MT"/>
                          <a:cs typeface="Arial MT"/>
                        </a:rPr>
                        <a:t>and</a:t>
                      </a:r>
                      <a:r>
                        <a:rPr sz="650" spc="15" dirty="0">
                          <a:solidFill>
                            <a:srgbClr val="231F20"/>
                          </a:solidFill>
                          <a:latin typeface="Arial MT"/>
                          <a:cs typeface="Arial MT"/>
                        </a:rPr>
                        <a:t> </a:t>
                      </a:r>
                      <a:r>
                        <a:rPr sz="650" spc="-10" dirty="0">
                          <a:solidFill>
                            <a:srgbClr val="231F20"/>
                          </a:solidFill>
                          <a:latin typeface="Arial MT"/>
                          <a:cs typeface="Arial MT"/>
                        </a:rPr>
                        <a:t>right</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565">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spc="10" dirty="0">
                          <a:solidFill>
                            <a:srgbClr val="231F20"/>
                          </a:solidFill>
                          <a:latin typeface="Arial MT"/>
                          <a:cs typeface="Arial MT"/>
                        </a:rPr>
                        <a:t>Current</a:t>
                      </a:r>
                      <a:r>
                        <a:rPr sz="650" spc="-5" dirty="0">
                          <a:solidFill>
                            <a:srgbClr val="231F20"/>
                          </a:solidFill>
                          <a:latin typeface="Arial MT"/>
                          <a:cs typeface="Arial MT"/>
                        </a:rPr>
                        <a:t> </a:t>
                      </a:r>
                      <a:r>
                        <a:rPr sz="650" dirty="0">
                          <a:solidFill>
                            <a:srgbClr val="231F20"/>
                          </a:solidFill>
                          <a:latin typeface="Arial MT"/>
                          <a:cs typeface="Arial MT"/>
                        </a:rPr>
                        <a:t>vs. </a:t>
                      </a:r>
                      <a:r>
                        <a:rPr sz="650" spc="-10" dirty="0">
                          <a:solidFill>
                            <a:srgbClr val="231F20"/>
                          </a:solidFill>
                          <a:latin typeface="Arial MT"/>
                          <a:cs typeface="Arial MT"/>
                        </a:rPr>
                        <a:t>decrease</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i="1" spc="-50" dirty="0">
                          <a:solidFill>
                            <a:srgbClr val="231F20"/>
                          </a:solidFill>
                          <a:latin typeface="Franklin Gothic Medium"/>
                          <a:cs typeface="Franklin Gothic Medium"/>
                        </a:rPr>
                        <a:t>C</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Arial MT"/>
                          <a:cs typeface="Arial MT"/>
                        </a:rPr>
                        <a:t>Left</a:t>
                      </a:r>
                      <a:r>
                        <a:rPr sz="650" spc="10" dirty="0">
                          <a:solidFill>
                            <a:srgbClr val="231F20"/>
                          </a:solidFill>
                          <a:latin typeface="Arial MT"/>
                          <a:cs typeface="Arial MT"/>
                        </a:rPr>
                        <a:t> </a:t>
                      </a:r>
                      <a:r>
                        <a:rPr sz="650" dirty="0">
                          <a:solidFill>
                            <a:srgbClr val="231F20"/>
                          </a:solidFill>
                          <a:latin typeface="Arial MT"/>
                          <a:cs typeface="Arial MT"/>
                        </a:rPr>
                        <a:t>and</a:t>
                      </a:r>
                      <a:r>
                        <a:rPr sz="650" spc="15" dirty="0">
                          <a:solidFill>
                            <a:srgbClr val="231F20"/>
                          </a:solidFill>
                          <a:latin typeface="Arial MT"/>
                          <a:cs typeface="Arial MT"/>
                        </a:rPr>
                        <a:t> </a:t>
                      </a:r>
                      <a:r>
                        <a:rPr sz="650" spc="-10" dirty="0">
                          <a:solidFill>
                            <a:srgbClr val="231F20"/>
                          </a:solidFill>
                          <a:latin typeface="Arial MT"/>
                          <a:cs typeface="Arial MT"/>
                        </a:rPr>
                        <a:t>centrist</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bl>
          </a:graphicData>
        </a:graphic>
      </p:graphicFrame>
      <p:sp>
        <p:nvSpPr>
          <p:cNvPr id="4" name="object 4"/>
          <p:cNvSpPr txBox="1"/>
          <p:nvPr/>
        </p:nvSpPr>
        <p:spPr>
          <a:xfrm>
            <a:off x="347294" y="1971114"/>
            <a:ext cx="3727450" cy="1068070"/>
          </a:xfrm>
          <a:prstGeom prst="rect">
            <a:avLst/>
          </a:prstGeom>
        </p:spPr>
        <p:txBody>
          <a:bodyPr vert="horz" wrap="square" lIns="0" tIns="6985" rIns="0" bIns="0" rtlCol="0">
            <a:spAutoFit/>
          </a:bodyPr>
          <a:lstStyle/>
          <a:p>
            <a:pPr marL="12700" marR="13970">
              <a:lnSpc>
                <a:spcPct val="102600"/>
              </a:lnSpc>
              <a:spcBef>
                <a:spcPts val="55"/>
              </a:spcBef>
            </a:pPr>
            <a:r>
              <a:rPr sz="1100" dirty="0">
                <a:latin typeface="+mn-lt"/>
                <a:cs typeface="Arial MT"/>
              </a:rPr>
              <a:t>A group of rational individuals is incapable of making a rational decision for the group as a whole.</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00"/>
              </a:lnSpc>
            </a:pPr>
            <a:r>
              <a:rPr sz="1100" dirty="0">
                <a:latin typeface="+mn-lt"/>
                <a:cs typeface="Arial MT"/>
              </a:rPr>
              <a:t>There’s no ‘majority’ to speak of – a different majority supports the winning alternative or outcome in each round.</a:t>
            </a:r>
            <a:endParaRPr sz="1100">
              <a:latin typeface="+mn-lt"/>
              <a:cs typeface="Arial MT"/>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34402"/>
            <a:ext cx="198564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An Example of Cyclical Majorities</a:t>
            </a:r>
          </a:p>
        </p:txBody>
      </p:sp>
      <p:sp>
        <p:nvSpPr>
          <p:cNvPr id="3" name="object 3"/>
          <p:cNvSpPr txBox="1"/>
          <p:nvPr/>
        </p:nvSpPr>
        <p:spPr>
          <a:xfrm>
            <a:off x="3091029" y="739520"/>
            <a:ext cx="1123315" cy="478155"/>
          </a:xfrm>
          <a:prstGeom prst="rect">
            <a:avLst/>
          </a:prstGeom>
        </p:spPr>
        <p:txBody>
          <a:bodyPr vert="horz" wrap="square" lIns="0" tIns="7620" rIns="0" bIns="0" rtlCol="0">
            <a:spAutoFit/>
          </a:bodyPr>
          <a:lstStyle/>
          <a:p>
            <a:pPr marL="12700" marR="5080">
              <a:lnSpc>
                <a:spcPct val="107100"/>
              </a:lnSpc>
              <a:spcBef>
                <a:spcPts val="60"/>
              </a:spcBef>
            </a:pPr>
            <a:r>
              <a:rPr sz="700" dirty="0">
                <a:solidFill>
                  <a:srgbClr val="231F20"/>
                </a:solidFill>
                <a:latin typeface="+mn-lt"/>
                <a:cs typeface="Arial MT"/>
              </a:rPr>
              <a:t>The left-wing councillor proposes increasing spending, and the right- wing councillor goes along.</a:t>
            </a:r>
            <a:endParaRPr sz="700">
              <a:latin typeface="+mn-lt"/>
              <a:cs typeface="Arial MT"/>
            </a:endParaRPr>
          </a:p>
        </p:txBody>
      </p:sp>
      <p:sp>
        <p:nvSpPr>
          <p:cNvPr id="4" name="object 4"/>
          <p:cNvSpPr txBox="1"/>
          <p:nvPr/>
        </p:nvSpPr>
        <p:spPr>
          <a:xfrm>
            <a:off x="1559592" y="1026916"/>
            <a:ext cx="57467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Current Level</a:t>
            </a:r>
            <a:endParaRPr sz="700">
              <a:latin typeface="+mn-lt"/>
              <a:cs typeface="Arial MT"/>
            </a:endParaRPr>
          </a:p>
        </p:txBody>
      </p:sp>
      <p:sp>
        <p:nvSpPr>
          <p:cNvPr id="5" name="object 5"/>
          <p:cNvSpPr txBox="1"/>
          <p:nvPr/>
        </p:nvSpPr>
        <p:spPr>
          <a:xfrm>
            <a:off x="1728848" y="2590266"/>
            <a:ext cx="41719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Decrease</a:t>
            </a:r>
            <a:endParaRPr sz="700">
              <a:latin typeface="+mn-lt"/>
              <a:cs typeface="Arial MT"/>
            </a:endParaRPr>
          </a:p>
        </p:txBody>
      </p:sp>
      <p:sp>
        <p:nvSpPr>
          <p:cNvPr id="6" name="object 6"/>
          <p:cNvSpPr txBox="1"/>
          <p:nvPr/>
        </p:nvSpPr>
        <p:spPr>
          <a:xfrm>
            <a:off x="3100356" y="1771055"/>
            <a:ext cx="376555" cy="123111"/>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mn-lt"/>
                <a:cs typeface="Arial MT"/>
              </a:rPr>
              <a:t>Increase</a:t>
            </a:r>
            <a:endParaRPr sz="700">
              <a:latin typeface="+mn-lt"/>
              <a:cs typeface="Arial MT"/>
            </a:endParaRPr>
          </a:p>
        </p:txBody>
      </p:sp>
      <p:sp>
        <p:nvSpPr>
          <p:cNvPr id="7" name="object 7"/>
          <p:cNvSpPr txBox="1"/>
          <p:nvPr/>
        </p:nvSpPr>
        <p:spPr>
          <a:xfrm>
            <a:off x="3162901" y="2400254"/>
            <a:ext cx="1123315" cy="478155"/>
          </a:xfrm>
          <a:prstGeom prst="rect">
            <a:avLst/>
          </a:prstGeom>
        </p:spPr>
        <p:txBody>
          <a:bodyPr vert="horz" wrap="square" lIns="0" tIns="7620" rIns="0" bIns="0" rtlCol="0">
            <a:spAutoFit/>
          </a:bodyPr>
          <a:lstStyle/>
          <a:p>
            <a:pPr marL="12700" marR="5080">
              <a:lnSpc>
                <a:spcPct val="107100"/>
              </a:lnSpc>
              <a:spcBef>
                <a:spcPts val="60"/>
              </a:spcBef>
            </a:pPr>
            <a:r>
              <a:rPr sz="700" dirty="0">
                <a:solidFill>
                  <a:srgbClr val="231F20"/>
                </a:solidFill>
                <a:latin typeface="+mn-lt"/>
                <a:cs typeface="Arial MT"/>
              </a:rPr>
              <a:t>The centrist councillor proposes decreasing spending, and the right- wing councillor goes along.</a:t>
            </a:r>
            <a:endParaRPr sz="700">
              <a:latin typeface="+mn-lt"/>
              <a:cs typeface="Arial MT"/>
            </a:endParaRPr>
          </a:p>
        </p:txBody>
      </p:sp>
      <p:sp>
        <p:nvSpPr>
          <p:cNvPr id="8" name="object 8"/>
          <p:cNvSpPr txBox="1"/>
          <p:nvPr/>
        </p:nvSpPr>
        <p:spPr>
          <a:xfrm>
            <a:off x="277186" y="1686220"/>
            <a:ext cx="1123315" cy="478155"/>
          </a:xfrm>
          <a:prstGeom prst="rect">
            <a:avLst/>
          </a:prstGeom>
        </p:spPr>
        <p:txBody>
          <a:bodyPr vert="horz" wrap="square" lIns="0" tIns="7620" rIns="0" bIns="0" rtlCol="0">
            <a:spAutoFit/>
          </a:bodyPr>
          <a:lstStyle/>
          <a:p>
            <a:pPr marL="12700" marR="5080">
              <a:lnSpc>
                <a:spcPct val="107100"/>
              </a:lnSpc>
              <a:spcBef>
                <a:spcPts val="60"/>
              </a:spcBef>
            </a:pPr>
            <a:r>
              <a:rPr sz="700" dirty="0">
                <a:solidFill>
                  <a:srgbClr val="231F20"/>
                </a:solidFill>
                <a:latin typeface="+mn-lt"/>
                <a:cs typeface="Arial MT"/>
              </a:rPr>
              <a:t>The left-wing councillor proposes keeping the status quo, and the centrist councillor goes along.</a:t>
            </a:r>
            <a:endParaRPr sz="700">
              <a:latin typeface="+mn-lt"/>
              <a:cs typeface="Arial MT"/>
            </a:endParaRPr>
          </a:p>
        </p:txBody>
      </p:sp>
      <p:grpSp>
        <p:nvGrpSpPr>
          <p:cNvPr id="9" name="object 9"/>
          <p:cNvGrpSpPr/>
          <p:nvPr/>
        </p:nvGrpSpPr>
        <p:grpSpPr>
          <a:xfrm>
            <a:off x="1434673" y="1173835"/>
            <a:ext cx="363220" cy="1419860"/>
            <a:chOff x="1434673" y="1173835"/>
            <a:chExt cx="363220" cy="1419860"/>
          </a:xfrm>
        </p:grpSpPr>
        <p:sp>
          <p:nvSpPr>
            <p:cNvPr id="10" name="object 10"/>
            <p:cNvSpPr/>
            <p:nvPr/>
          </p:nvSpPr>
          <p:spPr>
            <a:xfrm>
              <a:off x="1451818" y="1231288"/>
              <a:ext cx="328930" cy="1345565"/>
            </a:xfrm>
            <a:custGeom>
              <a:avLst/>
              <a:gdLst/>
              <a:ahLst/>
              <a:cxnLst/>
              <a:rect l="l" t="t" r="r" b="b"/>
              <a:pathLst>
                <a:path w="328930" h="1345564">
                  <a:moveTo>
                    <a:pt x="328566" y="1345253"/>
                  </a:moveTo>
                  <a:lnTo>
                    <a:pt x="291759" y="1312418"/>
                  </a:lnTo>
                  <a:lnTo>
                    <a:pt x="256750" y="1277691"/>
                  </a:lnTo>
                  <a:lnTo>
                    <a:pt x="223620" y="1241154"/>
                  </a:lnTo>
                  <a:lnTo>
                    <a:pt x="192447" y="1202885"/>
                  </a:lnTo>
                  <a:lnTo>
                    <a:pt x="163311" y="1162963"/>
                  </a:lnTo>
                  <a:lnTo>
                    <a:pt x="136292" y="1121469"/>
                  </a:lnTo>
                  <a:lnTo>
                    <a:pt x="111469" y="1078482"/>
                  </a:lnTo>
                  <a:lnTo>
                    <a:pt x="88922" y="1034082"/>
                  </a:lnTo>
                  <a:lnTo>
                    <a:pt x="68730" y="988347"/>
                  </a:lnTo>
                  <a:lnTo>
                    <a:pt x="50972" y="941357"/>
                  </a:lnTo>
                  <a:lnTo>
                    <a:pt x="35728" y="893192"/>
                  </a:lnTo>
                  <a:lnTo>
                    <a:pt x="23078" y="843931"/>
                  </a:lnTo>
                  <a:lnTo>
                    <a:pt x="13100" y="793654"/>
                  </a:lnTo>
                  <a:lnTo>
                    <a:pt x="5875" y="742440"/>
                  </a:lnTo>
                  <a:lnTo>
                    <a:pt x="1482" y="690368"/>
                  </a:lnTo>
                  <a:lnTo>
                    <a:pt x="0" y="637519"/>
                  </a:lnTo>
                  <a:lnTo>
                    <a:pt x="1466" y="584949"/>
                  </a:lnTo>
                  <a:lnTo>
                    <a:pt x="5813" y="533147"/>
                  </a:lnTo>
                  <a:lnTo>
                    <a:pt x="12963" y="482194"/>
                  </a:lnTo>
                  <a:lnTo>
                    <a:pt x="22838" y="432165"/>
                  </a:lnTo>
                  <a:lnTo>
                    <a:pt x="35358" y="383141"/>
                  </a:lnTo>
                  <a:lnTo>
                    <a:pt x="50447" y="335199"/>
                  </a:lnTo>
                  <a:lnTo>
                    <a:pt x="68025" y="288417"/>
                  </a:lnTo>
                  <a:lnTo>
                    <a:pt x="88015" y="242873"/>
                  </a:lnTo>
                  <a:lnTo>
                    <a:pt x="110338" y="198647"/>
                  </a:lnTo>
                  <a:lnTo>
                    <a:pt x="134916" y="155815"/>
                  </a:lnTo>
                  <a:lnTo>
                    <a:pt x="161671" y="114456"/>
                  </a:lnTo>
                  <a:lnTo>
                    <a:pt x="190524" y="74648"/>
                  </a:lnTo>
                  <a:lnTo>
                    <a:pt x="221398" y="36470"/>
                  </a:lnTo>
                  <a:lnTo>
                    <a:pt x="254214" y="0"/>
                  </a:lnTo>
                </a:path>
              </a:pathLst>
            </a:custGeom>
            <a:ln w="34289">
              <a:solidFill>
                <a:srgbClr val="231F20"/>
              </a:solidFill>
            </a:ln>
          </p:spPr>
          <p:txBody>
            <a:bodyPr wrap="square" lIns="0" tIns="0" rIns="0" bIns="0" rtlCol="0"/>
            <a:lstStyle/>
            <a:p>
              <a:endParaRPr>
                <a:latin typeface="+mn-lt"/>
              </a:endParaRPr>
            </a:p>
          </p:txBody>
        </p:sp>
        <p:pic>
          <p:nvPicPr>
            <p:cNvPr id="11" name="object 11"/>
            <p:cNvPicPr/>
            <p:nvPr/>
          </p:nvPicPr>
          <p:blipFill>
            <a:blip r:embed="rId2" cstate="print"/>
            <a:stretch>
              <a:fillRect/>
            </a:stretch>
          </p:blipFill>
          <p:spPr>
            <a:xfrm>
              <a:off x="1636137" y="1173835"/>
              <a:ext cx="129467" cy="128553"/>
            </a:xfrm>
            <a:prstGeom prst="rect">
              <a:avLst/>
            </a:prstGeom>
          </p:spPr>
        </p:pic>
      </p:grpSp>
      <p:grpSp>
        <p:nvGrpSpPr>
          <p:cNvPr id="12" name="object 12"/>
          <p:cNvGrpSpPr/>
          <p:nvPr/>
        </p:nvGrpSpPr>
        <p:grpSpPr>
          <a:xfrm>
            <a:off x="2081509" y="2017091"/>
            <a:ext cx="1226185" cy="824230"/>
            <a:chOff x="2081509" y="2017091"/>
            <a:chExt cx="1226185" cy="824230"/>
          </a:xfrm>
        </p:grpSpPr>
        <p:sp>
          <p:nvSpPr>
            <p:cNvPr id="13" name="object 13"/>
            <p:cNvSpPr/>
            <p:nvPr/>
          </p:nvSpPr>
          <p:spPr>
            <a:xfrm>
              <a:off x="2161045" y="2034236"/>
              <a:ext cx="1129030" cy="761365"/>
            </a:xfrm>
            <a:custGeom>
              <a:avLst/>
              <a:gdLst/>
              <a:ahLst/>
              <a:cxnLst/>
              <a:rect l="l" t="t" r="r" b="b"/>
              <a:pathLst>
                <a:path w="1129029" h="761364">
                  <a:moveTo>
                    <a:pt x="1128963" y="0"/>
                  </a:moveTo>
                  <a:lnTo>
                    <a:pt x="1119072" y="47641"/>
                  </a:lnTo>
                  <a:lnTo>
                    <a:pt x="1106774" y="94354"/>
                  </a:lnTo>
                  <a:lnTo>
                    <a:pt x="1092140" y="140071"/>
                  </a:lnTo>
                  <a:lnTo>
                    <a:pt x="1075237" y="184723"/>
                  </a:lnTo>
                  <a:lnTo>
                    <a:pt x="1056134" y="228243"/>
                  </a:lnTo>
                  <a:lnTo>
                    <a:pt x="1034898" y="270563"/>
                  </a:lnTo>
                  <a:lnTo>
                    <a:pt x="1011598" y="311613"/>
                  </a:lnTo>
                  <a:lnTo>
                    <a:pt x="986303" y="351326"/>
                  </a:lnTo>
                  <a:lnTo>
                    <a:pt x="959079" y="389633"/>
                  </a:lnTo>
                  <a:lnTo>
                    <a:pt x="929997" y="426467"/>
                  </a:lnTo>
                  <a:lnTo>
                    <a:pt x="899123" y="461758"/>
                  </a:lnTo>
                  <a:lnTo>
                    <a:pt x="866526" y="495439"/>
                  </a:lnTo>
                  <a:lnTo>
                    <a:pt x="832275" y="527442"/>
                  </a:lnTo>
                  <a:lnTo>
                    <a:pt x="796437" y="557699"/>
                  </a:lnTo>
                  <a:lnTo>
                    <a:pt x="759081" y="586140"/>
                  </a:lnTo>
                  <a:lnTo>
                    <a:pt x="720275" y="612698"/>
                  </a:lnTo>
                  <a:lnTo>
                    <a:pt x="680087" y="637304"/>
                  </a:lnTo>
                  <a:lnTo>
                    <a:pt x="638586" y="659891"/>
                  </a:lnTo>
                  <a:lnTo>
                    <a:pt x="595839" y="680391"/>
                  </a:lnTo>
                  <a:lnTo>
                    <a:pt x="551916" y="698734"/>
                  </a:lnTo>
                  <a:lnTo>
                    <a:pt x="506884" y="714852"/>
                  </a:lnTo>
                  <a:lnTo>
                    <a:pt x="460811" y="728678"/>
                  </a:lnTo>
                  <a:lnTo>
                    <a:pt x="413766" y="740144"/>
                  </a:lnTo>
                  <a:lnTo>
                    <a:pt x="365816" y="749180"/>
                  </a:lnTo>
                  <a:lnTo>
                    <a:pt x="317031" y="755719"/>
                  </a:lnTo>
                  <a:lnTo>
                    <a:pt x="267479" y="759692"/>
                  </a:lnTo>
                  <a:lnTo>
                    <a:pt x="217227" y="761032"/>
                  </a:lnTo>
                  <a:lnTo>
                    <a:pt x="161523" y="759384"/>
                  </a:lnTo>
                  <a:lnTo>
                    <a:pt x="106689" y="754504"/>
                  </a:lnTo>
                  <a:lnTo>
                    <a:pt x="52816" y="746484"/>
                  </a:lnTo>
                  <a:lnTo>
                    <a:pt x="0" y="735417"/>
                  </a:lnTo>
                </a:path>
              </a:pathLst>
            </a:custGeom>
            <a:ln w="34289">
              <a:solidFill>
                <a:srgbClr val="231F20"/>
              </a:solidFill>
            </a:ln>
          </p:spPr>
          <p:txBody>
            <a:bodyPr wrap="square" lIns="0" tIns="0" rIns="0" bIns="0" rtlCol="0"/>
            <a:lstStyle/>
            <a:p>
              <a:endParaRPr>
                <a:latin typeface="+mn-lt"/>
              </a:endParaRPr>
            </a:p>
          </p:txBody>
        </p:sp>
        <p:pic>
          <p:nvPicPr>
            <p:cNvPr id="14" name="object 14"/>
            <p:cNvPicPr/>
            <p:nvPr/>
          </p:nvPicPr>
          <p:blipFill>
            <a:blip r:embed="rId3" cstate="print"/>
            <a:stretch>
              <a:fillRect/>
            </a:stretch>
          </p:blipFill>
          <p:spPr>
            <a:xfrm>
              <a:off x="2081509" y="2715259"/>
              <a:ext cx="130416" cy="125684"/>
            </a:xfrm>
            <a:prstGeom prst="rect">
              <a:avLst/>
            </a:prstGeom>
          </p:spPr>
        </p:pic>
      </p:grpSp>
      <p:grpSp>
        <p:nvGrpSpPr>
          <p:cNvPr id="15" name="object 15"/>
          <p:cNvGrpSpPr/>
          <p:nvPr/>
        </p:nvGrpSpPr>
        <p:grpSpPr>
          <a:xfrm>
            <a:off x="2050164" y="925198"/>
            <a:ext cx="1273810" cy="769620"/>
            <a:chOff x="2050164" y="925198"/>
            <a:chExt cx="1273810" cy="769620"/>
          </a:xfrm>
        </p:grpSpPr>
        <p:sp>
          <p:nvSpPr>
            <p:cNvPr id="16" name="object 16"/>
            <p:cNvSpPr/>
            <p:nvPr/>
          </p:nvSpPr>
          <p:spPr>
            <a:xfrm>
              <a:off x="2067309" y="942343"/>
              <a:ext cx="1202055" cy="672465"/>
            </a:xfrm>
            <a:custGeom>
              <a:avLst/>
              <a:gdLst/>
              <a:ahLst/>
              <a:cxnLst/>
              <a:rect l="l" t="t" r="r" b="b"/>
              <a:pathLst>
                <a:path w="1202054" h="672465">
                  <a:moveTo>
                    <a:pt x="0" y="53480"/>
                  </a:moveTo>
                  <a:lnTo>
                    <a:pt x="49209" y="37498"/>
                  </a:lnTo>
                  <a:lnTo>
                    <a:pt x="99579" y="24228"/>
                  </a:lnTo>
                  <a:lnTo>
                    <a:pt x="151024" y="13757"/>
                  </a:lnTo>
                  <a:lnTo>
                    <a:pt x="203460" y="6171"/>
                  </a:lnTo>
                  <a:lnTo>
                    <a:pt x="256802" y="1557"/>
                  </a:lnTo>
                  <a:lnTo>
                    <a:pt x="310964" y="0"/>
                  </a:lnTo>
                  <a:lnTo>
                    <a:pt x="361442" y="1351"/>
                  </a:lnTo>
                  <a:lnTo>
                    <a:pt x="411214" y="5360"/>
                  </a:lnTo>
                  <a:lnTo>
                    <a:pt x="460211" y="11958"/>
                  </a:lnTo>
                  <a:lnTo>
                    <a:pt x="508363" y="21074"/>
                  </a:lnTo>
                  <a:lnTo>
                    <a:pt x="555602" y="32640"/>
                  </a:lnTo>
                  <a:lnTo>
                    <a:pt x="601858" y="46587"/>
                  </a:lnTo>
                  <a:lnTo>
                    <a:pt x="647062" y="62845"/>
                  </a:lnTo>
                  <a:lnTo>
                    <a:pt x="691145" y="81346"/>
                  </a:lnTo>
                  <a:lnTo>
                    <a:pt x="734038" y="102020"/>
                  </a:lnTo>
                  <a:lnTo>
                    <a:pt x="775671" y="124798"/>
                  </a:lnTo>
                  <a:lnTo>
                    <a:pt x="815976" y="149610"/>
                  </a:lnTo>
                  <a:lnTo>
                    <a:pt x="854884" y="176389"/>
                  </a:lnTo>
                  <a:lnTo>
                    <a:pt x="892324" y="205063"/>
                  </a:lnTo>
                  <a:lnTo>
                    <a:pt x="928229" y="235566"/>
                  </a:lnTo>
                  <a:lnTo>
                    <a:pt x="962528" y="267826"/>
                  </a:lnTo>
                  <a:lnTo>
                    <a:pt x="995153" y="301775"/>
                  </a:lnTo>
                  <a:lnTo>
                    <a:pt x="1026034" y="337345"/>
                  </a:lnTo>
                  <a:lnTo>
                    <a:pt x="1055103" y="374465"/>
                  </a:lnTo>
                  <a:lnTo>
                    <a:pt x="1082291" y="413066"/>
                  </a:lnTo>
                  <a:lnTo>
                    <a:pt x="1107527" y="453080"/>
                  </a:lnTo>
                  <a:lnTo>
                    <a:pt x="1130743" y="494436"/>
                  </a:lnTo>
                  <a:lnTo>
                    <a:pt x="1151870" y="537067"/>
                  </a:lnTo>
                  <a:lnTo>
                    <a:pt x="1170839" y="580903"/>
                  </a:lnTo>
                  <a:lnTo>
                    <a:pt x="1187580" y="625874"/>
                  </a:lnTo>
                  <a:lnTo>
                    <a:pt x="1202024" y="671912"/>
                  </a:lnTo>
                </a:path>
              </a:pathLst>
            </a:custGeom>
            <a:ln w="34289">
              <a:solidFill>
                <a:srgbClr val="231F20"/>
              </a:solidFill>
            </a:ln>
          </p:spPr>
          <p:txBody>
            <a:bodyPr wrap="square" lIns="0" tIns="0" rIns="0" bIns="0" rtlCol="0"/>
            <a:lstStyle/>
            <a:p>
              <a:endParaRPr>
                <a:latin typeface="+mn-lt"/>
              </a:endParaRPr>
            </a:p>
          </p:txBody>
        </p:sp>
        <p:pic>
          <p:nvPicPr>
            <p:cNvPr id="17" name="object 17"/>
            <p:cNvPicPr/>
            <p:nvPr/>
          </p:nvPicPr>
          <p:blipFill>
            <a:blip r:embed="rId4" cstate="print"/>
            <a:stretch>
              <a:fillRect/>
            </a:stretch>
          </p:blipFill>
          <p:spPr>
            <a:xfrm>
              <a:off x="3197131" y="1565401"/>
              <a:ext cx="126690" cy="129399"/>
            </a:xfrm>
            <a:prstGeom prst="rect">
              <a:avLst/>
            </a:prstGeom>
          </p:spPr>
        </p:pic>
      </p:gr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412484"/>
          </a:xfrm>
          <a:prstGeom prst="rect">
            <a:avLst/>
          </a:prstGeom>
        </p:spPr>
        <p:txBody>
          <a:bodyPr vert="horz" wrap="square" lIns="0" tIns="69468" rIns="0" bIns="0" rtlCol="0">
            <a:spAutoFit/>
          </a:bodyPr>
          <a:lstStyle/>
          <a:p>
            <a:pPr marL="12700" marR="5080">
              <a:lnSpc>
                <a:spcPct val="102699"/>
              </a:lnSpc>
              <a:spcBef>
                <a:spcPts val="55"/>
              </a:spcBef>
            </a:pPr>
            <a:r>
              <a:rPr dirty="0">
                <a:solidFill>
                  <a:srgbClr val="000000"/>
                </a:solidFill>
                <a:latin typeface="+mn-lt"/>
              </a:rPr>
              <a:t>Our example demonstrates how a set of rational individuals can form a group with intransitive preferences.</a:t>
            </a:r>
          </a:p>
        </p:txBody>
      </p:sp>
      <p:sp>
        <p:nvSpPr>
          <p:cNvPr id="3" name="object 3"/>
          <p:cNvSpPr txBox="1">
            <a:spLocks noGrp="1"/>
          </p:cNvSpPr>
          <p:nvPr>
            <p:ph type="body" idx="1"/>
          </p:nvPr>
        </p:nvSpPr>
        <p:spPr>
          <a:xfrm>
            <a:off x="347294" y="1137271"/>
            <a:ext cx="3914140" cy="1186452"/>
          </a:xfrm>
          <a:prstGeom prst="rect">
            <a:avLst/>
          </a:prstGeom>
        </p:spPr>
        <p:txBody>
          <a:bodyPr vert="horz" wrap="square" lIns="0" tIns="288645" rIns="0" bIns="0" rtlCol="0">
            <a:spAutoFit/>
          </a:bodyPr>
          <a:lstStyle/>
          <a:p>
            <a:pPr marL="12700" marR="5080" algn="l">
              <a:lnSpc>
                <a:spcPct val="102600"/>
              </a:lnSpc>
              <a:spcBef>
                <a:spcPts val="55"/>
              </a:spcBef>
            </a:pPr>
            <a:r>
              <a:rPr dirty="0">
                <a:latin typeface="+mn-lt"/>
              </a:rPr>
              <a:t>In the real world, though, we see deliberative bodies make decisions all the time and they don’t appear to be stuck in an endless cycle.</a:t>
            </a:r>
          </a:p>
          <a:p>
            <a:pPr>
              <a:lnSpc>
                <a:spcPct val="100000"/>
              </a:lnSpc>
            </a:pPr>
            <a:endParaRPr dirty="0">
              <a:latin typeface="+mn-lt"/>
            </a:endParaRPr>
          </a:p>
          <a:p>
            <a:pPr>
              <a:lnSpc>
                <a:spcPct val="100000"/>
              </a:lnSpc>
              <a:spcBef>
                <a:spcPts val="340"/>
              </a:spcBef>
            </a:pPr>
            <a:endParaRPr dirty="0">
              <a:solidFill>
                <a:srgbClr val="00B0F0"/>
              </a:solidFill>
              <a:latin typeface="+mn-lt"/>
            </a:endParaRPr>
          </a:p>
          <a:p>
            <a:pPr algn="ctr">
              <a:lnSpc>
                <a:spcPct val="100000"/>
              </a:lnSpc>
            </a:pPr>
            <a:r>
              <a:rPr dirty="0">
                <a:solidFill>
                  <a:srgbClr val="00B0F0"/>
                </a:solidFill>
                <a:latin typeface="+mn-lt"/>
              </a:rPr>
              <a:t>Why?</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1708785" cy="1011815"/>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There are two broad reasons:</a:t>
            </a:r>
            <a:endParaRPr sz="1100">
              <a:latin typeface="+mn-lt"/>
              <a:cs typeface="Arial MT"/>
            </a:endParaRPr>
          </a:p>
          <a:p>
            <a:pPr>
              <a:lnSpc>
                <a:spcPct val="100000"/>
              </a:lnSpc>
              <a:spcBef>
                <a:spcPts val="484"/>
              </a:spcBef>
            </a:pPr>
            <a:endParaRPr sz="1100">
              <a:latin typeface="+mn-lt"/>
              <a:cs typeface="Arial MT"/>
            </a:endParaRPr>
          </a:p>
          <a:p>
            <a:pPr marL="287655" indent="-175260">
              <a:lnSpc>
                <a:spcPct val="100000"/>
              </a:lnSpc>
              <a:buAutoNum type="arabicPeriod"/>
              <a:tabLst>
                <a:tab pos="287655" algn="l"/>
              </a:tabLst>
            </a:pPr>
            <a:r>
              <a:rPr sz="1100" dirty="0">
                <a:latin typeface="+mn-lt"/>
                <a:cs typeface="Arial MT"/>
              </a:rPr>
              <a:t>Preference orderings.</a:t>
            </a:r>
            <a:endParaRPr sz="1100">
              <a:latin typeface="+mn-lt"/>
              <a:cs typeface="Arial MT"/>
            </a:endParaRPr>
          </a:p>
          <a:p>
            <a:pPr>
              <a:lnSpc>
                <a:spcPct val="100000"/>
              </a:lnSpc>
              <a:spcBef>
                <a:spcPts val="720"/>
              </a:spcBef>
              <a:buFont typeface="Arial MT"/>
              <a:buAutoNum type="arabicPeriod"/>
            </a:pPr>
            <a:endParaRPr sz="110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Decision-making rules.</a:t>
            </a:r>
            <a:endParaRPr sz="1100">
              <a:latin typeface="+mn-lt"/>
              <a:cs typeface="Arial MT"/>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1708785" cy="1011815"/>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There are two broad reasons:</a:t>
            </a:r>
          </a:p>
          <a:p>
            <a:pPr>
              <a:lnSpc>
                <a:spcPct val="100000"/>
              </a:lnSpc>
              <a:spcBef>
                <a:spcPts val="484"/>
              </a:spcBef>
            </a:pPr>
            <a:endParaRPr sz="1100" dirty="0">
              <a:latin typeface="+mn-lt"/>
              <a:cs typeface="Arial MT"/>
            </a:endParaRPr>
          </a:p>
          <a:p>
            <a:pPr marL="287655" indent="-175260">
              <a:lnSpc>
                <a:spcPct val="100000"/>
              </a:lnSpc>
              <a:buClr>
                <a:srgbClr val="000000"/>
              </a:buClr>
              <a:buAutoNum type="arabicPeriod"/>
              <a:tabLst>
                <a:tab pos="287655" algn="l"/>
              </a:tabLst>
            </a:pPr>
            <a:r>
              <a:rPr sz="1100" dirty="0">
                <a:solidFill>
                  <a:srgbClr val="00B0F0"/>
                </a:solidFill>
                <a:latin typeface="+mn-lt"/>
                <a:cs typeface="Arial MT"/>
              </a:rPr>
              <a:t>Preference orderings.</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Decision-making rules.</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70050"/>
            <a:ext cx="3564890" cy="1174115"/>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There are two ways of evaluating political systems:</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Do institutions produce good outcomes?</a:t>
            </a:r>
          </a:p>
          <a:p>
            <a:pPr>
              <a:lnSpc>
                <a:spcPct val="100000"/>
              </a:lnSpc>
              <a:spcBef>
                <a:spcPts val="685"/>
              </a:spcBef>
              <a:buFont typeface="Arial MT"/>
              <a:buAutoNum type="arabicPeriod"/>
            </a:pPr>
            <a:endParaRPr sz="1100" dirty="0">
              <a:latin typeface="+mn-lt"/>
              <a:cs typeface="Arial MT"/>
            </a:endParaRPr>
          </a:p>
          <a:p>
            <a:pPr marL="287655" marR="5080" indent="-175260">
              <a:lnSpc>
                <a:spcPct val="102699"/>
              </a:lnSpc>
              <a:spcBef>
                <a:spcPts val="5"/>
              </a:spcBef>
              <a:buAutoNum type="arabicPeriod"/>
              <a:tabLst>
                <a:tab pos="289560" algn="l"/>
              </a:tabLst>
            </a:pPr>
            <a:r>
              <a:rPr sz="1100" dirty="0">
                <a:latin typeface="+mn-lt"/>
                <a:cs typeface="Arial MT"/>
              </a:rPr>
              <a:t>Are the institutions good, fair, or just irrespective of the 	outcomes they produce?</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3911600" cy="145283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 councillors having a particular set of preference orderings.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Suppose the right-wing councillor’s preferences are instead a mirror image of the left-wing councillor’s.</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Their preferences are now </a:t>
            </a:r>
            <a:r>
              <a:rPr sz="1100" i="1" dirty="0">
                <a:latin typeface="+mn-lt"/>
                <a:cs typeface="Calibri"/>
              </a:rPr>
              <a:t>D &gt; C &gt; I </a:t>
            </a:r>
            <a:r>
              <a:rPr sz="1100" dirty="0">
                <a:latin typeface="+mn-lt"/>
                <a:cs typeface="Arial MT"/>
              </a:rPr>
              <a:t>instead of </a:t>
            </a:r>
            <a:r>
              <a:rPr sz="1100" i="1" dirty="0">
                <a:latin typeface="+mn-lt"/>
                <a:cs typeface="Calibri"/>
              </a:rPr>
              <a:t>D &gt; I &gt; C</a:t>
            </a:r>
            <a:r>
              <a:rPr sz="1100" dirty="0">
                <a:latin typeface="+mn-lt"/>
                <a:cs typeface="Arial MT"/>
              </a:rPr>
              <a:t>.</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622337"/>
          </a:xfrm>
          <a:prstGeom prst="rect">
            <a:avLst/>
          </a:prstGeom>
        </p:spPr>
        <p:txBody>
          <a:bodyPr vert="horz" wrap="square" lIns="0" tIns="282308" rIns="0" bIns="0" rtlCol="0">
            <a:spAutoFit/>
          </a:bodyPr>
          <a:lstStyle/>
          <a:p>
            <a:pPr marL="12700" marR="5080">
              <a:lnSpc>
                <a:spcPct val="102600"/>
              </a:lnSpc>
              <a:spcBef>
                <a:spcPts val="55"/>
              </a:spcBef>
            </a:pPr>
            <a:r>
              <a:rPr dirty="0">
                <a:solidFill>
                  <a:srgbClr val="000000"/>
                </a:solidFill>
                <a:latin typeface="+mn-lt"/>
              </a:rPr>
              <a:t>If the right-wing councillor’s preferences are </a:t>
            </a:r>
            <a:r>
              <a:rPr i="1" dirty="0">
                <a:solidFill>
                  <a:srgbClr val="000000"/>
                </a:solidFill>
                <a:latin typeface="+mn-lt"/>
                <a:cs typeface="Calibri"/>
              </a:rPr>
              <a:t>D &gt; C &gt; I</a:t>
            </a:r>
            <a:r>
              <a:rPr dirty="0">
                <a:solidFill>
                  <a:srgbClr val="000000"/>
                </a:solidFill>
                <a:latin typeface="+mn-lt"/>
              </a:rPr>
              <a:t>, then </a:t>
            </a:r>
            <a:r>
              <a:rPr i="1" dirty="0">
                <a:solidFill>
                  <a:srgbClr val="000000"/>
                </a:solidFill>
                <a:latin typeface="+mn-lt"/>
                <a:cs typeface="Calibri"/>
              </a:rPr>
              <a:t>C </a:t>
            </a:r>
            <a:r>
              <a:rPr dirty="0">
                <a:solidFill>
                  <a:srgbClr val="000000"/>
                </a:solidFill>
                <a:latin typeface="+mn-lt"/>
              </a:rPr>
              <a:t>is a </a:t>
            </a:r>
            <a:r>
              <a:rPr dirty="0">
                <a:solidFill>
                  <a:srgbClr val="00B0F0"/>
                </a:solidFill>
                <a:latin typeface="+mn-lt"/>
              </a:rPr>
              <a:t>Condorcet winner.</a:t>
            </a:r>
          </a:p>
        </p:txBody>
      </p:sp>
      <p:sp>
        <p:nvSpPr>
          <p:cNvPr id="3" name="object 3"/>
          <p:cNvSpPr txBox="1"/>
          <p:nvPr/>
        </p:nvSpPr>
        <p:spPr>
          <a:xfrm>
            <a:off x="347294" y="1631770"/>
            <a:ext cx="387794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An option is a </a:t>
            </a:r>
            <a:r>
              <a:rPr sz="1100" dirty="0">
                <a:solidFill>
                  <a:srgbClr val="00B0F0"/>
                </a:solidFill>
                <a:latin typeface="+mn-lt"/>
                <a:cs typeface="Arial MT"/>
              </a:rPr>
              <a:t>Condorcet winner </a:t>
            </a:r>
            <a:r>
              <a:rPr sz="1100" dirty="0">
                <a:latin typeface="+mn-lt"/>
                <a:cs typeface="Arial MT"/>
              </a:rPr>
              <a:t>if it beats all the other options in a series of pair-wise contests.</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640454"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Majority rule isn’t necessarily incompatible with rational group preferences.</a:t>
            </a:r>
          </a:p>
        </p:txBody>
      </p:sp>
      <p:sp>
        <p:nvSpPr>
          <p:cNvPr id="3" name="object 3"/>
          <p:cNvSpPr txBox="1"/>
          <p:nvPr/>
        </p:nvSpPr>
        <p:spPr>
          <a:xfrm>
            <a:off x="347294" y="1562936"/>
            <a:ext cx="3728720"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Condorcet’s Paradox only shows that it’s </a:t>
            </a:r>
            <a:r>
              <a:rPr sz="1100" dirty="0">
                <a:solidFill>
                  <a:srgbClr val="00B0F0"/>
                </a:solidFill>
                <a:latin typeface="+mn-lt"/>
                <a:cs typeface="Arial MT"/>
              </a:rPr>
              <a:t>possible</a:t>
            </a:r>
            <a:r>
              <a:rPr sz="1100" dirty="0">
                <a:solidFill>
                  <a:srgbClr val="FF0000"/>
                </a:solidFill>
                <a:latin typeface="+mn-lt"/>
                <a:cs typeface="Arial MT"/>
              </a:rPr>
              <a:t> </a:t>
            </a:r>
            <a:r>
              <a:rPr sz="1100" dirty="0">
                <a:latin typeface="+mn-lt"/>
                <a:cs typeface="Arial MT"/>
              </a:rPr>
              <a:t>for a group of individuals with transitive preferences to produce a group that behaves as if it has intransitive preferences.</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61061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How often are individuals likely to hold preferences that cause intransitivity?</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20216"/>
            <a:ext cx="352425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Proportion of Possible Strict Preference Orderings without a Condorcet Winner</a:t>
            </a:r>
          </a:p>
        </p:txBody>
      </p:sp>
      <p:graphicFrame>
        <p:nvGraphicFramePr>
          <p:cNvPr id="3" name="object 3"/>
          <p:cNvGraphicFramePr>
            <a:graphicFrameLocks noGrp="1"/>
          </p:cNvGraphicFramePr>
          <p:nvPr/>
        </p:nvGraphicFramePr>
        <p:xfrm>
          <a:off x="260995" y="932383"/>
          <a:ext cx="4084316" cy="1779904"/>
        </p:xfrm>
        <a:graphic>
          <a:graphicData uri="http://schemas.openxmlformats.org/drawingml/2006/table">
            <a:tbl>
              <a:tblPr firstRow="1" bandRow="1">
                <a:tableStyleId>{2D5ABB26-0587-4C30-8999-92F81FD0307C}</a:tableStyleId>
              </a:tblPr>
              <a:tblGrid>
                <a:gridCol w="669925">
                  <a:extLst>
                    <a:ext uri="{9D8B030D-6E8A-4147-A177-3AD203B41FA5}">
                      <a16:colId xmlns:a16="http://schemas.microsoft.com/office/drawing/2014/main" val="20000"/>
                    </a:ext>
                  </a:extLst>
                </a:gridCol>
                <a:gridCol w="409575">
                  <a:extLst>
                    <a:ext uri="{9D8B030D-6E8A-4147-A177-3AD203B41FA5}">
                      <a16:colId xmlns:a16="http://schemas.microsoft.com/office/drawing/2014/main" val="20001"/>
                    </a:ext>
                  </a:extLst>
                </a:gridCol>
                <a:gridCol w="426084">
                  <a:extLst>
                    <a:ext uri="{9D8B030D-6E8A-4147-A177-3AD203B41FA5}">
                      <a16:colId xmlns:a16="http://schemas.microsoft.com/office/drawing/2014/main" val="20002"/>
                    </a:ext>
                  </a:extLst>
                </a:gridCol>
                <a:gridCol w="427354">
                  <a:extLst>
                    <a:ext uri="{9D8B030D-6E8A-4147-A177-3AD203B41FA5}">
                      <a16:colId xmlns:a16="http://schemas.microsoft.com/office/drawing/2014/main" val="20003"/>
                    </a:ext>
                  </a:extLst>
                </a:gridCol>
                <a:gridCol w="427989">
                  <a:extLst>
                    <a:ext uri="{9D8B030D-6E8A-4147-A177-3AD203B41FA5}">
                      <a16:colId xmlns:a16="http://schemas.microsoft.com/office/drawing/2014/main" val="20004"/>
                    </a:ext>
                  </a:extLst>
                </a:gridCol>
                <a:gridCol w="429260">
                  <a:extLst>
                    <a:ext uri="{9D8B030D-6E8A-4147-A177-3AD203B41FA5}">
                      <a16:colId xmlns:a16="http://schemas.microsoft.com/office/drawing/2014/main" val="20005"/>
                    </a:ext>
                  </a:extLst>
                </a:gridCol>
                <a:gridCol w="646429">
                  <a:extLst>
                    <a:ext uri="{9D8B030D-6E8A-4147-A177-3AD203B41FA5}">
                      <a16:colId xmlns:a16="http://schemas.microsoft.com/office/drawing/2014/main" val="20006"/>
                    </a:ext>
                  </a:extLst>
                </a:gridCol>
                <a:gridCol w="647700">
                  <a:extLst>
                    <a:ext uri="{9D8B030D-6E8A-4147-A177-3AD203B41FA5}">
                      <a16:colId xmlns:a16="http://schemas.microsoft.com/office/drawing/2014/main" val="20007"/>
                    </a:ext>
                  </a:extLst>
                </a:gridCol>
              </a:tblGrid>
              <a:tr h="210820">
                <a:tc>
                  <a:txBody>
                    <a:bodyPr/>
                    <a:lstStyle/>
                    <a:p>
                      <a:pPr>
                        <a:lnSpc>
                          <a:spcPct val="100000"/>
                        </a:lnSpc>
                      </a:pPr>
                      <a:endParaRPr sz="800">
                        <a:latin typeface="Times New Roman"/>
                        <a:cs typeface="Times New Roman"/>
                      </a:endParaRPr>
                    </a:p>
                  </a:txBody>
                  <a:tcPr marL="0" marR="0" marT="0"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gridSpan="7">
                  <a:txBody>
                    <a:bodyPr/>
                    <a:lstStyle/>
                    <a:p>
                      <a:pPr algn="ctr">
                        <a:lnSpc>
                          <a:spcPct val="100000"/>
                        </a:lnSpc>
                        <a:spcBef>
                          <a:spcPts val="375"/>
                        </a:spcBef>
                      </a:pPr>
                      <a:r>
                        <a:rPr sz="750" b="1" spc="-10" dirty="0">
                          <a:solidFill>
                            <a:srgbClr val="FFFFFF"/>
                          </a:solidFill>
                          <a:latin typeface="Arial"/>
                          <a:cs typeface="Arial"/>
                        </a:rPr>
                        <a:t>Number</a:t>
                      </a:r>
                      <a:r>
                        <a:rPr sz="750" b="1" spc="-40" dirty="0">
                          <a:solidFill>
                            <a:srgbClr val="FFFFFF"/>
                          </a:solidFill>
                          <a:latin typeface="Arial"/>
                          <a:cs typeface="Arial"/>
                        </a:rPr>
                        <a:t> </a:t>
                      </a:r>
                      <a:r>
                        <a:rPr sz="750" b="1" spc="-30" dirty="0">
                          <a:solidFill>
                            <a:srgbClr val="FFFFFF"/>
                          </a:solidFill>
                          <a:latin typeface="Arial"/>
                          <a:cs typeface="Arial"/>
                        </a:rPr>
                        <a:t>of</a:t>
                      </a:r>
                      <a:r>
                        <a:rPr sz="750" b="1" spc="-35" dirty="0">
                          <a:solidFill>
                            <a:srgbClr val="FFFFFF"/>
                          </a:solidFill>
                          <a:latin typeface="Arial"/>
                          <a:cs typeface="Arial"/>
                        </a:rPr>
                        <a:t> </a:t>
                      </a:r>
                      <a:r>
                        <a:rPr sz="750" b="1" spc="-10" dirty="0">
                          <a:solidFill>
                            <a:srgbClr val="FFFFFF"/>
                          </a:solidFill>
                          <a:latin typeface="Arial"/>
                          <a:cs typeface="Arial"/>
                        </a:rPr>
                        <a:t>voters</a:t>
                      </a:r>
                      <a:endParaRPr sz="750">
                        <a:latin typeface="Arial"/>
                        <a:cs typeface="Arial"/>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7980">
                <a:tc>
                  <a:txBody>
                    <a:bodyPr/>
                    <a:lstStyle/>
                    <a:p>
                      <a:pPr marL="68580" marR="63500">
                        <a:lnSpc>
                          <a:spcPct val="120000"/>
                        </a:lnSpc>
                        <a:spcBef>
                          <a:spcPts val="195"/>
                        </a:spcBef>
                      </a:pPr>
                      <a:r>
                        <a:rPr sz="750" b="1" spc="-10" dirty="0">
                          <a:solidFill>
                            <a:srgbClr val="FFFFFF"/>
                          </a:solidFill>
                          <a:latin typeface="Arial"/>
                          <a:cs typeface="Arial"/>
                        </a:rPr>
                        <a:t>Number</a:t>
                      </a:r>
                      <a:r>
                        <a:rPr sz="750" b="1" spc="-25" dirty="0">
                          <a:solidFill>
                            <a:srgbClr val="FFFFFF"/>
                          </a:solidFill>
                          <a:latin typeface="Arial"/>
                          <a:cs typeface="Arial"/>
                        </a:rPr>
                        <a:t> of</a:t>
                      </a:r>
                      <a:r>
                        <a:rPr sz="750" b="1" spc="-10" dirty="0">
                          <a:solidFill>
                            <a:srgbClr val="FFFFFF"/>
                          </a:solidFill>
                          <a:latin typeface="Arial"/>
                          <a:cs typeface="Arial"/>
                        </a:rPr>
                        <a:t> alternatives</a:t>
                      </a:r>
                      <a:endParaRPr sz="750">
                        <a:latin typeface="Arial"/>
                        <a:cs typeface="Arial"/>
                      </a:endParaRPr>
                    </a:p>
                  </a:txBody>
                  <a:tcPr marL="0" marR="0" marT="24765"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50" dirty="0">
                          <a:solidFill>
                            <a:srgbClr val="FFFFFF"/>
                          </a:solidFill>
                          <a:latin typeface="Arial"/>
                          <a:cs typeface="Arial"/>
                        </a:rPr>
                        <a:t>3</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50" dirty="0">
                          <a:solidFill>
                            <a:srgbClr val="FFFFFF"/>
                          </a:solidFill>
                          <a:latin typeface="Arial"/>
                          <a:cs typeface="Arial"/>
                        </a:rPr>
                        <a:t>5</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50" dirty="0">
                          <a:solidFill>
                            <a:srgbClr val="FFFFFF"/>
                          </a:solidFill>
                          <a:latin typeface="Arial"/>
                          <a:cs typeface="Arial"/>
                        </a:rPr>
                        <a:t>7</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50" dirty="0">
                          <a:solidFill>
                            <a:srgbClr val="FFFFFF"/>
                          </a:solidFill>
                          <a:latin typeface="Arial"/>
                          <a:cs typeface="Arial"/>
                        </a:rPr>
                        <a:t>9</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25" dirty="0">
                          <a:solidFill>
                            <a:srgbClr val="FFFFFF"/>
                          </a:solidFill>
                          <a:latin typeface="Arial"/>
                          <a:cs typeface="Arial"/>
                        </a:rPr>
                        <a:t>11</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spc="-50" dirty="0">
                          <a:solidFill>
                            <a:srgbClr val="FFFFFF"/>
                          </a:solidFill>
                          <a:latin typeface="Lucida Sans Unicode"/>
                          <a:cs typeface="Lucida Sans Unicode"/>
                        </a:rPr>
                        <a:t>→</a:t>
                      </a:r>
                      <a:endParaRPr sz="750">
                        <a:latin typeface="Lucida Sans Unicode"/>
                        <a:cs typeface="Lucida Sans Unicode"/>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10" dirty="0">
                          <a:solidFill>
                            <a:srgbClr val="FFFFFF"/>
                          </a:solidFill>
                          <a:latin typeface="Arial"/>
                          <a:cs typeface="Arial"/>
                        </a:rPr>
                        <a:t>Limit</a:t>
                      </a:r>
                      <a:endParaRPr sz="750">
                        <a:latin typeface="Arial"/>
                        <a:cs typeface="Arial"/>
                      </a:endParaRPr>
                    </a:p>
                  </a:txBody>
                  <a:tcPr marL="0" marR="0" marT="74930"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1"/>
                  </a:ext>
                </a:extLst>
              </a:tr>
              <a:tr h="208279">
                <a:tc>
                  <a:txBody>
                    <a:bodyPr/>
                    <a:lstStyle/>
                    <a:p>
                      <a:pPr algn="ctr">
                        <a:lnSpc>
                          <a:spcPct val="100000"/>
                        </a:lnSpc>
                        <a:spcBef>
                          <a:spcPts val="450"/>
                        </a:spcBef>
                      </a:pPr>
                      <a:r>
                        <a:rPr sz="650" b="1" spc="-50" dirty="0">
                          <a:solidFill>
                            <a:srgbClr val="231F20"/>
                          </a:solidFill>
                          <a:latin typeface="Arial"/>
                          <a:cs typeface="Arial"/>
                        </a:rPr>
                        <a:t>3</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10" dirty="0">
                          <a:solidFill>
                            <a:srgbClr val="231F20"/>
                          </a:solidFill>
                          <a:latin typeface="Trebuchet MS"/>
                          <a:cs typeface="Trebuchet MS"/>
                        </a:rPr>
                        <a:t>0.056</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10" dirty="0">
                          <a:solidFill>
                            <a:srgbClr val="231F20"/>
                          </a:solidFill>
                          <a:latin typeface="Trebuchet MS"/>
                          <a:cs typeface="Trebuchet MS"/>
                        </a:rPr>
                        <a:t>0.069</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10" dirty="0">
                          <a:solidFill>
                            <a:srgbClr val="231F20"/>
                          </a:solidFill>
                          <a:latin typeface="Trebuchet MS"/>
                          <a:cs typeface="Trebuchet MS"/>
                        </a:rPr>
                        <a:t>0.075</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10" dirty="0">
                          <a:solidFill>
                            <a:srgbClr val="231F20"/>
                          </a:solidFill>
                          <a:latin typeface="Trebuchet MS"/>
                          <a:cs typeface="Trebuchet MS"/>
                        </a:rPr>
                        <a:t>0.078</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270" algn="ctr">
                        <a:lnSpc>
                          <a:spcPct val="100000"/>
                        </a:lnSpc>
                        <a:spcBef>
                          <a:spcPts val="450"/>
                        </a:spcBef>
                      </a:pPr>
                      <a:r>
                        <a:rPr sz="650" spc="-10" dirty="0">
                          <a:solidFill>
                            <a:srgbClr val="231F20"/>
                          </a:solidFill>
                          <a:latin typeface="Trebuchet MS"/>
                          <a:cs typeface="Trebuchet MS"/>
                        </a:rPr>
                        <a:t>0.080</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10" dirty="0">
                          <a:solidFill>
                            <a:srgbClr val="231F20"/>
                          </a:solidFill>
                          <a:latin typeface="Trebuchet MS"/>
                          <a:cs typeface="Trebuchet MS"/>
                        </a:rPr>
                        <a:t>0.088</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565">
                <a:tc>
                  <a:txBody>
                    <a:bodyPr/>
                    <a:lstStyle/>
                    <a:p>
                      <a:pPr algn="ctr">
                        <a:lnSpc>
                          <a:spcPct val="100000"/>
                        </a:lnSpc>
                        <a:spcBef>
                          <a:spcPts val="405"/>
                        </a:spcBef>
                      </a:pPr>
                      <a:r>
                        <a:rPr sz="650" b="1" spc="-50" dirty="0">
                          <a:solidFill>
                            <a:srgbClr val="231F20"/>
                          </a:solidFill>
                          <a:latin typeface="Arial"/>
                          <a:cs typeface="Arial"/>
                        </a:rPr>
                        <a:t>4</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0.111</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0.139</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0.150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0.156</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0.160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0.176</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565">
                <a:tc>
                  <a:txBody>
                    <a:bodyPr/>
                    <a:lstStyle/>
                    <a:p>
                      <a:pPr algn="ctr">
                        <a:lnSpc>
                          <a:spcPct val="100000"/>
                        </a:lnSpc>
                        <a:spcBef>
                          <a:spcPts val="405"/>
                        </a:spcBef>
                      </a:pPr>
                      <a:r>
                        <a:rPr sz="650" b="1" spc="-50" dirty="0">
                          <a:solidFill>
                            <a:srgbClr val="231F20"/>
                          </a:solidFill>
                          <a:latin typeface="Arial"/>
                          <a:cs typeface="Arial"/>
                        </a:rPr>
                        <a:t>5</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0.160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0.200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0.215</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0.251</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202565">
                <a:tc>
                  <a:txBody>
                    <a:bodyPr/>
                    <a:lstStyle/>
                    <a:p>
                      <a:pPr algn="ctr">
                        <a:lnSpc>
                          <a:spcPct val="100000"/>
                        </a:lnSpc>
                        <a:spcBef>
                          <a:spcPts val="405"/>
                        </a:spcBef>
                      </a:pPr>
                      <a:r>
                        <a:rPr sz="650" b="1" spc="-50" dirty="0">
                          <a:solidFill>
                            <a:srgbClr val="231F20"/>
                          </a:solidFill>
                          <a:latin typeface="Arial"/>
                          <a:cs typeface="Arial"/>
                        </a:rPr>
                        <a:t>6</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0.202</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10" dirty="0">
                          <a:solidFill>
                            <a:srgbClr val="231F20"/>
                          </a:solidFill>
                          <a:latin typeface="Trebuchet MS"/>
                          <a:cs typeface="Trebuchet MS"/>
                        </a:rPr>
                        <a:t>0.315</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r h="202565">
                <a:tc>
                  <a:txBody>
                    <a:bodyPr/>
                    <a:lstStyle/>
                    <a:p>
                      <a:pPr algn="ctr">
                        <a:lnSpc>
                          <a:spcPct val="100000"/>
                        </a:lnSpc>
                        <a:spcBef>
                          <a:spcPts val="405"/>
                        </a:spcBef>
                      </a:pPr>
                      <a:r>
                        <a:rPr sz="650" b="1" spc="15" dirty="0">
                          <a:solidFill>
                            <a:srgbClr val="231F20"/>
                          </a:solidFill>
                          <a:latin typeface="Arial"/>
                          <a:cs typeface="Arial"/>
                        </a:rPr>
                        <a:t>↓</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b="1" spc="15" dirty="0">
                          <a:solidFill>
                            <a:srgbClr val="231F20"/>
                          </a:solidFill>
                          <a:latin typeface="Arial"/>
                          <a:cs typeface="Arial"/>
                        </a:rPr>
                        <a:t>↓</a:t>
                      </a:r>
                      <a:endParaRPr sz="650">
                        <a:latin typeface="Arial"/>
                        <a:cs typeface="Arial"/>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6"/>
                  </a:ext>
                </a:extLst>
              </a:tr>
              <a:tr h="202565">
                <a:tc>
                  <a:txBody>
                    <a:bodyPr/>
                    <a:lstStyle/>
                    <a:p>
                      <a:pPr algn="ctr">
                        <a:lnSpc>
                          <a:spcPct val="100000"/>
                        </a:lnSpc>
                        <a:spcBef>
                          <a:spcPts val="405"/>
                        </a:spcBef>
                      </a:pPr>
                      <a:r>
                        <a:rPr sz="650" b="1" spc="-20" dirty="0">
                          <a:solidFill>
                            <a:srgbClr val="231F20"/>
                          </a:solidFill>
                          <a:latin typeface="Arial"/>
                          <a:cs typeface="Arial"/>
                        </a:rPr>
                        <a:t>Limit</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905" algn="ctr">
                        <a:lnSpc>
                          <a:spcPct val="100000"/>
                        </a:lnSpc>
                        <a:spcBef>
                          <a:spcPts val="405"/>
                        </a:spcBef>
                      </a:pPr>
                      <a:r>
                        <a:rPr sz="650" spc="-10" dirty="0">
                          <a:solidFill>
                            <a:srgbClr val="231F20"/>
                          </a:solidFill>
                          <a:latin typeface="Trebuchet MS"/>
                          <a:cs typeface="Trebuchet MS"/>
                        </a:rPr>
                        <a:t>1.000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905" algn="ctr">
                        <a:lnSpc>
                          <a:spcPct val="100000"/>
                        </a:lnSpc>
                        <a:spcBef>
                          <a:spcPts val="405"/>
                        </a:spcBef>
                      </a:pPr>
                      <a:r>
                        <a:rPr sz="650" spc="-10" dirty="0">
                          <a:solidFill>
                            <a:srgbClr val="231F20"/>
                          </a:solidFill>
                          <a:latin typeface="Trebuchet MS"/>
                          <a:cs typeface="Trebuchet MS"/>
                        </a:rPr>
                        <a:t>1.000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905" algn="ctr">
                        <a:lnSpc>
                          <a:spcPct val="100000"/>
                        </a:lnSpc>
                        <a:spcBef>
                          <a:spcPts val="405"/>
                        </a:spcBef>
                      </a:pPr>
                      <a:r>
                        <a:rPr sz="650" spc="-10" dirty="0">
                          <a:solidFill>
                            <a:srgbClr val="231F20"/>
                          </a:solidFill>
                          <a:latin typeface="Trebuchet MS"/>
                          <a:cs typeface="Trebuchet MS"/>
                        </a:rPr>
                        <a:t>1.000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905" algn="ctr">
                        <a:lnSpc>
                          <a:spcPct val="100000"/>
                        </a:lnSpc>
                        <a:spcBef>
                          <a:spcPts val="405"/>
                        </a:spcBef>
                      </a:pPr>
                      <a:r>
                        <a:rPr sz="650" spc="-10" dirty="0">
                          <a:solidFill>
                            <a:srgbClr val="231F20"/>
                          </a:solidFill>
                          <a:latin typeface="Trebuchet MS"/>
                          <a:cs typeface="Trebuchet MS"/>
                        </a:rPr>
                        <a:t>1.000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905" algn="ctr">
                        <a:lnSpc>
                          <a:spcPct val="100000"/>
                        </a:lnSpc>
                        <a:spcBef>
                          <a:spcPts val="405"/>
                        </a:spcBef>
                      </a:pPr>
                      <a:r>
                        <a:rPr sz="650" spc="-10" dirty="0">
                          <a:solidFill>
                            <a:srgbClr val="231F20"/>
                          </a:solidFill>
                          <a:latin typeface="Trebuchet MS"/>
                          <a:cs typeface="Trebuchet MS"/>
                        </a:rPr>
                        <a:t>1.000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905" algn="ctr">
                        <a:lnSpc>
                          <a:spcPct val="100000"/>
                        </a:lnSpc>
                        <a:spcBef>
                          <a:spcPts val="405"/>
                        </a:spcBef>
                      </a:pPr>
                      <a:r>
                        <a:rPr sz="650" spc="-10" dirty="0">
                          <a:solidFill>
                            <a:srgbClr val="231F20"/>
                          </a:solidFill>
                          <a:latin typeface="Trebuchet MS"/>
                          <a:cs typeface="Trebuchet MS"/>
                        </a:rPr>
                        <a:t>1.000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7"/>
                  </a:ext>
                </a:extLst>
              </a:tr>
            </a:tbl>
          </a:graphicData>
        </a:graphic>
      </p:graphicFrame>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893820"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In general, we can’t rely on majority rule to produce a coherent sense of what the group wants, especially if there are no institutional mechanisms for keeping the number of voters small or weeding out some of the alternatives.</a:t>
            </a:r>
            <a:endParaRPr sz="1100">
              <a:latin typeface="+mn-lt"/>
              <a:cs typeface="Arial MT"/>
            </a:endParaRP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20049"/>
            <a:ext cx="374459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Many political decisions involve bargaining and hence an infinite number of alternatives!</a:t>
            </a:r>
            <a:endParaRPr sz="1100">
              <a:solidFill>
                <a:srgbClr val="00B0F0"/>
              </a:solidFill>
              <a:latin typeface="+mn-lt"/>
              <a:cs typeface="Arial MT"/>
            </a:endParaRP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08290"/>
            <a:ext cx="3861435"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Condorcet’s Paradox indicates that restricting group decision making to sets of rational individuals is no guarantee the group as a whole will exhibit rational tendencies.</a:t>
            </a:r>
          </a:p>
        </p:txBody>
      </p:sp>
      <p:sp>
        <p:nvSpPr>
          <p:cNvPr id="3" name="object 3"/>
          <p:cNvSpPr txBox="1"/>
          <p:nvPr/>
        </p:nvSpPr>
        <p:spPr>
          <a:xfrm>
            <a:off x="347294" y="1384514"/>
            <a:ext cx="3913504" cy="1240155"/>
          </a:xfrm>
          <a:prstGeom prst="rect">
            <a:avLst/>
          </a:prstGeom>
        </p:spPr>
        <p:txBody>
          <a:bodyPr vert="horz" wrap="square" lIns="0" tIns="6985" rIns="0" bIns="0" rtlCol="0">
            <a:spAutoFit/>
          </a:bodyPr>
          <a:lstStyle/>
          <a:p>
            <a:pPr marL="12700" marR="158750">
              <a:lnSpc>
                <a:spcPct val="102600"/>
              </a:lnSpc>
              <a:spcBef>
                <a:spcPts val="55"/>
              </a:spcBef>
            </a:pPr>
            <a:r>
              <a:rPr sz="1100" dirty="0">
                <a:latin typeface="+mn-lt"/>
                <a:cs typeface="Arial MT"/>
              </a:rPr>
              <a:t>Group intransitivity is unlikely when the set of feasible options is small, but is almost certain when the set of feasible alternatives gets large.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99"/>
              </a:lnSpc>
            </a:pPr>
            <a:r>
              <a:rPr sz="1100" dirty="0">
                <a:solidFill>
                  <a:srgbClr val="00B0F0"/>
                </a:solidFill>
                <a:latin typeface="+mn-lt"/>
                <a:cs typeface="Arial MT"/>
              </a:rPr>
              <a:t>As a result, it’s impossible to say that the majority ‘decides’ except in very restricted circumstances.</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627403"/>
          </a:xfrm>
          <a:prstGeom prst="rect">
            <a:avLst/>
          </a:prstGeom>
        </p:spPr>
        <p:txBody>
          <a:bodyPr vert="horz" wrap="square" lIns="0" tIns="282308" rIns="0" bIns="0" rtlCol="0">
            <a:spAutoFit/>
          </a:bodyPr>
          <a:lstStyle/>
          <a:p>
            <a:pPr marL="12700" marR="5080">
              <a:lnSpc>
                <a:spcPct val="102600"/>
              </a:lnSpc>
              <a:spcBef>
                <a:spcPts val="55"/>
              </a:spcBef>
            </a:pPr>
            <a:r>
              <a:rPr dirty="0">
                <a:solidFill>
                  <a:srgbClr val="000000"/>
                </a:solidFill>
                <a:latin typeface="+mn-lt"/>
              </a:rPr>
              <a:t>The analytical insight from Condorcet’s Paradox suggests that group intransitivity should be common.</a:t>
            </a:r>
          </a:p>
        </p:txBody>
      </p:sp>
      <p:sp>
        <p:nvSpPr>
          <p:cNvPr id="3" name="object 3"/>
          <p:cNvSpPr txBox="1"/>
          <p:nvPr/>
        </p:nvSpPr>
        <p:spPr>
          <a:xfrm>
            <a:off x="347294" y="1631770"/>
            <a:ext cx="378523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But we observe a surprising amount of stability in group decision making in the real world.</a:t>
            </a:r>
            <a:endParaRPr sz="1100">
              <a:latin typeface="+mn-lt"/>
              <a:cs typeface="Arial MT"/>
            </a:endParaRP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70050"/>
            <a:ext cx="3763010" cy="118673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Perhaps this has something to do with the decision-making rules that we use.</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Preference orderings.</a:t>
            </a:r>
          </a:p>
          <a:p>
            <a:pPr>
              <a:lnSpc>
                <a:spcPct val="100000"/>
              </a:lnSpc>
              <a:spcBef>
                <a:spcPts val="725"/>
              </a:spcBef>
              <a:buFont typeface="Arial MT"/>
              <a:buAutoNum type="arabicPeriod"/>
            </a:pPr>
            <a:endParaRPr sz="1100" dirty="0">
              <a:latin typeface="+mn-lt"/>
              <a:cs typeface="Arial MT"/>
            </a:endParaRPr>
          </a:p>
          <a:p>
            <a:pPr marL="287655" indent="-175260">
              <a:lnSpc>
                <a:spcPct val="100000"/>
              </a:lnSpc>
              <a:buClr>
                <a:srgbClr val="000000"/>
              </a:buClr>
              <a:buAutoNum type="arabicPeriod"/>
              <a:tabLst>
                <a:tab pos="287655" algn="l"/>
              </a:tabLst>
            </a:pPr>
            <a:r>
              <a:rPr sz="1100" dirty="0">
                <a:solidFill>
                  <a:srgbClr val="00B0F0"/>
                </a:solidFill>
                <a:latin typeface="+mn-lt"/>
                <a:cs typeface="Arial MT"/>
              </a:rPr>
              <a:t>Decision-making rules.</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913504"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Does the </a:t>
            </a:r>
            <a:r>
              <a:rPr sz="1100" dirty="0">
                <a:solidFill>
                  <a:srgbClr val="00B0F0"/>
                </a:solidFill>
                <a:latin typeface="+mn-lt"/>
                <a:cs typeface="Arial MT"/>
              </a:rPr>
              <a:t>process</a:t>
            </a:r>
            <a:r>
              <a:rPr sz="1100" dirty="0">
                <a:solidFill>
                  <a:srgbClr val="FF0000"/>
                </a:solidFill>
                <a:latin typeface="+mn-lt"/>
                <a:cs typeface="Arial MT"/>
              </a:rPr>
              <a:t> </a:t>
            </a:r>
            <a:r>
              <a:rPr sz="1100" dirty="0">
                <a:latin typeface="+mn-lt"/>
                <a:cs typeface="Arial MT"/>
              </a:rPr>
              <a:t>by which democratic governments make decisions for everyone have appealing properties that make it morally or normatively attractive above and beyond any material benefits it might produce?</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7194" y="1242156"/>
            <a:ext cx="3773804"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The Borda Count and the Reversal Paradox</a:t>
            </a:r>
            <a:endParaRPr sz="1700">
              <a:latin typeface="+mn-lt"/>
              <a:cs typeface="Tahoma"/>
            </a:endParaRP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880485"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The </a:t>
            </a:r>
            <a:r>
              <a:rPr dirty="0">
                <a:solidFill>
                  <a:srgbClr val="00B0F0"/>
                </a:solidFill>
                <a:latin typeface="+mn-lt"/>
              </a:rPr>
              <a:t>Borda count </a:t>
            </a:r>
            <a:r>
              <a:rPr dirty="0">
                <a:solidFill>
                  <a:srgbClr val="000000"/>
                </a:solidFill>
                <a:latin typeface="+mn-lt"/>
              </a:rPr>
              <a:t>asks individuals to rank potential alternatives from their most to least preferred and then assign points to reflect this ranking.</a:t>
            </a:r>
          </a:p>
        </p:txBody>
      </p:sp>
      <p:sp>
        <p:nvSpPr>
          <p:cNvPr id="3" name="object 3"/>
          <p:cNvSpPr txBox="1"/>
          <p:nvPr/>
        </p:nvSpPr>
        <p:spPr>
          <a:xfrm>
            <a:off x="347294" y="1803843"/>
            <a:ext cx="2571115"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 alternative with the most </a:t>
            </a:r>
            <a:r>
              <a:rPr sz="1100" dirty="0">
                <a:solidFill>
                  <a:srgbClr val="00B0F0"/>
                </a:solidFill>
                <a:latin typeface="+mn-lt"/>
                <a:cs typeface="Arial MT"/>
              </a:rPr>
              <a:t>‘points’ </a:t>
            </a:r>
            <a:r>
              <a:rPr sz="1100" dirty="0">
                <a:latin typeface="+mn-lt"/>
                <a:cs typeface="Arial MT"/>
              </a:rPr>
              <a:t>wins.</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44803"/>
            <a:ext cx="3844925" cy="349391"/>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B0F0"/>
                </a:solidFill>
                <a:latin typeface="+mn-lt"/>
              </a:rPr>
              <a:t>Determining the Level of Social Service Provision using the Borda Count</a:t>
            </a:r>
          </a:p>
        </p:txBody>
      </p:sp>
      <p:graphicFrame>
        <p:nvGraphicFramePr>
          <p:cNvPr id="3" name="object 3"/>
          <p:cNvGraphicFramePr>
            <a:graphicFrameLocks noGrp="1"/>
          </p:cNvGraphicFramePr>
          <p:nvPr/>
        </p:nvGraphicFramePr>
        <p:xfrm>
          <a:off x="256594" y="960664"/>
          <a:ext cx="4081144" cy="1023619"/>
        </p:xfrm>
        <a:graphic>
          <a:graphicData uri="http://schemas.openxmlformats.org/drawingml/2006/table">
            <a:tbl>
              <a:tblPr firstRow="1" bandRow="1">
                <a:tableStyleId>{2D5ABB26-0587-4C30-8999-92F81FD0307C}</a:tableStyleId>
              </a:tblPr>
              <a:tblGrid>
                <a:gridCol w="863600">
                  <a:extLst>
                    <a:ext uri="{9D8B030D-6E8A-4147-A177-3AD203B41FA5}">
                      <a16:colId xmlns:a16="http://schemas.microsoft.com/office/drawing/2014/main" val="20000"/>
                    </a:ext>
                  </a:extLst>
                </a:gridCol>
                <a:gridCol w="744219">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777875">
                  <a:extLst>
                    <a:ext uri="{9D8B030D-6E8A-4147-A177-3AD203B41FA5}">
                      <a16:colId xmlns:a16="http://schemas.microsoft.com/office/drawing/2014/main" val="20003"/>
                    </a:ext>
                  </a:extLst>
                </a:gridCol>
                <a:gridCol w="917575">
                  <a:extLst>
                    <a:ext uri="{9D8B030D-6E8A-4147-A177-3AD203B41FA5}">
                      <a16:colId xmlns:a16="http://schemas.microsoft.com/office/drawing/2014/main" val="20004"/>
                    </a:ext>
                  </a:extLst>
                </a:gridCol>
              </a:tblGrid>
              <a:tr h="199390">
                <a:tc gridSpan="5">
                  <a:txBody>
                    <a:bodyPr/>
                    <a:lstStyle/>
                    <a:p>
                      <a:pPr algn="ctr">
                        <a:lnSpc>
                          <a:spcPct val="100000"/>
                        </a:lnSpc>
                        <a:spcBef>
                          <a:spcPts val="284"/>
                        </a:spcBef>
                      </a:pPr>
                      <a:r>
                        <a:rPr sz="750" b="1" spc="-30" dirty="0">
                          <a:solidFill>
                            <a:srgbClr val="FFFFFF"/>
                          </a:solidFill>
                          <a:latin typeface="Arial"/>
                          <a:cs typeface="Arial"/>
                        </a:rPr>
                        <a:t>Points </a:t>
                      </a:r>
                      <a:r>
                        <a:rPr sz="750" b="1" spc="-10" dirty="0">
                          <a:solidFill>
                            <a:srgbClr val="FFFFFF"/>
                          </a:solidFill>
                          <a:latin typeface="Arial"/>
                          <a:cs typeface="Arial"/>
                        </a:rPr>
                        <a:t>awarded</a:t>
                      </a:r>
                      <a:endParaRPr sz="750">
                        <a:latin typeface="Arial"/>
                        <a:cs typeface="Arial"/>
                      </a:endParaRPr>
                    </a:p>
                  </a:txBody>
                  <a:tcPr marL="0" marR="0" marT="36194" marB="0">
                    <a:lnB w="12700">
                      <a:solidFill>
                        <a:srgbClr val="FFFFFF"/>
                      </a:solidFill>
                      <a:prstDash val="solid"/>
                    </a:lnB>
                    <a:solidFill>
                      <a:srgbClr val="6D6E71"/>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10820">
                <a:tc>
                  <a:txBody>
                    <a:bodyPr/>
                    <a:lstStyle/>
                    <a:p>
                      <a:pPr marL="67945">
                        <a:lnSpc>
                          <a:spcPct val="100000"/>
                        </a:lnSpc>
                        <a:spcBef>
                          <a:spcPts val="375"/>
                        </a:spcBef>
                      </a:pPr>
                      <a:r>
                        <a:rPr sz="750" b="1" spc="-10" dirty="0">
                          <a:solidFill>
                            <a:srgbClr val="FFFFFF"/>
                          </a:solidFill>
                          <a:latin typeface="Arial"/>
                          <a:cs typeface="Arial"/>
                        </a:rPr>
                        <a:t>Alternative</a:t>
                      </a:r>
                      <a:endParaRPr sz="750">
                        <a:latin typeface="Arial"/>
                        <a:cs typeface="Arial"/>
                      </a:endParaRPr>
                    </a:p>
                  </a:txBody>
                  <a:tcPr marL="0" marR="0" marT="47625"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gn="ctr">
                        <a:lnSpc>
                          <a:spcPct val="100000"/>
                        </a:lnSpc>
                        <a:spcBef>
                          <a:spcPts val="375"/>
                        </a:spcBef>
                      </a:pPr>
                      <a:r>
                        <a:rPr sz="750" b="1" dirty="0">
                          <a:solidFill>
                            <a:srgbClr val="FFFFFF"/>
                          </a:solidFill>
                          <a:latin typeface="Arial"/>
                          <a:cs typeface="Arial"/>
                        </a:rPr>
                        <a:t>Left-</a:t>
                      </a:r>
                      <a:r>
                        <a:rPr sz="750" b="1" spc="-20" dirty="0">
                          <a:solidFill>
                            <a:srgbClr val="FFFFFF"/>
                          </a:solidFill>
                          <a:latin typeface="Arial"/>
                          <a:cs typeface="Arial"/>
                        </a:rPr>
                        <a:t>wing</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gn="ctr">
                        <a:lnSpc>
                          <a:spcPct val="100000"/>
                        </a:lnSpc>
                        <a:spcBef>
                          <a:spcPts val="375"/>
                        </a:spcBef>
                      </a:pPr>
                      <a:r>
                        <a:rPr sz="750" b="1" spc="-10" dirty="0">
                          <a:solidFill>
                            <a:srgbClr val="FFFFFF"/>
                          </a:solidFill>
                          <a:latin typeface="Arial"/>
                          <a:cs typeface="Arial"/>
                        </a:rPr>
                        <a:t>Centrist</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gn="ctr">
                        <a:lnSpc>
                          <a:spcPct val="100000"/>
                        </a:lnSpc>
                        <a:spcBef>
                          <a:spcPts val="375"/>
                        </a:spcBef>
                      </a:pPr>
                      <a:r>
                        <a:rPr sz="750" b="1" spc="-20" dirty="0">
                          <a:solidFill>
                            <a:srgbClr val="FFFFFF"/>
                          </a:solidFill>
                          <a:latin typeface="Arial"/>
                          <a:cs typeface="Arial"/>
                        </a:rPr>
                        <a:t>Right-wing</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gn="ctr">
                        <a:lnSpc>
                          <a:spcPct val="100000"/>
                        </a:lnSpc>
                        <a:spcBef>
                          <a:spcPts val="375"/>
                        </a:spcBef>
                      </a:pPr>
                      <a:r>
                        <a:rPr sz="750" b="1" spc="-25" dirty="0">
                          <a:solidFill>
                            <a:srgbClr val="FFFFFF"/>
                          </a:solidFill>
                          <a:latin typeface="Arial"/>
                          <a:cs typeface="Arial"/>
                        </a:rPr>
                        <a:t>Borda</a:t>
                      </a:r>
                      <a:r>
                        <a:rPr sz="750" b="1" spc="-30" dirty="0">
                          <a:solidFill>
                            <a:srgbClr val="FFFFFF"/>
                          </a:solidFill>
                          <a:latin typeface="Arial"/>
                          <a:cs typeface="Arial"/>
                        </a:rPr>
                        <a:t> </a:t>
                      </a:r>
                      <a:r>
                        <a:rPr sz="750" b="1" spc="-40" dirty="0">
                          <a:solidFill>
                            <a:srgbClr val="FFFFFF"/>
                          </a:solidFill>
                          <a:latin typeface="Arial"/>
                          <a:cs typeface="Arial"/>
                        </a:rPr>
                        <a:t>count</a:t>
                      </a:r>
                      <a:r>
                        <a:rPr sz="750" b="1" spc="-25" dirty="0">
                          <a:solidFill>
                            <a:srgbClr val="FFFFFF"/>
                          </a:solidFill>
                          <a:latin typeface="Arial"/>
                          <a:cs typeface="Arial"/>
                        </a:rPr>
                        <a:t> </a:t>
                      </a:r>
                      <a:r>
                        <a:rPr sz="750" b="1" spc="-10" dirty="0">
                          <a:solidFill>
                            <a:srgbClr val="FFFFFF"/>
                          </a:solidFill>
                          <a:latin typeface="Arial"/>
                          <a:cs typeface="Arial"/>
                        </a:rPr>
                        <a:t>total</a:t>
                      </a:r>
                      <a:endParaRPr sz="750">
                        <a:latin typeface="Arial"/>
                        <a:cs typeface="Arial"/>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1"/>
                  </a:ext>
                </a:extLst>
              </a:tr>
              <a:tr h="208279">
                <a:tc>
                  <a:txBody>
                    <a:bodyPr/>
                    <a:lstStyle/>
                    <a:p>
                      <a:pPr marL="67945">
                        <a:lnSpc>
                          <a:spcPct val="100000"/>
                        </a:lnSpc>
                        <a:spcBef>
                          <a:spcPts val="450"/>
                        </a:spcBef>
                      </a:pPr>
                      <a:r>
                        <a:rPr sz="650" dirty="0">
                          <a:solidFill>
                            <a:srgbClr val="231F20"/>
                          </a:solidFill>
                          <a:latin typeface="Arial MT"/>
                          <a:cs typeface="Arial MT"/>
                        </a:rPr>
                        <a:t>Increase</a:t>
                      </a:r>
                      <a:r>
                        <a:rPr sz="650" spc="30" dirty="0">
                          <a:solidFill>
                            <a:srgbClr val="231F20"/>
                          </a:solidFill>
                          <a:latin typeface="Arial MT"/>
                          <a:cs typeface="Arial MT"/>
                        </a:rPr>
                        <a:t> </a:t>
                      </a:r>
                      <a:r>
                        <a:rPr sz="650" spc="-10" dirty="0">
                          <a:solidFill>
                            <a:srgbClr val="231F20"/>
                          </a:solidFill>
                          <a:latin typeface="Arial MT"/>
                          <a:cs typeface="Arial MT"/>
                        </a:rPr>
                        <a:t>spending</a:t>
                      </a:r>
                      <a:endParaRPr sz="650">
                        <a:latin typeface="Arial MT"/>
                        <a:cs typeface="Arial MT"/>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3</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1</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2</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6</a:t>
                      </a:r>
                      <a:endParaRPr sz="650">
                        <a:latin typeface="Arial MT"/>
                        <a:cs typeface="Arial MT"/>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565">
                <a:tc>
                  <a:txBody>
                    <a:bodyPr/>
                    <a:lstStyle/>
                    <a:p>
                      <a:pPr marL="67945">
                        <a:lnSpc>
                          <a:spcPct val="100000"/>
                        </a:lnSpc>
                        <a:spcBef>
                          <a:spcPts val="405"/>
                        </a:spcBef>
                      </a:pPr>
                      <a:r>
                        <a:rPr sz="650" dirty="0">
                          <a:solidFill>
                            <a:srgbClr val="231F20"/>
                          </a:solidFill>
                          <a:latin typeface="Arial MT"/>
                          <a:cs typeface="Arial MT"/>
                        </a:rPr>
                        <a:t>Decrease</a:t>
                      </a:r>
                      <a:r>
                        <a:rPr sz="650" spc="-20" dirty="0">
                          <a:solidFill>
                            <a:srgbClr val="231F20"/>
                          </a:solidFill>
                          <a:latin typeface="Arial MT"/>
                          <a:cs typeface="Arial MT"/>
                        </a:rPr>
                        <a:t> </a:t>
                      </a:r>
                      <a:r>
                        <a:rPr sz="650" spc="-10" dirty="0">
                          <a:solidFill>
                            <a:srgbClr val="231F20"/>
                          </a:solidFill>
                          <a:latin typeface="Arial MT"/>
                          <a:cs typeface="Arial MT"/>
                        </a:rPr>
                        <a:t>spending</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6</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565">
                <a:tc>
                  <a:txBody>
                    <a:bodyPr/>
                    <a:lstStyle/>
                    <a:p>
                      <a:pPr marL="67945">
                        <a:lnSpc>
                          <a:spcPct val="100000"/>
                        </a:lnSpc>
                        <a:spcBef>
                          <a:spcPts val="405"/>
                        </a:spcBef>
                      </a:pPr>
                      <a:r>
                        <a:rPr sz="650" spc="10" dirty="0">
                          <a:solidFill>
                            <a:srgbClr val="231F20"/>
                          </a:solidFill>
                          <a:latin typeface="Arial MT"/>
                          <a:cs typeface="Arial MT"/>
                        </a:rPr>
                        <a:t>Current</a:t>
                      </a:r>
                      <a:r>
                        <a:rPr sz="650" spc="40" dirty="0">
                          <a:solidFill>
                            <a:srgbClr val="231F20"/>
                          </a:solidFill>
                          <a:latin typeface="Arial MT"/>
                          <a:cs typeface="Arial MT"/>
                        </a:rPr>
                        <a:t> </a:t>
                      </a:r>
                      <a:r>
                        <a:rPr sz="650" spc="-10" dirty="0">
                          <a:solidFill>
                            <a:srgbClr val="231F20"/>
                          </a:solidFill>
                          <a:latin typeface="Arial MT"/>
                          <a:cs typeface="Arial MT"/>
                        </a:rPr>
                        <a:t>spending</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6</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bl>
          </a:graphicData>
        </a:graphic>
      </p:graphicFrame>
      <p:sp>
        <p:nvSpPr>
          <p:cNvPr id="4" name="object 4"/>
          <p:cNvSpPr txBox="1"/>
          <p:nvPr/>
        </p:nvSpPr>
        <p:spPr>
          <a:xfrm>
            <a:off x="347294" y="2505975"/>
            <a:ext cx="365569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Using the same preferences as before, the Borda count doesn’t provide a clear winner either.</a:t>
            </a:r>
            <a:endParaRPr sz="1100">
              <a:latin typeface="+mn-lt"/>
              <a:cs typeface="Arial MT"/>
            </a:endParaRP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40497"/>
            <a:ext cx="3913504"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A more troubling aspect of this decision rule can be seen if we consider the introduction of a fourth alternative, future cuts (</a:t>
            </a:r>
            <a:r>
              <a:rPr i="1" dirty="0">
                <a:solidFill>
                  <a:srgbClr val="000000"/>
                </a:solidFill>
                <a:latin typeface="+mn-lt"/>
                <a:cs typeface="Calibri"/>
              </a:rPr>
              <a:t>FC</a:t>
            </a:r>
            <a:r>
              <a:rPr dirty="0">
                <a:solidFill>
                  <a:srgbClr val="000000"/>
                </a:solidFill>
                <a:latin typeface="+mn-lt"/>
              </a:rPr>
              <a:t>).</a:t>
            </a:r>
          </a:p>
        </p:txBody>
      </p:sp>
      <p:sp>
        <p:nvSpPr>
          <p:cNvPr id="3" name="object 3"/>
          <p:cNvSpPr/>
          <p:nvPr/>
        </p:nvSpPr>
        <p:spPr>
          <a:xfrm>
            <a:off x="248982" y="1882210"/>
            <a:ext cx="4080510" cy="0"/>
          </a:xfrm>
          <a:custGeom>
            <a:avLst/>
            <a:gdLst/>
            <a:ahLst/>
            <a:cxnLst/>
            <a:rect l="l" t="t" r="r" b="b"/>
            <a:pathLst>
              <a:path w="4080510">
                <a:moveTo>
                  <a:pt x="0" y="0"/>
                </a:moveTo>
                <a:lnTo>
                  <a:pt x="4080510" y="0"/>
                </a:lnTo>
              </a:path>
            </a:pathLst>
          </a:custGeom>
          <a:ln w="5715">
            <a:solidFill>
              <a:srgbClr val="231F20"/>
            </a:solidFill>
          </a:ln>
        </p:spPr>
        <p:txBody>
          <a:bodyPr wrap="square" lIns="0" tIns="0" rIns="0" bIns="0" rtlCol="0"/>
          <a:lstStyle/>
          <a:p>
            <a:endParaRPr>
              <a:latin typeface="+mn-lt"/>
            </a:endParaRPr>
          </a:p>
        </p:txBody>
      </p:sp>
      <p:graphicFrame>
        <p:nvGraphicFramePr>
          <p:cNvPr id="4" name="object 4"/>
          <p:cNvGraphicFramePr>
            <a:graphicFrameLocks noGrp="1"/>
          </p:cNvGraphicFramePr>
          <p:nvPr/>
        </p:nvGraphicFramePr>
        <p:xfrm>
          <a:off x="248982" y="1356693"/>
          <a:ext cx="4081778" cy="413383"/>
        </p:xfrm>
        <a:graphic>
          <a:graphicData uri="http://schemas.openxmlformats.org/drawingml/2006/table">
            <a:tbl>
              <a:tblPr firstRow="1" bandRow="1">
                <a:tableStyleId>{2D5ABB26-0587-4C30-8999-92F81FD0307C}</a:tableStyleId>
              </a:tblPr>
              <a:tblGrid>
                <a:gridCol w="962025">
                  <a:extLst>
                    <a:ext uri="{9D8B030D-6E8A-4147-A177-3AD203B41FA5}">
                      <a16:colId xmlns:a16="http://schemas.microsoft.com/office/drawing/2014/main" val="20000"/>
                    </a:ext>
                  </a:extLst>
                </a:gridCol>
                <a:gridCol w="1758314">
                  <a:extLst>
                    <a:ext uri="{9D8B030D-6E8A-4147-A177-3AD203B41FA5}">
                      <a16:colId xmlns:a16="http://schemas.microsoft.com/office/drawing/2014/main" val="20001"/>
                    </a:ext>
                  </a:extLst>
                </a:gridCol>
                <a:gridCol w="1361439">
                  <a:extLst>
                    <a:ext uri="{9D8B030D-6E8A-4147-A177-3AD203B41FA5}">
                      <a16:colId xmlns:a16="http://schemas.microsoft.com/office/drawing/2014/main" val="20002"/>
                    </a:ext>
                  </a:extLst>
                </a:gridCol>
              </a:tblGrid>
              <a:tr h="205104">
                <a:tc>
                  <a:txBody>
                    <a:bodyPr/>
                    <a:lstStyle/>
                    <a:p>
                      <a:pPr marL="67945">
                        <a:lnSpc>
                          <a:spcPct val="100000"/>
                        </a:lnSpc>
                        <a:spcBef>
                          <a:spcPts val="330"/>
                        </a:spcBef>
                      </a:pPr>
                      <a:r>
                        <a:rPr sz="750" b="1" dirty="0">
                          <a:solidFill>
                            <a:srgbClr val="FFFFFF"/>
                          </a:solidFill>
                          <a:latin typeface="Arial"/>
                          <a:cs typeface="Arial"/>
                        </a:rPr>
                        <a:t>Left-</a:t>
                      </a:r>
                      <a:r>
                        <a:rPr sz="750" b="1" spc="-20" dirty="0">
                          <a:solidFill>
                            <a:srgbClr val="FFFFFF"/>
                          </a:solidFill>
                          <a:latin typeface="Arial"/>
                          <a:cs typeface="Arial"/>
                        </a:rPr>
                        <a:t>wing</a:t>
                      </a:r>
                      <a:endParaRPr sz="750">
                        <a:latin typeface="Arial"/>
                        <a:cs typeface="Arial"/>
                      </a:endParaRPr>
                    </a:p>
                  </a:txBody>
                  <a:tcPr marL="0" marR="0" marT="41910" marB="0">
                    <a:lnR w="12700">
                      <a:solidFill>
                        <a:srgbClr val="FFFFFF"/>
                      </a:solidFill>
                      <a:prstDash val="solid"/>
                    </a:lnR>
                    <a:lnB w="12700">
                      <a:solidFill>
                        <a:srgbClr val="FFFFFF"/>
                      </a:solidFill>
                      <a:prstDash val="solid"/>
                    </a:lnB>
                    <a:solidFill>
                      <a:srgbClr val="6D6E71"/>
                    </a:solidFill>
                  </a:tcPr>
                </a:tc>
                <a:tc>
                  <a:txBody>
                    <a:bodyPr/>
                    <a:lstStyle/>
                    <a:p>
                      <a:pPr marL="67945">
                        <a:lnSpc>
                          <a:spcPct val="100000"/>
                        </a:lnSpc>
                        <a:spcBef>
                          <a:spcPts val="330"/>
                        </a:spcBef>
                      </a:pPr>
                      <a:r>
                        <a:rPr sz="750" b="1" spc="-10" dirty="0">
                          <a:solidFill>
                            <a:srgbClr val="FFFFFF"/>
                          </a:solidFill>
                          <a:latin typeface="Arial"/>
                          <a:cs typeface="Arial"/>
                        </a:rPr>
                        <a:t>Centrist</a:t>
                      </a:r>
                      <a:endParaRPr sz="750">
                        <a:latin typeface="Arial"/>
                        <a:cs typeface="Arial"/>
                      </a:endParaRPr>
                    </a:p>
                  </a:txBody>
                  <a:tcPr marL="0" marR="0" marT="41910"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marL="67945">
                        <a:lnSpc>
                          <a:spcPct val="100000"/>
                        </a:lnSpc>
                        <a:spcBef>
                          <a:spcPts val="330"/>
                        </a:spcBef>
                      </a:pPr>
                      <a:r>
                        <a:rPr sz="750" b="1" spc="-20" dirty="0">
                          <a:solidFill>
                            <a:srgbClr val="FFFFFF"/>
                          </a:solidFill>
                          <a:latin typeface="Arial"/>
                          <a:cs typeface="Arial"/>
                        </a:rPr>
                        <a:t>Right-wing</a:t>
                      </a:r>
                      <a:endParaRPr sz="750">
                        <a:latin typeface="Arial"/>
                        <a:cs typeface="Arial"/>
                      </a:endParaRPr>
                    </a:p>
                  </a:txBody>
                  <a:tcPr marL="0" marR="0" marT="41910"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279">
                <a:tc>
                  <a:txBody>
                    <a:bodyPr/>
                    <a:lstStyle/>
                    <a:p>
                      <a:pPr marL="67945">
                        <a:lnSpc>
                          <a:spcPct val="100000"/>
                        </a:lnSpc>
                        <a:spcBef>
                          <a:spcPts val="450"/>
                        </a:spcBef>
                      </a:pPr>
                      <a:r>
                        <a:rPr sz="650" i="1" dirty="0">
                          <a:solidFill>
                            <a:srgbClr val="231F20"/>
                          </a:solidFill>
                          <a:latin typeface="Trebuchet MS"/>
                          <a:cs typeface="Trebuchet MS"/>
                        </a:rPr>
                        <a:t>I</a:t>
                      </a:r>
                      <a:r>
                        <a:rPr sz="650" i="1" spc="-45" dirty="0">
                          <a:solidFill>
                            <a:srgbClr val="231F20"/>
                          </a:solidFill>
                          <a:latin typeface="Trebuchet MS"/>
                          <a:cs typeface="Trebuchet MS"/>
                        </a:rPr>
                        <a:t> </a:t>
                      </a:r>
                      <a:r>
                        <a:rPr sz="650" spc="-30" dirty="0">
                          <a:solidFill>
                            <a:srgbClr val="231F20"/>
                          </a:solidFill>
                          <a:latin typeface="Arial MT"/>
                          <a:cs typeface="Arial MT"/>
                        </a:rPr>
                        <a:t>&gt; </a:t>
                      </a:r>
                      <a:r>
                        <a:rPr sz="650" i="1" dirty="0">
                          <a:solidFill>
                            <a:srgbClr val="231F20"/>
                          </a:solidFill>
                          <a:latin typeface="Trebuchet MS"/>
                          <a:cs typeface="Trebuchet MS"/>
                        </a:rPr>
                        <a:t>C</a:t>
                      </a:r>
                      <a:r>
                        <a:rPr sz="650" i="1" spc="-45" dirty="0">
                          <a:solidFill>
                            <a:srgbClr val="231F20"/>
                          </a:solidFill>
                          <a:latin typeface="Trebuchet MS"/>
                          <a:cs typeface="Trebuchet MS"/>
                        </a:rPr>
                        <a:t> </a:t>
                      </a:r>
                      <a:r>
                        <a:rPr sz="650" spc="-30" dirty="0">
                          <a:solidFill>
                            <a:srgbClr val="231F20"/>
                          </a:solidFill>
                          <a:latin typeface="Arial MT"/>
                          <a:cs typeface="Arial MT"/>
                        </a:rPr>
                        <a:t>&gt; </a:t>
                      </a:r>
                      <a:r>
                        <a:rPr sz="650" i="1" dirty="0">
                          <a:solidFill>
                            <a:srgbClr val="231F20"/>
                          </a:solidFill>
                          <a:latin typeface="Trebuchet MS"/>
                          <a:cs typeface="Trebuchet MS"/>
                        </a:rPr>
                        <a:t>D</a:t>
                      </a:r>
                      <a:r>
                        <a:rPr sz="650" i="1" spc="-45" dirty="0">
                          <a:solidFill>
                            <a:srgbClr val="231F20"/>
                          </a:solidFill>
                          <a:latin typeface="Trebuchet MS"/>
                          <a:cs typeface="Trebuchet MS"/>
                        </a:rPr>
                        <a:t> </a:t>
                      </a:r>
                      <a:r>
                        <a:rPr sz="650" spc="-30" dirty="0">
                          <a:solidFill>
                            <a:srgbClr val="231F20"/>
                          </a:solidFill>
                          <a:latin typeface="Arial MT"/>
                          <a:cs typeface="Arial MT"/>
                        </a:rPr>
                        <a:t>&gt; </a:t>
                      </a:r>
                      <a:r>
                        <a:rPr sz="650" i="1" spc="-25" dirty="0">
                          <a:solidFill>
                            <a:srgbClr val="231F20"/>
                          </a:solidFill>
                          <a:latin typeface="Trebuchet MS"/>
                          <a:cs typeface="Trebuchet MS"/>
                        </a:rPr>
                        <a:t>FC</a:t>
                      </a:r>
                      <a:endParaRPr sz="650">
                        <a:latin typeface="Trebuchet MS"/>
                        <a:cs typeface="Trebuchet MS"/>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50"/>
                        </a:spcBef>
                      </a:pPr>
                      <a:r>
                        <a:rPr sz="650" i="1" dirty="0">
                          <a:solidFill>
                            <a:srgbClr val="231F20"/>
                          </a:solidFill>
                          <a:latin typeface="Trebuchet MS"/>
                          <a:cs typeface="Trebuchet MS"/>
                        </a:rPr>
                        <a:t>C</a:t>
                      </a:r>
                      <a:r>
                        <a:rPr sz="650" i="1" spc="-40" dirty="0">
                          <a:solidFill>
                            <a:srgbClr val="231F20"/>
                          </a:solidFill>
                          <a:latin typeface="Trebuchet MS"/>
                          <a:cs typeface="Trebuchet MS"/>
                        </a:rPr>
                        <a:t> </a:t>
                      </a:r>
                      <a:r>
                        <a:rPr sz="650" spc="-30" dirty="0">
                          <a:solidFill>
                            <a:srgbClr val="231F20"/>
                          </a:solidFill>
                          <a:latin typeface="Arial MT"/>
                          <a:cs typeface="Arial MT"/>
                        </a:rPr>
                        <a:t>&gt; </a:t>
                      </a:r>
                      <a:r>
                        <a:rPr sz="650" i="1" dirty="0">
                          <a:solidFill>
                            <a:srgbClr val="231F20"/>
                          </a:solidFill>
                          <a:latin typeface="Trebuchet MS"/>
                          <a:cs typeface="Trebuchet MS"/>
                        </a:rPr>
                        <a:t>D</a:t>
                      </a:r>
                      <a:r>
                        <a:rPr sz="650" i="1" spc="-35" dirty="0">
                          <a:solidFill>
                            <a:srgbClr val="231F20"/>
                          </a:solidFill>
                          <a:latin typeface="Trebuchet MS"/>
                          <a:cs typeface="Trebuchet MS"/>
                        </a:rPr>
                        <a:t> </a:t>
                      </a:r>
                      <a:r>
                        <a:rPr sz="650" spc="-30" dirty="0">
                          <a:solidFill>
                            <a:srgbClr val="231F20"/>
                          </a:solidFill>
                          <a:latin typeface="Arial MT"/>
                          <a:cs typeface="Arial MT"/>
                        </a:rPr>
                        <a:t>&gt; </a:t>
                      </a:r>
                      <a:r>
                        <a:rPr sz="650" i="1" dirty="0">
                          <a:solidFill>
                            <a:srgbClr val="231F20"/>
                          </a:solidFill>
                          <a:latin typeface="Trebuchet MS"/>
                          <a:cs typeface="Trebuchet MS"/>
                        </a:rPr>
                        <a:t>FC</a:t>
                      </a:r>
                      <a:r>
                        <a:rPr sz="650" i="1" spc="-35" dirty="0">
                          <a:solidFill>
                            <a:srgbClr val="231F20"/>
                          </a:solidFill>
                          <a:latin typeface="Trebuchet MS"/>
                          <a:cs typeface="Trebuchet MS"/>
                        </a:rPr>
                        <a:t> </a:t>
                      </a:r>
                      <a:r>
                        <a:rPr sz="650" spc="-30" dirty="0">
                          <a:solidFill>
                            <a:srgbClr val="231F20"/>
                          </a:solidFill>
                          <a:latin typeface="Arial MT"/>
                          <a:cs typeface="Arial MT"/>
                        </a:rPr>
                        <a:t>&gt; </a:t>
                      </a:r>
                      <a:r>
                        <a:rPr sz="650" i="1" spc="-50" dirty="0">
                          <a:solidFill>
                            <a:srgbClr val="231F20"/>
                          </a:solidFill>
                          <a:latin typeface="Trebuchet MS"/>
                          <a:cs typeface="Trebuchet MS"/>
                        </a:rPr>
                        <a:t>I</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i="1" dirty="0">
                          <a:solidFill>
                            <a:srgbClr val="231F20"/>
                          </a:solidFill>
                          <a:latin typeface="Trebuchet MS"/>
                          <a:cs typeface="Trebuchet MS"/>
                        </a:rPr>
                        <a:t>D</a:t>
                      </a:r>
                      <a:r>
                        <a:rPr sz="650" i="1" spc="-45" dirty="0">
                          <a:solidFill>
                            <a:srgbClr val="231F20"/>
                          </a:solidFill>
                          <a:latin typeface="Trebuchet MS"/>
                          <a:cs typeface="Trebuchet MS"/>
                        </a:rPr>
                        <a:t> </a:t>
                      </a:r>
                      <a:r>
                        <a:rPr sz="650" spc="-30" dirty="0">
                          <a:solidFill>
                            <a:srgbClr val="231F20"/>
                          </a:solidFill>
                          <a:latin typeface="Arial MT"/>
                          <a:cs typeface="Arial MT"/>
                        </a:rPr>
                        <a:t>&gt;</a:t>
                      </a:r>
                      <a:r>
                        <a:rPr sz="650" spc="-25" dirty="0">
                          <a:solidFill>
                            <a:srgbClr val="231F20"/>
                          </a:solidFill>
                          <a:latin typeface="Arial MT"/>
                          <a:cs typeface="Arial MT"/>
                        </a:rPr>
                        <a:t> </a:t>
                      </a:r>
                      <a:r>
                        <a:rPr sz="650" i="1" dirty="0">
                          <a:solidFill>
                            <a:srgbClr val="231F20"/>
                          </a:solidFill>
                          <a:latin typeface="Trebuchet MS"/>
                          <a:cs typeface="Trebuchet MS"/>
                        </a:rPr>
                        <a:t>FC</a:t>
                      </a:r>
                      <a:r>
                        <a:rPr sz="650" i="1" spc="-45" dirty="0">
                          <a:solidFill>
                            <a:srgbClr val="231F20"/>
                          </a:solidFill>
                          <a:latin typeface="Trebuchet MS"/>
                          <a:cs typeface="Trebuchet MS"/>
                        </a:rPr>
                        <a:t> </a:t>
                      </a:r>
                      <a:r>
                        <a:rPr sz="650" spc="-30" dirty="0">
                          <a:solidFill>
                            <a:srgbClr val="231F20"/>
                          </a:solidFill>
                          <a:latin typeface="Arial MT"/>
                          <a:cs typeface="Arial MT"/>
                        </a:rPr>
                        <a:t>&gt;</a:t>
                      </a:r>
                      <a:r>
                        <a:rPr sz="650" spc="-25" dirty="0">
                          <a:solidFill>
                            <a:srgbClr val="231F20"/>
                          </a:solidFill>
                          <a:latin typeface="Arial MT"/>
                          <a:cs typeface="Arial MT"/>
                        </a:rPr>
                        <a:t> </a:t>
                      </a:r>
                      <a:r>
                        <a:rPr sz="650" i="1" dirty="0">
                          <a:solidFill>
                            <a:srgbClr val="231F20"/>
                          </a:solidFill>
                          <a:latin typeface="Trebuchet MS"/>
                          <a:cs typeface="Trebuchet MS"/>
                        </a:rPr>
                        <a:t>I</a:t>
                      </a:r>
                      <a:r>
                        <a:rPr sz="650" i="1" spc="-45" dirty="0">
                          <a:solidFill>
                            <a:srgbClr val="231F20"/>
                          </a:solidFill>
                          <a:latin typeface="Trebuchet MS"/>
                          <a:cs typeface="Trebuchet MS"/>
                        </a:rPr>
                        <a:t> </a:t>
                      </a:r>
                      <a:r>
                        <a:rPr sz="650" spc="-30" dirty="0">
                          <a:solidFill>
                            <a:srgbClr val="231F20"/>
                          </a:solidFill>
                          <a:latin typeface="Arial MT"/>
                          <a:cs typeface="Arial MT"/>
                        </a:rPr>
                        <a:t>&gt;</a:t>
                      </a:r>
                      <a:r>
                        <a:rPr sz="650" spc="-25" dirty="0">
                          <a:solidFill>
                            <a:srgbClr val="231F20"/>
                          </a:solidFill>
                          <a:latin typeface="Arial MT"/>
                          <a:cs typeface="Arial MT"/>
                        </a:rPr>
                        <a:t> </a:t>
                      </a:r>
                      <a:r>
                        <a:rPr sz="650" i="1" spc="-50" dirty="0">
                          <a:solidFill>
                            <a:srgbClr val="231F20"/>
                          </a:solidFill>
                          <a:latin typeface="Trebuchet MS"/>
                          <a:cs typeface="Trebuchet MS"/>
                        </a:rPr>
                        <a:t>C</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bl>
          </a:graphicData>
        </a:graphic>
      </p:graphicFrame>
      <p:sp>
        <p:nvSpPr>
          <p:cNvPr id="5" name="object 5"/>
          <p:cNvSpPr txBox="1"/>
          <p:nvPr/>
        </p:nvSpPr>
        <p:spPr>
          <a:xfrm>
            <a:off x="236273" y="1922638"/>
            <a:ext cx="4106545" cy="215123"/>
          </a:xfrm>
          <a:prstGeom prst="rect">
            <a:avLst/>
          </a:prstGeom>
        </p:spPr>
        <p:txBody>
          <a:bodyPr vert="horz" wrap="square" lIns="0" tIns="12065" rIns="0" bIns="0" rtlCol="0">
            <a:spAutoFit/>
          </a:bodyPr>
          <a:lstStyle/>
          <a:p>
            <a:pPr marL="12700" marR="5080" indent="-635">
              <a:lnSpc>
                <a:spcPct val="112500"/>
              </a:lnSpc>
              <a:spcBef>
                <a:spcPts val="95"/>
              </a:spcBef>
            </a:pPr>
            <a:r>
              <a:rPr sz="600" i="1" dirty="0">
                <a:solidFill>
                  <a:srgbClr val="231F20"/>
                </a:solidFill>
                <a:latin typeface="+mn-lt"/>
                <a:cs typeface="Trebuchet MS"/>
              </a:rPr>
              <a:t>Note: I </a:t>
            </a:r>
            <a:r>
              <a:rPr sz="600" dirty="0">
                <a:solidFill>
                  <a:srgbClr val="231F20"/>
                </a:solidFill>
                <a:latin typeface="+mn-lt"/>
                <a:cs typeface="Arial MT"/>
              </a:rPr>
              <a:t>= an increase in social service provision; </a:t>
            </a:r>
            <a:r>
              <a:rPr sz="600" i="1" dirty="0">
                <a:solidFill>
                  <a:srgbClr val="231F20"/>
                </a:solidFill>
                <a:latin typeface="+mn-lt"/>
                <a:cs typeface="Trebuchet MS"/>
              </a:rPr>
              <a:t>D </a:t>
            </a:r>
            <a:r>
              <a:rPr sz="600" dirty="0">
                <a:solidFill>
                  <a:srgbClr val="231F20"/>
                </a:solidFill>
                <a:latin typeface="+mn-lt"/>
                <a:cs typeface="Arial MT"/>
              </a:rPr>
              <a:t>= a decrease in social service provision; </a:t>
            </a:r>
            <a:r>
              <a:rPr sz="600" i="1" dirty="0">
                <a:solidFill>
                  <a:srgbClr val="231F20"/>
                </a:solidFill>
                <a:latin typeface="+mn-lt"/>
                <a:cs typeface="Trebuchet MS"/>
              </a:rPr>
              <a:t>C </a:t>
            </a:r>
            <a:r>
              <a:rPr sz="600" dirty="0">
                <a:solidFill>
                  <a:srgbClr val="231F20"/>
                </a:solidFill>
                <a:latin typeface="+mn-lt"/>
                <a:cs typeface="Arial MT"/>
              </a:rPr>
              <a:t>= a maintenance of cur- rent levels of social service provision; </a:t>
            </a:r>
            <a:r>
              <a:rPr sz="600" i="1" dirty="0">
                <a:solidFill>
                  <a:srgbClr val="231F20"/>
                </a:solidFill>
                <a:latin typeface="+mn-lt"/>
                <a:cs typeface="Trebuchet MS"/>
              </a:rPr>
              <a:t>FC </a:t>
            </a:r>
            <a:r>
              <a:rPr sz="600" dirty="0">
                <a:solidFill>
                  <a:srgbClr val="231F20"/>
                </a:solidFill>
                <a:latin typeface="+mn-lt"/>
                <a:cs typeface="Arial MT"/>
              </a:rPr>
              <a:t>= future cuts in social service provision; &gt; means “is strictly preferred to.”</a:t>
            </a:r>
            <a:endParaRPr sz="600">
              <a:latin typeface="+mn-lt"/>
              <a:cs typeface="Arial MT"/>
            </a:endParaRP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55075" y="569612"/>
          <a:ext cx="4081778" cy="1369694"/>
        </p:xfrm>
        <a:graphic>
          <a:graphicData uri="http://schemas.openxmlformats.org/drawingml/2006/table">
            <a:tbl>
              <a:tblPr firstRow="1" bandRow="1">
                <a:tableStyleId>{2D5ABB26-0587-4C30-8999-92F81FD0307C}</a:tableStyleId>
              </a:tblPr>
              <a:tblGrid>
                <a:gridCol w="1081405">
                  <a:extLst>
                    <a:ext uri="{9D8B030D-6E8A-4147-A177-3AD203B41FA5}">
                      <a16:colId xmlns:a16="http://schemas.microsoft.com/office/drawing/2014/main" val="20000"/>
                    </a:ext>
                  </a:extLst>
                </a:gridCol>
                <a:gridCol w="711834">
                  <a:extLst>
                    <a:ext uri="{9D8B030D-6E8A-4147-A177-3AD203B41FA5}">
                      <a16:colId xmlns:a16="http://schemas.microsoft.com/office/drawing/2014/main" val="20001"/>
                    </a:ext>
                  </a:extLst>
                </a:gridCol>
                <a:gridCol w="71183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728979">
                  <a:extLst>
                    <a:ext uri="{9D8B030D-6E8A-4147-A177-3AD203B41FA5}">
                      <a16:colId xmlns:a16="http://schemas.microsoft.com/office/drawing/2014/main" val="20004"/>
                    </a:ext>
                  </a:extLst>
                </a:gridCol>
              </a:tblGrid>
              <a:tr h="205740">
                <a:tc>
                  <a:txBody>
                    <a:bodyPr/>
                    <a:lstStyle/>
                    <a:p>
                      <a:pPr>
                        <a:lnSpc>
                          <a:spcPct val="100000"/>
                        </a:lnSpc>
                      </a:pPr>
                      <a:endParaRPr sz="8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gridSpan="4">
                  <a:txBody>
                    <a:bodyPr/>
                    <a:lstStyle/>
                    <a:p>
                      <a:pPr algn="ctr">
                        <a:lnSpc>
                          <a:spcPct val="100000"/>
                        </a:lnSpc>
                        <a:spcBef>
                          <a:spcPts val="330"/>
                        </a:spcBef>
                      </a:pPr>
                      <a:r>
                        <a:rPr sz="750" b="1" spc="-30" dirty="0">
                          <a:solidFill>
                            <a:srgbClr val="FFFFFF"/>
                          </a:solidFill>
                          <a:latin typeface="Arial"/>
                          <a:cs typeface="Arial"/>
                        </a:rPr>
                        <a:t>Points </a:t>
                      </a:r>
                      <a:r>
                        <a:rPr sz="750" b="1" spc="-10" dirty="0">
                          <a:solidFill>
                            <a:srgbClr val="FFFFFF"/>
                          </a:solidFill>
                          <a:latin typeface="Arial"/>
                          <a:cs typeface="Arial"/>
                        </a:rPr>
                        <a:t>awarded</a:t>
                      </a:r>
                      <a:endParaRPr sz="750">
                        <a:latin typeface="Arial"/>
                        <a:cs typeface="Arial"/>
                      </a:endParaRPr>
                    </a:p>
                  </a:txBody>
                  <a:tcPr marL="0" marR="0" marT="41910" marB="0">
                    <a:lnL w="12700">
                      <a:solidFill>
                        <a:srgbClr val="FFFFFF"/>
                      </a:solidFill>
                      <a:prstDash val="solid"/>
                    </a:lnL>
                    <a:lnB w="12700">
                      <a:solidFill>
                        <a:srgbClr val="FFFFFF"/>
                      </a:solidFill>
                      <a:prstDash val="solid"/>
                    </a:lnB>
                    <a:solidFill>
                      <a:srgbClr val="6D6E71"/>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7980">
                <a:tc>
                  <a:txBody>
                    <a:bodyPr/>
                    <a:lstStyle/>
                    <a:p>
                      <a:pPr>
                        <a:lnSpc>
                          <a:spcPct val="100000"/>
                        </a:lnSpc>
                        <a:spcBef>
                          <a:spcPts val="590"/>
                        </a:spcBef>
                      </a:pPr>
                      <a:endParaRPr sz="750">
                        <a:latin typeface="Times New Roman"/>
                        <a:cs typeface="Times New Roman"/>
                      </a:endParaRPr>
                    </a:p>
                    <a:p>
                      <a:pPr marL="67945">
                        <a:lnSpc>
                          <a:spcPct val="100000"/>
                        </a:lnSpc>
                      </a:pPr>
                      <a:r>
                        <a:rPr sz="750" b="1" spc="-10" dirty="0">
                          <a:solidFill>
                            <a:srgbClr val="FFFFFF"/>
                          </a:solidFill>
                          <a:latin typeface="Arial"/>
                          <a:cs typeface="Arial"/>
                        </a:rPr>
                        <a:t>Alternative</a:t>
                      </a:r>
                      <a:endParaRPr sz="750">
                        <a:latin typeface="Arial"/>
                        <a:cs typeface="Arial"/>
                      </a:endParaRPr>
                    </a:p>
                  </a:txBody>
                  <a:tcPr marL="0" marR="0" marT="74930"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dirty="0">
                          <a:solidFill>
                            <a:srgbClr val="FFFFFF"/>
                          </a:solidFill>
                          <a:latin typeface="Arial"/>
                          <a:cs typeface="Arial"/>
                        </a:rPr>
                        <a:t>Left-</a:t>
                      </a:r>
                      <a:r>
                        <a:rPr sz="750" b="1" spc="-20" dirty="0">
                          <a:solidFill>
                            <a:srgbClr val="FFFFFF"/>
                          </a:solidFill>
                          <a:latin typeface="Arial"/>
                          <a:cs typeface="Arial"/>
                        </a:rPr>
                        <a:t>wing</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10" dirty="0">
                          <a:solidFill>
                            <a:srgbClr val="FFFFFF"/>
                          </a:solidFill>
                          <a:latin typeface="Arial"/>
                          <a:cs typeface="Arial"/>
                        </a:rPr>
                        <a:t>Centrist</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590"/>
                        </a:spcBef>
                      </a:pPr>
                      <a:endParaRPr sz="750">
                        <a:latin typeface="Times New Roman"/>
                        <a:cs typeface="Times New Roman"/>
                      </a:endParaRPr>
                    </a:p>
                    <a:p>
                      <a:pPr algn="ctr">
                        <a:lnSpc>
                          <a:spcPct val="100000"/>
                        </a:lnSpc>
                      </a:pPr>
                      <a:r>
                        <a:rPr sz="750" b="1" spc="-20" dirty="0">
                          <a:solidFill>
                            <a:srgbClr val="FFFFFF"/>
                          </a:solidFill>
                          <a:latin typeface="Arial"/>
                          <a:cs typeface="Arial"/>
                        </a:rPr>
                        <a:t>Right-wing</a:t>
                      </a:r>
                      <a:endParaRPr sz="750">
                        <a:latin typeface="Arial"/>
                        <a:cs typeface="Arial"/>
                      </a:endParaRPr>
                    </a:p>
                  </a:txBody>
                  <a:tcPr marL="0" marR="0" marT="749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262255" marR="92710" indent="-161925">
                        <a:lnSpc>
                          <a:spcPct val="120000"/>
                        </a:lnSpc>
                        <a:spcBef>
                          <a:spcPts val="195"/>
                        </a:spcBef>
                      </a:pPr>
                      <a:r>
                        <a:rPr sz="750" b="1" spc="-25" dirty="0">
                          <a:solidFill>
                            <a:srgbClr val="FFFFFF"/>
                          </a:solidFill>
                          <a:latin typeface="Arial"/>
                          <a:cs typeface="Arial"/>
                        </a:rPr>
                        <a:t>Borda</a:t>
                      </a:r>
                      <a:r>
                        <a:rPr sz="750" b="1" spc="-30" dirty="0">
                          <a:solidFill>
                            <a:srgbClr val="FFFFFF"/>
                          </a:solidFill>
                          <a:latin typeface="Arial"/>
                          <a:cs typeface="Arial"/>
                        </a:rPr>
                        <a:t> </a:t>
                      </a:r>
                      <a:r>
                        <a:rPr sz="750" b="1" spc="-40" dirty="0">
                          <a:solidFill>
                            <a:srgbClr val="FFFFFF"/>
                          </a:solidFill>
                          <a:latin typeface="Arial"/>
                          <a:cs typeface="Arial"/>
                        </a:rPr>
                        <a:t>count</a:t>
                      </a:r>
                      <a:r>
                        <a:rPr sz="750" b="1" spc="-10" dirty="0">
                          <a:solidFill>
                            <a:srgbClr val="FFFFFF"/>
                          </a:solidFill>
                          <a:latin typeface="Arial"/>
                          <a:cs typeface="Arial"/>
                        </a:rPr>
                        <a:t> total</a:t>
                      </a:r>
                      <a:endParaRPr sz="750">
                        <a:latin typeface="Arial"/>
                        <a:cs typeface="Arial"/>
                      </a:endParaRPr>
                    </a:p>
                  </a:txBody>
                  <a:tcPr marL="0" marR="0" marT="2476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1"/>
                  </a:ext>
                </a:extLst>
              </a:tr>
              <a:tr h="208279">
                <a:tc>
                  <a:txBody>
                    <a:bodyPr/>
                    <a:lstStyle/>
                    <a:p>
                      <a:pPr marL="67945">
                        <a:lnSpc>
                          <a:spcPct val="100000"/>
                        </a:lnSpc>
                        <a:spcBef>
                          <a:spcPts val="450"/>
                        </a:spcBef>
                      </a:pPr>
                      <a:r>
                        <a:rPr sz="650" dirty="0">
                          <a:solidFill>
                            <a:srgbClr val="231F20"/>
                          </a:solidFill>
                          <a:latin typeface="Arial MT"/>
                          <a:cs typeface="Arial MT"/>
                        </a:rPr>
                        <a:t>Increase</a:t>
                      </a:r>
                      <a:r>
                        <a:rPr sz="650" spc="30" dirty="0">
                          <a:solidFill>
                            <a:srgbClr val="231F20"/>
                          </a:solidFill>
                          <a:latin typeface="Arial MT"/>
                          <a:cs typeface="Arial MT"/>
                        </a:rPr>
                        <a:t> </a:t>
                      </a:r>
                      <a:r>
                        <a:rPr sz="650" spc="-10" dirty="0">
                          <a:solidFill>
                            <a:srgbClr val="231F20"/>
                          </a:solidFill>
                          <a:latin typeface="Arial MT"/>
                          <a:cs typeface="Arial MT"/>
                        </a:rPr>
                        <a:t>spending</a:t>
                      </a:r>
                      <a:endParaRPr sz="650">
                        <a:latin typeface="Arial MT"/>
                        <a:cs typeface="Arial MT"/>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3</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0</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1</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0" dirty="0">
                          <a:solidFill>
                            <a:srgbClr val="231F20"/>
                          </a:solidFill>
                          <a:latin typeface="Arial MT"/>
                          <a:cs typeface="Arial MT"/>
                        </a:rPr>
                        <a:t>4</a:t>
                      </a:r>
                      <a:endParaRPr sz="650">
                        <a:latin typeface="Arial MT"/>
                        <a:cs typeface="Arial MT"/>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565">
                <a:tc>
                  <a:txBody>
                    <a:bodyPr/>
                    <a:lstStyle/>
                    <a:p>
                      <a:pPr marL="67945">
                        <a:lnSpc>
                          <a:spcPct val="100000"/>
                        </a:lnSpc>
                        <a:spcBef>
                          <a:spcPts val="405"/>
                        </a:spcBef>
                      </a:pPr>
                      <a:r>
                        <a:rPr sz="650" dirty="0">
                          <a:solidFill>
                            <a:srgbClr val="231F20"/>
                          </a:solidFill>
                          <a:latin typeface="Arial MT"/>
                          <a:cs typeface="Arial MT"/>
                        </a:rPr>
                        <a:t>Decrease</a:t>
                      </a:r>
                      <a:r>
                        <a:rPr sz="650" spc="-20" dirty="0">
                          <a:solidFill>
                            <a:srgbClr val="231F20"/>
                          </a:solidFill>
                          <a:latin typeface="Arial MT"/>
                          <a:cs typeface="Arial MT"/>
                        </a:rPr>
                        <a:t> </a:t>
                      </a:r>
                      <a:r>
                        <a:rPr sz="650" spc="-10" dirty="0">
                          <a:solidFill>
                            <a:srgbClr val="231F20"/>
                          </a:solidFill>
                          <a:latin typeface="Arial MT"/>
                          <a:cs typeface="Arial MT"/>
                        </a:rPr>
                        <a:t>spending</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6</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565">
                <a:tc>
                  <a:txBody>
                    <a:bodyPr/>
                    <a:lstStyle/>
                    <a:p>
                      <a:pPr marL="67945">
                        <a:lnSpc>
                          <a:spcPct val="100000"/>
                        </a:lnSpc>
                        <a:spcBef>
                          <a:spcPts val="405"/>
                        </a:spcBef>
                      </a:pPr>
                      <a:r>
                        <a:rPr sz="650" spc="10" dirty="0">
                          <a:solidFill>
                            <a:srgbClr val="231F20"/>
                          </a:solidFill>
                          <a:latin typeface="Arial MT"/>
                          <a:cs typeface="Arial MT"/>
                        </a:rPr>
                        <a:t>Current</a:t>
                      </a:r>
                      <a:r>
                        <a:rPr sz="650" spc="40" dirty="0">
                          <a:solidFill>
                            <a:srgbClr val="231F20"/>
                          </a:solidFill>
                          <a:latin typeface="Arial MT"/>
                          <a:cs typeface="Arial MT"/>
                        </a:rPr>
                        <a:t> </a:t>
                      </a:r>
                      <a:r>
                        <a:rPr sz="650" spc="-10" dirty="0">
                          <a:solidFill>
                            <a:srgbClr val="231F20"/>
                          </a:solidFill>
                          <a:latin typeface="Arial MT"/>
                          <a:cs typeface="Arial MT"/>
                        </a:rPr>
                        <a:t>spending</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0</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5</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202565">
                <a:tc>
                  <a:txBody>
                    <a:bodyPr/>
                    <a:lstStyle/>
                    <a:p>
                      <a:pPr marL="67945">
                        <a:lnSpc>
                          <a:spcPct val="100000"/>
                        </a:lnSpc>
                        <a:spcBef>
                          <a:spcPts val="405"/>
                        </a:spcBef>
                      </a:pPr>
                      <a:r>
                        <a:rPr sz="650" dirty="0">
                          <a:solidFill>
                            <a:srgbClr val="231F20"/>
                          </a:solidFill>
                          <a:latin typeface="Arial MT"/>
                          <a:cs typeface="Arial MT"/>
                        </a:rPr>
                        <a:t>Future</a:t>
                      </a:r>
                      <a:r>
                        <a:rPr sz="650" spc="30" dirty="0">
                          <a:solidFill>
                            <a:srgbClr val="231F20"/>
                          </a:solidFill>
                          <a:latin typeface="Arial MT"/>
                          <a:cs typeface="Arial MT"/>
                        </a:rPr>
                        <a:t> </a:t>
                      </a:r>
                      <a:r>
                        <a:rPr sz="650" dirty="0">
                          <a:solidFill>
                            <a:srgbClr val="231F20"/>
                          </a:solidFill>
                          <a:latin typeface="Arial MT"/>
                          <a:cs typeface="Arial MT"/>
                        </a:rPr>
                        <a:t>cuts</a:t>
                      </a:r>
                      <a:r>
                        <a:rPr sz="650" spc="35" dirty="0">
                          <a:solidFill>
                            <a:srgbClr val="231F20"/>
                          </a:solidFill>
                          <a:latin typeface="Arial MT"/>
                          <a:cs typeface="Arial MT"/>
                        </a:rPr>
                        <a:t> </a:t>
                      </a:r>
                      <a:r>
                        <a:rPr sz="650" dirty="0">
                          <a:solidFill>
                            <a:srgbClr val="231F20"/>
                          </a:solidFill>
                          <a:latin typeface="Arial MT"/>
                          <a:cs typeface="Arial MT"/>
                        </a:rPr>
                        <a:t>in</a:t>
                      </a:r>
                      <a:r>
                        <a:rPr sz="650" spc="35" dirty="0">
                          <a:solidFill>
                            <a:srgbClr val="231F20"/>
                          </a:solidFill>
                          <a:latin typeface="Arial MT"/>
                          <a:cs typeface="Arial MT"/>
                        </a:rPr>
                        <a:t> </a:t>
                      </a:r>
                      <a:r>
                        <a:rPr sz="650" spc="-10" dirty="0">
                          <a:solidFill>
                            <a:srgbClr val="231F20"/>
                          </a:solidFill>
                          <a:latin typeface="Arial MT"/>
                          <a:cs typeface="Arial MT"/>
                        </a:rPr>
                        <a:t>spending</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0</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bl>
          </a:graphicData>
        </a:graphic>
      </p:graphicFrame>
      <p:sp>
        <p:nvSpPr>
          <p:cNvPr id="3" name="object 3"/>
          <p:cNvSpPr txBox="1"/>
          <p:nvPr/>
        </p:nvSpPr>
        <p:spPr>
          <a:xfrm>
            <a:off x="347294" y="2286887"/>
            <a:ext cx="3686175"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solidFill>
                  <a:srgbClr val="00B0F0"/>
                </a:solidFill>
                <a:latin typeface="+mn-lt"/>
                <a:cs typeface="Arial MT"/>
              </a:rPr>
              <a:t>The Borda count now produces a clear winner! The choice has been influenced by the introduction of what might be called an ‘irrelevant alternative.’</a:t>
            </a:r>
            <a:endParaRPr sz="1100">
              <a:solidFill>
                <a:srgbClr val="00B0F0"/>
              </a:solidFill>
              <a:latin typeface="+mn-lt"/>
              <a:cs typeface="Arial MT"/>
            </a:endParaRP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63065"/>
            <a:ext cx="3846195" cy="523733"/>
          </a:xfrm>
          <a:prstGeom prst="rect">
            <a:avLst/>
          </a:prstGeom>
        </p:spPr>
        <p:txBody>
          <a:bodyPr vert="horz" wrap="square" lIns="0" tIns="6985" rIns="0" bIns="0" rtlCol="0">
            <a:spAutoFit/>
          </a:bodyPr>
          <a:lstStyle/>
          <a:p>
            <a:pPr marL="12700" marR="5080" algn="just">
              <a:lnSpc>
                <a:spcPct val="102600"/>
              </a:lnSpc>
              <a:spcBef>
                <a:spcPts val="55"/>
              </a:spcBef>
            </a:pPr>
            <a:r>
              <a:rPr dirty="0">
                <a:solidFill>
                  <a:srgbClr val="00B0F0"/>
                </a:solidFill>
                <a:latin typeface="+mn-lt"/>
              </a:rPr>
              <a:t>Decision rules that aren’t ‘independent of irrelevant alternatives’ allow wily politicians to more easily manipulate the outcome of a decision making process to produce their most preferred outcome.</a:t>
            </a:r>
          </a:p>
        </p:txBody>
      </p:sp>
      <p:sp>
        <p:nvSpPr>
          <p:cNvPr id="3" name="object 3"/>
          <p:cNvSpPr txBox="1"/>
          <p:nvPr/>
        </p:nvSpPr>
        <p:spPr>
          <a:xfrm>
            <a:off x="347294" y="1539289"/>
            <a:ext cx="3884929" cy="88011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Rather than making persuasive arguments about the desirability of their most preferred outcome, a politician might get their way by the imaginative introduction of an alternative that has no chance of winning, but that can influence the alternative that’s ultimately chosen.</a:t>
            </a:r>
            <a:endParaRPr sz="1100">
              <a:latin typeface="+mn-lt"/>
              <a:cs typeface="Arial MT"/>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0539" y="1225151"/>
            <a:ext cx="3575711"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Majority Rule with an Agenda Setter</a:t>
            </a:r>
            <a:endParaRPr sz="1700">
              <a:latin typeface="+mn-lt"/>
              <a:cs typeface="Tahoma"/>
            </a:endParaRP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389324"/>
          </a:xfrm>
          <a:prstGeom prst="rect">
            <a:avLst/>
          </a:prstGeom>
        </p:spPr>
        <p:txBody>
          <a:bodyPr vert="horz" wrap="square" lIns="0" tIns="217919" rIns="0" bIns="0" rtlCol="0">
            <a:spAutoFit/>
          </a:bodyPr>
          <a:lstStyle/>
          <a:p>
            <a:pPr marL="12700">
              <a:lnSpc>
                <a:spcPct val="100000"/>
              </a:lnSpc>
              <a:spcBef>
                <a:spcPts val="90"/>
              </a:spcBef>
            </a:pPr>
            <a:r>
              <a:rPr dirty="0">
                <a:solidFill>
                  <a:srgbClr val="00B0F0"/>
                </a:solidFill>
                <a:latin typeface="+mn-lt"/>
              </a:rPr>
              <a:t>Agenda Setting</a:t>
            </a:r>
          </a:p>
        </p:txBody>
      </p:sp>
      <p:sp>
        <p:nvSpPr>
          <p:cNvPr id="3" name="object 3"/>
          <p:cNvSpPr txBox="1"/>
          <p:nvPr/>
        </p:nvSpPr>
        <p:spPr>
          <a:xfrm>
            <a:off x="347294" y="1390864"/>
            <a:ext cx="3706495"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An alternative decision-making mechanism that overcomes the potential instability of majority rule in round-robin tournaments requires actors to begin by considering only a subset of the available pair-wise alternatives.</a:t>
            </a:r>
            <a:endParaRPr sz="1100">
              <a:latin typeface="+mn-lt"/>
              <a:cs typeface="Arial MT"/>
            </a:endParaRP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349391"/>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0000"/>
                </a:solidFill>
                <a:latin typeface="+mn-lt"/>
              </a:rPr>
              <a:t>A </a:t>
            </a:r>
            <a:r>
              <a:rPr dirty="0">
                <a:solidFill>
                  <a:srgbClr val="00B0F0"/>
                </a:solidFill>
                <a:latin typeface="+mn-lt"/>
              </a:rPr>
              <a:t>voting agenda </a:t>
            </a:r>
            <a:r>
              <a:rPr dirty="0">
                <a:solidFill>
                  <a:srgbClr val="000000"/>
                </a:solidFill>
                <a:latin typeface="+mn-lt"/>
              </a:rPr>
              <a:t>is a plan that determines the sequence or order in which votes occur.</a:t>
            </a:r>
          </a:p>
        </p:txBody>
      </p:sp>
      <p:sp>
        <p:nvSpPr>
          <p:cNvPr id="3" name="object 3"/>
          <p:cNvSpPr txBox="1"/>
          <p:nvPr/>
        </p:nvSpPr>
        <p:spPr>
          <a:xfrm>
            <a:off x="321894" y="1372144"/>
            <a:ext cx="2863850" cy="1011815"/>
          </a:xfrm>
          <a:prstGeom prst="rect">
            <a:avLst/>
          </a:prstGeom>
        </p:spPr>
        <p:txBody>
          <a:bodyPr vert="horz" wrap="square" lIns="0" tIns="11430" rIns="0" bIns="0" rtlCol="0">
            <a:spAutoFit/>
          </a:bodyPr>
          <a:lstStyle/>
          <a:p>
            <a:pPr marL="38100">
              <a:lnSpc>
                <a:spcPct val="100000"/>
              </a:lnSpc>
              <a:spcBef>
                <a:spcPts val="90"/>
              </a:spcBef>
            </a:pPr>
            <a:r>
              <a:rPr sz="1100" dirty="0">
                <a:latin typeface="+mn-lt"/>
                <a:cs typeface="Arial MT"/>
              </a:rPr>
              <a:t>One possible voting agenda:</a:t>
            </a:r>
            <a:endParaRPr sz="1100">
              <a:latin typeface="+mn-lt"/>
              <a:cs typeface="Arial MT"/>
            </a:endParaRPr>
          </a:p>
          <a:p>
            <a:pPr>
              <a:lnSpc>
                <a:spcPct val="100000"/>
              </a:lnSpc>
              <a:spcBef>
                <a:spcPts val="484"/>
              </a:spcBef>
            </a:pPr>
            <a:endParaRPr sz="1100">
              <a:latin typeface="+mn-lt"/>
              <a:cs typeface="Arial MT"/>
            </a:endParaRPr>
          </a:p>
          <a:p>
            <a:pPr marL="313055" indent="-136525">
              <a:lnSpc>
                <a:spcPct val="100000"/>
              </a:lnSpc>
              <a:buFont typeface="Arial"/>
              <a:buChar char="•"/>
              <a:tabLst>
                <a:tab pos="313055" algn="l"/>
              </a:tabLst>
            </a:pPr>
            <a:r>
              <a:rPr sz="1100" dirty="0">
                <a:latin typeface="+mn-lt"/>
                <a:cs typeface="Arial MT"/>
              </a:rPr>
              <a:t>First round: </a:t>
            </a:r>
            <a:r>
              <a:rPr sz="1100" i="1" dirty="0">
                <a:latin typeface="+mn-lt"/>
                <a:cs typeface="Calibri"/>
              </a:rPr>
              <a:t>I </a:t>
            </a:r>
            <a:r>
              <a:rPr sz="1100" dirty="0">
                <a:latin typeface="+mn-lt"/>
                <a:cs typeface="Arial MT"/>
              </a:rPr>
              <a:t>vs. </a:t>
            </a:r>
            <a:r>
              <a:rPr sz="1100" i="1" dirty="0">
                <a:latin typeface="+mn-lt"/>
                <a:cs typeface="Calibri"/>
              </a:rPr>
              <a:t>D</a:t>
            </a:r>
            <a:r>
              <a:rPr sz="1100" dirty="0">
                <a:latin typeface="+mn-lt"/>
                <a:cs typeface="Arial MT"/>
              </a:rPr>
              <a:t>.</a:t>
            </a:r>
            <a:endParaRPr sz="1100">
              <a:latin typeface="+mn-lt"/>
              <a:cs typeface="Arial MT"/>
            </a:endParaRPr>
          </a:p>
          <a:p>
            <a:pPr>
              <a:lnSpc>
                <a:spcPct val="100000"/>
              </a:lnSpc>
              <a:spcBef>
                <a:spcPts val="720"/>
              </a:spcBef>
              <a:buFont typeface="Arial"/>
              <a:buChar char="•"/>
            </a:pPr>
            <a:endParaRPr sz="1100">
              <a:latin typeface="+mn-lt"/>
              <a:cs typeface="Arial MT"/>
            </a:endParaRPr>
          </a:p>
          <a:p>
            <a:pPr marL="313055" indent="-136525">
              <a:lnSpc>
                <a:spcPct val="100000"/>
              </a:lnSpc>
              <a:spcBef>
                <a:spcPts val="5"/>
              </a:spcBef>
              <a:buFont typeface="Arial"/>
              <a:buChar char="•"/>
              <a:tabLst>
                <a:tab pos="313055" algn="l"/>
              </a:tabLst>
            </a:pPr>
            <a:r>
              <a:rPr sz="1100" dirty="0">
                <a:latin typeface="+mn-lt"/>
                <a:cs typeface="Arial MT"/>
              </a:rPr>
              <a:t>Second round: Winner of first round vs. </a:t>
            </a:r>
            <a:r>
              <a:rPr sz="1100" i="1" dirty="0">
                <a:latin typeface="+mn-lt"/>
                <a:cs typeface="Calibri"/>
              </a:rPr>
              <a:t>C</a:t>
            </a:r>
            <a:r>
              <a:rPr sz="1100" dirty="0">
                <a:latin typeface="+mn-lt"/>
                <a:cs typeface="Arial MT"/>
              </a:rPr>
              <a:t>.</a:t>
            </a:r>
            <a:endParaRPr sz="1100">
              <a:latin typeface="+mn-lt"/>
              <a:cs typeface="Arial MT"/>
            </a:endParaRP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58570"/>
            <a:ext cx="289306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Pair-Wise Contests and Different Voting Agendas</a:t>
            </a:r>
          </a:p>
        </p:txBody>
      </p:sp>
      <p:graphicFrame>
        <p:nvGraphicFramePr>
          <p:cNvPr id="3" name="object 3"/>
          <p:cNvGraphicFramePr>
            <a:graphicFrameLocks noGrp="1"/>
          </p:cNvGraphicFramePr>
          <p:nvPr/>
        </p:nvGraphicFramePr>
        <p:xfrm>
          <a:off x="245097" y="903762"/>
          <a:ext cx="4079873" cy="1098549"/>
        </p:xfrm>
        <a:graphic>
          <a:graphicData uri="http://schemas.openxmlformats.org/drawingml/2006/table">
            <a:tbl>
              <a:tblPr firstRow="1" bandRow="1">
                <a:tableStyleId>{2D5ABB26-0587-4C30-8999-92F81FD0307C}</a:tableStyleId>
              </a:tblPr>
              <a:tblGrid>
                <a:gridCol w="474980">
                  <a:extLst>
                    <a:ext uri="{9D8B030D-6E8A-4147-A177-3AD203B41FA5}">
                      <a16:colId xmlns:a16="http://schemas.microsoft.com/office/drawing/2014/main" val="20000"/>
                    </a:ext>
                  </a:extLst>
                </a:gridCol>
                <a:gridCol w="588009">
                  <a:extLst>
                    <a:ext uri="{9D8B030D-6E8A-4147-A177-3AD203B41FA5}">
                      <a16:colId xmlns:a16="http://schemas.microsoft.com/office/drawing/2014/main" val="20001"/>
                    </a:ext>
                  </a:extLst>
                </a:gridCol>
                <a:gridCol w="582930">
                  <a:extLst>
                    <a:ext uri="{9D8B030D-6E8A-4147-A177-3AD203B41FA5}">
                      <a16:colId xmlns:a16="http://schemas.microsoft.com/office/drawing/2014/main" val="20002"/>
                    </a:ext>
                  </a:extLst>
                </a:gridCol>
                <a:gridCol w="600075">
                  <a:extLst>
                    <a:ext uri="{9D8B030D-6E8A-4147-A177-3AD203B41FA5}">
                      <a16:colId xmlns:a16="http://schemas.microsoft.com/office/drawing/2014/main" val="20003"/>
                    </a:ext>
                  </a:extLst>
                </a:gridCol>
                <a:gridCol w="673734">
                  <a:extLst>
                    <a:ext uri="{9D8B030D-6E8A-4147-A177-3AD203B41FA5}">
                      <a16:colId xmlns:a16="http://schemas.microsoft.com/office/drawing/2014/main" val="20004"/>
                    </a:ext>
                  </a:extLst>
                </a:gridCol>
                <a:gridCol w="1160145">
                  <a:extLst>
                    <a:ext uri="{9D8B030D-6E8A-4147-A177-3AD203B41FA5}">
                      <a16:colId xmlns:a16="http://schemas.microsoft.com/office/drawing/2014/main" val="20005"/>
                    </a:ext>
                  </a:extLst>
                </a:gridCol>
              </a:tblGrid>
              <a:tr h="485140">
                <a:tc>
                  <a:txBody>
                    <a:bodyPr/>
                    <a:lstStyle/>
                    <a:p>
                      <a:pPr>
                        <a:lnSpc>
                          <a:spcPct val="100000"/>
                        </a:lnSpc>
                      </a:pPr>
                      <a:endParaRPr sz="750">
                        <a:latin typeface="Times New Roman"/>
                        <a:cs typeface="Times New Roman"/>
                      </a:endParaRPr>
                    </a:p>
                    <a:p>
                      <a:pPr>
                        <a:lnSpc>
                          <a:spcPct val="100000"/>
                        </a:lnSpc>
                        <a:spcBef>
                          <a:spcPts val="805"/>
                        </a:spcBef>
                      </a:pPr>
                      <a:endParaRPr sz="750">
                        <a:latin typeface="Times New Roman"/>
                        <a:cs typeface="Times New Roman"/>
                      </a:endParaRPr>
                    </a:p>
                    <a:p>
                      <a:pPr algn="ctr">
                        <a:lnSpc>
                          <a:spcPct val="100000"/>
                        </a:lnSpc>
                        <a:spcBef>
                          <a:spcPts val="5"/>
                        </a:spcBef>
                      </a:pPr>
                      <a:r>
                        <a:rPr sz="750" b="1" spc="-10" dirty="0">
                          <a:solidFill>
                            <a:srgbClr val="FFFFFF"/>
                          </a:solidFill>
                          <a:latin typeface="Arial"/>
                          <a:cs typeface="Arial"/>
                        </a:rPr>
                        <a:t>Agenda</a:t>
                      </a:r>
                      <a:endParaRPr sz="750">
                        <a:latin typeface="Arial"/>
                        <a:cs typeface="Arial"/>
                      </a:endParaRPr>
                    </a:p>
                  </a:txBody>
                  <a:tcPr marL="0" marR="0" marT="0"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pPr>
                      <a:endParaRPr sz="750">
                        <a:latin typeface="Times New Roman"/>
                        <a:cs typeface="Times New Roman"/>
                      </a:endParaRPr>
                    </a:p>
                    <a:p>
                      <a:pPr>
                        <a:lnSpc>
                          <a:spcPct val="100000"/>
                        </a:lnSpc>
                        <a:spcBef>
                          <a:spcPts val="805"/>
                        </a:spcBef>
                      </a:pPr>
                      <a:endParaRPr sz="750">
                        <a:latin typeface="Times New Roman"/>
                        <a:cs typeface="Times New Roman"/>
                      </a:endParaRPr>
                    </a:p>
                    <a:p>
                      <a:pPr marL="67945">
                        <a:lnSpc>
                          <a:spcPct val="100000"/>
                        </a:lnSpc>
                        <a:spcBef>
                          <a:spcPts val="5"/>
                        </a:spcBef>
                      </a:pPr>
                      <a:r>
                        <a:rPr sz="750" b="1" spc="-25" dirty="0">
                          <a:solidFill>
                            <a:srgbClr val="FFFFFF"/>
                          </a:solidFill>
                          <a:latin typeface="Arial"/>
                          <a:cs typeface="Arial"/>
                        </a:rPr>
                        <a:t>1st</a:t>
                      </a:r>
                      <a:r>
                        <a:rPr sz="750" b="1" spc="-45" dirty="0">
                          <a:solidFill>
                            <a:srgbClr val="FFFFFF"/>
                          </a:solidFill>
                          <a:latin typeface="Arial"/>
                          <a:cs typeface="Arial"/>
                        </a:rPr>
                        <a:t> </a:t>
                      </a:r>
                      <a:r>
                        <a:rPr sz="750" b="1" spc="-10" dirty="0">
                          <a:solidFill>
                            <a:srgbClr val="FFFFFF"/>
                          </a:solidFill>
                          <a:latin typeface="Arial"/>
                          <a:cs typeface="Arial"/>
                        </a:rPr>
                        <a:t>round</a:t>
                      </a:r>
                      <a:endParaRPr sz="75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409"/>
                        </a:spcBef>
                      </a:pPr>
                      <a:endParaRPr sz="750">
                        <a:latin typeface="Times New Roman"/>
                        <a:cs typeface="Times New Roman"/>
                      </a:endParaRPr>
                    </a:p>
                    <a:p>
                      <a:pPr marL="67945" marR="75565">
                        <a:lnSpc>
                          <a:spcPct val="120000"/>
                        </a:lnSpc>
                      </a:pPr>
                      <a:r>
                        <a:rPr sz="750" b="1" spc="-10" dirty="0">
                          <a:solidFill>
                            <a:srgbClr val="FFFFFF"/>
                          </a:solidFill>
                          <a:latin typeface="Arial"/>
                          <a:cs typeface="Arial"/>
                        </a:rPr>
                        <a:t>1st-</a:t>
                      </a:r>
                      <a:r>
                        <a:rPr sz="750" b="1" spc="-25" dirty="0">
                          <a:solidFill>
                            <a:srgbClr val="FFFFFF"/>
                          </a:solidFill>
                          <a:latin typeface="Arial"/>
                          <a:cs typeface="Arial"/>
                        </a:rPr>
                        <a:t>round</a:t>
                      </a:r>
                      <a:r>
                        <a:rPr sz="750" b="1" spc="-10" dirty="0">
                          <a:solidFill>
                            <a:srgbClr val="FFFFFF"/>
                          </a:solidFill>
                          <a:latin typeface="Arial"/>
                          <a:cs typeface="Arial"/>
                        </a:rPr>
                        <a:t> winner</a:t>
                      </a:r>
                      <a:endParaRPr sz="750">
                        <a:latin typeface="Arial"/>
                        <a:cs typeface="Arial"/>
                      </a:endParaRPr>
                    </a:p>
                  </a:txBody>
                  <a:tcPr marL="0" marR="0" marT="520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pPr>
                      <a:endParaRPr sz="750">
                        <a:latin typeface="Times New Roman"/>
                        <a:cs typeface="Times New Roman"/>
                      </a:endParaRPr>
                    </a:p>
                    <a:p>
                      <a:pPr>
                        <a:lnSpc>
                          <a:spcPct val="100000"/>
                        </a:lnSpc>
                        <a:spcBef>
                          <a:spcPts val="805"/>
                        </a:spcBef>
                      </a:pPr>
                      <a:endParaRPr sz="750">
                        <a:latin typeface="Times New Roman"/>
                        <a:cs typeface="Times New Roman"/>
                      </a:endParaRPr>
                    </a:p>
                    <a:p>
                      <a:pPr marL="67945">
                        <a:lnSpc>
                          <a:spcPct val="100000"/>
                        </a:lnSpc>
                        <a:spcBef>
                          <a:spcPts val="5"/>
                        </a:spcBef>
                      </a:pPr>
                      <a:r>
                        <a:rPr sz="750" b="1" spc="-30" dirty="0">
                          <a:solidFill>
                            <a:srgbClr val="FFFFFF"/>
                          </a:solidFill>
                          <a:latin typeface="Arial"/>
                          <a:cs typeface="Arial"/>
                        </a:rPr>
                        <a:t>2nd</a:t>
                      </a:r>
                      <a:r>
                        <a:rPr sz="750" b="1" spc="-50" dirty="0">
                          <a:solidFill>
                            <a:srgbClr val="FFFFFF"/>
                          </a:solidFill>
                          <a:latin typeface="Arial"/>
                          <a:cs typeface="Arial"/>
                        </a:rPr>
                        <a:t> </a:t>
                      </a:r>
                      <a:r>
                        <a:rPr sz="750" b="1" spc="-10" dirty="0">
                          <a:solidFill>
                            <a:srgbClr val="FFFFFF"/>
                          </a:solidFill>
                          <a:latin typeface="Arial"/>
                          <a:cs typeface="Arial"/>
                        </a:rPr>
                        <a:t>round</a:t>
                      </a:r>
                      <a:endParaRPr sz="75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spcBef>
                          <a:spcPts val="409"/>
                        </a:spcBef>
                      </a:pPr>
                      <a:endParaRPr sz="750">
                        <a:latin typeface="Times New Roman"/>
                        <a:cs typeface="Times New Roman"/>
                      </a:endParaRPr>
                    </a:p>
                    <a:p>
                      <a:pPr marL="67945" marR="133350">
                        <a:lnSpc>
                          <a:spcPct val="120000"/>
                        </a:lnSpc>
                      </a:pPr>
                      <a:r>
                        <a:rPr sz="750" b="1" dirty="0">
                          <a:solidFill>
                            <a:srgbClr val="FFFFFF"/>
                          </a:solidFill>
                          <a:latin typeface="Arial"/>
                          <a:cs typeface="Arial"/>
                        </a:rPr>
                        <a:t>2nd-</a:t>
                      </a:r>
                      <a:r>
                        <a:rPr sz="750" b="1" spc="-35" dirty="0">
                          <a:solidFill>
                            <a:srgbClr val="FFFFFF"/>
                          </a:solidFill>
                          <a:latin typeface="Arial"/>
                          <a:cs typeface="Arial"/>
                        </a:rPr>
                        <a:t>round</a:t>
                      </a:r>
                      <a:r>
                        <a:rPr sz="750" b="1" spc="-10" dirty="0">
                          <a:solidFill>
                            <a:srgbClr val="FFFFFF"/>
                          </a:solidFill>
                          <a:latin typeface="Arial"/>
                          <a:cs typeface="Arial"/>
                        </a:rPr>
                        <a:t> winner</a:t>
                      </a:r>
                      <a:endParaRPr sz="750">
                        <a:latin typeface="Arial"/>
                        <a:cs typeface="Arial"/>
                      </a:endParaRPr>
                    </a:p>
                  </a:txBody>
                  <a:tcPr marL="0" marR="0" marT="520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7945" marR="182245" algn="just">
                        <a:lnSpc>
                          <a:spcPct val="120000"/>
                        </a:lnSpc>
                        <a:spcBef>
                          <a:spcPts val="195"/>
                        </a:spcBef>
                      </a:pPr>
                      <a:r>
                        <a:rPr sz="750" b="1" spc="-25" dirty="0">
                          <a:solidFill>
                            <a:srgbClr val="FFFFFF"/>
                          </a:solidFill>
                          <a:latin typeface="Arial"/>
                          <a:cs typeface="Arial"/>
                        </a:rPr>
                        <a:t>Councillor</a:t>
                      </a:r>
                      <a:r>
                        <a:rPr sz="750" b="1" spc="5" dirty="0">
                          <a:solidFill>
                            <a:srgbClr val="FFFFFF"/>
                          </a:solidFill>
                          <a:latin typeface="Arial"/>
                          <a:cs typeface="Arial"/>
                        </a:rPr>
                        <a:t> </a:t>
                      </a:r>
                      <a:r>
                        <a:rPr sz="750" b="1" spc="-10" dirty="0">
                          <a:solidFill>
                            <a:srgbClr val="FFFFFF"/>
                          </a:solidFill>
                          <a:latin typeface="Arial"/>
                          <a:cs typeface="Arial"/>
                        </a:rPr>
                        <a:t>obtaining </a:t>
                      </a:r>
                      <a:r>
                        <a:rPr sz="750" b="1" dirty="0">
                          <a:solidFill>
                            <a:srgbClr val="FFFFFF"/>
                          </a:solidFill>
                          <a:latin typeface="Arial"/>
                          <a:cs typeface="Arial"/>
                        </a:rPr>
                        <a:t>their</a:t>
                      </a:r>
                      <a:r>
                        <a:rPr sz="750" b="1" spc="-35" dirty="0">
                          <a:solidFill>
                            <a:srgbClr val="FFFFFF"/>
                          </a:solidFill>
                          <a:latin typeface="Arial"/>
                          <a:cs typeface="Arial"/>
                        </a:rPr>
                        <a:t> </a:t>
                      </a:r>
                      <a:r>
                        <a:rPr sz="750" b="1" spc="-30" dirty="0">
                          <a:solidFill>
                            <a:srgbClr val="FFFFFF"/>
                          </a:solidFill>
                          <a:latin typeface="Arial"/>
                          <a:cs typeface="Arial"/>
                        </a:rPr>
                        <a:t>most</a:t>
                      </a:r>
                      <a:r>
                        <a:rPr sz="750" b="1" spc="-25" dirty="0">
                          <a:solidFill>
                            <a:srgbClr val="FFFFFF"/>
                          </a:solidFill>
                          <a:latin typeface="Arial"/>
                          <a:cs typeface="Arial"/>
                        </a:rPr>
                        <a:t> </a:t>
                      </a:r>
                      <a:r>
                        <a:rPr sz="750" b="1" spc="-10" dirty="0">
                          <a:solidFill>
                            <a:srgbClr val="FFFFFF"/>
                          </a:solidFill>
                          <a:latin typeface="Arial"/>
                          <a:cs typeface="Arial"/>
                        </a:rPr>
                        <a:t>preferred outcome</a:t>
                      </a:r>
                      <a:endParaRPr sz="750">
                        <a:latin typeface="Arial"/>
                        <a:cs typeface="Arial"/>
                      </a:endParaRPr>
                    </a:p>
                  </a:txBody>
                  <a:tcPr marL="0" marR="0" marT="2476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0"/>
                  </a:ext>
                </a:extLst>
              </a:tr>
              <a:tr h="208279">
                <a:tc>
                  <a:txBody>
                    <a:bodyPr/>
                    <a:lstStyle/>
                    <a:p>
                      <a:pPr algn="ctr">
                        <a:lnSpc>
                          <a:spcPct val="100000"/>
                        </a:lnSpc>
                        <a:spcBef>
                          <a:spcPts val="450"/>
                        </a:spcBef>
                      </a:pPr>
                      <a:r>
                        <a:rPr sz="650" spc="-50" dirty="0">
                          <a:solidFill>
                            <a:srgbClr val="231F20"/>
                          </a:solidFill>
                          <a:latin typeface="Arial MT"/>
                          <a:cs typeface="Arial MT"/>
                        </a:rPr>
                        <a:t>1</a:t>
                      </a:r>
                      <a:endParaRPr sz="650">
                        <a:latin typeface="Arial MT"/>
                        <a:cs typeface="Arial MT"/>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i="1" dirty="0">
                          <a:solidFill>
                            <a:srgbClr val="231F20"/>
                          </a:solidFill>
                          <a:latin typeface="Franklin Gothic Medium"/>
                          <a:cs typeface="Franklin Gothic Medium"/>
                        </a:rPr>
                        <a:t>I</a:t>
                      </a:r>
                      <a:r>
                        <a:rPr sz="650" i="1" spc="-25" dirty="0">
                          <a:solidFill>
                            <a:srgbClr val="231F20"/>
                          </a:solidFill>
                          <a:latin typeface="Franklin Gothic Medium"/>
                          <a:cs typeface="Franklin Gothic Medium"/>
                        </a:rPr>
                        <a:t> </a:t>
                      </a:r>
                      <a:r>
                        <a:rPr sz="650" dirty="0">
                          <a:solidFill>
                            <a:srgbClr val="231F20"/>
                          </a:solidFill>
                          <a:latin typeface="Arial MT"/>
                          <a:cs typeface="Arial MT"/>
                        </a:rPr>
                        <a:t>vs.</a:t>
                      </a:r>
                      <a:r>
                        <a:rPr sz="650" spc="-35" dirty="0">
                          <a:solidFill>
                            <a:srgbClr val="231F20"/>
                          </a:solidFill>
                          <a:latin typeface="Arial MT"/>
                          <a:cs typeface="Arial MT"/>
                        </a:rPr>
                        <a:t> </a:t>
                      </a: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50"/>
                        </a:spcBef>
                      </a:pP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50"/>
                        </a:spcBef>
                      </a:pPr>
                      <a:r>
                        <a:rPr sz="650" i="1" dirty="0">
                          <a:solidFill>
                            <a:srgbClr val="231F20"/>
                          </a:solidFill>
                          <a:latin typeface="Franklin Gothic Medium"/>
                          <a:cs typeface="Franklin Gothic Medium"/>
                        </a:rPr>
                        <a:t>D</a:t>
                      </a:r>
                      <a:r>
                        <a:rPr sz="650" i="1" spc="-20" dirty="0">
                          <a:solidFill>
                            <a:srgbClr val="231F20"/>
                          </a:solidFill>
                          <a:latin typeface="Franklin Gothic Medium"/>
                          <a:cs typeface="Franklin Gothic Medium"/>
                        </a:rPr>
                        <a:t> </a:t>
                      </a:r>
                      <a:r>
                        <a:rPr sz="650" dirty="0">
                          <a:solidFill>
                            <a:srgbClr val="231F20"/>
                          </a:solidFill>
                          <a:latin typeface="Arial MT"/>
                          <a:cs typeface="Arial MT"/>
                        </a:rPr>
                        <a:t>vs.</a:t>
                      </a:r>
                      <a:r>
                        <a:rPr sz="650" spc="-30" dirty="0">
                          <a:solidFill>
                            <a:srgbClr val="231F20"/>
                          </a:solidFill>
                          <a:latin typeface="Arial MT"/>
                          <a:cs typeface="Arial MT"/>
                        </a:rPr>
                        <a:t> </a:t>
                      </a:r>
                      <a:r>
                        <a:rPr sz="650" i="1" spc="-50" dirty="0">
                          <a:solidFill>
                            <a:srgbClr val="231F20"/>
                          </a:solidFill>
                          <a:latin typeface="Franklin Gothic Medium"/>
                          <a:cs typeface="Franklin Gothic Medium"/>
                        </a:rPr>
                        <a:t>C</a:t>
                      </a:r>
                      <a:endParaRPr sz="650">
                        <a:latin typeface="Franklin Gothic Medium"/>
                        <a:cs typeface="Franklin Gothic Medium"/>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50"/>
                        </a:spcBef>
                      </a:pPr>
                      <a:r>
                        <a:rPr sz="650" i="1" spc="-50" dirty="0">
                          <a:solidFill>
                            <a:srgbClr val="231F20"/>
                          </a:solidFill>
                          <a:latin typeface="Franklin Gothic Medium"/>
                          <a:cs typeface="Franklin Gothic Medium"/>
                        </a:rPr>
                        <a:t>C</a:t>
                      </a:r>
                      <a:endParaRPr sz="650">
                        <a:latin typeface="Franklin Gothic Medium"/>
                        <a:cs typeface="Franklin Gothic Medium"/>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spc="10" dirty="0">
                          <a:solidFill>
                            <a:srgbClr val="231F20"/>
                          </a:solidFill>
                          <a:latin typeface="Arial MT"/>
                          <a:cs typeface="Arial MT"/>
                        </a:rPr>
                        <a:t>Centrist</a:t>
                      </a:r>
                      <a:r>
                        <a:rPr sz="650" spc="35" dirty="0">
                          <a:solidFill>
                            <a:srgbClr val="231F20"/>
                          </a:solidFill>
                          <a:latin typeface="Arial MT"/>
                          <a:cs typeface="Arial MT"/>
                        </a:rPr>
                        <a:t> </a:t>
                      </a:r>
                      <a:r>
                        <a:rPr sz="650" spc="-10" dirty="0">
                          <a:solidFill>
                            <a:srgbClr val="231F20"/>
                          </a:solidFill>
                          <a:latin typeface="Arial MT"/>
                          <a:cs typeface="Arial MT"/>
                        </a:rPr>
                        <a:t>councillor</a:t>
                      </a:r>
                      <a:endParaRPr sz="650">
                        <a:latin typeface="Arial MT"/>
                        <a:cs typeface="Arial MT"/>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565">
                <a:tc>
                  <a:txBody>
                    <a:bodyPr/>
                    <a:lstStyle/>
                    <a:p>
                      <a:pPr algn="ctr">
                        <a:lnSpc>
                          <a:spcPct val="100000"/>
                        </a:lnSpc>
                        <a:spcBef>
                          <a:spcPts val="405"/>
                        </a:spcBef>
                      </a:pPr>
                      <a:r>
                        <a:rPr sz="650" spc="-50" dirty="0">
                          <a:solidFill>
                            <a:srgbClr val="231F20"/>
                          </a:solidFill>
                          <a:latin typeface="Arial MT"/>
                          <a:cs typeface="Arial MT"/>
                        </a:rPr>
                        <a:t>2</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i="1" dirty="0">
                          <a:solidFill>
                            <a:srgbClr val="231F20"/>
                          </a:solidFill>
                          <a:latin typeface="Franklin Gothic Medium"/>
                          <a:cs typeface="Franklin Gothic Medium"/>
                        </a:rPr>
                        <a:t>C</a:t>
                      </a:r>
                      <a:r>
                        <a:rPr sz="650" i="1" spc="-15" dirty="0">
                          <a:solidFill>
                            <a:srgbClr val="231F20"/>
                          </a:solidFill>
                          <a:latin typeface="Franklin Gothic Medium"/>
                          <a:cs typeface="Franklin Gothic Medium"/>
                        </a:rPr>
                        <a:t> </a:t>
                      </a:r>
                      <a:r>
                        <a:rPr sz="650" dirty="0">
                          <a:solidFill>
                            <a:srgbClr val="231F20"/>
                          </a:solidFill>
                          <a:latin typeface="Arial MT"/>
                          <a:cs typeface="Arial MT"/>
                        </a:rPr>
                        <a:t>vs.</a:t>
                      </a:r>
                      <a:r>
                        <a:rPr sz="650" spc="-30" dirty="0">
                          <a:solidFill>
                            <a:srgbClr val="231F20"/>
                          </a:solidFill>
                          <a:latin typeface="Arial MT"/>
                          <a:cs typeface="Arial MT"/>
                        </a:rPr>
                        <a:t> </a:t>
                      </a:r>
                      <a:r>
                        <a:rPr sz="650" i="1" spc="-50" dirty="0">
                          <a:solidFill>
                            <a:srgbClr val="231F20"/>
                          </a:solidFill>
                          <a:latin typeface="Franklin Gothic Medium"/>
                          <a:cs typeface="Franklin Gothic Medium"/>
                        </a:rPr>
                        <a:t>I</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05"/>
                        </a:spcBef>
                      </a:pPr>
                      <a:r>
                        <a:rPr sz="650" i="1" spc="-50" dirty="0">
                          <a:solidFill>
                            <a:srgbClr val="231F20"/>
                          </a:solidFill>
                          <a:latin typeface="Franklin Gothic Medium"/>
                          <a:cs typeface="Franklin Gothic Medium"/>
                        </a:rPr>
                        <a:t>I</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05"/>
                        </a:spcBef>
                      </a:pPr>
                      <a:r>
                        <a:rPr sz="650" i="1" dirty="0">
                          <a:solidFill>
                            <a:srgbClr val="231F20"/>
                          </a:solidFill>
                          <a:latin typeface="Franklin Gothic Medium"/>
                          <a:cs typeface="Franklin Gothic Medium"/>
                        </a:rPr>
                        <a:t>I</a:t>
                      </a:r>
                      <a:r>
                        <a:rPr sz="650" i="1" spc="-25" dirty="0">
                          <a:solidFill>
                            <a:srgbClr val="231F20"/>
                          </a:solidFill>
                          <a:latin typeface="Franklin Gothic Medium"/>
                          <a:cs typeface="Franklin Gothic Medium"/>
                        </a:rPr>
                        <a:t> </a:t>
                      </a:r>
                      <a:r>
                        <a:rPr sz="650" dirty="0">
                          <a:solidFill>
                            <a:srgbClr val="231F20"/>
                          </a:solidFill>
                          <a:latin typeface="Arial MT"/>
                          <a:cs typeface="Arial MT"/>
                        </a:rPr>
                        <a:t>vs.</a:t>
                      </a:r>
                      <a:r>
                        <a:rPr sz="650" spc="-35" dirty="0">
                          <a:solidFill>
                            <a:srgbClr val="231F20"/>
                          </a:solidFill>
                          <a:latin typeface="Arial MT"/>
                          <a:cs typeface="Arial MT"/>
                        </a:rPr>
                        <a:t> </a:t>
                      </a: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05"/>
                        </a:spcBef>
                      </a:pP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Arial MT"/>
                          <a:cs typeface="Arial MT"/>
                        </a:rPr>
                        <a:t>Right-wing</a:t>
                      </a:r>
                      <a:r>
                        <a:rPr sz="650" spc="100" dirty="0">
                          <a:solidFill>
                            <a:srgbClr val="231F20"/>
                          </a:solidFill>
                          <a:latin typeface="Arial MT"/>
                          <a:cs typeface="Arial MT"/>
                        </a:rPr>
                        <a:t> </a:t>
                      </a:r>
                      <a:r>
                        <a:rPr sz="650" spc="-10" dirty="0">
                          <a:solidFill>
                            <a:srgbClr val="231F20"/>
                          </a:solidFill>
                          <a:latin typeface="Arial MT"/>
                          <a:cs typeface="Arial MT"/>
                        </a:rPr>
                        <a:t>councillor</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565">
                <a:tc>
                  <a:txBody>
                    <a:bodyPr/>
                    <a:lstStyle/>
                    <a:p>
                      <a:pPr algn="ctr">
                        <a:lnSpc>
                          <a:spcPct val="100000"/>
                        </a:lnSpc>
                        <a:spcBef>
                          <a:spcPts val="405"/>
                        </a:spcBef>
                      </a:pPr>
                      <a:r>
                        <a:rPr sz="650" spc="-50" dirty="0">
                          <a:solidFill>
                            <a:srgbClr val="231F20"/>
                          </a:solidFill>
                          <a:latin typeface="Arial MT"/>
                          <a:cs typeface="Arial MT"/>
                        </a:rPr>
                        <a:t>3</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i="1" dirty="0">
                          <a:solidFill>
                            <a:srgbClr val="231F20"/>
                          </a:solidFill>
                          <a:latin typeface="Franklin Gothic Medium"/>
                          <a:cs typeface="Franklin Gothic Medium"/>
                        </a:rPr>
                        <a:t>C</a:t>
                      </a:r>
                      <a:r>
                        <a:rPr sz="650" i="1" spc="-15" dirty="0">
                          <a:solidFill>
                            <a:srgbClr val="231F20"/>
                          </a:solidFill>
                          <a:latin typeface="Franklin Gothic Medium"/>
                          <a:cs typeface="Franklin Gothic Medium"/>
                        </a:rPr>
                        <a:t> </a:t>
                      </a:r>
                      <a:r>
                        <a:rPr sz="650" dirty="0">
                          <a:solidFill>
                            <a:srgbClr val="231F20"/>
                          </a:solidFill>
                          <a:latin typeface="Arial MT"/>
                          <a:cs typeface="Arial MT"/>
                        </a:rPr>
                        <a:t>vs.</a:t>
                      </a:r>
                      <a:r>
                        <a:rPr sz="650" spc="-30" dirty="0">
                          <a:solidFill>
                            <a:srgbClr val="231F20"/>
                          </a:solidFill>
                          <a:latin typeface="Arial MT"/>
                          <a:cs typeface="Arial MT"/>
                        </a:rPr>
                        <a:t> </a:t>
                      </a:r>
                      <a:r>
                        <a:rPr sz="650" i="1" spc="-50" dirty="0">
                          <a:solidFill>
                            <a:srgbClr val="231F20"/>
                          </a:solidFill>
                          <a:latin typeface="Franklin Gothic Medium"/>
                          <a:cs typeface="Franklin Gothic Medium"/>
                        </a:rPr>
                        <a:t>D</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05"/>
                        </a:spcBef>
                      </a:pPr>
                      <a:r>
                        <a:rPr sz="650" i="1" spc="-50" dirty="0">
                          <a:solidFill>
                            <a:srgbClr val="231F20"/>
                          </a:solidFill>
                          <a:latin typeface="Franklin Gothic Medium"/>
                          <a:cs typeface="Franklin Gothic Medium"/>
                        </a:rPr>
                        <a:t>C</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05"/>
                        </a:spcBef>
                      </a:pPr>
                      <a:r>
                        <a:rPr sz="650" i="1" dirty="0">
                          <a:solidFill>
                            <a:srgbClr val="231F20"/>
                          </a:solidFill>
                          <a:latin typeface="Franklin Gothic Medium"/>
                          <a:cs typeface="Franklin Gothic Medium"/>
                        </a:rPr>
                        <a:t>C</a:t>
                      </a:r>
                      <a:r>
                        <a:rPr sz="650" i="1" spc="-15" dirty="0">
                          <a:solidFill>
                            <a:srgbClr val="231F20"/>
                          </a:solidFill>
                          <a:latin typeface="Franklin Gothic Medium"/>
                          <a:cs typeface="Franklin Gothic Medium"/>
                        </a:rPr>
                        <a:t> </a:t>
                      </a:r>
                      <a:r>
                        <a:rPr sz="650" dirty="0">
                          <a:solidFill>
                            <a:srgbClr val="231F20"/>
                          </a:solidFill>
                          <a:latin typeface="Arial MT"/>
                          <a:cs typeface="Arial MT"/>
                        </a:rPr>
                        <a:t>vs.</a:t>
                      </a:r>
                      <a:r>
                        <a:rPr sz="650" spc="-30" dirty="0">
                          <a:solidFill>
                            <a:srgbClr val="231F20"/>
                          </a:solidFill>
                          <a:latin typeface="Arial MT"/>
                          <a:cs typeface="Arial MT"/>
                        </a:rPr>
                        <a:t> </a:t>
                      </a:r>
                      <a:r>
                        <a:rPr sz="650" i="1" spc="-50" dirty="0">
                          <a:solidFill>
                            <a:srgbClr val="231F20"/>
                          </a:solidFill>
                          <a:latin typeface="Franklin Gothic Medium"/>
                          <a:cs typeface="Franklin Gothic Medium"/>
                        </a:rPr>
                        <a:t>I</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7945">
                        <a:lnSpc>
                          <a:spcPct val="100000"/>
                        </a:lnSpc>
                        <a:spcBef>
                          <a:spcPts val="405"/>
                        </a:spcBef>
                      </a:pPr>
                      <a:r>
                        <a:rPr sz="650" i="1" spc="-50" dirty="0">
                          <a:solidFill>
                            <a:srgbClr val="231F20"/>
                          </a:solidFill>
                          <a:latin typeface="Franklin Gothic Medium"/>
                          <a:cs typeface="Franklin Gothic Medium"/>
                        </a:rPr>
                        <a:t>I</a:t>
                      </a:r>
                      <a:endParaRPr sz="650">
                        <a:latin typeface="Franklin Gothic Medium"/>
                        <a:cs typeface="Franklin Gothic Medium"/>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Arial MT"/>
                          <a:cs typeface="Arial MT"/>
                        </a:rPr>
                        <a:t>Left-wing</a:t>
                      </a:r>
                      <a:r>
                        <a:rPr sz="650" spc="175" dirty="0">
                          <a:solidFill>
                            <a:srgbClr val="231F20"/>
                          </a:solidFill>
                          <a:latin typeface="Arial MT"/>
                          <a:cs typeface="Arial MT"/>
                        </a:rPr>
                        <a:t> </a:t>
                      </a:r>
                      <a:r>
                        <a:rPr sz="650" spc="-10" dirty="0">
                          <a:solidFill>
                            <a:srgbClr val="231F20"/>
                          </a:solidFill>
                          <a:latin typeface="Arial MT"/>
                          <a:cs typeface="Arial MT"/>
                        </a:rPr>
                        <a:t>councillor</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bl>
          </a:graphicData>
        </a:graphic>
      </p:graphicFrame>
      <p:sp>
        <p:nvSpPr>
          <p:cNvPr id="4" name="object 4"/>
          <p:cNvSpPr txBox="1"/>
          <p:nvPr/>
        </p:nvSpPr>
        <p:spPr>
          <a:xfrm>
            <a:off x="347294" y="2335338"/>
            <a:ext cx="3717290"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chemeClr val="tx1"/>
                </a:solidFill>
                <a:latin typeface="+mn-lt"/>
                <a:cs typeface="Arial MT"/>
              </a:rPr>
              <a:t>If everyone votes sincerely, the agenda setter can get their most preferred outcome. </a:t>
            </a:r>
            <a:r>
              <a:rPr sz="1100" dirty="0">
                <a:solidFill>
                  <a:srgbClr val="00B0F0"/>
                </a:solidFill>
                <a:latin typeface="+mn-lt"/>
                <a:cs typeface="Arial MT"/>
              </a:rPr>
              <a:t>The agenda setter is a dictator!</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3119"/>
            <a:ext cx="3721735" cy="349391"/>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0000"/>
                </a:solidFill>
                <a:latin typeface="+mn-lt"/>
              </a:rPr>
              <a:t>Many people like democracy because they believe it to be a fair way to make decisions.</a:t>
            </a:r>
          </a:p>
        </p:txBody>
      </p:sp>
      <p:sp>
        <p:nvSpPr>
          <p:cNvPr id="3" name="object 3"/>
          <p:cNvSpPr txBox="1">
            <a:spLocks noGrp="1"/>
          </p:cNvSpPr>
          <p:nvPr>
            <p:ph type="body" idx="1"/>
          </p:nvPr>
        </p:nvSpPr>
        <p:spPr>
          <a:xfrm>
            <a:off x="347294" y="1137271"/>
            <a:ext cx="3914140" cy="1627753"/>
          </a:xfrm>
          <a:prstGeom prst="rect">
            <a:avLst/>
          </a:prstGeom>
        </p:spPr>
        <p:txBody>
          <a:bodyPr vert="horz" wrap="square" lIns="0" tIns="6985" rIns="0" bIns="0" rtlCol="0">
            <a:spAutoFit/>
          </a:bodyPr>
          <a:lstStyle/>
          <a:p>
            <a:pPr marL="12700" marR="12700">
              <a:lnSpc>
                <a:spcPct val="102699"/>
              </a:lnSpc>
              <a:spcBef>
                <a:spcPts val="55"/>
              </a:spcBef>
            </a:pPr>
            <a:r>
              <a:rPr dirty="0">
                <a:latin typeface="+mn-lt"/>
              </a:rPr>
              <a:t>One commonsense notion of fairness is that group decisions should reflect the preferences of the </a:t>
            </a:r>
            <a:r>
              <a:rPr dirty="0">
                <a:solidFill>
                  <a:srgbClr val="00B0F0"/>
                </a:solidFill>
                <a:latin typeface="+mn-lt"/>
              </a:rPr>
              <a:t>majority</a:t>
            </a:r>
            <a:r>
              <a:rPr dirty="0">
                <a:solidFill>
                  <a:srgbClr val="FF0000"/>
                </a:solidFill>
                <a:latin typeface="+mn-lt"/>
              </a:rPr>
              <a:t> </a:t>
            </a:r>
            <a:r>
              <a:rPr dirty="0">
                <a:latin typeface="+mn-lt"/>
              </a:rPr>
              <a:t>of group members.</a:t>
            </a:r>
          </a:p>
          <a:p>
            <a:pPr>
              <a:lnSpc>
                <a:spcPct val="100000"/>
              </a:lnSpc>
            </a:pPr>
            <a:endParaRPr dirty="0">
              <a:latin typeface="+mn-lt"/>
            </a:endParaRPr>
          </a:p>
          <a:p>
            <a:pPr>
              <a:lnSpc>
                <a:spcPct val="100000"/>
              </a:lnSpc>
              <a:spcBef>
                <a:spcPts val="305"/>
              </a:spcBef>
            </a:pPr>
            <a:endParaRPr dirty="0">
              <a:latin typeface="+mn-lt"/>
            </a:endParaRPr>
          </a:p>
          <a:p>
            <a:pPr marL="12700" marR="5080">
              <a:lnSpc>
                <a:spcPct val="102600"/>
              </a:lnSpc>
            </a:pPr>
            <a:r>
              <a:rPr dirty="0">
                <a:latin typeface="+mn-lt"/>
              </a:rPr>
              <a:t>Most people probably agree that a fair way to decide between two options is to choose the option that’s preferred by the most people.</a:t>
            </a:r>
          </a:p>
          <a:p>
            <a:pPr>
              <a:lnSpc>
                <a:spcPct val="100000"/>
              </a:lnSpc>
            </a:pPr>
            <a:endParaRPr dirty="0">
              <a:latin typeface="+mn-lt"/>
            </a:endParaRPr>
          </a:p>
          <a:p>
            <a:pPr>
              <a:lnSpc>
                <a:spcPct val="100000"/>
              </a:lnSpc>
              <a:spcBef>
                <a:spcPts val="340"/>
              </a:spcBef>
            </a:pPr>
            <a:endParaRPr dirty="0">
              <a:latin typeface="+mn-lt"/>
            </a:endParaRPr>
          </a:p>
          <a:p>
            <a:pPr marL="12700">
              <a:lnSpc>
                <a:spcPct val="100000"/>
              </a:lnSpc>
            </a:pPr>
            <a:r>
              <a:rPr dirty="0">
                <a:solidFill>
                  <a:srgbClr val="00B0F0"/>
                </a:solidFill>
                <a:latin typeface="+mn-lt"/>
              </a:rPr>
              <a:t>At its heart, democracy is a system in which the majority rules.</a:t>
            </a: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77310" cy="1620828"/>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But should we expect all the councillors to vote sincerely?</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A </a:t>
            </a:r>
            <a:r>
              <a:rPr sz="1100" dirty="0">
                <a:solidFill>
                  <a:srgbClr val="00B0F0"/>
                </a:solidFill>
                <a:latin typeface="+mn-lt"/>
                <a:cs typeface="Arial MT"/>
              </a:rPr>
              <a:t>sincere vote </a:t>
            </a:r>
            <a:r>
              <a:rPr sz="1100" dirty="0">
                <a:latin typeface="+mn-lt"/>
                <a:cs typeface="Arial MT"/>
              </a:rPr>
              <a:t>is a vote for an individual’s most preferred option.</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A </a:t>
            </a:r>
            <a:r>
              <a:rPr sz="1100" dirty="0">
                <a:solidFill>
                  <a:srgbClr val="00B0F0"/>
                </a:solidFill>
                <a:latin typeface="+mn-lt"/>
                <a:cs typeface="Arial MT"/>
              </a:rPr>
              <a:t>strategic or sophisticated vote </a:t>
            </a:r>
            <a:r>
              <a:rPr sz="1100" dirty="0">
                <a:latin typeface="+mn-lt"/>
                <a:cs typeface="Arial MT"/>
              </a:rPr>
              <a:t>is a vote in which an individual votes in favor of a less preferred option because they believe doing so will ultimately produce a more preferred outcome.</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61212"/>
            <a:ext cx="3900170" cy="2515817"/>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Agenda 1: </a:t>
            </a:r>
            <a:r>
              <a:rPr sz="1100" i="1" dirty="0">
                <a:solidFill>
                  <a:srgbClr val="00B0F0"/>
                </a:solidFill>
                <a:latin typeface="+mn-lt"/>
                <a:cs typeface="Calibri"/>
              </a:rPr>
              <a:t>I </a:t>
            </a:r>
            <a:r>
              <a:rPr sz="1100" dirty="0">
                <a:solidFill>
                  <a:srgbClr val="00B0F0"/>
                </a:solidFill>
                <a:latin typeface="+mn-lt"/>
                <a:cs typeface="Arial MT"/>
              </a:rPr>
              <a:t>vs. </a:t>
            </a:r>
            <a:r>
              <a:rPr sz="1100" i="1" dirty="0">
                <a:solidFill>
                  <a:srgbClr val="00B0F0"/>
                </a:solidFill>
                <a:latin typeface="+mn-lt"/>
                <a:cs typeface="Calibri"/>
              </a:rPr>
              <a:t>D</a:t>
            </a:r>
            <a:r>
              <a:rPr sz="1100" dirty="0">
                <a:solidFill>
                  <a:srgbClr val="00B0F0"/>
                </a:solidFill>
                <a:latin typeface="+mn-lt"/>
                <a:cs typeface="Arial MT"/>
              </a:rPr>
              <a:t>, with winner against </a:t>
            </a:r>
            <a:r>
              <a:rPr sz="1100" i="1" dirty="0">
                <a:solidFill>
                  <a:srgbClr val="00B0F0"/>
                </a:solidFill>
                <a:latin typeface="+mn-lt"/>
                <a:cs typeface="Calibri"/>
              </a:rPr>
              <a:t>C</a:t>
            </a:r>
            <a:r>
              <a:rPr sz="1100" dirty="0">
                <a:solidFill>
                  <a:srgbClr val="00B0F0"/>
                </a:solidFill>
                <a:latin typeface="+mn-lt"/>
                <a:cs typeface="Arial MT"/>
              </a:rPr>
              <a:t>.</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The councillors know the second round will involve either </a:t>
            </a:r>
            <a:r>
              <a:rPr sz="1100" i="1" dirty="0">
                <a:latin typeface="+mn-lt"/>
                <a:cs typeface="Calibri"/>
              </a:rPr>
              <a:t>D </a:t>
            </a:r>
            <a:r>
              <a:rPr sz="1100" dirty="0">
                <a:latin typeface="+mn-lt"/>
                <a:cs typeface="Arial MT"/>
              </a:rPr>
              <a:t>vs. </a:t>
            </a:r>
            <a:r>
              <a:rPr sz="1100" i="1" dirty="0">
                <a:latin typeface="+mn-lt"/>
                <a:cs typeface="Calibri"/>
              </a:rPr>
              <a:t>C</a:t>
            </a:r>
            <a:endParaRPr sz="1100" dirty="0">
              <a:latin typeface="+mn-lt"/>
              <a:cs typeface="Calibri"/>
            </a:endParaRPr>
          </a:p>
          <a:p>
            <a:pPr marL="12700">
              <a:lnSpc>
                <a:spcPct val="100000"/>
              </a:lnSpc>
              <a:spcBef>
                <a:spcPts val="35"/>
              </a:spcBef>
            </a:pPr>
            <a:r>
              <a:rPr sz="1100" dirty="0">
                <a:latin typeface="+mn-lt"/>
                <a:cs typeface="Arial MT"/>
              </a:rPr>
              <a:t>(</a:t>
            </a:r>
            <a:r>
              <a:rPr sz="1100" i="1" dirty="0">
                <a:latin typeface="+mn-lt"/>
                <a:cs typeface="Calibri"/>
              </a:rPr>
              <a:t>C </a:t>
            </a:r>
            <a:r>
              <a:rPr sz="1100" dirty="0">
                <a:latin typeface="+mn-lt"/>
                <a:cs typeface="Arial MT"/>
              </a:rPr>
              <a:t>wins) or </a:t>
            </a:r>
            <a:r>
              <a:rPr sz="1100" i="1" dirty="0">
                <a:latin typeface="+mn-lt"/>
                <a:cs typeface="Calibri"/>
              </a:rPr>
              <a:t>I </a:t>
            </a:r>
            <a:r>
              <a:rPr sz="1100" dirty="0">
                <a:latin typeface="+mn-lt"/>
                <a:cs typeface="Arial MT"/>
              </a:rPr>
              <a:t>vs. </a:t>
            </a:r>
            <a:r>
              <a:rPr sz="1100" i="1" dirty="0">
                <a:latin typeface="+mn-lt"/>
                <a:cs typeface="Calibri"/>
              </a:rPr>
              <a:t>C </a:t>
            </a:r>
            <a:r>
              <a:rPr sz="1100" dirty="0">
                <a:latin typeface="+mn-lt"/>
                <a:cs typeface="Arial MT"/>
              </a:rPr>
              <a:t>(</a:t>
            </a:r>
            <a:r>
              <a:rPr sz="1100" i="1" dirty="0">
                <a:latin typeface="+mn-lt"/>
                <a:cs typeface="Calibri"/>
              </a:rPr>
              <a:t>I </a:t>
            </a:r>
            <a:r>
              <a:rPr sz="1100" dirty="0">
                <a:latin typeface="+mn-lt"/>
                <a:cs typeface="Arial MT"/>
              </a:rPr>
              <a:t>wins).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Thus, the councillors know that if </a:t>
            </a:r>
            <a:r>
              <a:rPr sz="1100" i="1" dirty="0">
                <a:latin typeface="+mn-lt"/>
                <a:cs typeface="Calibri"/>
              </a:rPr>
              <a:t>D </a:t>
            </a:r>
            <a:r>
              <a:rPr sz="1100" dirty="0">
                <a:latin typeface="+mn-lt"/>
                <a:cs typeface="Arial MT"/>
              </a:rPr>
              <a:t>wins the first round, the outcome will be </a:t>
            </a:r>
            <a:r>
              <a:rPr sz="1100" i="1" dirty="0">
                <a:latin typeface="+mn-lt"/>
                <a:cs typeface="Calibri"/>
              </a:rPr>
              <a:t>C</a:t>
            </a:r>
            <a:r>
              <a:rPr sz="1100" dirty="0">
                <a:latin typeface="+mn-lt"/>
                <a:cs typeface="Arial MT"/>
              </a:rPr>
              <a:t>, and that if </a:t>
            </a:r>
            <a:r>
              <a:rPr sz="1100" i="1" dirty="0">
                <a:latin typeface="+mn-lt"/>
                <a:cs typeface="Calibri"/>
              </a:rPr>
              <a:t>I </a:t>
            </a:r>
            <a:r>
              <a:rPr sz="1100" dirty="0">
                <a:latin typeface="+mn-lt"/>
                <a:cs typeface="Arial MT"/>
              </a:rPr>
              <a:t>wins the first round, the outcome will be </a:t>
            </a:r>
            <a:r>
              <a:rPr sz="1100" i="1" dirty="0">
                <a:latin typeface="+mn-lt"/>
                <a:cs typeface="Calibri"/>
              </a:rPr>
              <a:t>I</a:t>
            </a:r>
            <a:r>
              <a:rPr sz="1100" dirty="0">
                <a:latin typeface="+mn-lt"/>
                <a:cs typeface="Arial MT"/>
              </a:rPr>
              <a: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434975">
              <a:lnSpc>
                <a:spcPct val="102600"/>
              </a:lnSpc>
            </a:pPr>
            <a:r>
              <a:rPr sz="1100" dirty="0">
                <a:latin typeface="+mn-lt"/>
                <a:cs typeface="Arial MT"/>
              </a:rPr>
              <a:t>This means that the first round of voting is really a contest between </a:t>
            </a:r>
            <a:r>
              <a:rPr sz="1100" i="1" dirty="0">
                <a:latin typeface="+mn-lt"/>
                <a:cs typeface="Calibri"/>
              </a:rPr>
              <a:t>C </a:t>
            </a:r>
            <a:r>
              <a:rPr sz="1100" dirty="0">
                <a:latin typeface="+mn-lt"/>
                <a:cs typeface="Arial MT"/>
              </a:rPr>
              <a:t>and </a:t>
            </a:r>
            <a:r>
              <a:rPr sz="1100" i="1" dirty="0">
                <a:latin typeface="+mn-lt"/>
                <a:cs typeface="Calibri"/>
              </a:rPr>
              <a:t>I </a:t>
            </a:r>
            <a:r>
              <a:rPr sz="1100" dirty="0">
                <a:latin typeface="+mn-lt"/>
                <a:cs typeface="Arial MT"/>
              </a:rPr>
              <a:t>(even if they’re voting on </a:t>
            </a:r>
            <a:r>
              <a:rPr sz="1100" i="1" dirty="0">
                <a:latin typeface="+mn-lt"/>
                <a:cs typeface="Calibri"/>
              </a:rPr>
              <a:t>I </a:t>
            </a:r>
            <a:r>
              <a:rPr sz="1100" dirty="0">
                <a:latin typeface="+mn-lt"/>
                <a:cs typeface="Arial MT"/>
              </a:rPr>
              <a:t>and </a:t>
            </a:r>
            <a:r>
              <a:rPr sz="1100" i="1" dirty="0">
                <a:latin typeface="+mn-lt"/>
                <a:cs typeface="Calibri"/>
              </a:rPr>
              <a:t>D</a:t>
            </a:r>
            <a:r>
              <a:rPr sz="1100" dirty="0">
                <a:latin typeface="+mn-lt"/>
                <a:cs typeface="Arial MT"/>
              </a:rPr>
              <a:t>).</a:t>
            </a: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64298"/>
            <a:ext cx="3914140" cy="2525948"/>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Put yourself in the shoes of the right-wing councillor: </a:t>
            </a:r>
            <a:r>
              <a:rPr sz="1100" i="1" dirty="0">
                <a:latin typeface="+mn-lt"/>
                <a:cs typeface="Calibri"/>
              </a:rPr>
              <a:t>D &gt; I &gt; C</a:t>
            </a:r>
            <a:r>
              <a:rPr sz="1100" dirty="0">
                <a:latin typeface="+mn-lt"/>
                <a:cs typeface="Arial MT"/>
              </a:rPr>
              <a: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99"/>
              </a:lnSpc>
            </a:pPr>
            <a:r>
              <a:rPr sz="1100" dirty="0">
                <a:latin typeface="+mn-lt"/>
                <a:cs typeface="Arial MT"/>
              </a:rPr>
              <a:t>If they votes for their preferred option (</a:t>
            </a:r>
            <a:r>
              <a:rPr sz="1100" i="1" dirty="0">
                <a:latin typeface="+mn-lt"/>
                <a:cs typeface="Calibri"/>
              </a:rPr>
              <a:t>D</a:t>
            </a:r>
            <a:r>
              <a:rPr sz="1100" dirty="0">
                <a:latin typeface="+mn-lt"/>
                <a:cs typeface="Arial MT"/>
              </a:rPr>
              <a:t>) in the first round, they’ll end up with </a:t>
            </a:r>
            <a:r>
              <a:rPr sz="1100" i="1" dirty="0">
                <a:latin typeface="+mn-lt"/>
                <a:cs typeface="Calibri"/>
              </a:rPr>
              <a:t>C </a:t>
            </a:r>
            <a:r>
              <a:rPr sz="1100" dirty="0">
                <a:latin typeface="+mn-lt"/>
                <a:cs typeface="Arial MT"/>
              </a:rPr>
              <a:t>(their worst preferred option) as the final outcome.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Thus, they have a strong incentive to vote strategically for </a:t>
            </a:r>
            <a:r>
              <a:rPr sz="1100" i="1" dirty="0">
                <a:latin typeface="+mn-lt"/>
                <a:cs typeface="Calibri"/>
              </a:rPr>
              <a:t>I </a:t>
            </a:r>
            <a:r>
              <a:rPr sz="1100" dirty="0">
                <a:latin typeface="+mn-lt"/>
                <a:cs typeface="Arial MT"/>
              </a:rPr>
              <a:t>in the first round, since this will lead to </a:t>
            </a:r>
            <a:r>
              <a:rPr sz="1100" i="1" dirty="0">
                <a:latin typeface="+mn-lt"/>
                <a:cs typeface="Calibri"/>
              </a:rPr>
              <a:t>I </a:t>
            </a:r>
            <a:r>
              <a:rPr sz="1100" dirty="0">
                <a:latin typeface="+mn-lt"/>
                <a:cs typeface="Arial MT"/>
              </a:rPr>
              <a:t>(their second preferred option) as the final outcome.</a:t>
            </a:r>
          </a:p>
          <a:p>
            <a:pPr>
              <a:lnSpc>
                <a:spcPct val="100000"/>
              </a:lnSpc>
            </a:pPr>
            <a:endParaRPr sz="1100" dirty="0">
              <a:latin typeface="+mn-lt"/>
              <a:cs typeface="Arial MT"/>
            </a:endParaRPr>
          </a:p>
          <a:p>
            <a:pPr>
              <a:lnSpc>
                <a:spcPct val="100000"/>
              </a:lnSpc>
              <a:spcBef>
                <a:spcPts val="300"/>
              </a:spcBef>
            </a:pPr>
            <a:endParaRPr sz="1100" dirty="0">
              <a:solidFill>
                <a:srgbClr val="00B0F0"/>
              </a:solidFill>
              <a:latin typeface="+mn-lt"/>
              <a:cs typeface="Arial MT"/>
            </a:endParaRPr>
          </a:p>
          <a:p>
            <a:pPr marL="12700" marR="62865">
              <a:lnSpc>
                <a:spcPct val="102699"/>
              </a:lnSpc>
              <a:spcBef>
                <a:spcPts val="5"/>
              </a:spcBef>
            </a:pPr>
            <a:r>
              <a:rPr sz="1100" dirty="0">
                <a:solidFill>
                  <a:srgbClr val="00B0F0"/>
                </a:solidFill>
                <a:latin typeface="+mn-lt"/>
                <a:cs typeface="Arial MT"/>
              </a:rPr>
              <a:t>Some analysts find strategic voting lamentable and prefer decision rules that induce sincere voting.</a:t>
            </a: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55346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We’ve seen that it’s possible to avoid the potential for group intransitivity by imposing a voting agenda.</a:t>
            </a: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25905"/>
            <a:ext cx="3907790" cy="2057166"/>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Unfortunately, the outcome of such a process is extremely sensitive to the agenda chosen, and, consequently, either of two things is likely to happen:</a:t>
            </a:r>
            <a:endParaRPr sz="1100">
              <a:latin typeface="+mn-lt"/>
              <a:cs typeface="Arial MT"/>
            </a:endParaRPr>
          </a:p>
          <a:p>
            <a:pPr>
              <a:lnSpc>
                <a:spcPct val="100000"/>
              </a:lnSpc>
              <a:spcBef>
                <a:spcPts val="450"/>
              </a:spcBef>
            </a:pPr>
            <a:endParaRPr sz="1100">
              <a:latin typeface="+mn-lt"/>
              <a:cs typeface="Arial MT"/>
            </a:endParaRPr>
          </a:p>
          <a:p>
            <a:pPr marL="287655" marR="59690" indent="-175260" algn="just">
              <a:lnSpc>
                <a:spcPct val="102600"/>
              </a:lnSpc>
              <a:buAutoNum type="arabicPeriod"/>
              <a:tabLst>
                <a:tab pos="289560" algn="l"/>
              </a:tabLst>
            </a:pPr>
            <a:r>
              <a:rPr sz="1100" dirty="0">
                <a:latin typeface="+mn-lt"/>
                <a:cs typeface="Arial MT"/>
              </a:rPr>
              <a:t>The instability of group decision making shifts from votes on 	outcomes to votes on the agendas expected to produce those 	outcomes.</a:t>
            </a:r>
            <a:endParaRPr sz="1100">
              <a:latin typeface="+mn-lt"/>
              <a:cs typeface="Arial MT"/>
            </a:endParaRPr>
          </a:p>
          <a:p>
            <a:pPr>
              <a:lnSpc>
                <a:spcPct val="100000"/>
              </a:lnSpc>
              <a:spcBef>
                <a:spcPts val="690"/>
              </a:spcBef>
              <a:buFont typeface="Arial MT"/>
              <a:buAutoNum type="arabicPeriod"/>
            </a:pPr>
            <a:endParaRPr sz="1100">
              <a:latin typeface="+mn-lt"/>
              <a:cs typeface="Arial MT"/>
            </a:endParaRPr>
          </a:p>
          <a:p>
            <a:pPr marL="287655" marR="75565" indent="-175260">
              <a:lnSpc>
                <a:spcPct val="102600"/>
              </a:lnSpc>
              <a:buAutoNum type="arabicPeriod"/>
              <a:tabLst>
                <a:tab pos="289560" algn="l"/>
              </a:tabLst>
            </a:pPr>
            <a:r>
              <a:rPr sz="1100" dirty="0">
                <a:latin typeface="+mn-lt"/>
                <a:cs typeface="Arial MT"/>
              </a:rPr>
              <a:t>Some subset of actors is given power to control the agenda 	and, therefore, considerable influence over the outcome likely 	to be produced.</a:t>
            </a:r>
            <a:endParaRPr sz="1100">
              <a:latin typeface="+mn-lt"/>
              <a:cs typeface="Arial MT"/>
            </a:endParaRP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34765" cy="1620828"/>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Power of the agenda setter:</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30504">
              <a:lnSpc>
                <a:spcPct val="102600"/>
              </a:lnSpc>
            </a:pPr>
            <a:r>
              <a:rPr sz="1100" dirty="0">
                <a:latin typeface="+mn-lt"/>
                <a:cs typeface="Arial MT"/>
              </a:rPr>
              <a:t>Their ability to specify </a:t>
            </a:r>
            <a:r>
              <a:rPr sz="1100" dirty="0">
                <a:solidFill>
                  <a:srgbClr val="00B0F0"/>
                </a:solidFill>
                <a:latin typeface="+mn-lt"/>
                <a:cs typeface="Arial MT"/>
              </a:rPr>
              <a:t>a particular sequence of votes </a:t>
            </a:r>
            <a:r>
              <a:rPr sz="1100" dirty="0">
                <a:latin typeface="+mn-lt"/>
                <a:cs typeface="Arial MT"/>
              </a:rPr>
              <a:t>over the available alternatives.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solidFill>
                  <a:srgbClr val="00B0F0"/>
                </a:solidFill>
                <a:latin typeface="+mn-lt"/>
                <a:cs typeface="Arial MT"/>
              </a:rPr>
              <a:t>But</a:t>
            </a:r>
            <a:r>
              <a:rPr sz="1100" dirty="0">
                <a:solidFill>
                  <a:srgbClr val="FF0000"/>
                </a:solidFill>
                <a:latin typeface="+mn-lt"/>
                <a:cs typeface="Arial MT"/>
              </a:rPr>
              <a:t> </a:t>
            </a:r>
            <a:r>
              <a:rPr sz="1100" dirty="0">
                <a:latin typeface="+mn-lt"/>
                <a:cs typeface="Arial MT"/>
              </a:rPr>
              <a:t>also their ability to determine </a:t>
            </a:r>
            <a:r>
              <a:rPr sz="1100" dirty="0">
                <a:solidFill>
                  <a:srgbClr val="00B0F0"/>
                </a:solidFill>
                <a:latin typeface="+mn-lt"/>
                <a:cs typeface="Arial MT"/>
              </a:rPr>
              <a:t>the set of available alternatives </a:t>
            </a:r>
            <a:r>
              <a:rPr sz="1100" dirty="0">
                <a:latin typeface="+mn-lt"/>
                <a:cs typeface="Arial MT"/>
              </a:rPr>
              <a:t>that can be voted on in the first place.</a:t>
            </a: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51409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With elections and referenda, voters only get to vote for the alternatives that appear on the ballot.</a:t>
            </a:r>
          </a:p>
        </p:txBody>
      </p:sp>
      <p:sp>
        <p:nvSpPr>
          <p:cNvPr id="3" name="object 3"/>
          <p:cNvSpPr txBox="1">
            <a:spLocks noGrp="1"/>
          </p:cNvSpPr>
          <p:nvPr>
            <p:ph type="body" idx="1"/>
          </p:nvPr>
        </p:nvSpPr>
        <p:spPr>
          <a:xfrm>
            <a:off x="347294" y="1137271"/>
            <a:ext cx="3914140" cy="1394856"/>
          </a:xfrm>
          <a:prstGeom prst="rect">
            <a:avLst/>
          </a:prstGeom>
        </p:spPr>
        <p:txBody>
          <a:bodyPr vert="horz" wrap="square" lIns="0" tIns="150990" rIns="0" bIns="0" rtlCol="0">
            <a:spAutoFit/>
          </a:bodyPr>
          <a:lstStyle/>
          <a:p>
            <a:pPr marL="12700" marR="13970" algn="just">
              <a:lnSpc>
                <a:spcPct val="102600"/>
              </a:lnSpc>
              <a:spcBef>
                <a:spcPts val="55"/>
              </a:spcBef>
            </a:pPr>
            <a:r>
              <a:rPr dirty="0">
                <a:latin typeface="+mn-lt"/>
              </a:rPr>
              <a:t>But who decided that these would be the only choices? Why don’t other choices appear on the ballot?</a:t>
            </a:r>
          </a:p>
          <a:p>
            <a:pPr>
              <a:lnSpc>
                <a:spcPct val="100000"/>
              </a:lnSpc>
            </a:pPr>
            <a:endParaRPr dirty="0">
              <a:latin typeface="+mn-lt"/>
            </a:endParaRPr>
          </a:p>
          <a:p>
            <a:pPr>
              <a:lnSpc>
                <a:spcPct val="100000"/>
              </a:lnSpc>
              <a:spcBef>
                <a:spcPts val="305"/>
              </a:spcBef>
            </a:pPr>
            <a:endParaRPr dirty="0">
              <a:latin typeface="+mn-lt"/>
            </a:endParaRPr>
          </a:p>
          <a:p>
            <a:pPr marL="12700" marR="5080" algn="just">
              <a:lnSpc>
                <a:spcPct val="102600"/>
              </a:lnSpc>
            </a:pPr>
            <a:r>
              <a:rPr dirty="0">
                <a:latin typeface="+mn-lt"/>
              </a:rPr>
              <a:t>If the set of ballot alternatives is restricted and thus doesn’t reflect the full range of voter preferences, </a:t>
            </a:r>
            <a:r>
              <a:rPr dirty="0">
                <a:solidFill>
                  <a:srgbClr val="00B0F0"/>
                </a:solidFill>
                <a:latin typeface="+mn-lt"/>
              </a:rPr>
              <a:t>how can we ever be confident in claiming the outcome of some vote reflects the will of the majority?</a:t>
            </a: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9951"/>
            <a:ext cx="174688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UK Brexit Referendum, 2016:</a:t>
            </a:r>
          </a:p>
        </p:txBody>
      </p:sp>
      <p:sp>
        <p:nvSpPr>
          <p:cNvPr id="3" name="object 3"/>
          <p:cNvSpPr txBox="1"/>
          <p:nvPr/>
        </p:nvSpPr>
        <p:spPr>
          <a:xfrm>
            <a:off x="347294" y="1322030"/>
            <a:ext cx="3914775" cy="872418"/>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It’s not possible to know whether the Brexit decision was an accurate reflection of voter preferences and hence the revelation of the ‘will of the people’ or whether it simply reflects the institutional choices of the ‘agenda setters’ who chose to hold a referendum and restrict the options to the two that appeared on the ballot.</a:t>
            </a:r>
            <a:endParaRPr sz="1100">
              <a:latin typeface="+mn-lt"/>
              <a:cs typeface="Arial MT"/>
            </a:endParaRP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91209" y="1114819"/>
            <a:ext cx="2509241" cy="559705"/>
          </a:xfrm>
          <a:prstGeom prst="rect">
            <a:avLst/>
          </a:prstGeom>
        </p:spPr>
        <p:txBody>
          <a:bodyPr vert="horz" wrap="square" lIns="0" tIns="12065" rIns="0" bIns="0" rtlCol="0">
            <a:spAutoFit/>
          </a:bodyPr>
          <a:lstStyle/>
          <a:p>
            <a:pPr marL="12700" marR="5080" indent="12065" algn="ctr">
              <a:lnSpc>
                <a:spcPct val="107400"/>
              </a:lnSpc>
              <a:spcBef>
                <a:spcPts val="95"/>
              </a:spcBef>
            </a:pPr>
            <a:r>
              <a:rPr sz="1700" dirty="0">
                <a:latin typeface="+mn-lt"/>
                <a:cs typeface="Tahoma"/>
              </a:rPr>
              <a:t>Restrictions on Preferences: The Median Voter Theorem</a:t>
            </a:r>
          </a:p>
        </p:txBody>
      </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69062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Another way in which stable outcomes might be produced is to </a:t>
            </a:r>
            <a:r>
              <a:rPr sz="1100" dirty="0">
                <a:solidFill>
                  <a:srgbClr val="00B0F0"/>
                </a:solidFill>
                <a:latin typeface="+mn-lt"/>
                <a:cs typeface="Arial MT"/>
              </a:rPr>
              <a:t>restrict the preferences </a:t>
            </a:r>
            <a:r>
              <a:rPr sz="1100" dirty="0">
                <a:latin typeface="+mn-lt"/>
                <a:cs typeface="Arial MT"/>
              </a:rPr>
              <a:t>that actors can have.</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88302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Majority rule, though, is often a lot more complicated and less fair than our commonsense intuition about it might suggest.</a:t>
            </a: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552831"/>
          </a:xfrm>
          <a:prstGeom prst="rect">
            <a:avLst/>
          </a:prstGeom>
        </p:spPr>
        <p:txBody>
          <a:bodyPr vert="horz" wrap="square" lIns="0" tIns="213474" rIns="0" bIns="0" rtlCol="0">
            <a:spAutoFit/>
          </a:bodyPr>
          <a:lstStyle/>
          <a:p>
            <a:pPr marL="12700" marR="5080">
              <a:lnSpc>
                <a:spcPct val="102600"/>
              </a:lnSpc>
              <a:spcBef>
                <a:spcPts val="55"/>
              </a:spcBef>
            </a:pPr>
            <a:r>
              <a:rPr dirty="0">
                <a:solidFill>
                  <a:srgbClr val="000000"/>
                </a:solidFill>
                <a:latin typeface="+mn-lt"/>
              </a:rPr>
              <a:t>It’s possible to convey an individual’s preference ordering in terms of a utility function.</a:t>
            </a:r>
          </a:p>
        </p:txBody>
      </p:sp>
      <p:sp>
        <p:nvSpPr>
          <p:cNvPr id="3" name="object 3"/>
          <p:cNvSpPr txBox="1"/>
          <p:nvPr/>
        </p:nvSpPr>
        <p:spPr>
          <a:xfrm>
            <a:off x="347294" y="1562936"/>
            <a:ext cx="385127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 </a:t>
            </a:r>
            <a:r>
              <a:rPr sz="1100" dirty="0">
                <a:solidFill>
                  <a:srgbClr val="00B0F0"/>
                </a:solidFill>
                <a:latin typeface="+mn-lt"/>
                <a:cs typeface="Arial MT"/>
              </a:rPr>
              <a:t>utility function </a:t>
            </a:r>
            <a:r>
              <a:rPr sz="1100" dirty="0">
                <a:latin typeface="+mn-lt"/>
                <a:cs typeface="Arial MT"/>
              </a:rPr>
              <a:t>is essentially a numerical scaling in which higher numbers stand for higher positions in an individual’s preference ordering.</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797300" cy="698076"/>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 </a:t>
            </a:r>
            <a:r>
              <a:rPr sz="1100" dirty="0">
                <a:solidFill>
                  <a:srgbClr val="00B0F0"/>
                </a:solidFill>
                <a:latin typeface="+mn-lt"/>
                <a:cs typeface="Arial MT"/>
              </a:rPr>
              <a:t>single-peaked preference ordering </a:t>
            </a:r>
            <a:r>
              <a:rPr sz="1100" dirty="0">
                <a:latin typeface="+mn-lt"/>
                <a:cs typeface="Arial MT"/>
              </a:rPr>
              <a:t>is characterized by a utility function that reaches a maximum at some point and slopes away from this maximum on either side, such that a movement away from the maximum never raises the actor’s utility.</a:t>
            </a: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63130"/>
            <a:ext cx="214312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Centrist Councillor’s Utility Function</a:t>
            </a:r>
          </a:p>
        </p:txBody>
      </p:sp>
      <p:sp>
        <p:nvSpPr>
          <p:cNvPr id="3" name="object 3"/>
          <p:cNvSpPr txBox="1"/>
          <p:nvPr/>
        </p:nvSpPr>
        <p:spPr>
          <a:xfrm>
            <a:off x="455740" y="615487"/>
            <a:ext cx="248920"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Utility</a:t>
            </a:r>
            <a:endParaRPr sz="700">
              <a:latin typeface="Arial MT"/>
              <a:cs typeface="Arial MT"/>
            </a:endParaRPr>
          </a:p>
        </p:txBody>
      </p:sp>
      <p:grpSp>
        <p:nvGrpSpPr>
          <p:cNvPr id="4" name="object 4"/>
          <p:cNvGrpSpPr/>
          <p:nvPr/>
        </p:nvGrpSpPr>
        <p:grpSpPr>
          <a:xfrm>
            <a:off x="900171" y="675476"/>
            <a:ext cx="3016885" cy="1600200"/>
            <a:chOff x="900171" y="675476"/>
            <a:chExt cx="3016885" cy="1600200"/>
          </a:xfrm>
        </p:grpSpPr>
        <p:sp>
          <p:nvSpPr>
            <p:cNvPr id="5" name="object 5"/>
            <p:cNvSpPr/>
            <p:nvPr/>
          </p:nvSpPr>
          <p:spPr>
            <a:xfrm>
              <a:off x="903028" y="678334"/>
              <a:ext cx="3011170" cy="1597025"/>
            </a:xfrm>
            <a:custGeom>
              <a:avLst/>
              <a:gdLst/>
              <a:ahLst/>
              <a:cxnLst/>
              <a:rect l="l" t="t" r="r" b="b"/>
              <a:pathLst>
                <a:path w="3011170" h="1597025">
                  <a:moveTo>
                    <a:pt x="0" y="0"/>
                  </a:moveTo>
                  <a:lnTo>
                    <a:pt x="0" y="1503204"/>
                  </a:lnTo>
                  <a:lnTo>
                    <a:pt x="3011164" y="1503204"/>
                  </a:lnTo>
                </a:path>
                <a:path w="3011170" h="1597025">
                  <a:moveTo>
                    <a:pt x="762152" y="1389259"/>
                  </a:moveTo>
                  <a:lnTo>
                    <a:pt x="762152" y="1597022"/>
                  </a:lnTo>
                </a:path>
                <a:path w="3011170" h="1597025">
                  <a:moveTo>
                    <a:pt x="1534043" y="1389259"/>
                  </a:moveTo>
                  <a:lnTo>
                    <a:pt x="1534043" y="1597022"/>
                  </a:lnTo>
                </a:path>
                <a:path w="3011170" h="1597025">
                  <a:moveTo>
                    <a:pt x="2294515" y="1389259"/>
                  </a:moveTo>
                  <a:lnTo>
                    <a:pt x="2294515" y="1597022"/>
                  </a:lnTo>
                </a:path>
              </a:pathLst>
            </a:custGeom>
            <a:ln w="5714">
              <a:solidFill>
                <a:srgbClr val="231F20"/>
              </a:solidFill>
            </a:ln>
          </p:spPr>
          <p:txBody>
            <a:bodyPr wrap="square" lIns="0" tIns="0" rIns="0" bIns="0" rtlCol="0"/>
            <a:lstStyle/>
            <a:p>
              <a:endParaRPr/>
            </a:p>
          </p:txBody>
        </p:sp>
        <p:sp>
          <p:nvSpPr>
            <p:cNvPr id="6" name="object 6"/>
            <p:cNvSpPr/>
            <p:nvPr/>
          </p:nvSpPr>
          <p:spPr>
            <a:xfrm>
              <a:off x="1527582" y="934377"/>
              <a:ext cx="1929764" cy="1039494"/>
            </a:xfrm>
            <a:custGeom>
              <a:avLst/>
              <a:gdLst/>
              <a:ahLst/>
              <a:cxnLst/>
              <a:rect l="l" t="t" r="r" b="b"/>
              <a:pathLst>
                <a:path w="1929764" h="1039494">
                  <a:moveTo>
                    <a:pt x="0" y="475007"/>
                  </a:moveTo>
                  <a:lnTo>
                    <a:pt x="905496" y="0"/>
                  </a:lnTo>
                  <a:lnTo>
                    <a:pt x="1929738" y="1039089"/>
                  </a:lnTo>
                </a:path>
              </a:pathLst>
            </a:custGeom>
            <a:ln w="11429">
              <a:solidFill>
                <a:srgbClr val="231F20"/>
              </a:solidFill>
              <a:prstDash val="dash"/>
            </a:ln>
          </p:spPr>
          <p:txBody>
            <a:bodyPr wrap="square" lIns="0" tIns="0" rIns="0" bIns="0" rtlCol="0"/>
            <a:lstStyle/>
            <a:p>
              <a:endParaRPr/>
            </a:p>
          </p:txBody>
        </p:sp>
      </p:grpSp>
      <p:sp>
        <p:nvSpPr>
          <p:cNvPr id="7" name="object 7"/>
          <p:cNvSpPr txBox="1"/>
          <p:nvPr/>
        </p:nvSpPr>
        <p:spPr>
          <a:xfrm>
            <a:off x="1619469" y="2274862"/>
            <a:ext cx="91440" cy="135255"/>
          </a:xfrm>
          <a:prstGeom prst="rect">
            <a:avLst/>
          </a:prstGeom>
        </p:spPr>
        <p:txBody>
          <a:bodyPr vert="horz" wrap="square" lIns="0" tIns="15240" rIns="0" bIns="0" rtlCol="0">
            <a:spAutoFit/>
          </a:bodyPr>
          <a:lstStyle/>
          <a:p>
            <a:pPr marL="12700">
              <a:lnSpc>
                <a:spcPct val="100000"/>
              </a:lnSpc>
              <a:spcBef>
                <a:spcPts val="120"/>
              </a:spcBef>
            </a:pPr>
            <a:r>
              <a:rPr sz="700" i="1" spc="-50" dirty="0">
                <a:solidFill>
                  <a:srgbClr val="231F20"/>
                </a:solidFill>
                <a:latin typeface="Arial"/>
                <a:cs typeface="Arial"/>
              </a:rPr>
              <a:t>D</a:t>
            </a:r>
            <a:endParaRPr sz="700">
              <a:latin typeface="Arial"/>
              <a:cs typeface="Arial"/>
            </a:endParaRPr>
          </a:p>
        </p:txBody>
      </p:sp>
      <p:sp>
        <p:nvSpPr>
          <p:cNvPr id="8" name="object 8"/>
          <p:cNvSpPr txBox="1"/>
          <p:nvPr/>
        </p:nvSpPr>
        <p:spPr>
          <a:xfrm>
            <a:off x="1747605" y="2274862"/>
            <a:ext cx="1351915" cy="334645"/>
          </a:xfrm>
          <a:prstGeom prst="rect">
            <a:avLst/>
          </a:prstGeom>
        </p:spPr>
        <p:txBody>
          <a:bodyPr vert="horz" wrap="square" lIns="0" tIns="15240" rIns="0" bIns="0" rtlCol="0">
            <a:spAutoFit/>
          </a:bodyPr>
          <a:lstStyle/>
          <a:p>
            <a:pPr marL="26670" algn="ctr">
              <a:lnSpc>
                <a:spcPct val="100000"/>
              </a:lnSpc>
              <a:spcBef>
                <a:spcPts val="120"/>
              </a:spcBef>
            </a:pPr>
            <a:r>
              <a:rPr sz="700" i="1" spc="-50" dirty="0">
                <a:solidFill>
                  <a:srgbClr val="231F20"/>
                </a:solidFill>
                <a:latin typeface="Arial"/>
                <a:cs typeface="Arial"/>
              </a:rPr>
              <a:t>C</a:t>
            </a:r>
            <a:endParaRPr sz="700">
              <a:latin typeface="Arial"/>
              <a:cs typeface="Arial"/>
            </a:endParaRPr>
          </a:p>
          <a:p>
            <a:pPr algn="ctr">
              <a:lnSpc>
                <a:spcPct val="100000"/>
              </a:lnSpc>
              <a:spcBef>
                <a:spcPts val="725"/>
              </a:spcBef>
            </a:pPr>
            <a:r>
              <a:rPr sz="700" dirty="0">
                <a:solidFill>
                  <a:srgbClr val="231F20"/>
                </a:solidFill>
                <a:latin typeface="Arial MT"/>
                <a:cs typeface="Arial MT"/>
              </a:rPr>
              <a:t>Level</a:t>
            </a:r>
            <a:r>
              <a:rPr sz="700" spc="50" dirty="0">
                <a:solidFill>
                  <a:srgbClr val="231F20"/>
                </a:solidFill>
                <a:latin typeface="Arial MT"/>
                <a:cs typeface="Arial MT"/>
              </a:rPr>
              <a:t> </a:t>
            </a:r>
            <a:r>
              <a:rPr sz="700" dirty="0">
                <a:solidFill>
                  <a:srgbClr val="231F20"/>
                </a:solidFill>
                <a:latin typeface="Arial MT"/>
                <a:cs typeface="Arial MT"/>
              </a:rPr>
              <a:t>of</a:t>
            </a:r>
            <a:r>
              <a:rPr sz="700" spc="50" dirty="0">
                <a:solidFill>
                  <a:srgbClr val="231F20"/>
                </a:solidFill>
                <a:latin typeface="Arial MT"/>
                <a:cs typeface="Arial MT"/>
              </a:rPr>
              <a:t> </a:t>
            </a:r>
            <a:r>
              <a:rPr sz="700" dirty="0">
                <a:solidFill>
                  <a:srgbClr val="231F20"/>
                </a:solidFill>
                <a:latin typeface="Arial MT"/>
                <a:cs typeface="Arial MT"/>
              </a:rPr>
              <a:t>Social</a:t>
            </a:r>
            <a:r>
              <a:rPr sz="700" spc="55" dirty="0">
                <a:solidFill>
                  <a:srgbClr val="231F20"/>
                </a:solidFill>
                <a:latin typeface="Arial MT"/>
                <a:cs typeface="Arial MT"/>
              </a:rPr>
              <a:t> </a:t>
            </a:r>
            <a:r>
              <a:rPr sz="700" dirty="0">
                <a:solidFill>
                  <a:srgbClr val="231F20"/>
                </a:solidFill>
                <a:latin typeface="Arial MT"/>
                <a:cs typeface="Arial MT"/>
              </a:rPr>
              <a:t>Service</a:t>
            </a:r>
            <a:r>
              <a:rPr sz="700" spc="50" dirty="0">
                <a:solidFill>
                  <a:srgbClr val="231F20"/>
                </a:solidFill>
                <a:latin typeface="Arial MT"/>
                <a:cs typeface="Arial MT"/>
              </a:rPr>
              <a:t> </a:t>
            </a:r>
            <a:r>
              <a:rPr sz="700" spc="-10" dirty="0">
                <a:solidFill>
                  <a:srgbClr val="231F20"/>
                </a:solidFill>
                <a:latin typeface="Arial MT"/>
                <a:cs typeface="Arial MT"/>
              </a:rPr>
              <a:t>Provision</a:t>
            </a:r>
            <a:endParaRPr sz="700">
              <a:latin typeface="Arial MT"/>
              <a:cs typeface="Arial MT"/>
            </a:endParaRPr>
          </a:p>
        </p:txBody>
      </p:sp>
      <p:sp>
        <p:nvSpPr>
          <p:cNvPr id="9" name="object 9"/>
          <p:cNvSpPr txBox="1"/>
          <p:nvPr/>
        </p:nvSpPr>
        <p:spPr>
          <a:xfrm>
            <a:off x="3163250" y="2274862"/>
            <a:ext cx="51435" cy="135255"/>
          </a:xfrm>
          <a:prstGeom prst="rect">
            <a:avLst/>
          </a:prstGeom>
        </p:spPr>
        <p:txBody>
          <a:bodyPr vert="horz" wrap="square" lIns="0" tIns="15240" rIns="0" bIns="0" rtlCol="0">
            <a:spAutoFit/>
          </a:bodyPr>
          <a:lstStyle/>
          <a:p>
            <a:pPr marL="12700">
              <a:lnSpc>
                <a:spcPct val="100000"/>
              </a:lnSpc>
              <a:spcBef>
                <a:spcPts val="120"/>
              </a:spcBef>
            </a:pPr>
            <a:r>
              <a:rPr sz="700" i="1" spc="-50" dirty="0">
                <a:solidFill>
                  <a:srgbClr val="231F20"/>
                </a:solidFill>
                <a:latin typeface="Arial"/>
                <a:cs typeface="Arial"/>
              </a:rPr>
              <a:t>I</a:t>
            </a:r>
            <a:endParaRPr sz="700">
              <a:latin typeface="Arial"/>
              <a:cs typeface="Arial"/>
            </a:endParaRPr>
          </a:p>
        </p:txBody>
      </p:sp>
      <p:sp>
        <p:nvSpPr>
          <p:cNvPr id="10" name="object 10"/>
          <p:cNvSpPr txBox="1"/>
          <p:nvPr/>
        </p:nvSpPr>
        <p:spPr>
          <a:xfrm>
            <a:off x="347294" y="2800564"/>
            <a:ext cx="309499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 centrist councillor has single-peaked preferences.</a:t>
            </a: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48575"/>
            <a:ext cx="235204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Right-Wing Councillor’s Utility Function</a:t>
            </a:r>
          </a:p>
        </p:txBody>
      </p:sp>
      <p:sp>
        <p:nvSpPr>
          <p:cNvPr id="3" name="object 3"/>
          <p:cNvSpPr txBox="1"/>
          <p:nvPr/>
        </p:nvSpPr>
        <p:spPr>
          <a:xfrm>
            <a:off x="489865" y="628227"/>
            <a:ext cx="248920"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Utility</a:t>
            </a:r>
            <a:endParaRPr sz="700">
              <a:latin typeface="Arial MT"/>
              <a:cs typeface="Arial MT"/>
            </a:endParaRPr>
          </a:p>
        </p:txBody>
      </p:sp>
      <p:grpSp>
        <p:nvGrpSpPr>
          <p:cNvPr id="4" name="object 4"/>
          <p:cNvGrpSpPr/>
          <p:nvPr/>
        </p:nvGrpSpPr>
        <p:grpSpPr>
          <a:xfrm>
            <a:off x="934292" y="688218"/>
            <a:ext cx="3016885" cy="1600200"/>
            <a:chOff x="934292" y="688218"/>
            <a:chExt cx="3016885" cy="1600200"/>
          </a:xfrm>
        </p:grpSpPr>
        <p:sp>
          <p:nvSpPr>
            <p:cNvPr id="5" name="object 5"/>
            <p:cNvSpPr/>
            <p:nvPr/>
          </p:nvSpPr>
          <p:spPr>
            <a:xfrm>
              <a:off x="937150" y="691075"/>
              <a:ext cx="3011170" cy="1597025"/>
            </a:xfrm>
            <a:custGeom>
              <a:avLst/>
              <a:gdLst/>
              <a:ahLst/>
              <a:cxnLst/>
              <a:rect l="l" t="t" r="r" b="b"/>
              <a:pathLst>
                <a:path w="3011170" h="1597025">
                  <a:moveTo>
                    <a:pt x="0" y="0"/>
                  </a:moveTo>
                  <a:lnTo>
                    <a:pt x="0" y="1503204"/>
                  </a:lnTo>
                  <a:lnTo>
                    <a:pt x="3011176" y="1503204"/>
                  </a:lnTo>
                </a:path>
                <a:path w="3011170" h="1597025">
                  <a:moveTo>
                    <a:pt x="762152" y="1389259"/>
                  </a:moveTo>
                  <a:lnTo>
                    <a:pt x="762152" y="1597022"/>
                  </a:lnTo>
                </a:path>
                <a:path w="3011170" h="1597025">
                  <a:moveTo>
                    <a:pt x="1534054" y="1389259"/>
                  </a:moveTo>
                  <a:lnTo>
                    <a:pt x="1534054" y="1597022"/>
                  </a:lnTo>
                </a:path>
                <a:path w="3011170" h="1597025">
                  <a:moveTo>
                    <a:pt x="2294515" y="1389259"/>
                  </a:moveTo>
                  <a:lnTo>
                    <a:pt x="2294515" y="1597022"/>
                  </a:lnTo>
                </a:path>
              </a:pathLst>
            </a:custGeom>
            <a:ln w="5714">
              <a:solidFill>
                <a:srgbClr val="231F20"/>
              </a:solidFill>
            </a:ln>
          </p:spPr>
          <p:txBody>
            <a:bodyPr wrap="square" lIns="0" tIns="0" rIns="0" bIns="0" rtlCol="0"/>
            <a:lstStyle/>
            <a:p>
              <a:endParaRPr/>
            </a:p>
          </p:txBody>
        </p:sp>
        <p:sp>
          <p:nvSpPr>
            <p:cNvPr id="6" name="object 6"/>
            <p:cNvSpPr/>
            <p:nvPr/>
          </p:nvSpPr>
          <p:spPr>
            <a:xfrm>
              <a:off x="1368733" y="828380"/>
              <a:ext cx="2108200" cy="1113790"/>
            </a:xfrm>
            <a:custGeom>
              <a:avLst/>
              <a:gdLst/>
              <a:ahLst/>
              <a:cxnLst/>
              <a:rect l="l" t="t" r="r" b="b"/>
              <a:pathLst>
                <a:path w="2108200" h="1113789">
                  <a:moveTo>
                    <a:pt x="0" y="0"/>
                  </a:moveTo>
                  <a:lnTo>
                    <a:pt x="1105886" y="1113304"/>
                  </a:lnTo>
                  <a:lnTo>
                    <a:pt x="2107863" y="556652"/>
                  </a:lnTo>
                </a:path>
              </a:pathLst>
            </a:custGeom>
            <a:ln w="11429">
              <a:solidFill>
                <a:srgbClr val="231F20"/>
              </a:solidFill>
            </a:ln>
          </p:spPr>
          <p:txBody>
            <a:bodyPr wrap="square" lIns="0" tIns="0" rIns="0" bIns="0" rtlCol="0"/>
            <a:lstStyle/>
            <a:p>
              <a:endParaRPr/>
            </a:p>
          </p:txBody>
        </p:sp>
      </p:grpSp>
      <p:sp>
        <p:nvSpPr>
          <p:cNvPr id="7" name="object 7"/>
          <p:cNvSpPr txBox="1"/>
          <p:nvPr/>
        </p:nvSpPr>
        <p:spPr>
          <a:xfrm>
            <a:off x="1653594" y="2287598"/>
            <a:ext cx="91440" cy="135255"/>
          </a:xfrm>
          <a:prstGeom prst="rect">
            <a:avLst/>
          </a:prstGeom>
        </p:spPr>
        <p:txBody>
          <a:bodyPr vert="horz" wrap="square" lIns="0" tIns="15240" rIns="0" bIns="0" rtlCol="0">
            <a:spAutoFit/>
          </a:bodyPr>
          <a:lstStyle/>
          <a:p>
            <a:pPr marL="12700">
              <a:lnSpc>
                <a:spcPct val="100000"/>
              </a:lnSpc>
              <a:spcBef>
                <a:spcPts val="120"/>
              </a:spcBef>
            </a:pPr>
            <a:r>
              <a:rPr sz="700" i="1" spc="-50" dirty="0">
                <a:solidFill>
                  <a:srgbClr val="231F20"/>
                </a:solidFill>
                <a:latin typeface="Arial"/>
                <a:cs typeface="Arial"/>
              </a:rPr>
              <a:t>D</a:t>
            </a:r>
            <a:endParaRPr sz="700">
              <a:latin typeface="Arial"/>
              <a:cs typeface="Arial"/>
            </a:endParaRPr>
          </a:p>
        </p:txBody>
      </p:sp>
      <p:sp>
        <p:nvSpPr>
          <p:cNvPr id="8" name="object 8"/>
          <p:cNvSpPr txBox="1"/>
          <p:nvPr/>
        </p:nvSpPr>
        <p:spPr>
          <a:xfrm>
            <a:off x="1781730" y="2287598"/>
            <a:ext cx="1351915" cy="334645"/>
          </a:xfrm>
          <a:prstGeom prst="rect">
            <a:avLst/>
          </a:prstGeom>
        </p:spPr>
        <p:txBody>
          <a:bodyPr vert="horz" wrap="square" lIns="0" tIns="15240" rIns="0" bIns="0" rtlCol="0">
            <a:spAutoFit/>
          </a:bodyPr>
          <a:lstStyle/>
          <a:p>
            <a:pPr marL="26670" algn="ctr">
              <a:lnSpc>
                <a:spcPct val="100000"/>
              </a:lnSpc>
              <a:spcBef>
                <a:spcPts val="120"/>
              </a:spcBef>
            </a:pPr>
            <a:r>
              <a:rPr sz="700" i="1" spc="-50" dirty="0">
                <a:solidFill>
                  <a:srgbClr val="231F20"/>
                </a:solidFill>
                <a:latin typeface="Arial"/>
                <a:cs typeface="Arial"/>
              </a:rPr>
              <a:t>C</a:t>
            </a:r>
            <a:endParaRPr sz="700">
              <a:latin typeface="Arial"/>
              <a:cs typeface="Arial"/>
            </a:endParaRPr>
          </a:p>
          <a:p>
            <a:pPr algn="ctr">
              <a:lnSpc>
                <a:spcPct val="100000"/>
              </a:lnSpc>
              <a:spcBef>
                <a:spcPts val="725"/>
              </a:spcBef>
            </a:pPr>
            <a:r>
              <a:rPr sz="700" dirty="0">
                <a:solidFill>
                  <a:srgbClr val="231F20"/>
                </a:solidFill>
                <a:latin typeface="Arial MT"/>
                <a:cs typeface="Arial MT"/>
              </a:rPr>
              <a:t>Level</a:t>
            </a:r>
            <a:r>
              <a:rPr sz="700" spc="50" dirty="0">
                <a:solidFill>
                  <a:srgbClr val="231F20"/>
                </a:solidFill>
                <a:latin typeface="Arial MT"/>
                <a:cs typeface="Arial MT"/>
              </a:rPr>
              <a:t> </a:t>
            </a:r>
            <a:r>
              <a:rPr sz="700" dirty="0">
                <a:solidFill>
                  <a:srgbClr val="231F20"/>
                </a:solidFill>
                <a:latin typeface="Arial MT"/>
                <a:cs typeface="Arial MT"/>
              </a:rPr>
              <a:t>of</a:t>
            </a:r>
            <a:r>
              <a:rPr sz="700" spc="50" dirty="0">
                <a:solidFill>
                  <a:srgbClr val="231F20"/>
                </a:solidFill>
                <a:latin typeface="Arial MT"/>
                <a:cs typeface="Arial MT"/>
              </a:rPr>
              <a:t> </a:t>
            </a:r>
            <a:r>
              <a:rPr sz="700" dirty="0">
                <a:solidFill>
                  <a:srgbClr val="231F20"/>
                </a:solidFill>
                <a:latin typeface="Arial MT"/>
                <a:cs typeface="Arial MT"/>
              </a:rPr>
              <a:t>Social</a:t>
            </a:r>
            <a:r>
              <a:rPr sz="700" spc="55" dirty="0">
                <a:solidFill>
                  <a:srgbClr val="231F20"/>
                </a:solidFill>
                <a:latin typeface="Arial MT"/>
                <a:cs typeface="Arial MT"/>
              </a:rPr>
              <a:t> </a:t>
            </a:r>
            <a:r>
              <a:rPr sz="700" dirty="0">
                <a:solidFill>
                  <a:srgbClr val="231F20"/>
                </a:solidFill>
                <a:latin typeface="Arial MT"/>
                <a:cs typeface="Arial MT"/>
              </a:rPr>
              <a:t>Service</a:t>
            </a:r>
            <a:r>
              <a:rPr sz="700" spc="50" dirty="0">
                <a:solidFill>
                  <a:srgbClr val="231F20"/>
                </a:solidFill>
                <a:latin typeface="Arial MT"/>
                <a:cs typeface="Arial MT"/>
              </a:rPr>
              <a:t> </a:t>
            </a:r>
            <a:r>
              <a:rPr sz="700" spc="-10" dirty="0">
                <a:solidFill>
                  <a:srgbClr val="231F20"/>
                </a:solidFill>
                <a:latin typeface="Arial MT"/>
                <a:cs typeface="Arial MT"/>
              </a:rPr>
              <a:t>Provision</a:t>
            </a:r>
            <a:endParaRPr sz="700">
              <a:latin typeface="Arial MT"/>
              <a:cs typeface="Arial MT"/>
            </a:endParaRPr>
          </a:p>
        </p:txBody>
      </p:sp>
      <p:sp>
        <p:nvSpPr>
          <p:cNvPr id="9" name="object 9"/>
          <p:cNvSpPr txBox="1"/>
          <p:nvPr/>
        </p:nvSpPr>
        <p:spPr>
          <a:xfrm>
            <a:off x="3197375" y="2287598"/>
            <a:ext cx="51435" cy="135255"/>
          </a:xfrm>
          <a:prstGeom prst="rect">
            <a:avLst/>
          </a:prstGeom>
        </p:spPr>
        <p:txBody>
          <a:bodyPr vert="horz" wrap="square" lIns="0" tIns="15240" rIns="0" bIns="0" rtlCol="0">
            <a:spAutoFit/>
          </a:bodyPr>
          <a:lstStyle/>
          <a:p>
            <a:pPr marL="12700">
              <a:lnSpc>
                <a:spcPct val="100000"/>
              </a:lnSpc>
              <a:spcBef>
                <a:spcPts val="120"/>
              </a:spcBef>
            </a:pPr>
            <a:r>
              <a:rPr sz="700" i="1" spc="-50" dirty="0">
                <a:solidFill>
                  <a:srgbClr val="231F20"/>
                </a:solidFill>
                <a:latin typeface="Arial"/>
                <a:cs typeface="Arial"/>
              </a:rPr>
              <a:t>I</a:t>
            </a:r>
            <a:endParaRPr sz="700">
              <a:latin typeface="Arial"/>
              <a:cs typeface="Arial"/>
            </a:endParaRPr>
          </a:p>
        </p:txBody>
      </p:sp>
      <p:sp>
        <p:nvSpPr>
          <p:cNvPr id="10" name="object 10"/>
          <p:cNvSpPr txBox="1"/>
          <p:nvPr/>
        </p:nvSpPr>
        <p:spPr>
          <a:xfrm>
            <a:off x="347294" y="2822408"/>
            <a:ext cx="3707129"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The right-wing councillor didn’t have single-peaked preferences.</a:t>
            </a: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99704"/>
            <a:ext cx="3845560" cy="872418"/>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a:t>
            </a:r>
            <a:r>
              <a:rPr sz="1100" dirty="0">
                <a:solidFill>
                  <a:srgbClr val="00B0F0"/>
                </a:solidFill>
                <a:latin typeface="+mn-lt"/>
                <a:cs typeface="Arial MT"/>
              </a:rPr>
              <a:t>median voter theorem </a:t>
            </a:r>
            <a:r>
              <a:rPr sz="1100" dirty="0">
                <a:latin typeface="+mn-lt"/>
                <a:cs typeface="Arial MT"/>
              </a:rPr>
              <a:t>states that the ideal point of the median voter will win against any alternative in a pair-wise majority-rule election if </a:t>
            </a:r>
            <a:r>
              <a:rPr sz="1100" dirty="0">
                <a:solidFill>
                  <a:srgbClr val="00B0F0"/>
                </a:solidFill>
                <a:latin typeface="+mn-lt"/>
                <a:cs typeface="Arial MT"/>
              </a:rPr>
              <a:t>(1) </a:t>
            </a:r>
            <a:r>
              <a:rPr sz="1100" dirty="0">
                <a:latin typeface="+mn-lt"/>
                <a:cs typeface="Arial MT"/>
              </a:rPr>
              <a:t>the number of voters is odd, </a:t>
            </a:r>
            <a:r>
              <a:rPr sz="1100" dirty="0">
                <a:solidFill>
                  <a:srgbClr val="00B0F0"/>
                </a:solidFill>
                <a:latin typeface="+mn-lt"/>
                <a:cs typeface="Arial MT"/>
              </a:rPr>
              <a:t>(2) </a:t>
            </a:r>
            <a:r>
              <a:rPr sz="1100" dirty="0">
                <a:latin typeface="+mn-lt"/>
                <a:cs typeface="Arial MT"/>
              </a:rPr>
              <a:t>voter preferences are single-peaked, </a:t>
            </a:r>
            <a:r>
              <a:rPr sz="1100" dirty="0">
                <a:solidFill>
                  <a:srgbClr val="00B0F0"/>
                </a:solidFill>
                <a:latin typeface="+mn-lt"/>
                <a:cs typeface="Arial MT"/>
              </a:rPr>
              <a:t>(3) </a:t>
            </a:r>
            <a:r>
              <a:rPr sz="1100" dirty="0">
                <a:latin typeface="+mn-lt"/>
                <a:cs typeface="Arial MT"/>
              </a:rPr>
              <a:t>voter preferences are arrayed along a single-issue dimension,</a:t>
            </a:r>
            <a:r>
              <a:rPr sz="1100" dirty="0">
                <a:solidFill>
                  <a:srgbClr val="00B0F0"/>
                </a:solidFill>
                <a:latin typeface="+mn-lt"/>
                <a:cs typeface="Arial MT"/>
              </a:rPr>
              <a:t> (4) </a:t>
            </a:r>
            <a:r>
              <a:rPr sz="1100" dirty="0">
                <a:latin typeface="+mn-lt"/>
                <a:cs typeface="Arial MT"/>
              </a:rPr>
              <a:t>and voters vote sincerely.</a:t>
            </a: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864610" cy="698076"/>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When voters are arrayed along a single-policy dimension in terms of their ideal points, the </a:t>
            </a:r>
            <a:r>
              <a:rPr sz="1100" dirty="0">
                <a:solidFill>
                  <a:srgbClr val="00B0F0"/>
                </a:solidFill>
                <a:latin typeface="+mn-lt"/>
                <a:cs typeface="Arial MT"/>
              </a:rPr>
              <a:t>median voter </a:t>
            </a:r>
            <a:r>
              <a:rPr sz="1100" dirty="0">
                <a:latin typeface="+mn-lt"/>
                <a:cs typeface="Arial MT"/>
              </a:rPr>
              <a:t>is the individual who has at least half of all the voters at their position or to their right and at least half of all the voters at their position or to their left.</a:t>
            </a: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23404"/>
            <a:ext cx="345757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When All Three Councillors Have Single-Peaked Preference Orderings</a:t>
            </a:r>
          </a:p>
        </p:txBody>
      </p:sp>
      <p:sp>
        <p:nvSpPr>
          <p:cNvPr id="3" name="object 3"/>
          <p:cNvSpPr txBox="1"/>
          <p:nvPr/>
        </p:nvSpPr>
        <p:spPr>
          <a:xfrm>
            <a:off x="343103" y="1205053"/>
            <a:ext cx="248920" cy="13525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Utility</a:t>
            </a:r>
            <a:endParaRPr sz="700">
              <a:latin typeface="Arial MT"/>
              <a:cs typeface="Arial MT"/>
            </a:endParaRPr>
          </a:p>
        </p:txBody>
      </p:sp>
      <p:sp>
        <p:nvSpPr>
          <p:cNvPr id="4" name="object 4"/>
          <p:cNvSpPr txBox="1"/>
          <p:nvPr/>
        </p:nvSpPr>
        <p:spPr>
          <a:xfrm>
            <a:off x="3270825" y="1313044"/>
            <a:ext cx="869315" cy="659130"/>
          </a:xfrm>
          <a:prstGeom prst="rect">
            <a:avLst/>
          </a:prstGeom>
        </p:spPr>
        <p:txBody>
          <a:bodyPr vert="horz" wrap="square" lIns="0" tIns="15240" rIns="0" bIns="0" rtlCol="0">
            <a:spAutoFit/>
          </a:bodyPr>
          <a:lstStyle/>
          <a:p>
            <a:pPr marL="12700">
              <a:lnSpc>
                <a:spcPct val="100000"/>
              </a:lnSpc>
              <a:spcBef>
                <a:spcPts val="120"/>
              </a:spcBef>
            </a:pPr>
            <a:r>
              <a:rPr sz="700" dirty="0">
                <a:solidFill>
                  <a:srgbClr val="231F20"/>
                </a:solidFill>
                <a:latin typeface="Arial MT"/>
                <a:cs typeface="Arial MT"/>
              </a:rPr>
              <a:t>Left-wing</a:t>
            </a:r>
            <a:r>
              <a:rPr sz="700" spc="60" dirty="0">
                <a:solidFill>
                  <a:srgbClr val="231F20"/>
                </a:solidFill>
                <a:latin typeface="Arial MT"/>
                <a:cs typeface="Arial MT"/>
              </a:rPr>
              <a:t> </a:t>
            </a:r>
            <a:r>
              <a:rPr sz="700" spc="-10" dirty="0">
                <a:solidFill>
                  <a:srgbClr val="231F20"/>
                </a:solidFill>
                <a:latin typeface="Arial MT"/>
                <a:cs typeface="Arial MT"/>
              </a:rPr>
              <a:t>councillor</a:t>
            </a:r>
            <a:endParaRPr sz="700">
              <a:latin typeface="Arial MT"/>
              <a:cs typeface="Arial MT"/>
            </a:endParaRPr>
          </a:p>
          <a:p>
            <a:pPr marL="12700" marR="5080">
              <a:lnSpc>
                <a:spcPct val="239900"/>
              </a:lnSpc>
              <a:spcBef>
                <a:spcPts val="95"/>
              </a:spcBef>
            </a:pPr>
            <a:r>
              <a:rPr sz="700" dirty="0">
                <a:solidFill>
                  <a:srgbClr val="231F20"/>
                </a:solidFill>
                <a:latin typeface="Arial MT"/>
                <a:cs typeface="Arial MT"/>
              </a:rPr>
              <a:t>Centrist</a:t>
            </a:r>
            <a:r>
              <a:rPr sz="700" spc="50" dirty="0">
                <a:solidFill>
                  <a:srgbClr val="231F20"/>
                </a:solidFill>
                <a:latin typeface="Arial MT"/>
                <a:cs typeface="Arial MT"/>
              </a:rPr>
              <a:t> </a:t>
            </a:r>
            <a:r>
              <a:rPr sz="700" spc="-10" dirty="0">
                <a:solidFill>
                  <a:srgbClr val="231F20"/>
                </a:solidFill>
                <a:latin typeface="Arial MT"/>
                <a:cs typeface="Arial MT"/>
              </a:rPr>
              <a:t>councillor</a:t>
            </a:r>
            <a:r>
              <a:rPr sz="700" spc="500" dirty="0">
                <a:solidFill>
                  <a:srgbClr val="231F20"/>
                </a:solidFill>
                <a:latin typeface="Arial MT"/>
                <a:cs typeface="Arial MT"/>
              </a:rPr>
              <a:t> </a:t>
            </a:r>
            <a:r>
              <a:rPr sz="700" dirty="0">
                <a:solidFill>
                  <a:srgbClr val="231F20"/>
                </a:solidFill>
                <a:latin typeface="Arial MT"/>
                <a:cs typeface="Arial MT"/>
              </a:rPr>
              <a:t>Right-wing</a:t>
            </a:r>
            <a:r>
              <a:rPr sz="700" spc="100" dirty="0">
                <a:solidFill>
                  <a:srgbClr val="231F20"/>
                </a:solidFill>
                <a:latin typeface="Arial MT"/>
                <a:cs typeface="Arial MT"/>
              </a:rPr>
              <a:t> </a:t>
            </a:r>
            <a:r>
              <a:rPr sz="700" spc="-10" dirty="0">
                <a:solidFill>
                  <a:srgbClr val="231F20"/>
                </a:solidFill>
                <a:latin typeface="Arial MT"/>
                <a:cs typeface="Arial MT"/>
              </a:rPr>
              <a:t>councillor</a:t>
            </a:r>
            <a:endParaRPr sz="700">
              <a:latin typeface="Arial MT"/>
              <a:cs typeface="Arial MT"/>
            </a:endParaRPr>
          </a:p>
        </p:txBody>
      </p:sp>
      <p:grpSp>
        <p:nvGrpSpPr>
          <p:cNvPr id="5" name="object 5"/>
          <p:cNvGrpSpPr/>
          <p:nvPr/>
        </p:nvGrpSpPr>
        <p:grpSpPr>
          <a:xfrm>
            <a:off x="783334" y="879058"/>
            <a:ext cx="2497455" cy="1341120"/>
            <a:chOff x="783334" y="879058"/>
            <a:chExt cx="2497455" cy="1341120"/>
          </a:xfrm>
        </p:grpSpPr>
        <p:sp>
          <p:nvSpPr>
            <p:cNvPr id="6" name="object 6"/>
            <p:cNvSpPr/>
            <p:nvPr/>
          </p:nvSpPr>
          <p:spPr>
            <a:xfrm>
              <a:off x="790389" y="881916"/>
              <a:ext cx="2487930" cy="1337945"/>
            </a:xfrm>
            <a:custGeom>
              <a:avLst/>
              <a:gdLst/>
              <a:ahLst/>
              <a:cxnLst/>
              <a:rect l="l" t="t" r="r" b="b"/>
              <a:pathLst>
                <a:path w="2487929" h="1337945">
                  <a:moveTo>
                    <a:pt x="0" y="0"/>
                  </a:moveTo>
                  <a:lnTo>
                    <a:pt x="0" y="1244041"/>
                  </a:lnTo>
                  <a:lnTo>
                    <a:pt x="2487339" y="1244041"/>
                  </a:lnTo>
                </a:path>
                <a:path w="2487929" h="1337945">
                  <a:moveTo>
                    <a:pt x="629827" y="1130095"/>
                  </a:moveTo>
                  <a:lnTo>
                    <a:pt x="629827" y="1337870"/>
                  </a:lnTo>
                </a:path>
                <a:path w="2487929" h="1337945">
                  <a:moveTo>
                    <a:pt x="1276548" y="1130095"/>
                  </a:moveTo>
                  <a:lnTo>
                    <a:pt x="1276548" y="1337870"/>
                  </a:lnTo>
                </a:path>
                <a:path w="2487929" h="1337945">
                  <a:moveTo>
                    <a:pt x="1891996" y="1130095"/>
                  </a:moveTo>
                  <a:lnTo>
                    <a:pt x="1891996" y="1337870"/>
                  </a:lnTo>
                </a:path>
              </a:pathLst>
            </a:custGeom>
            <a:ln w="5714">
              <a:solidFill>
                <a:srgbClr val="231F20"/>
              </a:solidFill>
            </a:ln>
          </p:spPr>
          <p:txBody>
            <a:bodyPr wrap="square" lIns="0" tIns="0" rIns="0" bIns="0" rtlCol="0"/>
            <a:lstStyle/>
            <a:p>
              <a:endParaRPr/>
            </a:p>
          </p:txBody>
        </p:sp>
        <p:sp>
          <p:nvSpPr>
            <p:cNvPr id="7" name="object 7"/>
            <p:cNvSpPr/>
            <p:nvPr/>
          </p:nvSpPr>
          <p:spPr>
            <a:xfrm>
              <a:off x="794318" y="1082933"/>
              <a:ext cx="2437765" cy="579120"/>
            </a:xfrm>
            <a:custGeom>
              <a:avLst/>
              <a:gdLst/>
              <a:ahLst/>
              <a:cxnLst/>
              <a:rect l="l" t="t" r="r" b="b"/>
              <a:pathLst>
                <a:path w="2437765" h="579119">
                  <a:moveTo>
                    <a:pt x="0" y="309855"/>
                  </a:moveTo>
                  <a:lnTo>
                    <a:pt x="1234017" y="0"/>
                  </a:lnTo>
                  <a:lnTo>
                    <a:pt x="2437333" y="578998"/>
                  </a:lnTo>
                </a:path>
              </a:pathLst>
            </a:custGeom>
            <a:ln w="8572">
              <a:solidFill>
                <a:srgbClr val="231F20"/>
              </a:solidFill>
              <a:prstDash val="dot"/>
            </a:ln>
          </p:spPr>
          <p:txBody>
            <a:bodyPr wrap="square" lIns="0" tIns="0" rIns="0" bIns="0" rtlCol="0"/>
            <a:lstStyle/>
            <a:p>
              <a:endParaRPr/>
            </a:p>
          </p:txBody>
        </p:sp>
        <p:sp>
          <p:nvSpPr>
            <p:cNvPr id="8" name="object 8"/>
            <p:cNvSpPr/>
            <p:nvPr/>
          </p:nvSpPr>
          <p:spPr>
            <a:xfrm>
              <a:off x="795909" y="1082002"/>
              <a:ext cx="2432050" cy="568325"/>
            </a:xfrm>
            <a:custGeom>
              <a:avLst/>
              <a:gdLst/>
              <a:ahLst/>
              <a:cxnLst/>
              <a:rect l="l" t="t" r="r" b="b"/>
              <a:pathLst>
                <a:path w="2432050" h="568325">
                  <a:moveTo>
                    <a:pt x="0" y="567933"/>
                  </a:moveTo>
                  <a:lnTo>
                    <a:pt x="1855809" y="0"/>
                  </a:lnTo>
                  <a:lnTo>
                    <a:pt x="2431743" y="311958"/>
                  </a:lnTo>
                </a:path>
              </a:pathLst>
            </a:custGeom>
            <a:ln w="5714">
              <a:solidFill>
                <a:srgbClr val="231F20"/>
              </a:solidFill>
              <a:prstDash val="dash"/>
            </a:ln>
          </p:spPr>
          <p:txBody>
            <a:bodyPr wrap="square" lIns="0" tIns="0" rIns="0" bIns="0" rtlCol="0"/>
            <a:lstStyle/>
            <a:p>
              <a:endParaRPr/>
            </a:p>
          </p:txBody>
        </p:sp>
        <p:sp>
          <p:nvSpPr>
            <p:cNvPr id="9" name="object 9"/>
            <p:cNvSpPr/>
            <p:nvPr/>
          </p:nvSpPr>
          <p:spPr>
            <a:xfrm>
              <a:off x="791907" y="1085998"/>
              <a:ext cx="2463800" cy="836294"/>
            </a:xfrm>
            <a:custGeom>
              <a:avLst/>
              <a:gdLst/>
              <a:ahLst/>
              <a:cxnLst/>
              <a:rect l="l" t="t" r="r" b="b"/>
              <a:pathLst>
                <a:path w="2463800" h="836294">
                  <a:moveTo>
                    <a:pt x="0" y="151984"/>
                  </a:moveTo>
                  <a:lnTo>
                    <a:pt x="615939" y="0"/>
                  </a:lnTo>
                  <a:lnTo>
                    <a:pt x="2463747" y="835910"/>
                  </a:lnTo>
                </a:path>
              </a:pathLst>
            </a:custGeom>
            <a:ln w="17144">
              <a:solidFill>
                <a:srgbClr val="231F20"/>
              </a:solidFill>
            </a:ln>
          </p:spPr>
          <p:txBody>
            <a:bodyPr wrap="square" lIns="0" tIns="0" rIns="0" bIns="0" rtlCol="0"/>
            <a:lstStyle/>
            <a:p>
              <a:endParaRPr/>
            </a:p>
          </p:txBody>
        </p:sp>
      </p:grpSp>
      <p:sp>
        <p:nvSpPr>
          <p:cNvPr id="10" name="object 10"/>
          <p:cNvSpPr txBox="1"/>
          <p:nvPr/>
        </p:nvSpPr>
        <p:spPr>
          <a:xfrm>
            <a:off x="1353787" y="2219281"/>
            <a:ext cx="1351915" cy="334645"/>
          </a:xfrm>
          <a:prstGeom prst="rect">
            <a:avLst/>
          </a:prstGeom>
        </p:spPr>
        <p:txBody>
          <a:bodyPr vert="horz" wrap="square" lIns="0" tIns="15240" rIns="0" bIns="0" rtlCol="0">
            <a:spAutoFit/>
          </a:bodyPr>
          <a:lstStyle/>
          <a:p>
            <a:pPr marL="33020">
              <a:lnSpc>
                <a:spcPct val="100000"/>
              </a:lnSpc>
              <a:spcBef>
                <a:spcPts val="120"/>
              </a:spcBef>
              <a:tabLst>
                <a:tab pos="680085" algn="l"/>
                <a:tab pos="1306830" algn="l"/>
              </a:tabLst>
            </a:pPr>
            <a:r>
              <a:rPr sz="700" i="1" spc="-50" dirty="0">
                <a:solidFill>
                  <a:srgbClr val="231F20"/>
                </a:solidFill>
                <a:latin typeface="Arial"/>
                <a:cs typeface="Arial"/>
              </a:rPr>
              <a:t>D</a:t>
            </a:r>
            <a:r>
              <a:rPr sz="700" i="1" dirty="0">
                <a:solidFill>
                  <a:srgbClr val="231F20"/>
                </a:solidFill>
                <a:latin typeface="Arial"/>
                <a:cs typeface="Arial"/>
              </a:rPr>
              <a:t>	</a:t>
            </a:r>
            <a:r>
              <a:rPr sz="700" i="1" spc="-50" dirty="0">
                <a:solidFill>
                  <a:srgbClr val="231F20"/>
                </a:solidFill>
                <a:latin typeface="Arial"/>
                <a:cs typeface="Arial"/>
              </a:rPr>
              <a:t>C</a:t>
            </a:r>
            <a:r>
              <a:rPr sz="700" i="1" dirty="0">
                <a:solidFill>
                  <a:srgbClr val="231F20"/>
                </a:solidFill>
                <a:latin typeface="Arial"/>
                <a:cs typeface="Arial"/>
              </a:rPr>
              <a:t>	</a:t>
            </a:r>
            <a:r>
              <a:rPr sz="700" i="1" spc="-50" dirty="0">
                <a:solidFill>
                  <a:srgbClr val="231F20"/>
                </a:solidFill>
                <a:latin typeface="Arial"/>
                <a:cs typeface="Arial"/>
              </a:rPr>
              <a:t>I</a:t>
            </a:r>
            <a:endParaRPr sz="700">
              <a:latin typeface="Arial"/>
              <a:cs typeface="Arial"/>
            </a:endParaRPr>
          </a:p>
          <a:p>
            <a:pPr marL="12700">
              <a:lnSpc>
                <a:spcPct val="100000"/>
              </a:lnSpc>
              <a:spcBef>
                <a:spcPts val="725"/>
              </a:spcBef>
            </a:pPr>
            <a:r>
              <a:rPr sz="700" dirty="0">
                <a:solidFill>
                  <a:srgbClr val="231F20"/>
                </a:solidFill>
                <a:latin typeface="Arial MT"/>
                <a:cs typeface="Arial MT"/>
              </a:rPr>
              <a:t>Level</a:t>
            </a:r>
            <a:r>
              <a:rPr sz="700" spc="50" dirty="0">
                <a:solidFill>
                  <a:srgbClr val="231F20"/>
                </a:solidFill>
                <a:latin typeface="Arial MT"/>
                <a:cs typeface="Arial MT"/>
              </a:rPr>
              <a:t> </a:t>
            </a:r>
            <a:r>
              <a:rPr sz="700" dirty="0">
                <a:solidFill>
                  <a:srgbClr val="231F20"/>
                </a:solidFill>
                <a:latin typeface="Arial MT"/>
                <a:cs typeface="Arial MT"/>
              </a:rPr>
              <a:t>of</a:t>
            </a:r>
            <a:r>
              <a:rPr sz="700" spc="50" dirty="0">
                <a:solidFill>
                  <a:srgbClr val="231F20"/>
                </a:solidFill>
                <a:latin typeface="Arial MT"/>
                <a:cs typeface="Arial MT"/>
              </a:rPr>
              <a:t> </a:t>
            </a:r>
            <a:r>
              <a:rPr sz="700" dirty="0">
                <a:solidFill>
                  <a:srgbClr val="231F20"/>
                </a:solidFill>
                <a:latin typeface="Arial MT"/>
                <a:cs typeface="Arial MT"/>
              </a:rPr>
              <a:t>Social</a:t>
            </a:r>
            <a:r>
              <a:rPr sz="700" spc="55" dirty="0">
                <a:solidFill>
                  <a:srgbClr val="231F20"/>
                </a:solidFill>
                <a:latin typeface="Arial MT"/>
                <a:cs typeface="Arial MT"/>
              </a:rPr>
              <a:t> </a:t>
            </a:r>
            <a:r>
              <a:rPr sz="700" dirty="0">
                <a:solidFill>
                  <a:srgbClr val="231F20"/>
                </a:solidFill>
                <a:latin typeface="Arial MT"/>
                <a:cs typeface="Arial MT"/>
              </a:rPr>
              <a:t>Service</a:t>
            </a:r>
            <a:r>
              <a:rPr sz="700" spc="50" dirty="0">
                <a:solidFill>
                  <a:srgbClr val="231F20"/>
                </a:solidFill>
                <a:latin typeface="Arial MT"/>
                <a:cs typeface="Arial MT"/>
              </a:rPr>
              <a:t> </a:t>
            </a:r>
            <a:r>
              <a:rPr sz="700" spc="-10" dirty="0">
                <a:solidFill>
                  <a:srgbClr val="231F20"/>
                </a:solidFill>
                <a:latin typeface="Arial MT"/>
                <a:cs typeface="Arial MT"/>
              </a:rPr>
              <a:t>Provision</a:t>
            </a:r>
            <a:endParaRPr sz="700">
              <a:latin typeface="Arial MT"/>
              <a:cs typeface="Arial MT"/>
            </a:endParaRPr>
          </a:p>
        </p:txBody>
      </p:sp>
      <p:sp>
        <p:nvSpPr>
          <p:cNvPr id="11" name="object 11"/>
          <p:cNvSpPr txBox="1"/>
          <p:nvPr/>
        </p:nvSpPr>
        <p:spPr>
          <a:xfrm>
            <a:off x="347294" y="2737090"/>
            <a:ext cx="471805" cy="180819"/>
          </a:xfrm>
          <a:prstGeom prst="rect">
            <a:avLst/>
          </a:prstGeom>
        </p:spPr>
        <p:txBody>
          <a:bodyPr vert="horz" wrap="square" lIns="0" tIns="11430" rIns="0" bIns="0" rtlCol="0">
            <a:spAutoFit/>
          </a:bodyPr>
          <a:lstStyle/>
          <a:p>
            <a:pPr marL="12700">
              <a:lnSpc>
                <a:spcPct val="100000"/>
              </a:lnSpc>
              <a:spcBef>
                <a:spcPts val="90"/>
              </a:spcBef>
            </a:pPr>
            <a:r>
              <a:rPr sz="1100" i="1" dirty="0">
                <a:solidFill>
                  <a:srgbClr val="00B0F0"/>
                </a:solidFill>
                <a:latin typeface="+mn-lt"/>
                <a:cs typeface="Calibri"/>
              </a:rPr>
              <a:t>C </a:t>
            </a:r>
            <a:r>
              <a:rPr sz="1100" dirty="0">
                <a:solidFill>
                  <a:srgbClr val="00B0F0"/>
                </a:solidFill>
                <a:latin typeface="+mn-lt"/>
                <a:cs typeface="Arial MT"/>
              </a:rPr>
              <a:t>wins.</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62811"/>
            <a:ext cx="248983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Illustrating the Power of the Median Voter</a:t>
            </a:r>
          </a:p>
        </p:txBody>
      </p:sp>
      <p:sp>
        <p:nvSpPr>
          <p:cNvPr id="3" name="object 3"/>
          <p:cNvSpPr txBox="1"/>
          <p:nvPr/>
        </p:nvSpPr>
        <p:spPr>
          <a:xfrm>
            <a:off x="1596383" y="1689211"/>
            <a:ext cx="1459230" cy="123111"/>
          </a:xfrm>
          <a:prstGeom prst="rect">
            <a:avLst/>
          </a:prstGeom>
        </p:spPr>
        <p:txBody>
          <a:bodyPr vert="horz" wrap="square" lIns="0" tIns="15240" rIns="0" bIns="0" rtlCol="0">
            <a:spAutoFit/>
          </a:bodyPr>
          <a:lstStyle/>
          <a:p>
            <a:pPr marL="12700">
              <a:lnSpc>
                <a:spcPct val="100000"/>
              </a:lnSpc>
              <a:spcBef>
                <a:spcPts val="120"/>
              </a:spcBef>
            </a:pPr>
            <a:r>
              <a:rPr sz="700" b="1" dirty="0">
                <a:solidFill>
                  <a:srgbClr val="231F20"/>
                </a:solidFill>
                <a:latin typeface="+mn-lt"/>
                <a:cs typeface="Arial"/>
              </a:rPr>
              <a:t>Level of Social Service Provision</a:t>
            </a:r>
            <a:endParaRPr sz="700">
              <a:latin typeface="+mn-lt"/>
              <a:cs typeface="Arial"/>
            </a:endParaRPr>
          </a:p>
        </p:txBody>
      </p:sp>
      <p:sp>
        <p:nvSpPr>
          <p:cNvPr id="4" name="object 4"/>
          <p:cNvSpPr txBox="1"/>
          <p:nvPr/>
        </p:nvSpPr>
        <p:spPr>
          <a:xfrm>
            <a:off x="706763" y="1468201"/>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D</a:t>
            </a:r>
            <a:endParaRPr sz="700">
              <a:latin typeface="+mn-lt"/>
              <a:cs typeface="Arial"/>
            </a:endParaRPr>
          </a:p>
        </p:txBody>
      </p:sp>
      <p:sp>
        <p:nvSpPr>
          <p:cNvPr id="5" name="object 5"/>
          <p:cNvSpPr txBox="1"/>
          <p:nvPr/>
        </p:nvSpPr>
        <p:spPr>
          <a:xfrm>
            <a:off x="1583207" y="1142390"/>
            <a:ext cx="86995"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A</a:t>
            </a:r>
            <a:endParaRPr sz="700">
              <a:latin typeface="+mn-lt"/>
              <a:cs typeface="Arial"/>
            </a:endParaRPr>
          </a:p>
        </p:txBody>
      </p:sp>
      <p:sp>
        <p:nvSpPr>
          <p:cNvPr id="6" name="object 6"/>
          <p:cNvSpPr txBox="1"/>
          <p:nvPr/>
        </p:nvSpPr>
        <p:spPr>
          <a:xfrm>
            <a:off x="981074" y="1142390"/>
            <a:ext cx="158115"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SQ</a:t>
            </a:r>
            <a:endParaRPr sz="700">
              <a:latin typeface="+mn-lt"/>
              <a:cs typeface="Arial"/>
            </a:endParaRPr>
          </a:p>
        </p:txBody>
      </p:sp>
      <p:sp>
        <p:nvSpPr>
          <p:cNvPr id="7" name="object 7"/>
          <p:cNvSpPr txBox="1"/>
          <p:nvPr/>
        </p:nvSpPr>
        <p:spPr>
          <a:xfrm>
            <a:off x="2356515" y="1142390"/>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B</a:t>
            </a:r>
            <a:endParaRPr sz="700">
              <a:latin typeface="+mn-lt"/>
              <a:cs typeface="Arial"/>
            </a:endParaRPr>
          </a:p>
        </p:txBody>
      </p:sp>
      <p:grpSp>
        <p:nvGrpSpPr>
          <p:cNvPr id="8" name="object 8"/>
          <p:cNvGrpSpPr/>
          <p:nvPr/>
        </p:nvGrpSpPr>
        <p:grpSpPr>
          <a:xfrm>
            <a:off x="328203" y="1275052"/>
            <a:ext cx="3916045" cy="189865"/>
            <a:chOff x="328203" y="1275052"/>
            <a:chExt cx="3916045" cy="189865"/>
          </a:xfrm>
        </p:grpSpPr>
        <p:sp>
          <p:nvSpPr>
            <p:cNvPr id="9" name="object 9"/>
            <p:cNvSpPr/>
            <p:nvPr/>
          </p:nvSpPr>
          <p:spPr>
            <a:xfrm>
              <a:off x="328203" y="1275052"/>
              <a:ext cx="3916045" cy="189865"/>
            </a:xfrm>
            <a:custGeom>
              <a:avLst/>
              <a:gdLst/>
              <a:ahLst/>
              <a:cxnLst/>
              <a:rect l="l" t="t" r="r" b="b"/>
              <a:pathLst>
                <a:path w="3916045" h="189865">
                  <a:moveTo>
                    <a:pt x="0" y="97897"/>
                  </a:moveTo>
                  <a:lnTo>
                    <a:pt x="3915940" y="97897"/>
                  </a:lnTo>
                </a:path>
                <a:path w="3916045" h="189865">
                  <a:moveTo>
                    <a:pt x="424235" y="0"/>
                  </a:moveTo>
                  <a:lnTo>
                    <a:pt x="424235" y="189269"/>
                  </a:lnTo>
                </a:path>
              </a:pathLst>
            </a:custGeom>
            <a:ln w="11429">
              <a:solidFill>
                <a:srgbClr val="231F20"/>
              </a:solidFill>
            </a:ln>
          </p:spPr>
          <p:txBody>
            <a:bodyPr wrap="square" lIns="0" tIns="0" rIns="0" bIns="0" rtlCol="0"/>
            <a:lstStyle/>
            <a:p>
              <a:endParaRPr>
                <a:latin typeface="+mn-lt"/>
              </a:endParaRPr>
            </a:p>
          </p:txBody>
        </p:sp>
        <p:sp>
          <p:nvSpPr>
            <p:cNvPr id="10" name="object 10"/>
            <p:cNvSpPr/>
            <p:nvPr/>
          </p:nvSpPr>
          <p:spPr>
            <a:xfrm>
              <a:off x="2173565" y="1275054"/>
              <a:ext cx="0" cy="189865"/>
            </a:xfrm>
            <a:custGeom>
              <a:avLst/>
              <a:gdLst/>
              <a:ahLst/>
              <a:cxnLst/>
              <a:rect l="l" t="t" r="r" b="b"/>
              <a:pathLst>
                <a:path h="189865">
                  <a:moveTo>
                    <a:pt x="0" y="0"/>
                  </a:moveTo>
                  <a:lnTo>
                    <a:pt x="0" y="189269"/>
                  </a:lnTo>
                </a:path>
              </a:pathLst>
            </a:custGeom>
            <a:ln w="11429">
              <a:solidFill>
                <a:srgbClr val="231F20"/>
              </a:solidFill>
            </a:ln>
          </p:spPr>
          <p:txBody>
            <a:bodyPr wrap="square" lIns="0" tIns="0" rIns="0" bIns="0" rtlCol="0"/>
            <a:lstStyle/>
            <a:p>
              <a:endParaRPr>
                <a:latin typeface="+mn-lt"/>
              </a:endParaRPr>
            </a:p>
          </p:txBody>
        </p:sp>
        <p:sp>
          <p:nvSpPr>
            <p:cNvPr id="11" name="object 11"/>
            <p:cNvSpPr/>
            <p:nvPr/>
          </p:nvSpPr>
          <p:spPr>
            <a:xfrm>
              <a:off x="3724250" y="1275054"/>
              <a:ext cx="0" cy="189865"/>
            </a:xfrm>
            <a:custGeom>
              <a:avLst/>
              <a:gdLst/>
              <a:ahLst/>
              <a:cxnLst/>
              <a:rect l="l" t="t" r="r" b="b"/>
              <a:pathLst>
                <a:path h="189865">
                  <a:moveTo>
                    <a:pt x="0" y="0"/>
                  </a:moveTo>
                  <a:lnTo>
                    <a:pt x="0" y="189269"/>
                  </a:lnTo>
                </a:path>
              </a:pathLst>
            </a:custGeom>
            <a:ln w="11429">
              <a:solidFill>
                <a:srgbClr val="231F20"/>
              </a:solidFill>
            </a:ln>
          </p:spPr>
          <p:txBody>
            <a:bodyPr wrap="square" lIns="0" tIns="0" rIns="0" bIns="0" rtlCol="0"/>
            <a:lstStyle/>
            <a:p>
              <a:endParaRPr>
                <a:latin typeface="+mn-lt"/>
              </a:endParaRPr>
            </a:p>
          </p:txBody>
        </p:sp>
        <p:sp>
          <p:nvSpPr>
            <p:cNvPr id="12" name="object 12"/>
            <p:cNvSpPr/>
            <p:nvPr/>
          </p:nvSpPr>
          <p:spPr>
            <a:xfrm>
              <a:off x="2397099" y="1332823"/>
              <a:ext cx="0" cy="95885"/>
            </a:xfrm>
            <a:custGeom>
              <a:avLst/>
              <a:gdLst/>
              <a:ahLst/>
              <a:cxnLst/>
              <a:rect l="l" t="t" r="r" b="b"/>
              <a:pathLst>
                <a:path h="95884">
                  <a:moveTo>
                    <a:pt x="0" y="0"/>
                  </a:moveTo>
                  <a:lnTo>
                    <a:pt x="0" y="95257"/>
                  </a:lnTo>
                </a:path>
              </a:pathLst>
            </a:custGeom>
            <a:ln w="5714">
              <a:solidFill>
                <a:srgbClr val="231F20"/>
              </a:solidFill>
            </a:ln>
          </p:spPr>
          <p:txBody>
            <a:bodyPr wrap="square" lIns="0" tIns="0" rIns="0" bIns="0" rtlCol="0"/>
            <a:lstStyle/>
            <a:p>
              <a:endParaRPr>
                <a:latin typeface="+mn-lt"/>
              </a:endParaRPr>
            </a:p>
          </p:txBody>
        </p:sp>
        <p:sp>
          <p:nvSpPr>
            <p:cNvPr id="13" name="object 13"/>
            <p:cNvSpPr/>
            <p:nvPr/>
          </p:nvSpPr>
          <p:spPr>
            <a:xfrm>
              <a:off x="1627483" y="1332823"/>
              <a:ext cx="0" cy="95885"/>
            </a:xfrm>
            <a:custGeom>
              <a:avLst/>
              <a:gdLst/>
              <a:ahLst/>
              <a:cxnLst/>
              <a:rect l="l" t="t" r="r" b="b"/>
              <a:pathLst>
                <a:path h="95884">
                  <a:moveTo>
                    <a:pt x="0" y="0"/>
                  </a:moveTo>
                  <a:lnTo>
                    <a:pt x="0" y="95257"/>
                  </a:lnTo>
                </a:path>
              </a:pathLst>
            </a:custGeom>
            <a:ln w="5714">
              <a:solidFill>
                <a:srgbClr val="231F20"/>
              </a:solidFill>
            </a:ln>
          </p:spPr>
          <p:txBody>
            <a:bodyPr wrap="square" lIns="0" tIns="0" rIns="0" bIns="0" rtlCol="0"/>
            <a:lstStyle/>
            <a:p>
              <a:endParaRPr>
                <a:latin typeface="+mn-lt"/>
              </a:endParaRPr>
            </a:p>
          </p:txBody>
        </p:sp>
        <p:sp>
          <p:nvSpPr>
            <p:cNvPr id="14" name="object 14"/>
            <p:cNvSpPr/>
            <p:nvPr/>
          </p:nvSpPr>
          <p:spPr>
            <a:xfrm>
              <a:off x="1052177" y="1332823"/>
              <a:ext cx="0" cy="95885"/>
            </a:xfrm>
            <a:custGeom>
              <a:avLst/>
              <a:gdLst/>
              <a:ahLst/>
              <a:cxnLst/>
              <a:rect l="l" t="t" r="r" b="b"/>
              <a:pathLst>
                <a:path h="95884">
                  <a:moveTo>
                    <a:pt x="0" y="0"/>
                  </a:moveTo>
                  <a:lnTo>
                    <a:pt x="0" y="95257"/>
                  </a:lnTo>
                </a:path>
              </a:pathLst>
            </a:custGeom>
            <a:ln w="5714">
              <a:solidFill>
                <a:srgbClr val="231F20"/>
              </a:solidFill>
            </a:ln>
          </p:spPr>
          <p:txBody>
            <a:bodyPr wrap="square" lIns="0" tIns="0" rIns="0" bIns="0" rtlCol="0"/>
            <a:lstStyle/>
            <a:p>
              <a:endParaRPr>
                <a:latin typeface="+mn-lt"/>
              </a:endParaRPr>
            </a:p>
          </p:txBody>
        </p:sp>
      </p:grpSp>
      <p:sp>
        <p:nvSpPr>
          <p:cNvPr id="15" name="object 15"/>
          <p:cNvSpPr txBox="1"/>
          <p:nvPr/>
        </p:nvSpPr>
        <p:spPr>
          <a:xfrm>
            <a:off x="2130736" y="1468222"/>
            <a:ext cx="91440"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C</a:t>
            </a:r>
            <a:endParaRPr sz="700">
              <a:latin typeface="+mn-lt"/>
              <a:cs typeface="Arial"/>
            </a:endParaRPr>
          </a:p>
        </p:txBody>
      </p:sp>
      <p:sp>
        <p:nvSpPr>
          <p:cNvPr id="16" name="object 16"/>
          <p:cNvSpPr txBox="1"/>
          <p:nvPr/>
        </p:nvSpPr>
        <p:spPr>
          <a:xfrm>
            <a:off x="3698326" y="1468222"/>
            <a:ext cx="51435" cy="123111"/>
          </a:xfrm>
          <a:prstGeom prst="rect">
            <a:avLst/>
          </a:prstGeom>
        </p:spPr>
        <p:txBody>
          <a:bodyPr vert="horz" wrap="square" lIns="0" tIns="15240" rIns="0" bIns="0" rtlCol="0">
            <a:spAutoFit/>
          </a:bodyPr>
          <a:lstStyle/>
          <a:p>
            <a:pPr marL="12700">
              <a:lnSpc>
                <a:spcPct val="100000"/>
              </a:lnSpc>
              <a:spcBef>
                <a:spcPts val="120"/>
              </a:spcBef>
            </a:pPr>
            <a:r>
              <a:rPr sz="700" i="1" dirty="0">
                <a:solidFill>
                  <a:srgbClr val="231F20"/>
                </a:solidFill>
                <a:latin typeface="+mn-lt"/>
                <a:cs typeface="Arial"/>
              </a:rPr>
              <a:t>I</a:t>
            </a:r>
            <a:endParaRPr sz="700">
              <a:latin typeface="+mn-lt"/>
              <a:cs typeface="Arial"/>
            </a:endParaRPr>
          </a:p>
        </p:txBody>
      </p:sp>
      <p:sp>
        <p:nvSpPr>
          <p:cNvPr id="17" name="object 17"/>
          <p:cNvSpPr txBox="1"/>
          <p:nvPr/>
        </p:nvSpPr>
        <p:spPr>
          <a:xfrm>
            <a:off x="347294" y="2201035"/>
            <a:ext cx="3913504"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Any proposals will converge on the position of the median voter, </a:t>
            </a:r>
            <a:r>
              <a:rPr sz="1100" i="1" dirty="0">
                <a:latin typeface="+mn-lt"/>
                <a:cs typeface="Calibri"/>
              </a:rPr>
              <a:t>C</a:t>
            </a:r>
            <a:r>
              <a:rPr sz="1100" dirty="0">
                <a:latin typeface="+mn-lt"/>
                <a:cs typeface="Arial MT"/>
              </a:rPr>
              <a:t>.</a:t>
            </a:r>
            <a:endParaRPr sz="1100">
              <a:latin typeface="+mn-lt"/>
              <a:cs typeface="Arial MT"/>
            </a:endParaRP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833495"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MVT shows that the difficulties we encountered with Condorcet’s Paradox can be avoided if we’re willing to both rule certain preference orderings ‘out of bounds’ and reduce the policy space to a single dimension.</a:t>
            </a: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667993"/>
            <a:ext cx="3678554" cy="1191224"/>
          </a:xfrm>
          <a:prstGeom prst="rect">
            <a:avLst/>
          </a:prstGeom>
        </p:spPr>
        <p:txBody>
          <a:bodyPr vert="horz" wrap="square" lIns="0" tIns="11430" rIns="0" bIns="0" rtlCol="0">
            <a:spAutoFit/>
          </a:bodyPr>
          <a:lstStyle/>
          <a:p>
            <a:pPr marL="38100">
              <a:lnSpc>
                <a:spcPct val="100000"/>
              </a:lnSpc>
              <a:spcBef>
                <a:spcPts val="90"/>
              </a:spcBef>
            </a:pPr>
            <a:r>
              <a:rPr sz="1100" dirty="0">
                <a:solidFill>
                  <a:srgbClr val="00B0F0"/>
                </a:solidFill>
                <a:latin typeface="+mn-lt"/>
                <a:cs typeface="Arial MT"/>
              </a:rPr>
              <a:t>Unfortunately, neither of these restrictions is uncontroversial.</a:t>
            </a:r>
          </a:p>
          <a:p>
            <a:pPr>
              <a:lnSpc>
                <a:spcPct val="100000"/>
              </a:lnSpc>
              <a:spcBef>
                <a:spcPts val="450"/>
              </a:spcBef>
            </a:pPr>
            <a:endParaRPr sz="1100" dirty="0">
              <a:latin typeface="+mn-lt"/>
              <a:cs typeface="Arial MT"/>
            </a:endParaRPr>
          </a:p>
          <a:p>
            <a:pPr marL="312420" marR="211454" indent="-136525">
              <a:lnSpc>
                <a:spcPct val="102600"/>
              </a:lnSpc>
              <a:buFont typeface="Arial"/>
              <a:buChar char="•"/>
              <a:tabLst>
                <a:tab pos="314960" algn="l"/>
              </a:tabLst>
            </a:pPr>
            <a:r>
              <a:rPr sz="1100" dirty="0">
                <a:latin typeface="+mn-lt"/>
                <a:cs typeface="Arial MT"/>
              </a:rPr>
              <a:t>There’s nothing intrinsically troubling about individual 	preferences that aren’t single-peaked.</a:t>
            </a:r>
          </a:p>
          <a:p>
            <a:pPr>
              <a:lnSpc>
                <a:spcPct val="100000"/>
              </a:lnSpc>
              <a:spcBef>
                <a:spcPts val="725"/>
              </a:spcBef>
              <a:buFont typeface="Arial"/>
              <a:buChar char="•"/>
            </a:pPr>
            <a:endParaRPr sz="1100" dirty="0">
              <a:latin typeface="+mn-lt"/>
              <a:cs typeface="Arial MT"/>
            </a:endParaRPr>
          </a:p>
          <a:p>
            <a:pPr marL="313055" indent="-136525">
              <a:lnSpc>
                <a:spcPct val="100000"/>
              </a:lnSpc>
              <a:buFont typeface="Arial"/>
              <a:buChar char="•"/>
              <a:tabLst>
                <a:tab pos="313055" algn="l"/>
              </a:tabLst>
            </a:pPr>
            <a:r>
              <a:rPr sz="1100" dirty="0">
                <a:latin typeface="+mn-lt"/>
                <a:cs typeface="Arial MT"/>
              </a:rPr>
              <a:t>Many political questions are inherently multi-dimensional.</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790315"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solidFill>
                  <a:srgbClr val="00B0F0"/>
                </a:solidFill>
                <a:latin typeface="+mn-lt"/>
                <a:cs typeface="Arial MT"/>
              </a:rPr>
              <a:t>Social choice theory </a:t>
            </a:r>
            <a:r>
              <a:rPr sz="1100" dirty="0">
                <a:latin typeface="+mn-lt"/>
                <a:cs typeface="Arial MT"/>
              </a:rPr>
              <a:t>addresses the voting procedures that govern and describe how individual preferences are aggregated to form a collective group preference.</a:t>
            </a: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667993"/>
            <a:ext cx="3703954" cy="1775999"/>
          </a:xfrm>
          <a:prstGeom prst="rect">
            <a:avLst/>
          </a:prstGeom>
        </p:spPr>
        <p:txBody>
          <a:bodyPr vert="horz" wrap="square" lIns="0" tIns="11430" rIns="0" bIns="0" rtlCol="0">
            <a:spAutoFit/>
          </a:bodyPr>
          <a:lstStyle/>
          <a:p>
            <a:pPr marL="50800">
              <a:lnSpc>
                <a:spcPct val="100000"/>
              </a:lnSpc>
              <a:spcBef>
                <a:spcPts val="90"/>
              </a:spcBef>
            </a:pPr>
            <a:r>
              <a:rPr sz="1100" dirty="0">
                <a:solidFill>
                  <a:srgbClr val="00B0F0"/>
                </a:solidFill>
                <a:latin typeface="+mn-lt"/>
                <a:cs typeface="Arial MT"/>
              </a:rPr>
              <a:t>Unfortunately, neither of these restrictions is uncontroversial.</a:t>
            </a:r>
          </a:p>
          <a:p>
            <a:pPr>
              <a:lnSpc>
                <a:spcPct val="100000"/>
              </a:lnSpc>
              <a:spcBef>
                <a:spcPts val="450"/>
              </a:spcBef>
            </a:pPr>
            <a:endParaRPr sz="1100" dirty="0">
              <a:latin typeface="+mn-lt"/>
              <a:cs typeface="Arial MT"/>
            </a:endParaRPr>
          </a:p>
          <a:p>
            <a:pPr marL="325120" marR="224154" indent="-136525">
              <a:lnSpc>
                <a:spcPct val="102600"/>
              </a:lnSpc>
              <a:buFont typeface="Arial"/>
              <a:buChar char="•"/>
              <a:tabLst>
                <a:tab pos="327660" algn="l"/>
              </a:tabLst>
            </a:pPr>
            <a:r>
              <a:rPr sz="1100" dirty="0">
                <a:latin typeface="+mn-lt"/>
                <a:cs typeface="Arial MT"/>
              </a:rPr>
              <a:t>There’s nothing intrinsically troubling about individual 	preferences that aren’t single-peaked.</a:t>
            </a:r>
          </a:p>
          <a:p>
            <a:pPr>
              <a:lnSpc>
                <a:spcPct val="100000"/>
              </a:lnSpc>
              <a:spcBef>
                <a:spcPts val="725"/>
              </a:spcBef>
              <a:buFont typeface="Arial"/>
              <a:buChar char="•"/>
            </a:pPr>
            <a:endParaRPr sz="1100" dirty="0">
              <a:latin typeface="+mn-lt"/>
              <a:cs typeface="Arial MT"/>
            </a:endParaRPr>
          </a:p>
          <a:p>
            <a:pPr marL="325755" indent="-136525">
              <a:lnSpc>
                <a:spcPct val="100000"/>
              </a:lnSpc>
              <a:buFont typeface="Arial"/>
              <a:buChar char="•"/>
              <a:tabLst>
                <a:tab pos="325755" algn="l"/>
              </a:tabLst>
            </a:pPr>
            <a:r>
              <a:rPr sz="1100" dirty="0">
                <a:latin typeface="+mn-lt"/>
                <a:cs typeface="Arial MT"/>
              </a:rPr>
              <a:t>Many political questions are inherently multi-dimensional.</a:t>
            </a:r>
          </a:p>
          <a:p>
            <a:pPr>
              <a:lnSpc>
                <a:spcPct val="100000"/>
              </a:lnSpc>
            </a:pPr>
            <a:endParaRPr sz="1100" dirty="0">
              <a:latin typeface="+mn-lt"/>
              <a:cs typeface="Arial MT"/>
            </a:endParaRPr>
          </a:p>
          <a:p>
            <a:pPr>
              <a:lnSpc>
                <a:spcPct val="100000"/>
              </a:lnSpc>
              <a:spcBef>
                <a:spcPts val="635"/>
              </a:spcBef>
            </a:pPr>
            <a:endParaRPr sz="1100" dirty="0">
              <a:latin typeface="+mn-lt"/>
              <a:cs typeface="Arial MT"/>
            </a:endParaRPr>
          </a:p>
          <a:p>
            <a:pPr marL="618490">
              <a:lnSpc>
                <a:spcPct val="100000"/>
              </a:lnSpc>
              <a:spcBef>
                <a:spcPts val="5"/>
              </a:spcBef>
            </a:pPr>
            <a:r>
              <a:rPr sz="1100" dirty="0">
                <a:solidFill>
                  <a:srgbClr val="00B0F0"/>
                </a:solidFill>
                <a:latin typeface="+mn-lt"/>
                <a:cs typeface="Arial MT"/>
              </a:rPr>
              <a:t>What if we increase the number of dimensions?</a:t>
            </a: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84873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Labor, capital, and agriculture are deciding how to divide a pot of subsidies from the government’s budget.</a:t>
            </a:r>
          </a:p>
        </p:txBody>
      </p:sp>
      <p:sp>
        <p:nvSpPr>
          <p:cNvPr id="3" name="object 3"/>
          <p:cNvSpPr txBox="1"/>
          <p:nvPr/>
        </p:nvSpPr>
        <p:spPr>
          <a:xfrm>
            <a:off x="347294" y="1350110"/>
            <a:ext cx="3660140" cy="106807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Each constituency only cares about maximizing subsidies to its own constituency.</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481330">
              <a:lnSpc>
                <a:spcPct val="102699"/>
              </a:lnSpc>
            </a:pPr>
            <a:r>
              <a:rPr sz="1100" dirty="0">
                <a:latin typeface="+mn-lt"/>
                <a:cs typeface="Arial MT"/>
              </a:rPr>
              <a:t>The decision-making situation can be represented by a two-dimensional policy space.</a:t>
            </a: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6264"/>
            <a:ext cx="145796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Two-Dimensional Voting</a:t>
            </a:r>
          </a:p>
        </p:txBody>
      </p:sp>
      <p:sp>
        <p:nvSpPr>
          <p:cNvPr id="3" name="object 3"/>
          <p:cNvSpPr txBox="1"/>
          <p:nvPr/>
        </p:nvSpPr>
        <p:spPr>
          <a:xfrm>
            <a:off x="772481" y="761401"/>
            <a:ext cx="140335" cy="1559560"/>
          </a:xfrm>
          <a:prstGeom prst="rect">
            <a:avLst/>
          </a:prstGeom>
        </p:spPr>
        <p:txBody>
          <a:bodyPr vert="vert270" wrap="square" lIns="0" tIns="10160" rIns="0" bIns="0" rtlCol="0">
            <a:spAutoFit/>
          </a:bodyPr>
          <a:lstStyle/>
          <a:p>
            <a:pPr marL="12700">
              <a:lnSpc>
                <a:spcPct val="100000"/>
              </a:lnSpc>
              <a:spcBef>
                <a:spcPts val="80"/>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Labor</a:t>
            </a:r>
            <a:endParaRPr sz="750">
              <a:latin typeface="Arial"/>
              <a:cs typeface="Arial"/>
            </a:endParaRPr>
          </a:p>
        </p:txBody>
      </p:sp>
      <p:sp>
        <p:nvSpPr>
          <p:cNvPr id="4" name="object 4"/>
          <p:cNvSpPr txBox="1"/>
          <p:nvPr/>
        </p:nvSpPr>
        <p:spPr>
          <a:xfrm>
            <a:off x="1060772" y="565752"/>
            <a:ext cx="186690" cy="141605"/>
          </a:xfrm>
          <a:prstGeom prst="rect">
            <a:avLst/>
          </a:prstGeom>
        </p:spPr>
        <p:txBody>
          <a:bodyPr vert="horz" wrap="square" lIns="0" tIns="13970" rIns="0" bIns="0" rtlCol="0">
            <a:spAutoFit/>
          </a:bodyPr>
          <a:lstStyle/>
          <a:p>
            <a:pPr marL="12700">
              <a:lnSpc>
                <a:spcPct val="100000"/>
              </a:lnSpc>
              <a:spcBef>
                <a:spcPts val="110"/>
              </a:spcBef>
            </a:pPr>
            <a:r>
              <a:rPr sz="750" spc="-25" dirty="0">
                <a:solidFill>
                  <a:srgbClr val="231F20"/>
                </a:solidFill>
                <a:latin typeface="Arial MT"/>
                <a:cs typeface="Arial MT"/>
              </a:rPr>
              <a:t>100</a:t>
            </a:r>
            <a:endParaRPr sz="750">
              <a:latin typeface="Arial MT"/>
              <a:cs typeface="Arial MT"/>
            </a:endParaRPr>
          </a:p>
        </p:txBody>
      </p:sp>
      <p:sp>
        <p:nvSpPr>
          <p:cNvPr id="5" name="object 5"/>
          <p:cNvSpPr txBox="1"/>
          <p:nvPr/>
        </p:nvSpPr>
        <p:spPr>
          <a:xfrm>
            <a:off x="1033940" y="1948497"/>
            <a:ext cx="213360" cy="141605"/>
          </a:xfrm>
          <a:prstGeom prst="rect">
            <a:avLst/>
          </a:prstGeom>
        </p:spPr>
        <p:txBody>
          <a:bodyPr vert="horz" wrap="square" lIns="0" tIns="13970" rIns="0" bIns="0" rtlCol="0">
            <a:spAutoFit/>
          </a:bodyPr>
          <a:lstStyle/>
          <a:p>
            <a:pPr marL="12700">
              <a:lnSpc>
                <a:spcPct val="100000"/>
              </a:lnSpc>
              <a:spcBef>
                <a:spcPts val="110"/>
              </a:spcBef>
            </a:pPr>
            <a:r>
              <a:rPr sz="750" spc="-20" dirty="0">
                <a:solidFill>
                  <a:srgbClr val="231F20"/>
                </a:solidFill>
                <a:latin typeface="Arial MT"/>
                <a:cs typeface="Arial MT"/>
              </a:rPr>
              <a:t>33.3</a:t>
            </a:r>
            <a:endParaRPr sz="750">
              <a:latin typeface="Arial MT"/>
              <a:cs typeface="Arial MT"/>
            </a:endParaRPr>
          </a:p>
        </p:txBody>
      </p:sp>
      <p:sp>
        <p:nvSpPr>
          <p:cNvPr id="6" name="object 6"/>
          <p:cNvSpPr txBox="1"/>
          <p:nvPr/>
        </p:nvSpPr>
        <p:spPr>
          <a:xfrm>
            <a:off x="1470886" y="529557"/>
            <a:ext cx="79375"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L</a:t>
            </a:r>
            <a:endParaRPr sz="750">
              <a:latin typeface="Arial MT"/>
              <a:cs typeface="Arial MT"/>
            </a:endParaRPr>
          </a:p>
        </p:txBody>
      </p:sp>
      <p:sp>
        <p:nvSpPr>
          <p:cNvPr id="7" name="object 7"/>
          <p:cNvSpPr txBox="1"/>
          <p:nvPr/>
        </p:nvSpPr>
        <p:spPr>
          <a:xfrm>
            <a:off x="1969218" y="1930062"/>
            <a:ext cx="90170"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E</a:t>
            </a:r>
            <a:endParaRPr sz="750">
              <a:latin typeface="Arial MT"/>
              <a:cs typeface="Arial MT"/>
            </a:endParaRPr>
          </a:p>
        </p:txBody>
      </p:sp>
      <p:sp>
        <p:nvSpPr>
          <p:cNvPr id="8" name="object 8"/>
          <p:cNvSpPr txBox="1"/>
          <p:nvPr/>
        </p:nvSpPr>
        <p:spPr>
          <a:xfrm>
            <a:off x="1470941" y="2479936"/>
            <a:ext cx="77470" cy="141605"/>
          </a:xfrm>
          <a:prstGeom prst="rect">
            <a:avLst/>
          </a:prstGeom>
        </p:spPr>
        <p:txBody>
          <a:bodyPr vert="horz" wrap="square" lIns="0" tIns="13970" rIns="0" bIns="0" rtlCol="0">
            <a:spAutoFit/>
          </a:bodyPr>
          <a:lstStyle/>
          <a:p>
            <a:pPr>
              <a:lnSpc>
                <a:spcPct val="100000"/>
              </a:lnSpc>
              <a:spcBef>
                <a:spcPts val="110"/>
              </a:spcBef>
            </a:pPr>
            <a:r>
              <a:rPr sz="750" spc="-50" dirty="0">
                <a:solidFill>
                  <a:srgbClr val="231F20"/>
                </a:solidFill>
                <a:latin typeface="Arial MT"/>
                <a:cs typeface="Arial MT"/>
              </a:rPr>
              <a:t>A</a:t>
            </a:r>
            <a:endParaRPr sz="750">
              <a:latin typeface="Arial MT"/>
              <a:cs typeface="Arial MT"/>
            </a:endParaRPr>
          </a:p>
        </p:txBody>
      </p:sp>
      <p:sp>
        <p:nvSpPr>
          <p:cNvPr id="9" name="object 9"/>
          <p:cNvSpPr txBox="1"/>
          <p:nvPr/>
        </p:nvSpPr>
        <p:spPr>
          <a:xfrm>
            <a:off x="3329571" y="2461404"/>
            <a:ext cx="95250"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C</a:t>
            </a:r>
            <a:endParaRPr sz="750">
              <a:latin typeface="Arial MT"/>
              <a:cs typeface="Arial MT"/>
            </a:endParaRPr>
          </a:p>
        </p:txBody>
      </p:sp>
      <p:sp>
        <p:nvSpPr>
          <p:cNvPr id="10" name="object 10"/>
          <p:cNvSpPr txBox="1"/>
          <p:nvPr/>
        </p:nvSpPr>
        <p:spPr>
          <a:xfrm>
            <a:off x="1660870" y="2677030"/>
            <a:ext cx="1779905" cy="349885"/>
          </a:xfrm>
          <a:prstGeom prst="rect">
            <a:avLst/>
          </a:prstGeom>
        </p:spPr>
        <p:txBody>
          <a:bodyPr vert="horz" wrap="square" lIns="0" tIns="13970" rIns="0" bIns="0" rtlCol="0">
            <a:spAutoFit/>
          </a:bodyPr>
          <a:lstStyle/>
          <a:p>
            <a:pPr marL="229235">
              <a:lnSpc>
                <a:spcPct val="100000"/>
              </a:lnSpc>
              <a:spcBef>
                <a:spcPts val="110"/>
              </a:spcBef>
              <a:tabLst>
                <a:tab pos="1483360" algn="l"/>
              </a:tabLst>
            </a:pPr>
            <a:r>
              <a:rPr sz="750" spc="-20" dirty="0">
                <a:solidFill>
                  <a:srgbClr val="231F20"/>
                </a:solidFill>
                <a:latin typeface="Arial MT"/>
                <a:cs typeface="Arial MT"/>
              </a:rPr>
              <a:t>33.3</a:t>
            </a:r>
            <a:r>
              <a:rPr sz="750" dirty="0">
                <a:solidFill>
                  <a:srgbClr val="231F20"/>
                </a:solidFill>
                <a:latin typeface="Arial MT"/>
                <a:cs typeface="Arial MT"/>
              </a:rPr>
              <a:t>	</a:t>
            </a:r>
            <a:r>
              <a:rPr sz="750" spc="-25" dirty="0">
                <a:solidFill>
                  <a:srgbClr val="231F20"/>
                </a:solidFill>
                <a:latin typeface="Arial MT"/>
                <a:cs typeface="Arial MT"/>
              </a:rPr>
              <a:t>100</a:t>
            </a:r>
            <a:endParaRPr sz="750">
              <a:latin typeface="Arial MT"/>
              <a:cs typeface="Arial MT"/>
            </a:endParaRPr>
          </a:p>
          <a:p>
            <a:pPr marL="12700">
              <a:lnSpc>
                <a:spcPct val="100000"/>
              </a:lnSpc>
              <a:spcBef>
                <a:spcPts val="740"/>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Capitalists</a:t>
            </a:r>
            <a:endParaRPr sz="750">
              <a:latin typeface="Arial"/>
              <a:cs typeface="Arial"/>
            </a:endParaRPr>
          </a:p>
        </p:txBody>
      </p:sp>
      <p:sp>
        <p:nvSpPr>
          <p:cNvPr id="11" name="object 11"/>
          <p:cNvSpPr txBox="1"/>
          <p:nvPr/>
        </p:nvSpPr>
        <p:spPr>
          <a:xfrm>
            <a:off x="1161056" y="2617574"/>
            <a:ext cx="79375"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0</a:t>
            </a:r>
            <a:endParaRPr sz="750">
              <a:latin typeface="Arial MT"/>
              <a:cs typeface="Arial MT"/>
            </a:endParaRPr>
          </a:p>
        </p:txBody>
      </p:sp>
      <p:grpSp>
        <p:nvGrpSpPr>
          <p:cNvPr id="12" name="object 12"/>
          <p:cNvGrpSpPr/>
          <p:nvPr/>
        </p:nvGrpSpPr>
        <p:grpSpPr>
          <a:xfrm>
            <a:off x="1318565" y="496417"/>
            <a:ext cx="2362835" cy="2192020"/>
            <a:chOff x="1318565" y="496417"/>
            <a:chExt cx="2362835" cy="2192020"/>
          </a:xfrm>
        </p:grpSpPr>
        <p:sp>
          <p:nvSpPr>
            <p:cNvPr id="13" name="object 13"/>
            <p:cNvSpPr/>
            <p:nvPr/>
          </p:nvSpPr>
          <p:spPr>
            <a:xfrm>
              <a:off x="1321582" y="499433"/>
              <a:ext cx="2357120" cy="2185670"/>
            </a:xfrm>
            <a:custGeom>
              <a:avLst/>
              <a:gdLst/>
              <a:ahLst/>
              <a:cxnLst/>
              <a:rect l="l" t="t" r="r" b="b"/>
              <a:pathLst>
                <a:path w="2357120" h="2185670">
                  <a:moveTo>
                    <a:pt x="0" y="0"/>
                  </a:moveTo>
                  <a:lnTo>
                    <a:pt x="0" y="2185659"/>
                  </a:lnTo>
                  <a:lnTo>
                    <a:pt x="2356656" y="2185659"/>
                  </a:lnTo>
                </a:path>
              </a:pathLst>
            </a:custGeom>
            <a:ln w="6032">
              <a:solidFill>
                <a:srgbClr val="231F20"/>
              </a:solidFill>
            </a:ln>
          </p:spPr>
          <p:txBody>
            <a:bodyPr wrap="square" lIns="0" tIns="0" rIns="0" bIns="0" rtlCol="0"/>
            <a:lstStyle/>
            <a:p>
              <a:endParaRPr/>
            </a:p>
          </p:txBody>
        </p:sp>
        <p:sp>
          <p:nvSpPr>
            <p:cNvPr id="14" name="object 14"/>
            <p:cNvSpPr/>
            <p:nvPr/>
          </p:nvSpPr>
          <p:spPr>
            <a:xfrm>
              <a:off x="1327103" y="717087"/>
              <a:ext cx="1883410" cy="1965325"/>
            </a:xfrm>
            <a:custGeom>
              <a:avLst/>
              <a:gdLst/>
              <a:ahLst/>
              <a:cxnLst/>
              <a:rect l="l" t="t" r="r" b="b"/>
              <a:pathLst>
                <a:path w="1883410" h="1965325">
                  <a:moveTo>
                    <a:pt x="0" y="0"/>
                  </a:moveTo>
                  <a:lnTo>
                    <a:pt x="1882791" y="1964857"/>
                  </a:lnTo>
                </a:path>
              </a:pathLst>
            </a:custGeom>
            <a:ln w="9048">
              <a:solidFill>
                <a:srgbClr val="231F20"/>
              </a:solidFill>
              <a:prstDash val="dash"/>
            </a:ln>
          </p:spPr>
          <p:txBody>
            <a:bodyPr wrap="square" lIns="0" tIns="0" rIns="0" bIns="0" rtlCol="0"/>
            <a:lstStyle/>
            <a:p>
              <a:endParaRPr/>
            </a:p>
          </p:txBody>
        </p:sp>
        <p:sp>
          <p:nvSpPr>
            <p:cNvPr id="15" name="object 15"/>
            <p:cNvSpPr/>
            <p:nvPr/>
          </p:nvSpPr>
          <p:spPr>
            <a:xfrm>
              <a:off x="1322542" y="2020914"/>
              <a:ext cx="615950" cy="652145"/>
            </a:xfrm>
            <a:custGeom>
              <a:avLst/>
              <a:gdLst/>
              <a:ahLst/>
              <a:cxnLst/>
              <a:rect l="l" t="t" r="r" b="b"/>
              <a:pathLst>
                <a:path w="615950" h="652144">
                  <a:moveTo>
                    <a:pt x="0" y="0"/>
                  </a:moveTo>
                  <a:lnTo>
                    <a:pt x="615447" y="0"/>
                  </a:lnTo>
                  <a:lnTo>
                    <a:pt x="615447" y="651920"/>
                  </a:lnTo>
                </a:path>
              </a:pathLst>
            </a:custGeom>
            <a:ln w="6032">
              <a:solidFill>
                <a:srgbClr val="939598"/>
              </a:solidFill>
              <a:prstDash val="dash"/>
            </a:ln>
          </p:spPr>
          <p:txBody>
            <a:bodyPr wrap="square" lIns="0" tIns="0" rIns="0" bIns="0" rtlCol="0"/>
            <a:lstStyle/>
            <a:p>
              <a:endParaRPr/>
            </a:p>
          </p:txBody>
        </p:sp>
        <p:sp>
          <p:nvSpPr>
            <p:cNvPr id="16" name="object 16"/>
            <p:cNvSpPr/>
            <p:nvPr/>
          </p:nvSpPr>
          <p:spPr>
            <a:xfrm>
              <a:off x="1927458" y="2009594"/>
              <a:ext cx="22225" cy="22225"/>
            </a:xfrm>
            <a:custGeom>
              <a:avLst/>
              <a:gdLst/>
              <a:ahLst/>
              <a:cxnLst/>
              <a:rect l="l" t="t" r="r" b="b"/>
              <a:pathLst>
                <a:path w="22225" h="22225">
                  <a:moveTo>
                    <a:pt x="21897" y="0"/>
                  </a:moveTo>
                  <a:lnTo>
                    <a:pt x="0" y="0"/>
                  </a:lnTo>
                  <a:lnTo>
                    <a:pt x="0" y="21897"/>
                  </a:lnTo>
                  <a:lnTo>
                    <a:pt x="21897" y="21897"/>
                  </a:lnTo>
                  <a:lnTo>
                    <a:pt x="21897" y="0"/>
                  </a:lnTo>
                  <a:close/>
                </a:path>
              </a:pathLst>
            </a:custGeom>
            <a:solidFill>
              <a:srgbClr val="231F20"/>
            </a:solidFill>
          </p:spPr>
          <p:txBody>
            <a:bodyPr wrap="square" lIns="0" tIns="0" rIns="0" bIns="0" rtlCol="0"/>
            <a:lstStyle/>
            <a:p>
              <a:endParaRPr/>
            </a:p>
          </p:txBody>
        </p:sp>
        <p:pic>
          <p:nvPicPr>
            <p:cNvPr id="17" name="object 17"/>
            <p:cNvPicPr/>
            <p:nvPr/>
          </p:nvPicPr>
          <p:blipFill>
            <a:blip r:embed="rId2" cstate="print"/>
            <a:stretch>
              <a:fillRect/>
            </a:stretch>
          </p:blipFill>
          <p:spPr>
            <a:xfrm>
              <a:off x="1335162" y="2587928"/>
              <a:ext cx="128283" cy="83779"/>
            </a:xfrm>
            <a:prstGeom prst="rect">
              <a:avLst/>
            </a:prstGeom>
          </p:spPr>
        </p:pic>
        <p:pic>
          <p:nvPicPr>
            <p:cNvPr id="18" name="object 18"/>
            <p:cNvPicPr/>
            <p:nvPr/>
          </p:nvPicPr>
          <p:blipFill>
            <a:blip r:embed="rId3" cstate="print"/>
            <a:stretch>
              <a:fillRect/>
            </a:stretch>
          </p:blipFill>
          <p:spPr>
            <a:xfrm>
              <a:off x="3220199" y="2567062"/>
              <a:ext cx="135054" cy="83998"/>
            </a:xfrm>
            <a:prstGeom prst="rect">
              <a:avLst/>
            </a:prstGeom>
          </p:spPr>
        </p:pic>
        <p:pic>
          <p:nvPicPr>
            <p:cNvPr id="19" name="object 19"/>
            <p:cNvPicPr/>
            <p:nvPr/>
          </p:nvPicPr>
          <p:blipFill>
            <a:blip r:embed="rId4" cstate="print"/>
            <a:stretch>
              <a:fillRect/>
            </a:stretch>
          </p:blipFill>
          <p:spPr>
            <a:xfrm>
              <a:off x="1349443" y="621133"/>
              <a:ext cx="119392" cy="85083"/>
            </a:xfrm>
            <a:prstGeom prst="rect">
              <a:avLst/>
            </a:prstGeom>
          </p:spPr>
        </p:pic>
      </p:gr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552831"/>
          </a:xfrm>
          <a:prstGeom prst="rect">
            <a:avLst/>
          </a:prstGeom>
        </p:spPr>
        <p:txBody>
          <a:bodyPr vert="horz" wrap="square" lIns="0" tIns="213474" rIns="0" bIns="0" rtlCol="0">
            <a:spAutoFit/>
          </a:bodyPr>
          <a:lstStyle/>
          <a:p>
            <a:pPr marL="12700" marR="5080">
              <a:lnSpc>
                <a:spcPct val="102600"/>
              </a:lnSpc>
              <a:spcBef>
                <a:spcPts val="55"/>
              </a:spcBef>
            </a:pPr>
            <a:r>
              <a:rPr dirty="0">
                <a:solidFill>
                  <a:srgbClr val="000000"/>
                </a:solidFill>
                <a:latin typeface="+mn-lt"/>
              </a:rPr>
              <a:t>An </a:t>
            </a:r>
            <a:r>
              <a:rPr dirty="0">
                <a:solidFill>
                  <a:srgbClr val="00B0F0"/>
                </a:solidFill>
                <a:latin typeface="+mn-lt"/>
              </a:rPr>
              <a:t>indifference curve </a:t>
            </a:r>
            <a:r>
              <a:rPr dirty="0">
                <a:solidFill>
                  <a:srgbClr val="000000"/>
                </a:solidFill>
                <a:latin typeface="+mn-lt"/>
              </a:rPr>
              <a:t>is a set of points such that an individual is indifferent between any two points in the set.</a:t>
            </a:r>
          </a:p>
        </p:txBody>
      </p:sp>
      <p:sp>
        <p:nvSpPr>
          <p:cNvPr id="3" name="object 3"/>
          <p:cNvSpPr txBox="1"/>
          <p:nvPr/>
        </p:nvSpPr>
        <p:spPr>
          <a:xfrm>
            <a:off x="347294" y="1562936"/>
            <a:ext cx="3910965"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latin typeface="+mn-lt"/>
                <a:cs typeface="Arial MT"/>
              </a:rPr>
              <a:t>The </a:t>
            </a:r>
            <a:r>
              <a:rPr sz="1100" dirty="0">
                <a:solidFill>
                  <a:srgbClr val="00B0F0"/>
                </a:solidFill>
                <a:latin typeface="+mn-lt"/>
                <a:cs typeface="Arial MT"/>
              </a:rPr>
              <a:t>winset</a:t>
            </a:r>
            <a:r>
              <a:rPr sz="1100" dirty="0">
                <a:solidFill>
                  <a:srgbClr val="FF0000"/>
                </a:solidFill>
                <a:latin typeface="+mn-lt"/>
                <a:cs typeface="Arial MT"/>
              </a:rPr>
              <a:t> </a:t>
            </a:r>
            <a:r>
              <a:rPr sz="1100" dirty="0">
                <a:latin typeface="+mn-lt"/>
                <a:cs typeface="Arial MT"/>
              </a:rPr>
              <a:t>of some alternative </a:t>
            </a:r>
            <a:r>
              <a:rPr sz="1100" i="1" dirty="0">
                <a:latin typeface="+mn-lt"/>
                <a:cs typeface="Calibri"/>
              </a:rPr>
              <a:t>z </a:t>
            </a:r>
            <a:r>
              <a:rPr sz="1100" dirty="0">
                <a:latin typeface="+mn-lt"/>
                <a:cs typeface="Arial MT"/>
              </a:rPr>
              <a:t>is the set of alternatives that will defeat </a:t>
            </a:r>
            <a:r>
              <a:rPr sz="1100" i="1" dirty="0">
                <a:latin typeface="+mn-lt"/>
                <a:cs typeface="Calibri"/>
              </a:rPr>
              <a:t>z </a:t>
            </a:r>
            <a:r>
              <a:rPr sz="1100" dirty="0">
                <a:latin typeface="+mn-lt"/>
                <a:cs typeface="Arial MT"/>
              </a:rPr>
              <a:t>in a pair-wise contest if everyone votes sincerely according to whatever voting rules are being used.</a:t>
            </a: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0511"/>
            <a:ext cx="225298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Two-Dimensional Voting with Winsets</a:t>
            </a:r>
          </a:p>
        </p:txBody>
      </p:sp>
      <p:grpSp>
        <p:nvGrpSpPr>
          <p:cNvPr id="3" name="object 3"/>
          <p:cNvGrpSpPr/>
          <p:nvPr/>
        </p:nvGrpSpPr>
        <p:grpSpPr>
          <a:xfrm>
            <a:off x="1348302" y="1303381"/>
            <a:ext cx="1256665" cy="1316990"/>
            <a:chOff x="1348302" y="1303381"/>
            <a:chExt cx="1256665" cy="1316990"/>
          </a:xfrm>
        </p:grpSpPr>
        <p:sp>
          <p:nvSpPr>
            <p:cNvPr id="4" name="object 4"/>
            <p:cNvSpPr/>
            <p:nvPr/>
          </p:nvSpPr>
          <p:spPr>
            <a:xfrm>
              <a:off x="1351477" y="1317248"/>
              <a:ext cx="622935" cy="648970"/>
            </a:xfrm>
            <a:custGeom>
              <a:avLst/>
              <a:gdLst/>
              <a:ahLst/>
              <a:cxnLst/>
              <a:rect l="l" t="t" r="r" b="b"/>
              <a:pathLst>
                <a:path w="622935" h="648969">
                  <a:moveTo>
                    <a:pt x="0" y="0"/>
                  </a:moveTo>
                  <a:lnTo>
                    <a:pt x="0" y="648747"/>
                  </a:lnTo>
                  <a:lnTo>
                    <a:pt x="622879" y="648747"/>
                  </a:lnTo>
                  <a:lnTo>
                    <a:pt x="0" y="0"/>
                  </a:lnTo>
                  <a:close/>
                </a:path>
              </a:pathLst>
            </a:custGeom>
            <a:solidFill>
              <a:srgbClr val="DCDDDE"/>
            </a:solidFill>
          </p:spPr>
          <p:txBody>
            <a:bodyPr wrap="square" lIns="0" tIns="0" rIns="0" bIns="0" rtlCol="0"/>
            <a:lstStyle/>
            <a:p>
              <a:endParaRPr/>
            </a:p>
          </p:txBody>
        </p:sp>
        <p:sp>
          <p:nvSpPr>
            <p:cNvPr id="5" name="object 5"/>
            <p:cNvSpPr/>
            <p:nvPr/>
          </p:nvSpPr>
          <p:spPr>
            <a:xfrm>
              <a:off x="1351477" y="1317248"/>
              <a:ext cx="622935" cy="648970"/>
            </a:xfrm>
            <a:custGeom>
              <a:avLst/>
              <a:gdLst/>
              <a:ahLst/>
              <a:cxnLst/>
              <a:rect l="l" t="t" r="r" b="b"/>
              <a:pathLst>
                <a:path w="622935" h="648969">
                  <a:moveTo>
                    <a:pt x="0" y="0"/>
                  </a:moveTo>
                  <a:lnTo>
                    <a:pt x="0" y="648747"/>
                  </a:lnTo>
                  <a:lnTo>
                    <a:pt x="622879" y="648747"/>
                  </a:lnTo>
                  <a:lnTo>
                    <a:pt x="0" y="0"/>
                  </a:lnTo>
                  <a:close/>
                </a:path>
              </a:pathLst>
            </a:custGeom>
            <a:ln w="6032">
              <a:solidFill>
                <a:srgbClr val="939598"/>
              </a:solidFill>
            </a:ln>
          </p:spPr>
          <p:txBody>
            <a:bodyPr wrap="square" lIns="0" tIns="0" rIns="0" bIns="0" rtlCol="0"/>
            <a:lstStyle/>
            <a:p>
              <a:endParaRPr/>
            </a:p>
          </p:txBody>
        </p:sp>
        <p:sp>
          <p:nvSpPr>
            <p:cNvPr id="6" name="object 6"/>
            <p:cNvSpPr/>
            <p:nvPr/>
          </p:nvSpPr>
          <p:spPr>
            <a:xfrm>
              <a:off x="1985678" y="1306556"/>
              <a:ext cx="611505" cy="657225"/>
            </a:xfrm>
            <a:custGeom>
              <a:avLst/>
              <a:gdLst/>
              <a:ahLst/>
              <a:cxnLst/>
              <a:rect l="l" t="t" r="r" b="b"/>
              <a:pathLst>
                <a:path w="611505" h="657225">
                  <a:moveTo>
                    <a:pt x="0" y="0"/>
                  </a:moveTo>
                  <a:lnTo>
                    <a:pt x="0" y="657084"/>
                  </a:lnTo>
                  <a:lnTo>
                    <a:pt x="611345" y="657084"/>
                  </a:lnTo>
                  <a:lnTo>
                    <a:pt x="0" y="0"/>
                  </a:lnTo>
                  <a:close/>
                </a:path>
              </a:pathLst>
            </a:custGeom>
            <a:solidFill>
              <a:srgbClr val="DCDDDE"/>
            </a:solidFill>
          </p:spPr>
          <p:txBody>
            <a:bodyPr wrap="square" lIns="0" tIns="0" rIns="0" bIns="0" rtlCol="0"/>
            <a:lstStyle/>
            <a:p>
              <a:endParaRPr/>
            </a:p>
          </p:txBody>
        </p:sp>
        <p:sp>
          <p:nvSpPr>
            <p:cNvPr id="7" name="object 7"/>
            <p:cNvSpPr/>
            <p:nvPr/>
          </p:nvSpPr>
          <p:spPr>
            <a:xfrm>
              <a:off x="1985678" y="1306556"/>
              <a:ext cx="611505" cy="657225"/>
            </a:xfrm>
            <a:custGeom>
              <a:avLst/>
              <a:gdLst/>
              <a:ahLst/>
              <a:cxnLst/>
              <a:rect l="l" t="t" r="r" b="b"/>
              <a:pathLst>
                <a:path w="611505" h="657225">
                  <a:moveTo>
                    <a:pt x="0" y="0"/>
                  </a:moveTo>
                  <a:lnTo>
                    <a:pt x="0" y="657084"/>
                  </a:lnTo>
                  <a:lnTo>
                    <a:pt x="611345" y="657084"/>
                  </a:lnTo>
                  <a:lnTo>
                    <a:pt x="0" y="0"/>
                  </a:lnTo>
                  <a:close/>
                </a:path>
              </a:pathLst>
            </a:custGeom>
            <a:ln w="6032">
              <a:solidFill>
                <a:srgbClr val="939598"/>
              </a:solidFill>
            </a:ln>
          </p:spPr>
          <p:txBody>
            <a:bodyPr wrap="square" lIns="0" tIns="0" rIns="0" bIns="0" rtlCol="0"/>
            <a:lstStyle/>
            <a:p>
              <a:endParaRPr/>
            </a:p>
          </p:txBody>
        </p:sp>
        <p:sp>
          <p:nvSpPr>
            <p:cNvPr id="8" name="object 8"/>
            <p:cNvSpPr/>
            <p:nvPr/>
          </p:nvSpPr>
          <p:spPr>
            <a:xfrm>
              <a:off x="1977361" y="1963648"/>
              <a:ext cx="624205" cy="653415"/>
            </a:xfrm>
            <a:custGeom>
              <a:avLst/>
              <a:gdLst/>
              <a:ahLst/>
              <a:cxnLst/>
              <a:rect l="l" t="t" r="r" b="b"/>
              <a:pathLst>
                <a:path w="624205" h="653414">
                  <a:moveTo>
                    <a:pt x="0" y="0"/>
                  </a:moveTo>
                  <a:lnTo>
                    <a:pt x="0" y="652921"/>
                  </a:lnTo>
                  <a:lnTo>
                    <a:pt x="623820" y="652921"/>
                  </a:lnTo>
                  <a:lnTo>
                    <a:pt x="0" y="0"/>
                  </a:lnTo>
                  <a:close/>
                </a:path>
              </a:pathLst>
            </a:custGeom>
            <a:solidFill>
              <a:srgbClr val="DCDDDE"/>
            </a:solidFill>
          </p:spPr>
          <p:txBody>
            <a:bodyPr wrap="square" lIns="0" tIns="0" rIns="0" bIns="0" rtlCol="0"/>
            <a:lstStyle/>
            <a:p>
              <a:endParaRPr/>
            </a:p>
          </p:txBody>
        </p:sp>
        <p:sp>
          <p:nvSpPr>
            <p:cNvPr id="9" name="object 9"/>
            <p:cNvSpPr/>
            <p:nvPr/>
          </p:nvSpPr>
          <p:spPr>
            <a:xfrm>
              <a:off x="1977361" y="1963648"/>
              <a:ext cx="624205" cy="653415"/>
            </a:xfrm>
            <a:custGeom>
              <a:avLst/>
              <a:gdLst/>
              <a:ahLst/>
              <a:cxnLst/>
              <a:rect l="l" t="t" r="r" b="b"/>
              <a:pathLst>
                <a:path w="624205" h="653414">
                  <a:moveTo>
                    <a:pt x="623820" y="652921"/>
                  </a:moveTo>
                  <a:lnTo>
                    <a:pt x="0" y="652921"/>
                  </a:lnTo>
                  <a:lnTo>
                    <a:pt x="0" y="0"/>
                  </a:lnTo>
                  <a:lnTo>
                    <a:pt x="623820" y="652921"/>
                  </a:lnTo>
                  <a:close/>
                </a:path>
              </a:pathLst>
            </a:custGeom>
            <a:ln w="6032">
              <a:solidFill>
                <a:srgbClr val="939598"/>
              </a:solidFill>
            </a:ln>
          </p:spPr>
          <p:txBody>
            <a:bodyPr wrap="square" lIns="0" tIns="0" rIns="0" bIns="0" rtlCol="0"/>
            <a:lstStyle/>
            <a:p>
              <a:endParaRPr/>
            </a:p>
          </p:txBody>
        </p:sp>
        <p:sp>
          <p:nvSpPr>
            <p:cNvPr id="10" name="object 10"/>
            <p:cNvSpPr/>
            <p:nvPr/>
          </p:nvSpPr>
          <p:spPr>
            <a:xfrm>
              <a:off x="1514258" y="1712943"/>
              <a:ext cx="57150" cy="57150"/>
            </a:xfrm>
            <a:custGeom>
              <a:avLst/>
              <a:gdLst/>
              <a:ahLst/>
              <a:cxnLst/>
              <a:rect l="l" t="t" r="r" b="b"/>
              <a:pathLst>
                <a:path w="57150" h="57150">
                  <a:moveTo>
                    <a:pt x="30681" y="0"/>
                  </a:moveTo>
                  <a:lnTo>
                    <a:pt x="26241" y="0"/>
                  </a:lnTo>
                  <a:lnTo>
                    <a:pt x="26241" y="26241"/>
                  </a:lnTo>
                  <a:lnTo>
                    <a:pt x="0" y="26241"/>
                  </a:lnTo>
                  <a:lnTo>
                    <a:pt x="0" y="30681"/>
                  </a:lnTo>
                  <a:lnTo>
                    <a:pt x="26241" y="30681"/>
                  </a:lnTo>
                  <a:lnTo>
                    <a:pt x="26241" y="56922"/>
                  </a:lnTo>
                  <a:lnTo>
                    <a:pt x="30681" y="56922"/>
                  </a:lnTo>
                  <a:lnTo>
                    <a:pt x="30681" y="30681"/>
                  </a:lnTo>
                  <a:lnTo>
                    <a:pt x="56910" y="30681"/>
                  </a:lnTo>
                  <a:lnTo>
                    <a:pt x="56910" y="26241"/>
                  </a:lnTo>
                  <a:lnTo>
                    <a:pt x="30681" y="26241"/>
                  </a:lnTo>
                  <a:lnTo>
                    <a:pt x="30681" y="0"/>
                  </a:lnTo>
                  <a:close/>
                </a:path>
              </a:pathLst>
            </a:custGeom>
            <a:solidFill>
              <a:srgbClr val="231F20"/>
            </a:solidFill>
          </p:spPr>
          <p:txBody>
            <a:bodyPr wrap="square" lIns="0" tIns="0" rIns="0" bIns="0" rtlCol="0"/>
            <a:lstStyle/>
            <a:p>
              <a:endParaRPr/>
            </a:p>
          </p:txBody>
        </p:sp>
      </p:grpSp>
      <p:sp>
        <p:nvSpPr>
          <p:cNvPr id="11" name="object 11"/>
          <p:cNvSpPr txBox="1"/>
          <p:nvPr/>
        </p:nvSpPr>
        <p:spPr>
          <a:xfrm>
            <a:off x="765003" y="698860"/>
            <a:ext cx="140335" cy="1559560"/>
          </a:xfrm>
          <a:prstGeom prst="rect">
            <a:avLst/>
          </a:prstGeom>
        </p:spPr>
        <p:txBody>
          <a:bodyPr vert="vert270" wrap="square" lIns="0" tIns="10160" rIns="0" bIns="0" rtlCol="0">
            <a:spAutoFit/>
          </a:bodyPr>
          <a:lstStyle/>
          <a:p>
            <a:pPr marL="12700">
              <a:lnSpc>
                <a:spcPct val="100000"/>
              </a:lnSpc>
              <a:spcBef>
                <a:spcPts val="80"/>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Labor</a:t>
            </a:r>
            <a:endParaRPr sz="750">
              <a:latin typeface="Arial"/>
              <a:cs typeface="Arial"/>
            </a:endParaRPr>
          </a:p>
        </p:txBody>
      </p:sp>
      <p:sp>
        <p:nvSpPr>
          <p:cNvPr id="12" name="object 12"/>
          <p:cNvSpPr txBox="1"/>
          <p:nvPr/>
        </p:nvSpPr>
        <p:spPr>
          <a:xfrm>
            <a:off x="1032863" y="503210"/>
            <a:ext cx="186690" cy="141605"/>
          </a:xfrm>
          <a:prstGeom prst="rect">
            <a:avLst/>
          </a:prstGeom>
        </p:spPr>
        <p:txBody>
          <a:bodyPr vert="horz" wrap="square" lIns="0" tIns="13970" rIns="0" bIns="0" rtlCol="0">
            <a:spAutoFit/>
          </a:bodyPr>
          <a:lstStyle/>
          <a:p>
            <a:pPr marL="12700">
              <a:lnSpc>
                <a:spcPct val="100000"/>
              </a:lnSpc>
              <a:spcBef>
                <a:spcPts val="110"/>
              </a:spcBef>
            </a:pPr>
            <a:r>
              <a:rPr sz="750" spc="-25" dirty="0">
                <a:solidFill>
                  <a:srgbClr val="231F20"/>
                </a:solidFill>
                <a:latin typeface="Arial MT"/>
                <a:cs typeface="Arial MT"/>
              </a:rPr>
              <a:t>100</a:t>
            </a:r>
            <a:endParaRPr sz="750">
              <a:latin typeface="Arial MT"/>
              <a:cs typeface="Arial MT"/>
            </a:endParaRPr>
          </a:p>
        </p:txBody>
      </p:sp>
      <p:sp>
        <p:nvSpPr>
          <p:cNvPr id="13" name="object 13"/>
          <p:cNvSpPr txBox="1"/>
          <p:nvPr/>
        </p:nvSpPr>
        <p:spPr>
          <a:xfrm>
            <a:off x="1019446" y="1885956"/>
            <a:ext cx="213360" cy="141605"/>
          </a:xfrm>
          <a:prstGeom prst="rect">
            <a:avLst/>
          </a:prstGeom>
        </p:spPr>
        <p:txBody>
          <a:bodyPr vert="horz" wrap="square" lIns="0" tIns="13970" rIns="0" bIns="0" rtlCol="0">
            <a:spAutoFit/>
          </a:bodyPr>
          <a:lstStyle/>
          <a:p>
            <a:pPr marL="12700">
              <a:lnSpc>
                <a:spcPct val="100000"/>
              </a:lnSpc>
              <a:spcBef>
                <a:spcPts val="110"/>
              </a:spcBef>
            </a:pPr>
            <a:r>
              <a:rPr sz="750" spc="-20" dirty="0">
                <a:solidFill>
                  <a:srgbClr val="231F20"/>
                </a:solidFill>
                <a:latin typeface="Arial MT"/>
                <a:cs typeface="Arial MT"/>
              </a:rPr>
              <a:t>33.3</a:t>
            </a:r>
            <a:endParaRPr sz="750">
              <a:latin typeface="Arial MT"/>
              <a:cs typeface="Arial MT"/>
            </a:endParaRPr>
          </a:p>
        </p:txBody>
      </p:sp>
      <p:sp>
        <p:nvSpPr>
          <p:cNvPr id="14" name="object 14"/>
          <p:cNvSpPr txBox="1"/>
          <p:nvPr/>
        </p:nvSpPr>
        <p:spPr>
          <a:xfrm>
            <a:off x="1393370" y="1663341"/>
            <a:ext cx="283210" cy="141605"/>
          </a:xfrm>
          <a:prstGeom prst="rect">
            <a:avLst/>
          </a:prstGeom>
        </p:spPr>
        <p:txBody>
          <a:bodyPr vert="horz" wrap="square" lIns="0" tIns="13970" rIns="0" bIns="0" rtlCol="0">
            <a:spAutoFit/>
          </a:bodyPr>
          <a:lstStyle/>
          <a:p>
            <a:pPr marL="12700">
              <a:lnSpc>
                <a:spcPct val="100000"/>
              </a:lnSpc>
              <a:spcBef>
                <a:spcPts val="110"/>
              </a:spcBef>
              <a:tabLst>
                <a:tab pos="215900" algn="l"/>
              </a:tabLst>
            </a:pPr>
            <a:r>
              <a:rPr sz="750" spc="-50" dirty="0">
                <a:solidFill>
                  <a:srgbClr val="231F20"/>
                </a:solidFill>
                <a:latin typeface="Arial MT"/>
                <a:cs typeface="Arial MT"/>
              </a:rPr>
              <a:t>A</a:t>
            </a:r>
            <a:r>
              <a:rPr sz="750" dirty="0">
                <a:solidFill>
                  <a:srgbClr val="231F20"/>
                </a:solidFill>
                <a:latin typeface="Arial MT"/>
                <a:cs typeface="Arial MT"/>
              </a:rPr>
              <a:t>	</a:t>
            </a:r>
            <a:r>
              <a:rPr sz="750" spc="-50" dirty="0">
                <a:solidFill>
                  <a:srgbClr val="231F20"/>
                </a:solidFill>
                <a:latin typeface="Arial MT"/>
                <a:cs typeface="Arial MT"/>
              </a:rPr>
              <a:t>L</a:t>
            </a:r>
            <a:endParaRPr sz="750">
              <a:latin typeface="Arial MT"/>
              <a:cs typeface="Arial MT"/>
            </a:endParaRPr>
          </a:p>
        </p:txBody>
      </p:sp>
      <p:sp>
        <p:nvSpPr>
          <p:cNvPr id="15" name="object 15"/>
          <p:cNvSpPr/>
          <p:nvPr/>
        </p:nvSpPr>
        <p:spPr>
          <a:xfrm>
            <a:off x="2137584" y="1715841"/>
            <a:ext cx="57150" cy="57150"/>
          </a:xfrm>
          <a:custGeom>
            <a:avLst/>
            <a:gdLst/>
            <a:ahLst/>
            <a:cxnLst/>
            <a:rect l="l" t="t" r="r" b="b"/>
            <a:pathLst>
              <a:path w="57150" h="57150">
                <a:moveTo>
                  <a:pt x="30681" y="0"/>
                </a:moveTo>
                <a:lnTo>
                  <a:pt x="26241" y="0"/>
                </a:lnTo>
                <a:lnTo>
                  <a:pt x="26241" y="26241"/>
                </a:lnTo>
                <a:lnTo>
                  <a:pt x="0" y="26241"/>
                </a:lnTo>
                <a:lnTo>
                  <a:pt x="0" y="30681"/>
                </a:lnTo>
                <a:lnTo>
                  <a:pt x="26241" y="30681"/>
                </a:lnTo>
                <a:lnTo>
                  <a:pt x="26241" y="56922"/>
                </a:lnTo>
                <a:lnTo>
                  <a:pt x="30681" y="56922"/>
                </a:lnTo>
                <a:lnTo>
                  <a:pt x="30681" y="30681"/>
                </a:lnTo>
                <a:lnTo>
                  <a:pt x="56910" y="30681"/>
                </a:lnTo>
                <a:lnTo>
                  <a:pt x="56910" y="26241"/>
                </a:lnTo>
                <a:lnTo>
                  <a:pt x="30681" y="26241"/>
                </a:lnTo>
                <a:lnTo>
                  <a:pt x="30681" y="0"/>
                </a:lnTo>
                <a:close/>
              </a:path>
            </a:pathLst>
          </a:custGeom>
          <a:solidFill>
            <a:srgbClr val="231F20"/>
          </a:solidFill>
        </p:spPr>
        <p:txBody>
          <a:bodyPr wrap="square" lIns="0" tIns="0" rIns="0" bIns="0" rtlCol="0"/>
          <a:lstStyle/>
          <a:p>
            <a:endParaRPr/>
          </a:p>
        </p:txBody>
      </p:sp>
      <p:sp>
        <p:nvSpPr>
          <p:cNvPr id="16" name="object 16"/>
          <p:cNvSpPr txBox="1"/>
          <p:nvPr/>
        </p:nvSpPr>
        <p:spPr>
          <a:xfrm>
            <a:off x="2038118" y="1666236"/>
            <a:ext cx="277495" cy="141605"/>
          </a:xfrm>
          <a:prstGeom prst="rect">
            <a:avLst/>
          </a:prstGeom>
        </p:spPr>
        <p:txBody>
          <a:bodyPr vert="horz" wrap="square" lIns="0" tIns="13970" rIns="0" bIns="0" rtlCol="0">
            <a:spAutoFit/>
          </a:bodyPr>
          <a:lstStyle/>
          <a:p>
            <a:pPr marL="12700">
              <a:lnSpc>
                <a:spcPct val="100000"/>
              </a:lnSpc>
              <a:spcBef>
                <a:spcPts val="110"/>
              </a:spcBef>
              <a:tabLst>
                <a:tab pos="194945" algn="l"/>
              </a:tabLst>
            </a:pPr>
            <a:r>
              <a:rPr sz="750" spc="-50" dirty="0">
                <a:solidFill>
                  <a:srgbClr val="231F20"/>
                </a:solidFill>
                <a:latin typeface="Arial MT"/>
                <a:cs typeface="Arial MT"/>
              </a:rPr>
              <a:t>L</a:t>
            </a:r>
            <a:r>
              <a:rPr sz="750" dirty="0">
                <a:solidFill>
                  <a:srgbClr val="231F20"/>
                </a:solidFill>
                <a:latin typeface="Arial MT"/>
                <a:cs typeface="Arial MT"/>
              </a:rPr>
              <a:t>	</a:t>
            </a:r>
            <a:r>
              <a:rPr sz="750" spc="-50" dirty="0">
                <a:solidFill>
                  <a:srgbClr val="231F20"/>
                </a:solidFill>
                <a:latin typeface="Arial MT"/>
                <a:cs typeface="Arial MT"/>
              </a:rPr>
              <a:t>C</a:t>
            </a:r>
            <a:endParaRPr sz="750">
              <a:latin typeface="Arial MT"/>
              <a:cs typeface="Arial MT"/>
            </a:endParaRPr>
          </a:p>
        </p:txBody>
      </p:sp>
      <p:sp>
        <p:nvSpPr>
          <p:cNvPr id="17" name="object 17"/>
          <p:cNvSpPr txBox="1"/>
          <p:nvPr/>
        </p:nvSpPr>
        <p:spPr>
          <a:xfrm>
            <a:off x="1899033" y="1790172"/>
            <a:ext cx="90170"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E</a:t>
            </a:r>
            <a:endParaRPr sz="750">
              <a:latin typeface="Arial MT"/>
              <a:cs typeface="Arial MT"/>
            </a:endParaRPr>
          </a:p>
        </p:txBody>
      </p:sp>
      <p:sp>
        <p:nvSpPr>
          <p:cNvPr id="18" name="object 18"/>
          <p:cNvSpPr/>
          <p:nvPr/>
        </p:nvSpPr>
        <p:spPr>
          <a:xfrm>
            <a:off x="2158239" y="2392059"/>
            <a:ext cx="57150" cy="57150"/>
          </a:xfrm>
          <a:custGeom>
            <a:avLst/>
            <a:gdLst/>
            <a:ahLst/>
            <a:cxnLst/>
            <a:rect l="l" t="t" r="r" b="b"/>
            <a:pathLst>
              <a:path w="57150" h="57150">
                <a:moveTo>
                  <a:pt x="30681" y="0"/>
                </a:moveTo>
                <a:lnTo>
                  <a:pt x="26241" y="0"/>
                </a:lnTo>
                <a:lnTo>
                  <a:pt x="26241" y="26241"/>
                </a:lnTo>
                <a:lnTo>
                  <a:pt x="0" y="26241"/>
                </a:lnTo>
                <a:lnTo>
                  <a:pt x="0" y="30681"/>
                </a:lnTo>
                <a:lnTo>
                  <a:pt x="26241" y="30681"/>
                </a:lnTo>
                <a:lnTo>
                  <a:pt x="26241" y="56922"/>
                </a:lnTo>
                <a:lnTo>
                  <a:pt x="30681" y="56922"/>
                </a:lnTo>
                <a:lnTo>
                  <a:pt x="30681" y="30681"/>
                </a:lnTo>
                <a:lnTo>
                  <a:pt x="56910" y="30681"/>
                </a:lnTo>
                <a:lnTo>
                  <a:pt x="56910" y="26241"/>
                </a:lnTo>
                <a:lnTo>
                  <a:pt x="30681" y="26241"/>
                </a:lnTo>
                <a:lnTo>
                  <a:pt x="30681" y="0"/>
                </a:lnTo>
                <a:close/>
              </a:path>
            </a:pathLst>
          </a:custGeom>
          <a:solidFill>
            <a:srgbClr val="231F20"/>
          </a:solidFill>
        </p:spPr>
        <p:txBody>
          <a:bodyPr wrap="square" lIns="0" tIns="0" rIns="0" bIns="0" rtlCol="0"/>
          <a:lstStyle/>
          <a:p>
            <a:endParaRPr/>
          </a:p>
        </p:txBody>
      </p:sp>
      <p:sp>
        <p:nvSpPr>
          <p:cNvPr id="19" name="object 19"/>
          <p:cNvSpPr txBox="1"/>
          <p:nvPr/>
        </p:nvSpPr>
        <p:spPr>
          <a:xfrm>
            <a:off x="2037443" y="2342459"/>
            <a:ext cx="299085" cy="141605"/>
          </a:xfrm>
          <a:prstGeom prst="rect">
            <a:avLst/>
          </a:prstGeom>
        </p:spPr>
        <p:txBody>
          <a:bodyPr vert="horz" wrap="square" lIns="0" tIns="13970" rIns="0" bIns="0" rtlCol="0">
            <a:spAutoFit/>
          </a:bodyPr>
          <a:lstStyle/>
          <a:p>
            <a:pPr marL="12700">
              <a:lnSpc>
                <a:spcPct val="100000"/>
              </a:lnSpc>
              <a:spcBef>
                <a:spcPts val="110"/>
              </a:spcBef>
              <a:tabLst>
                <a:tab pos="215900" algn="l"/>
              </a:tabLst>
            </a:pPr>
            <a:r>
              <a:rPr sz="750" spc="-50" dirty="0">
                <a:solidFill>
                  <a:srgbClr val="231F20"/>
                </a:solidFill>
                <a:latin typeface="Arial MT"/>
                <a:cs typeface="Arial MT"/>
              </a:rPr>
              <a:t>A</a:t>
            </a:r>
            <a:r>
              <a:rPr sz="750" dirty="0">
                <a:solidFill>
                  <a:srgbClr val="231F20"/>
                </a:solidFill>
                <a:latin typeface="Arial MT"/>
                <a:cs typeface="Arial MT"/>
              </a:rPr>
              <a:t>	</a:t>
            </a:r>
            <a:r>
              <a:rPr sz="750" spc="-50" dirty="0">
                <a:solidFill>
                  <a:srgbClr val="231F20"/>
                </a:solidFill>
                <a:latin typeface="Arial MT"/>
                <a:cs typeface="Arial MT"/>
              </a:rPr>
              <a:t>C</a:t>
            </a:r>
            <a:endParaRPr sz="750">
              <a:latin typeface="Arial MT"/>
              <a:cs typeface="Arial MT"/>
            </a:endParaRPr>
          </a:p>
        </p:txBody>
      </p:sp>
      <p:sp>
        <p:nvSpPr>
          <p:cNvPr id="20" name="object 20"/>
          <p:cNvSpPr txBox="1"/>
          <p:nvPr/>
        </p:nvSpPr>
        <p:spPr>
          <a:xfrm>
            <a:off x="1006745" y="1212208"/>
            <a:ext cx="238760" cy="386715"/>
          </a:xfrm>
          <a:prstGeom prst="rect">
            <a:avLst/>
          </a:prstGeom>
        </p:spPr>
        <p:txBody>
          <a:bodyPr vert="horz" wrap="square" lIns="0" tIns="13970" rIns="0" bIns="0" rtlCol="0">
            <a:spAutoFit/>
          </a:bodyPr>
          <a:lstStyle/>
          <a:p>
            <a:pPr algn="ctr">
              <a:lnSpc>
                <a:spcPct val="100000"/>
              </a:lnSpc>
              <a:spcBef>
                <a:spcPts val="110"/>
              </a:spcBef>
            </a:pPr>
            <a:r>
              <a:rPr sz="750" spc="-20" dirty="0">
                <a:solidFill>
                  <a:srgbClr val="231F20"/>
                </a:solidFill>
                <a:latin typeface="Arial MT"/>
                <a:cs typeface="Arial MT"/>
              </a:rPr>
              <a:t>66.6</a:t>
            </a:r>
            <a:endParaRPr sz="750">
              <a:latin typeface="Arial MT"/>
              <a:cs typeface="Arial MT"/>
            </a:endParaRPr>
          </a:p>
          <a:p>
            <a:pPr>
              <a:lnSpc>
                <a:spcPct val="100000"/>
              </a:lnSpc>
              <a:spcBef>
                <a:spcPts val="165"/>
              </a:spcBef>
            </a:pPr>
            <a:endParaRPr sz="750">
              <a:latin typeface="Arial MT"/>
              <a:cs typeface="Arial MT"/>
            </a:endParaRPr>
          </a:p>
          <a:p>
            <a:pPr marL="27940" algn="ctr">
              <a:lnSpc>
                <a:spcPct val="100000"/>
              </a:lnSpc>
              <a:spcBef>
                <a:spcPts val="5"/>
              </a:spcBef>
            </a:pPr>
            <a:r>
              <a:rPr sz="750" i="1" spc="-25" dirty="0">
                <a:solidFill>
                  <a:srgbClr val="231F20"/>
                </a:solidFill>
                <a:latin typeface="Arial"/>
                <a:cs typeface="Arial"/>
              </a:rPr>
              <a:t>P</a:t>
            </a:r>
            <a:r>
              <a:rPr sz="675" spc="-37" baseline="-30864" dirty="0">
                <a:solidFill>
                  <a:srgbClr val="231F20"/>
                </a:solidFill>
                <a:latin typeface="Arial MT"/>
                <a:cs typeface="Arial MT"/>
              </a:rPr>
              <a:t>1</a:t>
            </a:r>
            <a:endParaRPr sz="675" baseline="-30864">
              <a:latin typeface="Arial MT"/>
              <a:cs typeface="Arial MT"/>
            </a:endParaRPr>
          </a:p>
        </p:txBody>
      </p:sp>
      <p:sp>
        <p:nvSpPr>
          <p:cNvPr id="21" name="object 21"/>
          <p:cNvSpPr txBox="1"/>
          <p:nvPr/>
        </p:nvSpPr>
        <p:spPr>
          <a:xfrm>
            <a:off x="1687595" y="2614450"/>
            <a:ext cx="1779905" cy="349885"/>
          </a:xfrm>
          <a:prstGeom prst="rect">
            <a:avLst/>
          </a:prstGeom>
        </p:spPr>
        <p:txBody>
          <a:bodyPr vert="horz" wrap="square" lIns="0" tIns="13970" rIns="0" bIns="0" rtlCol="0">
            <a:spAutoFit/>
          </a:bodyPr>
          <a:lstStyle/>
          <a:p>
            <a:pPr marL="229235">
              <a:lnSpc>
                <a:spcPct val="100000"/>
              </a:lnSpc>
              <a:spcBef>
                <a:spcPts val="110"/>
              </a:spcBef>
              <a:tabLst>
                <a:tab pos="890269" algn="l"/>
                <a:tab pos="1483360" algn="l"/>
              </a:tabLst>
            </a:pPr>
            <a:r>
              <a:rPr sz="750" spc="-20" dirty="0">
                <a:solidFill>
                  <a:srgbClr val="231F20"/>
                </a:solidFill>
                <a:latin typeface="Arial MT"/>
                <a:cs typeface="Arial MT"/>
              </a:rPr>
              <a:t>33.3</a:t>
            </a:r>
            <a:r>
              <a:rPr sz="750" dirty="0">
                <a:solidFill>
                  <a:srgbClr val="231F20"/>
                </a:solidFill>
                <a:latin typeface="Arial MT"/>
                <a:cs typeface="Arial MT"/>
              </a:rPr>
              <a:t>	</a:t>
            </a:r>
            <a:r>
              <a:rPr sz="750" spc="-20" dirty="0">
                <a:solidFill>
                  <a:srgbClr val="231F20"/>
                </a:solidFill>
                <a:latin typeface="Arial MT"/>
                <a:cs typeface="Arial MT"/>
              </a:rPr>
              <a:t>66.6</a:t>
            </a:r>
            <a:r>
              <a:rPr sz="750" dirty="0">
                <a:solidFill>
                  <a:srgbClr val="231F20"/>
                </a:solidFill>
                <a:latin typeface="Arial MT"/>
                <a:cs typeface="Arial MT"/>
              </a:rPr>
              <a:t>	</a:t>
            </a:r>
            <a:r>
              <a:rPr sz="750" spc="-25" dirty="0">
                <a:solidFill>
                  <a:srgbClr val="231F20"/>
                </a:solidFill>
                <a:latin typeface="Arial MT"/>
                <a:cs typeface="Arial MT"/>
              </a:rPr>
              <a:t>100</a:t>
            </a:r>
            <a:endParaRPr sz="750">
              <a:latin typeface="Arial MT"/>
              <a:cs typeface="Arial MT"/>
            </a:endParaRPr>
          </a:p>
          <a:p>
            <a:pPr marL="12700">
              <a:lnSpc>
                <a:spcPct val="100000"/>
              </a:lnSpc>
              <a:spcBef>
                <a:spcPts val="740"/>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Capitalists</a:t>
            </a:r>
            <a:endParaRPr sz="750">
              <a:latin typeface="Arial"/>
              <a:cs typeface="Arial"/>
            </a:endParaRPr>
          </a:p>
        </p:txBody>
      </p:sp>
      <p:sp>
        <p:nvSpPr>
          <p:cNvPr id="22" name="object 22"/>
          <p:cNvSpPr txBox="1"/>
          <p:nvPr/>
        </p:nvSpPr>
        <p:spPr>
          <a:xfrm>
            <a:off x="1153608" y="2554994"/>
            <a:ext cx="79375"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0</a:t>
            </a:r>
            <a:endParaRPr sz="750">
              <a:latin typeface="Arial MT"/>
              <a:cs typeface="Arial MT"/>
            </a:endParaRPr>
          </a:p>
        </p:txBody>
      </p:sp>
      <p:grpSp>
        <p:nvGrpSpPr>
          <p:cNvPr id="23" name="object 23"/>
          <p:cNvGrpSpPr/>
          <p:nvPr/>
        </p:nvGrpSpPr>
        <p:grpSpPr>
          <a:xfrm>
            <a:off x="1214620" y="441718"/>
            <a:ext cx="2493645" cy="2184400"/>
            <a:chOff x="1214620" y="441718"/>
            <a:chExt cx="2493645" cy="2184400"/>
          </a:xfrm>
        </p:grpSpPr>
        <p:sp>
          <p:nvSpPr>
            <p:cNvPr id="24" name="object 24"/>
            <p:cNvSpPr/>
            <p:nvPr/>
          </p:nvSpPr>
          <p:spPr>
            <a:xfrm>
              <a:off x="1367018" y="639642"/>
              <a:ext cx="1841500" cy="1979930"/>
            </a:xfrm>
            <a:custGeom>
              <a:avLst/>
              <a:gdLst/>
              <a:ahLst/>
              <a:cxnLst/>
              <a:rect l="l" t="t" r="r" b="b"/>
              <a:pathLst>
                <a:path w="1841500" h="1979930">
                  <a:moveTo>
                    <a:pt x="0" y="0"/>
                  </a:moveTo>
                  <a:lnTo>
                    <a:pt x="1841022" y="1979733"/>
                  </a:lnTo>
                </a:path>
              </a:pathLst>
            </a:custGeom>
            <a:ln w="9048">
              <a:solidFill>
                <a:srgbClr val="231F20"/>
              </a:solidFill>
              <a:prstDash val="dash"/>
            </a:ln>
          </p:spPr>
          <p:txBody>
            <a:bodyPr wrap="square" lIns="0" tIns="0" rIns="0" bIns="0" rtlCol="0"/>
            <a:lstStyle/>
            <a:p>
              <a:endParaRPr/>
            </a:p>
          </p:txBody>
        </p:sp>
        <p:sp>
          <p:nvSpPr>
            <p:cNvPr id="25" name="object 25"/>
            <p:cNvSpPr/>
            <p:nvPr/>
          </p:nvSpPr>
          <p:spPr>
            <a:xfrm>
              <a:off x="1958425" y="1946576"/>
              <a:ext cx="25400" cy="25400"/>
            </a:xfrm>
            <a:custGeom>
              <a:avLst/>
              <a:gdLst/>
              <a:ahLst/>
              <a:cxnLst/>
              <a:rect l="l" t="t" r="r" b="b"/>
              <a:pathLst>
                <a:path w="25400" h="25400">
                  <a:moveTo>
                    <a:pt x="25384" y="0"/>
                  </a:moveTo>
                  <a:lnTo>
                    <a:pt x="0" y="0"/>
                  </a:lnTo>
                  <a:lnTo>
                    <a:pt x="0" y="25372"/>
                  </a:lnTo>
                  <a:lnTo>
                    <a:pt x="25384" y="25372"/>
                  </a:lnTo>
                  <a:lnTo>
                    <a:pt x="25384" y="0"/>
                  </a:lnTo>
                  <a:close/>
                </a:path>
              </a:pathLst>
            </a:custGeom>
            <a:solidFill>
              <a:srgbClr val="231F20"/>
            </a:solidFill>
          </p:spPr>
          <p:txBody>
            <a:bodyPr wrap="square" lIns="0" tIns="0" rIns="0" bIns="0" rtlCol="0"/>
            <a:lstStyle/>
            <a:p>
              <a:endParaRPr/>
            </a:p>
          </p:txBody>
        </p:sp>
        <p:pic>
          <p:nvPicPr>
            <p:cNvPr id="26" name="object 26"/>
            <p:cNvPicPr/>
            <p:nvPr/>
          </p:nvPicPr>
          <p:blipFill>
            <a:blip r:embed="rId2" cstate="print"/>
            <a:stretch>
              <a:fillRect/>
            </a:stretch>
          </p:blipFill>
          <p:spPr>
            <a:xfrm>
              <a:off x="1214620" y="1586326"/>
              <a:ext cx="122491" cy="79460"/>
            </a:xfrm>
            <a:prstGeom prst="rect">
              <a:avLst/>
            </a:prstGeom>
          </p:spPr>
        </p:pic>
        <p:sp>
          <p:nvSpPr>
            <p:cNvPr id="27" name="object 27"/>
            <p:cNvSpPr/>
            <p:nvPr/>
          </p:nvSpPr>
          <p:spPr>
            <a:xfrm>
              <a:off x="1348301" y="444734"/>
              <a:ext cx="2357120" cy="2178050"/>
            </a:xfrm>
            <a:custGeom>
              <a:avLst/>
              <a:gdLst/>
              <a:ahLst/>
              <a:cxnLst/>
              <a:rect l="l" t="t" r="r" b="b"/>
              <a:pathLst>
                <a:path w="2357120" h="2178050">
                  <a:moveTo>
                    <a:pt x="0" y="0"/>
                  </a:moveTo>
                  <a:lnTo>
                    <a:pt x="0" y="2177828"/>
                  </a:lnTo>
                  <a:lnTo>
                    <a:pt x="2356644" y="2177828"/>
                  </a:lnTo>
                </a:path>
              </a:pathLst>
            </a:custGeom>
            <a:ln w="6032">
              <a:solidFill>
                <a:srgbClr val="231F20"/>
              </a:solidFill>
            </a:ln>
          </p:spPr>
          <p:txBody>
            <a:bodyPr wrap="square" lIns="0" tIns="0" rIns="0" bIns="0" rtlCol="0"/>
            <a:lstStyle/>
            <a:p>
              <a:endParaRPr/>
            </a:p>
          </p:txBody>
        </p:sp>
      </p:grpSp>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1894" y="101662"/>
            <a:ext cx="3223260" cy="180819"/>
          </a:xfrm>
          <a:prstGeom prst="rect">
            <a:avLst/>
          </a:prstGeom>
        </p:spPr>
        <p:txBody>
          <a:bodyPr vert="horz" wrap="square" lIns="0" tIns="11430" rIns="0" bIns="0" rtlCol="0">
            <a:spAutoFit/>
          </a:bodyPr>
          <a:lstStyle/>
          <a:p>
            <a:pPr marL="38100">
              <a:lnSpc>
                <a:spcPct val="100000"/>
              </a:lnSpc>
              <a:spcBef>
                <a:spcPts val="90"/>
              </a:spcBef>
            </a:pPr>
            <a:r>
              <a:rPr dirty="0">
                <a:solidFill>
                  <a:srgbClr val="00B0F0"/>
                </a:solidFill>
                <a:latin typeface="+mn-lt"/>
              </a:rPr>
              <a:t>Two-Dimensional Voting with a New Status Quo (</a:t>
            </a:r>
            <a:r>
              <a:rPr i="1" dirty="0">
                <a:solidFill>
                  <a:srgbClr val="00B0F0"/>
                </a:solidFill>
                <a:latin typeface="+mn-lt"/>
                <a:cs typeface="Calibri"/>
              </a:rPr>
              <a:t>P</a:t>
            </a:r>
            <a:r>
              <a:rPr sz="1200" baseline="-10416" dirty="0">
                <a:solidFill>
                  <a:srgbClr val="00B0F0"/>
                </a:solidFill>
                <a:latin typeface="+mn-lt"/>
                <a:cs typeface="Trebuchet MS"/>
              </a:rPr>
              <a:t>1</a:t>
            </a:r>
            <a:r>
              <a:rPr sz="1100" dirty="0">
                <a:solidFill>
                  <a:srgbClr val="00B0F0"/>
                </a:solidFill>
                <a:latin typeface="+mn-lt"/>
                <a:cs typeface="Tahoma"/>
              </a:rPr>
              <a:t>)</a:t>
            </a:r>
          </a:p>
        </p:txBody>
      </p:sp>
      <p:grpSp>
        <p:nvGrpSpPr>
          <p:cNvPr id="3" name="object 3"/>
          <p:cNvGrpSpPr/>
          <p:nvPr/>
        </p:nvGrpSpPr>
        <p:grpSpPr>
          <a:xfrm>
            <a:off x="1275789" y="465069"/>
            <a:ext cx="971550" cy="2184400"/>
            <a:chOff x="1275789" y="465069"/>
            <a:chExt cx="971550" cy="2184400"/>
          </a:xfrm>
        </p:grpSpPr>
        <p:sp>
          <p:nvSpPr>
            <p:cNvPr id="4" name="object 4"/>
            <p:cNvSpPr/>
            <p:nvPr/>
          </p:nvSpPr>
          <p:spPr>
            <a:xfrm>
              <a:off x="1278972" y="1652349"/>
              <a:ext cx="959485" cy="993775"/>
            </a:xfrm>
            <a:custGeom>
              <a:avLst/>
              <a:gdLst/>
              <a:ahLst/>
              <a:cxnLst/>
              <a:rect l="l" t="t" r="r" b="b"/>
              <a:pathLst>
                <a:path w="959485" h="993775">
                  <a:moveTo>
                    <a:pt x="0" y="0"/>
                  </a:moveTo>
                  <a:lnTo>
                    <a:pt x="0" y="993226"/>
                  </a:lnTo>
                  <a:lnTo>
                    <a:pt x="959070" y="993226"/>
                  </a:lnTo>
                  <a:lnTo>
                    <a:pt x="0" y="0"/>
                  </a:lnTo>
                  <a:close/>
                </a:path>
              </a:pathLst>
            </a:custGeom>
            <a:solidFill>
              <a:srgbClr val="DCDDDE"/>
            </a:solidFill>
          </p:spPr>
          <p:txBody>
            <a:bodyPr wrap="square" lIns="0" tIns="0" rIns="0" bIns="0" rtlCol="0"/>
            <a:lstStyle/>
            <a:p>
              <a:endParaRPr/>
            </a:p>
          </p:txBody>
        </p:sp>
        <p:sp>
          <p:nvSpPr>
            <p:cNvPr id="5" name="object 5"/>
            <p:cNvSpPr/>
            <p:nvPr/>
          </p:nvSpPr>
          <p:spPr>
            <a:xfrm>
              <a:off x="1278964" y="468244"/>
              <a:ext cx="782955" cy="2178050"/>
            </a:xfrm>
            <a:custGeom>
              <a:avLst/>
              <a:gdLst/>
              <a:ahLst/>
              <a:cxnLst/>
              <a:rect l="l" t="t" r="r" b="b"/>
              <a:pathLst>
                <a:path w="782955" h="2178050">
                  <a:moveTo>
                    <a:pt x="0" y="0"/>
                  </a:moveTo>
                  <a:lnTo>
                    <a:pt x="0" y="2177828"/>
                  </a:lnTo>
                </a:path>
                <a:path w="782955" h="2178050">
                  <a:moveTo>
                    <a:pt x="782728" y="736616"/>
                  </a:moveTo>
                  <a:lnTo>
                    <a:pt x="734010" y="795095"/>
                  </a:lnTo>
                </a:path>
              </a:pathLst>
            </a:custGeom>
            <a:ln w="6032">
              <a:solidFill>
                <a:srgbClr val="231F20"/>
              </a:solidFill>
            </a:ln>
          </p:spPr>
          <p:txBody>
            <a:bodyPr wrap="square" lIns="0" tIns="0" rIns="0" bIns="0" rtlCol="0"/>
            <a:lstStyle/>
            <a:p>
              <a:endParaRPr/>
            </a:p>
          </p:txBody>
        </p:sp>
        <p:sp>
          <p:nvSpPr>
            <p:cNvPr id="6" name="object 6"/>
            <p:cNvSpPr/>
            <p:nvPr/>
          </p:nvSpPr>
          <p:spPr>
            <a:xfrm>
              <a:off x="1278952" y="677131"/>
              <a:ext cx="968375" cy="975360"/>
            </a:xfrm>
            <a:custGeom>
              <a:avLst/>
              <a:gdLst/>
              <a:ahLst/>
              <a:cxnLst/>
              <a:rect l="l" t="t" r="r" b="b"/>
              <a:pathLst>
                <a:path w="968375" h="975360">
                  <a:moveTo>
                    <a:pt x="0" y="0"/>
                  </a:moveTo>
                  <a:lnTo>
                    <a:pt x="0" y="975226"/>
                  </a:lnTo>
                  <a:lnTo>
                    <a:pt x="967878" y="972837"/>
                  </a:lnTo>
                  <a:lnTo>
                    <a:pt x="0" y="0"/>
                  </a:lnTo>
                  <a:close/>
                </a:path>
              </a:pathLst>
            </a:custGeom>
            <a:solidFill>
              <a:srgbClr val="DCDDDE"/>
            </a:solidFill>
          </p:spPr>
          <p:txBody>
            <a:bodyPr wrap="square" lIns="0" tIns="0" rIns="0" bIns="0" rtlCol="0"/>
            <a:lstStyle/>
            <a:p>
              <a:endParaRPr/>
            </a:p>
          </p:txBody>
        </p:sp>
        <p:sp>
          <p:nvSpPr>
            <p:cNvPr id="7" name="object 7"/>
            <p:cNvSpPr/>
            <p:nvPr/>
          </p:nvSpPr>
          <p:spPr>
            <a:xfrm>
              <a:off x="1278970" y="1652349"/>
              <a:ext cx="959485" cy="993775"/>
            </a:xfrm>
            <a:custGeom>
              <a:avLst/>
              <a:gdLst/>
              <a:ahLst/>
              <a:cxnLst/>
              <a:rect l="l" t="t" r="r" b="b"/>
              <a:pathLst>
                <a:path w="959485" h="993775">
                  <a:moveTo>
                    <a:pt x="0" y="993226"/>
                  </a:moveTo>
                  <a:lnTo>
                    <a:pt x="0" y="0"/>
                  </a:lnTo>
                  <a:lnTo>
                    <a:pt x="959070" y="993226"/>
                  </a:lnTo>
                </a:path>
              </a:pathLst>
            </a:custGeom>
            <a:ln w="6032">
              <a:solidFill>
                <a:srgbClr val="939598"/>
              </a:solidFill>
            </a:ln>
          </p:spPr>
          <p:txBody>
            <a:bodyPr wrap="square" lIns="0" tIns="0" rIns="0" bIns="0" rtlCol="0"/>
            <a:lstStyle/>
            <a:p>
              <a:endParaRPr/>
            </a:p>
          </p:txBody>
        </p:sp>
      </p:grpSp>
      <p:sp>
        <p:nvSpPr>
          <p:cNvPr id="8" name="object 8"/>
          <p:cNvSpPr txBox="1"/>
          <p:nvPr/>
        </p:nvSpPr>
        <p:spPr>
          <a:xfrm>
            <a:off x="816309" y="722377"/>
            <a:ext cx="140335" cy="1559560"/>
          </a:xfrm>
          <a:prstGeom prst="rect">
            <a:avLst/>
          </a:prstGeom>
        </p:spPr>
        <p:txBody>
          <a:bodyPr vert="vert270" wrap="square" lIns="0" tIns="10160" rIns="0" bIns="0" rtlCol="0">
            <a:spAutoFit/>
          </a:bodyPr>
          <a:lstStyle/>
          <a:p>
            <a:pPr marL="12700">
              <a:lnSpc>
                <a:spcPct val="100000"/>
              </a:lnSpc>
              <a:spcBef>
                <a:spcPts val="80"/>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Labor</a:t>
            </a:r>
            <a:endParaRPr sz="750">
              <a:latin typeface="Arial"/>
              <a:cs typeface="Arial"/>
            </a:endParaRPr>
          </a:p>
        </p:txBody>
      </p:sp>
      <p:sp>
        <p:nvSpPr>
          <p:cNvPr id="9" name="object 9"/>
          <p:cNvSpPr txBox="1"/>
          <p:nvPr/>
        </p:nvSpPr>
        <p:spPr>
          <a:xfrm>
            <a:off x="1036263" y="526721"/>
            <a:ext cx="186690" cy="141605"/>
          </a:xfrm>
          <a:prstGeom prst="rect">
            <a:avLst/>
          </a:prstGeom>
        </p:spPr>
        <p:txBody>
          <a:bodyPr vert="horz" wrap="square" lIns="0" tIns="13970" rIns="0" bIns="0" rtlCol="0">
            <a:spAutoFit/>
          </a:bodyPr>
          <a:lstStyle/>
          <a:p>
            <a:pPr marL="12700">
              <a:lnSpc>
                <a:spcPct val="100000"/>
              </a:lnSpc>
              <a:spcBef>
                <a:spcPts val="110"/>
              </a:spcBef>
            </a:pPr>
            <a:r>
              <a:rPr sz="750" spc="-25" dirty="0">
                <a:solidFill>
                  <a:srgbClr val="231F20"/>
                </a:solidFill>
                <a:latin typeface="Arial MT"/>
                <a:cs typeface="Arial MT"/>
              </a:rPr>
              <a:t>100</a:t>
            </a:r>
            <a:endParaRPr sz="750">
              <a:latin typeface="Arial MT"/>
              <a:cs typeface="Arial MT"/>
            </a:endParaRPr>
          </a:p>
        </p:txBody>
      </p:sp>
      <p:sp>
        <p:nvSpPr>
          <p:cNvPr id="10" name="object 10"/>
          <p:cNvSpPr txBox="1"/>
          <p:nvPr/>
        </p:nvSpPr>
        <p:spPr>
          <a:xfrm>
            <a:off x="1077228" y="1564408"/>
            <a:ext cx="360045" cy="141605"/>
          </a:xfrm>
          <a:prstGeom prst="rect">
            <a:avLst/>
          </a:prstGeom>
        </p:spPr>
        <p:txBody>
          <a:bodyPr vert="horz" wrap="square" lIns="0" tIns="13970" rIns="0" bIns="0" rtlCol="0">
            <a:spAutoFit/>
          </a:bodyPr>
          <a:lstStyle/>
          <a:p>
            <a:pPr marL="25400">
              <a:lnSpc>
                <a:spcPct val="100000"/>
              </a:lnSpc>
              <a:spcBef>
                <a:spcPts val="110"/>
              </a:spcBef>
            </a:pPr>
            <a:r>
              <a:rPr sz="750" dirty="0">
                <a:solidFill>
                  <a:srgbClr val="231F20"/>
                </a:solidFill>
                <a:latin typeface="Arial MT"/>
                <a:cs typeface="Arial MT"/>
              </a:rPr>
              <a:t>50</a:t>
            </a:r>
            <a:r>
              <a:rPr sz="750" spc="155" dirty="0">
                <a:solidFill>
                  <a:srgbClr val="231F20"/>
                </a:solidFill>
                <a:latin typeface="Arial MT"/>
                <a:cs typeface="Arial MT"/>
              </a:rPr>
              <a:t>  </a:t>
            </a:r>
            <a:r>
              <a:rPr sz="1125" i="1" spc="-37" baseline="48148" dirty="0">
                <a:solidFill>
                  <a:srgbClr val="231F20"/>
                </a:solidFill>
                <a:latin typeface="Arial"/>
                <a:cs typeface="Arial"/>
              </a:rPr>
              <a:t>P</a:t>
            </a:r>
            <a:r>
              <a:rPr sz="675" spc="-37" baseline="49382" dirty="0">
                <a:solidFill>
                  <a:srgbClr val="231F20"/>
                </a:solidFill>
                <a:latin typeface="Arial MT"/>
                <a:cs typeface="Arial MT"/>
              </a:rPr>
              <a:t>1</a:t>
            </a:r>
            <a:endParaRPr sz="675" baseline="49382">
              <a:latin typeface="Arial MT"/>
              <a:cs typeface="Arial MT"/>
            </a:endParaRPr>
          </a:p>
        </p:txBody>
      </p:sp>
      <p:sp>
        <p:nvSpPr>
          <p:cNvPr id="11" name="object 11"/>
          <p:cNvSpPr txBox="1"/>
          <p:nvPr/>
        </p:nvSpPr>
        <p:spPr>
          <a:xfrm>
            <a:off x="2039645" y="1096238"/>
            <a:ext cx="161290" cy="141605"/>
          </a:xfrm>
          <a:prstGeom prst="rect">
            <a:avLst/>
          </a:prstGeom>
        </p:spPr>
        <p:txBody>
          <a:bodyPr vert="horz" wrap="square" lIns="0" tIns="13970" rIns="0" bIns="0" rtlCol="0">
            <a:spAutoFit/>
          </a:bodyPr>
          <a:lstStyle/>
          <a:p>
            <a:pPr marL="38100">
              <a:lnSpc>
                <a:spcPct val="100000"/>
              </a:lnSpc>
              <a:spcBef>
                <a:spcPts val="110"/>
              </a:spcBef>
            </a:pPr>
            <a:r>
              <a:rPr sz="750" i="1" spc="-25" dirty="0">
                <a:solidFill>
                  <a:srgbClr val="231F20"/>
                </a:solidFill>
                <a:latin typeface="Arial"/>
                <a:cs typeface="Arial"/>
              </a:rPr>
              <a:t>P</a:t>
            </a:r>
            <a:r>
              <a:rPr sz="675" spc="-37" baseline="-30864" dirty="0">
                <a:solidFill>
                  <a:srgbClr val="231F20"/>
                </a:solidFill>
                <a:latin typeface="Arial MT"/>
                <a:cs typeface="Arial MT"/>
              </a:rPr>
              <a:t>2</a:t>
            </a:r>
            <a:endParaRPr sz="675" baseline="-30864">
              <a:latin typeface="Arial MT"/>
              <a:cs typeface="Arial MT"/>
            </a:endParaRPr>
          </a:p>
        </p:txBody>
      </p:sp>
      <p:sp>
        <p:nvSpPr>
          <p:cNvPr id="12" name="object 12"/>
          <p:cNvSpPr/>
          <p:nvPr/>
        </p:nvSpPr>
        <p:spPr>
          <a:xfrm>
            <a:off x="1495648" y="1225676"/>
            <a:ext cx="57150" cy="57150"/>
          </a:xfrm>
          <a:custGeom>
            <a:avLst/>
            <a:gdLst/>
            <a:ahLst/>
            <a:cxnLst/>
            <a:rect l="l" t="t" r="r" b="b"/>
            <a:pathLst>
              <a:path w="57150" h="57150">
                <a:moveTo>
                  <a:pt x="30681" y="0"/>
                </a:moveTo>
                <a:lnTo>
                  <a:pt x="26241" y="0"/>
                </a:lnTo>
                <a:lnTo>
                  <a:pt x="26241" y="26241"/>
                </a:lnTo>
                <a:lnTo>
                  <a:pt x="0" y="26241"/>
                </a:lnTo>
                <a:lnTo>
                  <a:pt x="0" y="30681"/>
                </a:lnTo>
                <a:lnTo>
                  <a:pt x="26241" y="30681"/>
                </a:lnTo>
                <a:lnTo>
                  <a:pt x="26241" y="56922"/>
                </a:lnTo>
                <a:lnTo>
                  <a:pt x="30681" y="56922"/>
                </a:lnTo>
                <a:lnTo>
                  <a:pt x="30681" y="30681"/>
                </a:lnTo>
                <a:lnTo>
                  <a:pt x="56910" y="30681"/>
                </a:lnTo>
                <a:lnTo>
                  <a:pt x="56910" y="26241"/>
                </a:lnTo>
                <a:lnTo>
                  <a:pt x="30681" y="26241"/>
                </a:lnTo>
                <a:lnTo>
                  <a:pt x="30681" y="0"/>
                </a:lnTo>
                <a:close/>
              </a:path>
            </a:pathLst>
          </a:custGeom>
          <a:solidFill>
            <a:srgbClr val="231F20"/>
          </a:solidFill>
        </p:spPr>
        <p:txBody>
          <a:bodyPr wrap="square" lIns="0" tIns="0" rIns="0" bIns="0" rtlCol="0"/>
          <a:lstStyle/>
          <a:p>
            <a:endParaRPr/>
          </a:p>
        </p:txBody>
      </p:sp>
      <p:sp>
        <p:nvSpPr>
          <p:cNvPr id="13" name="object 13"/>
          <p:cNvSpPr txBox="1"/>
          <p:nvPr/>
        </p:nvSpPr>
        <p:spPr>
          <a:xfrm>
            <a:off x="1396186" y="1176074"/>
            <a:ext cx="277495" cy="141605"/>
          </a:xfrm>
          <a:prstGeom prst="rect">
            <a:avLst/>
          </a:prstGeom>
        </p:spPr>
        <p:txBody>
          <a:bodyPr vert="horz" wrap="square" lIns="0" tIns="13970" rIns="0" bIns="0" rtlCol="0">
            <a:spAutoFit/>
          </a:bodyPr>
          <a:lstStyle/>
          <a:p>
            <a:pPr marL="12700">
              <a:lnSpc>
                <a:spcPct val="100000"/>
              </a:lnSpc>
              <a:spcBef>
                <a:spcPts val="110"/>
              </a:spcBef>
              <a:tabLst>
                <a:tab pos="194945" algn="l"/>
              </a:tabLst>
            </a:pPr>
            <a:r>
              <a:rPr sz="750" i="1" spc="-50" dirty="0">
                <a:solidFill>
                  <a:srgbClr val="231F20"/>
                </a:solidFill>
                <a:latin typeface="Arial"/>
                <a:cs typeface="Arial"/>
              </a:rPr>
              <a:t>L</a:t>
            </a:r>
            <a:r>
              <a:rPr sz="750" i="1" dirty="0">
                <a:solidFill>
                  <a:srgbClr val="231F20"/>
                </a:solidFill>
                <a:latin typeface="Arial"/>
                <a:cs typeface="Arial"/>
              </a:rPr>
              <a:t>	</a:t>
            </a:r>
            <a:r>
              <a:rPr sz="750" i="1" spc="-50" dirty="0">
                <a:solidFill>
                  <a:srgbClr val="231F20"/>
                </a:solidFill>
                <a:latin typeface="Arial"/>
                <a:cs typeface="Arial"/>
              </a:rPr>
              <a:t>C</a:t>
            </a:r>
            <a:endParaRPr sz="750">
              <a:latin typeface="Arial"/>
              <a:cs typeface="Arial"/>
            </a:endParaRPr>
          </a:p>
        </p:txBody>
      </p:sp>
      <p:sp>
        <p:nvSpPr>
          <p:cNvPr id="14" name="object 14"/>
          <p:cNvSpPr/>
          <p:nvPr/>
        </p:nvSpPr>
        <p:spPr>
          <a:xfrm>
            <a:off x="1545358" y="2327945"/>
            <a:ext cx="57150" cy="57150"/>
          </a:xfrm>
          <a:custGeom>
            <a:avLst/>
            <a:gdLst/>
            <a:ahLst/>
            <a:cxnLst/>
            <a:rect l="l" t="t" r="r" b="b"/>
            <a:pathLst>
              <a:path w="57150" h="57150">
                <a:moveTo>
                  <a:pt x="30681" y="0"/>
                </a:moveTo>
                <a:lnTo>
                  <a:pt x="26241" y="0"/>
                </a:lnTo>
                <a:lnTo>
                  <a:pt x="26241" y="26229"/>
                </a:lnTo>
                <a:lnTo>
                  <a:pt x="0" y="26229"/>
                </a:lnTo>
                <a:lnTo>
                  <a:pt x="0" y="30669"/>
                </a:lnTo>
                <a:lnTo>
                  <a:pt x="26241" y="30669"/>
                </a:lnTo>
                <a:lnTo>
                  <a:pt x="26241" y="56910"/>
                </a:lnTo>
                <a:lnTo>
                  <a:pt x="30681" y="56910"/>
                </a:lnTo>
                <a:lnTo>
                  <a:pt x="30681" y="30669"/>
                </a:lnTo>
                <a:lnTo>
                  <a:pt x="56910" y="30669"/>
                </a:lnTo>
                <a:lnTo>
                  <a:pt x="56910" y="26229"/>
                </a:lnTo>
                <a:lnTo>
                  <a:pt x="30681" y="26229"/>
                </a:lnTo>
                <a:lnTo>
                  <a:pt x="30681" y="0"/>
                </a:lnTo>
                <a:close/>
              </a:path>
            </a:pathLst>
          </a:custGeom>
          <a:solidFill>
            <a:srgbClr val="231F20"/>
          </a:solidFill>
        </p:spPr>
        <p:txBody>
          <a:bodyPr wrap="square" lIns="0" tIns="0" rIns="0" bIns="0" rtlCol="0"/>
          <a:lstStyle/>
          <a:p>
            <a:endParaRPr/>
          </a:p>
        </p:txBody>
      </p:sp>
      <p:sp>
        <p:nvSpPr>
          <p:cNvPr id="15" name="object 15"/>
          <p:cNvSpPr txBox="1"/>
          <p:nvPr/>
        </p:nvSpPr>
        <p:spPr>
          <a:xfrm>
            <a:off x="1424463" y="2278332"/>
            <a:ext cx="299085" cy="141605"/>
          </a:xfrm>
          <a:prstGeom prst="rect">
            <a:avLst/>
          </a:prstGeom>
        </p:spPr>
        <p:txBody>
          <a:bodyPr vert="horz" wrap="square" lIns="0" tIns="13970" rIns="0" bIns="0" rtlCol="0">
            <a:spAutoFit/>
          </a:bodyPr>
          <a:lstStyle/>
          <a:p>
            <a:pPr marL="12700">
              <a:lnSpc>
                <a:spcPct val="100000"/>
              </a:lnSpc>
              <a:spcBef>
                <a:spcPts val="110"/>
              </a:spcBef>
              <a:tabLst>
                <a:tab pos="215900" algn="l"/>
              </a:tabLst>
            </a:pPr>
            <a:r>
              <a:rPr sz="750" i="1" spc="-50" dirty="0">
                <a:solidFill>
                  <a:srgbClr val="231F20"/>
                </a:solidFill>
                <a:latin typeface="Arial"/>
                <a:cs typeface="Arial"/>
              </a:rPr>
              <a:t>A</a:t>
            </a:r>
            <a:r>
              <a:rPr sz="750" i="1" dirty="0">
                <a:solidFill>
                  <a:srgbClr val="231F20"/>
                </a:solidFill>
                <a:latin typeface="Arial"/>
                <a:cs typeface="Arial"/>
              </a:rPr>
              <a:t>	</a:t>
            </a:r>
            <a:r>
              <a:rPr sz="750" i="1" spc="-50" dirty="0">
                <a:solidFill>
                  <a:srgbClr val="231F20"/>
                </a:solidFill>
                <a:latin typeface="Arial"/>
                <a:cs typeface="Arial"/>
              </a:rPr>
              <a:t>C</a:t>
            </a:r>
            <a:endParaRPr sz="750">
              <a:latin typeface="Arial"/>
              <a:cs typeface="Arial"/>
            </a:endParaRPr>
          </a:p>
        </p:txBody>
      </p:sp>
      <p:sp>
        <p:nvSpPr>
          <p:cNvPr id="16" name="object 16"/>
          <p:cNvSpPr txBox="1"/>
          <p:nvPr/>
        </p:nvSpPr>
        <p:spPr>
          <a:xfrm>
            <a:off x="1618258" y="2638061"/>
            <a:ext cx="1779905" cy="349885"/>
          </a:xfrm>
          <a:prstGeom prst="rect">
            <a:avLst/>
          </a:prstGeom>
        </p:spPr>
        <p:txBody>
          <a:bodyPr vert="horz" wrap="square" lIns="0" tIns="13970" rIns="0" bIns="0" rtlCol="0">
            <a:spAutoFit/>
          </a:bodyPr>
          <a:lstStyle/>
          <a:p>
            <a:pPr marL="228600">
              <a:lnSpc>
                <a:spcPct val="100000"/>
              </a:lnSpc>
              <a:spcBef>
                <a:spcPts val="110"/>
              </a:spcBef>
              <a:tabLst>
                <a:tab pos="561340" algn="l"/>
                <a:tab pos="1515745" algn="l"/>
              </a:tabLst>
            </a:pPr>
            <a:r>
              <a:rPr sz="750" spc="-20" dirty="0">
                <a:solidFill>
                  <a:srgbClr val="231F20"/>
                </a:solidFill>
                <a:latin typeface="Arial MT"/>
                <a:cs typeface="Arial MT"/>
              </a:rPr>
              <a:t>33.3</a:t>
            </a:r>
            <a:r>
              <a:rPr sz="750" dirty="0">
                <a:solidFill>
                  <a:srgbClr val="231F20"/>
                </a:solidFill>
                <a:latin typeface="Arial MT"/>
                <a:cs typeface="Arial MT"/>
              </a:rPr>
              <a:t>	</a:t>
            </a:r>
            <a:r>
              <a:rPr sz="750" spc="-25" dirty="0">
                <a:solidFill>
                  <a:srgbClr val="231F20"/>
                </a:solidFill>
                <a:latin typeface="Arial MT"/>
                <a:cs typeface="Arial MT"/>
              </a:rPr>
              <a:t>50</a:t>
            </a:r>
            <a:r>
              <a:rPr sz="750" dirty="0">
                <a:solidFill>
                  <a:srgbClr val="231F20"/>
                </a:solidFill>
                <a:latin typeface="Arial MT"/>
                <a:cs typeface="Arial MT"/>
              </a:rPr>
              <a:t>	</a:t>
            </a:r>
            <a:r>
              <a:rPr sz="750" spc="-25" dirty="0">
                <a:solidFill>
                  <a:srgbClr val="231F20"/>
                </a:solidFill>
                <a:latin typeface="Arial MT"/>
                <a:cs typeface="Arial MT"/>
              </a:rPr>
              <a:t>100</a:t>
            </a:r>
            <a:endParaRPr sz="750">
              <a:latin typeface="Arial MT"/>
              <a:cs typeface="Arial MT"/>
            </a:endParaRPr>
          </a:p>
          <a:p>
            <a:pPr marL="12700">
              <a:lnSpc>
                <a:spcPct val="100000"/>
              </a:lnSpc>
              <a:spcBef>
                <a:spcPts val="735"/>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Capitalists</a:t>
            </a:r>
            <a:endParaRPr sz="750">
              <a:latin typeface="Arial"/>
              <a:cs typeface="Arial"/>
            </a:endParaRPr>
          </a:p>
        </p:txBody>
      </p:sp>
      <p:sp>
        <p:nvSpPr>
          <p:cNvPr id="17" name="object 17"/>
          <p:cNvSpPr txBox="1"/>
          <p:nvPr/>
        </p:nvSpPr>
        <p:spPr>
          <a:xfrm>
            <a:off x="1009428" y="1251937"/>
            <a:ext cx="213360" cy="141605"/>
          </a:xfrm>
          <a:prstGeom prst="rect">
            <a:avLst/>
          </a:prstGeom>
        </p:spPr>
        <p:txBody>
          <a:bodyPr vert="horz" wrap="square" lIns="0" tIns="13970" rIns="0" bIns="0" rtlCol="0">
            <a:spAutoFit/>
          </a:bodyPr>
          <a:lstStyle/>
          <a:p>
            <a:pPr marL="12700">
              <a:lnSpc>
                <a:spcPct val="100000"/>
              </a:lnSpc>
              <a:spcBef>
                <a:spcPts val="110"/>
              </a:spcBef>
            </a:pPr>
            <a:r>
              <a:rPr sz="750" spc="-20" dirty="0">
                <a:solidFill>
                  <a:srgbClr val="231F20"/>
                </a:solidFill>
                <a:latin typeface="Arial MT"/>
                <a:cs typeface="Arial MT"/>
              </a:rPr>
              <a:t>66.6</a:t>
            </a:r>
            <a:endParaRPr sz="750">
              <a:latin typeface="Arial MT"/>
              <a:cs typeface="Arial MT"/>
            </a:endParaRPr>
          </a:p>
        </p:txBody>
      </p:sp>
      <p:sp>
        <p:nvSpPr>
          <p:cNvPr id="18" name="object 18"/>
          <p:cNvSpPr txBox="1"/>
          <p:nvPr/>
        </p:nvSpPr>
        <p:spPr>
          <a:xfrm>
            <a:off x="1148899" y="2578605"/>
            <a:ext cx="79375"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0</a:t>
            </a:r>
            <a:endParaRPr sz="750">
              <a:latin typeface="Arial MT"/>
              <a:cs typeface="Arial MT"/>
            </a:endParaRPr>
          </a:p>
        </p:txBody>
      </p:sp>
      <p:grpSp>
        <p:nvGrpSpPr>
          <p:cNvPr id="19" name="object 19"/>
          <p:cNvGrpSpPr/>
          <p:nvPr/>
        </p:nvGrpSpPr>
        <p:grpSpPr>
          <a:xfrm>
            <a:off x="1275918" y="672607"/>
            <a:ext cx="2349500" cy="1979295"/>
            <a:chOff x="1275918" y="672607"/>
            <a:chExt cx="2349500" cy="1979295"/>
          </a:xfrm>
        </p:grpSpPr>
        <p:sp>
          <p:nvSpPr>
            <p:cNvPr id="20" name="object 20"/>
            <p:cNvSpPr/>
            <p:nvPr/>
          </p:nvSpPr>
          <p:spPr>
            <a:xfrm>
              <a:off x="1928736" y="1228128"/>
              <a:ext cx="120650" cy="129539"/>
            </a:xfrm>
            <a:custGeom>
              <a:avLst/>
              <a:gdLst/>
              <a:ahLst/>
              <a:cxnLst/>
              <a:rect l="l" t="t" r="r" b="b"/>
              <a:pathLst>
                <a:path w="120650" h="129540">
                  <a:moveTo>
                    <a:pt x="25387" y="103746"/>
                  </a:moveTo>
                  <a:lnTo>
                    <a:pt x="0" y="103746"/>
                  </a:lnTo>
                  <a:lnTo>
                    <a:pt x="0" y="129133"/>
                  </a:lnTo>
                  <a:lnTo>
                    <a:pt x="25387" y="129133"/>
                  </a:lnTo>
                  <a:lnTo>
                    <a:pt x="25387" y="103746"/>
                  </a:lnTo>
                  <a:close/>
                </a:path>
                <a:path w="120650" h="129540">
                  <a:moveTo>
                    <a:pt x="120624" y="38976"/>
                  </a:moveTo>
                  <a:lnTo>
                    <a:pt x="73875" y="0"/>
                  </a:lnTo>
                  <a:lnTo>
                    <a:pt x="71628" y="7569"/>
                  </a:lnTo>
                  <a:lnTo>
                    <a:pt x="67589" y="19672"/>
                  </a:lnTo>
                  <a:lnTo>
                    <a:pt x="49834" y="63906"/>
                  </a:lnTo>
                  <a:lnTo>
                    <a:pt x="31838" y="97980"/>
                  </a:lnTo>
                  <a:lnTo>
                    <a:pt x="39941" y="90906"/>
                  </a:lnTo>
                  <a:lnTo>
                    <a:pt x="75488" y="65024"/>
                  </a:lnTo>
                  <a:lnTo>
                    <a:pt x="98894" y="50761"/>
                  </a:lnTo>
                  <a:lnTo>
                    <a:pt x="120624" y="38976"/>
                  </a:lnTo>
                  <a:close/>
                </a:path>
              </a:pathLst>
            </a:custGeom>
            <a:solidFill>
              <a:srgbClr val="231F20"/>
            </a:solidFill>
          </p:spPr>
          <p:txBody>
            <a:bodyPr wrap="square" lIns="0" tIns="0" rIns="0" bIns="0" rtlCol="0"/>
            <a:lstStyle/>
            <a:p>
              <a:endParaRPr/>
            </a:p>
          </p:txBody>
        </p:sp>
        <p:sp>
          <p:nvSpPr>
            <p:cNvPr id="21" name="object 21"/>
            <p:cNvSpPr/>
            <p:nvPr/>
          </p:nvSpPr>
          <p:spPr>
            <a:xfrm>
              <a:off x="1278964" y="1665899"/>
              <a:ext cx="0" cy="980440"/>
            </a:xfrm>
            <a:custGeom>
              <a:avLst/>
              <a:gdLst/>
              <a:ahLst/>
              <a:cxnLst/>
              <a:rect l="l" t="t" r="r" b="b"/>
              <a:pathLst>
                <a:path h="980439">
                  <a:moveTo>
                    <a:pt x="0" y="980172"/>
                  </a:moveTo>
                  <a:lnTo>
                    <a:pt x="0" y="0"/>
                  </a:lnTo>
                </a:path>
              </a:pathLst>
            </a:custGeom>
            <a:ln w="6032">
              <a:solidFill>
                <a:srgbClr val="939598"/>
              </a:solidFill>
            </a:ln>
          </p:spPr>
          <p:txBody>
            <a:bodyPr wrap="square" lIns="0" tIns="0" rIns="0" bIns="0" rtlCol="0"/>
            <a:lstStyle/>
            <a:p>
              <a:endParaRPr/>
            </a:p>
          </p:txBody>
        </p:sp>
        <p:sp>
          <p:nvSpPr>
            <p:cNvPr id="22" name="object 22"/>
            <p:cNvSpPr/>
            <p:nvPr/>
          </p:nvSpPr>
          <p:spPr>
            <a:xfrm>
              <a:off x="1278952" y="677131"/>
              <a:ext cx="968375" cy="975360"/>
            </a:xfrm>
            <a:custGeom>
              <a:avLst/>
              <a:gdLst/>
              <a:ahLst/>
              <a:cxnLst/>
              <a:rect l="l" t="t" r="r" b="b"/>
              <a:pathLst>
                <a:path w="968375" h="975360">
                  <a:moveTo>
                    <a:pt x="0" y="0"/>
                  </a:moveTo>
                  <a:lnTo>
                    <a:pt x="0" y="975226"/>
                  </a:lnTo>
                  <a:lnTo>
                    <a:pt x="967878" y="972837"/>
                  </a:lnTo>
                  <a:lnTo>
                    <a:pt x="0" y="0"/>
                  </a:lnTo>
                  <a:close/>
                </a:path>
              </a:pathLst>
            </a:custGeom>
            <a:ln w="6044">
              <a:solidFill>
                <a:srgbClr val="939598"/>
              </a:solidFill>
            </a:ln>
          </p:spPr>
          <p:txBody>
            <a:bodyPr wrap="square" lIns="0" tIns="0" rIns="0" bIns="0" rtlCol="0"/>
            <a:lstStyle/>
            <a:p>
              <a:endParaRPr/>
            </a:p>
          </p:txBody>
        </p:sp>
        <p:sp>
          <p:nvSpPr>
            <p:cNvPr id="23" name="object 23"/>
            <p:cNvSpPr/>
            <p:nvPr/>
          </p:nvSpPr>
          <p:spPr>
            <a:xfrm>
              <a:off x="1278942" y="1640518"/>
              <a:ext cx="25400" cy="25400"/>
            </a:xfrm>
            <a:custGeom>
              <a:avLst/>
              <a:gdLst/>
              <a:ahLst/>
              <a:cxnLst/>
              <a:rect l="l" t="t" r="r" b="b"/>
              <a:pathLst>
                <a:path w="25400" h="25400">
                  <a:moveTo>
                    <a:pt x="25372" y="0"/>
                  </a:moveTo>
                  <a:lnTo>
                    <a:pt x="0" y="0"/>
                  </a:lnTo>
                  <a:lnTo>
                    <a:pt x="0" y="25384"/>
                  </a:lnTo>
                  <a:lnTo>
                    <a:pt x="25372" y="25384"/>
                  </a:lnTo>
                  <a:lnTo>
                    <a:pt x="25372" y="0"/>
                  </a:lnTo>
                  <a:close/>
                </a:path>
              </a:pathLst>
            </a:custGeom>
            <a:solidFill>
              <a:srgbClr val="231F20"/>
            </a:solidFill>
          </p:spPr>
          <p:txBody>
            <a:bodyPr wrap="square" lIns="0" tIns="0" rIns="0" bIns="0" rtlCol="0"/>
            <a:lstStyle/>
            <a:p>
              <a:endParaRPr/>
            </a:p>
          </p:txBody>
        </p:sp>
        <p:sp>
          <p:nvSpPr>
            <p:cNvPr id="24" name="object 24"/>
            <p:cNvSpPr/>
            <p:nvPr/>
          </p:nvSpPr>
          <p:spPr>
            <a:xfrm>
              <a:off x="1284212" y="677131"/>
              <a:ext cx="1950720" cy="1970405"/>
            </a:xfrm>
            <a:custGeom>
              <a:avLst/>
              <a:gdLst/>
              <a:ahLst/>
              <a:cxnLst/>
              <a:rect l="l" t="t" r="r" b="b"/>
              <a:pathLst>
                <a:path w="1950720" h="1970405">
                  <a:moveTo>
                    <a:pt x="0" y="0"/>
                  </a:moveTo>
                  <a:lnTo>
                    <a:pt x="1950295" y="1970250"/>
                  </a:lnTo>
                </a:path>
              </a:pathLst>
            </a:custGeom>
            <a:ln w="9048">
              <a:solidFill>
                <a:srgbClr val="231F20"/>
              </a:solidFill>
              <a:prstDash val="dash"/>
            </a:ln>
          </p:spPr>
          <p:txBody>
            <a:bodyPr wrap="square" lIns="0" tIns="0" rIns="0" bIns="0" rtlCol="0"/>
            <a:lstStyle/>
            <a:p>
              <a:endParaRPr/>
            </a:p>
          </p:txBody>
        </p:sp>
        <p:sp>
          <p:nvSpPr>
            <p:cNvPr id="25" name="object 25"/>
            <p:cNvSpPr/>
            <p:nvPr/>
          </p:nvSpPr>
          <p:spPr>
            <a:xfrm>
              <a:off x="1275918" y="2646071"/>
              <a:ext cx="2349500" cy="0"/>
            </a:xfrm>
            <a:custGeom>
              <a:avLst/>
              <a:gdLst/>
              <a:ahLst/>
              <a:cxnLst/>
              <a:rect l="l" t="t" r="r" b="b"/>
              <a:pathLst>
                <a:path w="2349500">
                  <a:moveTo>
                    <a:pt x="0" y="0"/>
                  </a:moveTo>
                  <a:lnTo>
                    <a:pt x="2348898" y="0"/>
                  </a:lnTo>
                </a:path>
              </a:pathLst>
            </a:custGeom>
            <a:ln w="6032">
              <a:solidFill>
                <a:srgbClr val="231F20"/>
              </a:solidFill>
            </a:ln>
          </p:spPr>
          <p:txBody>
            <a:bodyPr wrap="square" lIns="0" tIns="0" rIns="0" bIns="0" rtlCol="0"/>
            <a:lstStyle/>
            <a:p>
              <a:endParaRPr/>
            </a:p>
          </p:txBody>
        </p:sp>
      </p:grpSp>
    </p:spTree>
  </p:cSld>
  <p:clrMapOvr>
    <a:masterClrMapping/>
  </p:clrMapOvr>
  <p:transition>
    <p:cu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15492"/>
            <a:ext cx="285559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Two-Dimensional Voting with Cyclical Majorities</a:t>
            </a:r>
          </a:p>
        </p:txBody>
      </p:sp>
      <p:sp>
        <p:nvSpPr>
          <p:cNvPr id="3" name="object 3"/>
          <p:cNvSpPr txBox="1"/>
          <p:nvPr/>
        </p:nvSpPr>
        <p:spPr>
          <a:xfrm>
            <a:off x="1618670" y="2890925"/>
            <a:ext cx="1779905" cy="141605"/>
          </a:xfrm>
          <a:prstGeom prst="rect">
            <a:avLst/>
          </a:prstGeom>
        </p:spPr>
        <p:txBody>
          <a:bodyPr vert="horz" wrap="square" lIns="0" tIns="13970" rIns="0" bIns="0" rtlCol="0">
            <a:spAutoFit/>
          </a:bodyPr>
          <a:lstStyle/>
          <a:p>
            <a:pPr marL="12700">
              <a:lnSpc>
                <a:spcPct val="100000"/>
              </a:lnSpc>
              <a:spcBef>
                <a:spcPts val="110"/>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Capitalists</a:t>
            </a:r>
            <a:endParaRPr sz="750">
              <a:latin typeface="Arial"/>
              <a:cs typeface="Arial"/>
            </a:endParaRPr>
          </a:p>
        </p:txBody>
      </p:sp>
      <p:sp>
        <p:nvSpPr>
          <p:cNvPr id="4" name="object 4"/>
          <p:cNvSpPr txBox="1"/>
          <p:nvPr/>
        </p:nvSpPr>
        <p:spPr>
          <a:xfrm>
            <a:off x="782259" y="767084"/>
            <a:ext cx="140335" cy="1559560"/>
          </a:xfrm>
          <a:prstGeom prst="rect">
            <a:avLst/>
          </a:prstGeom>
        </p:spPr>
        <p:txBody>
          <a:bodyPr vert="vert270" wrap="square" lIns="0" tIns="10160" rIns="0" bIns="0" rtlCol="0">
            <a:spAutoFit/>
          </a:bodyPr>
          <a:lstStyle/>
          <a:p>
            <a:pPr marL="12700">
              <a:lnSpc>
                <a:spcPct val="100000"/>
              </a:lnSpc>
              <a:spcBef>
                <a:spcPts val="80"/>
              </a:spcBef>
            </a:pPr>
            <a:r>
              <a:rPr sz="750" b="1" dirty="0">
                <a:solidFill>
                  <a:srgbClr val="231F20"/>
                </a:solidFill>
                <a:latin typeface="Arial"/>
                <a:cs typeface="Arial"/>
              </a:rPr>
              <a:t>Percentage</a:t>
            </a:r>
            <a:r>
              <a:rPr sz="750" b="1" spc="15" dirty="0">
                <a:solidFill>
                  <a:srgbClr val="231F20"/>
                </a:solidFill>
                <a:latin typeface="Arial"/>
                <a:cs typeface="Arial"/>
              </a:rPr>
              <a:t> </a:t>
            </a:r>
            <a:r>
              <a:rPr sz="750" b="1" dirty="0">
                <a:solidFill>
                  <a:srgbClr val="231F20"/>
                </a:solidFill>
                <a:latin typeface="Arial"/>
                <a:cs typeface="Arial"/>
              </a:rPr>
              <a:t>of</a:t>
            </a:r>
            <a:r>
              <a:rPr sz="750" b="1" spc="20" dirty="0">
                <a:solidFill>
                  <a:srgbClr val="231F20"/>
                </a:solidFill>
                <a:latin typeface="Arial"/>
                <a:cs typeface="Arial"/>
              </a:rPr>
              <a:t> </a:t>
            </a:r>
            <a:r>
              <a:rPr sz="750" b="1" dirty="0">
                <a:solidFill>
                  <a:srgbClr val="231F20"/>
                </a:solidFill>
                <a:latin typeface="Arial"/>
                <a:cs typeface="Arial"/>
              </a:rPr>
              <a:t>Subsidies</a:t>
            </a:r>
            <a:r>
              <a:rPr sz="750" b="1" spc="20" dirty="0">
                <a:solidFill>
                  <a:srgbClr val="231F20"/>
                </a:solidFill>
                <a:latin typeface="Arial"/>
                <a:cs typeface="Arial"/>
              </a:rPr>
              <a:t> </a:t>
            </a:r>
            <a:r>
              <a:rPr sz="750" b="1" dirty="0">
                <a:solidFill>
                  <a:srgbClr val="231F20"/>
                </a:solidFill>
                <a:latin typeface="Arial"/>
                <a:cs typeface="Arial"/>
              </a:rPr>
              <a:t>to</a:t>
            </a:r>
            <a:r>
              <a:rPr sz="750" b="1" spc="20" dirty="0">
                <a:solidFill>
                  <a:srgbClr val="231F20"/>
                </a:solidFill>
                <a:latin typeface="Arial"/>
                <a:cs typeface="Arial"/>
              </a:rPr>
              <a:t> </a:t>
            </a:r>
            <a:r>
              <a:rPr sz="750" b="1" spc="-10" dirty="0">
                <a:solidFill>
                  <a:srgbClr val="231F20"/>
                </a:solidFill>
                <a:latin typeface="Arial"/>
                <a:cs typeface="Arial"/>
              </a:rPr>
              <a:t>Labor</a:t>
            </a:r>
            <a:endParaRPr sz="750">
              <a:latin typeface="Arial"/>
              <a:cs typeface="Arial"/>
            </a:endParaRPr>
          </a:p>
        </p:txBody>
      </p:sp>
      <p:sp>
        <p:nvSpPr>
          <p:cNvPr id="5" name="object 5"/>
          <p:cNvSpPr txBox="1"/>
          <p:nvPr/>
        </p:nvSpPr>
        <p:spPr>
          <a:xfrm>
            <a:off x="1036646" y="571429"/>
            <a:ext cx="186690" cy="141605"/>
          </a:xfrm>
          <a:prstGeom prst="rect">
            <a:avLst/>
          </a:prstGeom>
        </p:spPr>
        <p:txBody>
          <a:bodyPr vert="horz" wrap="square" lIns="0" tIns="13970" rIns="0" bIns="0" rtlCol="0">
            <a:spAutoFit/>
          </a:bodyPr>
          <a:lstStyle/>
          <a:p>
            <a:pPr marL="12700">
              <a:lnSpc>
                <a:spcPct val="100000"/>
              </a:lnSpc>
              <a:spcBef>
                <a:spcPts val="110"/>
              </a:spcBef>
            </a:pPr>
            <a:r>
              <a:rPr sz="750" spc="-25" dirty="0">
                <a:solidFill>
                  <a:srgbClr val="231F20"/>
                </a:solidFill>
                <a:latin typeface="Arial MT"/>
                <a:cs typeface="Arial MT"/>
              </a:rPr>
              <a:t>100</a:t>
            </a:r>
            <a:endParaRPr sz="750">
              <a:latin typeface="Arial MT"/>
              <a:cs typeface="Arial MT"/>
            </a:endParaRPr>
          </a:p>
        </p:txBody>
      </p:sp>
      <p:sp>
        <p:nvSpPr>
          <p:cNvPr id="6" name="object 6"/>
          <p:cNvSpPr txBox="1"/>
          <p:nvPr/>
        </p:nvSpPr>
        <p:spPr>
          <a:xfrm>
            <a:off x="1090311" y="1609115"/>
            <a:ext cx="133350" cy="141605"/>
          </a:xfrm>
          <a:prstGeom prst="rect">
            <a:avLst/>
          </a:prstGeom>
        </p:spPr>
        <p:txBody>
          <a:bodyPr vert="horz" wrap="square" lIns="0" tIns="13970" rIns="0" bIns="0" rtlCol="0">
            <a:spAutoFit/>
          </a:bodyPr>
          <a:lstStyle/>
          <a:p>
            <a:pPr marL="12700">
              <a:lnSpc>
                <a:spcPct val="100000"/>
              </a:lnSpc>
              <a:spcBef>
                <a:spcPts val="110"/>
              </a:spcBef>
            </a:pPr>
            <a:r>
              <a:rPr sz="750" spc="-25" dirty="0">
                <a:solidFill>
                  <a:srgbClr val="231F20"/>
                </a:solidFill>
                <a:latin typeface="Arial MT"/>
                <a:cs typeface="Arial MT"/>
              </a:rPr>
              <a:t>50</a:t>
            </a:r>
            <a:endParaRPr sz="750">
              <a:latin typeface="Arial MT"/>
              <a:cs typeface="Arial MT"/>
            </a:endParaRPr>
          </a:p>
        </p:txBody>
      </p:sp>
      <p:sp>
        <p:nvSpPr>
          <p:cNvPr id="7" name="object 7"/>
          <p:cNvSpPr txBox="1"/>
          <p:nvPr/>
        </p:nvSpPr>
        <p:spPr>
          <a:xfrm>
            <a:off x="1026029" y="1975216"/>
            <a:ext cx="213360" cy="141605"/>
          </a:xfrm>
          <a:prstGeom prst="rect">
            <a:avLst/>
          </a:prstGeom>
        </p:spPr>
        <p:txBody>
          <a:bodyPr vert="horz" wrap="square" lIns="0" tIns="13970" rIns="0" bIns="0" rtlCol="0">
            <a:spAutoFit/>
          </a:bodyPr>
          <a:lstStyle/>
          <a:p>
            <a:pPr marL="12700">
              <a:lnSpc>
                <a:spcPct val="100000"/>
              </a:lnSpc>
              <a:spcBef>
                <a:spcPts val="110"/>
              </a:spcBef>
            </a:pPr>
            <a:r>
              <a:rPr sz="750" spc="-20" dirty="0">
                <a:solidFill>
                  <a:srgbClr val="231F20"/>
                </a:solidFill>
                <a:latin typeface="Arial MT"/>
                <a:cs typeface="Arial MT"/>
              </a:rPr>
              <a:t>33.3</a:t>
            </a:r>
            <a:endParaRPr sz="750">
              <a:latin typeface="Arial MT"/>
              <a:cs typeface="Arial MT"/>
            </a:endParaRPr>
          </a:p>
        </p:txBody>
      </p:sp>
      <p:sp>
        <p:nvSpPr>
          <p:cNvPr id="8" name="object 8"/>
          <p:cNvSpPr txBox="1"/>
          <p:nvPr/>
        </p:nvSpPr>
        <p:spPr>
          <a:xfrm>
            <a:off x="1247913" y="1521282"/>
            <a:ext cx="161290" cy="141605"/>
          </a:xfrm>
          <a:prstGeom prst="rect">
            <a:avLst/>
          </a:prstGeom>
        </p:spPr>
        <p:txBody>
          <a:bodyPr vert="horz" wrap="square" lIns="0" tIns="13970" rIns="0" bIns="0" rtlCol="0">
            <a:spAutoFit/>
          </a:bodyPr>
          <a:lstStyle/>
          <a:p>
            <a:pPr marL="38100">
              <a:lnSpc>
                <a:spcPct val="100000"/>
              </a:lnSpc>
              <a:spcBef>
                <a:spcPts val="110"/>
              </a:spcBef>
            </a:pPr>
            <a:r>
              <a:rPr sz="750" i="1" spc="-25" dirty="0">
                <a:solidFill>
                  <a:srgbClr val="231F20"/>
                </a:solidFill>
                <a:latin typeface="Arial"/>
                <a:cs typeface="Arial"/>
              </a:rPr>
              <a:t>P</a:t>
            </a:r>
            <a:r>
              <a:rPr sz="675" spc="-37" baseline="-30864" dirty="0">
                <a:solidFill>
                  <a:srgbClr val="231F20"/>
                </a:solidFill>
                <a:latin typeface="Arial MT"/>
                <a:cs typeface="Arial MT"/>
              </a:rPr>
              <a:t>1</a:t>
            </a:r>
            <a:endParaRPr sz="675" baseline="-30864">
              <a:latin typeface="Arial MT"/>
              <a:cs typeface="Arial MT"/>
            </a:endParaRPr>
          </a:p>
        </p:txBody>
      </p:sp>
      <p:sp>
        <p:nvSpPr>
          <p:cNvPr id="9" name="object 9"/>
          <p:cNvSpPr txBox="1"/>
          <p:nvPr/>
        </p:nvSpPr>
        <p:spPr>
          <a:xfrm>
            <a:off x="1290299" y="1904370"/>
            <a:ext cx="90170" cy="141605"/>
          </a:xfrm>
          <a:prstGeom prst="rect">
            <a:avLst/>
          </a:prstGeom>
        </p:spPr>
        <p:txBody>
          <a:bodyPr vert="horz" wrap="square" lIns="0" tIns="13970" rIns="0" bIns="0" rtlCol="0">
            <a:spAutoFit/>
          </a:bodyPr>
          <a:lstStyle/>
          <a:p>
            <a:pPr marL="12700">
              <a:lnSpc>
                <a:spcPct val="100000"/>
              </a:lnSpc>
              <a:spcBef>
                <a:spcPts val="110"/>
              </a:spcBef>
            </a:pPr>
            <a:r>
              <a:rPr sz="750" i="1" spc="-50" dirty="0">
                <a:solidFill>
                  <a:srgbClr val="231F20"/>
                </a:solidFill>
                <a:latin typeface="Arial"/>
                <a:cs typeface="Arial"/>
              </a:rPr>
              <a:t>P</a:t>
            </a:r>
            <a:endParaRPr sz="750">
              <a:latin typeface="Arial"/>
              <a:cs typeface="Arial"/>
            </a:endParaRPr>
          </a:p>
        </p:txBody>
      </p:sp>
      <p:sp>
        <p:nvSpPr>
          <p:cNvPr id="10" name="object 10"/>
          <p:cNvSpPr txBox="1"/>
          <p:nvPr/>
        </p:nvSpPr>
        <p:spPr>
          <a:xfrm>
            <a:off x="1343968" y="1976754"/>
            <a:ext cx="57150" cy="93345"/>
          </a:xfrm>
          <a:prstGeom prst="rect">
            <a:avLst/>
          </a:prstGeom>
        </p:spPr>
        <p:txBody>
          <a:bodyPr vert="horz" wrap="square" lIns="0" tIns="11430" rIns="0" bIns="0" rtlCol="0">
            <a:spAutoFit/>
          </a:bodyPr>
          <a:lstStyle/>
          <a:p>
            <a:pPr marL="12700">
              <a:lnSpc>
                <a:spcPct val="100000"/>
              </a:lnSpc>
              <a:spcBef>
                <a:spcPts val="90"/>
              </a:spcBef>
            </a:pPr>
            <a:r>
              <a:rPr sz="450" spc="-50" dirty="0">
                <a:solidFill>
                  <a:srgbClr val="231F20"/>
                </a:solidFill>
                <a:latin typeface="Arial MT"/>
                <a:cs typeface="Arial MT"/>
              </a:rPr>
              <a:t>4</a:t>
            </a:r>
            <a:endParaRPr sz="450">
              <a:latin typeface="Arial MT"/>
              <a:cs typeface="Arial MT"/>
            </a:endParaRPr>
          </a:p>
        </p:txBody>
      </p:sp>
      <p:sp>
        <p:nvSpPr>
          <p:cNvPr id="11" name="object 11"/>
          <p:cNvSpPr txBox="1"/>
          <p:nvPr/>
        </p:nvSpPr>
        <p:spPr>
          <a:xfrm>
            <a:off x="1873384" y="1887333"/>
            <a:ext cx="165100" cy="141605"/>
          </a:xfrm>
          <a:prstGeom prst="rect">
            <a:avLst/>
          </a:prstGeom>
        </p:spPr>
        <p:txBody>
          <a:bodyPr vert="horz" wrap="square" lIns="0" tIns="13970" rIns="0" bIns="0" rtlCol="0">
            <a:spAutoFit/>
          </a:bodyPr>
          <a:lstStyle/>
          <a:p>
            <a:pPr marL="12700">
              <a:lnSpc>
                <a:spcPct val="100000"/>
              </a:lnSpc>
              <a:spcBef>
                <a:spcPts val="110"/>
              </a:spcBef>
            </a:pPr>
            <a:r>
              <a:rPr sz="750" i="1" spc="-25" dirty="0">
                <a:solidFill>
                  <a:srgbClr val="231F20"/>
                </a:solidFill>
                <a:latin typeface="Arial"/>
                <a:cs typeface="Arial"/>
              </a:rPr>
              <a:t>SQ</a:t>
            </a:r>
            <a:endParaRPr sz="750">
              <a:latin typeface="Arial"/>
              <a:cs typeface="Arial"/>
            </a:endParaRPr>
          </a:p>
        </p:txBody>
      </p:sp>
      <p:sp>
        <p:nvSpPr>
          <p:cNvPr id="12" name="object 12"/>
          <p:cNvSpPr txBox="1"/>
          <p:nvPr/>
        </p:nvSpPr>
        <p:spPr>
          <a:xfrm>
            <a:off x="1948268" y="1232445"/>
            <a:ext cx="161290" cy="141605"/>
          </a:xfrm>
          <a:prstGeom prst="rect">
            <a:avLst/>
          </a:prstGeom>
        </p:spPr>
        <p:txBody>
          <a:bodyPr vert="horz" wrap="square" lIns="0" tIns="13970" rIns="0" bIns="0" rtlCol="0">
            <a:spAutoFit/>
          </a:bodyPr>
          <a:lstStyle/>
          <a:p>
            <a:pPr marL="38100">
              <a:lnSpc>
                <a:spcPct val="100000"/>
              </a:lnSpc>
              <a:spcBef>
                <a:spcPts val="110"/>
              </a:spcBef>
            </a:pPr>
            <a:r>
              <a:rPr sz="750" i="1" spc="-25" dirty="0">
                <a:solidFill>
                  <a:srgbClr val="231F20"/>
                </a:solidFill>
                <a:latin typeface="Arial"/>
                <a:cs typeface="Arial"/>
              </a:rPr>
              <a:t>P</a:t>
            </a:r>
            <a:r>
              <a:rPr sz="675" spc="-37" baseline="-30864" dirty="0">
                <a:solidFill>
                  <a:srgbClr val="231F20"/>
                </a:solidFill>
                <a:latin typeface="Arial MT"/>
                <a:cs typeface="Arial MT"/>
              </a:rPr>
              <a:t>2</a:t>
            </a:r>
            <a:endParaRPr sz="675" baseline="-30864">
              <a:latin typeface="Arial MT"/>
              <a:cs typeface="Arial MT"/>
            </a:endParaRPr>
          </a:p>
        </p:txBody>
      </p:sp>
      <p:sp>
        <p:nvSpPr>
          <p:cNvPr id="13" name="object 13"/>
          <p:cNvSpPr txBox="1"/>
          <p:nvPr/>
        </p:nvSpPr>
        <p:spPr>
          <a:xfrm>
            <a:off x="2271629" y="2543474"/>
            <a:ext cx="90170" cy="141605"/>
          </a:xfrm>
          <a:prstGeom prst="rect">
            <a:avLst/>
          </a:prstGeom>
        </p:spPr>
        <p:txBody>
          <a:bodyPr vert="horz" wrap="square" lIns="0" tIns="13970" rIns="0" bIns="0" rtlCol="0">
            <a:spAutoFit/>
          </a:bodyPr>
          <a:lstStyle/>
          <a:p>
            <a:pPr marL="12700">
              <a:lnSpc>
                <a:spcPct val="100000"/>
              </a:lnSpc>
              <a:spcBef>
                <a:spcPts val="110"/>
              </a:spcBef>
            </a:pPr>
            <a:r>
              <a:rPr sz="750" i="1" spc="-50" dirty="0">
                <a:solidFill>
                  <a:srgbClr val="231F20"/>
                </a:solidFill>
                <a:latin typeface="Arial"/>
                <a:cs typeface="Arial"/>
              </a:rPr>
              <a:t>P</a:t>
            </a:r>
            <a:endParaRPr sz="750">
              <a:latin typeface="Arial"/>
              <a:cs typeface="Arial"/>
            </a:endParaRPr>
          </a:p>
        </p:txBody>
      </p:sp>
      <p:sp>
        <p:nvSpPr>
          <p:cNvPr id="14" name="object 14"/>
          <p:cNvSpPr txBox="1"/>
          <p:nvPr/>
        </p:nvSpPr>
        <p:spPr>
          <a:xfrm>
            <a:off x="2325286" y="2615863"/>
            <a:ext cx="57150" cy="93345"/>
          </a:xfrm>
          <a:prstGeom prst="rect">
            <a:avLst/>
          </a:prstGeom>
        </p:spPr>
        <p:txBody>
          <a:bodyPr vert="horz" wrap="square" lIns="0" tIns="11430" rIns="0" bIns="0" rtlCol="0">
            <a:spAutoFit/>
          </a:bodyPr>
          <a:lstStyle/>
          <a:p>
            <a:pPr marL="12700">
              <a:lnSpc>
                <a:spcPct val="100000"/>
              </a:lnSpc>
              <a:spcBef>
                <a:spcPts val="90"/>
              </a:spcBef>
            </a:pPr>
            <a:r>
              <a:rPr sz="450" spc="-50" dirty="0">
                <a:solidFill>
                  <a:srgbClr val="231F20"/>
                </a:solidFill>
                <a:latin typeface="Arial MT"/>
                <a:cs typeface="Arial MT"/>
              </a:rPr>
              <a:t>3</a:t>
            </a:r>
            <a:endParaRPr sz="450">
              <a:latin typeface="Arial MT"/>
              <a:cs typeface="Arial MT"/>
            </a:endParaRPr>
          </a:p>
        </p:txBody>
      </p:sp>
      <p:sp>
        <p:nvSpPr>
          <p:cNvPr id="15" name="object 15"/>
          <p:cNvSpPr txBox="1"/>
          <p:nvPr/>
        </p:nvSpPr>
        <p:spPr>
          <a:xfrm>
            <a:off x="2582506" y="2522194"/>
            <a:ext cx="161290" cy="141605"/>
          </a:xfrm>
          <a:prstGeom prst="rect">
            <a:avLst/>
          </a:prstGeom>
        </p:spPr>
        <p:txBody>
          <a:bodyPr vert="horz" wrap="square" lIns="0" tIns="13970" rIns="0" bIns="0" rtlCol="0">
            <a:spAutoFit/>
          </a:bodyPr>
          <a:lstStyle/>
          <a:p>
            <a:pPr marL="38100">
              <a:lnSpc>
                <a:spcPct val="100000"/>
              </a:lnSpc>
              <a:spcBef>
                <a:spcPts val="110"/>
              </a:spcBef>
            </a:pPr>
            <a:r>
              <a:rPr sz="750" i="1" spc="-25" dirty="0">
                <a:solidFill>
                  <a:srgbClr val="231F20"/>
                </a:solidFill>
                <a:latin typeface="Arial"/>
                <a:cs typeface="Arial"/>
              </a:rPr>
              <a:t>P</a:t>
            </a:r>
            <a:r>
              <a:rPr sz="675" spc="-37" baseline="-30864" dirty="0">
                <a:solidFill>
                  <a:srgbClr val="231F20"/>
                </a:solidFill>
                <a:latin typeface="Arial MT"/>
                <a:cs typeface="Arial MT"/>
              </a:rPr>
              <a:t>6</a:t>
            </a:r>
            <a:endParaRPr sz="675" baseline="-30864">
              <a:latin typeface="Arial MT"/>
              <a:cs typeface="Arial MT"/>
            </a:endParaRPr>
          </a:p>
        </p:txBody>
      </p:sp>
      <p:sp>
        <p:nvSpPr>
          <p:cNvPr id="16" name="object 16"/>
          <p:cNvSpPr txBox="1"/>
          <p:nvPr/>
        </p:nvSpPr>
        <p:spPr>
          <a:xfrm>
            <a:off x="2250327" y="1547392"/>
            <a:ext cx="90170" cy="141605"/>
          </a:xfrm>
          <a:prstGeom prst="rect">
            <a:avLst/>
          </a:prstGeom>
        </p:spPr>
        <p:txBody>
          <a:bodyPr vert="horz" wrap="square" lIns="0" tIns="13970" rIns="0" bIns="0" rtlCol="0">
            <a:spAutoFit/>
          </a:bodyPr>
          <a:lstStyle/>
          <a:p>
            <a:pPr marL="12700">
              <a:lnSpc>
                <a:spcPct val="100000"/>
              </a:lnSpc>
              <a:spcBef>
                <a:spcPts val="110"/>
              </a:spcBef>
            </a:pPr>
            <a:r>
              <a:rPr sz="750" i="1" spc="-50" dirty="0">
                <a:solidFill>
                  <a:srgbClr val="231F20"/>
                </a:solidFill>
                <a:latin typeface="Arial"/>
                <a:cs typeface="Arial"/>
              </a:rPr>
              <a:t>P</a:t>
            </a:r>
            <a:endParaRPr sz="750">
              <a:latin typeface="Arial"/>
              <a:cs typeface="Arial"/>
            </a:endParaRPr>
          </a:p>
        </p:txBody>
      </p:sp>
      <p:sp>
        <p:nvSpPr>
          <p:cNvPr id="17" name="object 17"/>
          <p:cNvSpPr txBox="1"/>
          <p:nvPr/>
        </p:nvSpPr>
        <p:spPr>
          <a:xfrm>
            <a:off x="2304007" y="1619788"/>
            <a:ext cx="57150" cy="93345"/>
          </a:xfrm>
          <a:prstGeom prst="rect">
            <a:avLst/>
          </a:prstGeom>
        </p:spPr>
        <p:txBody>
          <a:bodyPr vert="horz" wrap="square" lIns="0" tIns="11430" rIns="0" bIns="0" rtlCol="0">
            <a:spAutoFit/>
          </a:bodyPr>
          <a:lstStyle/>
          <a:p>
            <a:pPr marL="12700">
              <a:lnSpc>
                <a:spcPct val="100000"/>
              </a:lnSpc>
              <a:spcBef>
                <a:spcPts val="90"/>
              </a:spcBef>
            </a:pPr>
            <a:r>
              <a:rPr sz="450" spc="-50" dirty="0">
                <a:solidFill>
                  <a:srgbClr val="231F20"/>
                </a:solidFill>
                <a:latin typeface="Arial MT"/>
                <a:cs typeface="Arial MT"/>
              </a:rPr>
              <a:t>5</a:t>
            </a:r>
            <a:endParaRPr sz="450">
              <a:latin typeface="Arial MT"/>
              <a:cs typeface="Arial MT"/>
            </a:endParaRPr>
          </a:p>
        </p:txBody>
      </p:sp>
      <p:sp>
        <p:nvSpPr>
          <p:cNvPr id="18" name="object 18"/>
          <p:cNvSpPr txBox="1"/>
          <p:nvPr/>
        </p:nvSpPr>
        <p:spPr>
          <a:xfrm>
            <a:off x="1009818" y="1296659"/>
            <a:ext cx="213360" cy="141605"/>
          </a:xfrm>
          <a:prstGeom prst="rect">
            <a:avLst/>
          </a:prstGeom>
        </p:spPr>
        <p:txBody>
          <a:bodyPr vert="horz" wrap="square" lIns="0" tIns="13970" rIns="0" bIns="0" rtlCol="0">
            <a:spAutoFit/>
          </a:bodyPr>
          <a:lstStyle/>
          <a:p>
            <a:pPr marL="12700">
              <a:lnSpc>
                <a:spcPct val="100000"/>
              </a:lnSpc>
              <a:spcBef>
                <a:spcPts val="110"/>
              </a:spcBef>
            </a:pPr>
            <a:r>
              <a:rPr sz="750" spc="-20" dirty="0">
                <a:solidFill>
                  <a:srgbClr val="231F20"/>
                </a:solidFill>
                <a:latin typeface="Arial MT"/>
                <a:cs typeface="Arial MT"/>
              </a:rPr>
              <a:t>66.6</a:t>
            </a:r>
            <a:endParaRPr sz="750">
              <a:latin typeface="Arial MT"/>
              <a:cs typeface="Arial MT"/>
            </a:endParaRPr>
          </a:p>
        </p:txBody>
      </p:sp>
      <p:sp>
        <p:nvSpPr>
          <p:cNvPr id="19" name="object 19"/>
          <p:cNvSpPr txBox="1"/>
          <p:nvPr/>
        </p:nvSpPr>
        <p:spPr>
          <a:xfrm>
            <a:off x="1835161" y="2682783"/>
            <a:ext cx="1546225" cy="141605"/>
          </a:xfrm>
          <a:prstGeom prst="rect">
            <a:avLst/>
          </a:prstGeom>
        </p:spPr>
        <p:txBody>
          <a:bodyPr vert="horz" wrap="square" lIns="0" tIns="13970" rIns="0" bIns="0" rtlCol="0">
            <a:spAutoFit/>
          </a:bodyPr>
          <a:lstStyle/>
          <a:p>
            <a:pPr marL="12700">
              <a:lnSpc>
                <a:spcPct val="100000"/>
              </a:lnSpc>
              <a:spcBef>
                <a:spcPts val="110"/>
              </a:spcBef>
              <a:tabLst>
                <a:tab pos="344805" algn="l"/>
                <a:tab pos="749935" algn="l"/>
                <a:tab pos="1372235" algn="l"/>
              </a:tabLst>
            </a:pPr>
            <a:r>
              <a:rPr sz="750" spc="-20" dirty="0">
                <a:solidFill>
                  <a:srgbClr val="231F20"/>
                </a:solidFill>
                <a:latin typeface="Arial MT"/>
                <a:cs typeface="Arial MT"/>
              </a:rPr>
              <a:t>33.3</a:t>
            </a:r>
            <a:r>
              <a:rPr sz="750" dirty="0">
                <a:solidFill>
                  <a:srgbClr val="231F20"/>
                </a:solidFill>
                <a:latin typeface="Arial MT"/>
                <a:cs typeface="Arial MT"/>
              </a:rPr>
              <a:t>	</a:t>
            </a:r>
            <a:r>
              <a:rPr sz="750" spc="-25" dirty="0">
                <a:solidFill>
                  <a:srgbClr val="231F20"/>
                </a:solidFill>
                <a:latin typeface="Arial MT"/>
                <a:cs typeface="Arial MT"/>
              </a:rPr>
              <a:t>50</a:t>
            </a:r>
            <a:r>
              <a:rPr sz="750" dirty="0">
                <a:solidFill>
                  <a:srgbClr val="231F20"/>
                </a:solidFill>
                <a:latin typeface="Arial MT"/>
                <a:cs typeface="Arial MT"/>
              </a:rPr>
              <a:t>	</a:t>
            </a:r>
            <a:r>
              <a:rPr sz="750" spc="-20" dirty="0">
                <a:solidFill>
                  <a:srgbClr val="231F20"/>
                </a:solidFill>
                <a:latin typeface="Arial MT"/>
                <a:cs typeface="Arial MT"/>
              </a:rPr>
              <a:t>66.6</a:t>
            </a:r>
            <a:r>
              <a:rPr sz="750" dirty="0">
                <a:solidFill>
                  <a:srgbClr val="231F20"/>
                </a:solidFill>
                <a:latin typeface="Arial MT"/>
                <a:cs typeface="Arial MT"/>
              </a:rPr>
              <a:t>	</a:t>
            </a:r>
            <a:r>
              <a:rPr sz="750" spc="-25" dirty="0">
                <a:solidFill>
                  <a:srgbClr val="231F20"/>
                </a:solidFill>
                <a:latin typeface="Arial MT"/>
                <a:cs typeface="Arial MT"/>
              </a:rPr>
              <a:t>100</a:t>
            </a:r>
            <a:endParaRPr sz="750">
              <a:latin typeface="Arial MT"/>
              <a:cs typeface="Arial MT"/>
            </a:endParaRPr>
          </a:p>
        </p:txBody>
      </p:sp>
      <p:sp>
        <p:nvSpPr>
          <p:cNvPr id="20" name="object 20"/>
          <p:cNvSpPr txBox="1"/>
          <p:nvPr/>
        </p:nvSpPr>
        <p:spPr>
          <a:xfrm>
            <a:off x="1149290" y="2623327"/>
            <a:ext cx="79375" cy="141605"/>
          </a:xfrm>
          <a:prstGeom prst="rect">
            <a:avLst/>
          </a:prstGeom>
        </p:spPr>
        <p:txBody>
          <a:bodyPr vert="horz" wrap="square" lIns="0" tIns="13970" rIns="0" bIns="0" rtlCol="0">
            <a:spAutoFit/>
          </a:bodyPr>
          <a:lstStyle/>
          <a:p>
            <a:pPr marL="12700">
              <a:lnSpc>
                <a:spcPct val="100000"/>
              </a:lnSpc>
              <a:spcBef>
                <a:spcPts val="110"/>
              </a:spcBef>
            </a:pPr>
            <a:r>
              <a:rPr sz="750" spc="-50" dirty="0">
                <a:solidFill>
                  <a:srgbClr val="231F20"/>
                </a:solidFill>
                <a:latin typeface="Arial MT"/>
                <a:cs typeface="Arial MT"/>
              </a:rPr>
              <a:t>0</a:t>
            </a:r>
            <a:endParaRPr sz="750">
              <a:latin typeface="Arial MT"/>
              <a:cs typeface="Arial MT"/>
            </a:endParaRPr>
          </a:p>
        </p:txBody>
      </p:sp>
      <p:sp>
        <p:nvSpPr>
          <p:cNvPr id="21" name="object 21"/>
          <p:cNvSpPr txBox="1"/>
          <p:nvPr/>
        </p:nvSpPr>
        <p:spPr>
          <a:xfrm>
            <a:off x="1359414" y="2305969"/>
            <a:ext cx="181610" cy="141605"/>
          </a:xfrm>
          <a:prstGeom prst="rect">
            <a:avLst/>
          </a:prstGeom>
        </p:spPr>
        <p:txBody>
          <a:bodyPr vert="horz" wrap="square" lIns="0" tIns="13970" rIns="0" bIns="0" rtlCol="0">
            <a:spAutoFit/>
          </a:bodyPr>
          <a:lstStyle/>
          <a:p>
            <a:pPr marL="12700">
              <a:lnSpc>
                <a:spcPct val="100000"/>
              </a:lnSpc>
              <a:spcBef>
                <a:spcPts val="110"/>
              </a:spcBef>
            </a:pPr>
            <a:r>
              <a:rPr sz="750" spc="-20" dirty="0">
                <a:solidFill>
                  <a:srgbClr val="231F20"/>
                </a:solidFill>
                <a:latin typeface="Arial MT"/>
                <a:cs typeface="Arial MT"/>
              </a:rPr>
              <a:t>etc.</a:t>
            </a:r>
            <a:endParaRPr sz="750">
              <a:latin typeface="Arial MT"/>
              <a:cs typeface="Arial MT"/>
            </a:endParaRPr>
          </a:p>
        </p:txBody>
      </p:sp>
      <p:grpSp>
        <p:nvGrpSpPr>
          <p:cNvPr id="22" name="object 22"/>
          <p:cNvGrpSpPr/>
          <p:nvPr/>
        </p:nvGrpSpPr>
        <p:grpSpPr>
          <a:xfrm>
            <a:off x="1276360" y="509936"/>
            <a:ext cx="2352040" cy="2186940"/>
            <a:chOff x="1276360" y="509936"/>
            <a:chExt cx="2352040" cy="2186940"/>
          </a:xfrm>
        </p:grpSpPr>
        <p:sp>
          <p:nvSpPr>
            <p:cNvPr id="23" name="object 23"/>
            <p:cNvSpPr/>
            <p:nvPr/>
          </p:nvSpPr>
          <p:spPr>
            <a:xfrm>
              <a:off x="1284626" y="721840"/>
              <a:ext cx="1950720" cy="1970405"/>
            </a:xfrm>
            <a:custGeom>
              <a:avLst/>
              <a:gdLst/>
              <a:ahLst/>
              <a:cxnLst/>
              <a:rect l="l" t="t" r="r" b="b"/>
              <a:pathLst>
                <a:path w="1950720" h="1970405">
                  <a:moveTo>
                    <a:pt x="0" y="0"/>
                  </a:moveTo>
                  <a:lnTo>
                    <a:pt x="1950307" y="1970250"/>
                  </a:lnTo>
                </a:path>
              </a:pathLst>
            </a:custGeom>
            <a:ln w="9048">
              <a:solidFill>
                <a:srgbClr val="231F20"/>
              </a:solidFill>
              <a:prstDash val="dash"/>
            </a:ln>
          </p:spPr>
          <p:txBody>
            <a:bodyPr wrap="square" lIns="0" tIns="0" rIns="0" bIns="0" rtlCol="0"/>
            <a:lstStyle/>
            <a:p>
              <a:endParaRPr/>
            </a:p>
          </p:txBody>
        </p:sp>
        <p:sp>
          <p:nvSpPr>
            <p:cNvPr id="24" name="object 24"/>
            <p:cNvSpPr/>
            <p:nvPr/>
          </p:nvSpPr>
          <p:spPr>
            <a:xfrm>
              <a:off x="1277493" y="1376578"/>
              <a:ext cx="1340485" cy="1315720"/>
            </a:xfrm>
            <a:custGeom>
              <a:avLst/>
              <a:gdLst/>
              <a:ahLst/>
              <a:cxnLst/>
              <a:rect l="l" t="t" r="r" b="b"/>
              <a:pathLst>
                <a:path w="1340485" h="1315720">
                  <a:moveTo>
                    <a:pt x="25387" y="690283"/>
                  </a:moveTo>
                  <a:lnTo>
                    <a:pt x="0" y="690283"/>
                  </a:lnTo>
                  <a:lnTo>
                    <a:pt x="0" y="715670"/>
                  </a:lnTo>
                  <a:lnTo>
                    <a:pt x="25387" y="715670"/>
                  </a:lnTo>
                  <a:lnTo>
                    <a:pt x="25387" y="690283"/>
                  </a:lnTo>
                  <a:close/>
                </a:path>
                <a:path w="1340485" h="1315720">
                  <a:moveTo>
                    <a:pt x="27432" y="329844"/>
                  </a:moveTo>
                  <a:lnTo>
                    <a:pt x="2057" y="329844"/>
                  </a:lnTo>
                  <a:lnTo>
                    <a:pt x="2057" y="355231"/>
                  </a:lnTo>
                  <a:lnTo>
                    <a:pt x="27432" y="355231"/>
                  </a:lnTo>
                  <a:lnTo>
                    <a:pt x="27432" y="329844"/>
                  </a:lnTo>
                  <a:close/>
                </a:path>
                <a:path w="1340485" h="1315720">
                  <a:moveTo>
                    <a:pt x="677037" y="0"/>
                  </a:moveTo>
                  <a:lnTo>
                    <a:pt x="651662" y="0"/>
                  </a:lnTo>
                  <a:lnTo>
                    <a:pt x="651662" y="25387"/>
                  </a:lnTo>
                  <a:lnTo>
                    <a:pt x="677037" y="25387"/>
                  </a:lnTo>
                  <a:lnTo>
                    <a:pt x="677037" y="0"/>
                  </a:lnTo>
                  <a:close/>
                </a:path>
                <a:path w="1340485" h="1315720">
                  <a:moveTo>
                    <a:pt x="683171" y="667219"/>
                  </a:moveTo>
                  <a:lnTo>
                    <a:pt x="657783" y="667219"/>
                  </a:lnTo>
                  <a:lnTo>
                    <a:pt x="657783" y="692607"/>
                  </a:lnTo>
                  <a:lnTo>
                    <a:pt x="683171" y="692607"/>
                  </a:lnTo>
                  <a:lnTo>
                    <a:pt x="683171" y="667219"/>
                  </a:lnTo>
                  <a:close/>
                </a:path>
                <a:path w="1340485" h="1315720">
                  <a:moveTo>
                    <a:pt x="960767" y="1290053"/>
                  </a:moveTo>
                  <a:lnTo>
                    <a:pt x="935393" y="1290053"/>
                  </a:lnTo>
                  <a:lnTo>
                    <a:pt x="935393" y="1315440"/>
                  </a:lnTo>
                  <a:lnTo>
                    <a:pt x="960767" y="1315440"/>
                  </a:lnTo>
                  <a:lnTo>
                    <a:pt x="960767" y="1290053"/>
                  </a:lnTo>
                  <a:close/>
                </a:path>
                <a:path w="1340485" h="1315720">
                  <a:moveTo>
                    <a:pt x="980884" y="314617"/>
                  </a:moveTo>
                  <a:lnTo>
                    <a:pt x="955497" y="314617"/>
                  </a:lnTo>
                  <a:lnTo>
                    <a:pt x="955497" y="339991"/>
                  </a:lnTo>
                  <a:lnTo>
                    <a:pt x="980884" y="339991"/>
                  </a:lnTo>
                  <a:lnTo>
                    <a:pt x="980884" y="314617"/>
                  </a:lnTo>
                  <a:close/>
                </a:path>
                <a:path w="1340485" h="1315720">
                  <a:moveTo>
                    <a:pt x="1340446" y="1290053"/>
                  </a:moveTo>
                  <a:lnTo>
                    <a:pt x="1315059" y="1290053"/>
                  </a:lnTo>
                  <a:lnTo>
                    <a:pt x="1315059" y="1315440"/>
                  </a:lnTo>
                  <a:lnTo>
                    <a:pt x="1340446" y="1315440"/>
                  </a:lnTo>
                  <a:lnTo>
                    <a:pt x="1340446" y="1290053"/>
                  </a:lnTo>
                  <a:close/>
                </a:path>
              </a:pathLst>
            </a:custGeom>
            <a:solidFill>
              <a:srgbClr val="231F20"/>
            </a:solidFill>
          </p:spPr>
          <p:txBody>
            <a:bodyPr wrap="square" lIns="0" tIns="0" rIns="0" bIns="0" rtlCol="0"/>
            <a:lstStyle/>
            <a:p>
              <a:endParaRPr/>
            </a:p>
          </p:txBody>
        </p:sp>
        <p:sp>
          <p:nvSpPr>
            <p:cNvPr id="25" name="object 25"/>
            <p:cNvSpPr/>
            <p:nvPr/>
          </p:nvSpPr>
          <p:spPr>
            <a:xfrm>
              <a:off x="1279376" y="512952"/>
              <a:ext cx="2346325" cy="2178050"/>
            </a:xfrm>
            <a:custGeom>
              <a:avLst/>
              <a:gdLst/>
              <a:ahLst/>
              <a:cxnLst/>
              <a:rect l="l" t="t" r="r" b="b"/>
              <a:pathLst>
                <a:path w="2346325" h="2178050">
                  <a:moveTo>
                    <a:pt x="0" y="0"/>
                  </a:moveTo>
                  <a:lnTo>
                    <a:pt x="0" y="2177828"/>
                  </a:lnTo>
                  <a:lnTo>
                    <a:pt x="2345870" y="2177828"/>
                  </a:lnTo>
                </a:path>
                <a:path w="2346325" h="2178050">
                  <a:moveTo>
                    <a:pt x="59613" y="1178159"/>
                  </a:moveTo>
                  <a:lnTo>
                    <a:pt x="578939" y="927026"/>
                  </a:lnTo>
                </a:path>
              </a:pathLst>
            </a:custGeom>
            <a:ln w="6032">
              <a:solidFill>
                <a:srgbClr val="231F20"/>
              </a:solidFill>
            </a:ln>
          </p:spPr>
          <p:txBody>
            <a:bodyPr wrap="square" lIns="0" tIns="0" rIns="0" bIns="0" rtlCol="0"/>
            <a:lstStyle/>
            <a:p>
              <a:endParaRPr/>
            </a:p>
          </p:txBody>
        </p:sp>
        <p:pic>
          <p:nvPicPr>
            <p:cNvPr id="26" name="object 26"/>
            <p:cNvPicPr/>
            <p:nvPr/>
          </p:nvPicPr>
          <p:blipFill>
            <a:blip r:embed="rId2" cstate="print"/>
            <a:stretch>
              <a:fillRect/>
            </a:stretch>
          </p:blipFill>
          <p:spPr>
            <a:xfrm>
              <a:off x="1826759" y="1404624"/>
              <a:ext cx="105279" cy="71690"/>
            </a:xfrm>
            <a:prstGeom prst="rect">
              <a:avLst/>
            </a:prstGeom>
          </p:spPr>
        </p:pic>
        <p:sp>
          <p:nvSpPr>
            <p:cNvPr id="27" name="object 27"/>
            <p:cNvSpPr/>
            <p:nvPr/>
          </p:nvSpPr>
          <p:spPr>
            <a:xfrm>
              <a:off x="1383463" y="1762251"/>
              <a:ext cx="510540" cy="266065"/>
            </a:xfrm>
            <a:custGeom>
              <a:avLst/>
              <a:gdLst/>
              <a:ahLst/>
              <a:cxnLst/>
              <a:rect l="l" t="t" r="r" b="b"/>
              <a:pathLst>
                <a:path w="510539" h="266064">
                  <a:moveTo>
                    <a:pt x="510156" y="265948"/>
                  </a:moveTo>
                  <a:lnTo>
                    <a:pt x="0" y="0"/>
                  </a:lnTo>
                </a:path>
              </a:pathLst>
            </a:custGeom>
            <a:ln w="6032">
              <a:solidFill>
                <a:srgbClr val="231F20"/>
              </a:solidFill>
            </a:ln>
          </p:spPr>
          <p:txBody>
            <a:bodyPr wrap="square" lIns="0" tIns="0" rIns="0" bIns="0" rtlCol="0"/>
            <a:lstStyle/>
            <a:p>
              <a:endParaRPr/>
            </a:p>
          </p:txBody>
        </p:sp>
        <p:pic>
          <p:nvPicPr>
            <p:cNvPr id="28" name="object 28"/>
            <p:cNvPicPr/>
            <p:nvPr/>
          </p:nvPicPr>
          <p:blipFill>
            <a:blip r:embed="rId3" cstate="print"/>
            <a:stretch>
              <a:fillRect/>
            </a:stretch>
          </p:blipFill>
          <p:spPr>
            <a:xfrm>
              <a:off x="1310837" y="1724701"/>
              <a:ext cx="104748" cy="73898"/>
            </a:xfrm>
            <a:prstGeom prst="rect">
              <a:avLst/>
            </a:prstGeom>
          </p:spPr>
        </p:pic>
        <p:sp>
          <p:nvSpPr>
            <p:cNvPr id="29" name="object 29"/>
            <p:cNvSpPr/>
            <p:nvPr/>
          </p:nvSpPr>
          <p:spPr>
            <a:xfrm>
              <a:off x="1342717" y="1751068"/>
              <a:ext cx="800735" cy="306705"/>
            </a:xfrm>
            <a:custGeom>
              <a:avLst/>
              <a:gdLst/>
              <a:ahLst/>
              <a:cxnLst/>
              <a:rect l="l" t="t" r="r" b="b"/>
              <a:pathLst>
                <a:path w="800735" h="306705">
                  <a:moveTo>
                    <a:pt x="0" y="306487"/>
                  </a:moveTo>
                  <a:lnTo>
                    <a:pt x="800271" y="0"/>
                  </a:lnTo>
                </a:path>
              </a:pathLst>
            </a:custGeom>
            <a:ln w="6032">
              <a:solidFill>
                <a:srgbClr val="231F20"/>
              </a:solidFill>
            </a:ln>
          </p:spPr>
          <p:txBody>
            <a:bodyPr wrap="square" lIns="0" tIns="0" rIns="0" bIns="0" rtlCol="0"/>
            <a:lstStyle/>
            <a:p>
              <a:endParaRPr/>
            </a:p>
          </p:txBody>
        </p:sp>
        <p:pic>
          <p:nvPicPr>
            <p:cNvPr id="30" name="object 30"/>
            <p:cNvPicPr/>
            <p:nvPr/>
          </p:nvPicPr>
          <p:blipFill>
            <a:blip r:embed="rId4" cstate="print"/>
            <a:stretch>
              <a:fillRect/>
            </a:stretch>
          </p:blipFill>
          <p:spPr>
            <a:xfrm>
              <a:off x="2113074" y="1721893"/>
              <a:ext cx="106304" cy="64957"/>
            </a:xfrm>
            <a:prstGeom prst="rect">
              <a:avLst/>
            </a:prstGeom>
          </p:spPr>
        </p:pic>
        <p:sp>
          <p:nvSpPr>
            <p:cNvPr id="31" name="object 31"/>
            <p:cNvSpPr/>
            <p:nvPr/>
          </p:nvSpPr>
          <p:spPr>
            <a:xfrm>
              <a:off x="1372706" y="2136411"/>
              <a:ext cx="800100" cy="502920"/>
            </a:xfrm>
            <a:custGeom>
              <a:avLst/>
              <a:gdLst/>
              <a:ahLst/>
              <a:cxnLst/>
              <a:rect l="l" t="t" r="r" b="b"/>
              <a:pathLst>
                <a:path w="800100" h="502919">
                  <a:moveTo>
                    <a:pt x="799704" y="502555"/>
                  </a:moveTo>
                  <a:lnTo>
                    <a:pt x="0" y="0"/>
                  </a:lnTo>
                </a:path>
              </a:pathLst>
            </a:custGeom>
            <a:ln w="6032">
              <a:solidFill>
                <a:srgbClr val="231F20"/>
              </a:solidFill>
            </a:ln>
          </p:spPr>
          <p:txBody>
            <a:bodyPr wrap="square" lIns="0" tIns="0" rIns="0" bIns="0" rtlCol="0"/>
            <a:lstStyle/>
            <a:p>
              <a:endParaRPr/>
            </a:p>
          </p:txBody>
        </p:sp>
        <p:pic>
          <p:nvPicPr>
            <p:cNvPr id="32" name="object 32"/>
            <p:cNvPicPr/>
            <p:nvPr/>
          </p:nvPicPr>
          <p:blipFill>
            <a:blip r:embed="rId5" cstate="print"/>
            <a:stretch>
              <a:fillRect/>
            </a:stretch>
          </p:blipFill>
          <p:spPr>
            <a:xfrm>
              <a:off x="1301069" y="2086727"/>
              <a:ext cx="102986" cy="79423"/>
            </a:xfrm>
            <a:prstGeom prst="rect">
              <a:avLst/>
            </a:prstGeom>
          </p:spPr>
        </p:pic>
        <p:sp>
          <p:nvSpPr>
            <p:cNvPr id="33" name="object 33"/>
            <p:cNvSpPr/>
            <p:nvPr/>
          </p:nvSpPr>
          <p:spPr>
            <a:xfrm>
              <a:off x="1943135" y="1433928"/>
              <a:ext cx="267970" cy="1148715"/>
            </a:xfrm>
            <a:custGeom>
              <a:avLst/>
              <a:gdLst/>
              <a:ahLst/>
              <a:cxnLst/>
              <a:rect l="l" t="t" r="r" b="b"/>
              <a:pathLst>
                <a:path w="267969" h="1148714">
                  <a:moveTo>
                    <a:pt x="0" y="0"/>
                  </a:moveTo>
                  <a:lnTo>
                    <a:pt x="267782" y="1148177"/>
                  </a:lnTo>
                </a:path>
              </a:pathLst>
            </a:custGeom>
            <a:ln w="6032">
              <a:solidFill>
                <a:srgbClr val="231F20"/>
              </a:solidFill>
            </a:ln>
          </p:spPr>
          <p:txBody>
            <a:bodyPr wrap="square" lIns="0" tIns="0" rIns="0" bIns="0" rtlCol="0"/>
            <a:lstStyle/>
            <a:p>
              <a:endParaRPr/>
            </a:p>
          </p:txBody>
        </p:sp>
        <p:sp>
          <p:nvSpPr>
            <p:cNvPr id="34" name="object 34"/>
            <p:cNvSpPr/>
            <p:nvPr/>
          </p:nvSpPr>
          <p:spPr>
            <a:xfrm>
              <a:off x="2178408" y="2555208"/>
              <a:ext cx="59690" cy="106680"/>
            </a:xfrm>
            <a:custGeom>
              <a:avLst/>
              <a:gdLst/>
              <a:ahLst/>
              <a:cxnLst/>
              <a:rect l="l" t="t" r="r" b="b"/>
              <a:pathLst>
                <a:path w="59689" h="106680">
                  <a:moveTo>
                    <a:pt x="59311" y="0"/>
                  </a:moveTo>
                  <a:lnTo>
                    <a:pt x="0" y="13657"/>
                  </a:lnTo>
                  <a:lnTo>
                    <a:pt x="4666" y="20022"/>
                  </a:lnTo>
                  <a:lnTo>
                    <a:pt x="11861" y="30548"/>
                  </a:lnTo>
                  <a:lnTo>
                    <a:pt x="36332" y="71450"/>
                  </a:lnTo>
                  <a:lnTo>
                    <a:pt x="52579" y="106401"/>
                  </a:lnTo>
                  <a:lnTo>
                    <a:pt x="51855" y="95668"/>
                  </a:lnTo>
                  <a:lnTo>
                    <a:pt x="52748" y="51698"/>
                  </a:lnTo>
                  <a:lnTo>
                    <a:pt x="55554" y="24446"/>
                  </a:lnTo>
                  <a:lnTo>
                    <a:pt x="59311" y="0"/>
                  </a:lnTo>
                  <a:close/>
                </a:path>
              </a:pathLst>
            </a:custGeom>
            <a:solidFill>
              <a:srgbClr val="231F20"/>
            </a:solidFill>
          </p:spPr>
          <p:txBody>
            <a:bodyPr wrap="square" lIns="0" tIns="0" rIns="0" bIns="0" rtlCol="0"/>
            <a:lstStyle/>
            <a:p>
              <a:endParaRPr/>
            </a:p>
          </p:txBody>
        </p:sp>
        <p:sp>
          <p:nvSpPr>
            <p:cNvPr id="35" name="object 35"/>
            <p:cNvSpPr/>
            <p:nvPr/>
          </p:nvSpPr>
          <p:spPr>
            <a:xfrm>
              <a:off x="1615682" y="2410536"/>
              <a:ext cx="915669" cy="229870"/>
            </a:xfrm>
            <a:custGeom>
              <a:avLst/>
              <a:gdLst/>
              <a:ahLst/>
              <a:cxnLst/>
              <a:rect l="l" t="t" r="r" b="b"/>
              <a:pathLst>
                <a:path w="915669" h="229869">
                  <a:moveTo>
                    <a:pt x="915214" y="229862"/>
                  </a:moveTo>
                  <a:lnTo>
                    <a:pt x="0" y="0"/>
                  </a:lnTo>
                </a:path>
              </a:pathLst>
            </a:custGeom>
            <a:ln w="6032">
              <a:solidFill>
                <a:srgbClr val="231F20"/>
              </a:solidFill>
            </a:ln>
          </p:spPr>
          <p:txBody>
            <a:bodyPr wrap="square" lIns="0" tIns="0" rIns="0" bIns="0" rtlCol="0"/>
            <a:lstStyle/>
            <a:p>
              <a:endParaRPr/>
            </a:p>
          </p:txBody>
        </p:sp>
        <p:sp>
          <p:nvSpPr>
            <p:cNvPr id="36" name="object 36"/>
            <p:cNvSpPr/>
            <p:nvPr/>
          </p:nvSpPr>
          <p:spPr>
            <a:xfrm>
              <a:off x="1536409" y="2385925"/>
              <a:ext cx="106680" cy="59055"/>
            </a:xfrm>
            <a:custGeom>
              <a:avLst/>
              <a:gdLst/>
              <a:ahLst/>
              <a:cxnLst/>
              <a:rect l="l" t="t" r="r" b="b"/>
              <a:pathLst>
                <a:path w="106680" h="59055">
                  <a:moveTo>
                    <a:pt x="106509" y="0"/>
                  </a:moveTo>
                  <a:lnTo>
                    <a:pt x="54690" y="5549"/>
                  </a:lnTo>
                  <a:lnTo>
                    <a:pt x="38517" y="6064"/>
                  </a:lnTo>
                  <a:lnTo>
                    <a:pt x="23707" y="6059"/>
                  </a:lnTo>
                  <a:lnTo>
                    <a:pt x="10717" y="5570"/>
                  </a:lnTo>
                  <a:lnTo>
                    <a:pt x="0" y="4632"/>
                  </a:lnTo>
                  <a:lnTo>
                    <a:pt x="9886" y="8868"/>
                  </a:lnTo>
                  <a:lnTo>
                    <a:pt x="48634" y="29667"/>
                  </a:lnTo>
                  <a:lnTo>
                    <a:pt x="91681" y="59034"/>
                  </a:lnTo>
                  <a:lnTo>
                    <a:pt x="106509" y="0"/>
                  </a:lnTo>
                  <a:close/>
                </a:path>
              </a:pathLst>
            </a:custGeom>
            <a:solidFill>
              <a:srgbClr val="231F20"/>
            </a:solidFill>
          </p:spPr>
          <p:txBody>
            <a:bodyPr wrap="square" lIns="0" tIns="0" rIns="0" bIns="0" rtlCol="0"/>
            <a:lstStyle/>
            <a:p>
              <a:endParaRPr/>
            </a:p>
          </p:txBody>
        </p:sp>
        <p:sp>
          <p:nvSpPr>
            <p:cNvPr id="37" name="object 37"/>
            <p:cNvSpPr/>
            <p:nvPr/>
          </p:nvSpPr>
          <p:spPr>
            <a:xfrm>
              <a:off x="2237755" y="1737891"/>
              <a:ext cx="328295" cy="843280"/>
            </a:xfrm>
            <a:custGeom>
              <a:avLst/>
              <a:gdLst/>
              <a:ahLst/>
              <a:cxnLst/>
              <a:rect l="l" t="t" r="r" b="b"/>
              <a:pathLst>
                <a:path w="328294" h="843280">
                  <a:moveTo>
                    <a:pt x="0" y="0"/>
                  </a:moveTo>
                  <a:lnTo>
                    <a:pt x="327769" y="842836"/>
                  </a:lnTo>
                </a:path>
              </a:pathLst>
            </a:custGeom>
            <a:ln w="6032">
              <a:solidFill>
                <a:srgbClr val="231F20"/>
              </a:solidFill>
            </a:ln>
          </p:spPr>
          <p:txBody>
            <a:bodyPr wrap="square" lIns="0" tIns="0" rIns="0" bIns="0" rtlCol="0"/>
            <a:lstStyle/>
            <a:p>
              <a:endParaRPr/>
            </a:p>
          </p:txBody>
        </p:sp>
        <p:pic>
          <p:nvPicPr>
            <p:cNvPr id="38" name="object 38"/>
            <p:cNvPicPr/>
            <p:nvPr/>
          </p:nvPicPr>
          <p:blipFill>
            <a:blip r:embed="rId6" cstate="print"/>
            <a:stretch>
              <a:fillRect/>
            </a:stretch>
          </p:blipFill>
          <p:spPr>
            <a:xfrm>
              <a:off x="2529697" y="2550698"/>
              <a:ext cx="65404" cy="106256"/>
            </a:xfrm>
            <a:prstGeom prst="rect">
              <a:avLst/>
            </a:prstGeom>
          </p:spPr>
        </p:pic>
      </p:gr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806190" cy="698076"/>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a:t>
            </a:r>
            <a:r>
              <a:rPr sz="1100" dirty="0">
                <a:solidFill>
                  <a:srgbClr val="00B0F0"/>
                </a:solidFill>
                <a:latin typeface="+mn-lt"/>
                <a:cs typeface="Arial MT"/>
              </a:rPr>
              <a:t>Chaos Theorem </a:t>
            </a:r>
            <a:r>
              <a:rPr sz="1100" dirty="0">
                <a:latin typeface="+mn-lt"/>
                <a:cs typeface="Arial MT"/>
              </a:rPr>
              <a:t>states that if there are two or more issue dimensions and three or more voters with preferences in the issue space who all vote sincerely, then except in the case of a rare distribution of ideal points, there’ll be no Condorcet winner.</a:t>
            </a:r>
          </a:p>
        </p:txBody>
      </p:sp>
    </p:spTree>
  </p:cSld>
  <p:clrMapOvr>
    <a:masterClrMapping/>
  </p:clrMapOvr>
  <p:transition>
    <p:cu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94727"/>
            <a:ext cx="3914140" cy="188282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Unless we’re lucky enough to have a set of actors who hold preferences that don’t lead to cyclical majorities, then either of two things will happen:</a:t>
            </a:r>
            <a:endParaRPr sz="1100">
              <a:latin typeface="+mn-lt"/>
              <a:cs typeface="Arial MT"/>
            </a:endParaRPr>
          </a:p>
          <a:p>
            <a:pPr>
              <a:lnSpc>
                <a:spcPct val="100000"/>
              </a:lnSpc>
              <a:spcBef>
                <a:spcPts val="450"/>
              </a:spcBef>
            </a:pPr>
            <a:endParaRPr sz="1100">
              <a:latin typeface="+mn-lt"/>
              <a:cs typeface="Arial MT"/>
            </a:endParaRPr>
          </a:p>
          <a:p>
            <a:pPr marL="287655" marR="63500" indent="-175260">
              <a:lnSpc>
                <a:spcPct val="102600"/>
              </a:lnSpc>
              <a:buAutoNum type="arabicPeriod"/>
              <a:tabLst>
                <a:tab pos="289560" algn="l"/>
              </a:tabLst>
            </a:pPr>
            <a:r>
              <a:rPr sz="1100" dirty="0">
                <a:latin typeface="+mn-lt"/>
                <a:cs typeface="Arial MT"/>
              </a:rPr>
              <a:t>The decision-making process will be indeterminate and policy 	outcomes hopelessly unstable.</a:t>
            </a:r>
            <a:endParaRPr sz="1100">
              <a:latin typeface="+mn-lt"/>
              <a:cs typeface="Arial MT"/>
            </a:endParaRPr>
          </a:p>
          <a:p>
            <a:pPr>
              <a:lnSpc>
                <a:spcPct val="100000"/>
              </a:lnSpc>
              <a:spcBef>
                <a:spcPts val="690"/>
              </a:spcBef>
              <a:buFont typeface="Arial MT"/>
              <a:buAutoNum type="arabicPeriod"/>
            </a:pPr>
            <a:endParaRPr sz="1100">
              <a:latin typeface="+mn-lt"/>
              <a:cs typeface="Arial MT"/>
            </a:endParaRPr>
          </a:p>
          <a:p>
            <a:pPr marL="287655" marR="5080" indent="-175260">
              <a:lnSpc>
                <a:spcPct val="102600"/>
              </a:lnSpc>
              <a:buAutoNum type="arabicPeriod"/>
              <a:tabLst>
                <a:tab pos="289560" algn="l"/>
              </a:tabLst>
            </a:pPr>
            <a:r>
              <a:rPr sz="1100" dirty="0">
                <a:latin typeface="+mn-lt"/>
                <a:cs typeface="Arial MT"/>
              </a:rPr>
              <a:t>There’ll exist an actor – the agenda setter – with the power to 	determine the order of votes in such a way that they can 	produce their most favored outcome.</a:t>
            </a:r>
            <a:endParaRPr sz="1100">
              <a:latin typeface="+mn-lt"/>
              <a:cs typeface="Arial MT"/>
            </a:endParaRPr>
          </a:p>
        </p:txBody>
      </p:sp>
    </p:spTree>
  </p:cSld>
  <p:clrMapOvr>
    <a:masterClrMapping/>
  </p:clrMapOvr>
  <p:transition>
    <p:cu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75650" y="1225151"/>
            <a:ext cx="1457325"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Summary So Far</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09536" y="1225151"/>
            <a:ext cx="3600514"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Majority Rule and Condorcet’s Paradox</a:t>
            </a:r>
            <a:endParaRPr sz="1700">
              <a:latin typeface="+mn-lt"/>
              <a:cs typeface="Tahoma"/>
            </a:endParaRP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51215"/>
            <a:ext cx="389191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Condorcet’s Paradox shows that a set of rational individuals can form a group that’s incapable of choosing rationally in round-robin tournaments.</a:t>
            </a:r>
          </a:p>
        </p:txBody>
      </p:sp>
    </p:spTree>
  </p:cSld>
  <p:clrMapOvr>
    <a:masterClrMapping/>
  </p:clrMapOvr>
  <p:transition>
    <p:cu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91223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Alternative voting schemes like the Borda count allow clear winners in some cases, but the outcomes aren’t necessarily robust.</a:t>
            </a:r>
          </a:p>
        </p:txBody>
      </p:sp>
    </p:spTree>
  </p:cSld>
  <p:clrMapOvr>
    <a:masterClrMapping/>
  </p:clrMapOvr>
  <p:transition>
    <p:cu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761104"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If we employ ‘single elimination’ tournaments that form a voting agenda, the cyclical majorities may be avoided but whoever controls the agenda can dictate the outcome.</a:t>
            </a:r>
          </a:p>
        </p:txBody>
      </p:sp>
    </p:spTree>
  </p:cSld>
  <p:clrMapOvr>
    <a:masterClrMapping/>
  </p:clrMapOvr>
  <p:transition>
    <p:cu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91287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problem of instability can be overcome if we have a single-issue dimension </a:t>
            </a:r>
            <a:r>
              <a:rPr sz="1100" i="1" dirty="0">
                <a:latin typeface="+mn-lt"/>
                <a:cs typeface="Arial"/>
              </a:rPr>
              <a:t>and </a:t>
            </a:r>
            <a:r>
              <a:rPr sz="1100" dirty="0">
                <a:latin typeface="+mn-lt"/>
                <a:cs typeface="Arial MT"/>
              </a:rPr>
              <a:t>each voter has single-peaked preferences.</a:t>
            </a:r>
            <a:endParaRPr sz="1100">
              <a:latin typeface="+mn-lt"/>
              <a:cs typeface="Arial MT"/>
            </a:endParaRPr>
          </a:p>
        </p:txBody>
      </p:sp>
    </p:spTree>
  </p:cSld>
  <p:clrMapOvr>
    <a:masterClrMapping/>
  </p:clrMapOvr>
  <p:transition>
    <p:cu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73761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But why should we restrict people’s preferences and what about multi-dimensional problems?</a:t>
            </a:r>
          </a:p>
        </p:txBody>
      </p:sp>
    </p:spTree>
  </p:cSld>
  <p:clrMapOvr>
    <a:masterClrMapping/>
  </p:clrMapOvr>
  <p:transition>
    <p:cu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222948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So, should we just drop majority rule?</a:t>
            </a:r>
          </a:p>
        </p:txBody>
      </p:sp>
    </p:spTree>
  </p:cSld>
  <p:clrMapOvr>
    <a:masterClrMapping/>
  </p:clrMapOvr>
  <p:transition>
    <p:cu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52892" y="1242156"/>
            <a:ext cx="1971358"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Arrow’s Theorem</a:t>
            </a:r>
          </a:p>
        </p:txBody>
      </p:sp>
    </p:spTree>
  </p:cSld>
  <p:clrMapOvr>
    <a:masterClrMapping/>
  </p:clrMapOvr>
  <p:transition>
    <p:cu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13560"/>
            <a:ext cx="3870960" cy="880110"/>
          </a:xfrm>
          <a:prstGeom prst="rect">
            <a:avLst/>
          </a:prstGeom>
        </p:spPr>
        <p:txBody>
          <a:bodyPr vert="horz" wrap="square" lIns="0" tIns="6985" rIns="0" bIns="0" rtlCol="0">
            <a:spAutoFit/>
          </a:bodyPr>
          <a:lstStyle/>
          <a:p>
            <a:pPr marL="12700" marR="168275">
              <a:lnSpc>
                <a:spcPct val="102600"/>
              </a:lnSpc>
              <a:spcBef>
                <a:spcPts val="55"/>
              </a:spcBef>
            </a:pPr>
            <a:r>
              <a:rPr sz="1100" dirty="0">
                <a:solidFill>
                  <a:srgbClr val="00B0F0"/>
                </a:solidFill>
                <a:latin typeface="+mn-lt"/>
                <a:cs typeface="Arial MT"/>
              </a:rPr>
              <a:t>Arrow’s Theorem </a:t>
            </a:r>
            <a:r>
              <a:rPr sz="1100" dirty="0">
                <a:latin typeface="+mn-lt"/>
                <a:cs typeface="Arial MT"/>
              </a:rPr>
              <a:t>states that it’s impossible to design any decision-making procedure (not just majority rule) in which you</a:t>
            </a:r>
          </a:p>
          <a:p>
            <a:pPr marL="12700" marR="5080">
              <a:lnSpc>
                <a:spcPct val="102600"/>
              </a:lnSpc>
            </a:pPr>
            <a:r>
              <a:rPr sz="1100" dirty="0">
                <a:latin typeface="+mn-lt"/>
                <a:cs typeface="Arial MT"/>
              </a:rPr>
              <a:t>rank alternatives that can guarantee producing a rational outcome while simultaneously meeting what he argued was a minimal standard of fairness.</a:t>
            </a:r>
          </a:p>
        </p:txBody>
      </p:sp>
    </p:spTree>
  </p:cSld>
  <p:clrMapOvr>
    <a:masterClrMapping/>
  </p:clrMapOvr>
  <p:transition>
    <p:cu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21310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Arrow presented </a:t>
            </a:r>
            <a:r>
              <a:rPr sz="1100" dirty="0">
                <a:solidFill>
                  <a:srgbClr val="00B0F0"/>
                </a:solidFill>
                <a:latin typeface="+mn-lt"/>
                <a:cs typeface="Arial MT"/>
              </a:rPr>
              <a:t>four fairness conditions </a:t>
            </a:r>
            <a:r>
              <a:rPr sz="1100" dirty="0">
                <a:latin typeface="+mn-lt"/>
                <a:cs typeface="Arial MT"/>
              </a:rPr>
              <a:t>he believed all decision-making processes should meet.</a:t>
            </a:r>
          </a:p>
        </p:txBody>
      </p:sp>
    </p:spTree>
  </p:cSld>
  <p:clrMapOvr>
    <a:masterClrMapping/>
  </p:clrMapOvr>
  <p:transition>
    <p:cu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71612"/>
            <a:ext cx="3912870" cy="698076"/>
          </a:xfrm>
          <a:prstGeom prst="rect">
            <a:avLst/>
          </a:prstGeom>
        </p:spPr>
        <p:txBody>
          <a:bodyPr vert="horz" wrap="square" lIns="0" tIns="6985" rIns="0" bIns="0" rtlCol="0">
            <a:spAutoFit/>
          </a:bodyPr>
          <a:lstStyle/>
          <a:p>
            <a:pPr marL="12700" marR="233679">
              <a:lnSpc>
                <a:spcPct val="102600"/>
              </a:lnSpc>
              <a:spcBef>
                <a:spcPts val="55"/>
              </a:spcBef>
            </a:pPr>
            <a:r>
              <a:rPr sz="1100" dirty="0">
                <a:solidFill>
                  <a:srgbClr val="00B0F0"/>
                </a:solidFill>
                <a:latin typeface="+mn-lt"/>
                <a:cs typeface="Arial MT"/>
              </a:rPr>
              <a:t>1. The non-dictatorship condition </a:t>
            </a:r>
            <a:r>
              <a:rPr sz="1100" dirty="0">
                <a:latin typeface="+mn-lt"/>
                <a:cs typeface="Arial MT"/>
              </a:rPr>
              <a:t>states that there must be no individual who fully determines the outcome of the group</a:t>
            </a:r>
          </a:p>
          <a:p>
            <a:pPr marL="12700" marR="5080">
              <a:lnSpc>
                <a:spcPct val="102600"/>
              </a:lnSpc>
            </a:pPr>
            <a:r>
              <a:rPr sz="1100" dirty="0">
                <a:latin typeface="+mn-lt"/>
                <a:cs typeface="Arial MT"/>
              </a:rPr>
              <a:t>decision-making process in disregard of the preferences of the other group members.</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532504"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An actor is </a:t>
            </a:r>
            <a:r>
              <a:rPr sz="1100" dirty="0">
                <a:solidFill>
                  <a:srgbClr val="00B0F0"/>
                </a:solidFill>
                <a:latin typeface="+mn-lt"/>
                <a:cs typeface="Arial MT"/>
              </a:rPr>
              <a:t>rational</a:t>
            </a:r>
            <a:r>
              <a:rPr sz="1100" dirty="0">
                <a:solidFill>
                  <a:srgbClr val="FF0000"/>
                </a:solidFill>
                <a:latin typeface="+mn-lt"/>
                <a:cs typeface="Arial MT"/>
              </a:rPr>
              <a:t> </a:t>
            </a:r>
            <a:r>
              <a:rPr sz="1100" dirty="0">
                <a:latin typeface="+mn-lt"/>
                <a:cs typeface="Arial MT"/>
              </a:rPr>
              <a:t>if they possess a </a:t>
            </a:r>
            <a:r>
              <a:rPr sz="1100" dirty="0">
                <a:solidFill>
                  <a:srgbClr val="00B0F0"/>
                </a:solidFill>
                <a:latin typeface="+mn-lt"/>
                <a:cs typeface="Arial MT"/>
              </a:rPr>
              <a:t>complete</a:t>
            </a:r>
            <a:r>
              <a:rPr sz="1100" dirty="0">
                <a:solidFill>
                  <a:srgbClr val="FF0000"/>
                </a:solidFill>
                <a:latin typeface="+mn-lt"/>
                <a:cs typeface="Arial MT"/>
              </a:rPr>
              <a:t> </a:t>
            </a:r>
            <a:r>
              <a:rPr sz="1100" dirty="0">
                <a:latin typeface="+mn-lt"/>
                <a:cs typeface="Arial MT"/>
              </a:rPr>
              <a:t>and </a:t>
            </a:r>
            <a:r>
              <a:rPr sz="1100" dirty="0">
                <a:solidFill>
                  <a:srgbClr val="00B0F0"/>
                </a:solidFill>
                <a:latin typeface="+mn-lt"/>
                <a:cs typeface="Arial MT"/>
              </a:rPr>
              <a:t>transitive</a:t>
            </a:r>
            <a:r>
              <a:rPr sz="1100" dirty="0">
                <a:solidFill>
                  <a:srgbClr val="FF0000"/>
                </a:solidFill>
                <a:latin typeface="+mn-lt"/>
                <a:cs typeface="Arial MT"/>
              </a:rPr>
              <a:t> </a:t>
            </a:r>
            <a:r>
              <a:rPr sz="1100" dirty="0">
                <a:latin typeface="+mn-lt"/>
                <a:cs typeface="Arial MT"/>
              </a:rPr>
              <a:t>preference ordering over a set of outcomes.</a:t>
            </a: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51215"/>
            <a:ext cx="3854450" cy="523733"/>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2. The universal admissibility condition </a:t>
            </a:r>
            <a:r>
              <a:rPr sz="1100" dirty="0">
                <a:latin typeface="+mn-lt"/>
                <a:cs typeface="Arial MT"/>
              </a:rPr>
              <a:t>states that individuals can adopt any rational preference ordering over the available alternatives.</a:t>
            </a:r>
          </a:p>
        </p:txBody>
      </p:sp>
    </p:spTree>
  </p:cSld>
  <p:clrMapOvr>
    <a:masterClrMapping/>
  </p:clrMapOvr>
  <p:transition>
    <p:cu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900416"/>
            <a:ext cx="3854450" cy="1105816"/>
          </a:xfrm>
          <a:prstGeom prst="rect">
            <a:avLst/>
          </a:prstGeom>
        </p:spPr>
        <p:txBody>
          <a:bodyPr vert="horz" wrap="square" lIns="0" tIns="6985" rIns="0" bIns="0" rtlCol="0">
            <a:spAutoFit/>
          </a:bodyPr>
          <a:lstStyle/>
          <a:p>
            <a:pPr marL="25400" marR="77470" indent="167005">
              <a:lnSpc>
                <a:spcPct val="102600"/>
              </a:lnSpc>
              <a:spcBef>
                <a:spcPts val="55"/>
              </a:spcBef>
              <a:buAutoNum type="arabicPeriod" startAt="3"/>
              <a:tabLst>
                <a:tab pos="192405" algn="l"/>
              </a:tabLst>
            </a:pPr>
            <a:r>
              <a:rPr sz="1100" dirty="0">
                <a:solidFill>
                  <a:srgbClr val="00B0F0"/>
                </a:solidFill>
                <a:latin typeface="+mn-lt"/>
                <a:cs typeface="Arial MT"/>
              </a:rPr>
              <a:t>The unanimity or pareto optimality condition </a:t>
            </a:r>
            <a:r>
              <a:rPr sz="1100" dirty="0">
                <a:latin typeface="+mn-lt"/>
                <a:cs typeface="Arial MT"/>
              </a:rPr>
              <a:t>states that if all individuals in a group prefer </a:t>
            </a:r>
            <a:r>
              <a:rPr sz="1100" i="1" dirty="0">
                <a:latin typeface="+mn-lt"/>
                <a:cs typeface="Calibri"/>
              </a:rPr>
              <a:t>x </a:t>
            </a:r>
            <a:r>
              <a:rPr sz="1100" dirty="0">
                <a:latin typeface="+mn-lt"/>
                <a:cs typeface="Arial MT"/>
              </a:rPr>
              <a:t>to </a:t>
            </a:r>
            <a:r>
              <a:rPr sz="1100" i="1" dirty="0">
                <a:latin typeface="+mn-lt"/>
                <a:cs typeface="Calibri"/>
              </a:rPr>
              <a:t>y</a:t>
            </a:r>
            <a:r>
              <a:rPr sz="1100" dirty="0">
                <a:latin typeface="+mn-lt"/>
                <a:cs typeface="Arial MT"/>
              </a:rPr>
              <a:t>, then the group preferences must reflect a preference for </a:t>
            </a:r>
            <a:r>
              <a:rPr sz="1100" i="1" dirty="0">
                <a:latin typeface="+mn-lt"/>
                <a:cs typeface="Calibri"/>
              </a:rPr>
              <a:t>x </a:t>
            </a:r>
            <a:r>
              <a:rPr sz="1100" dirty="0">
                <a:latin typeface="+mn-lt"/>
                <a:cs typeface="Arial MT"/>
              </a:rPr>
              <a:t>to </a:t>
            </a:r>
            <a:r>
              <a:rPr sz="1100" i="1" dirty="0">
                <a:latin typeface="+mn-lt"/>
                <a:cs typeface="Calibri"/>
              </a:rPr>
              <a:t>y </a:t>
            </a:r>
            <a:r>
              <a:rPr sz="1100" dirty="0">
                <a:latin typeface="+mn-lt"/>
                <a:cs typeface="Arial MT"/>
              </a:rPr>
              <a:t>as well.</a:t>
            </a:r>
          </a:p>
          <a:p>
            <a:pPr>
              <a:lnSpc>
                <a:spcPct val="100000"/>
              </a:lnSpc>
              <a:spcBef>
                <a:spcPts val="450"/>
              </a:spcBef>
              <a:buFont typeface="Arial MT"/>
              <a:buAutoNum type="arabicPeriod" startAt="3"/>
            </a:pPr>
            <a:endParaRPr sz="1100" dirty="0">
              <a:latin typeface="+mn-lt"/>
              <a:cs typeface="Arial MT"/>
            </a:endParaRPr>
          </a:p>
          <a:p>
            <a:pPr marL="299720" marR="17780" lvl="1" indent="-136525">
              <a:lnSpc>
                <a:spcPct val="102600"/>
              </a:lnSpc>
              <a:buFont typeface="Arial"/>
              <a:buChar char="•"/>
              <a:tabLst>
                <a:tab pos="302260" algn="l"/>
              </a:tabLst>
            </a:pPr>
            <a:r>
              <a:rPr sz="1100" dirty="0">
                <a:latin typeface="+mn-lt"/>
                <a:cs typeface="Arial MT"/>
              </a:rPr>
              <a:t>Basically, the unanimity condition states that if everybody 	prefers </a:t>
            </a:r>
            <a:r>
              <a:rPr sz="1100" i="1" dirty="0">
                <a:latin typeface="+mn-lt"/>
                <a:cs typeface="Calibri"/>
              </a:rPr>
              <a:t>x </a:t>
            </a:r>
            <a:r>
              <a:rPr sz="1100" dirty="0">
                <a:latin typeface="+mn-lt"/>
                <a:cs typeface="Arial MT"/>
              </a:rPr>
              <a:t>to </a:t>
            </a:r>
            <a:r>
              <a:rPr sz="1100" i="1" dirty="0">
                <a:latin typeface="+mn-lt"/>
                <a:cs typeface="Calibri"/>
              </a:rPr>
              <a:t>y</a:t>
            </a:r>
            <a:r>
              <a:rPr sz="1100" dirty="0">
                <a:latin typeface="+mn-lt"/>
                <a:cs typeface="Arial MT"/>
              </a:rPr>
              <a:t>, the group shouldn’t choose </a:t>
            </a:r>
            <a:r>
              <a:rPr sz="1100" i="1" dirty="0">
                <a:latin typeface="+mn-lt"/>
                <a:cs typeface="Calibri"/>
              </a:rPr>
              <a:t>y </a:t>
            </a:r>
            <a:r>
              <a:rPr sz="1100" dirty="0">
                <a:latin typeface="+mn-lt"/>
                <a:cs typeface="Arial MT"/>
              </a:rPr>
              <a:t>if </a:t>
            </a:r>
            <a:r>
              <a:rPr sz="1100" i="1" dirty="0">
                <a:latin typeface="+mn-lt"/>
                <a:cs typeface="Calibri"/>
              </a:rPr>
              <a:t>x </a:t>
            </a:r>
            <a:r>
              <a:rPr sz="1100" dirty="0">
                <a:latin typeface="+mn-lt"/>
                <a:cs typeface="Arial MT"/>
              </a:rPr>
              <a:t>is available.</a:t>
            </a:r>
          </a:p>
        </p:txBody>
      </p:sp>
    </p:spTree>
  </p:cSld>
  <p:clrMapOvr>
    <a:masterClrMapping/>
  </p:clrMapOvr>
  <p:transition>
    <p:cut/>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668183"/>
            <a:ext cx="3885565" cy="1713546"/>
          </a:xfrm>
          <a:prstGeom prst="rect">
            <a:avLst/>
          </a:prstGeom>
        </p:spPr>
        <p:txBody>
          <a:bodyPr vert="horz" wrap="square" lIns="0" tIns="6985" rIns="0" bIns="0" rtlCol="0">
            <a:spAutoFit/>
          </a:bodyPr>
          <a:lstStyle/>
          <a:p>
            <a:pPr marL="38100" marR="30480" indent="167005">
              <a:lnSpc>
                <a:spcPct val="102600"/>
              </a:lnSpc>
              <a:spcBef>
                <a:spcPts val="55"/>
              </a:spcBef>
              <a:buAutoNum type="arabicPeriod" startAt="4"/>
              <a:tabLst>
                <a:tab pos="205104" algn="l"/>
              </a:tabLst>
            </a:pPr>
            <a:r>
              <a:rPr sz="1100" dirty="0">
                <a:solidFill>
                  <a:srgbClr val="00B0F0"/>
                </a:solidFill>
                <a:latin typeface="+mn-lt"/>
                <a:cs typeface="Arial MT"/>
              </a:rPr>
              <a:t>The independence of irrelevant alternatives (IIA) condition</a:t>
            </a:r>
            <a:r>
              <a:rPr sz="1100" dirty="0">
                <a:solidFill>
                  <a:srgbClr val="FF0000"/>
                </a:solidFill>
                <a:latin typeface="+mn-lt"/>
                <a:cs typeface="Arial MT"/>
              </a:rPr>
              <a:t> </a:t>
            </a:r>
            <a:r>
              <a:rPr sz="1100" dirty="0">
                <a:latin typeface="+mn-lt"/>
                <a:cs typeface="Arial MT"/>
              </a:rPr>
              <a:t>states that group choice should be unperturbed by changes in the rankings of irrelevant alternatives.</a:t>
            </a:r>
          </a:p>
          <a:p>
            <a:pPr>
              <a:lnSpc>
                <a:spcPct val="100000"/>
              </a:lnSpc>
              <a:spcBef>
                <a:spcPts val="450"/>
              </a:spcBef>
              <a:buFont typeface="Arial MT"/>
              <a:buAutoNum type="arabicPeriod" startAt="4"/>
            </a:pPr>
            <a:endParaRPr sz="1100" dirty="0">
              <a:latin typeface="+mn-lt"/>
              <a:cs typeface="Arial MT"/>
            </a:endParaRPr>
          </a:p>
          <a:p>
            <a:pPr marL="312420" marR="102870" lvl="1" indent="-136525">
              <a:lnSpc>
                <a:spcPct val="102699"/>
              </a:lnSpc>
              <a:buFont typeface="Arial"/>
              <a:buChar char="•"/>
              <a:tabLst>
                <a:tab pos="314960" algn="l"/>
              </a:tabLst>
            </a:pPr>
            <a:r>
              <a:rPr sz="1100" dirty="0">
                <a:latin typeface="+mn-lt"/>
                <a:cs typeface="Arial MT"/>
              </a:rPr>
              <a:t>Suppose that, when confronted with a choice between </a:t>
            </a:r>
            <a:r>
              <a:rPr sz="1100" i="1" dirty="0">
                <a:latin typeface="+mn-lt"/>
                <a:cs typeface="Calibri"/>
              </a:rPr>
              <a:t>x</a:t>
            </a:r>
            <a:r>
              <a:rPr sz="1100" dirty="0">
                <a:latin typeface="+mn-lt"/>
                <a:cs typeface="Arial MT"/>
              </a:rPr>
              <a:t>, </a:t>
            </a:r>
            <a:r>
              <a:rPr sz="1100" i="1" dirty="0">
                <a:latin typeface="+mn-lt"/>
                <a:cs typeface="Calibri"/>
              </a:rPr>
              <a:t>y</a:t>
            </a:r>
            <a:r>
              <a:rPr sz="1100" dirty="0">
                <a:latin typeface="+mn-lt"/>
                <a:cs typeface="Arial MT"/>
              </a:rPr>
              <a:t>, 	and </a:t>
            </a:r>
            <a:r>
              <a:rPr sz="1100" i="1" dirty="0">
                <a:latin typeface="+mn-lt"/>
                <a:cs typeface="Calibri"/>
              </a:rPr>
              <a:t>z</a:t>
            </a:r>
            <a:r>
              <a:rPr sz="1100" dirty="0">
                <a:latin typeface="+mn-lt"/>
                <a:cs typeface="Arial MT"/>
              </a:rPr>
              <a:t>, a group prefers </a:t>
            </a:r>
            <a:r>
              <a:rPr sz="1100" i="1" dirty="0">
                <a:latin typeface="+mn-lt"/>
                <a:cs typeface="Calibri"/>
              </a:rPr>
              <a:t>x </a:t>
            </a:r>
            <a:r>
              <a:rPr sz="1100" dirty="0">
                <a:latin typeface="+mn-lt"/>
                <a:cs typeface="Arial MT"/>
              </a:rPr>
              <a:t>to </a:t>
            </a:r>
            <a:r>
              <a:rPr sz="1100" i="1" dirty="0">
                <a:latin typeface="+mn-lt"/>
                <a:cs typeface="Calibri"/>
              </a:rPr>
              <a:t>y</a:t>
            </a:r>
            <a:r>
              <a:rPr sz="1100" dirty="0">
                <a:latin typeface="+mn-lt"/>
                <a:cs typeface="Arial MT"/>
              </a:rPr>
              <a:t>.</a:t>
            </a:r>
          </a:p>
          <a:p>
            <a:pPr lvl="1">
              <a:lnSpc>
                <a:spcPct val="100000"/>
              </a:lnSpc>
              <a:spcBef>
                <a:spcPts val="690"/>
              </a:spcBef>
              <a:buFont typeface="Arial"/>
              <a:buChar char="•"/>
            </a:pPr>
            <a:endParaRPr sz="1100" dirty="0">
              <a:latin typeface="+mn-lt"/>
              <a:cs typeface="Arial MT"/>
            </a:endParaRPr>
          </a:p>
          <a:p>
            <a:pPr marL="312420" marR="240029" lvl="1" indent="-136525">
              <a:lnSpc>
                <a:spcPct val="102600"/>
              </a:lnSpc>
              <a:buFont typeface="Arial"/>
              <a:buChar char="•"/>
              <a:tabLst>
                <a:tab pos="314960" algn="l"/>
              </a:tabLst>
            </a:pPr>
            <a:r>
              <a:rPr sz="1100" dirty="0">
                <a:latin typeface="+mn-lt"/>
                <a:cs typeface="Arial MT"/>
              </a:rPr>
              <a:t>The IIA condition states that if one individual alters their 	ranking of </a:t>
            </a:r>
            <a:r>
              <a:rPr sz="1100" i="1" dirty="0">
                <a:latin typeface="+mn-lt"/>
                <a:cs typeface="Calibri"/>
              </a:rPr>
              <a:t>z</a:t>
            </a:r>
            <a:r>
              <a:rPr sz="1100" dirty="0">
                <a:latin typeface="+mn-lt"/>
                <a:cs typeface="Arial MT"/>
              </a:rPr>
              <a:t>, then the group must still prefer </a:t>
            </a:r>
            <a:r>
              <a:rPr sz="1100" i="1" dirty="0">
                <a:latin typeface="+mn-lt"/>
                <a:cs typeface="Calibri"/>
              </a:rPr>
              <a:t>x </a:t>
            </a:r>
            <a:r>
              <a:rPr sz="1100" dirty="0">
                <a:latin typeface="+mn-lt"/>
                <a:cs typeface="Arial MT"/>
              </a:rPr>
              <a:t>to </a:t>
            </a:r>
            <a:r>
              <a:rPr sz="1100" i="1" dirty="0">
                <a:latin typeface="+mn-lt"/>
                <a:cs typeface="Calibri"/>
              </a:rPr>
              <a:t>y</a:t>
            </a:r>
            <a:r>
              <a:rPr sz="1100" dirty="0">
                <a:latin typeface="+mn-lt"/>
                <a:cs typeface="Arial MT"/>
              </a:rPr>
              <a:t>.</a:t>
            </a:r>
          </a:p>
        </p:txBody>
      </p:sp>
    </p:spTree>
  </p:cSld>
  <p:clrMapOvr>
    <a:masterClrMapping/>
  </p:clrMapOvr>
  <p:transition>
    <p:cut/>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89038"/>
            <a:ext cx="179260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Arrow’s Institutional Trilemma</a:t>
            </a:r>
          </a:p>
        </p:txBody>
      </p:sp>
      <p:sp>
        <p:nvSpPr>
          <p:cNvPr id="3" name="object 3"/>
          <p:cNvSpPr txBox="1"/>
          <p:nvPr/>
        </p:nvSpPr>
        <p:spPr>
          <a:xfrm>
            <a:off x="2058803" y="530737"/>
            <a:ext cx="671830" cy="432434"/>
          </a:xfrm>
          <a:prstGeom prst="rect">
            <a:avLst/>
          </a:prstGeom>
        </p:spPr>
        <p:txBody>
          <a:bodyPr vert="horz" wrap="square" lIns="0" tIns="15875" rIns="0" bIns="0" rtlCol="0">
            <a:spAutoFit/>
          </a:bodyPr>
          <a:lstStyle/>
          <a:p>
            <a:pPr marL="12700" marR="5080" indent="-36195" algn="ctr">
              <a:lnSpc>
                <a:spcPts val="770"/>
              </a:lnSpc>
              <a:spcBef>
                <a:spcPts val="125"/>
              </a:spcBef>
            </a:pPr>
            <a:r>
              <a:rPr sz="650" dirty="0">
                <a:solidFill>
                  <a:srgbClr val="231F20"/>
                </a:solidFill>
                <a:latin typeface="Arial MT"/>
                <a:cs typeface="Arial MT"/>
              </a:rPr>
              <a:t>Group</a:t>
            </a:r>
            <a:r>
              <a:rPr sz="650" spc="-45" dirty="0">
                <a:solidFill>
                  <a:srgbClr val="231F20"/>
                </a:solidFill>
                <a:latin typeface="Arial MT"/>
                <a:cs typeface="Arial MT"/>
              </a:rPr>
              <a:t> </a:t>
            </a:r>
            <a:r>
              <a:rPr sz="650" spc="-10" dirty="0">
                <a:solidFill>
                  <a:srgbClr val="231F20"/>
                </a:solidFill>
                <a:latin typeface="Arial MT"/>
                <a:cs typeface="Arial MT"/>
              </a:rPr>
              <a:t>transitivity</a:t>
            </a:r>
            <a:r>
              <a:rPr sz="650" spc="500" dirty="0">
                <a:solidFill>
                  <a:srgbClr val="231F20"/>
                </a:solidFill>
                <a:latin typeface="Arial MT"/>
                <a:cs typeface="Arial MT"/>
              </a:rPr>
              <a:t> </a:t>
            </a:r>
            <a:r>
              <a:rPr sz="650" spc="-10" dirty="0">
                <a:solidFill>
                  <a:srgbClr val="231F20"/>
                </a:solidFill>
                <a:latin typeface="Arial MT"/>
                <a:cs typeface="Arial MT"/>
              </a:rPr>
              <a:t>(stable</a:t>
            </a:r>
            <a:r>
              <a:rPr sz="650" spc="25" dirty="0">
                <a:solidFill>
                  <a:srgbClr val="231F20"/>
                </a:solidFill>
                <a:latin typeface="Arial MT"/>
                <a:cs typeface="Arial MT"/>
              </a:rPr>
              <a:t> </a:t>
            </a:r>
            <a:r>
              <a:rPr sz="650" spc="-10" dirty="0">
                <a:solidFill>
                  <a:srgbClr val="231F20"/>
                </a:solidFill>
                <a:latin typeface="Arial MT"/>
                <a:cs typeface="Arial MT"/>
              </a:rPr>
              <a:t>outcomes)</a:t>
            </a:r>
            <a:endParaRPr sz="650">
              <a:latin typeface="Arial MT"/>
              <a:cs typeface="Arial MT"/>
            </a:endParaRPr>
          </a:p>
          <a:p>
            <a:pPr>
              <a:lnSpc>
                <a:spcPct val="100000"/>
              </a:lnSpc>
              <a:spcBef>
                <a:spcPts val="110"/>
              </a:spcBef>
            </a:pPr>
            <a:endParaRPr sz="650">
              <a:latin typeface="Arial MT"/>
              <a:cs typeface="Arial MT"/>
            </a:endParaRPr>
          </a:p>
          <a:p>
            <a:pPr marL="12065" algn="ctr">
              <a:lnSpc>
                <a:spcPct val="100000"/>
              </a:lnSpc>
            </a:pPr>
            <a:r>
              <a:rPr sz="650" i="1" spc="-50" dirty="0">
                <a:solidFill>
                  <a:srgbClr val="231F20"/>
                </a:solidFill>
                <a:latin typeface="Arial"/>
                <a:cs typeface="Arial"/>
              </a:rPr>
              <a:t>A</a:t>
            </a:r>
            <a:endParaRPr sz="650">
              <a:latin typeface="Arial"/>
              <a:cs typeface="Arial"/>
            </a:endParaRPr>
          </a:p>
        </p:txBody>
      </p:sp>
      <p:sp>
        <p:nvSpPr>
          <p:cNvPr id="4" name="object 4"/>
          <p:cNvSpPr txBox="1"/>
          <p:nvPr/>
        </p:nvSpPr>
        <p:spPr>
          <a:xfrm>
            <a:off x="1565189" y="2177958"/>
            <a:ext cx="84455" cy="123189"/>
          </a:xfrm>
          <a:prstGeom prst="rect">
            <a:avLst/>
          </a:prstGeom>
        </p:spPr>
        <p:txBody>
          <a:bodyPr vert="horz" wrap="square" lIns="0" tIns="11430" rIns="0" bIns="0" rtlCol="0">
            <a:spAutoFit/>
          </a:bodyPr>
          <a:lstStyle/>
          <a:p>
            <a:pPr marL="12700">
              <a:lnSpc>
                <a:spcPct val="100000"/>
              </a:lnSpc>
              <a:spcBef>
                <a:spcPts val="90"/>
              </a:spcBef>
            </a:pPr>
            <a:r>
              <a:rPr sz="650" i="1" spc="-50" dirty="0">
                <a:solidFill>
                  <a:srgbClr val="231F20"/>
                </a:solidFill>
                <a:latin typeface="Arial"/>
                <a:cs typeface="Arial"/>
              </a:rPr>
              <a:t>B</a:t>
            </a:r>
            <a:endParaRPr sz="650">
              <a:latin typeface="Arial"/>
              <a:cs typeface="Arial"/>
            </a:endParaRPr>
          </a:p>
        </p:txBody>
      </p:sp>
      <p:sp>
        <p:nvSpPr>
          <p:cNvPr id="5" name="object 5"/>
          <p:cNvSpPr txBox="1"/>
          <p:nvPr/>
        </p:nvSpPr>
        <p:spPr>
          <a:xfrm>
            <a:off x="781244" y="2177956"/>
            <a:ext cx="590550" cy="123189"/>
          </a:xfrm>
          <a:prstGeom prst="rect">
            <a:avLst/>
          </a:prstGeom>
        </p:spPr>
        <p:txBody>
          <a:bodyPr vert="horz" wrap="square" lIns="0" tIns="11430" rIns="0" bIns="0" rtlCol="0">
            <a:spAutoFit/>
          </a:bodyPr>
          <a:lstStyle/>
          <a:p>
            <a:pPr marL="12700">
              <a:lnSpc>
                <a:spcPct val="100000"/>
              </a:lnSpc>
              <a:spcBef>
                <a:spcPts val="90"/>
              </a:spcBef>
            </a:pPr>
            <a:r>
              <a:rPr sz="650" spc="-10" dirty="0">
                <a:solidFill>
                  <a:srgbClr val="231F20"/>
                </a:solidFill>
                <a:latin typeface="Arial MT"/>
                <a:cs typeface="Arial MT"/>
              </a:rPr>
              <a:t>Nondictatorship</a:t>
            </a:r>
            <a:endParaRPr sz="650">
              <a:latin typeface="Arial MT"/>
              <a:cs typeface="Arial MT"/>
            </a:endParaRPr>
          </a:p>
        </p:txBody>
      </p:sp>
      <p:sp>
        <p:nvSpPr>
          <p:cNvPr id="6" name="object 6"/>
          <p:cNvSpPr txBox="1"/>
          <p:nvPr/>
        </p:nvSpPr>
        <p:spPr>
          <a:xfrm>
            <a:off x="3371551" y="2087657"/>
            <a:ext cx="463550" cy="220979"/>
          </a:xfrm>
          <a:prstGeom prst="rect">
            <a:avLst/>
          </a:prstGeom>
        </p:spPr>
        <p:txBody>
          <a:bodyPr vert="horz" wrap="square" lIns="0" tIns="15875" rIns="0" bIns="0" rtlCol="0">
            <a:spAutoFit/>
          </a:bodyPr>
          <a:lstStyle/>
          <a:p>
            <a:pPr marL="12700" marR="5080" indent="58419">
              <a:lnSpc>
                <a:spcPts val="770"/>
              </a:lnSpc>
              <a:spcBef>
                <a:spcPts val="125"/>
              </a:spcBef>
            </a:pPr>
            <a:r>
              <a:rPr sz="650" spc="-10" dirty="0">
                <a:solidFill>
                  <a:srgbClr val="231F20"/>
                </a:solidFill>
                <a:latin typeface="Arial MT"/>
                <a:cs typeface="Arial MT"/>
              </a:rPr>
              <a:t>Universal</a:t>
            </a:r>
            <a:r>
              <a:rPr sz="650" spc="500" dirty="0">
                <a:solidFill>
                  <a:srgbClr val="231F20"/>
                </a:solidFill>
                <a:latin typeface="Arial MT"/>
                <a:cs typeface="Arial MT"/>
              </a:rPr>
              <a:t> </a:t>
            </a:r>
            <a:r>
              <a:rPr sz="650" spc="-10" dirty="0">
                <a:solidFill>
                  <a:srgbClr val="231F20"/>
                </a:solidFill>
                <a:latin typeface="Arial MT"/>
                <a:cs typeface="Arial MT"/>
              </a:rPr>
              <a:t>admissibility</a:t>
            </a:r>
            <a:endParaRPr sz="650">
              <a:latin typeface="Arial MT"/>
              <a:cs typeface="Arial MT"/>
            </a:endParaRPr>
          </a:p>
        </p:txBody>
      </p:sp>
      <p:sp>
        <p:nvSpPr>
          <p:cNvPr id="7" name="object 7"/>
          <p:cNvSpPr txBox="1"/>
          <p:nvPr/>
        </p:nvSpPr>
        <p:spPr>
          <a:xfrm>
            <a:off x="3133400" y="2177960"/>
            <a:ext cx="84455" cy="123189"/>
          </a:xfrm>
          <a:prstGeom prst="rect">
            <a:avLst/>
          </a:prstGeom>
        </p:spPr>
        <p:txBody>
          <a:bodyPr vert="horz" wrap="square" lIns="0" tIns="11430" rIns="0" bIns="0" rtlCol="0">
            <a:spAutoFit/>
          </a:bodyPr>
          <a:lstStyle/>
          <a:p>
            <a:pPr marL="12700">
              <a:lnSpc>
                <a:spcPct val="100000"/>
              </a:lnSpc>
              <a:spcBef>
                <a:spcPts val="90"/>
              </a:spcBef>
            </a:pPr>
            <a:r>
              <a:rPr sz="650" i="1" spc="-50" dirty="0">
                <a:solidFill>
                  <a:srgbClr val="231F20"/>
                </a:solidFill>
                <a:latin typeface="Arial"/>
                <a:cs typeface="Arial"/>
              </a:rPr>
              <a:t>C</a:t>
            </a:r>
            <a:endParaRPr sz="650">
              <a:latin typeface="Arial"/>
              <a:cs typeface="Arial"/>
            </a:endParaRPr>
          </a:p>
        </p:txBody>
      </p:sp>
      <p:sp>
        <p:nvSpPr>
          <p:cNvPr id="8" name="object 8"/>
          <p:cNvSpPr/>
          <p:nvPr/>
        </p:nvSpPr>
        <p:spPr>
          <a:xfrm>
            <a:off x="1627704" y="975234"/>
            <a:ext cx="1525270" cy="1209040"/>
          </a:xfrm>
          <a:custGeom>
            <a:avLst/>
            <a:gdLst/>
            <a:ahLst/>
            <a:cxnLst/>
            <a:rect l="l" t="t" r="r" b="b"/>
            <a:pathLst>
              <a:path w="1525270" h="1209039">
                <a:moveTo>
                  <a:pt x="776945" y="0"/>
                </a:moveTo>
                <a:lnTo>
                  <a:pt x="0" y="1208592"/>
                </a:lnTo>
                <a:lnTo>
                  <a:pt x="1525117" y="1208592"/>
                </a:lnTo>
                <a:lnTo>
                  <a:pt x="776945" y="0"/>
                </a:lnTo>
                <a:close/>
              </a:path>
            </a:pathLst>
          </a:custGeom>
          <a:ln w="5080">
            <a:solidFill>
              <a:srgbClr val="231F20"/>
            </a:solidFill>
          </a:ln>
        </p:spPr>
        <p:txBody>
          <a:bodyPr wrap="square" lIns="0" tIns="0" rIns="0" bIns="0" rtlCol="0"/>
          <a:lstStyle/>
          <a:p>
            <a:endParaRPr/>
          </a:p>
        </p:txBody>
      </p:sp>
      <p:sp>
        <p:nvSpPr>
          <p:cNvPr id="9" name="object 9"/>
          <p:cNvSpPr txBox="1"/>
          <p:nvPr/>
        </p:nvSpPr>
        <p:spPr>
          <a:xfrm>
            <a:off x="347294" y="2567557"/>
            <a:ext cx="3781425" cy="52373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If we take Arrow’s conditions of unanimity and IIA as uncontroversial, then we face an institutional </a:t>
            </a:r>
            <a:r>
              <a:rPr sz="1100" dirty="0">
                <a:solidFill>
                  <a:srgbClr val="00B0F0"/>
                </a:solidFill>
                <a:latin typeface="+mn-lt"/>
                <a:cs typeface="Arial MT"/>
              </a:rPr>
              <a:t>‘trilemma’ </a:t>
            </a:r>
            <a:r>
              <a:rPr sz="1100" dirty="0">
                <a:latin typeface="+mn-lt"/>
                <a:cs typeface="Arial MT"/>
              </a:rPr>
              <a:t>between stable outcomes, universal admissibility, and non-dictatorship.</a:t>
            </a:r>
          </a:p>
        </p:txBody>
      </p:sp>
    </p:spTree>
  </p:cSld>
  <p:clrMapOvr>
    <a:masterClrMapping/>
  </p:clrMapOvr>
  <p:transition>
    <p:cut/>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495540"/>
            <a:ext cx="3941445" cy="2146934"/>
          </a:xfrm>
          <a:prstGeom prst="rect">
            <a:avLst/>
          </a:prstGeom>
        </p:spPr>
        <p:txBody>
          <a:bodyPr vert="horz" wrap="square" lIns="0" tIns="6985" rIns="0" bIns="0" rtlCol="0">
            <a:spAutoFit/>
          </a:bodyPr>
          <a:lstStyle/>
          <a:p>
            <a:pPr marL="50800" marR="43180">
              <a:lnSpc>
                <a:spcPct val="102600"/>
              </a:lnSpc>
              <a:spcBef>
                <a:spcPts val="55"/>
              </a:spcBef>
            </a:pPr>
            <a:r>
              <a:rPr sz="1100" dirty="0">
                <a:solidFill>
                  <a:srgbClr val="00B0F0"/>
                </a:solidFill>
                <a:latin typeface="+mn-lt"/>
                <a:cs typeface="Arial MT"/>
              </a:rPr>
              <a:t>Arrow’s Theorem basically states that when designing institutions, we can choose one and only one side of the triangle.</a:t>
            </a:r>
          </a:p>
          <a:p>
            <a:pPr>
              <a:lnSpc>
                <a:spcPct val="100000"/>
              </a:lnSpc>
              <a:spcBef>
                <a:spcPts val="450"/>
              </a:spcBef>
            </a:pPr>
            <a:endParaRPr sz="1100" dirty="0">
              <a:latin typeface="+mn-lt"/>
              <a:cs typeface="Arial MT"/>
            </a:endParaRPr>
          </a:p>
          <a:p>
            <a:pPr marL="325120" marR="199390" indent="-136525">
              <a:lnSpc>
                <a:spcPct val="102600"/>
              </a:lnSpc>
              <a:buFont typeface="Arial"/>
              <a:buChar char="•"/>
              <a:tabLst>
                <a:tab pos="327660" algn="l"/>
              </a:tabLst>
            </a:pPr>
            <a:r>
              <a:rPr sz="1100" dirty="0">
                <a:latin typeface="+mn-lt"/>
                <a:cs typeface="Arial MT"/>
              </a:rPr>
              <a:t>If we want group rationality and stable outcomes, we must 	give up either non-dictatorship or universal admissibility.</a:t>
            </a:r>
          </a:p>
          <a:p>
            <a:pPr>
              <a:lnSpc>
                <a:spcPct val="100000"/>
              </a:lnSpc>
              <a:spcBef>
                <a:spcPts val="690"/>
              </a:spcBef>
              <a:buFont typeface="Arial"/>
              <a:buChar char="•"/>
            </a:pPr>
            <a:endParaRPr sz="1100" dirty="0">
              <a:latin typeface="+mn-lt"/>
              <a:cs typeface="Arial MT"/>
            </a:endParaRPr>
          </a:p>
          <a:p>
            <a:pPr marL="325120" marR="358140" indent="-136525">
              <a:lnSpc>
                <a:spcPct val="102699"/>
              </a:lnSpc>
              <a:buFont typeface="Arial"/>
              <a:buChar char="•"/>
              <a:tabLst>
                <a:tab pos="327660" algn="l"/>
              </a:tabLst>
            </a:pPr>
            <a:r>
              <a:rPr sz="1100" dirty="0">
                <a:latin typeface="+mn-lt"/>
                <a:cs typeface="Arial MT"/>
              </a:rPr>
              <a:t>If we want to avoid dictatorship, we must give up group 	rationality or universal admissibility.</a:t>
            </a:r>
          </a:p>
          <a:p>
            <a:pPr>
              <a:lnSpc>
                <a:spcPct val="100000"/>
              </a:lnSpc>
              <a:spcBef>
                <a:spcPts val="685"/>
              </a:spcBef>
              <a:buFont typeface="Arial"/>
              <a:buChar char="•"/>
            </a:pPr>
            <a:endParaRPr sz="1100" dirty="0">
              <a:latin typeface="+mn-lt"/>
              <a:cs typeface="Arial MT"/>
            </a:endParaRPr>
          </a:p>
          <a:p>
            <a:pPr marL="325120" marR="140970" indent="-136525">
              <a:lnSpc>
                <a:spcPct val="102699"/>
              </a:lnSpc>
              <a:buFont typeface="Arial"/>
              <a:buChar char="•"/>
              <a:tabLst>
                <a:tab pos="327660" algn="l"/>
              </a:tabLst>
            </a:pPr>
            <a:r>
              <a:rPr sz="1100" dirty="0">
                <a:latin typeface="+mn-lt"/>
                <a:cs typeface="Arial MT"/>
              </a:rPr>
              <a:t>If we hold individual preferences inviolable, we must give up 	non-dictatorship or group rationality.</a:t>
            </a:r>
          </a:p>
        </p:txBody>
      </p:sp>
    </p:spTree>
  </p:cSld>
  <p:clrMapOvr>
    <a:masterClrMapping/>
  </p:clrMapOvr>
  <p:transition>
    <p:cut/>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861435"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Arrow’s Theorem shows that it’s difficult to interpret the outcome of any group decision-making process as necessarily reflecting the will of the group.</a:t>
            </a:r>
          </a:p>
        </p:txBody>
      </p:sp>
    </p:spTree>
  </p:cSld>
  <p:clrMapOvr>
    <a:masterClrMapping/>
  </p:clrMapOvr>
  <p:transition>
    <p:cut/>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898900" cy="52373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When a group comes to a clear decision, it may mean individual preferences lined up in a way that allowed for a clear outcome that represented the desires of a large portion of the group.</a:t>
            </a:r>
          </a:p>
        </p:txBody>
      </p:sp>
    </p:spTree>
  </p:cSld>
  <p:clrMapOvr>
    <a:masterClrMapping/>
  </p:clrMapOvr>
  <p:transition>
    <p:cut/>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657667"/>
          </a:xfrm>
          <a:prstGeom prst="rect">
            <a:avLst/>
          </a:prstGeom>
        </p:spPr>
        <p:txBody>
          <a:bodyPr vert="horz" wrap="square" lIns="0" tIns="144640" rIns="0" bIns="0" rtlCol="0">
            <a:spAutoFit/>
          </a:bodyPr>
          <a:lstStyle/>
          <a:p>
            <a:pPr marL="12700" marR="5080">
              <a:lnSpc>
                <a:spcPct val="102600"/>
              </a:lnSpc>
              <a:spcBef>
                <a:spcPts val="55"/>
              </a:spcBef>
            </a:pPr>
            <a:r>
              <a:rPr dirty="0">
                <a:solidFill>
                  <a:srgbClr val="00B0F0"/>
                </a:solidFill>
                <a:latin typeface="+mn-lt"/>
              </a:rPr>
              <a:t>But</a:t>
            </a:r>
            <a:r>
              <a:rPr dirty="0">
                <a:latin typeface="+mn-lt"/>
              </a:rPr>
              <a:t> </a:t>
            </a:r>
            <a:r>
              <a:rPr dirty="0">
                <a:solidFill>
                  <a:srgbClr val="000000"/>
                </a:solidFill>
                <a:latin typeface="+mn-lt"/>
              </a:rPr>
              <a:t>it may also mean that individuals with inconvenient preferences were excluded from the process or that some actor exercised agenda control.</a:t>
            </a:r>
          </a:p>
        </p:txBody>
      </p:sp>
      <p:sp>
        <p:nvSpPr>
          <p:cNvPr id="3" name="object 3"/>
          <p:cNvSpPr txBox="1"/>
          <p:nvPr/>
        </p:nvSpPr>
        <p:spPr>
          <a:xfrm>
            <a:off x="347294" y="1666175"/>
            <a:ext cx="3834129"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latin typeface="+mn-lt"/>
                <a:cs typeface="Arial MT"/>
              </a:rPr>
              <a:t>In such cases, outcomes may reflect the interest of some powerful subset of the group rather than the preferences of the group as a whole, or even some majority of the group.</a:t>
            </a:r>
            <a:endParaRPr sz="1100">
              <a:latin typeface="+mn-lt"/>
              <a:cs typeface="Arial MT"/>
            </a:endParaRPr>
          </a:p>
        </p:txBody>
      </p:sp>
    </p:spTree>
  </p:cSld>
  <p:clrMapOvr>
    <a:masterClrMapping/>
  </p:clrMapOvr>
  <p:transition>
    <p:cut/>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662732"/>
          </a:xfrm>
          <a:prstGeom prst="rect">
            <a:avLst/>
          </a:prstGeom>
        </p:spPr>
        <p:txBody>
          <a:bodyPr vert="horz" wrap="square" lIns="0" tIns="144640" rIns="0" bIns="0" rtlCol="0">
            <a:spAutoFit/>
          </a:bodyPr>
          <a:lstStyle/>
          <a:p>
            <a:pPr marL="12700" marR="5080">
              <a:lnSpc>
                <a:spcPct val="102600"/>
              </a:lnSpc>
              <a:spcBef>
                <a:spcPts val="55"/>
              </a:spcBef>
            </a:pPr>
            <a:r>
              <a:rPr dirty="0">
                <a:solidFill>
                  <a:srgbClr val="000000"/>
                </a:solidFill>
                <a:latin typeface="+mn-lt"/>
              </a:rPr>
              <a:t>Every decision-making mechanism must grapple with the trade-offs posed by Arrow’s Theorem, and every system of government represents a collection of such decision-making mechanisms.</a:t>
            </a:r>
          </a:p>
        </p:txBody>
      </p:sp>
      <p:sp>
        <p:nvSpPr>
          <p:cNvPr id="3" name="object 3"/>
          <p:cNvSpPr txBox="1"/>
          <p:nvPr/>
        </p:nvSpPr>
        <p:spPr>
          <a:xfrm>
            <a:off x="347294" y="1666175"/>
            <a:ext cx="3891915" cy="525016"/>
          </a:xfrm>
          <a:prstGeom prst="rect">
            <a:avLst/>
          </a:prstGeom>
        </p:spPr>
        <p:txBody>
          <a:bodyPr vert="horz" wrap="square" lIns="0" tIns="6985" rIns="0" bIns="0" rtlCol="0">
            <a:spAutoFit/>
          </a:bodyPr>
          <a:lstStyle/>
          <a:p>
            <a:pPr marL="12700" marR="5080">
              <a:lnSpc>
                <a:spcPct val="102699"/>
              </a:lnSpc>
              <a:spcBef>
                <a:spcPts val="55"/>
              </a:spcBef>
            </a:pPr>
            <a:r>
              <a:rPr sz="1100" dirty="0">
                <a:latin typeface="+mn-lt"/>
                <a:cs typeface="Arial MT"/>
              </a:rPr>
              <a:t>Thus, we can evaluate different systems of government in terms of how their decision-making mechanisms tend to resolve the</a:t>
            </a:r>
            <a:endParaRPr sz="1100">
              <a:latin typeface="+mn-lt"/>
              <a:cs typeface="Arial MT"/>
            </a:endParaRPr>
          </a:p>
          <a:p>
            <a:pPr marL="12700">
              <a:lnSpc>
                <a:spcPct val="100000"/>
              </a:lnSpc>
              <a:spcBef>
                <a:spcPts val="35"/>
              </a:spcBef>
            </a:pPr>
            <a:r>
              <a:rPr sz="1100" dirty="0">
                <a:latin typeface="+mn-lt"/>
                <a:cs typeface="Arial MT"/>
              </a:rPr>
              <a:t>trade-offs between group rationality and Arrow’s fairness criteria.</a:t>
            </a:r>
            <a:endParaRPr sz="1100">
              <a:latin typeface="+mn-lt"/>
              <a:cs typeface="Arial MT"/>
            </a:endParaRPr>
          </a:p>
        </p:txBody>
      </p:sp>
    </p:spTree>
  </p:cSld>
  <p:clrMapOvr>
    <a:masterClrMapping/>
  </p:clrMapOvr>
  <p:transition>
    <p:cut/>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915511" cy="528324"/>
          </a:xfrm>
          <a:prstGeom prst="rect">
            <a:avLst/>
          </a:prstGeom>
        </p:spPr>
        <p:txBody>
          <a:bodyPr vert="horz" wrap="square" lIns="0" tIns="355574" rIns="0" bIns="0" rtlCol="0">
            <a:spAutoFit/>
          </a:bodyPr>
          <a:lstStyle/>
          <a:p>
            <a:pPr marL="12700">
              <a:lnSpc>
                <a:spcPct val="100000"/>
              </a:lnSpc>
              <a:spcBef>
                <a:spcPts val="90"/>
              </a:spcBef>
            </a:pPr>
            <a:r>
              <a:rPr dirty="0">
                <a:solidFill>
                  <a:srgbClr val="00B0F0"/>
                </a:solidFill>
                <a:latin typeface="+mn-lt"/>
              </a:rPr>
              <a:t>There is no perfect set of decision-making institutions.</a:t>
            </a:r>
          </a:p>
        </p:txBody>
      </p:sp>
      <p:sp>
        <p:nvSpPr>
          <p:cNvPr id="3" name="object 3"/>
          <p:cNvSpPr txBox="1"/>
          <p:nvPr/>
        </p:nvSpPr>
        <p:spPr>
          <a:xfrm>
            <a:off x="347293" y="1528520"/>
            <a:ext cx="3915511"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Democracy is necessarily imperfect – Either fairness is compromised or there will be a potential for instability.</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52296"/>
            <a:ext cx="3844290" cy="708025"/>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An actor has a </a:t>
            </a:r>
            <a:r>
              <a:rPr dirty="0">
                <a:solidFill>
                  <a:srgbClr val="00B0F0"/>
                </a:solidFill>
                <a:latin typeface="+mn-lt"/>
              </a:rPr>
              <a:t>complete preference ordering </a:t>
            </a:r>
            <a:r>
              <a:rPr dirty="0">
                <a:solidFill>
                  <a:srgbClr val="000000"/>
                </a:solidFill>
                <a:latin typeface="+mn-lt"/>
              </a:rPr>
              <a:t>if they can compare each pair of elements (call them </a:t>
            </a:r>
            <a:r>
              <a:rPr i="1" dirty="0">
                <a:solidFill>
                  <a:srgbClr val="000000"/>
                </a:solidFill>
                <a:latin typeface="+mn-lt"/>
                <a:cs typeface="Calibri"/>
              </a:rPr>
              <a:t>x </a:t>
            </a:r>
            <a:r>
              <a:rPr dirty="0">
                <a:solidFill>
                  <a:srgbClr val="000000"/>
                </a:solidFill>
                <a:latin typeface="+mn-lt"/>
              </a:rPr>
              <a:t>and </a:t>
            </a:r>
            <a:r>
              <a:rPr i="1" dirty="0">
                <a:solidFill>
                  <a:srgbClr val="000000"/>
                </a:solidFill>
                <a:latin typeface="+mn-lt"/>
                <a:cs typeface="Calibri"/>
              </a:rPr>
              <a:t>y</a:t>
            </a:r>
            <a:r>
              <a:rPr dirty="0">
                <a:solidFill>
                  <a:srgbClr val="000000"/>
                </a:solidFill>
                <a:latin typeface="+mn-lt"/>
              </a:rPr>
              <a:t>) in a set of outcomes in one of the following ways - either the actor prefers </a:t>
            </a:r>
            <a:r>
              <a:rPr i="1" dirty="0">
                <a:solidFill>
                  <a:srgbClr val="000000"/>
                </a:solidFill>
                <a:latin typeface="+mn-lt"/>
                <a:cs typeface="Calibri"/>
              </a:rPr>
              <a:t>x </a:t>
            </a:r>
            <a:r>
              <a:rPr dirty="0">
                <a:solidFill>
                  <a:srgbClr val="000000"/>
                </a:solidFill>
                <a:latin typeface="+mn-lt"/>
              </a:rPr>
              <a:t>to </a:t>
            </a:r>
            <a:r>
              <a:rPr i="1" dirty="0">
                <a:solidFill>
                  <a:srgbClr val="000000"/>
                </a:solidFill>
                <a:latin typeface="+mn-lt"/>
                <a:cs typeface="Calibri"/>
              </a:rPr>
              <a:t>y</a:t>
            </a:r>
            <a:r>
              <a:rPr dirty="0">
                <a:solidFill>
                  <a:srgbClr val="000000"/>
                </a:solidFill>
                <a:latin typeface="+mn-lt"/>
              </a:rPr>
              <a:t>, </a:t>
            </a:r>
            <a:r>
              <a:rPr i="1" dirty="0">
                <a:solidFill>
                  <a:srgbClr val="000000"/>
                </a:solidFill>
                <a:latin typeface="+mn-lt"/>
                <a:cs typeface="Calibri"/>
              </a:rPr>
              <a:t>y </a:t>
            </a:r>
            <a:r>
              <a:rPr dirty="0">
                <a:solidFill>
                  <a:srgbClr val="000000"/>
                </a:solidFill>
                <a:latin typeface="+mn-lt"/>
              </a:rPr>
              <a:t>to </a:t>
            </a:r>
            <a:r>
              <a:rPr i="1" dirty="0">
                <a:solidFill>
                  <a:srgbClr val="000000"/>
                </a:solidFill>
                <a:latin typeface="+mn-lt"/>
                <a:cs typeface="Calibri"/>
              </a:rPr>
              <a:t>x</a:t>
            </a:r>
            <a:r>
              <a:rPr dirty="0">
                <a:solidFill>
                  <a:srgbClr val="000000"/>
                </a:solidFill>
                <a:latin typeface="+mn-lt"/>
              </a:rPr>
              <a:t>, or they’re indifferent between them.</a:t>
            </a:r>
          </a:p>
        </p:txBody>
      </p:sp>
      <p:sp>
        <p:nvSpPr>
          <p:cNvPr id="3" name="object 3"/>
          <p:cNvSpPr txBox="1"/>
          <p:nvPr/>
        </p:nvSpPr>
        <p:spPr>
          <a:xfrm>
            <a:off x="347294" y="1700592"/>
            <a:ext cx="3913504"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An actor has a </a:t>
            </a:r>
            <a:r>
              <a:rPr sz="1100" dirty="0">
                <a:solidFill>
                  <a:srgbClr val="00B0F0"/>
                </a:solidFill>
                <a:latin typeface="+mn-lt"/>
                <a:cs typeface="Arial MT"/>
              </a:rPr>
              <a:t>transitive preference ordering </a:t>
            </a:r>
            <a:r>
              <a:rPr sz="1100" dirty="0">
                <a:latin typeface="+mn-lt"/>
                <a:cs typeface="Arial MT"/>
              </a:rPr>
              <a:t>if for any </a:t>
            </a:r>
            <a:r>
              <a:rPr sz="1100" i="1" dirty="0">
                <a:latin typeface="+mn-lt"/>
                <a:cs typeface="Calibri"/>
              </a:rPr>
              <a:t>x</a:t>
            </a:r>
            <a:r>
              <a:rPr sz="1100" dirty="0">
                <a:latin typeface="+mn-lt"/>
                <a:cs typeface="Arial MT"/>
              </a:rPr>
              <a:t>, </a:t>
            </a:r>
            <a:r>
              <a:rPr sz="1100" i="1" dirty="0">
                <a:latin typeface="+mn-lt"/>
                <a:cs typeface="Calibri"/>
              </a:rPr>
              <a:t>y</a:t>
            </a:r>
            <a:r>
              <a:rPr sz="1100" dirty="0">
                <a:latin typeface="+mn-lt"/>
                <a:cs typeface="Arial MT"/>
              </a:rPr>
              <a:t>, and </a:t>
            </a:r>
            <a:r>
              <a:rPr sz="1100" i="1" dirty="0">
                <a:latin typeface="+mn-lt"/>
                <a:cs typeface="Calibri"/>
              </a:rPr>
              <a:t>z </a:t>
            </a:r>
            <a:r>
              <a:rPr sz="1100" dirty="0">
                <a:latin typeface="+mn-lt"/>
                <a:cs typeface="Arial MT"/>
              </a:rPr>
              <a:t>in the set of outcomes, it’s the case that if </a:t>
            </a:r>
            <a:r>
              <a:rPr sz="1100" i="1" dirty="0">
                <a:latin typeface="+mn-lt"/>
                <a:cs typeface="Calibri"/>
              </a:rPr>
              <a:t>x </a:t>
            </a:r>
            <a:r>
              <a:rPr sz="1100" dirty="0">
                <a:latin typeface="+mn-lt"/>
                <a:cs typeface="Arial MT"/>
              </a:rPr>
              <a:t>is weakly preferred to </a:t>
            </a:r>
            <a:r>
              <a:rPr sz="1100" i="1" dirty="0">
                <a:latin typeface="+mn-lt"/>
                <a:cs typeface="Calibri"/>
              </a:rPr>
              <a:t>y</a:t>
            </a:r>
            <a:r>
              <a:rPr sz="1100" dirty="0">
                <a:latin typeface="+mn-lt"/>
                <a:cs typeface="Arial MT"/>
              </a:rPr>
              <a:t>, and </a:t>
            </a:r>
            <a:r>
              <a:rPr sz="1100" i="1" dirty="0">
                <a:latin typeface="+mn-lt"/>
                <a:cs typeface="Calibri"/>
              </a:rPr>
              <a:t>y </a:t>
            </a:r>
            <a:r>
              <a:rPr sz="1100" dirty="0">
                <a:latin typeface="+mn-lt"/>
                <a:cs typeface="Arial MT"/>
              </a:rPr>
              <a:t>is weakly preferred to </a:t>
            </a:r>
            <a:r>
              <a:rPr sz="1100" i="1" dirty="0">
                <a:latin typeface="+mn-lt"/>
                <a:cs typeface="Calibri"/>
              </a:rPr>
              <a:t>z</a:t>
            </a:r>
            <a:r>
              <a:rPr sz="1100" dirty="0">
                <a:latin typeface="+mn-lt"/>
                <a:cs typeface="Arial MT"/>
              </a:rPr>
              <a:t>, then it must be the case that </a:t>
            </a:r>
            <a:r>
              <a:rPr sz="1100" i="1" dirty="0">
                <a:latin typeface="+mn-lt"/>
                <a:cs typeface="Calibri"/>
              </a:rPr>
              <a:t>x </a:t>
            </a:r>
            <a:r>
              <a:rPr sz="1100" dirty="0">
                <a:latin typeface="+mn-lt"/>
                <a:cs typeface="Arial MT"/>
              </a:rPr>
              <a:t>is weakly preferred to </a:t>
            </a:r>
            <a:r>
              <a:rPr sz="1100" i="1" dirty="0">
                <a:latin typeface="+mn-lt"/>
                <a:cs typeface="Calibri"/>
              </a:rPr>
              <a:t>z</a:t>
            </a:r>
            <a:r>
              <a:rPr sz="1100" dirty="0">
                <a:latin typeface="+mn-lt"/>
                <a:cs typeface="Arial MT"/>
              </a:rPr>
              <a:t>.</a:t>
            </a:r>
          </a:p>
        </p:txBody>
      </p:sp>
    </p:spTree>
  </p:cSld>
  <p:clrMapOvr>
    <a:masterClrMapping/>
  </p:clrMapOvr>
  <p:transition>
    <p:cut/>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378585" cy="232756"/>
          </a:xfrm>
          <a:prstGeom prst="rect">
            <a:avLst/>
          </a:prstGeom>
        </p:spPr>
        <p:txBody>
          <a:bodyPr vert="horz" wrap="square" lIns="0" tIns="17145" rIns="0" bIns="0" rtlCol="0">
            <a:spAutoFit/>
          </a:bodyPr>
          <a:lstStyle/>
          <a:p>
            <a:pPr marL="12700">
              <a:lnSpc>
                <a:spcPct val="100000"/>
              </a:lnSpc>
              <a:spcBef>
                <a:spcPts val="135"/>
              </a:spcBef>
            </a:pPr>
            <a:r>
              <a:rPr sz="1400" dirty="0">
                <a:solidFill>
                  <a:srgbClr val="000000"/>
                </a:solidFill>
                <a:latin typeface="+mn-lt"/>
                <a:cs typeface="Tahoma"/>
              </a:rPr>
              <a:t>Legislative Intent?</a:t>
            </a:r>
            <a:endParaRPr sz="1400">
              <a:latin typeface="+mn-lt"/>
              <a:cs typeface="Tahoma"/>
            </a:endParaRPr>
          </a:p>
        </p:txBody>
      </p:sp>
      <p:sp>
        <p:nvSpPr>
          <p:cNvPr id="3" name="object 3"/>
          <p:cNvSpPr txBox="1"/>
          <p:nvPr/>
        </p:nvSpPr>
        <p:spPr>
          <a:xfrm>
            <a:off x="347294" y="888427"/>
            <a:ext cx="3893820" cy="1627753"/>
          </a:xfrm>
          <a:prstGeom prst="rect">
            <a:avLst/>
          </a:prstGeom>
        </p:spPr>
        <p:txBody>
          <a:bodyPr vert="horz" wrap="square" lIns="0" tIns="6985" rIns="0" bIns="0" rtlCol="0">
            <a:spAutoFit/>
          </a:bodyPr>
          <a:lstStyle/>
          <a:p>
            <a:pPr marL="12700" marR="86360">
              <a:lnSpc>
                <a:spcPct val="102600"/>
              </a:lnSpc>
              <a:spcBef>
                <a:spcPts val="55"/>
              </a:spcBef>
            </a:pPr>
            <a:r>
              <a:rPr sz="1100" dirty="0">
                <a:latin typeface="+mn-lt"/>
                <a:cs typeface="Arial MT"/>
              </a:rPr>
              <a:t>A piece of legislation can’t cover all conceivable contingencies for which it might be relevant.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94615">
              <a:lnSpc>
                <a:spcPct val="102600"/>
              </a:lnSpc>
            </a:pPr>
            <a:r>
              <a:rPr sz="1100" dirty="0">
                <a:latin typeface="+mn-lt"/>
                <a:cs typeface="Arial MT"/>
              </a:rPr>
              <a:t>This requires in any specific instance that a judge, bureaucrat, or lawyer must determine whether a specific statute is applicable.</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solidFill>
                  <a:srgbClr val="00B0F0"/>
                </a:solidFill>
                <a:latin typeface="+mn-lt"/>
                <a:cs typeface="Arial MT"/>
              </a:rPr>
              <a:t>Judges often ask, “What did Congress </a:t>
            </a:r>
            <a:r>
              <a:rPr sz="1100" i="1" dirty="0">
                <a:solidFill>
                  <a:srgbClr val="00B0F0"/>
                </a:solidFill>
                <a:latin typeface="+mn-lt"/>
                <a:cs typeface="Arial"/>
              </a:rPr>
              <a:t>intend </a:t>
            </a:r>
            <a:r>
              <a:rPr sz="1100" dirty="0">
                <a:solidFill>
                  <a:srgbClr val="00B0F0"/>
                </a:solidFill>
                <a:latin typeface="+mn-lt"/>
                <a:cs typeface="Arial MT"/>
              </a:rPr>
              <a:t>in passing this law?”</a:t>
            </a:r>
          </a:p>
        </p:txBody>
      </p:sp>
    </p:spTree>
  </p:cSld>
  <p:clrMapOvr>
    <a:masterClrMapping/>
  </p:clrMapOvr>
  <p:transition>
    <p:cut/>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63408"/>
            <a:ext cx="3758565" cy="535940"/>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Liberals (in the American sense) have developed principles of statutory interpretation to enable broad meaning to be read into acts of Congress.</a:t>
            </a:r>
          </a:p>
        </p:txBody>
      </p:sp>
      <p:sp>
        <p:nvSpPr>
          <p:cNvPr id="3" name="object 3"/>
          <p:cNvSpPr txBox="1"/>
          <p:nvPr/>
        </p:nvSpPr>
        <p:spPr>
          <a:xfrm>
            <a:off x="347294" y="1739632"/>
            <a:ext cx="363156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Conservatives, on the other hand, insist on requiring judges to stick to the plain meaning of the statutory language.</a:t>
            </a:r>
            <a:endParaRPr sz="1100">
              <a:latin typeface="+mn-lt"/>
              <a:cs typeface="Arial MT"/>
            </a:endParaRPr>
          </a:p>
        </p:txBody>
      </p:sp>
    </p:spTree>
  </p:cSld>
  <p:clrMapOvr>
    <a:masterClrMapping/>
  </p:clrMapOvr>
  <p:transition>
    <p:cut/>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96440"/>
            <a:ext cx="99568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But who’s right?</a:t>
            </a:r>
          </a:p>
        </p:txBody>
      </p:sp>
    </p:spTree>
  </p:cSld>
  <p:clrMapOvr>
    <a:masterClrMapping/>
  </p:clrMapOvr>
  <p:transition>
    <p:cut/>
  </p:transition>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99568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But who’s right?</a:t>
            </a:r>
          </a:p>
        </p:txBody>
      </p:sp>
      <p:sp>
        <p:nvSpPr>
          <p:cNvPr id="3" name="object 3"/>
          <p:cNvSpPr txBox="1"/>
          <p:nvPr/>
        </p:nvSpPr>
        <p:spPr>
          <a:xfrm>
            <a:off x="347294" y="1528520"/>
            <a:ext cx="391287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Short of appealing to our own prejudices and policy preferences, we can provide an analytical perspective based on Arrow’s Theorem.</a:t>
            </a:r>
            <a:endParaRPr sz="1100">
              <a:latin typeface="+mn-lt"/>
              <a:cs typeface="Arial MT"/>
            </a:endParaRPr>
          </a:p>
        </p:txBody>
      </p:sp>
    </p:spTree>
  </p:cSld>
  <p:clrMapOvr>
    <a:masterClrMapping/>
  </p:clrMapOvr>
  <p:transition>
    <p:cut/>
  </p:transition>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77571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n-lt"/>
              </a:rPr>
              <a:t>Arrow’s Theorem cautions against assigning individual properties such as rationality to groups.</a:t>
            </a:r>
          </a:p>
        </p:txBody>
      </p:sp>
      <p:sp>
        <p:nvSpPr>
          <p:cNvPr id="3" name="object 3"/>
          <p:cNvSpPr txBox="1"/>
          <p:nvPr/>
        </p:nvSpPr>
        <p:spPr>
          <a:xfrm>
            <a:off x="347294" y="1350110"/>
            <a:ext cx="3913504" cy="106807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This makes it difficult, if not impossible, to talk about the </a:t>
            </a:r>
            <a:r>
              <a:rPr sz="1100" dirty="0">
                <a:solidFill>
                  <a:srgbClr val="00B0F0"/>
                </a:solidFill>
                <a:latin typeface="+mn-lt"/>
                <a:cs typeface="Arial MT"/>
              </a:rPr>
              <a:t>intent</a:t>
            </a:r>
            <a:r>
              <a:rPr sz="1100" dirty="0">
                <a:solidFill>
                  <a:srgbClr val="FF0000"/>
                </a:solidFill>
                <a:latin typeface="+mn-lt"/>
                <a:cs typeface="Arial MT"/>
              </a:rPr>
              <a:t> </a:t>
            </a:r>
            <a:r>
              <a:rPr sz="1100" dirty="0">
                <a:latin typeface="+mn-lt"/>
                <a:cs typeface="Arial MT"/>
              </a:rPr>
              <a:t>of a group.</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33350">
              <a:lnSpc>
                <a:spcPct val="102699"/>
              </a:lnSpc>
            </a:pPr>
            <a:r>
              <a:rPr sz="1100" dirty="0">
                <a:latin typeface="+mn-lt"/>
                <a:cs typeface="Arial MT"/>
              </a:rPr>
              <a:t>Individual </a:t>
            </a:r>
            <a:r>
              <a:rPr sz="1100" dirty="0">
                <a:solidFill>
                  <a:srgbClr val="00B0F0"/>
                </a:solidFill>
                <a:latin typeface="+mn-lt"/>
                <a:cs typeface="Arial MT"/>
              </a:rPr>
              <a:t>legislators</a:t>
            </a:r>
            <a:r>
              <a:rPr sz="1100" dirty="0">
                <a:solidFill>
                  <a:srgbClr val="FF0000"/>
                </a:solidFill>
                <a:latin typeface="+mn-lt"/>
                <a:cs typeface="Arial MT"/>
              </a:rPr>
              <a:t> </a:t>
            </a:r>
            <a:r>
              <a:rPr sz="1100" dirty="0">
                <a:latin typeface="+mn-lt"/>
                <a:cs typeface="Arial MT"/>
              </a:rPr>
              <a:t>may have intentions. But this doesn’t mean that we can talk about the intent of a </a:t>
            </a:r>
            <a:r>
              <a:rPr sz="1100" dirty="0">
                <a:solidFill>
                  <a:srgbClr val="00B0F0"/>
                </a:solidFill>
                <a:latin typeface="+mn-lt"/>
                <a:cs typeface="Arial MT"/>
              </a:rPr>
              <a:t>legislature.</a:t>
            </a:r>
          </a:p>
        </p:txBody>
      </p:sp>
    </p:spTree>
  </p:cSld>
  <p:clrMapOvr>
    <a:masterClrMapping/>
  </p:clrMapOvr>
  <p:transition>
    <p:cut/>
  </p:transition>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81111"/>
            <a:ext cx="2479040" cy="180819"/>
          </a:xfrm>
          <a:prstGeom prst="rect">
            <a:avLst/>
          </a:prstGeom>
        </p:spPr>
        <p:txBody>
          <a:bodyPr vert="horz" wrap="square" lIns="0" tIns="11430" rIns="0" bIns="0" rtlCol="0">
            <a:spAutoFit/>
          </a:bodyPr>
          <a:lstStyle/>
          <a:p>
            <a:pPr marL="12700">
              <a:lnSpc>
                <a:spcPct val="100000"/>
              </a:lnSpc>
              <a:spcBef>
                <a:spcPts val="90"/>
              </a:spcBef>
            </a:pPr>
            <a:r>
              <a:rPr sz="1100" i="1" dirty="0">
                <a:solidFill>
                  <a:srgbClr val="00B0F0"/>
                </a:solidFill>
                <a:latin typeface="Arial"/>
                <a:cs typeface="Arial"/>
                <a:hlinkClick r:id="rId2">
                  <a:extLst>
                    <a:ext uri="{A12FA001-AC4F-418D-AE19-62706E023703}">
                      <ahyp:hlinkClr xmlns:ahyp="http://schemas.microsoft.com/office/drawing/2018/hyperlinkcolor" val="tx"/>
                    </a:ext>
                  </a:extLst>
                </a:hlinkClick>
              </a:rPr>
              <a:t>The</a:t>
            </a:r>
            <a:r>
              <a:rPr sz="1100" i="1" spc="-40" dirty="0">
                <a:solidFill>
                  <a:srgbClr val="00B0F0"/>
                </a:solidFill>
                <a:latin typeface="Arial"/>
                <a:cs typeface="Arial"/>
                <a:hlinkClick r:id="rId2">
                  <a:extLst>
                    <a:ext uri="{A12FA001-AC4F-418D-AE19-62706E023703}">
                      <ahyp:hlinkClr xmlns:ahyp="http://schemas.microsoft.com/office/drawing/2018/hyperlinkcolor" val="tx"/>
                    </a:ext>
                  </a:extLst>
                </a:hlinkClick>
              </a:rPr>
              <a:t> </a:t>
            </a:r>
            <a:r>
              <a:rPr sz="1100" i="1" spc="-10" dirty="0">
                <a:solidFill>
                  <a:srgbClr val="00B0F0"/>
                </a:solidFill>
                <a:latin typeface="Arial"/>
                <a:cs typeface="Arial"/>
                <a:hlinkClick r:id="rId2">
                  <a:extLst>
                    <a:ext uri="{A12FA001-AC4F-418D-AE19-62706E023703}">
                      <ahyp:hlinkClr xmlns:ahyp="http://schemas.microsoft.com/office/drawing/2018/hyperlinkcolor" val="tx"/>
                    </a:ext>
                  </a:extLst>
                </a:hlinkClick>
              </a:rPr>
              <a:t>Daily</a:t>
            </a:r>
            <a:r>
              <a:rPr sz="1100" i="1" spc="-15" dirty="0">
                <a:solidFill>
                  <a:srgbClr val="00B0F0"/>
                </a:solidFill>
                <a:latin typeface="Arial"/>
                <a:cs typeface="Arial"/>
                <a:hlinkClick r:id="rId2">
                  <a:extLst>
                    <a:ext uri="{A12FA001-AC4F-418D-AE19-62706E023703}">
                      <ahyp:hlinkClr xmlns:ahyp="http://schemas.microsoft.com/office/drawing/2018/hyperlinkcolor" val="tx"/>
                    </a:ext>
                  </a:extLst>
                </a:hlinkClick>
              </a:rPr>
              <a:t> </a:t>
            </a:r>
            <a:r>
              <a:rPr sz="1100" i="1" spc="-75" dirty="0">
                <a:solidFill>
                  <a:srgbClr val="00B0F0"/>
                </a:solidFill>
                <a:latin typeface="Arial"/>
                <a:cs typeface="Arial"/>
                <a:hlinkClick r:id="rId2">
                  <a:extLst>
                    <a:ext uri="{A12FA001-AC4F-418D-AE19-62706E023703}">
                      <ahyp:hlinkClr xmlns:ahyp="http://schemas.microsoft.com/office/drawing/2018/hyperlinkcolor" val="tx"/>
                    </a:ext>
                  </a:extLst>
                </a:hlinkClick>
              </a:rPr>
              <a:t>Show</a:t>
            </a:r>
            <a:r>
              <a:rPr sz="1100" i="1" dirty="0">
                <a:solidFill>
                  <a:srgbClr val="00B0F0"/>
                </a:solidFill>
                <a:latin typeface="Arial"/>
                <a:cs typeface="Arial"/>
                <a:hlinkClick r:id="rId2">
                  <a:extLst>
                    <a:ext uri="{A12FA001-AC4F-418D-AE19-62706E023703}">
                      <ahyp:hlinkClr xmlns:ahyp="http://schemas.microsoft.com/office/drawing/2018/hyperlinkcolor" val="tx"/>
                    </a:ext>
                  </a:extLst>
                </a:hlinkClick>
              </a:rPr>
              <a:t> </a:t>
            </a:r>
            <a:r>
              <a:rPr sz="1100" spc="-45" dirty="0">
                <a:solidFill>
                  <a:srgbClr val="00B0F0"/>
                </a:solidFill>
                <a:latin typeface="Arial MT"/>
                <a:cs typeface="Arial MT"/>
                <a:hlinkClick r:id="rId2">
                  <a:extLst>
                    <a:ext uri="{A12FA001-AC4F-418D-AE19-62706E023703}">
                      <ahyp:hlinkClr xmlns:ahyp="http://schemas.microsoft.com/office/drawing/2018/hyperlinkcolor" val="tx"/>
                    </a:ext>
                  </a:extLst>
                </a:hlinkClick>
              </a:rPr>
              <a:t>and</a:t>
            </a:r>
            <a:r>
              <a:rPr sz="1100" spc="-15" dirty="0">
                <a:solidFill>
                  <a:srgbClr val="00B0F0"/>
                </a:solidFill>
                <a:latin typeface="Arial MT"/>
                <a:cs typeface="Arial MT"/>
                <a:hlinkClick r:id="rId2">
                  <a:extLst>
                    <a:ext uri="{A12FA001-AC4F-418D-AE19-62706E023703}">
                      <ahyp:hlinkClr xmlns:ahyp="http://schemas.microsoft.com/office/drawing/2018/hyperlinkcolor" val="tx"/>
                    </a:ext>
                  </a:extLst>
                </a:hlinkClick>
              </a:rPr>
              <a:t> </a:t>
            </a:r>
            <a:r>
              <a:rPr sz="1100" spc="-40" dirty="0">
                <a:solidFill>
                  <a:srgbClr val="00B0F0"/>
                </a:solidFill>
                <a:latin typeface="Arial MT"/>
                <a:cs typeface="Arial MT"/>
                <a:hlinkClick r:id="rId2">
                  <a:extLst>
                    <a:ext uri="{A12FA001-AC4F-418D-AE19-62706E023703}">
                      <ahyp:hlinkClr xmlns:ahyp="http://schemas.microsoft.com/office/drawing/2018/hyperlinkcolor" val="tx"/>
                    </a:ext>
                  </a:extLst>
                </a:hlinkClick>
              </a:rPr>
              <a:t>Social</a:t>
            </a:r>
            <a:r>
              <a:rPr sz="1100" spc="-15" dirty="0">
                <a:solidFill>
                  <a:srgbClr val="00B0F0"/>
                </a:solidFill>
                <a:latin typeface="Arial MT"/>
                <a:cs typeface="Arial MT"/>
                <a:hlinkClick r:id="rId2">
                  <a:extLst>
                    <a:ext uri="{A12FA001-AC4F-418D-AE19-62706E023703}">
                      <ahyp:hlinkClr xmlns:ahyp="http://schemas.microsoft.com/office/drawing/2018/hyperlinkcolor" val="tx"/>
                    </a:ext>
                  </a:extLst>
                </a:hlinkClick>
              </a:rPr>
              <a:t> </a:t>
            </a:r>
            <a:r>
              <a:rPr sz="1100" spc="-65" dirty="0">
                <a:solidFill>
                  <a:srgbClr val="00B0F0"/>
                </a:solidFill>
                <a:latin typeface="Arial MT"/>
                <a:cs typeface="Arial MT"/>
                <a:hlinkClick r:id="rId2">
                  <a:extLst>
                    <a:ext uri="{A12FA001-AC4F-418D-AE19-62706E023703}">
                      <ahyp:hlinkClr xmlns:ahyp="http://schemas.microsoft.com/office/drawing/2018/hyperlinkcolor" val="tx"/>
                    </a:ext>
                  </a:extLst>
                </a:hlinkClick>
              </a:rPr>
              <a:t>Choice</a:t>
            </a:r>
            <a:r>
              <a:rPr sz="1100" spc="-10" dirty="0">
                <a:solidFill>
                  <a:srgbClr val="00B0F0"/>
                </a:solidFill>
                <a:latin typeface="Arial MT"/>
                <a:cs typeface="Arial MT"/>
                <a:hlinkClick r:id="rId2">
                  <a:extLst>
                    <a:ext uri="{A12FA001-AC4F-418D-AE19-62706E023703}">
                      <ahyp:hlinkClr xmlns:ahyp="http://schemas.microsoft.com/office/drawing/2018/hyperlinkcolor" val="tx"/>
                    </a:ext>
                  </a:extLst>
                </a:hlinkClick>
              </a:rPr>
              <a:t> Theory</a:t>
            </a:r>
            <a:endParaRPr sz="1100" dirty="0">
              <a:solidFill>
                <a:srgbClr val="00B0F0"/>
              </a:solidFill>
              <a:latin typeface="Arial MT"/>
              <a:cs typeface="Arial MT"/>
            </a:endParaRPr>
          </a:p>
        </p:txBody>
      </p:sp>
      <p:grpSp>
        <p:nvGrpSpPr>
          <p:cNvPr id="3" name="object 3"/>
          <p:cNvGrpSpPr/>
          <p:nvPr/>
        </p:nvGrpSpPr>
        <p:grpSpPr>
          <a:xfrm>
            <a:off x="2854914" y="1326074"/>
            <a:ext cx="315595" cy="111760"/>
            <a:chOff x="2854914" y="1326074"/>
            <a:chExt cx="315595" cy="111760"/>
          </a:xfrm>
        </p:grpSpPr>
        <p:sp>
          <p:nvSpPr>
            <p:cNvPr id="4" name="object 4">
              <a:hlinkClick r:id="rId2"/>
            </p:cNvPr>
            <p:cNvSpPr/>
            <p:nvPr/>
          </p:nvSpPr>
          <p:spPr>
            <a:xfrm>
              <a:off x="2859975" y="1331135"/>
              <a:ext cx="305435" cy="101600"/>
            </a:xfrm>
            <a:custGeom>
              <a:avLst/>
              <a:gdLst/>
              <a:ahLst/>
              <a:cxnLst/>
              <a:rect l="l" t="t" r="r" b="b"/>
              <a:pathLst>
                <a:path w="305435" h="101600">
                  <a:moveTo>
                    <a:pt x="254769" y="0"/>
                  </a:moveTo>
                  <a:lnTo>
                    <a:pt x="50610" y="0"/>
                  </a:lnTo>
                  <a:lnTo>
                    <a:pt x="30959" y="3993"/>
                  </a:lnTo>
                  <a:lnTo>
                    <a:pt x="14866" y="14866"/>
                  </a:lnTo>
                  <a:lnTo>
                    <a:pt x="3993" y="30959"/>
                  </a:lnTo>
                  <a:lnTo>
                    <a:pt x="0" y="50610"/>
                  </a:lnTo>
                  <a:lnTo>
                    <a:pt x="3993" y="70262"/>
                  </a:lnTo>
                  <a:lnTo>
                    <a:pt x="14866" y="86354"/>
                  </a:lnTo>
                  <a:lnTo>
                    <a:pt x="30959" y="97228"/>
                  </a:lnTo>
                  <a:lnTo>
                    <a:pt x="50610" y="101221"/>
                  </a:lnTo>
                  <a:lnTo>
                    <a:pt x="254769" y="101221"/>
                  </a:lnTo>
                  <a:lnTo>
                    <a:pt x="274420" y="97228"/>
                  </a:lnTo>
                  <a:lnTo>
                    <a:pt x="290513" y="86354"/>
                  </a:lnTo>
                  <a:lnTo>
                    <a:pt x="301386" y="70262"/>
                  </a:lnTo>
                  <a:lnTo>
                    <a:pt x="305380" y="50610"/>
                  </a:lnTo>
                  <a:lnTo>
                    <a:pt x="301386" y="30959"/>
                  </a:lnTo>
                  <a:lnTo>
                    <a:pt x="290513" y="14866"/>
                  </a:lnTo>
                  <a:lnTo>
                    <a:pt x="274420" y="3993"/>
                  </a:lnTo>
                  <a:lnTo>
                    <a:pt x="254769" y="0"/>
                  </a:lnTo>
                  <a:close/>
                </a:path>
              </a:pathLst>
            </a:custGeom>
            <a:solidFill>
              <a:srgbClr val="000000"/>
            </a:solidFill>
          </p:spPr>
          <p:txBody>
            <a:bodyPr wrap="square" lIns="0" tIns="0" rIns="0" bIns="0" rtlCol="0"/>
            <a:lstStyle/>
            <a:p>
              <a:endParaRPr/>
            </a:p>
          </p:txBody>
        </p:sp>
        <p:sp>
          <p:nvSpPr>
            <p:cNvPr id="5" name="object 5">
              <a:hlinkClick r:id="rId2"/>
            </p:cNvPr>
            <p:cNvSpPr/>
            <p:nvPr/>
          </p:nvSpPr>
          <p:spPr>
            <a:xfrm>
              <a:off x="2859975" y="1331135"/>
              <a:ext cx="305435" cy="101600"/>
            </a:xfrm>
            <a:custGeom>
              <a:avLst/>
              <a:gdLst/>
              <a:ahLst/>
              <a:cxnLst/>
              <a:rect l="l" t="t" r="r" b="b"/>
              <a:pathLst>
                <a:path w="305435" h="101600">
                  <a:moveTo>
                    <a:pt x="50610" y="101221"/>
                  </a:moveTo>
                  <a:lnTo>
                    <a:pt x="30959" y="97228"/>
                  </a:lnTo>
                  <a:lnTo>
                    <a:pt x="14866" y="86354"/>
                  </a:lnTo>
                  <a:lnTo>
                    <a:pt x="3993" y="70262"/>
                  </a:lnTo>
                  <a:lnTo>
                    <a:pt x="0" y="50610"/>
                  </a:lnTo>
                  <a:lnTo>
                    <a:pt x="3993" y="30959"/>
                  </a:lnTo>
                  <a:lnTo>
                    <a:pt x="14866" y="14866"/>
                  </a:lnTo>
                  <a:lnTo>
                    <a:pt x="30959" y="3993"/>
                  </a:lnTo>
                  <a:lnTo>
                    <a:pt x="50610" y="0"/>
                  </a:lnTo>
                  <a:lnTo>
                    <a:pt x="254769" y="0"/>
                  </a:lnTo>
                  <a:lnTo>
                    <a:pt x="274420" y="3993"/>
                  </a:lnTo>
                  <a:lnTo>
                    <a:pt x="290513" y="14866"/>
                  </a:lnTo>
                  <a:lnTo>
                    <a:pt x="301386" y="30959"/>
                  </a:lnTo>
                  <a:lnTo>
                    <a:pt x="305380" y="50610"/>
                  </a:lnTo>
                  <a:lnTo>
                    <a:pt x="301386" y="70262"/>
                  </a:lnTo>
                  <a:lnTo>
                    <a:pt x="290513" y="86354"/>
                  </a:lnTo>
                  <a:lnTo>
                    <a:pt x="274420" y="97228"/>
                  </a:lnTo>
                  <a:lnTo>
                    <a:pt x="254769" y="101221"/>
                  </a:lnTo>
                  <a:lnTo>
                    <a:pt x="50610" y="101221"/>
                  </a:lnTo>
                  <a:close/>
                </a:path>
              </a:pathLst>
            </a:custGeom>
            <a:ln w="10122">
              <a:solidFill>
                <a:srgbClr val="000000"/>
              </a:solidFill>
            </a:ln>
          </p:spPr>
          <p:txBody>
            <a:bodyPr wrap="square" lIns="0" tIns="0" rIns="0" bIns="0" rtlCol="0"/>
            <a:lstStyle/>
            <a:p>
              <a:endParaRPr/>
            </a:p>
          </p:txBody>
        </p:sp>
        <p:sp>
          <p:nvSpPr>
            <p:cNvPr id="6" name="object 6"/>
            <p:cNvSpPr/>
            <p:nvPr/>
          </p:nvSpPr>
          <p:spPr>
            <a:xfrm>
              <a:off x="2916986" y="1362595"/>
              <a:ext cx="25400" cy="38100"/>
            </a:xfrm>
            <a:custGeom>
              <a:avLst/>
              <a:gdLst/>
              <a:ahLst/>
              <a:cxnLst/>
              <a:rect l="l" t="t" r="r" b="b"/>
              <a:pathLst>
                <a:path w="25400" h="38100">
                  <a:moveTo>
                    <a:pt x="0" y="0"/>
                  </a:moveTo>
                  <a:lnTo>
                    <a:pt x="0" y="38100"/>
                  </a:lnTo>
                  <a:lnTo>
                    <a:pt x="25400" y="19050"/>
                  </a:lnTo>
                  <a:lnTo>
                    <a:pt x="0" y="0"/>
                  </a:lnTo>
                  <a:close/>
                </a:path>
              </a:pathLst>
            </a:custGeom>
            <a:solidFill>
              <a:srgbClr val="FFFFFF"/>
            </a:solidFill>
          </p:spPr>
          <p:txBody>
            <a:bodyPr wrap="square" lIns="0" tIns="0" rIns="0" bIns="0" rtlCol="0"/>
            <a:lstStyle/>
            <a:p>
              <a:endParaRPr/>
            </a:p>
          </p:txBody>
        </p:sp>
      </p:grpSp>
      <p:sp>
        <p:nvSpPr>
          <p:cNvPr id="7" name="object 7"/>
          <p:cNvSpPr txBox="1"/>
          <p:nvPr/>
        </p:nvSpPr>
        <p:spPr>
          <a:xfrm>
            <a:off x="2961157" y="1318430"/>
            <a:ext cx="166370" cy="116839"/>
          </a:xfrm>
          <a:prstGeom prst="rect">
            <a:avLst/>
          </a:prstGeom>
        </p:spPr>
        <p:txBody>
          <a:bodyPr vert="horz" wrap="square" lIns="0" tIns="12065" rIns="0" bIns="0" rtlCol="0">
            <a:spAutoFit/>
          </a:bodyPr>
          <a:lstStyle/>
          <a:p>
            <a:pPr marL="12700">
              <a:lnSpc>
                <a:spcPct val="100000"/>
              </a:lnSpc>
              <a:spcBef>
                <a:spcPts val="95"/>
              </a:spcBef>
            </a:pPr>
            <a:r>
              <a:rPr sz="600" spc="-20" dirty="0">
                <a:solidFill>
                  <a:srgbClr val="FFFFFF"/>
                </a:solidFill>
                <a:latin typeface="Tahoma"/>
                <a:cs typeface="Tahoma"/>
                <a:hlinkClick r:id="rId2"/>
              </a:rPr>
              <a:t>here</a:t>
            </a:r>
            <a:endParaRPr sz="600" dirty="0">
              <a:latin typeface="Tahoma"/>
              <a:cs typeface="Tahoma"/>
            </a:endParaRP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TotalTime>
  <Words>3762</Words>
  <Application>Microsoft Office PowerPoint</Application>
  <PresentationFormat>Custom</PresentationFormat>
  <Paragraphs>522</Paragraphs>
  <Slides>95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95</vt:i4>
      </vt:variant>
    </vt:vector>
  </HeadingPairs>
  <TitlesOfParts>
    <vt:vector size="104" baseType="lpstr">
      <vt:lpstr>Arial</vt:lpstr>
      <vt:lpstr>Arial MT</vt:lpstr>
      <vt:lpstr>Calibri</vt:lpstr>
      <vt:lpstr>Franklin Gothic Medium</vt:lpstr>
      <vt:lpstr>Lucida Sans Unicode</vt:lpstr>
      <vt:lpstr>Tahoma</vt:lpstr>
      <vt:lpstr>Times New Roman</vt:lpstr>
      <vt:lpstr>Trebuchet MS</vt:lpstr>
      <vt:lpstr>Office Theme</vt:lpstr>
      <vt:lpstr>Problems with Group Decision Making </vt:lpstr>
      <vt:lpstr>PowerPoint Presentation</vt:lpstr>
      <vt:lpstr>PowerPoint Presentation</vt:lpstr>
      <vt:lpstr>Many people like democracy because they believe it to be a fair way to make decisions.</vt:lpstr>
      <vt:lpstr>PowerPoint Presentation</vt:lpstr>
      <vt:lpstr>PowerPoint Presentation</vt:lpstr>
      <vt:lpstr>PowerPoint Presentation</vt:lpstr>
      <vt:lpstr>PowerPoint Presentation</vt:lpstr>
      <vt:lpstr>An actor has a complete preference ordering if they can compare each pair of elements (call them x and y) in a set of outcomes in one of the following ways - either the actor prefers x to y, y to x, or they’re indifferent between them.</vt:lpstr>
      <vt:lpstr>Condorcet’s paradox illustrates that a group composed of individuals with rational preferences doesn’t necessarily have rational preferences as a collective.</vt:lpstr>
      <vt:lpstr>PowerPoint Presentation</vt:lpstr>
      <vt:lpstr>City Council Preferences for the Level of Social Service Provision</vt:lpstr>
      <vt:lpstr>Let’s suppose the council employs majority rule to make its group decision.</vt:lpstr>
      <vt:lpstr>Outcomes from the Round-Robin Tournament</vt:lpstr>
      <vt:lpstr>PowerPoint Presentation</vt:lpstr>
      <vt:lpstr>An Example of Cyclical Majorities</vt:lpstr>
      <vt:lpstr>Our example demonstrates how a set of rational individuals can form a group with intransitive preferences.</vt:lpstr>
      <vt:lpstr>PowerPoint Presentation</vt:lpstr>
      <vt:lpstr>PowerPoint Presentation</vt:lpstr>
      <vt:lpstr>PowerPoint Presentation</vt:lpstr>
      <vt:lpstr>If the right-wing councillor’s preferences are D &gt; C &gt; I, then C is a Condorcet winner.</vt:lpstr>
      <vt:lpstr>Majority rule isn’t necessarily incompatible with rational group preferences.</vt:lpstr>
      <vt:lpstr>PowerPoint Presentation</vt:lpstr>
      <vt:lpstr>Proportion of Possible Strict Preference Orderings without a Condorcet Winner</vt:lpstr>
      <vt:lpstr>PowerPoint Presentation</vt:lpstr>
      <vt:lpstr>PowerPoint Presentation</vt:lpstr>
      <vt:lpstr>Condorcet’s Paradox indicates that restricting group decision making to sets of rational individuals is no guarantee the group as a whole will exhibit rational tendencies.</vt:lpstr>
      <vt:lpstr>The analytical insight from Condorcet’s Paradox suggests that group intransitivity should be common.</vt:lpstr>
      <vt:lpstr>PowerPoint Presentation</vt:lpstr>
      <vt:lpstr>PowerPoint Presentation</vt:lpstr>
      <vt:lpstr>The Borda count asks individuals to rank potential alternatives from their most to least preferred and then assign points to reflect this ranking.</vt:lpstr>
      <vt:lpstr>Determining the Level of Social Service Provision using the Borda Count</vt:lpstr>
      <vt:lpstr>A more troubling aspect of this decision rule can be seen if we consider the introduction of a fourth alternative, future cuts (FC).</vt:lpstr>
      <vt:lpstr>PowerPoint Presentation</vt:lpstr>
      <vt:lpstr>Decision rules that aren’t ‘independent of irrelevant alternatives’ allow wily politicians to more easily manipulate the outcome of a decision making process to produce their most preferred outcome.</vt:lpstr>
      <vt:lpstr>PowerPoint Presentation</vt:lpstr>
      <vt:lpstr>Agenda Setting</vt:lpstr>
      <vt:lpstr>A voting agenda is a plan that determines the sequence or order in which votes occur.</vt:lpstr>
      <vt:lpstr>Pair-Wise Contests and Different Voting Agendas</vt:lpstr>
      <vt:lpstr>PowerPoint Presentation</vt:lpstr>
      <vt:lpstr>PowerPoint Presentation</vt:lpstr>
      <vt:lpstr>PowerPoint Presentation</vt:lpstr>
      <vt:lpstr>PowerPoint Presentation</vt:lpstr>
      <vt:lpstr>PowerPoint Presentation</vt:lpstr>
      <vt:lpstr>PowerPoint Presentation</vt:lpstr>
      <vt:lpstr>With elections and referenda, voters only get to vote for the alternatives that appear on the ballot.</vt:lpstr>
      <vt:lpstr>UK Brexit Referendum, 2016:</vt:lpstr>
      <vt:lpstr>PowerPoint Presentation</vt:lpstr>
      <vt:lpstr>PowerPoint Presentation</vt:lpstr>
      <vt:lpstr>It’s possible to convey an individual’s preference ordering in terms of a utility function.</vt:lpstr>
      <vt:lpstr>PowerPoint Presentation</vt:lpstr>
      <vt:lpstr>Centrist Councillor’s Utility Function</vt:lpstr>
      <vt:lpstr>Right-Wing Councillor’s Utility Function</vt:lpstr>
      <vt:lpstr>PowerPoint Presentation</vt:lpstr>
      <vt:lpstr>PowerPoint Presentation</vt:lpstr>
      <vt:lpstr>When All Three Councillors Have Single-Peaked Preference Orderings</vt:lpstr>
      <vt:lpstr>Illustrating the Power of the Median Voter</vt:lpstr>
      <vt:lpstr>PowerPoint Presentation</vt:lpstr>
      <vt:lpstr>PowerPoint Presentation</vt:lpstr>
      <vt:lpstr>PowerPoint Presentation</vt:lpstr>
      <vt:lpstr>Labor, capital, and agriculture are deciding how to divide a pot of subsidies from the government’s budget.</vt:lpstr>
      <vt:lpstr>PowerPoint Presentation</vt:lpstr>
      <vt:lpstr>An indifference curve is a set of points such that an individual is indifferent between any two points in the set.</vt:lpstr>
      <vt:lpstr>Two-Dimensional Voting with Winsets</vt:lpstr>
      <vt:lpstr>Two-Dimensional Voting with a New Status Quo (P1)</vt:lpstr>
      <vt:lpstr>Two-Dimensional Voting with Cyclical Majorities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Arrow’s Institutional Trilemma</vt:lpstr>
      <vt:lpstr>PowerPoint Presentation</vt:lpstr>
      <vt:lpstr>PowerPoint Presentation</vt:lpstr>
      <vt:lpstr>PowerPoint Presentation</vt:lpstr>
      <vt:lpstr>But it may also mean that individuals with inconvenient preferences were excluded from the process or that some actor exercised agenda control.</vt:lpstr>
      <vt:lpstr>Every decision-making mechanism must grapple with the trade-offs posed by Arrow’s Theorem, and every system of government represents a collection of such decision-making mechanisms.</vt:lpstr>
      <vt:lpstr>There is no perfect set of decision-making institutions.</vt:lpstr>
      <vt:lpstr>Legislative Intent?</vt:lpstr>
      <vt:lpstr>Liberals (in the American sense) have developed principles of statutory interpretation to enable broad meaning to be read into acts of Congress.</vt:lpstr>
      <vt:lpstr>PowerPoint Presentation</vt:lpstr>
      <vt:lpstr>But who’s right?</vt:lpstr>
      <vt:lpstr>Arrow’s Theorem cautions against assigning individual properties such as rationality to groups.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Golder, Matthew Richard</cp:lastModifiedBy>
  <cp:revision>2</cp:revision>
  <dcterms:created xsi:type="dcterms:W3CDTF">2024-07-08T20:11:05Z</dcterms:created>
  <dcterms:modified xsi:type="dcterms:W3CDTF">2024-07-14T21:23:30Z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2024-06-21T00:00:00Z</vt:filetime>
  </property>
  <property fmtid="{D5CDD505-2E9C-101B-9397-08002B2CF9AE}" pid="3" name="Creator">
    <vt:lpwstr>LaTeX with Beamer class</vt:lpwstr>
  </property>
  <property fmtid="{D5CDD505-2E9C-101B-9397-08002B2CF9AE}" pid="4" name="LastSaved">
    <vt:filetime>2024-07-08T00:00:00Z</vt:filetime>
  </property>
  <property fmtid="{D5CDD505-2E9C-101B-9397-08002B2CF9AE}" pid="5" name="PTEX.Fullbanner">
    <vt:lpwstr>This is pdfTeX, Version 3.141592653-2.6-1.40.25 (TeX Live 2023) kpathsea version 6.3.5</vt:lpwstr>
  </property>
  <property fmtid="{D5CDD505-2E9C-101B-9397-08002B2CF9AE}" pid="6" name="Producer">
    <vt:lpwstr>pdfTeX-1.40.25</vt:lpwstr>
  </property>
</Properties>
</file>