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7"/>
  </p:normalViewPr>
  <p:slideViewPr>
    <p:cSldViewPr>
      <p:cViewPr varScale="1">
        <p:scale>
          <a:sx n="138" d="100"/>
          <a:sy n="138" d="100"/>
        </p:scale>
        <p:origin x="238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4" y="577124"/>
            <a:ext cx="3913504" cy="901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968" y="1044642"/>
            <a:ext cx="415671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8XOZJkozfI" TargetMode="Externa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1196206"/>
            <a:ext cx="37338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dirty="0">
                <a:solidFill>
                  <a:srgbClr val="000000"/>
                </a:solidFill>
                <a:latin typeface="+mn-lt"/>
              </a:rPr>
              <a:t>Elections and Electoral Systems</a:t>
            </a:r>
            <a:endParaRPr sz="2050" dirty="0">
              <a:latin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27619"/>
            <a:ext cx="379666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Democracies tend to have higher levels of electoral integrity than dictatorships.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31770"/>
            <a:ext cx="327279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There’s variation, though, among both democracies and dictatorships.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" y="602829"/>
            <a:ext cx="2719705" cy="18556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integrity is influenced by: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Domestic structural constraints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The role of the international community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Institutional design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Electoral management bodies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949654"/>
            <a:ext cx="2382520" cy="9989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Two strategies to identify election fraud: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solidFill>
                <a:srgbClr val="00B0F0"/>
              </a:solidFill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Election monitoring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Election forensics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872742"/>
            <a:ext cx="38290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Benford’s Law: Frequency Distribution of First and Second Digits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1380" y="1417617"/>
          <a:ext cx="3957954" cy="639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37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082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MEAN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0.301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0.176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0.125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0.097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0.079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0.058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0.051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0.046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3.441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0.120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0.114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0.109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0.104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0.100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0.097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0.093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0.090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0.088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0.085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4.187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300" y="1225151"/>
            <a:ext cx="1909750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Electoral Systems</a:t>
            </a:r>
            <a:endParaRPr sz="17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499972"/>
            <a:ext cx="3913504" cy="21741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53035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Political scientists typically distinguish between electoral systems based on their electoral formula.</a:t>
            </a: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Majoritarian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Proportional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Mixed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100" dirty="0"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Tahoma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formula </a:t>
            </a:r>
            <a:r>
              <a:rPr sz="1100" dirty="0">
                <a:latin typeface="+mn-lt"/>
                <a:cs typeface="Tahoma"/>
              </a:rPr>
              <a:t>determines how votes are translated into seats.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19937"/>
            <a:ext cx="15005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Electoral System Families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670" y="1180296"/>
            <a:ext cx="3708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Majoritarian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7210" y="1177675"/>
            <a:ext cx="38735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Proportional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4256" y="830278"/>
            <a:ext cx="773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Electoral</a:t>
            </a:r>
            <a:r>
              <a:rPr sz="4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r>
              <a:rPr sz="4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Families</a:t>
            </a:r>
            <a:endParaRPr sz="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1480" y="1179634"/>
            <a:ext cx="19875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Mixed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3037" y="2092205"/>
            <a:ext cx="20066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i="1" spc="-10" dirty="0">
                <a:solidFill>
                  <a:srgbClr val="231F20"/>
                </a:solidFill>
                <a:latin typeface="Arial"/>
                <a:cs typeface="Arial"/>
              </a:rPr>
              <a:t>Quota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488" y="1537408"/>
            <a:ext cx="2660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Plurality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261" y="1538078"/>
            <a:ext cx="5359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Absolute</a:t>
            </a:r>
            <a:r>
              <a:rPr sz="4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Majority</a:t>
            </a:r>
            <a:endParaRPr sz="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6169" y="2091534"/>
            <a:ext cx="224154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i="1" spc="-10" dirty="0">
                <a:solidFill>
                  <a:srgbClr val="231F20"/>
                </a:solidFill>
                <a:latin typeface="Arial"/>
                <a:cs typeface="Arial"/>
              </a:rPr>
              <a:t>Divisor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7726" y="1534787"/>
            <a:ext cx="554355" cy="172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0" marR="5080" indent="-203835">
              <a:lnSpc>
                <a:spcPct val="106700"/>
              </a:lnSpc>
              <a:spcBef>
                <a:spcPts val="90"/>
              </a:spcBef>
            </a:pP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450" i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4392" y="1534116"/>
            <a:ext cx="23558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45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spc="-25" dirty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endParaRPr sz="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089" y="1531921"/>
            <a:ext cx="33972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Dependent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6752" y="1532140"/>
            <a:ext cx="38735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Independent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2827" y="1680334"/>
            <a:ext cx="594995" cy="19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5565">
              <a:lnSpc>
                <a:spcPct val="125600"/>
              </a:lnSpc>
              <a:spcBef>
                <a:spcPts val="90"/>
              </a:spcBef>
            </a:pP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Alternative</a:t>
            </a:r>
            <a:r>
              <a:rPr sz="450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TRS:</a:t>
            </a:r>
            <a:r>
              <a:rPr sz="450" i="1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Majority-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Runoff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504" y="1680999"/>
            <a:ext cx="886460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25600"/>
              </a:lnSpc>
              <a:spcBef>
                <a:spcPts val="90"/>
              </a:spcBef>
            </a:pP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Single-Member</a:t>
            </a:r>
            <a:r>
              <a:rPr sz="450" i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District</a:t>
            </a:r>
            <a:r>
              <a:rPr sz="450" i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Plurality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45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Nontransferable</a:t>
            </a:r>
            <a:r>
              <a:rPr sz="45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Block</a:t>
            </a:r>
            <a:r>
              <a:rPr sz="450" i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endParaRPr sz="450">
              <a:latin typeface="Arial"/>
              <a:cs typeface="Arial"/>
            </a:endParaRPr>
          </a:p>
          <a:p>
            <a:pPr marL="144145" marR="135890" indent="2540" algn="ctr">
              <a:lnSpc>
                <a:spcPct val="125899"/>
              </a:lnSpc>
              <a:spcBef>
                <a:spcPts val="5"/>
              </a:spcBef>
            </a:pP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Party</a:t>
            </a:r>
            <a:r>
              <a:rPr sz="450" i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Block</a:t>
            </a:r>
            <a:r>
              <a:rPr sz="450" i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Borda</a:t>
            </a:r>
            <a:r>
              <a:rPr sz="450" i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Count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Modified</a:t>
            </a:r>
            <a:r>
              <a:rPr sz="450" i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Borda</a:t>
            </a:r>
            <a:r>
              <a:rPr sz="450" i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Count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Limited</a:t>
            </a:r>
            <a:r>
              <a:rPr sz="450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Vote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TRS:</a:t>
            </a:r>
            <a:r>
              <a:rPr sz="450" i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Majority-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Plurality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4762" y="2237472"/>
            <a:ext cx="589915" cy="457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9710">
              <a:lnSpc>
                <a:spcPct val="125800"/>
              </a:lnSpc>
              <a:spcBef>
                <a:spcPts val="90"/>
              </a:spcBef>
            </a:pP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Hare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Hagenbach-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Bischoff</a:t>
            </a:r>
            <a:endParaRPr sz="450">
              <a:latin typeface="Arial"/>
              <a:cs typeface="Arial"/>
            </a:endParaRPr>
          </a:p>
          <a:p>
            <a:pPr marL="180340" marR="168275" indent="2540" algn="ctr">
              <a:lnSpc>
                <a:spcPct val="125600"/>
              </a:lnSpc>
              <a:spcBef>
                <a:spcPts val="10"/>
              </a:spcBef>
            </a:pPr>
            <a:r>
              <a:rPr sz="450" i="1" spc="-20" dirty="0">
                <a:solidFill>
                  <a:srgbClr val="231F20"/>
                </a:solidFill>
                <a:latin typeface="Arial"/>
                <a:cs typeface="Arial"/>
              </a:rPr>
              <a:t>Droop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Imperiali</a:t>
            </a:r>
            <a:endParaRPr sz="4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40"/>
              </a:spcBef>
            </a:pP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Reinforced</a:t>
            </a:r>
            <a:r>
              <a:rPr sz="450" i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Imperiali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8702" y="2238126"/>
            <a:ext cx="640080" cy="28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795" marR="130175" indent="-3175" algn="ctr">
              <a:lnSpc>
                <a:spcPct val="126800"/>
              </a:lnSpc>
              <a:spcBef>
                <a:spcPts val="90"/>
              </a:spcBef>
            </a:pP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d’Hondt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Sainte-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Laguë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450" i="1" spc="10" dirty="0">
                <a:solidFill>
                  <a:srgbClr val="231F20"/>
                </a:solidFill>
                <a:latin typeface="Arial"/>
                <a:cs typeface="Arial"/>
              </a:rPr>
              <a:t>Modified</a:t>
            </a:r>
            <a:r>
              <a:rPr sz="450" i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231F20"/>
                </a:solidFill>
                <a:latin typeface="Arial"/>
                <a:cs typeface="Arial"/>
              </a:rPr>
              <a:t>Sainte-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Laguë</a:t>
            </a:r>
            <a:endParaRPr sz="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8220" y="1681013"/>
            <a:ext cx="36449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600"/>
              </a:lnSpc>
              <a:spcBef>
                <a:spcPts val="95"/>
              </a:spcBef>
            </a:pP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Coexistence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Supposition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Fusion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31264" y="1679489"/>
            <a:ext cx="332740" cy="19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0">
              <a:lnSpc>
                <a:spcPct val="125600"/>
              </a:lnSpc>
              <a:spcBef>
                <a:spcPts val="95"/>
              </a:spcBef>
            </a:pP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Correction</a:t>
            </a:r>
            <a:r>
              <a:rPr sz="450" i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i="1" spc="-10" dirty="0">
                <a:solidFill>
                  <a:srgbClr val="231F20"/>
                </a:solidFill>
                <a:latin typeface="Arial"/>
                <a:cs typeface="Arial"/>
              </a:rPr>
              <a:t>Conditional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8307" y="1292387"/>
            <a:ext cx="840105" cy="236854"/>
            <a:chOff x="558307" y="1292387"/>
            <a:chExt cx="840105" cy="236854"/>
          </a:xfrm>
        </p:grpSpPr>
        <p:sp>
          <p:nvSpPr>
            <p:cNvPr id="22" name="object 22"/>
            <p:cNvSpPr/>
            <p:nvPr/>
          </p:nvSpPr>
          <p:spPr>
            <a:xfrm>
              <a:off x="996457" y="1292387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332" y="1410773"/>
              <a:ext cx="840105" cy="0"/>
            </a:xfrm>
            <a:custGeom>
              <a:avLst/>
              <a:gdLst/>
              <a:ahLst/>
              <a:cxnLst/>
              <a:rect l="l" t="t" r="r" b="b"/>
              <a:pathLst>
                <a:path w="840105">
                  <a:moveTo>
                    <a:pt x="0" y="0"/>
                  </a:moveTo>
                  <a:lnTo>
                    <a:pt x="839807" y="0"/>
                  </a:lnTo>
                </a:path>
              </a:pathLst>
            </a:custGeom>
            <a:ln w="830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4023" y="1409945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2448" y="1409945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107860" y="1291559"/>
            <a:ext cx="720725" cy="240665"/>
            <a:chOff x="2107860" y="1291559"/>
            <a:chExt cx="720725" cy="240665"/>
          </a:xfrm>
        </p:grpSpPr>
        <p:sp>
          <p:nvSpPr>
            <p:cNvPr id="27" name="object 27"/>
            <p:cNvSpPr/>
            <p:nvPr/>
          </p:nvSpPr>
          <p:spPr>
            <a:xfrm>
              <a:off x="2470761" y="1291559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2125" y="1412430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24428" y="1411601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07860" y="1410773"/>
              <a:ext cx="720725" cy="0"/>
            </a:xfrm>
            <a:custGeom>
              <a:avLst/>
              <a:gdLst/>
              <a:ahLst/>
              <a:cxnLst/>
              <a:rect l="l" t="t" r="r" b="b"/>
              <a:pathLst>
                <a:path w="720725">
                  <a:moveTo>
                    <a:pt x="0" y="0"/>
                  </a:moveTo>
                  <a:lnTo>
                    <a:pt x="720730" y="0"/>
                  </a:lnTo>
                </a:path>
              </a:pathLst>
            </a:custGeom>
            <a:ln w="83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576214" y="1290178"/>
            <a:ext cx="725805" cy="238760"/>
            <a:chOff x="3576214" y="1290178"/>
            <a:chExt cx="725805" cy="238760"/>
          </a:xfrm>
        </p:grpSpPr>
        <p:sp>
          <p:nvSpPr>
            <p:cNvPr id="32" name="object 32"/>
            <p:cNvSpPr/>
            <p:nvPr/>
          </p:nvSpPr>
          <p:spPr>
            <a:xfrm>
              <a:off x="3576217" y="1410773"/>
              <a:ext cx="724535" cy="0"/>
            </a:xfrm>
            <a:custGeom>
              <a:avLst/>
              <a:gdLst/>
              <a:ahLst/>
              <a:cxnLst/>
              <a:rect l="l" t="t" r="r" b="b"/>
              <a:pathLst>
                <a:path w="724535">
                  <a:moveTo>
                    <a:pt x="0" y="0"/>
                  </a:moveTo>
                  <a:lnTo>
                    <a:pt x="724288" y="0"/>
                  </a:lnTo>
                </a:path>
              </a:pathLst>
            </a:custGeom>
            <a:ln w="834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80355" y="1409117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40649" y="1290178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97352" y="1409117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665147" y="1639577"/>
            <a:ext cx="887730" cy="448309"/>
            <a:chOff x="1665147" y="1639577"/>
            <a:chExt cx="887730" cy="448309"/>
          </a:xfrm>
        </p:grpSpPr>
        <p:sp>
          <p:nvSpPr>
            <p:cNvPr id="37" name="object 37"/>
            <p:cNvSpPr/>
            <p:nvPr/>
          </p:nvSpPr>
          <p:spPr>
            <a:xfrm>
              <a:off x="1669300" y="1965822"/>
              <a:ext cx="878840" cy="1905"/>
            </a:xfrm>
            <a:custGeom>
              <a:avLst/>
              <a:gdLst/>
              <a:ahLst/>
              <a:cxnLst/>
              <a:rect l="l" t="t" r="r" b="b"/>
              <a:pathLst>
                <a:path w="878839" h="1905">
                  <a:moveTo>
                    <a:pt x="0" y="1653"/>
                  </a:moveTo>
                  <a:lnTo>
                    <a:pt x="878212" y="0"/>
                  </a:lnTo>
                </a:path>
              </a:pathLst>
            </a:custGeom>
            <a:ln w="830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3422" y="1966371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8618" y="1961640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5935"/>
                  </a:lnTo>
                </a:path>
              </a:pathLst>
            </a:custGeom>
            <a:ln w="851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12125" y="1639577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042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988700" y="943391"/>
            <a:ext cx="2956560" cy="229870"/>
            <a:chOff x="988700" y="943391"/>
            <a:chExt cx="2956560" cy="229870"/>
          </a:xfrm>
        </p:grpSpPr>
        <p:sp>
          <p:nvSpPr>
            <p:cNvPr id="42" name="object 42"/>
            <p:cNvSpPr/>
            <p:nvPr/>
          </p:nvSpPr>
          <p:spPr>
            <a:xfrm>
              <a:off x="2470761" y="1050866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926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7009" y="1050590"/>
              <a:ext cx="0" cy="122555"/>
            </a:xfrm>
            <a:custGeom>
              <a:avLst/>
              <a:gdLst/>
              <a:ahLst/>
              <a:cxnLst/>
              <a:rect l="l" t="t" r="r" b="b"/>
              <a:pathLst>
                <a:path h="122555">
                  <a:moveTo>
                    <a:pt x="0" y="0"/>
                  </a:moveTo>
                  <a:lnTo>
                    <a:pt x="0" y="122308"/>
                  </a:lnTo>
                </a:path>
              </a:pathLst>
            </a:custGeom>
            <a:ln w="82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70761" y="94339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577"/>
                  </a:lnTo>
                </a:path>
              </a:pathLst>
            </a:custGeom>
            <a:ln w="79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40649" y="1048906"/>
              <a:ext cx="0" cy="122555"/>
            </a:xfrm>
            <a:custGeom>
              <a:avLst/>
              <a:gdLst/>
              <a:ahLst/>
              <a:cxnLst/>
              <a:rect l="l" t="t" r="r" b="b"/>
              <a:pathLst>
                <a:path h="122555">
                  <a:moveTo>
                    <a:pt x="0" y="0"/>
                  </a:moveTo>
                  <a:lnTo>
                    <a:pt x="0" y="122194"/>
                  </a:lnTo>
                </a:path>
              </a:pathLst>
            </a:custGeom>
            <a:ln w="83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2845" y="1050590"/>
              <a:ext cx="2948305" cy="2540"/>
            </a:xfrm>
            <a:custGeom>
              <a:avLst/>
              <a:gdLst/>
              <a:ahLst/>
              <a:cxnLst/>
              <a:rect l="l" t="t" r="r" b="b"/>
              <a:pathLst>
                <a:path w="2948304" h="2540">
                  <a:moveTo>
                    <a:pt x="0" y="0"/>
                  </a:moveTo>
                  <a:lnTo>
                    <a:pt x="2947804" y="2484"/>
                  </a:lnTo>
                </a:path>
              </a:pathLst>
            </a:custGeom>
            <a:ln w="82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050" y="1225151"/>
            <a:ext cx="3047999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Majoritarian Electoral Systems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09280"/>
            <a:ext cx="377126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majoritarian electoral system </a:t>
            </a:r>
            <a:r>
              <a:rPr sz="1100" dirty="0">
                <a:latin typeface="+mn-lt"/>
                <a:cs typeface="Tahoma"/>
              </a:rPr>
              <a:t>is one in which the candidates or parties that receive the most votes wins.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43011"/>
            <a:ext cx="3845560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single-member district plurality system (SMDP) </a:t>
            </a:r>
            <a:r>
              <a:rPr dirty="0">
                <a:solidFill>
                  <a:srgbClr val="000000"/>
                </a:solidFill>
                <a:latin typeface="+mn-lt"/>
              </a:rPr>
              <a:t>is one in which individuals cast a single vote for a candidate in a single-member district.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819235"/>
            <a:ext cx="238823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The candidate with 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most</a:t>
            </a:r>
            <a:r>
              <a:rPr sz="1100" dirty="0">
                <a:latin typeface="+mn-lt"/>
                <a:cs typeface="Tahoma"/>
              </a:rPr>
              <a:t> votes wins.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703308"/>
          </a:xfrm>
          <a:prstGeom prst="rect">
            <a:avLst/>
          </a:prstGeom>
        </p:spPr>
        <p:txBody>
          <a:bodyPr vert="horz" wrap="square" lIns="0" tIns="357479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Democracies are sometimes classified in terms of their electoral system.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31770"/>
            <a:ext cx="337502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system </a:t>
            </a:r>
            <a:r>
              <a:rPr sz="1100" dirty="0">
                <a:latin typeface="+mn-lt"/>
                <a:cs typeface="Tahoma"/>
              </a:rPr>
              <a:t>is a set of laws that regulate electoral competition between candidates or parties or both.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635265"/>
            <a:ext cx="31051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Bedford Constituency, UK Legislative Elections, 2019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6722" y="1180377"/>
          <a:ext cx="4078603" cy="1223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10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PERCENTAGE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MOHAMMAD</a:t>
                      </a: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YASIN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LABOUR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20,491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43.3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RYAN</a:t>
                      </a:r>
                      <a:r>
                        <a:rPr sz="65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HENSON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CONSERVATIVE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20,346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43.0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HENRY</a:t>
                      </a: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VANN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LIBERAL</a:t>
                      </a:r>
                      <a:r>
                        <a:rPr sz="6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DEMOCRAT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4,608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9.7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ADRIAN</a:t>
                      </a:r>
                      <a:r>
                        <a:rPr sz="6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SPURRELL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GREEN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960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2.0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CHARLES</a:t>
                      </a:r>
                      <a:r>
                        <a:rPr sz="65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BUNKER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BREXIT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896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777469"/>
          </a:xfrm>
          <a:prstGeom prst="rect">
            <a:avLst/>
          </a:prstGeom>
        </p:spPr>
        <p:txBody>
          <a:bodyPr vert="horz" wrap="square" lIns="0" tIns="430923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The </a:t>
            </a:r>
            <a:r>
              <a:rPr dirty="0">
                <a:solidFill>
                  <a:srgbClr val="00B0F0"/>
                </a:solidFill>
                <a:latin typeface="+mn-lt"/>
              </a:rPr>
              <a:t>single nontransferable vote (SNTV) </a:t>
            </a:r>
            <a:r>
              <a:rPr dirty="0">
                <a:solidFill>
                  <a:srgbClr val="000000"/>
                </a:solidFill>
                <a:latin typeface="+mn-lt"/>
              </a:rPr>
              <a:t>is a system in which voters cast a single candidate-centered vote in a </a:t>
            </a:r>
            <a:r>
              <a:rPr i="1" dirty="0">
                <a:solidFill>
                  <a:srgbClr val="000000"/>
                </a:solidFill>
                <a:latin typeface="+mn-lt"/>
                <a:cs typeface="Arial"/>
              </a:rPr>
              <a:t>multimember </a:t>
            </a:r>
            <a:r>
              <a:rPr dirty="0">
                <a:solidFill>
                  <a:srgbClr val="000000"/>
                </a:solidFill>
                <a:latin typeface="+mn-lt"/>
              </a:rPr>
              <a:t>district.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705215"/>
            <a:ext cx="357695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The candidates with 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highest number </a:t>
            </a:r>
            <a:r>
              <a:rPr sz="1100" dirty="0">
                <a:latin typeface="+mn-lt"/>
                <a:cs typeface="Tahoma"/>
              </a:rPr>
              <a:t>of votes are elected.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738637"/>
          </a:xfrm>
          <a:prstGeom prst="rect">
            <a:avLst/>
          </a:prstGeom>
        </p:spPr>
        <p:txBody>
          <a:bodyPr vert="horz" wrap="square" lIns="0" tIns="219811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Whereas SMDP and SNTV are ‘plurality’ majoritarian electoral systems, the </a:t>
            </a:r>
            <a:r>
              <a:rPr dirty="0">
                <a:solidFill>
                  <a:srgbClr val="00B0F0"/>
                </a:solidFill>
                <a:latin typeface="+mn-lt"/>
              </a:rPr>
              <a:t>alternative vote </a:t>
            </a:r>
            <a:r>
              <a:rPr dirty="0">
                <a:solidFill>
                  <a:srgbClr val="000000"/>
                </a:solidFill>
                <a:latin typeface="+mn-lt"/>
              </a:rPr>
              <a:t>is an ‘absolute majority’ majoritarian system.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66175"/>
            <a:ext cx="3693795" cy="5237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alternative vote (AV), </a:t>
            </a:r>
            <a:r>
              <a:rPr sz="1100" dirty="0">
                <a:latin typeface="+mn-lt"/>
                <a:cs typeface="Tahoma"/>
              </a:rPr>
              <a:t>sometimes called the instant-runoff vote, is a candidate-centered preference voting system used in single-member districts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where voters rank order </a:t>
            </a:r>
            <a:r>
              <a:rPr sz="1100" dirty="0">
                <a:latin typeface="+mn-lt"/>
                <a:cs typeface="Tahoma"/>
              </a:rPr>
              <a:t>the candidates.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367562"/>
            <a:ext cx="37826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If a candidate wins an absolute majority of first-preference votes, they’re immediately elected.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071701"/>
            <a:ext cx="3914140" cy="17564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2192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If no candidate wins an absolute majority, the candidate with the fewest first-preference votes is eliminated, and their votes are reallocated among the remaining candidates based on the designated second preferences.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 dirty="0">
              <a:latin typeface="+mn-lt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1100" dirty="0">
                <a:latin typeface="+mn-lt"/>
                <a:cs typeface="Tahoma"/>
              </a:rPr>
              <a:t>This process is repeated until one candidate has obtained an absolute majority of the votes cast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(full preferential system) </a:t>
            </a:r>
            <a:r>
              <a:rPr sz="1100" dirty="0">
                <a:latin typeface="+mn-lt"/>
                <a:cs typeface="Tahoma"/>
              </a:rPr>
              <a:t>or an absolute majority of the valid votes remaining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(optional preferential system).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03668"/>
            <a:ext cx="341820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Richmond Constituency, New South Wales, Australia 1990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0734" y="850814"/>
          <a:ext cx="4183377" cy="1772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38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2560" marR="135890" indent="-19685">
                        <a:lnSpc>
                          <a:spcPct val="120000"/>
                        </a:lnSpc>
                        <a:spcBef>
                          <a:spcPts val="130"/>
                        </a:spcBef>
                      </a:pPr>
                      <a:r>
                        <a:rPr sz="5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</a:t>
                      </a:r>
                      <a:r>
                        <a:rPr sz="5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THIRD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5890" marR="109220" indent="-19050">
                        <a:lnSpc>
                          <a:spcPct val="120000"/>
                        </a:lnSpc>
                        <a:spcBef>
                          <a:spcPts val="130"/>
                        </a:spcBef>
                      </a:pPr>
                      <a:r>
                        <a:rPr sz="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FOURTH</a:t>
                      </a:r>
                      <a:r>
                        <a:rPr sz="5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FIFTH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SIXTH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1130" marR="106045" indent="-38100">
                        <a:lnSpc>
                          <a:spcPct val="120000"/>
                        </a:lnSpc>
                        <a:spcBef>
                          <a:spcPts val="130"/>
                        </a:spcBef>
                      </a:pPr>
                      <a:r>
                        <a:rPr sz="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SEVENTH</a:t>
                      </a:r>
                      <a:r>
                        <a:rPr sz="5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(NO.)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R="116839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STAN</a:t>
                      </a:r>
                      <a:r>
                        <a:rPr sz="4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GIBBS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4,346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6.3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4,380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6.3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4,420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6.4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4,504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4,683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6.8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5720" marR="250825">
                        <a:lnSpc>
                          <a:spcPct val="116700"/>
                        </a:lnSpc>
                        <a:spcBef>
                          <a:spcPts val="16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NEVILLE</a:t>
                      </a:r>
                      <a:r>
                        <a:rPr sz="4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NEWELL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18,423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26.7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18,467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26.7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18,484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26.8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18,544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26.9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18,683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27.1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20,238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29.4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34,664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50.5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GAVIN</a:t>
                      </a:r>
                      <a:r>
                        <a:rPr sz="4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BAILLIE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ALAN</a:t>
                      </a:r>
                      <a:r>
                        <a:rPr sz="4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SIMS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1,032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1,053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1,059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1,116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IAN</a:t>
                      </a:r>
                      <a:r>
                        <a:rPr sz="4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PATERSON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445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480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530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5720" marR="236220">
                        <a:lnSpc>
                          <a:spcPct val="116700"/>
                        </a:lnSpc>
                        <a:spcBef>
                          <a:spcPts val="16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DUDLEY</a:t>
                      </a:r>
                      <a:r>
                        <a:rPr sz="4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LEGGETT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279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294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5720" marR="226060">
                        <a:lnSpc>
                          <a:spcPct val="116700"/>
                        </a:lnSpc>
                        <a:spcBef>
                          <a:spcPts val="16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CHARLES</a:t>
                      </a:r>
                      <a:r>
                        <a:rPr sz="4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BLUNT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28,257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40.9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28,274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41.0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28,303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41.0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28,416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41.2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28,978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42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29,778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43.2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33,980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49.5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5085" marR="179070">
                        <a:lnSpc>
                          <a:spcPct val="116700"/>
                        </a:lnSpc>
                        <a:spcBef>
                          <a:spcPts val="16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HELEN</a:t>
                      </a:r>
                      <a:r>
                        <a:rPr sz="4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CALDICOTT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16,072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23.3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16,091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23.3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16,237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23.5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16,438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23.8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16,658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24.1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18,903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27.4</a:t>
                      </a:r>
                      <a:endParaRPr sz="45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3610"/>
            <a:ext cx="387985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Australian How-To-Vote Card, Green Party, Canning Constituency, 2015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295" y="479602"/>
            <a:ext cx="1295400" cy="267843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13890"/>
            <a:ext cx="381635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majority-runoff two-round system (TRS) </a:t>
            </a:r>
            <a:r>
              <a:rPr sz="1100" dirty="0">
                <a:latin typeface="+mn-lt"/>
                <a:cs typeface="Tahoma"/>
              </a:rPr>
              <a:t>is another ‘absolute majority’ majoritarian electoral system.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645958"/>
            <a:ext cx="374078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In a </a:t>
            </a:r>
            <a:r>
              <a:rPr dirty="0">
                <a:solidFill>
                  <a:srgbClr val="00B0F0"/>
                </a:solidFill>
                <a:latin typeface="+mn-lt"/>
              </a:rPr>
              <a:t>majority-runoff TRS </a:t>
            </a:r>
            <a:r>
              <a:rPr dirty="0">
                <a:solidFill>
                  <a:srgbClr val="000000"/>
                </a:solidFill>
                <a:latin typeface="+mn-lt"/>
              </a:rPr>
              <a:t>voters cast a single candidate-centered vote in a single-member district.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350110"/>
            <a:ext cx="3901440" cy="10622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9055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Any candidate who obtains an absolute majority in the first round of elections is elected.</a:t>
            </a:r>
            <a:endParaRPr sz="1100">
              <a:latin typeface="+mn-lt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>
              <a:latin typeface="+mn-lt"/>
              <a:cs typeface="Tahoma"/>
            </a:endParaRPr>
          </a:p>
          <a:p>
            <a:pPr marL="12700" marR="5080">
              <a:lnSpc>
                <a:spcPct val="102699"/>
              </a:lnSpc>
            </a:pPr>
            <a:r>
              <a:rPr sz="1100" dirty="0">
                <a:latin typeface="+mn-lt"/>
                <a:cs typeface="Tahoma"/>
              </a:rPr>
              <a:t>If no one obtains an absolute majority, then the top two vote winners go on to compete in a runoff election in the second round.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387717"/>
            <a:ext cx="21272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Burundi Presidential Elections, 2020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838" y="831847"/>
          <a:ext cx="4080508" cy="183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8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</a:t>
                      </a:r>
                      <a:r>
                        <a:rPr sz="7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ÉVARISTE</a:t>
                      </a:r>
                      <a:r>
                        <a:rPr sz="65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NDAYISHIMIYE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CNDD-</a:t>
                      </a:r>
                      <a:r>
                        <a:rPr sz="6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FDD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71.45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AGATHON</a:t>
                      </a:r>
                      <a:r>
                        <a:rPr sz="65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RWASA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CONGRESS</a:t>
                      </a:r>
                      <a:r>
                        <a:rPr sz="6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6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LIBERTY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25.15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GASTON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SINDIMWO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UNION FOR</a:t>
                      </a:r>
                      <a:r>
                        <a:rPr sz="6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6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PROGRESS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1.70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DOMITIEN</a:t>
                      </a:r>
                      <a:r>
                        <a:rPr sz="65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NDAYIZEYE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KIRA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BURUNDI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COALITION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0.57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LéONCE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NGENDAKUMANA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FRONT</a:t>
                      </a:r>
                      <a:r>
                        <a:rPr sz="6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DEMOCRACY</a:t>
                      </a:r>
                      <a:r>
                        <a:rPr sz="65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BURUNDI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0.49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DIEUDONNé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HAHIMANA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INDEPENDENT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0.43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FRANCIS</a:t>
                      </a:r>
                      <a:r>
                        <a:rPr sz="65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ROHERO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INDEPENDENT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0.21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4590"/>
            <a:ext cx="21494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Uruguay Presidential Elections, 2019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0860" y="414636"/>
          <a:ext cx="3399789" cy="2647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8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 ROUND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DANIEL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MARTINEZ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BROAD</a:t>
                      </a:r>
                      <a:r>
                        <a:rPr sz="5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FRONT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40.49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LUIS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ALBERTO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LACALLE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POU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5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29.70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ERNESTO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TALVI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COLORADA</a:t>
                      </a:r>
                      <a:r>
                        <a:rPr sz="5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12.80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GUIDO</a:t>
                      </a:r>
                      <a:r>
                        <a:rPr sz="550" spc="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MANINI</a:t>
                      </a:r>
                      <a:r>
                        <a:rPr sz="550" spc="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RíOS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OPEN</a:t>
                      </a:r>
                      <a:r>
                        <a:rPr sz="55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CABILDO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11.46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CéSAR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VEGA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343535">
                        <a:lnSpc>
                          <a:spcPct val="119300"/>
                        </a:lnSpc>
                        <a:spcBef>
                          <a:spcPts val="20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PARTIDO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ECOLOGISTA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RADICAL</a:t>
                      </a:r>
                      <a:r>
                        <a:rPr sz="5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INTRANSIGENTE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1.43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EDGARDO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NOVICK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PARTIDO</a:t>
                      </a:r>
                      <a:r>
                        <a:rPr sz="5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55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GENTE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1.12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PABLO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MIERES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INDEPENDENT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1.01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GONZALO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ABELLA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POPULAR</a:t>
                      </a:r>
                      <a:r>
                        <a:rPr sz="5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UNITY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0.84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GUSTAVO</a:t>
                      </a:r>
                      <a:r>
                        <a:rPr sz="5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SALLE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GREEN</a:t>
                      </a:r>
                      <a:r>
                        <a:rPr sz="55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ANIMALIST</a:t>
                      </a:r>
                      <a:r>
                        <a:rPr sz="55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0.83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OTHERS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0.33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8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ROUND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DANIEL</a:t>
                      </a:r>
                      <a:r>
                        <a:rPr sz="5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MARTINEZ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BROAD</a:t>
                      </a:r>
                      <a:r>
                        <a:rPr sz="5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FRONT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49.21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LUIS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ALBERTO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LACALLE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POU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sz="5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50.79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5" y="1225151"/>
            <a:ext cx="3057805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Elections and Electoral Integrity</a:t>
            </a:r>
            <a:endParaRPr sz="17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378" y="1225151"/>
            <a:ext cx="2931872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Proportional Electoral Systems</a:t>
            </a:r>
            <a:endParaRPr sz="17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823686"/>
          </a:xfrm>
          <a:prstGeom prst="rect">
            <a:avLst/>
          </a:prstGeom>
        </p:spPr>
        <p:txBody>
          <a:bodyPr vert="horz" wrap="square" lIns="0" tIns="304037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proportional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dirty="0">
                <a:solidFill>
                  <a:srgbClr val="00B0F0"/>
                </a:solidFill>
                <a:latin typeface="+mn-lt"/>
              </a:rPr>
              <a:t>or proportional representation (PR), electoral system </a:t>
            </a:r>
            <a:r>
              <a:rPr dirty="0">
                <a:solidFill>
                  <a:srgbClr val="000000"/>
                </a:solidFill>
                <a:latin typeface="+mn-lt"/>
              </a:rPr>
              <a:t>is a quota- or divisor-based electoral system employed in multimember districts.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750401"/>
            <a:ext cx="359854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 rationale behind PR systems is to produce a proportional translation of votes into seats.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871587"/>
            <a:ext cx="3703320" cy="11741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Proportional representation (PR) electoral systems come in two main types: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List proportional representation systems (List PR)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Tahoma"/>
              <a:buAutoNum type="arabicPeriod"/>
            </a:pPr>
            <a:endParaRPr sz="1100" dirty="0">
              <a:latin typeface="+mn-lt"/>
              <a:cs typeface="Tahoma"/>
            </a:endParaRPr>
          </a:p>
          <a:p>
            <a:pPr marL="290195" indent="-177800">
              <a:lnSpc>
                <a:spcPct val="100000"/>
              </a:lnSpc>
              <a:buAutoNum type="arabicPeriod"/>
              <a:tabLst>
                <a:tab pos="290195" algn="l"/>
              </a:tabLst>
            </a:pPr>
            <a:r>
              <a:rPr sz="1100" dirty="0">
                <a:latin typeface="+mn-lt"/>
                <a:cs typeface="Tahoma"/>
              </a:rPr>
              <a:t>Single transferable vote (STV)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714780"/>
            <a:ext cx="362648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In a </a:t>
            </a:r>
            <a:r>
              <a:rPr dirty="0">
                <a:solidFill>
                  <a:srgbClr val="00B0F0"/>
                </a:solidFill>
                <a:latin typeface="+mn-lt"/>
              </a:rPr>
              <a:t>list PR system</a:t>
            </a:r>
            <a:r>
              <a:rPr dirty="0">
                <a:solidFill>
                  <a:srgbClr val="000000"/>
                </a:solidFill>
                <a:latin typeface="+mn-lt"/>
              </a:rPr>
              <a:t>, each party presents a list of candidates to voters in each multimember district.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418931"/>
            <a:ext cx="3846829" cy="8892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5745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Parties receive seats in proportion to their overall share of the votes.</a:t>
            </a:r>
            <a:endParaRPr sz="1100">
              <a:latin typeface="+mn-lt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00"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Tahoma"/>
              </a:rPr>
              <a:t>These seats are then allocated among the candidates on their list.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602829"/>
            <a:ext cx="3171190" cy="18556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PR systems differ in important ways: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The precise formula for allocating seats to parties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The district magnitude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195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0195" algn="l"/>
              </a:tabLst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The use of electoral thresholds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Tahoma"/>
              <a:buAutoNum type="arabicPeriod"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195" indent="-177800">
              <a:lnSpc>
                <a:spcPct val="100000"/>
              </a:lnSpc>
              <a:buAutoNum type="arabicPeriod"/>
              <a:tabLst>
                <a:tab pos="290195" algn="l"/>
              </a:tabLst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The type of party list employed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09280"/>
            <a:ext cx="391287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j-lt"/>
                <a:cs typeface="Tahoma"/>
              </a:rPr>
              <a:t>All PR systems employ either quotas or divisors to allocate seats to parties.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51215"/>
            <a:ext cx="383857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1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r>
              <a:rPr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is essentially the ‘price’ in terms of votes that a party must ‘pay’ to guarantee themselves a seat in a particular electoral district.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" y="489799"/>
            <a:ext cx="3883025" cy="21350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A quota, </a:t>
            </a:r>
            <a:r>
              <a:rPr sz="1100" i="1" dirty="0">
                <a:latin typeface="+mn-lt"/>
                <a:cs typeface="Calibri"/>
              </a:rPr>
              <a:t>Q</a:t>
            </a:r>
            <a:r>
              <a:rPr sz="1100" dirty="0">
                <a:latin typeface="+mn-lt"/>
                <a:cs typeface="Calibri"/>
              </a:rPr>
              <a:t>(</a:t>
            </a:r>
            <a:r>
              <a:rPr sz="1100" i="1" dirty="0">
                <a:latin typeface="+mn-lt"/>
                <a:cs typeface="Calibri"/>
              </a:rPr>
              <a:t>n</a:t>
            </a:r>
            <a:r>
              <a:rPr sz="1100" dirty="0">
                <a:latin typeface="+mn-lt"/>
                <a:cs typeface="Calibri"/>
              </a:rPr>
              <a:t>)</a:t>
            </a:r>
            <a:r>
              <a:rPr sz="1100" dirty="0">
                <a:latin typeface="+mn-lt"/>
                <a:cs typeface="Tahoma"/>
              </a:rPr>
              <a:t>, is calculated as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100" dirty="0">
              <a:latin typeface="+mn-lt"/>
              <a:cs typeface="Tahoma"/>
            </a:endParaRPr>
          </a:p>
          <a:p>
            <a:pPr marL="116839" algn="ctr">
              <a:lnSpc>
                <a:spcPts val="1035"/>
              </a:lnSpc>
              <a:spcBef>
                <a:spcPts val="5"/>
              </a:spcBef>
              <a:tabLst>
                <a:tab pos="1065530" algn="l"/>
              </a:tabLst>
            </a:pPr>
            <a:r>
              <a:rPr sz="1100" i="1" dirty="0">
                <a:latin typeface="+mn-lt"/>
                <a:cs typeface="Calibri"/>
              </a:rPr>
              <a:t>Q</a:t>
            </a:r>
            <a:r>
              <a:rPr sz="1100" dirty="0">
                <a:latin typeface="+mn-lt"/>
                <a:cs typeface="Calibri"/>
              </a:rPr>
              <a:t>(</a:t>
            </a:r>
            <a:r>
              <a:rPr sz="1100" i="1" dirty="0">
                <a:latin typeface="+mn-lt"/>
                <a:cs typeface="Calibri"/>
              </a:rPr>
              <a:t>n</a:t>
            </a:r>
            <a:r>
              <a:rPr sz="1100" dirty="0">
                <a:latin typeface="+mn-lt"/>
                <a:cs typeface="Calibri"/>
              </a:rPr>
              <a:t>) = </a:t>
            </a:r>
            <a:r>
              <a:rPr sz="1650" u="sng" baseline="37878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  </a:t>
            </a:r>
            <a:r>
              <a:rPr lang="en-US" sz="1650" u="sng" baseline="37878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     </a:t>
            </a:r>
            <a:r>
              <a:rPr sz="1650" i="1" u="sng" baseline="37878" dirty="0" err="1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V</a:t>
            </a:r>
            <a:r>
              <a:rPr sz="1200" i="1" u="sng" baseline="38194" dirty="0" err="1">
                <a:uFill>
                  <a:solidFill>
                    <a:srgbClr val="000000"/>
                  </a:solidFill>
                </a:uFill>
                <a:latin typeface="+mn-lt"/>
                <a:cs typeface="Sitka Subheading"/>
              </a:rPr>
              <a:t>d</a:t>
            </a:r>
            <a:r>
              <a:rPr sz="1200" i="1" u="sng" baseline="38194" dirty="0">
                <a:uFill>
                  <a:solidFill>
                    <a:srgbClr val="000000"/>
                  </a:solidFill>
                </a:uFill>
                <a:latin typeface="+mn-lt"/>
                <a:cs typeface="Sitka Subheading"/>
              </a:rPr>
              <a:t>	</a:t>
            </a:r>
            <a:endParaRPr lang="en-US" sz="1200" u="sng" baseline="38194" dirty="0">
              <a:uFill>
                <a:solidFill>
                  <a:srgbClr val="000000"/>
                </a:solidFill>
              </a:uFill>
              <a:latin typeface="+mn-lt"/>
              <a:cs typeface="Sitka Subheading"/>
            </a:endParaRPr>
          </a:p>
          <a:p>
            <a:pPr marL="116839" algn="ctr">
              <a:lnSpc>
                <a:spcPts val="1035"/>
              </a:lnSpc>
              <a:spcBef>
                <a:spcPts val="5"/>
              </a:spcBef>
              <a:tabLst>
                <a:tab pos="1065530" algn="l"/>
              </a:tabLst>
            </a:pPr>
            <a:r>
              <a:rPr lang="en-US" sz="1100" i="1" dirty="0">
                <a:latin typeface="+mn-lt"/>
                <a:cs typeface="Calibri"/>
              </a:rPr>
              <a:t>           M</a:t>
            </a:r>
            <a:r>
              <a:rPr lang="en-US" sz="1200" i="1" baseline="-13888" dirty="0">
                <a:latin typeface="+mn-lt"/>
                <a:cs typeface="Sitka Subheading"/>
              </a:rPr>
              <a:t>d </a:t>
            </a:r>
            <a:r>
              <a:rPr lang="en-US" sz="1100" dirty="0">
                <a:latin typeface="+mn-lt"/>
                <a:cs typeface="Calibri"/>
              </a:rPr>
              <a:t>+ </a:t>
            </a:r>
            <a:r>
              <a:rPr lang="en-US" sz="1100" i="1" dirty="0">
                <a:latin typeface="+mn-lt"/>
                <a:cs typeface="Calibri"/>
              </a:rPr>
              <a:t>n</a:t>
            </a:r>
            <a:endParaRPr lang="en-US" sz="11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100" dirty="0">
              <a:latin typeface="+mn-lt"/>
              <a:cs typeface="Calibri"/>
            </a:endParaRPr>
          </a:p>
          <a:p>
            <a:pPr marL="338455" indent="-136525">
              <a:lnSpc>
                <a:spcPct val="100000"/>
              </a:lnSpc>
              <a:buFont typeface="Arial"/>
              <a:buChar char="•"/>
              <a:tabLst>
                <a:tab pos="338455" algn="l"/>
              </a:tabLst>
            </a:pPr>
            <a:r>
              <a:rPr sz="1100" i="1" dirty="0">
                <a:latin typeface="+mn-lt"/>
                <a:cs typeface="Calibri"/>
              </a:rPr>
              <a:t>V</a:t>
            </a:r>
            <a:r>
              <a:rPr sz="1200" i="1" baseline="-13888" dirty="0">
                <a:latin typeface="+mn-lt"/>
                <a:cs typeface="Sitka Subheading"/>
              </a:rPr>
              <a:t>d </a:t>
            </a:r>
            <a:r>
              <a:rPr sz="1100" dirty="0">
                <a:latin typeface="+mn-lt"/>
                <a:cs typeface="Tahoma"/>
              </a:rPr>
              <a:t>is the number of valid votes in district </a:t>
            </a:r>
            <a:r>
              <a:rPr sz="1100" i="1" dirty="0">
                <a:latin typeface="+mn-lt"/>
                <a:cs typeface="Calibri"/>
              </a:rPr>
              <a:t>d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2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7820" marR="55880" indent="-136525">
              <a:lnSpc>
                <a:spcPct val="102600"/>
              </a:lnSpc>
              <a:buFont typeface="Arial"/>
              <a:buChar char="•"/>
              <a:tabLst>
                <a:tab pos="340360" algn="l"/>
              </a:tabLst>
            </a:pPr>
            <a:r>
              <a:rPr sz="1100" i="1" dirty="0">
                <a:latin typeface="+mn-lt"/>
                <a:cs typeface="Calibri"/>
              </a:rPr>
              <a:t>M</a:t>
            </a:r>
            <a:r>
              <a:rPr sz="1200" i="1" baseline="-13888" dirty="0">
                <a:latin typeface="+mn-lt"/>
                <a:cs typeface="Sitka Subheading"/>
              </a:rPr>
              <a:t>d </a:t>
            </a:r>
            <a:r>
              <a:rPr sz="1100" dirty="0">
                <a:latin typeface="+mn-lt"/>
                <a:cs typeface="Tahoma"/>
              </a:rPr>
              <a:t>is the district magnitude or number of available seats in 	district </a:t>
            </a:r>
            <a:r>
              <a:rPr sz="1100" i="1" dirty="0">
                <a:latin typeface="+mn-lt"/>
                <a:cs typeface="Calibri"/>
              </a:rPr>
              <a:t>d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buFont typeface="Arial"/>
              <a:buChar char="•"/>
              <a:tabLst>
                <a:tab pos="338455" algn="l"/>
              </a:tabLst>
            </a:pP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Tahoma"/>
              </a:rPr>
              <a:t>is the modifier of the quota.</a:t>
            </a: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351" y="482065"/>
            <a:ext cx="3609340" cy="2460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100" dirty="0">
              <a:latin typeface="+mn-lt"/>
              <a:cs typeface="Tahoma"/>
            </a:endParaRPr>
          </a:p>
          <a:p>
            <a:pPr marL="116839" algn="ctr">
              <a:lnSpc>
                <a:spcPts val="1035"/>
              </a:lnSpc>
              <a:spcBef>
                <a:spcPts val="5"/>
              </a:spcBef>
              <a:tabLst>
                <a:tab pos="1065530" algn="l"/>
              </a:tabLst>
            </a:pPr>
            <a:r>
              <a:rPr lang="en-US" sz="1100" i="1" dirty="0">
                <a:latin typeface="+mn-lt"/>
                <a:cs typeface="Calibri"/>
              </a:rPr>
              <a:t>Q</a:t>
            </a:r>
            <a:r>
              <a:rPr lang="en-US" sz="1100" dirty="0">
                <a:latin typeface="+mn-lt"/>
                <a:cs typeface="Calibri"/>
              </a:rPr>
              <a:t>(</a:t>
            </a:r>
            <a:r>
              <a:rPr lang="en-US" sz="1100" i="1" dirty="0">
                <a:latin typeface="+mn-lt"/>
                <a:cs typeface="Calibri"/>
              </a:rPr>
              <a:t>n</a:t>
            </a:r>
            <a:r>
              <a:rPr lang="en-US" sz="1100" dirty="0">
                <a:latin typeface="+mn-lt"/>
                <a:cs typeface="Calibri"/>
              </a:rPr>
              <a:t>) = </a:t>
            </a:r>
            <a:r>
              <a:rPr lang="en-US" sz="1650" u="sng" baseline="37878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       </a:t>
            </a:r>
            <a:r>
              <a:rPr lang="en-US" sz="1650" i="1" u="sng" baseline="37878" dirty="0" err="1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V</a:t>
            </a:r>
            <a:r>
              <a:rPr lang="en-US" sz="1200" i="1" u="sng" baseline="38194" dirty="0" err="1">
                <a:uFill>
                  <a:solidFill>
                    <a:srgbClr val="000000"/>
                  </a:solidFill>
                </a:uFill>
                <a:latin typeface="+mn-lt"/>
                <a:cs typeface="Sitka Subheading"/>
              </a:rPr>
              <a:t>d</a:t>
            </a:r>
            <a:r>
              <a:rPr lang="en-US" sz="1200" i="1" u="sng" baseline="38194" dirty="0">
                <a:uFill>
                  <a:solidFill>
                    <a:srgbClr val="000000"/>
                  </a:solidFill>
                </a:uFill>
                <a:latin typeface="+mn-lt"/>
                <a:cs typeface="Sitka Subheading"/>
              </a:rPr>
              <a:t>	</a:t>
            </a:r>
            <a:endParaRPr lang="en-US" sz="1200" u="sng" baseline="38194" dirty="0">
              <a:uFill>
                <a:solidFill>
                  <a:srgbClr val="000000"/>
                </a:solidFill>
              </a:uFill>
              <a:latin typeface="+mn-lt"/>
              <a:cs typeface="Sitka Subheading"/>
            </a:endParaRPr>
          </a:p>
          <a:p>
            <a:pPr marL="116839" algn="ctr">
              <a:lnSpc>
                <a:spcPts val="1035"/>
              </a:lnSpc>
              <a:spcBef>
                <a:spcPts val="5"/>
              </a:spcBef>
              <a:tabLst>
                <a:tab pos="1065530" algn="l"/>
              </a:tabLst>
            </a:pPr>
            <a:r>
              <a:rPr lang="en-US" sz="1100" i="1" dirty="0">
                <a:latin typeface="+mn-lt"/>
                <a:cs typeface="Calibri"/>
              </a:rPr>
              <a:t>           M</a:t>
            </a:r>
            <a:r>
              <a:rPr lang="en-US" sz="1200" i="1" baseline="-13888" dirty="0">
                <a:latin typeface="+mn-lt"/>
                <a:cs typeface="Sitka Subheading"/>
              </a:rPr>
              <a:t>d </a:t>
            </a:r>
            <a:r>
              <a:rPr lang="en-US" sz="1100" dirty="0">
                <a:latin typeface="+mn-lt"/>
                <a:cs typeface="Calibri"/>
              </a:rPr>
              <a:t>+ </a:t>
            </a:r>
            <a:r>
              <a:rPr lang="en-US" sz="1100" i="1" dirty="0">
                <a:latin typeface="+mn-lt"/>
                <a:cs typeface="Calibri"/>
              </a:rPr>
              <a:t>n</a:t>
            </a:r>
            <a:endParaRPr lang="en-US" sz="1100" dirty="0">
              <a:latin typeface="+mn-lt"/>
              <a:cs typeface="Calibri"/>
            </a:endParaRPr>
          </a:p>
          <a:p>
            <a:pPr marL="212725" indent="-136525">
              <a:lnSpc>
                <a:spcPct val="100000"/>
              </a:lnSpc>
              <a:spcBef>
                <a:spcPts val="1110"/>
              </a:spcBef>
              <a:buClr>
                <a:srgbClr val="000000"/>
              </a:buClr>
              <a:buFont typeface="Arial"/>
              <a:buChar char="•"/>
              <a:tabLst>
                <a:tab pos="21272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Hare quota: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Calibri"/>
              </a:rPr>
              <a:t>= 0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212090" indent="-13652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12090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Hagenbach-Bischoff quota: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Calibri"/>
              </a:rPr>
              <a:t>= 1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100" dirty="0">
              <a:solidFill>
                <a:srgbClr val="00B0F0"/>
              </a:solidFill>
              <a:latin typeface="+mn-lt"/>
              <a:cs typeface="Tahoma"/>
            </a:endParaRPr>
          </a:p>
          <a:p>
            <a:pPr marL="212725" indent="-13652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1272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Imperiali quota: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Calibri"/>
              </a:rPr>
              <a:t>= 2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100" dirty="0">
              <a:solidFill>
                <a:srgbClr val="00B0F0"/>
              </a:solidFill>
              <a:latin typeface="+mn-lt"/>
              <a:cs typeface="Tahoma"/>
            </a:endParaRPr>
          </a:p>
          <a:p>
            <a:pPr marL="212725" indent="-13652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1272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Reinforced imperiali quota: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Calibri"/>
              </a:rPr>
              <a:t>= 3</a:t>
            </a:r>
            <a:r>
              <a:rPr sz="1100" dirty="0">
                <a:latin typeface="+mn-lt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212725" indent="-136525">
              <a:lnSpc>
                <a:spcPct val="100000"/>
              </a:lnSpc>
              <a:buFont typeface="Arial"/>
              <a:buChar char="•"/>
              <a:tabLst>
                <a:tab pos="212725" algn="l"/>
              </a:tabLst>
            </a:pPr>
            <a:r>
              <a:rPr sz="1100" dirty="0">
                <a:latin typeface="+mn-lt"/>
                <a:cs typeface="Tahoma"/>
              </a:rPr>
              <a:t>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Droop quota </a:t>
            </a:r>
            <a:r>
              <a:rPr sz="1100" dirty="0">
                <a:latin typeface="+mn-lt"/>
                <a:cs typeface="Tahoma"/>
              </a:rPr>
              <a:t>is the Hagenbach-Bischoff quota plus 1.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333856"/>
            <a:ext cx="286321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Allocating Seats to Parties using the Hare Quota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884" y="777960"/>
          <a:ext cx="4079869" cy="1786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47,000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15,800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205104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4.7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1.58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81280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AUTOMATIC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80010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REMAINDER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27619"/>
            <a:ext cx="356235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Elections are increasingly used to fill legislative and executive offices around the world.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31770"/>
            <a:ext cx="354393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Almost all of the world’s independent states today use direct elections to elect people to their lower house of parliament.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333856"/>
            <a:ext cx="286321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Allocating Seats to Parties using the Hare Quota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884" y="777960"/>
          <a:ext cx="4079869" cy="1786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47,000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15,800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205104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4.7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1.58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81280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AUTOMATIC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8580" marR="80010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REMAINDER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7294" y="2721430"/>
            <a:ext cx="204279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What about the ‘remainder’ seats?</a:t>
            </a: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202093"/>
            <a:ext cx="3717925" cy="7162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 most common method for allocating the remainder seats is the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largest remainder method.</a:t>
            </a: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100" dirty="0">
              <a:solidFill>
                <a:srgbClr val="00B0F0"/>
              </a:solidFill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Hare Quota with Largest Remainders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1894" y="1007087"/>
          <a:ext cx="3874769" cy="2059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47,000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15,800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12,000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6,100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3,100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100,000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10,000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64769" marR="217170">
                        <a:lnSpc>
                          <a:spcPct val="124000"/>
                        </a:lnSpc>
                        <a:spcBef>
                          <a:spcPts val="22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00" spc="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QUOTA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4.7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1.58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1.2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64135" marR="80645">
                        <a:lnSpc>
                          <a:spcPct val="124000"/>
                        </a:lnSpc>
                        <a:spcBef>
                          <a:spcPts val="225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AUTOMATIC</a:t>
                      </a:r>
                      <a:r>
                        <a:rPr sz="6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SEATS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REMAINDER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0.7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0.58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0.2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0.61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0.31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64135" marR="59690">
                        <a:lnSpc>
                          <a:spcPct val="124000"/>
                        </a:lnSpc>
                        <a:spcBef>
                          <a:spcPts val="225"/>
                        </a:spcBef>
                      </a:pPr>
                      <a:r>
                        <a:rPr sz="60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REMAINDER </a:t>
                      </a:r>
                      <a:r>
                        <a:rPr sz="60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TOTALSEATS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6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808144"/>
          </a:xfrm>
          <a:prstGeom prst="rect">
            <a:avLst/>
          </a:prstGeom>
        </p:spPr>
        <p:txBody>
          <a:bodyPr vert="horz" wrap="square" lIns="0" tIns="28864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divisor, </a:t>
            </a:r>
            <a:r>
              <a:rPr dirty="0">
                <a:solidFill>
                  <a:schemeClr val="tx1"/>
                </a:solidFill>
                <a:latin typeface="+mn-lt"/>
              </a:rPr>
              <a:t>or</a:t>
            </a:r>
            <a:r>
              <a:rPr dirty="0">
                <a:solidFill>
                  <a:srgbClr val="00B0F0"/>
                </a:solidFill>
                <a:latin typeface="+mn-lt"/>
              </a:rPr>
              <a:t> highest average, system </a:t>
            </a:r>
            <a:r>
              <a:rPr dirty="0">
                <a:solidFill>
                  <a:srgbClr val="000000"/>
                </a:solidFill>
                <a:latin typeface="+mn-lt"/>
              </a:rPr>
              <a:t>divides the total number of votes won by each party in a district by a series of numbers (divisors) to obtain quotients.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735009"/>
            <a:ext cx="373951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District seats are then allocated according to which parties have the highest quotients.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770850"/>
            <a:ext cx="2695575" cy="14273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The three most common divisor systems are: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solidFill>
                <a:srgbClr val="00B0F0"/>
              </a:solidFill>
              <a:latin typeface="+mn-lt"/>
              <a:cs typeface="Tahoma"/>
            </a:endParaRPr>
          </a:p>
          <a:p>
            <a:pPr marL="325755" indent="-1365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2575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D’Hondt: </a:t>
            </a:r>
            <a:r>
              <a:rPr sz="1100" dirty="0">
                <a:latin typeface="+mn-lt"/>
                <a:cs typeface="Tahoma"/>
              </a:rPr>
              <a:t>1, 2, 3, 4, . . .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25755" indent="-1365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2575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Sainte-</a:t>
            </a:r>
            <a:r>
              <a:rPr sz="1100" dirty="0" err="1">
                <a:solidFill>
                  <a:srgbClr val="00B0F0"/>
                </a:solidFill>
                <a:latin typeface="+mn-lt"/>
                <a:cs typeface="Tahoma"/>
              </a:rPr>
              <a:t>Lagu</a:t>
            </a:r>
            <a:r>
              <a:rPr lang="en-US" sz="1100" dirty="0" err="1">
                <a:solidFill>
                  <a:srgbClr val="00B0F0"/>
                </a:solidFill>
                <a:latin typeface="+mn-lt"/>
                <a:cs typeface="Tahoma"/>
              </a:rPr>
              <a:t>ë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: </a:t>
            </a:r>
            <a:r>
              <a:rPr sz="1100" dirty="0">
                <a:latin typeface="+mn-lt"/>
                <a:cs typeface="Tahoma"/>
              </a:rPr>
              <a:t>1, 3, 5, 7, . . .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25755" indent="-1365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2575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Modified Sainte-</a:t>
            </a:r>
            <a:r>
              <a:rPr sz="1100" dirty="0" err="1">
                <a:solidFill>
                  <a:srgbClr val="00B0F0"/>
                </a:solidFill>
                <a:latin typeface="+mn-lt"/>
                <a:cs typeface="Tahoma"/>
              </a:rPr>
              <a:t>Lagu</a:t>
            </a:r>
            <a:r>
              <a:rPr lang="en-US" sz="1100" dirty="0" err="1">
                <a:solidFill>
                  <a:srgbClr val="00B0F0"/>
                </a:solidFill>
                <a:latin typeface="+mn-lt"/>
                <a:cs typeface="Tahoma"/>
              </a:rPr>
              <a:t>ë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: </a:t>
            </a:r>
            <a:r>
              <a:rPr sz="1100" dirty="0">
                <a:latin typeface="+mn-lt"/>
                <a:cs typeface="Tahoma"/>
              </a:rPr>
              <a:t>1.4, 3, 5, 7, . . .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250061"/>
            <a:ext cx="356171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Allocating Seats to Parties using the d’Hondt Divisor System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9843" y="692784"/>
          <a:ext cx="4074792" cy="2159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0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47,000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16,000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15,800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47,000</a:t>
                      </a:r>
                      <a:r>
                        <a:rPr sz="65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16,000</a:t>
                      </a:r>
                      <a:r>
                        <a:rPr sz="65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15,800</a:t>
                      </a:r>
                      <a:r>
                        <a:rPr sz="65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12,000</a:t>
                      </a:r>
                      <a:r>
                        <a:rPr sz="65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(6)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6,100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3,100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23,500</a:t>
                      </a: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8,000</a:t>
                      </a:r>
                      <a:r>
                        <a:rPr sz="65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(9)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7,900</a:t>
                      </a:r>
                      <a:r>
                        <a:rPr sz="65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(10)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3,050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1,550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15,666</a:t>
                      </a:r>
                      <a:r>
                        <a:rPr sz="65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(5)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5,333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5,266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2,033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1,033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11,750</a:t>
                      </a: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(7)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3,950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1,525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775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9,400</a:t>
                      </a:r>
                      <a:r>
                        <a:rPr sz="65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(8)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3,160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2,400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1,220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5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÷</a:t>
                      </a:r>
                      <a:r>
                        <a:rPr sz="65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7,833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2,667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2,633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1,017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517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7945" marR="201295">
                        <a:lnSpc>
                          <a:spcPct val="121200"/>
                        </a:lnSpc>
                        <a:spcBef>
                          <a:spcPts val="24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65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SEATS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645958"/>
            <a:ext cx="351536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key factor influencing the proportionality of an electoral system is the district magnitude.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350110"/>
            <a:ext cx="3844290" cy="10680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District magnitude </a:t>
            </a:r>
            <a:r>
              <a:rPr sz="1100" dirty="0">
                <a:latin typeface="+mn-lt"/>
                <a:cs typeface="Tahoma"/>
              </a:rPr>
              <a:t>refers to the number of representatives elected in a district.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 dirty="0">
              <a:latin typeface="+mn-lt"/>
              <a:cs typeface="Tahoma"/>
            </a:endParaRPr>
          </a:p>
          <a:p>
            <a:pPr marL="12700" marR="377190">
              <a:lnSpc>
                <a:spcPct val="102699"/>
              </a:lnSpc>
            </a:pPr>
            <a:r>
              <a:rPr sz="1100" dirty="0">
                <a:latin typeface="+mn-lt"/>
                <a:cs typeface="Tahoma"/>
              </a:rPr>
              <a:t>The larger the district magnitude, the greater the degree of proportionality.</a:t>
            </a: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0787"/>
            <a:ext cx="339026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There’s considerable variation in district magnitude across countries.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274939"/>
            <a:ext cx="3482975" cy="11571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In 2006 and 2007, Ukraine had a district magnitude of 450.</a:t>
            </a:r>
            <a:endParaRPr sz="1100">
              <a:latin typeface="+mn-lt"/>
              <a:cs typeface="Tahoma"/>
            </a:endParaRPr>
          </a:p>
          <a:p>
            <a:pPr marL="12700" marR="652780">
              <a:lnSpc>
                <a:spcPct val="317400"/>
              </a:lnSpc>
            </a:pPr>
            <a:r>
              <a:rPr sz="1100" dirty="0">
                <a:latin typeface="+mn-lt"/>
                <a:cs typeface="Tahoma"/>
              </a:rPr>
              <a:t>Serbia currently has a district magnitude of 250. Historically, Chile had a district magnitude of 2.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604229"/>
          </a:xfrm>
          <a:prstGeom prst="rect">
            <a:avLst/>
          </a:prstGeom>
        </p:spPr>
        <p:txBody>
          <a:bodyPr vert="horz" wrap="square" lIns="0" tIns="430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All proportional electoral systems have an electoral threshold.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28520"/>
            <a:ext cx="3627754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threshold </a:t>
            </a:r>
            <a:r>
              <a:rPr sz="1100" dirty="0">
                <a:latin typeface="+mn-lt"/>
                <a:cs typeface="Tahoma"/>
              </a:rPr>
              <a:t>is the minimum level of support a party needs to obtain representation.</a:t>
            </a: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714780"/>
            <a:ext cx="3799204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natural threshold </a:t>
            </a:r>
            <a:r>
              <a:rPr dirty="0">
                <a:solidFill>
                  <a:srgbClr val="000000"/>
                </a:solidFill>
                <a:latin typeface="+mn-lt"/>
              </a:rPr>
              <a:t>is a mathematical by-product of the electoral system.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418931"/>
            <a:ext cx="3898900" cy="895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formal threshold </a:t>
            </a:r>
            <a:r>
              <a:rPr sz="1100" dirty="0">
                <a:latin typeface="+mn-lt"/>
                <a:cs typeface="Tahoma"/>
              </a:rPr>
              <a:t>is explicitly written into the electoral law.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 dirty="0">
              <a:latin typeface="+mn-lt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1100" dirty="0">
                <a:latin typeface="+mn-lt"/>
                <a:cs typeface="Tahoma"/>
              </a:rPr>
              <a:t>Electoral system proportionality is low when the electoral threshold is high.</a:t>
            </a: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4" y="801229"/>
            <a:ext cx="3815715" cy="13386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thresholds can have negative side-effects.</a:t>
            </a: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 dirty="0">
              <a:latin typeface="+mn-lt"/>
              <a:cs typeface="Tahoma"/>
            </a:endParaRPr>
          </a:p>
          <a:p>
            <a:pPr marL="312420" marR="118745" indent="-136525">
              <a:lnSpc>
                <a:spcPct val="102600"/>
              </a:lnSpc>
              <a:buFont typeface="Arial"/>
              <a:buChar char="•"/>
              <a:tabLst>
                <a:tab pos="314960" algn="l"/>
              </a:tabLst>
            </a:pPr>
            <a:r>
              <a:rPr sz="1100" dirty="0">
                <a:latin typeface="+mn-lt"/>
                <a:cs typeface="Tahoma"/>
              </a:rPr>
              <a:t>In Turkey 2002, so many parties failed to surpass the 10% 	threshold that fully 46% of all votes were wasted.</a:t>
            </a:r>
          </a:p>
          <a:p>
            <a:pPr>
              <a:lnSpc>
                <a:spcPct val="100000"/>
              </a:lnSpc>
              <a:spcBef>
                <a:spcPts val="62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12420" marR="17780" indent="-136525">
              <a:lnSpc>
                <a:spcPct val="102600"/>
              </a:lnSpc>
              <a:buFont typeface="Arial"/>
              <a:buChar char="•"/>
              <a:tabLst>
                <a:tab pos="314960" algn="l"/>
              </a:tabLst>
            </a:pPr>
            <a:r>
              <a:rPr sz="1100" dirty="0">
                <a:latin typeface="+mn-lt"/>
                <a:cs typeface="Tahoma"/>
              </a:rPr>
              <a:t>In Poland 1993, 34% of the votes were wasted, allowing the 	former Communists to return to power.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170280"/>
            <a:ext cx="28086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Legislative and Presidential Elections by Decade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3958" y="584108"/>
            <a:ext cx="2243455" cy="1868170"/>
            <a:chOff x="1353958" y="584108"/>
            <a:chExt cx="2243455" cy="1868170"/>
          </a:xfrm>
        </p:grpSpPr>
        <p:sp>
          <p:nvSpPr>
            <p:cNvPr id="4" name="object 4"/>
            <p:cNvSpPr/>
            <p:nvPr/>
          </p:nvSpPr>
          <p:spPr>
            <a:xfrm>
              <a:off x="1356500" y="658937"/>
              <a:ext cx="2238375" cy="0"/>
            </a:xfrm>
            <a:custGeom>
              <a:avLst/>
              <a:gdLst/>
              <a:ahLst/>
              <a:cxnLst/>
              <a:rect l="l" t="t" r="r" b="b"/>
              <a:pathLst>
                <a:path w="2238375">
                  <a:moveTo>
                    <a:pt x="0" y="0"/>
                  </a:moveTo>
                  <a:lnTo>
                    <a:pt x="2238187" y="0"/>
                  </a:lnTo>
                </a:path>
              </a:pathLst>
            </a:custGeom>
            <a:ln w="508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500" y="914729"/>
              <a:ext cx="2238375" cy="1279525"/>
            </a:xfrm>
            <a:custGeom>
              <a:avLst/>
              <a:gdLst/>
              <a:ahLst/>
              <a:cxnLst/>
              <a:rect l="l" t="t" r="r" b="b"/>
              <a:pathLst>
                <a:path w="2238375" h="1279525">
                  <a:moveTo>
                    <a:pt x="0" y="0"/>
                  </a:moveTo>
                  <a:lnTo>
                    <a:pt x="1685358" y="0"/>
                  </a:lnTo>
                </a:path>
                <a:path w="2238375" h="1279525">
                  <a:moveTo>
                    <a:pt x="1803986" y="0"/>
                  </a:moveTo>
                  <a:lnTo>
                    <a:pt x="1996284" y="0"/>
                  </a:lnTo>
                </a:path>
                <a:path w="2238375" h="1279525">
                  <a:moveTo>
                    <a:pt x="2114912" y="0"/>
                  </a:moveTo>
                  <a:lnTo>
                    <a:pt x="2238187" y="0"/>
                  </a:lnTo>
                </a:path>
                <a:path w="2238375" h="1279525">
                  <a:moveTo>
                    <a:pt x="0" y="255793"/>
                  </a:moveTo>
                  <a:lnTo>
                    <a:pt x="1374421" y="255793"/>
                  </a:lnTo>
                </a:path>
                <a:path w="2238375" h="1279525">
                  <a:moveTo>
                    <a:pt x="1493049" y="255793"/>
                  </a:moveTo>
                  <a:lnTo>
                    <a:pt x="1685358" y="255793"/>
                  </a:lnTo>
                </a:path>
                <a:path w="2238375" h="1279525">
                  <a:moveTo>
                    <a:pt x="1803986" y="255793"/>
                  </a:moveTo>
                  <a:lnTo>
                    <a:pt x="1996284" y="255793"/>
                  </a:lnTo>
                </a:path>
                <a:path w="2238375" h="1279525">
                  <a:moveTo>
                    <a:pt x="2114912" y="255793"/>
                  </a:moveTo>
                  <a:lnTo>
                    <a:pt x="2238187" y="255793"/>
                  </a:lnTo>
                </a:path>
                <a:path w="2238375" h="1279525">
                  <a:moveTo>
                    <a:pt x="0" y="511585"/>
                  </a:moveTo>
                  <a:lnTo>
                    <a:pt x="1374421" y="511585"/>
                  </a:lnTo>
                </a:path>
                <a:path w="2238375" h="1279525">
                  <a:moveTo>
                    <a:pt x="1493049" y="511585"/>
                  </a:moveTo>
                  <a:lnTo>
                    <a:pt x="1685358" y="511585"/>
                  </a:lnTo>
                </a:path>
                <a:path w="2238375" h="1279525">
                  <a:moveTo>
                    <a:pt x="1803986" y="511585"/>
                  </a:moveTo>
                  <a:lnTo>
                    <a:pt x="1996284" y="511585"/>
                  </a:lnTo>
                </a:path>
                <a:path w="2238375" h="1279525">
                  <a:moveTo>
                    <a:pt x="2114912" y="511585"/>
                  </a:moveTo>
                  <a:lnTo>
                    <a:pt x="2238187" y="511585"/>
                  </a:lnTo>
                </a:path>
                <a:path w="2238375" h="1279525">
                  <a:moveTo>
                    <a:pt x="0" y="767377"/>
                  </a:moveTo>
                  <a:lnTo>
                    <a:pt x="1063484" y="767377"/>
                  </a:lnTo>
                </a:path>
                <a:path w="2238375" h="1279525">
                  <a:moveTo>
                    <a:pt x="1182112" y="767377"/>
                  </a:moveTo>
                  <a:lnTo>
                    <a:pt x="1374421" y="767377"/>
                  </a:lnTo>
                </a:path>
                <a:path w="2238375" h="1279525">
                  <a:moveTo>
                    <a:pt x="1493049" y="767377"/>
                  </a:moveTo>
                  <a:lnTo>
                    <a:pt x="1685358" y="767377"/>
                  </a:lnTo>
                </a:path>
                <a:path w="2238375" h="1279525">
                  <a:moveTo>
                    <a:pt x="1803986" y="767377"/>
                  </a:moveTo>
                  <a:lnTo>
                    <a:pt x="1996284" y="767377"/>
                  </a:lnTo>
                </a:path>
                <a:path w="2238375" h="1279525">
                  <a:moveTo>
                    <a:pt x="2114912" y="767377"/>
                  </a:moveTo>
                  <a:lnTo>
                    <a:pt x="2238187" y="767377"/>
                  </a:lnTo>
                </a:path>
                <a:path w="2238375" h="1279525">
                  <a:moveTo>
                    <a:pt x="0" y="1023169"/>
                  </a:moveTo>
                  <a:lnTo>
                    <a:pt x="130674" y="1023169"/>
                  </a:lnTo>
                </a:path>
                <a:path w="2238375" h="1279525">
                  <a:moveTo>
                    <a:pt x="249303" y="1023169"/>
                  </a:moveTo>
                  <a:lnTo>
                    <a:pt x="441611" y="1023169"/>
                  </a:lnTo>
                </a:path>
                <a:path w="2238375" h="1279525">
                  <a:moveTo>
                    <a:pt x="560239" y="1023169"/>
                  </a:moveTo>
                  <a:lnTo>
                    <a:pt x="752548" y="1023169"/>
                  </a:lnTo>
                </a:path>
                <a:path w="2238375" h="1279525">
                  <a:moveTo>
                    <a:pt x="871176" y="1023169"/>
                  </a:moveTo>
                  <a:lnTo>
                    <a:pt x="1063484" y="1023169"/>
                  </a:lnTo>
                </a:path>
                <a:path w="2238375" h="1279525">
                  <a:moveTo>
                    <a:pt x="1182112" y="1023169"/>
                  </a:moveTo>
                  <a:lnTo>
                    <a:pt x="1374421" y="1023169"/>
                  </a:lnTo>
                </a:path>
                <a:path w="2238375" h="1279525">
                  <a:moveTo>
                    <a:pt x="1493049" y="1023169"/>
                  </a:moveTo>
                  <a:lnTo>
                    <a:pt x="1685358" y="1023169"/>
                  </a:lnTo>
                </a:path>
                <a:path w="2238375" h="1279525">
                  <a:moveTo>
                    <a:pt x="1803986" y="1023169"/>
                  </a:moveTo>
                  <a:lnTo>
                    <a:pt x="1996294" y="1023169"/>
                  </a:lnTo>
                </a:path>
                <a:path w="2238375" h="1279525">
                  <a:moveTo>
                    <a:pt x="2114922" y="1023169"/>
                  </a:moveTo>
                  <a:lnTo>
                    <a:pt x="2238187" y="1023169"/>
                  </a:lnTo>
                </a:path>
                <a:path w="2238375" h="1279525">
                  <a:moveTo>
                    <a:pt x="0" y="1278963"/>
                  </a:moveTo>
                  <a:lnTo>
                    <a:pt x="130674" y="1278963"/>
                  </a:lnTo>
                </a:path>
                <a:path w="2238375" h="1279525">
                  <a:moveTo>
                    <a:pt x="249303" y="1278963"/>
                  </a:moveTo>
                  <a:lnTo>
                    <a:pt x="441611" y="1278963"/>
                  </a:lnTo>
                </a:path>
                <a:path w="2238375" h="1279525">
                  <a:moveTo>
                    <a:pt x="560239" y="1278963"/>
                  </a:moveTo>
                  <a:lnTo>
                    <a:pt x="752548" y="1278963"/>
                  </a:lnTo>
                </a:path>
                <a:path w="2238375" h="1279525">
                  <a:moveTo>
                    <a:pt x="871176" y="1278963"/>
                  </a:moveTo>
                  <a:lnTo>
                    <a:pt x="1374421" y="1278963"/>
                  </a:lnTo>
                </a:path>
                <a:path w="2238375" h="1279525">
                  <a:moveTo>
                    <a:pt x="1493049" y="1278963"/>
                  </a:moveTo>
                  <a:lnTo>
                    <a:pt x="1685358" y="1278963"/>
                  </a:lnTo>
                </a:path>
                <a:path w="2238375" h="1279525">
                  <a:moveTo>
                    <a:pt x="1803986" y="1278963"/>
                  </a:moveTo>
                  <a:lnTo>
                    <a:pt x="1996294" y="1278963"/>
                  </a:lnTo>
                </a:path>
                <a:path w="2238375" h="1279525">
                  <a:moveTo>
                    <a:pt x="2114922" y="1278963"/>
                  </a:moveTo>
                  <a:lnTo>
                    <a:pt x="2238187" y="1278963"/>
                  </a:lnTo>
                </a:path>
              </a:pathLst>
            </a:custGeom>
            <a:ln w="508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6498" y="586648"/>
              <a:ext cx="2238375" cy="1863089"/>
            </a:xfrm>
            <a:custGeom>
              <a:avLst/>
              <a:gdLst/>
              <a:ahLst/>
              <a:cxnLst/>
              <a:rect l="l" t="t" r="r" b="b"/>
              <a:pathLst>
                <a:path w="2238375" h="1863089">
                  <a:moveTo>
                    <a:pt x="2238187" y="1862836"/>
                  </a:moveTo>
                  <a:lnTo>
                    <a:pt x="0" y="1862836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33343" y="590773"/>
            <a:ext cx="2397125" cy="2037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350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650" dirty="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300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250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200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150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100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73660">
              <a:lnSpc>
                <a:spcPct val="100000"/>
              </a:lnSpc>
              <a:spcBef>
                <a:spcPts val="5"/>
              </a:spcBef>
            </a:pPr>
            <a:r>
              <a:rPr sz="650" spc="-25" dirty="0">
                <a:solidFill>
                  <a:srgbClr val="231F20"/>
                </a:solidFill>
                <a:latin typeface="Arial MT"/>
                <a:cs typeface="Arial MT"/>
              </a:rPr>
              <a:t>50</a:t>
            </a:r>
            <a:endParaRPr sz="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650" dirty="0">
              <a:latin typeface="Arial MT"/>
              <a:cs typeface="Arial MT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650" spc="-50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endParaRPr sz="650" dirty="0">
              <a:latin typeface="Arial MT"/>
              <a:cs typeface="Arial MT"/>
            </a:endParaRPr>
          </a:p>
          <a:p>
            <a:pPr marL="297815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1950s</a:t>
            </a:r>
            <a:r>
              <a:rPr sz="650" spc="4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1960s</a:t>
            </a:r>
            <a:r>
              <a:rPr sz="650" spc="4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1970s</a:t>
            </a:r>
            <a:r>
              <a:rPr sz="650" spc="4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1980s</a:t>
            </a:r>
            <a:r>
              <a:rPr sz="650" spc="4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1990s</a:t>
            </a:r>
            <a:r>
              <a:rPr sz="650" spc="4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231F20"/>
                </a:solidFill>
                <a:latin typeface="Arial MT"/>
                <a:cs typeface="Arial MT"/>
              </a:rPr>
              <a:t>2000s</a:t>
            </a:r>
            <a:r>
              <a:rPr sz="650" spc="4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Arial MT"/>
                <a:cs typeface="Arial MT"/>
              </a:rPr>
              <a:t>2010s</a:t>
            </a:r>
            <a:endParaRPr sz="65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16652" y="656397"/>
            <a:ext cx="2157730" cy="1833245"/>
            <a:chOff x="1316652" y="656397"/>
            <a:chExt cx="2157730" cy="1833245"/>
          </a:xfrm>
        </p:grpSpPr>
        <p:sp>
          <p:nvSpPr>
            <p:cNvPr id="9" name="object 9"/>
            <p:cNvSpPr/>
            <p:nvPr/>
          </p:nvSpPr>
          <p:spPr>
            <a:xfrm>
              <a:off x="1541857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6652" y="244948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6652" y="2193692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6652" y="193789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6652" y="1682106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6652" y="1426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6652" y="1170522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6652" y="91472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6652" y="658937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847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53566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5274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76982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88691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0400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2109" y="244948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847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87175" y="1879503"/>
              <a:ext cx="118745" cy="404495"/>
            </a:xfrm>
            <a:custGeom>
              <a:avLst/>
              <a:gdLst/>
              <a:ahLst/>
              <a:cxnLst/>
              <a:rect l="l" t="t" r="r" b="b"/>
              <a:pathLst>
                <a:path w="118744" h="404494">
                  <a:moveTo>
                    <a:pt x="118628" y="0"/>
                  </a:moveTo>
                  <a:lnTo>
                    <a:pt x="0" y="0"/>
                  </a:lnTo>
                  <a:lnTo>
                    <a:pt x="0" y="404083"/>
                  </a:lnTo>
                  <a:lnTo>
                    <a:pt x="118628" y="404083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87180" y="1879503"/>
              <a:ext cx="118745" cy="404495"/>
            </a:xfrm>
            <a:custGeom>
              <a:avLst/>
              <a:gdLst/>
              <a:ahLst/>
              <a:cxnLst/>
              <a:rect l="l" t="t" r="r" b="b"/>
              <a:pathLst>
                <a:path w="118744" h="404494">
                  <a:moveTo>
                    <a:pt x="0" y="404083"/>
                  </a:moveTo>
                  <a:lnTo>
                    <a:pt x="118628" y="404083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40408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7175" y="2283587"/>
              <a:ext cx="118745" cy="166370"/>
            </a:xfrm>
            <a:custGeom>
              <a:avLst/>
              <a:gdLst/>
              <a:ahLst/>
              <a:cxnLst/>
              <a:rect l="l" t="t" r="r" b="b"/>
              <a:pathLst>
                <a:path w="118744" h="166369">
                  <a:moveTo>
                    <a:pt x="118628" y="0"/>
                  </a:moveTo>
                  <a:lnTo>
                    <a:pt x="0" y="0"/>
                  </a:lnTo>
                  <a:lnTo>
                    <a:pt x="0" y="165892"/>
                  </a:lnTo>
                  <a:lnTo>
                    <a:pt x="118628" y="165892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7180" y="2283587"/>
              <a:ext cx="118745" cy="166370"/>
            </a:xfrm>
            <a:custGeom>
              <a:avLst/>
              <a:gdLst/>
              <a:ahLst/>
              <a:cxnLst/>
              <a:rect l="l" t="t" r="r" b="b"/>
              <a:pathLst>
                <a:path w="118744" h="166369">
                  <a:moveTo>
                    <a:pt x="0" y="165892"/>
                  </a:moveTo>
                  <a:lnTo>
                    <a:pt x="118628" y="165892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165892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8111" y="1837806"/>
              <a:ext cx="118745" cy="422275"/>
            </a:xfrm>
            <a:custGeom>
              <a:avLst/>
              <a:gdLst/>
              <a:ahLst/>
              <a:cxnLst/>
              <a:rect l="l" t="t" r="r" b="b"/>
              <a:pathLst>
                <a:path w="118744" h="422275">
                  <a:moveTo>
                    <a:pt x="118628" y="0"/>
                  </a:moveTo>
                  <a:lnTo>
                    <a:pt x="0" y="0"/>
                  </a:lnTo>
                  <a:lnTo>
                    <a:pt x="0" y="421690"/>
                  </a:lnTo>
                  <a:lnTo>
                    <a:pt x="118628" y="421690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8116" y="1837806"/>
              <a:ext cx="118745" cy="422275"/>
            </a:xfrm>
            <a:custGeom>
              <a:avLst/>
              <a:gdLst/>
              <a:ahLst/>
              <a:cxnLst/>
              <a:rect l="l" t="t" r="r" b="b"/>
              <a:pathLst>
                <a:path w="118744" h="422275">
                  <a:moveTo>
                    <a:pt x="0" y="421690"/>
                  </a:moveTo>
                  <a:lnTo>
                    <a:pt x="118628" y="421690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42169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8111" y="2259487"/>
              <a:ext cx="118745" cy="190500"/>
            </a:xfrm>
            <a:custGeom>
              <a:avLst/>
              <a:gdLst/>
              <a:ahLst/>
              <a:cxnLst/>
              <a:rect l="l" t="t" r="r" b="b"/>
              <a:pathLst>
                <a:path w="118744" h="190500">
                  <a:moveTo>
                    <a:pt x="118628" y="0"/>
                  </a:moveTo>
                  <a:lnTo>
                    <a:pt x="0" y="0"/>
                  </a:lnTo>
                  <a:lnTo>
                    <a:pt x="0" y="189992"/>
                  </a:lnTo>
                  <a:lnTo>
                    <a:pt x="118628" y="189992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116" y="2259487"/>
              <a:ext cx="118745" cy="190500"/>
            </a:xfrm>
            <a:custGeom>
              <a:avLst/>
              <a:gdLst/>
              <a:ahLst/>
              <a:cxnLst/>
              <a:rect l="l" t="t" r="r" b="b"/>
              <a:pathLst>
                <a:path w="118744" h="190500">
                  <a:moveTo>
                    <a:pt x="0" y="189992"/>
                  </a:moveTo>
                  <a:lnTo>
                    <a:pt x="118628" y="189992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189992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9048" y="1803049"/>
              <a:ext cx="118745" cy="467995"/>
            </a:xfrm>
            <a:custGeom>
              <a:avLst/>
              <a:gdLst/>
              <a:ahLst/>
              <a:cxnLst/>
              <a:rect l="l" t="t" r="r" b="b"/>
              <a:pathLst>
                <a:path w="118744" h="467994">
                  <a:moveTo>
                    <a:pt x="118628" y="0"/>
                  </a:moveTo>
                  <a:lnTo>
                    <a:pt x="0" y="0"/>
                  </a:lnTo>
                  <a:lnTo>
                    <a:pt x="0" y="467563"/>
                  </a:lnTo>
                  <a:lnTo>
                    <a:pt x="118628" y="467563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09053" y="1803049"/>
              <a:ext cx="118745" cy="467995"/>
            </a:xfrm>
            <a:custGeom>
              <a:avLst/>
              <a:gdLst/>
              <a:ahLst/>
              <a:cxnLst/>
              <a:rect l="l" t="t" r="r" b="b"/>
              <a:pathLst>
                <a:path w="118744" h="467994">
                  <a:moveTo>
                    <a:pt x="0" y="467563"/>
                  </a:moveTo>
                  <a:lnTo>
                    <a:pt x="118628" y="467563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46756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9048" y="2270612"/>
              <a:ext cx="118745" cy="179070"/>
            </a:xfrm>
            <a:custGeom>
              <a:avLst/>
              <a:gdLst/>
              <a:ahLst/>
              <a:cxnLst/>
              <a:rect l="l" t="t" r="r" b="b"/>
              <a:pathLst>
                <a:path w="118744" h="179069">
                  <a:moveTo>
                    <a:pt x="118628" y="0"/>
                  </a:moveTo>
                  <a:lnTo>
                    <a:pt x="0" y="0"/>
                  </a:lnTo>
                  <a:lnTo>
                    <a:pt x="0" y="178866"/>
                  </a:lnTo>
                  <a:lnTo>
                    <a:pt x="118628" y="178866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09053" y="2270612"/>
              <a:ext cx="118745" cy="179070"/>
            </a:xfrm>
            <a:custGeom>
              <a:avLst/>
              <a:gdLst/>
              <a:ahLst/>
              <a:cxnLst/>
              <a:rect l="l" t="t" r="r" b="b"/>
              <a:pathLst>
                <a:path w="118744" h="179069">
                  <a:moveTo>
                    <a:pt x="0" y="178866"/>
                  </a:moveTo>
                  <a:lnTo>
                    <a:pt x="118628" y="178866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178866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19985" y="2194615"/>
              <a:ext cx="118745" cy="255270"/>
            </a:xfrm>
            <a:custGeom>
              <a:avLst/>
              <a:gdLst/>
              <a:ahLst/>
              <a:cxnLst/>
              <a:rect l="l" t="t" r="r" b="b"/>
              <a:pathLst>
                <a:path w="118744" h="255269">
                  <a:moveTo>
                    <a:pt x="118628" y="0"/>
                  </a:moveTo>
                  <a:lnTo>
                    <a:pt x="0" y="0"/>
                  </a:lnTo>
                  <a:lnTo>
                    <a:pt x="0" y="254863"/>
                  </a:lnTo>
                  <a:lnTo>
                    <a:pt x="118628" y="254863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19990" y="2194615"/>
              <a:ext cx="118745" cy="255270"/>
            </a:xfrm>
            <a:custGeom>
              <a:avLst/>
              <a:gdLst/>
              <a:ahLst/>
              <a:cxnLst/>
              <a:rect l="l" t="t" r="r" b="b"/>
              <a:pathLst>
                <a:path w="118744" h="255269">
                  <a:moveTo>
                    <a:pt x="0" y="254863"/>
                  </a:moveTo>
                  <a:lnTo>
                    <a:pt x="118628" y="254863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25486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19985" y="1598691"/>
              <a:ext cx="118745" cy="596265"/>
            </a:xfrm>
            <a:custGeom>
              <a:avLst/>
              <a:gdLst/>
              <a:ahLst/>
              <a:cxnLst/>
              <a:rect l="l" t="t" r="r" b="b"/>
              <a:pathLst>
                <a:path w="118744" h="596264">
                  <a:moveTo>
                    <a:pt x="118628" y="0"/>
                  </a:moveTo>
                  <a:lnTo>
                    <a:pt x="0" y="0"/>
                  </a:lnTo>
                  <a:lnTo>
                    <a:pt x="0" y="595924"/>
                  </a:lnTo>
                  <a:lnTo>
                    <a:pt x="118628" y="595924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9990" y="1598691"/>
              <a:ext cx="118745" cy="596265"/>
            </a:xfrm>
            <a:custGeom>
              <a:avLst/>
              <a:gdLst/>
              <a:ahLst/>
              <a:cxnLst/>
              <a:rect l="l" t="t" r="r" b="b"/>
              <a:pathLst>
                <a:path w="118744" h="596264">
                  <a:moveTo>
                    <a:pt x="0" y="595924"/>
                  </a:moveTo>
                  <a:lnTo>
                    <a:pt x="118628" y="595924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595924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30921" y="961994"/>
              <a:ext cx="118745" cy="918844"/>
            </a:xfrm>
            <a:custGeom>
              <a:avLst/>
              <a:gdLst/>
              <a:ahLst/>
              <a:cxnLst/>
              <a:rect l="l" t="t" r="r" b="b"/>
              <a:pathLst>
                <a:path w="118744" h="918844">
                  <a:moveTo>
                    <a:pt x="118628" y="0"/>
                  </a:moveTo>
                  <a:lnTo>
                    <a:pt x="0" y="0"/>
                  </a:lnTo>
                  <a:lnTo>
                    <a:pt x="0" y="918443"/>
                  </a:lnTo>
                  <a:lnTo>
                    <a:pt x="118628" y="918443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30926" y="961994"/>
              <a:ext cx="118745" cy="918844"/>
            </a:xfrm>
            <a:custGeom>
              <a:avLst/>
              <a:gdLst/>
              <a:ahLst/>
              <a:cxnLst/>
              <a:rect l="l" t="t" r="r" b="b"/>
              <a:pathLst>
                <a:path w="118744" h="918844">
                  <a:moveTo>
                    <a:pt x="0" y="918443"/>
                  </a:moveTo>
                  <a:lnTo>
                    <a:pt x="118628" y="918443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91844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30921" y="1880438"/>
              <a:ext cx="118745" cy="569595"/>
            </a:xfrm>
            <a:custGeom>
              <a:avLst/>
              <a:gdLst/>
              <a:ahLst/>
              <a:cxnLst/>
              <a:rect l="l" t="t" r="r" b="b"/>
              <a:pathLst>
                <a:path w="118744" h="569594">
                  <a:moveTo>
                    <a:pt x="118628" y="0"/>
                  </a:moveTo>
                  <a:lnTo>
                    <a:pt x="0" y="0"/>
                  </a:lnTo>
                  <a:lnTo>
                    <a:pt x="0" y="569041"/>
                  </a:lnTo>
                  <a:lnTo>
                    <a:pt x="118628" y="569041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30926" y="1880438"/>
              <a:ext cx="118745" cy="569595"/>
            </a:xfrm>
            <a:custGeom>
              <a:avLst/>
              <a:gdLst/>
              <a:ahLst/>
              <a:cxnLst/>
              <a:rect l="l" t="t" r="r" b="b"/>
              <a:pathLst>
                <a:path w="118744" h="569594">
                  <a:moveTo>
                    <a:pt x="0" y="569041"/>
                  </a:moveTo>
                  <a:lnTo>
                    <a:pt x="118628" y="569041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56904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41858" y="903604"/>
              <a:ext cx="118745" cy="819150"/>
            </a:xfrm>
            <a:custGeom>
              <a:avLst/>
              <a:gdLst/>
              <a:ahLst/>
              <a:cxnLst/>
              <a:rect l="l" t="t" r="r" b="b"/>
              <a:pathLst>
                <a:path w="118744" h="819150">
                  <a:moveTo>
                    <a:pt x="118628" y="0"/>
                  </a:moveTo>
                  <a:lnTo>
                    <a:pt x="0" y="0"/>
                  </a:lnTo>
                  <a:lnTo>
                    <a:pt x="0" y="818814"/>
                  </a:lnTo>
                  <a:lnTo>
                    <a:pt x="118628" y="818814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1863" y="903605"/>
              <a:ext cx="118745" cy="819150"/>
            </a:xfrm>
            <a:custGeom>
              <a:avLst/>
              <a:gdLst/>
              <a:ahLst/>
              <a:cxnLst/>
              <a:rect l="l" t="t" r="r" b="b"/>
              <a:pathLst>
                <a:path w="118744" h="819150">
                  <a:moveTo>
                    <a:pt x="0" y="818814"/>
                  </a:moveTo>
                  <a:lnTo>
                    <a:pt x="118628" y="818814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818814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41858" y="1722419"/>
              <a:ext cx="118745" cy="727075"/>
            </a:xfrm>
            <a:custGeom>
              <a:avLst/>
              <a:gdLst/>
              <a:ahLst/>
              <a:cxnLst/>
              <a:rect l="l" t="t" r="r" b="b"/>
              <a:pathLst>
                <a:path w="118744" h="727075">
                  <a:moveTo>
                    <a:pt x="118628" y="0"/>
                  </a:moveTo>
                  <a:lnTo>
                    <a:pt x="0" y="0"/>
                  </a:lnTo>
                  <a:lnTo>
                    <a:pt x="0" y="727059"/>
                  </a:lnTo>
                  <a:lnTo>
                    <a:pt x="118628" y="727059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1863" y="1722419"/>
              <a:ext cx="118745" cy="727075"/>
            </a:xfrm>
            <a:custGeom>
              <a:avLst/>
              <a:gdLst/>
              <a:ahLst/>
              <a:cxnLst/>
              <a:rect l="l" t="t" r="r" b="b"/>
              <a:pathLst>
                <a:path w="118744" h="727075">
                  <a:moveTo>
                    <a:pt x="0" y="727059"/>
                  </a:moveTo>
                  <a:lnTo>
                    <a:pt x="118628" y="727059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727059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52784" y="831316"/>
              <a:ext cx="118745" cy="856615"/>
            </a:xfrm>
            <a:custGeom>
              <a:avLst/>
              <a:gdLst/>
              <a:ahLst/>
              <a:cxnLst/>
              <a:rect l="l" t="t" r="r" b="b"/>
              <a:pathLst>
                <a:path w="118745" h="856614">
                  <a:moveTo>
                    <a:pt x="118628" y="0"/>
                  </a:moveTo>
                  <a:lnTo>
                    <a:pt x="0" y="0"/>
                  </a:lnTo>
                  <a:lnTo>
                    <a:pt x="0" y="856345"/>
                  </a:lnTo>
                  <a:lnTo>
                    <a:pt x="118628" y="856345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2789" y="831316"/>
              <a:ext cx="118745" cy="856615"/>
            </a:xfrm>
            <a:custGeom>
              <a:avLst/>
              <a:gdLst/>
              <a:ahLst/>
              <a:cxnLst/>
              <a:rect l="l" t="t" r="r" b="b"/>
              <a:pathLst>
                <a:path w="118745" h="856614">
                  <a:moveTo>
                    <a:pt x="118628" y="0"/>
                  </a:moveTo>
                  <a:lnTo>
                    <a:pt x="0" y="0"/>
                  </a:lnTo>
                  <a:lnTo>
                    <a:pt x="0" y="856345"/>
                  </a:lnTo>
                  <a:lnTo>
                    <a:pt x="118628" y="856345"/>
                  </a:lnTo>
                  <a:lnTo>
                    <a:pt x="118628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52795" y="1687662"/>
              <a:ext cx="118745" cy="762000"/>
            </a:xfrm>
            <a:custGeom>
              <a:avLst/>
              <a:gdLst/>
              <a:ahLst/>
              <a:cxnLst/>
              <a:rect l="l" t="t" r="r" b="b"/>
              <a:pathLst>
                <a:path w="118745" h="762000">
                  <a:moveTo>
                    <a:pt x="118628" y="0"/>
                  </a:moveTo>
                  <a:lnTo>
                    <a:pt x="0" y="0"/>
                  </a:lnTo>
                  <a:lnTo>
                    <a:pt x="0" y="761817"/>
                  </a:lnTo>
                  <a:lnTo>
                    <a:pt x="118628" y="761817"/>
                  </a:lnTo>
                  <a:lnTo>
                    <a:pt x="11862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52789" y="1687662"/>
              <a:ext cx="118745" cy="762000"/>
            </a:xfrm>
            <a:custGeom>
              <a:avLst/>
              <a:gdLst/>
              <a:ahLst/>
              <a:cxnLst/>
              <a:rect l="l" t="t" r="r" b="b"/>
              <a:pathLst>
                <a:path w="118745" h="762000">
                  <a:moveTo>
                    <a:pt x="0" y="761817"/>
                  </a:moveTo>
                  <a:lnTo>
                    <a:pt x="118628" y="761817"/>
                  </a:lnTo>
                  <a:lnTo>
                    <a:pt x="118628" y="0"/>
                  </a:lnTo>
                  <a:lnTo>
                    <a:pt x="0" y="0"/>
                  </a:lnTo>
                  <a:lnTo>
                    <a:pt x="0" y="761817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14243" y="1102610"/>
            <a:ext cx="122555" cy="81597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b="1" spc="-10" dirty="0">
                <a:solidFill>
                  <a:srgbClr val="231F20"/>
                </a:solidFill>
                <a:latin typeface="Arial"/>
                <a:cs typeface="Arial"/>
              </a:rPr>
              <a:t>Number </a:t>
            </a:r>
            <a:r>
              <a:rPr sz="65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6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231F20"/>
                </a:solidFill>
                <a:latin typeface="Arial"/>
                <a:cs typeface="Arial"/>
              </a:rPr>
              <a:t>Elections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182916" y="2926837"/>
            <a:ext cx="84455" cy="71755"/>
            <a:chOff x="2182916" y="2926837"/>
            <a:chExt cx="84455" cy="71755"/>
          </a:xfrm>
        </p:grpSpPr>
        <p:sp>
          <p:nvSpPr>
            <p:cNvPr id="54" name="object 54"/>
            <p:cNvSpPr/>
            <p:nvPr/>
          </p:nvSpPr>
          <p:spPr>
            <a:xfrm>
              <a:off x="2185451" y="2929376"/>
              <a:ext cx="79375" cy="66675"/>
            </a:xfrm>
            <a:custGeom>
              <a:avLst/>
              <a:gdLst/>
              <a:ahLst/>
              <a:cxnLst/>
              <a:rect l="l" t="t" r="r" b="b"/>
              <a:pathLst>
                <a:path w="79375" h="66675">
                  <a:moveTo>
                    <a:pt x="79308" y="0"/>
                  </a:moveTo>
                  <a:lnTo>
                    <a:pt x="0" y="0"/>
                  </a:lnTo>
                  <a:lnTo>
                    <a:pt x="0" y="66080"/>
                  </a:lnTo>
                  <a:lnTo>
                    <a:pt x="79308" y="66080"/>
                  </a:lnTo>
                  <a:lnTo>
                    <a:pt x="7930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85456" y="2929377"/>
              <a:ext cx="79375" cy="66675"/>
            </a:xfrm>
            <a:custGeom>
              <a:avLst/>
              <a:gdLst/>
              <a:ahLst/>
              <a:cxnLst/>
              <a:rect l="l" t="t" r="r" b="b"/>
              <a:pathLst>
                <a:path w="79375" h="66675">
                  <a:moveTo>
                    <a:pt x="0" y="0"/>
                  </a:moveTo>
                  <a:lnTo>
                    <a:pt x="79308" y="0"/>
                  </a:lnTo>
                  <a:lnTo>
                    <a:pt x="79308" y="66080"/>
                  </a:lnTo>
                  <a:lnTo>
                    <a:pt x="0" y="6608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182916" y="2791769"/>
            <a:ext cx="84455" cy="71755"/>
            <a:chOff x="2182916" y="2791769"/>
            <a:chExt cx="84455" cy="71755"/>
          </a:xfrm>
        </p:grpSpPr>
        <p:sp>
          <p:nvSpPr>
            <p:cNvPr id="57" name="object 57"/>
            <p:cNvSpPr/>
            <p:nvPr/>
          </p:nvSpPr>
          <p:spPr>
            <a:xfrm>
              <a:off x="2185451" y="2794309"/>
              <a:ext cx="79375" cy="66675"/>
            </a:xfrm>
            <a:custGeom>
              <a:avLst/>
              <a:gdLst/>
              <a:ahLst/>
              <a:cxnLst/>
              <a:rect l="l" t="t" r="r" b="b"/>
              <a:pathLst>
                <a:path w="79375" h="66675">
                  <a:moveTo>
                    <a:pt x="79308" y="0"/>
                  </a:moveTo>
                  <a:lnTo>
                    <a:pt x="0" y="0"/>
                  </a:lnTo>
                  <a:lnTo>
                    <a:pt x="0" y="66080"/>
                  </a:lnTo>
                  <a:lnTo>
                    <a:pt x="79308" y="66080"/>
                  </a:lnTo>
                  <a:lnTo>
                    <a:pt x="7930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85456" y="2794309"/>
              <a:ext cx="79375" cy="66675"/>
            </a:xfrm>
            <a:custGeom>
              <a:avLst/>
              <a:gdLst/>
              <a:ahLst/>
              <a:cxnLst/>
              <a:rect l="l" t="t" r="r" b="b"/>
              <a:pathLst>
                <a:path w="79375" h="66675">
                  <a:moveTo>
                    <a:pt x="0" y="0"/>
                  </a:moveTo>
                  <a:lnTo>
                    <a:pt x="79308" y="0"/>
                  </a:lnTo>
                  <a:lnTo>
                    <a:pt x="79308" y="66080"/>
                  </a:lnTo>
                  <a:lnTo>
                    <a:pt x="0" y="6608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96536" y="2730301"/>
            <a:ext cx="758190" cy="339725"/>
          </a:xfrm>
          <a:prstGeom prst="rect">
            <a:avLst/>
          </a:prstGeom>
          <a:ln w="5080">
            <a:solidFill>
              <a:srgbClr val="231F2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223520" marR="101600">
              <a:lnSpc>
                <a:spcPct val="141700"/>
              </a:lnSpc>
              <a:spcBef>
                <a:spcPts val="10"/>
              </a:spcBef>
            </a:pPr>
            <a:r>
              <a:rPr sz="650" spc="-10" dirty="0">
                <a:solidFill>
                  <a:srgbClr val="231F20"/>
                </a:solidFill>
                <a:latin typeface="Arial MT"/>
                <a:cs typeface="Arial MT"/>
              </a:rPr>
              <a:t>Presidential</a:t>
            </a:r>
            <a:r>
              <a:rPr sz="6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50" spc="-10" dirty="0">
                <a:solidFill>
                  <a:srgbClr val="231F20"/>
                </a:solidFill>
                <a:latin typeface="Arial MT"/>
                <a:cs typeface="Arial MT"/>
              </a:rPr>
              <a:t>Legislative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882390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In a </a:t>
            </a:r>
            <a:r>
              <a:rPr dirty="0">
                <a:solidFill>
                  <a:srgbClr val="00B0F0"/>
                </a:solidFill>
                <a:latin typeface="+mn-lt"/>
              </a:rPr>
              <a:t>closed party list, </a:t>
            </a:r>
            <a:r>
              <a:rPr dirty="0">
                <a:solidFill>
                  <a:srgbClr val="000000"/>
                </a:solidFill>
                <a:latin typeface="+mn-lt"/>
              </a:rPr>
              <a:t>the order of candidates elected is determined by the party itself, and voters aren’t able to express a preference for a particular candidate.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453348"/>
            <a:ext cx="3727450" cy="10622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In 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open party list, </a:t>
            </a:r>
            <a:r>
              <a:rPr sz="1100" dirty="0">
                <a:latin typeface="+mn-lt"/>
                <a:cs typeface="Tahoma"/>
              </a:rPr>
              <a:t>voters can indicate not just their preferred party, but also their favored candidate within that party.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 dirty="0">
              <a:latin typeface="+mn-lt"/>
              <a:cs typeface="Tahoma"/>
            </a:endParaRPr>
          </a:p>
          <a:p>
            <a:pPr marL="12700" marR="47625">
              <a:lnSpc>
                <a:spcPct val="102600"/>
              </a:lnSpc>
            </a:pPr>
            <a:r>
              <a:rPr sz="1100" dirty="0">
                <a:latin typeface="+mn-lt"/>
                <a:cs typeface="Tahoma"/>
              </a:rPr>
              <a:t>In a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free party list, </a:t>
            </a:r>
            <a:r>
              <a:rPr sz="1100" dirty="0">
                <a:latin typeface="+mn-lt"/>
                <a:cs typeface="Tahoma"/>
              </a:rPr>
              <a:t>voters have multiple votes they can allocate either within a single party list or across different party lists.</a:t>
            </a: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695" y="41287"/>
            <a:ext cx="2514600" cy="33528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53975"/>
            <a:ext cx="3124200" cy="33528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27619"/>
            <a:ext cx="389572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only proportional electoral system that doesn’t employ a party list is the single transferable vote.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31770"/>
            <a:ext cx="34270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 single transferable vote (STV) </a:t>
            </a:r>
            <a:r>
              <a:rPr sz="1100" dirty="0">
                <a:latin typeface="+mn-lt"/>
                <a:cs typeface="Tahoma"/>
              </a:rPr>
              <a:t>is a candidate-centered preferential voting system used in multimember districts.</a:t>
            </a: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869555"/>
            <a:ext cx="355981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In STV systems, candidates that surpass a specified quota of first-preference votes are immediately elected.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73706"/>
            <a:ext cx="3913504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In successive counts, voters from eliminated candidates and surplus votes from elected candidates are reallocated to the remaining candidates until all the seats are filled.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" y="599756"/>
            <a:ext cx="3335654" cy="18556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STV example</a:t>
            </a: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District magnitude is 3.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20 voters.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5 candidates: Bruce, Shane, Sheila, Glen, and Ella.</a:t>
            </a: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38455" indent="-136525">
              <a:lnSpc>
                <a:spcPct val="100000"/>
              </a:lnSpc>
              <a:buFont typeface="Arial"/>
              <a:buChar char="•"/>
              <a:tabLst>
                <a:tab pos="338455" algn="l"/>
              </a:tabLst>
            </a:pPr>
            <a:r>
              <a:rPr sz="1100" dirty="0">
                <a:latin typeface="+mn-lt"/>
                <a:cs typeface="Tahoma"/>
              </a:rPr>
              <a:t>Droop quota: </a:t>
            </a:r>
            <a:r>
              <a:rPr sz="1100" dirty="0">
                <a:latin typeface="+mn-lt"/>
                <a:cs typeface="Calibri"/>
              </a:rPr>
              <a:t>[20</a:t>
            </a:r>
            <a:r>
              <a:rPr sz="1100" i="1" dirty="0">
                <a:latin typeface="+mn-lt"/>
                <a:cs typeface="Calibri"/>
              </a:rPr>
              <a:t>/</a:t>
            </a:r>
            <a:r>
              <a:rPr sz="1100" dirty="0">
                <a:latin typeface="+mn-lt"/>
                <a:cs typeface="Calibri"/>
              </a:rPr>
              <a:t>(3 + 1)] + 1 = 6</a:t>
            </a: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28877"/>
            <a:ext cx="248793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Results from 20 Ballots in an STV System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2256" y="1172997"/>
          <a:ext cx="4077969" cy="951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455">
                <a:tc>
                  <a:txBody>
                    <a:bodyPr/>
                    <a:lstStyle/>
                    <a:p>
                      <a:pPr marL="68580" marR="286385">
                        <a:lnSpc>
                          <a:spcPct val="120000"/>
                        </a:lnSpc>
                        <a:spcBef>
                          <a:spcPts val="114"/>
                        </a:spcBef>
                      </a:pPr>
                      <a:r>
                        <a:rPr sz="7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VOTING</a:t>
                      </a:r>
                      <a:r>
                        <a:rPr sz="7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AAAA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BB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CCCCCCCC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DDDD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1ST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BRUCE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SHANE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SHEILA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SHEILA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GLEN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ELLA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2ND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SHANE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BRUCE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GLEN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ELLA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3RD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ELLA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GLEN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282967"/>
            <a:ext cx="23399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STV in a 3-Seat District with 20 Voters</a:t>
            </a:r>
            <a:endParaRPr sz="1100">
              <a:solidFill>
                <a:srgbClr val="00B0F0"/>
              </a:solidFill>
              <a:latin typeface="+mn-lt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5607" y="555663"/>
          <a:ext cx="3625848" cy="226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60325" marR="99060">
                        <a:lnSpc>
                          <a:spcPct val="123100"/>
                        </a:lnSpc>
                        <a:spcBef>
                          <a:spcPts val="170"/>
                        </a:spcBef>
                      </a:pPr>
                      <a:r>
                        <a:rPr sz="6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VOTING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BRUCE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SHEILA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GLEN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ELLA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1ST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AAAA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BB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70485">
                        <a:lnSpc>
                          <a:spcPct val="116700"/>
                        </a:lnSpc>
                        <a:spcBef>
                          <a:spcPts val="254"/>
                        </a:spcBef>
                      </a:pP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CCCCCCCC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82550">
                        <a:lnSpc>
                          <a:spcPct val="116700"/>
                        </a:lnSpc>
                        <a:spcBef>
                          <a:spcPts val="254"/>
                        </a:spcBef>
                      </a:pP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SHEILA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ELECTED,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SHEILA’S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SURPLUS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VOTES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60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REALLOCATED.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2ND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AAAA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BB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26733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10858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SHANE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ELIMINATED.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3RD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13271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AAAA</a:t>
                      </a: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BB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26733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10858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BRUCE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ELECTED.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4TH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13271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AAAA</a:t>
                      </a: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BB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26733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108585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CCCC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DD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87630">
                        <a:lnSpc>
                          <a:spcPct val="116700"/>
                        </a:lnSpc>
                        <a:spcBef>
                          <a:spcPts val="215"/>
                        </a:spcBef>
                      </a:pP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ELLA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ELIMINATED,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600" spc="5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GLEN</a:t>
                      </a: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6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ELECTED.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81111"/>
            <a:ext cx="15767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STV systems,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 </a:t>
            </a:r>
            <a:endParaRPr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306" y="1225151"/>
            <a:ext cx="2203743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Mixed Electoral Systems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913504" cy="738637"/>
          </a:xfrm>
          <a:prstGeom prst="rect">
            <a:avLst/>
          </a:prstGeom>
        </p:spPr>
        <p:txBody>
          <a:bodyPr vert="horz" wrap="square" lIns="0" tIns="219811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Electoral integrity </a:t>
            </a:r>
            <a:r>
              <a:rPr dirty="0">
                <a:solidFill>
                  <a:srgbClr val="000000"/>
                </a:solidFill>
                <a:latin typeface="+mn-lt"/>
              </a:rPr>
              <a:t>refers to the extent to which the conduct of elections meets international standards and global norms concerning ‘good’ elections.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66175"/>
            <a:ext cx="3697604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These norms and standards are usually set out in treaties, conventions, and guidelines issued by international and regional organizations.</a:t>
            </a:r>
            <a:endParaRPr sz="1100">
              <a:latin typeface="+mn-lt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40446"/>
            <a:ext cx="3913504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mixed electoral system </a:t>
            </a:r>
            <a:r>
              <a:rPr sz="1100" dirty="0">
                <a:latin typeface="+mn-lt"/>
                <a:cs typeface="Tahoma"/>
              </a:rPr>
              <a:t>is one in which voters elect representatives through two different systems, one majoritarian and one proportional.</a:t>
            </a: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14780"/>
            <a:ext cx="3912870" cy="1595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Tahoma"/>
              </a:rPr>
              <a:t>Most mixed systems employ multiple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tiers.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00" dirty="0"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Tahoma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tier </a:t>
            </a:r>
            <a:r>
              <a:rPr sz="1100" dirty="0">
                <a:latin typeface="+mn-lt"/>
                <a:cs typeface="Tahoma"/>
              </a:rPr>
              <a:t>is a level at which votes are translated into seats.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00" dirty="0">
              <a:latin typeface="+mn-lt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5"/>
              </a:spcBef>
            </a:pPr>
            <a:r>
              <a:rPr sz="1100" dirty="0">
                <a:latin typeface="+mn-lt"/>
                <a:cs typeface="Tahoma"/>
              </a:rPr>
              <a:t>The lowest electoral tier is the district or constituency level. Higher tiers are constituted by grouping together different lower-tier constituencies, typically at the regional or national level.</a:t>
            </a: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37372"/>
            <a:ext cx="3914140" cy="5237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In a mixed system, it’s typically the case that a majoritarian system is used in the lowest tier (district level) and a proportional system is used in the upper tier (regional or national level).</a:t>
            </a: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605509"/>
            <a:ext cx="3734435" cy="18616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There are two basic types of mixed systems.</a:t>
            </a: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 dirty="0">
              <a:latin typeface="+mn-lt"/>
              <a:cs typeface="Tahoma"/>
            </a:endParaRPr>
          </a:p>
          <a:p>
            <a:pPr marL="289560" marR="34925" indent="-177165">
              <a:lnSpc>
                <a:spcPct val="102600"/>
              </a:lnSpc>
              <a:buAutoNum type="arabicPeriod"/>
              <a:tabLst>
                <a:tab pos="289560" algn="l"/>
              </a:tabLst>
            </a:pPr>
            <a:r>
              <a:rPr sz="1100" dirty="0">
                <a:latin typeface="+mn-lt"/>
                <a:cs typeface="Tahoma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independent mixed electoral system </a:t>
            </a:r>
            <a:r>
              <a:rPr sz="1100" dirty="0">
                <a:latin typeface="+mn-lt"/>
                <a:cs typeface="Tahoma"/>
              </a:rPr>
              <a:t>is one in which the majoritarian and proportional components of the electoral system are implemented independently of one another.</a:t>
            </a:r>
          </a:p>
          <a:p>
            <a:pPr>
              <a:lnSpc>
                <a:spcPct val="100000"/>
              </a:lnSpc>
              <a:spcBef>
                <a:spcPts val="625"/>
              </a:spcBef>
              <a:buFont typeface="Tahoma"/>
              <a:buAutoNum type="arabicPeriod"/>
            </a:pPr>
            <a:endParaRPr sz="1100" dirty="0">
              <a:latin typeface="+mn-lt"/>
              <a:cs typeface="Tahoma"/>
            </a:endParaRPr>
          </a:p>
          <a:p>
            <a:pPr marL="289560" marR="5080" indent="-177165">
              <a:lnSpc>
                <a:spcPct val="102600"/>
              </a:lnSpc>
              <a:buAutoNum type="arabicPeriod"/>
              <a:tabLst>
                <a:tab pos="289560" algn="l"/>
              </a:tabLst>
            </a:pPr>
            <a:r>
              <a:rPr sz="1100" dirty="0">
                <a:latin typeface="+mn-lt"/>
                <a:cs typeface="Tahoma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dependent mixed electoral system </a:t>
            </a:r>
            <a:r>
              <a:rPr sz="1100" dirty="0">
                <a:latin typeface="+mn-lt"/>
                <a:cs typeface="Tahoma"/>
              </a:rPr>
              <a:t>is one in which the application of the proportional formula is dependent on the distribution of seats or votes produced by the majoritarian formula.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603185"/>
            <a:ext cx="36099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Translating Votes into Seats in an Independent Mixed System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1113" y="1047621"/>
          <a:ext cx="4080506" cy="1301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8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Votes won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electoral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district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4610" marR="46990" algn="ctr">
                        <a:lnSpc>
                          <a:spcPct val="120000"/>
                        </a:lnSpc>
                        <a:spcBef>
                          <a:spcPts val="710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district votes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Seats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865" indent="24130" algn="just">
                        <a:lnSpc>
                          <a:spcPct val="120000"/>
                        </a:lnSpc>
                        <a:spcBef>
                          <a:spcPts val="19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votes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SMDP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 marR="63500" indent="-20955">
                        <a:lnSpc>
                          <a:spcPct val="120000"/>
                        </a:lnSpc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7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B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4" y="798142"/>
            <a:ext cx="3919854" cy="1346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In most dependent mixed systems, individuals have two votes.</a:t>
            </a: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 dirty="0">
              <a:latin typeface="+mn-lt"/>
              <a:cs typeface="Tahoma"/>
            </a:endParaRPr>
          </a:p>
          <a:p>
            <a:pPr marL="312420" marR="527050" indent="-136525">
              <a:lnSpc>
                <a:spcPct val="102600"/>
              </a:lnSpc>
              <a:buFont typeface="Arial"/>
              <a:buChar char="•"/>
              <a:tabLst>
                <a:tab pos="314960" algn="l"/>
              </a:tabLst>
            </a:pPr>
            <a:r>
              <a:rPr sz="1100" dirty="0">
                <a:latin typeface="+mn-lt"/>
                <a:cs typeface="Tahoma"/>
              </a:rPr>
              <a:t>One vote is for the representative at the district level 	(candidate vote).</a:t>
            </a:r>
          </a:p>
          <a:p>
            <a:pPr>
              <a:lnSpc>
                <a:spcPct val="100000"/>
              </a:lnSpc>
              <a:spcBef>
                <a:spcPts val="620"/>
              </a:spcBef>
              <a:buFont typeface="Arial"/>
              <a:buChar char="•"/>
            </a:pPr>
            <a:endParaRPr sz="1100" dirty="0">
              <a:latin typeface="+mn-lt"/>
              <a:cs typeface="Tahoma"/>
            </a:endParaRPr>
          </a:p>
          <a:p>
            <a:pPr marL="312420" marR="17780" indent="-136525">
              <a:lnSpc>
                <a:spcPct val="102699"/>
              </a:lnSpc>
              <a:spcBef>
                <a:spcPts val="5"/>
              </a:spcBef>
              <a:buFont typeface="Arial"/>
              <a:buChar char="•"/>
              <a:tabLst>
                <a:tab pos="314960" algn="l"/>
              </a:tabLst>
            </a:pPr>
            <a:r>
              <a:rPr sz="1100" dirty="0">
                <a:latin typeface="+mn-lt"/>
                <a:cs typeface="Tahoma"/>
              </a:rPr>
              <a:t>One vote is for the party list in the higher electoral tier (party 	vote).</a:t>
            </a: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931" y="99145"/>
            <a:ext cx="1948157" cy="320808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600188"/>
            <a:ext cx="34575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Translating Votes into Seats in a Dependent Mixed System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1068" y="1044642"/>
          <a:ext cx="4080506" cy="1301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8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3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Votes won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electoral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district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4610" marR="46990" algn="ctr">
                        <a:lnSpc>
                          <a:spcPct val="120000"/>
                        </a:lnSpc>
                        <a:spcBef>
                          <a:spcPts val="71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district votes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Seats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865" indent="24130" algn="just">
                        <a:lnSpc>
                          <a:spcPct val="120000"/>
                        </a:lnSpc>
                        <a:spcBef>
                          <a:spcPts val="19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7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votes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SMDP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 marR="63500" indent="-20955">
                        <a:lnSpc>
                          <a:spcPct val="120000"/>
                        </a:lnSpc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7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Party</a:t>
                      </a:r>
                      <a:r>
                        <a:rPr sz="650" spc="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B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25,000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09280"/>
            <a:ext cx="336486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Tahoma"/>
              </a:rPr>
              <a:t>Violations of electoral integrity are referred to as </a:t>
            </a: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malpractice.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138" y="235029"/>
            <a:ext cx="4032885" cy="2669540"/>
            <a:chOff x="375138" y="235029"/>
            <a:chExt cx="4032885" cy="266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39" y="235029"/>
              <a:ext cx="4032503" cy="2669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5138" y="2347292"/>
              <a:ext cx="596265" cy="534670"/>
            </a:xfrm>
            <a:custGeom>
              <a:avLst/>
              <a:gdLst/>
              <a:ahLst/>
              <a:cxnLst/>
              <a:rect l="l" t="t" r="r" b="b"/>
              <a:pathLst>
                <a:path w="596265" h="534669">
                  <a:moveTo>
                    <a:pt x="595697" y="0"/>
                  </a:moveTo>
                  <a:lnTo>
                    <a:pt x="0" y="0"/>
                  </a:lnTo>
                  <a:lnTo>
                    <a:pt x="0" y="534466"/>
                  </a:lnTo>
                  <a:lnTo>
                    <a:pt x="595697" y="534466"/>
                  </a:lnTo>
                  <a:lnTo>
                    <a:pt x="595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0" y="2363009"/>
              <a:ext cx="92308" cy="3189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059" y="2704354"/>
              <a:ext cx="89535" cy="66040"/>
            </a:xfrm>
            <a:custGeom>
              <a:avLst/>
              <a:gdLst/>
              <a:ahLst/>
              <a:cxnLst/>
              <a:rect l="l" t="t" r="r" b="b"/>
              <a:pathLst>
                <a:path w="89534" h="66039">
                  <a:moveTo>
                    <a:pt x="89451" y="0"/>
                  </a:moveTo>
                  <a:lnTo>
                    <a:pt x="0" y="0"/>
                  </a:lnTo>
                  <a:lnTo>
                    <a:pt x="0" y="65596"/>
                  </a:lnTo>
                  <a:lnTo>
                    <a:pt x="89451" y="65596"/>
                  </a:lnTo>
                  <a:lnTo>
                    <a:pt x="89451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059" y="2704354"/>
              <a:ext cx="89535" cy="66040"/>
            </a:xfrm>
            <a:custGeom>
              <a:avLst/>
              <a:gdLst/>
              <a:ahLst/>
              <a:cxnLst/>
              <a:rect l="l" t="t" r="r" b="b"/>
              <a:pathLst>
                <a:path w="89534" h="66039">
                  <a:moveTo>
                    <a:pt x="89451" y="65596"/>
                  </a:moveTo>
                  <a:lnTo>
                    <a:pt x="0" y="65596"/>
                  </a:lnTo>
                  <a:lnTo>
                    <a:pt x="0" y="0"/>
                  </a:lnTo>
                  <a:lnTo>
                    <a:pt x="89451" y="0"/>
                  </a:lnTo>
                  <a:lnTo>
                    <a:pt x="89451" y="6559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059" y="2784856"/>
              <a:ext cx="89535" cy="66040"/>
            </a:xfrm>
            <a:custGeom>
              <a:avLst/>
              <a:gdLst/>
              <a:ahLst/>
              <a:cxnLst/>
              <a:rect l="l" t="t" r="r" b="b"/>
              <a:pathLst>
                <a:path w="89534" h="66039">
                  <a:moveTo>
                    <a:pt x="89451" y="65596"/>
                  </a:moveTo>
                  <a:lnTo>
                    <a:pt x="0" y="65596"/>
                  </a:lnTo>
                  <a:lnTo>
                    <a:pt x="0" y="0"/>
                  </a:lnTo>
                  <a:lnTo>
                    <a:pt x="89451" y="0"/>
                  </a:lnTo>
                  <a:lnTo>
                    <a:pt x="89451" y="6559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059" y="2704354"/>
              <a:ext cx="89535" cy="66040"/>
            </a:xfrm>
            <a:custGeom>
              <a:avLst/>
              <a:gdLst/>
              <a:ahLst/>
              <a:cxnLst/>
              <a:rect l="l" t="t" r="r" b="b"/>
              <a:pathLst>
                <a:path w="89534" h="66039">
                  <a:moveTo>
                    <a:pt x="89451" y="65596"/>
                  </a:moveTo>
                  <a:lnTo>
                    <a:pt x="0" y="65596"/>
                  </a:lnTo>
                  <a:lnTo>
                    <a:pt x="0" y="0"/>
                  </a:lnTo>
                  <a:lnTo>
                    <a:pt x="89451" y="0"/>
                  </a:lnTo>
                  <a:lnTo>
                    <a:pt x="89451" y="6559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059" y="2784856"/>
              <a:ext cx="89535" cy="66040"/>
            </a:xfrm>
            <a:custGeom>
              <a:avLst/>
              <a:gdLst/>
              <a:ahLst/>
              <a:cxnLst/>
              <a:rect l="l" t="t" r="r" b="b"/>
              <a:pathLst>
                <a:path w="89534" h="66039">
                  <a:moveTo>
                    <a:pt x="89451" y="65596"/>
                  </a:moveTo>
                  <a:lnTo>
                    <a:pt x="0" y="65596"/>
                  </a:lnTo>
                  <a:lnTo>
                    <a:pt x="0" y="0"/>
                  </a:lnTo>
                  <a:lnTo>
                    <a:pt x="89451" y="0"/>
                  </a:lnTo>
                  <a:lnTo>
                    <a:pt x="89451" y="6559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1775" y="2327663"/>
            <a:ext cx="445134" cy="5492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127000">
              <a:lnSpc>
                <a:spcPct val="102099"/>
              </a:lnSpc>
              <a:spcBef>
                <a:spcPts val="140"/>
              </a:spcBef>
            </a:pPr>
            <a:r>
              <a:rPr sz="550" spc="-10" dirty="0">
                <a:solidFill>
                  <a:srgbClr val="231F20"/>
                </a:solidFill>
                <a:latin typeface="Arial MT"/>
                <a:cs typeface="Arial MT"/>
              </a:rPr>
              <a:t>Very</a:t>
            </a:r>
            <a:r>
              <a:rPr sz="5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Arial MT"/>
                <a:cs typeface="Arial MT"/>
              </a:rPr>
              <a:t>High</a:t>
            </a:r>
            <a:r>
              <a:rPr sz="5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Arial MT"/>
                <a:cs typeface="Arial MT"/>
              </a:rPr>
              <a:t>High</a:t>
            </a:r>
            <a:r>
              <a:rPr sz="5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Arial MT"/>
                <a:cs typeface="Arial MT"/>
              </a:rPr>
              <a:t>Moderate</a:t>
            </a:r>
            <a:r>
              <a:rPr sz="5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Arial MT"/>
                <a:cs typeface="Arial MT"/>
              </a:rPr>
              <a:t>Low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50" spc="-10" dirty="0">
                <a:solidFill>
                  <a:srgbClr val="231F20"/>
                </a:solidFill>
                <a:latin typeface="Arial MT"/>
                <a:cs typeface="Arial MT"/>
              </a:rPr>
              <a:t>Very</a:t>
            </a:r>
            <a:r>
              <a:rPr sz="5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Arial MT"/>
                <a:cs typeface="Arial MT"/>
              </a:rPr>
              <a:t>Low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10" dirty="0">
                <a:solidFill>
                  <a:srgbClr val="231F20"/>
                </a:solidFill>
                <a:latin typeface="Arial MT"/>
                <a:cs typeface="Arial MT"/>
              </a:rPr>
              <a:t>Not</a:t>
            </a:r>
            <a:r>
              <a:rPr sz="5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Arial MT"/>
                <a:cs typeface="Arial MT"/>
              </a:rPr>
              <a:t>Assessed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647" y="2925240"/>
            <a:ext cx="14046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Tahoma"/>
              </a:rPr>
              <a:t>Electoral Integrity, 2021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1377" y="667418"/>
            <a:ext cx="861060" cy="683260"/>
            <a:chOff x="2701377" y="667418"/>
            <a:chExt cx="861060" cy="683260"/>
          </a:xfrm>
        </p:grpSpPr>
        <p:sp>
          <p:nvSpPr>
            <p:cNvPr id="3" name="object 3"/>
            <p:cNvSpPr/>
            <p:nvPr/>
          </p:nvSpPr>
          <p:spPr>
            <a:xfrm>
              <a:off x="2703917" y="669958"/>
              <a:ext cx="855980" cy="678180"/>
            </a:xfrm>
            <a:custGeom>
              <a:avLst/>
              <a:gdLst/>
              <a:ahLst/>
              <a:cxnLst/>
              <a:rect l="l" t="t" r="r" b="b"/>
              <a:pathLst>
                <a:path w="855979" h="678180">
                  <a:moveTo>
                    <a:pt x="252669" y="0"/>
                  </a:moveTo>
                  <a:lnTo>
                    <a:pt x="190611" y="200680"/>
                  </a:lnTo>
                  <a:lnTo>
                    <a:pt x="0" y="355041"/>
                  </a:lnTo>
                  <a:lnTo>
                    <a:pt x="131572" y="539892"/>
                  </a:lnTo>
                  <a:lnTo>
                    <a:pt x="326928" y="577474"/>
                  </a:lnTo>
                  <a:lnTo>
                    <a:pt x="454700" y="623082"/>
                  </a:lnTo>
                  <a:lnTo>
                    <a:pt x="640496" y="678169"/>
                  </a:lnTo>
                  <a:lnTo>
                    <a:pt x="855908" y="586922"/>
                  </a:lnTo>
                  <a:lnTo>
                    <a:pt x="688136" y="354573"/>
                  </a:lnTo>
                  <a:lnTo>
                    <a:pt x="815746" y="146009"/>
                  </a:lnTo>
                  <a:lnTo>
                    <a:pt x="523991" y="237611"/>
                  </a:lnTo>
                  <a:lnTo>
                    <a:pt x="457362" y="14345"/>
                  </a:lnTo>
                  <a:lnTo>
                    <a:pt x="252669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03917" y="669958"/>
              <a:ext cx="855980" cy="678180"/>
            </a:xfrm>
            <a:custGeom>
              <a:avLst/>
              <a:gdLst/>
              <a:ahLst/>
              <a:cxnLst/>
              <a:rect l="l" t="t" r="r" b="b"/>
              <a:pathLst>
                <a:path w="855979" h="678180">
                  <a:moveTo>
                    <a:pt x="0" y="355041"/>
                  </a:moveTo>
                  <a:lnTo>
                    <a:pt x="190611" y="200680"/>
                  </a:lnTo>
                  <a:lnTo>
                    <a:pt x="252669" y="0"/>
                  </a:lnTo>
                  <a:lnTo>
                    <a:pt x="457362" y="14345"/>
                  </a:lnTo>
                  <a:lnTo>
                    <a:pt x="523991" y="237611"/>
                  </a:lnTo>
                  <a:lnTo>
                    <a:pt x="815746" y="146009"/>
                  </a:lnTo>
                  <a:lnTo>
                    <a:pt x="688136" y="354573"/>
                  </a:lnTo>
                  <a:lnTo>
                    <a:pt x="855908" y="586922"/>
                  </a:lnTo>
                  <a:lnTo>
                    <a:pt x="640496" y="678169"/>
                  </a:lnTo>
                  <a:lnTo>
                    <a:pt x="454700" y="623082"/>
                  </a:lnTo>
                  <a:lnTo>
                    <a:pt x="326928" y="577474"/>
                  </a:lnTo>
                  <a:lnTo>
                    <a:pt x="131572" y="539892"/>
                  </a:lnTo>
                  <a:lnTo>
                    <a:pt x="0" y="355041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4544" y="692491"/>
            <a:ext cx="717550" cy="604520"/>
            <a:chOff x="924544" y="692491"/>
            <a:chExt cx="717550" cy="604520"/>
          </a:xfrm>
        </p:grpSpPr>
        <p:sp>
          <p:nvSpPr>
            <p:cNvPr id="6" name="object 6"/>
            <p:cNvSpPr/>
            <p:nvPr/>
          </p:nvSpPr>
          <p:spPr>
            <a:xfrm>
              <a:off x="927084" y="695031"/>
              <a:ext cx="712470" cy="599440"/>
            </a:xfrm>
            <a:custGeom>
              <a:avLst/>
              <a:gdLst/>
              <a:ahLst/>
              <a:cxnLst/>
              <a:rect l="l" t="t" r="r" b="b"/>
              <a:pathLst>
                <a:path w="712469" h="599440">
                  <a:moveTo>
                    <a:pt x="167650" y="0"/>
                  </a:moveTo>
                  <a:lnTo>
                    <a:pt x="269524" y="283464"/>
                  </a:lnTo>
                  <a:lnTo>
                    <a:pt x="0" y="336885"/>
                  </a:lnTo>
                  <a:lnTo>
                    <a:pt x="95940" y="489488"/>
                  </a:lnTo>
                  <a:lnTo>
                    <a:pt x="276331" y="483504"/>
                  </a:lnTo>
                  <a:lnTo>
                    <a:pt x="362132" y="595558"/>
                  </a:lnTo>
                  <a:lnTo>
                    <a:pt x="513323" y="599165"/>
                  </a:lnTo>
                  <a:lnTo>
                    <a:pt x="495808" y="413461"/>
                  </a:lnTo>
                  <a:lnTo>
                    <a:pt x="449305" y="335473"/>
                  </a:lnTo>
                  <a:lnTo>
                    <a:pt x="712043" y="133258"/>
                  </a:lnTo>
                  <a:lnTo>
                    <a:pt x="477895" y="133675"/>
                  </a:lnTo>
                  <a:lnTo>
                    <a:pt x="362132" y="69311"/>
                  </a:lnTo>
                  <a:lnTo>
                    <a:pt x="16765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7084" y="695031"/>
              <a:ext cx="712470" cy="599440"/>
            </a:xfrm>
            <a:custGeom>
              <a:avLst/>
              <a:gdLst/>
              <a:ahLst/>
              <a:cxnLst/>
              <a:rect l="l" t="t" r="r" b="b"/>
              <a:pathLst>
                <a:path w="712469" h="599440">
                  <a:moveTo>
                    <a:pt x="0" y="336885"/>
                  </a:moveTo>
                  <a:lnTo>
                    <a:pt x="269524" y="283464"/>
                  </a:lnTo>
                  <a:lnTo>
                    <a:pt x="167650" y="0"/>
                  </a:lnTo>
                  <a:lnTo>
                    <a:pt x="362132" y="69311"/>
                  </a:lnTo>
                  <a:lnTo>
                    <a:pt x="477895" y="133675"/>
                  </a:lnTo>
                  <a:lnTo>
                    <a:pt x="712043" y="133258"/>
                  </a:lnTo>
                  <a:lnTo>
                    <a:pt x="449305" y="335473"/>
                  </a:lnTo>
                  <a:lnTo>
                    <a:pt x="495808" y="413461"/>
                  </a:lnTo>
                  <a:lnTo>
                    <a:pt x="513323" y="599165"/>
                  </a:lnTo>
                  <a:lnTo>
                    <a:pt x="362132" y="595558"/>
                  </a:lnTo>
                  <a:lnTo>
                    <a:pt x="276331" y="483504"/>
                  </a:lnTo>
                  <a:lnTo>
                    <a:pt x="95940" y="489488"/>
                  </a:lnTo>
                  <a:lnTo>
                    <a:pt x="0" y="336885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47492" y="2420605"/>
            <a:ext cx="433705" cy="264795"/>
            <a:chOff x="1147492" y="2420605"/>
            <a:chExt cx="433705" cy="264795"/>
          </a:xfrm>
        </p:grpSpPr>
        <p:sp>
          <p:nvSpPr>
            <p:cNvPr id="9" name="object 9"/>
            <p:cNvSpPr/>
            <p:nvPr/>
          </p:nvSpPr>
          <p:spPr>
            <a:xfrm>
              <a:off x="1150032" y="2423145"/>
              <a:ext cx="428625" cy="259715"/>
            </a:xfrm>
            <a:custGeom>
              <a:avLst/>
              <a:gdLst/>
              <a:ahLst/>
              <a:cxnLst/>
              <a:rect l="l" t="t" r="r" b="b"/>
              <a:pathLst>
                <a:path w="428625" h="259714">
                  <a:moveTo>
                    <a:pt x="138877" y="0"/>
                  </a:moveTo>
                  <a:lnTo>
                    <a:pt x="99334" y="53096"/>
                  </a:lnTo>
                  <a:lnTo>
                    <a:pt x="91460" y="94244"/>
                  </a:lnTo>
                  <a:lnTo>
                    <a:pt x="0" y="201208"/>
                  </a:lnTo>
                  <a:lnTo>
                    <a:pt x="138877" y="247223"/>
                  </a:lnTo>
                  <a:lnTo>
                    <a:pt x="218409" y="259567"/>
                  </a:lnTo>
                  <a:lnTo>
                    <a:pt x="237429" y="178054"/>
                  </a:lnTo>
                  <a:lnTo>
                    <a:pt x="428498" y="120650"/>
                  </a:lnTo>
                  <a:lnTo>
                    <a:pt x="221731" y="73375"/>
                  </a:lnTo>
                  <a:lnTo>
                    <a:pt x="164002" y="77490"/>
                  </a:lnTo>
                  <a:lnTo>
                    <a:pt x="138877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0032" y="2423145"/>
              <a:ext cx="428625" cy="259715"/>
            </a:xfrm>
            <a:custGeom>
              <a:avLst/>
              <a:gdLst/>
              <a:ahLst/>
              <a:cxnLst/>
              <a:rect l="l" t="t" r="r" b="b"/>
              <a:pathLst>
                <a:path w="428625" h="259714">
                  <a:moveTo>
                    <a:pt x="0" y="201208"/>
                  </a:moveTo>
                  <a:lnTo>
                    <a:pt x="91460" y="94244"/>
                  </a:lnTo>
                  <a:lnTo>
                    <a:pt x="99334" y="53096"/>
                  </a:lnTo>
                  <a:lnTo>
                    <a:pt x="138877" y="0"/>
                  </a:lnTo>
                  <a:lnTo>
                    <a:pt x="164002" y="77490"/>
                  </a:lnTo>
                  <a:lnTo>
                    <a:pt x="221731" y="73375"/>
                  </a:lnTo>
                  <a:lnTo>
                    <a:pt x="428498" y="120650"/>
                  </a:lnTo>
                  <a:lnTo>
                    <a:pt x="237429" y="178054"/>
                  </a:lnTo>
                  <a:lnTo>
                    <a:pt x="218409" y="259567"/>
                  </a:lnTo>
                  <a:lnTo>
                    <a:pt x="138877" y="247223"/>
                  </a:lnTo>
                  <a:lnTo>
                    <a:pt x="0" y="201208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71019" y="2065735"/>
            <a:ext cx="970915" cy="969010"/>
            <a:chOff x="2671019" y="2065735"/>
            <a:chExt cx="970915" cy="969010"/>
          </a:xfrm>
        </p:grpSpPr>
        <p:sp>
          <p:nvSpPr>
            <p:cNvPr id="12" name="object 12"/>
            <p:cNvSpPr/>
            <p:nvPr/>
          </p:nvSpPr>
          <p:spPr>
            <a:xfrm>
              <a:off x="2920698" y="2387041"/>
              <a:ext cx="459740" cy="276860"/>
            </a:xfrm>
            <a:custGeom>
              <a:avLst/>
              <a:gdLst/>
              <a:ahLst/>
              <a:cxnLst/>
              <a:rect l="l" t="t" r="r" b="b"/>
              <a:pathLst>
                <a:path w="459739" h="276860">
                  <a:moveTo>
                    <a:pt x="237296" y="0"/>
                  </a:moveTo>
                  <a:lnTo>
                    <a:pt x="161513" y="33822"/>
                  </a:lnTo>
                  <a:lnTo>
                    <a:pt x="0" y="28194"/>
                  </a:lnTo>
                  <a:lnTo>
                    <a:pt x="63378" y="165089"/>
                  </a:lnTo>
                  <a:lnTo>
                    <a:pt x="66375" y="263062"/>
                  </a:lnTo>
                  <a:lnTo>
                    <a:pt x="198475" y="231424"/>
                  </a:lnTo>
                  <a:lnTo>
                    <a:pt x="237296" y="276860"/>
                  </a:lnTo>
                  <a:lnTo>
                    <a:pt x="286451" y="250352"/>
                  </a:lnTo>
                  <a:lnTo>
                    <a:pt x="408320" y="263062"/>
                  </a:lnTo>
                  <a:lnTo>
                    <a:pt x="459618" y="165557"/>
                  </a:lnTo>
                  <a:lnTo>
                    <a:pt x="403778" y="68204"/>
                  </a:lnTo>
                  <a:lnTo>
                    <a:pt x="237296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0698" y="2387041"/>
              <a:ext cx="459740" cy="276860"/>
            </a:xfrm>
            <a:custGeom>
              <a:avLst/>
              <a:gdLst/>
              <a:ahLst/>
              <a:cxnLst/>
              <a:rect l="l" t="t" r="r" b="b"/>
              <a:pathLst>
                <a:path w="459739" h="276860">
                  <a:moveTo>
                    <a:pt x="198475" y="231424"/>
                  </a:moveTo>
                  <a:lnTo>
                    <a:pt x="66375" y="263062"/>
                  </a:lnTo>
                  <a:lnTo>
                    <a:pt x="63378" y="165089"/>
                  </a:lnTo>
                  <a:lnTo>
                    <a:pt x="0" y="28194"/>
                  </a:lnTo>
                  <a:lnTo>
                    <a:pt x="161513" y="33822"/>
                  </a:lnTo>
                  <a:lnTo>
                    <a:pt x="237296" y="0"/>
                  </a:lnTo>
                  <a:lnTo>
                    <a:pt x="403778" y="68204"/>
                  </a:lnTo>
                  <a:lnTo>
                    <a:pt x="459618" y="165557"/>
                  </a:lnTo>
                  <a:lnTo>
                    <a:pt x="408320" y="263062"/>
                  </a:lnTo>
                  <a:lnTo>
                    <a:pt x="286451" y="250352"/>
                  </a:lnTo>
                  <a:lnTo>
                    <a:pt x="237296" y="276860"/>
                  </a:lnTo>
                  <a:lnTo>
                    <a:pt x="198475" y="231424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1093" y="2087428"/>
              <a:ext cx="927735" cy="927100"/>
            </a:xfrm>
            <a:custGeom>
              <a:avLst/>
              <a:gdLst/>
              <a:ahLst/>
              <a:cxnLst/>
              <a:rect l="l" t="t" r="r" b="b"/>
              <a:pathLst>
                <a:path w="927735" h="927100">
                  <a:moveTo>
                    <a:pt x="60208" y="234228"/>
                  </a:moveTo>
                  <a:lnTo>
                    <a:pt x="234238" y="61142"/>
                  </a:lnTo>
                  <a:lnTo>
                    <a:pt x="465653" y="0"/>
                  </a:lnTo>
                  <a:lnTo>
                    <a:pt x="695177" y="63022"/>
                  </a:lnTo>
                  <a:lnTo>
                    <a:pt x="866383" y="234228"/>
                  </a:lnTo>
                  <a:lnTo>
                    <a:pt x="927526" y="460938"/>
                  </a:lnTo>
                  <a:lnTo>
                    <a:pt x="865449" y="697047"/>
                  </a:lnTo>
                  <a:lnTo>
                    <a:pt x="697057" y="865438"/>
                  </a:lnTo>
                  <a:lnTo>
                    <a:pt x="464708" y="926581"/>
                  </a:lnTo>
                  <a:lnTo>
                    <a:pt x="227655" y="865438"/>
                  </a:lnTo>
                  <a:lnTo>
                    <a:pt x="60208" y="694232"/>
                  </a:lnTo>
                  <a:lnTo>
                    <a:pt x="0" y="463285"/>
                  </a:lnTo>
                  <a:lnTo>
                    <a:pt x="60208" y="234228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83281" y="2180557"/>
              <a:ext cx="744220" cy="743585"/>
            </a:xfrm>
            <a:custGeom>
              <a:avLst/>
              <a:gdLst/>
              <a:ahLst/>
              <a:cxnLst/>
              <a:rect l="l" t="t" r="r" b="b"/>
              <a:pathLst>
                <a:path w="744220" h="743585">
                  <a:moveTo>
                    <a:pt x="48920" y="186253"/>
                  </a:moveTo>
                  <a:lnTo>
                    <a:pt x="185318" y="48910"/>
                  </a:lnTo>
                  <a:lnTo>
                    <a:pt x="371581" y="0"/>
                  </a:lnTo>
                  <a:lnTo>
                    <a:pt x="558779" y="51734"/>
                  </a:lnTo>
                  <a:lnTo>
                    <a:pt x="694242" y="186253"/>
                  </a:lnTo>
                  <a:lnTo>
                    <a:pt x="744098" y="370159"/>
                  </a:lnTo>
                  <a:lnTo>
                    <a:pt x="692353" y="555945"/>
                  </a:lnTo>
                  <a:lnTo>
                    <a:pt x="557834" y="695167"/>
                  </a:lnTo>
                  <a:lnTo>
                    <a:pt x="371581" y="743143"/>
                  </a:lnTo>
                  <a:lnTo>
                    <a:pt x="184383" y="695167"/>
                  </a:lnTo>
                  <a:lnTo>
                    <a:pt x="48920" y="556889"/>
                  </a:lnTo>
                  <a:lnTo>
                    <a:pt x="0" y="370159"/>
                  </a:lnTo>
                  <a:lnTo>
                    <a:pt x="48920" y="186253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6418" y="2274619"/>
              <a:ext cx="556895" cy="556260"/>
            </a:xfrm>
            <a:custGeom>
              <a:avLst/>
              <a:gdLst/>
              <a:ahLst/>
              <a:cxnLst/>
              <a:rect l="l" t="t" r="r" b="b"/>
              <a:pathLst>
                <a:path w="556895" h="556260">
                  <a:moveTo>
                    <a:pt x="35742" y="140167"/>
                  </a:moveTo>
                  <a:lnTo>
                    <a:pt x="140157" y="36687"/>
                  </a:lnTo>
                  <a:lnTo>
                    <a:pt x="278912" y="0"/>
                  </a:lnTo>
                  <a:lnTo>
                    <a:pt x="416722" y="36687"/>
                  </a:lnTo>
                  <a:lnTo>
                    <a:pt x="517377" y="140167"/>
                  </a:lnTo>
                  <a:lnTo>
                    <a:pt x="556889" y="277510"/>
                  </a:lnTo>
                  <a:lnTo>
                    <a:pt x="519257" y="417677"/>
                  </a:lnTo>
                  <a:lnTo>
                    <a:pt x="417667" y="519267"/>
                  </a:lnTo>
                  <a:lnTo>
                    <a:pt x="278444" y="555955"/>
                  </a:lnTo>
                  <a:lnTo>
                    <a:pt x="138277" y="519267"/>
                  </a:lnTo>
                  <a:lnTo>
                    <a:pt x="35742" y="416732"/>
                  </a:lnTo>
                  <a:lnTo>
                    <a:pt x="0" y="277510"/>
                  </a:lnTo>
                  <a:lnTo>
                    <a:pt x="35742" y="140167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68604" y="2364933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27279" y="280324"/>
                  </a:moveTo>
                  <a:lnTo>
                    <a:pt x="0" y="185785"/>
                  </a:lnTo>
                  <a:lnTo>
                    <a:pt x="27279" y="94071"/>
                  </a:lnTo>
                  <a:lnTo>
                    <a:pt x="95951" y="27279"/>
                  </a:lnTo>
                  <a:lnTo>
                    <a:pt x="186730" y="0"/>
                  </a:lnTo>
                  <a:lnTo>
                    <a:pt x="278444" y="29159"/>
                  </a:lnTo>
                  <a:lnTo>
                    <a:pt x="348996" y="94071"/>
                  </a:lnTo>
                  <a:lnTo>
                    <a:pt x="371571" y="187665"/>
                  </a:lnTo>
                  <a:lnTo>
                    <a:pt x="348061" y="280324"/>
                  </a:lnTo>
                  <a:lnTo>
                    <a:pt x="278444" y="350875"/>
                  </a:lnTo>
                  <a:lnTo>
                    <a:pt x="185785" y="371571"/>
                  </a:lnTo>
                  <a:lnTo>
                    <a:pt x="93126" y="348051"/>
                  </a:lnTo>
                  <a:lnTo>
                    <a:pt x="27279" y="280324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0791" y="2458056"/>
              <a:ext cx="184785" cy="186690"/>
            </a:xfrm>
            <a:custGeom>
              <a:avLst/>
              <a:gdLst/>
              <a:ahLst/>
              <a:cxnLst/>
              <a:rect l="l" t="t" r="r" b="b"/>
              <a:pathLst>
                <a:path w="184785" h="186689">
                  <a:moveTo>
                    <a:pt x="0" y="94071"/>
                  </a:moveTo>
                  <a:lnTo>
                    <a:pt x="15991" y="45151"/>
                  </a:lnTo>
                  <a:lnTo>
                    <a:pt x="50800" y="12232"/>
                  </a:lnTo>
                  <a:lnTo>
                    <a:pt x="94538" y="0"/>
                  </a:lnTo>
                  <a:lnTo>
                    <a:pt x="141102" y="15991"/>
                  </a:lnTo>
                  <a:lnTo>
                    <a:pt x="173085" y="47040"/>
                  </a:lnTo>
                  <a:lnTo>
                    <a:pt x="184373" y="92659"/>
                  </a:lnTo>
                  <a:lnTo>
                    <a:pt x="174030" y="139222"/>
                  </a:lnTo>
                  <a:lnTo>
                    <a:pt x="138277" y="174030"/>
                  </a:lnTo>
                  <a:lnTo>
                    <a:pt x="94538" y="186263"/>
                  </a:lnTo>
                  <a:lnTo>
                    <a:pt x="46095" y="175910"/>
                  </a:lnTo>
                  <a:lnTo>
                    <a:pt x="14112" y="138287"/>
                  </a:lnTo>
                  <a:lnTo>
                    <a:pt x="0" y="94071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48715" y="254285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396" y="0"/>
                  </a:moveTo>
                  <a:lnTo>
                    <a:pt x="4155" y="0"/>
                  </a:lnTo>
                  <a:lnTo>
                    <a:pt x="0" y="4155"/>
                  </a:lnTo>
                  <a:lnTo>
                    <a:pt x="0" y="14396"/>
                  </a:lnTo>
                  <a:lnTo>
                    <a:pt x="4155" y="18552"/>
                  </a:lnTo>
                  <a:lnTo>
                    <a:pt x="14396" y="18552"/>
                  </a:lnTo>
                  <a:lnTo>
                    <a:pt x="18552" y="14396"/>
                  </a:lnTo>
                  <a:lnTo>
                    <a:pt x="18552" y="9276"/>
                  </a:lnTo>
                  <a:lnTo>
                    <a:pt x="18552" y="4155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7992" y="2080082"/>
              <a:ext cx="234950" cy="472440"/>
            </a:xfrm>
            <a:custGeom>
              <a:avLst/>
              <a:gdLst/>
              <a:ahLst/>
              <a:cxnLst/>
              <a:rect l="l" t="t" r="r" b="b"/>
              <a:pathLst>
                <a:path w="234950" h="472439">
                  <a:moveTo>
                    <a:pt x="0" y="0"/>
                  </a:moveTo>
                  <a:lnTo>
                    <a:pt x="0" y="472043"/>
                  </a:lnTo>
                  <a:lnTo>
                    <a:pt x="234909" y="5971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49727" y="2065743"/>
              <a:ext cx="250825" cy="83820"/>
            </a:xfrm>
            <a:custGeom>
              <a:avLst/>
              <a:gdLst/>
              <a:ahLst/>
              <a:cxnLst/>
              <a:rect l="l" t="t" r="r" b="b"/>
              <a:pathLst>
                <a:path w="250825" h="83819">
                  <a:moveTo>
                    <a:pt x="16522" y="20218"/>
                  </a:moveTo>
                  <a:lnTo>
                    <a:pt x="8255" y="0"/>
                  </a:lnTo>
                  <a:lnTo>
                    <a:pt x="0" y="20218"/>
                  </a:lnTo>
                  <a:lnTo>
                    <a:pt x="8255" y="15417"/>
                  </a:lnTo>
                  <a:lnTo>
                    <a:pt x="16522" y="20218"/>
                  </a:lnTo>
                  <a:close/>
                </a:path>
                <a:path w="250825" h="83819">
                  <a:moveTo>
                    <a:pt x="250266" y="61595"/>
                  </a:moveTo>
                  <a:lnTo>
                    <a:pt x="233083" y="75069"/>
                  </a:lnTo>
                  <a:lnTo>
                    <a:pt x="242633" y="74993"/>
                  </a:lnTo>
                  <a:lnTo>
                    <a:pt x="247434" y="83248"/>
                  </a:lnTo>
                  <a:lnTo>
                    <a:pt x="250266" y="615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57988" y="2316147"/>
              <a:ext cx="469900" cy="236220"/>
            </a:xfrm>
            <a:custGeom>
              <a:avLst/>
              <a:gdLst/>
              <a:ahLst/>
              <a:cxnLst/>
              <a:rect l="l" t="t" r="r" b="b"/>
              <a:pathLst>
                <a:path w="469900" h="236219">
                  <a:moveTo>
                    <a:pt x="405505" y="0"/>
                  </a:moveTo>
                  <a:lnTo>
                    <a:pt x="0" y="235976"/>
                  </a:lnTo>
                  <a:lnTo>
                    <a:pt x="469595" y="235976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54260" y="2308936"/>
              <a:ext cx="88265" cy="251460"/>
            </a:xfrm>
            <a:custGeom>
              <a:avLst/>
              <a:gdLst/>
              <a:ahLst/>
              <a:cxnLst/>
              <a:rect l="l" t="t" r="r" b="b"/>
              <a:pathLst>
                <a:path w="88264" h="251460">
                  <a:moveTo>
                    <a:pt x="21628" y="0"/>
                  </a:moveTo>
                  <a:lnTo>
                    <a:pt x="0" y="3035"/>
                  </a:lnTo>
                  <a:lnTo>
                    <a:pt x="8293" y="7759"/>
                  </a:lnTo>
                  <a:lnTo>
                    <a:pt x="8305" y="17310"/>
                  </a:lnTo>
                  <a:lnTo>
                    <a:pt x="21628" y="0"/>
                  </a:lnTo>
                  <a:close/>
                </a:path>
                <a:path w="88264" h="251460">
                  <a:moveTo>
                    <a:pt x="87668" y="243192"/>
                  </a:moveTo>
                  <a:lnTo>
                    <a:pt x="67449" y="234937"/>
                  </a:lnTo>
                  <a:lnTo>
                    <a:pt x="72250" y="243192"/>
                  </a:lnTo>
                  <a:lnTo>
                    <a:pt x="67449" y="251460"/>
                  </a:lnTo>
                  <a:lnTo>
                    <a:pt x="87668" y="2431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57990" y="2552130"/>
              <a:ext cx="405765" cy="407670"/>
            </a:xfrm>
            <a:custGeom>
              <a:avLst/>
              <a:gdLst/>
              <a:ahLst/>
              <a:cxnLst/>
              <a:rect l="l" t="t" r="r" b="b"/>
              <a:pathLst>
                <a:path w="405764" h="407669">
                  <a:moveTo>
                    <a:pt x="405455" y="232277"/>
                  </a:moveTo>
                  <a:lnTo>
                    <a:pt x="0" y="0"/>
                  </a:lnTo>
                  <a:lnTo>
                    <a:pt x="234807" y="407324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2708" y="2774327"/>
              <a:ext cx="193675" cy="198120"/>
            </a:xfrm>
            <a:custGeom>
              <a:avLst/>
              <a:gdLst/>
              <a:ahLst/>
              <a:cxnLst/>
              <a:rect l="l" t="t" r="r" b="b"/>
              <a:pathLst>
                <a:path w="193675" h="198119">
                  <a:moveTo>
                    <a:pt x="17246" y="197561"/>
                  </a:moveTo>
                  <a:lnTo>
                    <a:pt x="14300" y="175920"/>
                  </a:lnTo>
                  <a:lnTo>
                    <a:pt x="9550" y="184200"/>
                  </a:lnTo>
                  <a:lnTo>
                    <a:pt x="0" y="184162"/>
                  </a:lnTo>
                  <a:lnTo>
                    <a:pt x="17246" y="197561"/>
                  </a:lnTo>
                  <a:close/>
                </a:path>
                <a:path w="193675" h="198119">
                  <a:moveTo>
                    <a:pt x="193179" y="17221"/>
                  </a:moveTo>
                  <a:lnTo>
                    <a:pt x="179743" y="0"/>
                  </a:lnTo>
                  <a:lnTo>
                    <a:pt x="179793" y="9563"/>
                  </a:lnTo>
                  <a:lnTo>
                    <a:pt x="171526" y="14338"/>
                  </a:lnTo>
                  <a:lnTo>
                    <a:pt x="193179" y="172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1467" y="2552124"/>
              <a:ext cx="236854" cy="468630"/>
            </a:xfrm>
            <a:custGeom>
              <a:avLst/>
              <a:gdLst/>
              <a:ahLst/>
              <a:cxnLst/>
              <a:rect l="l" t="t" r="r" b="b"/>
              <a:pathLst>
                <a:path w="236855" h="468630">
                  <a:moveTo>
                    <a:pt x="236524" y="468274"/>
                  </a:moveTo>
                  <a:lnTo>
                    <a:pt x="236524" y="0"/>
                  </a:lnTo>
                  <a:lnTo>
                    <a:pt x="0" y="404195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14218" y="2947085"/>
              <a:ext cx="252095" cy="88265"/>
            </a:xfrm>
            <a:custGeom>
              <a:avLst/>
              <a:gdLst/>
              <a:ahLst/>
              <a:cxnLst/>
              <a:rect l="l" t="t" r="r" b="b"/>
              <a:pathLst>
                <a:path w="252094" h="88264">
                  <a:moveTo>
                    <a:pt x="17348" y="8343"/>
                  </a:moveTo>
                  <a:lnTo>
                    <a:pt x="7797" y="8318"/>
                  </a:lnTo>
                  <a:lnTo>
                    <a:pt x="3073" y="0"/>
                  </a:lnTo>
                  <a:lnTo>
                    <a:pt x="0" y="21628"/>
                  </a:lnTo>
                  <a:lnTo>
                    <a:pt x="17348" y="8343"/>
                  </a:lnTo>
                  <a:close/>
                </a:path>
                <a:path w="252094" h="88264">
                  <a:moveTo>
                    <a:pt x="252031" y="67449"/>
                  </a:moveTo>
                  <a:lnTo>
                    <a:pt x="243763" y="72237"/>
                  </a:lnTo>
                  <a:lnTo>
                    <a:pt x="235508" y="67449"/>
                  </a:lnTo>
                  <a:lnTo>
                    <a:pt x="243763" y="87668"/>
                  </a:lnTo>
                  <a:lnTo>
                    <a:pt x="252031" y="674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85365" y="2552124"/>
              <a:ext cx="473075" cy="234315"/>
            </a:xfrm>
            <a:custGeom>
              <a:avLst/>
              <a:gdLst/>
              <a:ahLst/>
              <a:cxnLst/>
              <a:rect l="l" t="t" r="r" b="b"/>
              <a:pathLst>
                <a:path w="473075" h="234314">
                  <a:moveTo>
                    <a:pt x="64140" y="234177"/>
                  </a:moveTo>
                  <a:lnTo>
                    <a:pt x="472622" y="0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71013" y="2543873"/>
              <a:ext cx="88265" cy="250190"/>
            </a:xfrm>
            <a:custGeom>
              <a:avLst/>
              <a:gdLst/>
              <a:ahLst/>
              <a:cxnLst/>
              <a:rect l="l" t="t" r="r" b="b"/>
              <a:pathLst>
                <a:path w="88264" h="250189">
                  <a:moveTo>
                    <a:pt x="20218" y="0"/>
                  </a:moveTo>
                  <a:lnTo>
                    <a:pt x="0" y="8255"/>
                  </a:lnTo>
                  <a:lnTo>
                    <a:pt x="20218" y="16522"/>
                  </a:lnTo>
                  <a:lnTo>
                    <a:pt x="15417" y="8255"/>
                  </a:lnTo>
                  <a:lnTo>
                    <a:pt x="20218" y="0"/>
                  </a:lnTo>
                  <a:close/>
                </a:path>
                <a:path w="88264" h="250189">
                  <a:moveTo>
                    <a:pt x="87693" y="246684"/>
                  </a:moveTo>
                  <a:lnTo>
                    <a:pt x="79425" y="241896"/>
                  </a:lnTo>
                  <a:lnTo>
                    <a:pt x="79476" y="232346"/>
                  </a:lnTo>
                  <a:lnTo>
                    <a:pt x="66040" y="249567"/>
                  </a:lnTo>
                  <a:lnTo>
                    <a:pt x="87693" y="2466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48851" y="2142293"/>
              <a:ext cx="409575" cy="410209"/>
            </a:xfrm>
            <a:custGeom>
              <a:avLst/>
              <a:gdLst/>
              <a:ahLst/>
              <a:cxnLst/>
              <a:rect l="l" t="t" r="r" b="b"/>
              <a:pathLst>
                <a:path w="409575" h="410210">
                  <a:moveTo>
                    <a:pt x="0" y="173807"/>
                  </a:moveTo>
                  <a:lnTo>
                    <a:pt x="409143" y="409834"/>
                  </a:lnTo>
                  <a:lnTo>
                    <a:pt x="172547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36418" y="2129878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80" h="196850">
                  <a:moveTo>
                    <a:pt x="21640" y="182003"/>
                  </a:moveTo>
                  <a:lnTo>
                    <a:pt x="0" y="179057"/>
                  </a:lnTo>
                  <a:lnTo>
                    <a:pt x="13385" y="196316"/>
                  </a:lnTo>
                  <a:lnTo>
                    <a:pt x="13360" y="186766"/>
                  </a:lnTo>
                  <a:lnTo>
                    <a:pt x="21640" y="182003"/>
                  </a:lnTo>
                  <a:close/>
                </a:path>
                <a:path w="195580" h="196850">
                  <a:moveTo>
                    <a:pt x="195059" y="13373"/>
                  </a:moveTo>
                  <a:lnTo>
                    <a:pt x="177800" y="0"/>
                  </a:lnTo>
                  <a:lnTo>
                    <a:pt x="180759" y="21640"/>
                  </a:lnTo>
                  <a:lnTo>
                    <a:pt x="185508" y="13347"/>
                  </a:lnTo>
                  <a:lnTo>
                    <a:pt x="195059" y="133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8498" y="2301951"/>
              <a:ext cx="553085" cy="473709"/>
            </a:xfrm>
            <a:custGeom>
              <a:avLst/>
              <a:gdLst/>
              <a:ahLst/>
              <a:cxnLst/>
              <a:rect l="l" t="t" r="r" b="b"/>
              <a:pathLst>
                <a:path w="553085" h="473710">
                  <a:moveTo>
                    <a:pt x="0" y="236819"/>
                  </a:moveTo>
                  <a:lnTo>
                    <a:pt x="50952" y="106791"/>
                  </a:lnTo>
                  <a:lnTo>
                    <a:pt x="163819" y="15158"/>
                  </a:lnTo>
                  <a:lnTo>
                    <a:pt x="299496" y="0"/>
                  </a:lnTo>
                  <a:lnTo>
                    <a:pt x="418459" y="41361"/>
                  </a:lnTo>
                  <a:lnTo>
                    <a:pt x="552571" y="102900"/>
                  </a:lnTo>
                  <a:lnTo>
                    <a:pt x="548487" y="250179"/>
                  </a:lnTo>
                  <a:lnTo>
                    <a:pt x="508447" y="369884"/>
                  </a:lnTo>
                  <a:lnTo>
                    <a:pt x="427990" y="473090"/>
                  </a:lnTo>
                  <a:lnTo>
                    <a:pt x="299496" y="470540"/>
                  </a:lnTo>
                  <a:lnTo>
                    <a:pt x="213695" y="396798"/>
                  </a:lnTo>
                  <a:lnTo>
                    <a:pt x="89032" y="370829"/>
                  </a:lnTo>
                  <a:lnTo>
                    <a:pt x="3596" y="261487"/>
                  </a:lnTo>
                </a:path>
              </a:pathLst>
            </a:custGeom>
            <a:ln w="508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52940" y="2530297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5" h="43180">
                  <a:moveTo>
                    <a:pt x="15379" y="6032"/>
                  </a:moveTo>
                  <a:lnTo>
                    <a:pt x="5943" y="7480"/>
                  </a:lnTo>
                  <a:lnTo>
                    <a:pt x="0" y="0"/>
                  </a:lnTo>
                  <a:lnTo>
                    <a:pt x="317" y="21831"/>
                  </a:lnTo>
                  <a:lnTo>
                    <a:pt x="15379" y="6032"/>
                  </a:lnTo>
                  <a:close/>
                </a:path>
                <a:path w="19685" h="43180">
                  <a:moveTo>
                    <a:pt x="19278" y="32677"/>
                  </a:moveTo>
                  <a:lnTo>
                    <a:pt x="317" y="21831"/>
                  </a:lnTo>
                  <a:lnTo>
                    <a:pt x="6248" y="42862"/>
                  </a:lnTo>
                  <a:lnTo>
                    <a:pt x="9804" y="33985"/>
                  </a:lnTo>
                  <a:lnTo>
                    <a:pt x="19278" y="3267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01935" y="2058348"/>
            <a:ext cx="970915" cy="969010"/>
            <a:chOff x="801935" y="2058348"/>
            <a:chExt cx="970915" cy="969010"/>
          </a:xfrm>
        </p:grpSpPr>
        <p:sp>
          <p:nvSpPr>
            <p:cNvPr id="35" name="object 35"/>
            <p:cNvSpPr/>
            <p:nvPr/>
          </p:nvSpPr>
          <p:spPr>
            <a:xfrm>
              <a:off x="822009" y="2080042"/>
              <a:ext cx="927735" cy="927100"/>
            </a:xfrm>
            <a:custGeom>
              <a:avLst/>
              <a:gdLst/>
              <a:ahLst/>
              <a:cxnLst/>
              <a:rect l="l" t="t" r="r" b="b"/>
              <a:pathLst>
                <a:path w="927735" h="927100">
                  <a:moveTo>
                    <a:pt x="60208" y="234228"/>
                  </a:moveTo>
                  <a:lnTo>
                    <a:pt x="234238" y="61142"/>
                  </a:lnTo>
                  <a:lnTo>
                    <a:pt x="465653" y="0"/>
                  </a:lnTo>
                  <a:lnTo>
                    <a:pt x="695177" y="63022"/>
                  </a:lnTo>
                  <a:lnTo>
                    <a:pt x="866383" y="234228"/>
                  </a:lnTo>
                  <a:lnTo>
                    <a:pt x="927526" y="460938"/>
                  </a:lnTo>
                  <a:lnTo>
                    <a:pt x="865449" y="697047"/>
                  </a:lnTo>
                  <a:lnTo>
                    <a:pt x="697057" y="865438"/>
                  </a:lnTo>
                  <a:lnTo>
                    <a:pt x="464708" y="926581"/>
                  </a:lnTo>
                  <a:lnTo>
                    <a:pt x="227655" y="865438"/>
                  </a:lnTo>
                  <a:lnTo>
                    <a:pt x="60208" y="694232"/>
                  </a:lnTo>
                  <a:lnTo>
                    <a:pt x="0" y="463285"/>
                  </a:lnTo>
                  <a:lnTo>
                    <a:pt x="60208" y="234228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4197" y="2173171"/>
              <a:ext cx="744220" cy="743585"/>
            </a:xfrm>
            <a:custGeom>
              <a:avLst/>
              <a:gdLst/>
              <a:ahLst/>
              <a:cxnLst/>
              <a:rect l="l" t="t" r="r" b="b"/>
              <a:pathLst>
                <a:path w="744219" h="743585">
                  <a:moveTo>
                    <a:pt x="48920" y="186253"/>
                  </a:moveTo>
                  <a:lnTo>
                    <a:pt x="185318" y="48910"/>
                  </a:lnTo>
                  <a:lnTo>
                    <a:pt x="371581" y="0"/>
                  </a:lnTo>
                  <a:lnTo>
                    <a:pt x="558779" y="51734"/>
                  </a:lnTo>
                  <a:lnTo>
                    <a:pt x="694242" y="186253"/>
                  </a:lnTo>
                  <a:lnTo>
                    <a:pt x="744098" y="370159"/>
                  </a:lnTo>
                  <a:lnTo>
                    <a:pt x="692353" y="555945"/>
                  </a:lnTo>
                  <a:lnTo>
                    <a:pt x="557834" y="695167"/>
                  </a:lnTo>
                  <a:lnTo>
                    <a:pt x="371581" y="743143"/>
                  </a:lnTo>
                  <a:lnTo>
                    <a:pt x="184383" y="695167"/>
                  </a:lnTo>
                  <a:lnTo>
                    <a:pt x="48920" y="556889"/>
                  </a:lnTo>
                  <a:lnTo>
                    <a:pt x="0" y="370159"/>
                  </a:lnTo>
                  <a:lnTo>
                    <a:pt x="48920" y="186253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7334" y="2267232"/>
              <a:ext cx="556895" cy="556260"/>
            </a:xfrm>
            <a:custGeom>
              <a:avLst/>
              <a:gdLst/>
              <a:ahLst/>
              <a:cxnLst/>
              <a:rect l="l" t="t" r="r" b="b"/>
              <a:pathLst>
                <a:path w="556894" h="556260">
                  <a:moveTo>
                    <a:pt x="35742" y="140167"/>
                  </a:moveTo>
                  <a:lnTo>
                    <a:pt x="140157" y="36687"/>
                  </a:lnTo>
                  <a:lnTo>
                    <a:pt x="278912" y="0"/>
                  </a:lnTo>
                  <a:lnTo>
                    <a:pt x="416722" y="36687"/>
                  </a:lnTo>
                  <a:lnTo>
                    <a:pt x="517377" y="140167"/>
                  </a:lnTo>
                  <a:lnTo>
                    <a:pt x="556889" y="277510"/>
                  </a:lnTo>
                  <a:lnTo>
                    <a:pt x="519257" y="417677"/>
                  </a:lnTo>
                  <a:lnTo>
                    <a:pt x="417667" y="519267"/>
                  </a:lnTo>
                  <a:lnTo>
                    <a:pt x="278444" y="555955"/>
                  </a:lnTo>
                  <a:lnTo>
                    <a:pt x="138277" y="519267"/>
                  </a:lnTo>
                  <a:lnTo>
                    <a:pt x="35742" y="416732"/>
                  </a:lnTo>
                  <a:lnTo>
                    <a:pt x="0" y="277510"/>
                  </a:lnTo>
                  <a:lnTo>
                    <a:pt x="35742" y="140167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9519" y="2357545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27279" y="280324"/>
                  </a:moveTo>
                  <a:lnTo>
                    <a:pt x="0" y="185785"/>
                  </a:lnTo>
                  <a:lnTo>
                    <a:pt x="27279" y="94071"/>
                  </a:lnTo>
                  <a:lnTo>
                    <a:pt x="95951" y="27279"/>
                  </a:lnTo>
                  <a:lnTo>
                    <a:pt x="186730" y="0"/>
                  </a:lnTo>
                  <a:lnTo>
                    <a:pt x="278444" y="29159"/>
                  </a:lnTo>
                  <a:lnTo>
                    <a:pt x="348996" y="94071"/>
                  </a:lnTo>
                  <a:lnTo>
                    <a:pt x="371571" y="187665"/>
                  </a:lnTo>
                  <a:lnTo>
                    <a:pt x="348061" y="280324"/>
                  </a:lnTo>
                  <a:lnTo>
                    <a:pt x="278444" y="350875"/>
                  </a:lnTo>
                  <a:lnTo>
                    <a:pt x="185785" y="371571"/>
                  </a:lnTo>
                  <a:lnTo>
                    <a:pt x="93126" y="348051"/>
                  </a:lnTo>
                  <a:lnTo>
                    <a:pt x="27279" y="280324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91707" y="2450670"/>
              <a:ext cx="184785" cy="186690"/>
            </a:xfrm>
            <a:custGeom>
              <a:avLst/>
              <a:gdLst/>
              <a:ahLst/>
              <a:cxnLst/>
              <a:rect l="l" t="t" r="r" b="b"/>
              <a:pathLst>
                <a:path w="184784" h="186689">
                  <a:moveTo>
                    <a:pt x="0" y="94071"/>
                  </a:moveTo>
                  <a:lnTo>
                    <a:pt x="15991" y="45151"/>
                  </a:lnTo>
                  <a:lnTo>
                    <a:pt x="50800" y="12232"/>
                  </a:lnTo>
                  <a:lnTo>
                    <a:pt x="94538" y="0"/>
                  </a:lnTo>
                  <a:lnTo>
                    <a:pt x="141102" y="15991"/>
                  </a:lnTo>
                  <a:lnTo>
                    <a:pt x="173085" y="47040"/>
                  </a:lnTo>
                  <a:lnTo>
                    <a:pt x="184373" y="92659"/>
                  </a:lnTo>
                  <a:lnTo>
                    <a:pt x="174030" y="139222"/>
                  </a:lnTo>
                  <a:lnTo>
                    <a:pt x="138277" y="174030"/>
                  </a:lnTo>
                  <a:lnTo>
                    <a:pt x="94538" y="186263"/>
                  </a:lnTo>
                  <a:lnTo>
                    <a:pt x="46095" y="175910"/>
                  </a:lnTo>
                  <a:lnTo>
                    <a:pt x="14112" y="138287"/>
                  </a:lnTo>
                  <a:lnTo>
                    <a:pt x="0" y="94071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9631" y="2535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396" y="0"/>
                  </a:moveTo>
                  <a:lnTo>
                    <a:pt x="4155" y="0"/>
                  </a:lnTo>
                  <a:lnTo>
                    <a:pt x="0" y="4155"/>
                  </a:lnTo>
                  <a:lnTo>
                    <a:pt x="0" y="14396"/>
                  </a:lnTo>
                  <a:lnTo>
                    <a:pt x="4155" y="18552"/>
                  </a:lnTo>
                  <a:lnTo>
                    <a:pt x="14396" y="18552"/>
                  </a:lnTo>
                  <a:lnTo>
                    <a:pt x="18552" y="14396"/>
                  </a:lnTo>
                  <a:lnTo>
                    <a:pt x="18552" y="9276"/>
                  </a:lnTo>
                  <a:lnTo>
                    <a:pt x="18552" y="4155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8908" y="2072694"/>
              <a:ext cx="234950" cy="472440"/>
            </a:xfrm>
            <a:custGeom>
              <a:avLst/>
              <a:gdLst/>
              <a:ahLst/>
              <a:cxnLst/>
              <a:rect l="l" t="t" r="r" b="b"/>
              <a:pathLst>
                <a:path w="234950" h="472439">
                  <a:moveTo>
                    <a:pt x="0" y="0"/>
                  </a:moveTo>
                  <a:lnTo>
                    <a:pt x="0" y="472043"/>
                  </a:lnTo>
                  <a:lnTo>
                    <a:pt x="234909" y="5971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0642" y="2058352"/>
              <a:ext cx="250825" cy="83820"/>
            </a:xfrm>
            <a:custGeom>
              <a:avLst/>
              <a:gdLst/>
              <a:ahLst/>
              <a:cxnLst/>
              <a:rect l="l" t="t" r="r" b="b"/>
              <a:pathLst>
                <a:path w="250825" h="83819">
                  <a:moveTo>
                    <a:pt x="16522" y="20218"/>
                  </a:moveTo>
                  <a:lnTo>
                    <a:pt x="8255" y="0"/>
                  </a:lnTo>
                  <a:lnTo>
                    <a:pt x="0" y="20218"/>
                  </a:lnTo>
                  <a:lnTo>
                    <a:pt x="8255" y="15430"/>
                  </a:lnTo>
                  <a:lnTo>
                    <a:pt x="16522" y="20218"/>
                  </a:lnTo>
                  <a:close/>
                </a:path>
                <a:path w="250825" h="83819">
                  <a:moveTo>
                    <a:pt x="250266" y="61595"/>
                  </a:moveTo>
                  <a:lnTo>
                    <a:pt x="233083" y="75082"/>
                  </a:lnTo>
                  <a:lnTo>
                    <a:pt x="242633" y="74993"/>
                  </a:lnTo>
                  <a:lnTo>
                    <a:pt x="247434" y="83248"/>
                  </a:lnTo>
                  <a:lnTo>
                    <a:pt x="250266" y="615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8904" y="2308761"/>
              <a:ext cx="469900" cy="236220"/>
            </a:xfrm>
            <a:custGeom>
              <a:avLst/>
              <a:gdLst/>
              <a:ahLst/>
              <a:cxnLst/>
              <a:rect l="l" t="t" r="r" b="b"/>
              <a:pathLst>
                <a:path w="469900" h="236219">
                  <a:moveTo>
                    <a:pt x="405505" y="0"/>
                  </a:moveTo>
                  <a:lnTo>
                    <a:pt x="0" y="235976"/>
                  </a:lnTo>
                  <a:lnTo>
                    <a:pt x="469595" y="235976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5175" y="2301544"/>
              <a:ext cx="88265" cy="251460"/>
            </a:xfrm>
            <a:custGeom>
              <a:avLst/>
              <a:gdLst/>
              <a:ahLst/>
              <a:cxnLst/>
              <a:rect l="l" t="t" r="r" b="b"/>
              <a:pathLst>
                <a:path w="88264" h="251460">
                  <a:moveTo>
                    <a:pt x="21628" y="0"/>
                  </a:moveTo>
                  <a:lnTo>
                    <a:pt x="0" y="3035"/>
                  </a:lnTo>
                  <a:lnTo>
                    <a:pt x="8293" y="7759"/>
                  </a:lnTo>
                  <a:lnTo>
                    <a:pt x="8305" y="17310"/>
                  </a:lnTo>
                  <a:lnTo>
                    <a:pt x="21628" y="0"/>
                  </a:lnTo>
                  <a:close/>
                </a:path>
                <a:path w="88264" h="251460">
                  <a:moveTo>
                    <a:pt x="87668" y="243205"/>
                  </a:moveTo>
                  <a:lnTo>
                    <a:pt x="67449" y="234937"/>
                  </a:lnTo>
                  <a:lnTo>
                    <a:pt x="72250" y="243205"/>
                  </a:lnTo>
                  <a:lnTo>
                    <a:pt x="67449" y="251460"/>
                  </a:lnTo>
                  <a:lnTo>
                    <a:pt x="87668" y="2432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8906" y="2544742"/>
              <a:ext cx="405765" cy="407670"/>
            </a:xfrm>
            <a:custGeom>
              <a:avLst/>
              <a:gdLst/>
              <a:ahLst/>
              <a:cxnLst/>
              <a:rect l="l" t="t" r="r" b="b"/>
              <a:pathLst>
                <a:path w="405764" h="407669">
                  <a:moveTo>
                    <a:pt x="405455" y="232277"/>
                  </a:moveTo>
                  <a:lnTo>
                    <a:pt x="0" y="0"/>
                  </a:lnTo>
                  <a:lnTo>
                    <a:pt x="234807" y="407324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3624" y="2766936"/>
              <a:ext cx="193675" cy="198120"/>
            </a:xfrm>
            <a:custGeom>
              <a:avLst/>
              <a:gdLst/>
              <a:ahLst/>
              <a:cxnLst/>
              <a:rect l="l" t="t" r="r" b="b"/>
              <a:pathLst>
                <a:path w="193675" h="198119">
                  <a:moveTo>
                    <a:pt x="17246" y="197561"/>
                  </a:moveTo>
                  <a:lnTo>
                    <a:pt x="14300" y="175920"/>
                  </a:lnTo>
                  <a:lnTo>
                    <a:pt x="9550" y="184200"/>
                  </a:lnTo>
                  <a:lnTo>
                    <a:pt x="0" y="184175"/>
                  </a:lnTo>
                  <a:lnTo>
                    <a:pt x="17246" y="197561"/>
                  </a:lnTo>
                  <a:close/>
                </a:path>
                <a:path w="193675" h="198119">
                  <a:moveTo>
                    <a:pt x="193179" y="17221"/>
                  </a:moveTo>
                  <a:lnTo>
                    <a:pt x="179743" y="0"/>
                  </a:lnTo>
                  <a:lnTo>
                    <a:pt x="179793" y="9563"/>
                  </a:lnTo>
                  <a:lnTo>
                    <a:pt x="171526" y="14338"/>
                  </a:lnTo>
                  <a:lnTo>
                    <a:pt x="193179" y="172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2383" y="2544736"/>
              <a:ext cx="236854" cy="468630"/>
            </a:xfrm>
            <a:custGeom>
              <a:avLst/>
              <a:gdLst/>
              <a:ahLst/>
              <a:cxnLst/>
              <a:rect l="l" t="t" r="r" b="b"/>
              <a:pathLst>
                <a:path w="236855" h="468630">
                  <a:moveTo>
                    <a:pt x="236524" y="468274"/>
                  </a:moveTo>
                  <a:lnTo>
                    <a:pt x="236524" y="0"/>
                  </a:lnTo>
                  <a:lnTo>
                    <a:pt x="0" y="404195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5133" y="2939707"/>
              <a:ext cx="252095" cy="88265"/>
            </a:xfrm>
            <a:custGeom>
              <a:avLst/>
              <a:gdLst/>
              <a:ahLst/>
              <a:cxnLst/>
              <a:rect l="l" t="t" r="r" b="b"/>
              <a:pathLst>
                <a:path w="252094" h="88264">
                  <a:moveTo>
                    <a:pt x="17348" y="8343"/>
                  </a:moveTo>
                  <a:lnTo>
                    <a:pt x="7797" y="8305"/>
                  </a:lnTo>
                  <a:lnTo>
                    <a:pt x="3073" y="0"/>
                  </a:lnTo>
                  <a:lnTo>
                    <a:pt x="0" y="21615"/>
                  </a:lnTo>
                  <a:lnTo>
                    <a:pt x="17348" y="8343"/>
                  </a:lnTo>
                  <a:close/>
                </a:path>
                <a:path w="252094" h="88264">
                  <a:moveTo>
                    <a:pt x="252031" y="67437"/>
                  </a:moveTo>
                  <a:lnTo>
                    <a:pt x="243763" y="72237"/>
                  </a:lnTo>
                  <a:lnTo>
                    <a:pt x="235508" y="67437"/>
                  </a:lnTo>
                  <a:lnTo>
                    <a:pt x="243763" y="87655"/>
                  </a:lnTo>
                  <a:lnTo>
                    <a:pt x="252031" y="674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6282" y="2544736"/>
              <a:ext cx="473075" cy="234315"/>
            </a:xfrm>
            <a:custGeom>
              <a:avLst/>
              <a:gdLst/>
              <a:ahLst/>
              <a:cxnLst/>
              <a:rect l="l" t="t" r="r" b="b"/>
              <a:pathLst>
                <a:path w="473075" h="234314">
                  <a:moveTo>
                    <a:pt x="64140" y="234177"/>
                  </a:moveTo>
                  <a:lnTo>
                    <a:pt x="472622" y="0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1928" y="2536482"/>
              <a:ext cx="88265" cy="250190"/>
            </a:xfrm>
            <a:custGeom>
              <a:avLst/>
              <a:gdLst/>
              <a:ahLst/>
              <a:cxnLst/>
              <a:rect l="l" t="t" r="r" b="b"/>
              <a:pathLst>
                <a:path w="88265" h="250189">
                  <a:moveTo>
                    <a:pt x="20218" y="0"/>
                  </a:moveTo>
                  <a:lnTo>
                    <a:pt x="0" y="8267"/>
                  </a:lnTo>
                  <a:lnTo>
                    <a:pt x="20218" y="16522"/>
                  </a:lnTo>
                  <a:lnTo>
                    <a:pt x="15417" y="8267"/>
                  </a:lnTo>
                  <a:lnTo>
                    <a:pt x="20218" y="0"/>
                  </a:lnTo>
                  <a:close/>
                </a:path>
                <a:path w="88265" h="250189">
                  <a:moveTo>
                    <a:pt x="87693" y="246684"/>
                  </a:moveTo>
                  <a:lnTo>
                    <a:pt x="79425" y="241909"/>
                  </a:lnTo>
                  <a:lnTo>
                    <a:pt x="79476" y="232359"/>
                  </a:lnTo>
                  <a:lnTo>
                    <a:pt x="66040" y="249580"/>
                  </a:lnTo>
                  <a:lnTo>
                    <a:pt x="87693" y="2466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9768" y="2134906"/>
              <a:ext cx="409575" cy="410209"/>
            </a:xfrm>
            <a:custGeom>
              <a:avLst/>
              <a:gdLst/>
              <a:ahLst/>
              <a:cxnLst/>
              <a:rect l="l" t="t" r="r" b="b"/>
              <a:pathLst>
                <a:path w="409575" h="410210">
                  <a:moveTo>
                    <a:pt x="0" y="173807"/>
                  </a:moveTo>
                  <a:lnTo>
                    <a:pt x="409143" y="409834"/>
                  </a:lnTo>
                  <a:lnTo>
                    <a:pt x="172547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7333" y="2122487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80" h="196850">
                  <a:moveTo>
                    <a:pt x="21640" y="182003"/>
                  </a:moveTo>
                  <a:lnTo>
                    <a:pt x="0" y="179057"/>
                  </a:lnTo>
                  <a:lnTo>
                    <a:pt x="13385" y="196329"/>
                  </a:lnTo>
                  <a:lnTo>
                    <a:pt x="13360" y="186766"/>
                  </a:lnTo>
                  <a:lnTo>
                    <a:pt x="21640" y="182003"/>
                  </a:lnTo>
                  <a:close/>
                </a:path>
                <a:path w="195580" h="196850">
                  <a:moveTo>
                    <a:pt x="195059" y="13385"/>
                  </a:moveTo>
                  <a:lnTo>
                    <a:pt x="177800" y="0"/>
                  </a:lnTo>
                  <a:lnTo>
                    <a:pt x="180759" y="21640"/>
                  </a:lnTo>
                  <a:lnTo>
                    <a:pt x="185508" y="13347"/>
                  </a:lnTo>
                  <a:lnTo>
                    <a:pt x="195059" y="133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89414" y="2294563"/>
              <a:ext cx="553085" cy="473709"/>
            </a:xfrm>
            <a:custGeom>
              <a:avLst/>
              <a:gdLst/>
              <a:ahLst/>
              <a:cxnLst/>
              <a:rect l="l" t="t" r="r" b="b"/>
              <a:pathLst>
                <a:path w="553085" h="473710">
                  <a:moveTo>
                    <a:pt x="0" y="236819"/>
                  </a:moveTo>
                  <a:lnTo>
                    <a:pt x="50952" y="106791"/>
                  </a:lnTo>
                  <a:lnTo>
                    <a:pt x="163819" y="15158"/>
                  </a:lnTo>
                  <a:lnTo>
                    <a:pt x="299496" y="0"/>
                  </a:lnTo>
                  <a:lnTo>
                    <a:pt x="418459" y="41361"/>
                  </a:lnTo>
                  <a:lnTo>
                    <a:pt x="552571" y="102900"/>
                  </a:lnTo>
                  <a:lnTo>
                    <a:pt x="548487" y="250179"/>
                  </a:lnTo>
                  <a:lnTo>
                    <a:pt x="508447" y="369884"/>
                  </a:lnTo>
                  <a:lnTo>
                    <a:pt x="427990" y="473090"/>
                  </a:lnTo>
                  <a:lnTo>
                    <a:pt x="299496" y="470540"/>
                  </a:lnTo>
                  <a:lnTo>
                    <a:pt x="213695" y="396798"/>
                  </a:lnTo>
                  <a:lnTo>
                    <a:pt x="89032" y="370829"/>
                  </a:lnTo>
                  <a:lnTo>
                    <a:pt x="3596" y="261487"/>
                  </a:lnTo>
                </a:path>
              </a:pathLst>
            </a:custGeom>
            <a:ln w="508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83856" y="2522918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4" h="43180">
                  <a:moveTo>
                    <a:pt x="15379" y="6019"/>
                  </a:moveTo>
                  <a:lnTo>
                    <a:pt x="5943" y="7467"/>
                  </a:lnTo>
                  <a:lnTo>
                    <a:pt x="0" y="0"/>
                  </a:lnTo>
                  <a:lnTo>
                    <a:pt x="317" y="21831"/>
                  </a:lnTo>
                  <a:lnTo>
                    <a:pt x="15379" y="6019"/>
                  </a:lnTo>
                  <a:close/>
                </a:path>
                <a:path w="19684" h="43180">
                  <a:moveTo>
                    <a:pt x="19278" y="32664"/>
                  </a:moveTo>
                  <a:lnTo>
                    <a:pt x="317" y="21831"/>
                  </a:lnTo>
                  <a:lnTo>
                    <a:pt x="6248" y="42849"/>
                  </a:lnTo>
                  <a:lnTo>
                    <a:pt x="9804" y="33985"/>
                  </a:lnTo>
                  <a:lnTo>
                    <a:pt x="19278" y="326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02242" y="547477"/>
            <a:ext cx="969010" cy="967105"/>
            <a:chOff x="802242" y="547477"/>
            <a:chExt cx="969010" cy="967105"/>
          </a:xfrm>
        </p:grpSpPr>
        <p:sp>
          <p:nvSpPr>
            <p:cNvPr id="56" name="object 56"/>
            <p:cNvSpPr/>
            <p:nvPr/>
          </p:nvSpPr>
          <p:spPr>
            <a:xfrm>
              <a:off x="822316" y="567206"/>
              <a:ext cx="927735" cy="927100"/>
            </a:xfrm>
            <a:custGeom>
              <a:avLst/>
              <a:gdLst/>
              <a:ahLst/>
              <a:cxnLst/>
              <a:rect l="l" t="t" r="r" b="b"/>
              <a:pathLst>
                <a:path w="927735" h="927100">
                  <a:moveTo>
                    <a:pt x="60208" y="234238"/>
                  </a:moveTo>
                  <a:lnTo>
                    <a:pt x="234238" y="61153"/>
                  </a:lnTo>
                  <a:lnTo>
                    <a:pt x="465653" y="0"/>
                  </a:lnTo>
                  <a:lnTo>
                    <a:pt x="695177" y="63032"/>
                  </a:lnTo>
                  <a:lnTo>
                    <a:pt x="866383" y="234238"/>
                  </a:lnTo>
                  <a:lnTo>
                    <a:pt x="927526" y="460949"/>
                  </a:lnTo>
                  <a:lnTo>
                    <a:pt x="865449" y="697057"/>
                  </a:lnTo>
                  <a:lnTo>
                    <a:pt x="697057" y="865449"/>
                  </a:lnTo>
                  <a:lnTo>
                    <a:pt x="464708" y="926592"/>
                  </a:lnTo>
                  <a:lnTo>
                    <a:pt x="227655" y="865449"/>
                  </a:lnTo>
                  <a:lnTo>
                    <a:pt x="60208" y="694242"/>
                  </a:lnTo>
                  <a:lnTo>
                    <a:pt x="0" y="463296"/>
                  </a:lnTo>
                  <a:lnTo>
                    <a:pt x="60208" y="234238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4504" y="660346"/>
              <a:ext cx="744220" cy="743585"/>
            </a:xfrm>
            <a:custGeom>
              <a:avLst/>
              <a:gdLst/>
              <a:ahLst/>
              <a:cxnLst/>
              <a:rect l="l" t="t" r="r" b="b"/>
              <a:pathLst>
                <a:path w="744219" h="743585">
                  <a:moveTo>
                    <a:pt x="48920" y="186253"/>
                  </a:moveTo>
                  <a:lnTo>
                    <a:pt x="185318" y="48910"/>
                  </a:lnTo>
                  <a:lnTo>
                    <a:pt x="371581" y="0"/>
                  </a:lnTo>
                  <a:lnTo>
                    <a:pt x="558779" y="51734"/>
                  </a:lnTo>
                  <a:lnTo>
                    <a:pt x="694242" y="186253"/>
                  </a:lnTo>
                  <a:lnTo>
                    <a:pt x="744098" y="370159"/>
                  </a:lnTo>
                  <a:lnTo>
                    <a:pt x="692353" y="555945"/>
                  </a:lnTo>
                  <a:lnTo>
                    <a:pt x="557834" y="695167"/>
                  </a:lnTo>
                  <a:lnTo>
                    <a:pt x="371581" y="743143"/>
                  </a:lnTo>
                  <a:lnTo>
                    <a:pt x="184383" y="695167"/>
                  </a:lnTo>
                  <a:lnTo>
                    <a:pt x="48920" y="556889"/>
                  </a:lnTo>
                  <a:lnTo>
                    <a:pt x="0" y="370159"/>
                  </a:lnTo>
                  <a:lnTo>
                    <a:pt x="48920" y="186253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7640" y="754407"/>
              <a:ext cx="556895" cy="556260"/>
            </a:xfrm>
            <a:custGeom>
              <a:avLst/>
              <a:gdLst/>
              <a:ahLst/>
              <a:cxnLst/>
              <a:rect l="l" t="t" r="r" b="b"/>
              <a:pathLst>
                <a:path w="556894" h="556260">
                  <a:moveTo>
                    <a:pt x="35742" y="140167"/>
                  </a:moveTo>
                  <a:lnTo>
                    <a:pt x="140157" y="36687"/>
                  </a:lnTo>
                  <a:lnTo>
                    <a:pt x="278912" y="0"/>
                  </a:lnTo>
                  <a:lnTo>
                    <a:pt x="416722" y="36687"/>
                  </a:lnTo>
                  <a:lnTo>
                    <a:pt x="517377" y="140167"/>
                  </a:lnTo>
                  <a:lnTo>
                    <a:pt x="556889" y="277510"/>
                  </a:lnTo>
                  <a:lnTo>
                    <a:pt x="519257" y="417677"/>
                  </a:lnTo>
                  <a:lnTo>
                    <a:pt x="417667" y="519267"/>
                  </a:lnTo>
                  <a:lnTo>
                    <a:pt x="278444" y="555955"/>
                  </a:lnTo>
                  <a:lnTo>
                    <a:pt x="138277" y="519267"/>
                  </a:lnTo>
                  <a:lnTo>
                    <a:pt x="35742" y="416732"/>
                  </a:lnTo>
                  <a:lnTo>
                    <a:pt x="0" y="277510"/>
                  </a:lnTo>
                  <a:lnTo>
                    <a:pt x="35742" y="140167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9826" y="844720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09">
                  <a:moveTo>
                    <a:pt x="27279" y="280324"/>
                  </a:moveTo>
                  <a:lnTo>
                    <a:pt x="0" y="185785"/>
                  </a:lnTo>
                  <a:lnTo>
                    <a:pt x="27279" y="94071"/>
                  </a:lnTo>
                  <a:lnTo>
                    <a:pt x="95951" y="27279"/>
                  </a:lnTo>
                  <a:lnTo>
                    <a:pt x="186730" y="0"/>
                  </a:lnTo>
                  <a:lnTo>
                    <a:pt x="278444" y="29159"/>
                  </a:lnTo>
                  <a:lnTo>
                    <a:pt x="348996" y="94071"/>
                  </a:lnTo>
                  <a:lnTo>
                    <a:pt x="371571" y="187665"/>
                  </a:lnTo>
                  <a:lnTo>
                    <a:pt x="348061" y="280324"/>
                  </a:lnTo>
                  <a:lnTo>
                    <a:pt x="278444" y="350875"/>
                  </a:lnTo>
                  <a:lnTo>
                    <a:pt x="185785" y="371571"/>
                  </a:lnTo>
                  <a:lnTo>
                    <a:pt x="93126" y="348051"/>
                  </a:lnTo>
                  <a:lnTo>
                    <a:pt x="27279" y="280324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2014" y="937845"/>
              <a:ext cx="184785" cy="186690"/>
            </a:xfrm>
            <a:custGeom>
              <a:avLst/>
              <a:gdLst/>
              <a:ahLst/>
              <a:cxnLst/>
              <a:rect l="l" t="t" r="r" b="b"/>
              <a:pathLst>
                <a:path w="184784" h="186690">
                  <a:moveTo>
                    <a:pt x="0" y="94071"/>
                  </a:moveTo>
                  <a:lnTo>
                    <a:pt x="15991" y="45151"/>
                  </a:lnTo>
                  <a:lnTo>
                    <a:pt x="50800" y="12232"/>
                  </a:lnTo>
                  <a:lnTo>
                    <a:pt x="94538" y="0"/>
                  </a:lnTo>
                  <a:lnTo>
                    <a:pt x="141102" y="15991"/>
                  </a:lnTo>
                  <a:lnTo>
                    <a:pt x="173085" y="47040"/>
                  </a:lnTo>
                  <a:lnTo>
                    <a:pt x="184373" y="92659"/>
                  </a:lnTo>
                  <a:lnTo>
                    <a:pt x="174030" y="139222"/>
                  </a:lnTo>
                  <a:lnTo>
                    <a:pt x="138277" y="174030"/>
                  </a:lnTo>
                  <a:lnTo>
                    <a:pt x="94538" y="186263"/>
                  </a:lnTo>
                  <a:lnTo>
                    <a:pt x="46095" y="175910"/>
                  </a:lnTo>
                  <a:lnTo>
                    <a:pt x="14112" y="138287"/>
                  </a:lnTo>
                  <a:lnTo>
                    <a:pt x="0" y="94071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9937" y="102264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396" y="0"/>
                  </a:moveTo>
                  <a:lnTo>
                    <a:pt x="4155" y="0"/>
                  </a:lnTo>
                  <a:lnTo>
                    <a:pt x="0" y="4155"/>
                  </a:lnTo>
                  <a:lnTo>
                    <a:pt x="0" y="14396"/>
                  </a:lnTo>
                  <a:lnTo>
                    <a:pt x="4155" y="18552"/>
                  </a:lnTo>
                  <a:lnTo>
                    <a:pt x="14396" y="18552"/>
                  </a:lnTo>
                  <a:lnTo>
                    <a:pt x="18552" y="14396"/>
                  </a:lnTo>
                  <a:lnTo>
                    <a:pt x="18552" y="9276"/>
                  </a:lnTo>
                  <a:lnTo>
                    <a:pt x="18552" y="4155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89215" y="561824"/>
              <a:ext cx="234950" cy="470534"/>
            </a:xfrm>
            <a:custGeom>
              <a:avLst/>
              <a:gdLst/>
              <a:ahLst/>
              <a:cxnLst/>
              <a:rect l="l" t="t" r="r" b="b"/>
              <a:pathLst>
                <a:path w="234950" h="470534">
                  <a:moveTo>
                    <a:pt x="0" y="0"/>
                  </a:moveTo>
                  <a:lnTo>
                    <a:pt x="0" y="470093"/>
                  </a:lnTo>
                  <a:lnTo>
                    <a:pt x="234878" y="59456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0947" y="547484"/>
              <a:ext cx="250825" cy="83185"/>
            </a:xfrm>
            <a:custGeom>
              <a:avLst/>
              <a:gdLst/>
              <a:ahLst/>
              <a:cxnLst/>
              <a:rect l="l" t="t" r="r" b="b"/>
              <a:pathLst>
                <a:path w="250825" h="83184">
                  <a:moveTo>
                    <a:pt x="16522" y="20218"/>
                  </a:moveTo>
                  <a:lnTo>
                    <a:pt x="8267" y="0"/>
                  </a:lnTo>
                  <a:lnTo>
                    <a:pt x="0" y="20218"/>
                  </a:lnTo>
                  <a:lnTo>
                    <a:pt x="8267" y="15417"/>
                  </a:lnTo>
                  <a:lnTo>
                    <a:pt x="16522" y="20218"/>
                  </a:lnTo>
                  <a:close/>
                </a:path>
                <a:path w="250825" h="83184">
                  <a:moveTo>
                    <a:pt x="250266" y="61341"/>
                  </a:moveTo>
                  <a:lnTo>
                    <a:pt x="233057" y="74803"/>
                  </a:lnTo>
                  <a:lnTo>
                    <a:pt x="242608" y="74726"/>
                  </a:lnTo>
                  <a:lnTo>
                    <a:pt x="247408" y="82994"/>
                  </a:lnTo>
                  <a:lnTo>
                    <a:pt x="250266" y="6134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9217" y="795957"/>
              <a:ext cx="467995" cy="236220"/>
            </a:xfrm>
            <a:custGeom>
              <a:avLst/>
              <a:gdLst/>
              <a:ahLst/>
              <a:cxnLst/>
              <a:rect l="l" t="t" r="r" b="b"/>
              <a:pathLst>
                <a:path w="467994" h="236219">
                  <a:moveTo>
                    <a:pt x="403819" y="0"/>
                  </a:moveTo>
                  <a:lnTo>
                    <a:pt x="0" y="235955"/>
                  </a:lnTo>
                  <a:lnTo>
                    <a:pt x="467634" y="235955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83804" y="788720"/>
              <a:ext cx="87630" cy="251460"/>
            </a:xfrm>
            <a:custGeom>
              <a:avLst/>
              <a:gdLst/>
              <a:ahLst/>
              <a:cxnLst/>
              <a:rect l="l" t="t" r="r" b="b"/>
              <a:pathLst>
                <a:path w="87630" h="251459">
                  <a:moveTo>
                    <a:pt x="21615" y="0"/>
                  </a:moveTo>
                  <a:lnTo>
                    <a:pt x="0" y="3073"/>
                  </a:lnTo>
                  <a:lnTo>
                    <a:pt x="8305" y="7785"/>
                  </a:lnTo>
                  <a:lnTo>
                    <a:pt x="8331" y="17335"/>
                  </a:lnTo>
                  <a:lnTo>
                    <a:pt x="21615" y="0"/>
                  </a:lnTo>
                  <a:close/>
                </a:path>
                <a:path w="87630" h="251459">
                  <a:moveTo>
                    <a:pt x="87388" y="243205"/>
                  </a:moveTo>
                  <a:lnTo>
                    <a:pt x="67170" y="234937"/>
                  </a:lnTo>
                  <a:lnTo>
                    <a:pt x="71958" y="243205"/>
                  </a:lnTo>
                  <a:lnTo>
                    <a:pt x="67170" y="251460"/>
                  </a:lnTo>
                  <a:lnTo>
                    <a:pt x="87388" y="2432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89213" y="1031917"/>
              <a:ext cx="405765" cy="407670"/>
            </a:xfrm>
            <a:custGeom>
              <a:avLst/>
              <a:gdLst/>
              <a:ahLst/>
              <a:cxnLst/>
              <a:rect l="l" t="t" r="r" b="b"/>
              <a:pathLst>
                <a:path w="405764" h="407669">
                  <a:moveTo>
                    <a:pt x="405455" y="232277"/>
                  </a:moveTo>
                  <a:lnTo>
                    <a:pt x="0" y="0"/>
                  </a:lnTo>
                  <a:lnTo>
                    <a:pt x="234807" y="407324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3928" y="1254112"/>
              <a:ext cx="193675" cy="198120"/>
            </a:xfrm>
            <a:custGeom>
              <a:avLst/>
              <a:gdLst/>
              <a:ahLst/>
              <a:cxnLst/>
              <a:rect l="l" t="t" r="r" b="b"/>
              <a:pathLst>
                <a:path w="193675" h="198119">
                  <a:moveTo>
                    <a:pt x="17246" y="197561"/>
                  </a:moveTo>
                  <a:lnTo>
                    <a:pt x="14300" y="175920"/>
                  </a:lnTo>
                  <a:lnTo>
                    <a:pt x="9550" y="184200"/>
                  </a:lnTo>
                  <a:lnTo>
                    <a:pt x="0" y="184175"/>
                  </a:lnTo>
                  <a:lnTo>
                    <a:pt x="17246" y="197561"/>
                  </a:lnTo>
                  <a:close/>
                </a:path>
                <a:path w="193675" h="198119">
                  <a:moveTo>
                    <a:pt x="193179" y="17221"/>
                  </a:moveTo>
                  <a:lnTo>
                    <a:pt x="179755" y="0"/>
                  </a:lnTo>
                  <a:lnTo>
                    <a:pt x="179806" y="9563"/>
                  </a:lnTo>
                  <a:lnTo>
                    <a:pt x="171526" y="14338"/>
                  </a:lnTo>
                  <a:lnTo>
                    <a:pt x="193179" y="172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52690" y="1031921"/>
              <a:ext cx="236854" cy="468630"/>
            </a:xfrm>
            <a:custGeom>
              <a:avLst/>
              <a:gdLst/>
              <a:ahLst/>
              <a:cxnLst/>
              <a:rect l="l" t="t" r="r" b="b"/>
              <a:pathLst>
                <a:path w="236855" h="468630">
                  <a:moveTo>
                    <a:pt x="236524" y="468264"/>
                  </a:moveTo>
                  <a:lnTo>
                    <a:pt x="236524" y="0"/>
                  </a:lnTo>
                  <a:lnTo>
                    <a:pt x="0" y="404185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5438" y="1426883"/>
              <a:ext cx="252095" cy="88265"/>
            </a:xfrm>
            <a:custGeom>
              <a:avLst/>
              <a:gdLst/>
              <a:ahLst/>
              <a:cxnLst/>
              <a:rect l="l" t="t" r="r" b="b"/>
              <a:pathLst>
                <a:path w="252094" h="88265">
                  <a:moveTo>
                    <a:pt x="17348" y="8331"/>
                  </a:moveTo>
                  <a:lnTo>
                    <a:pt x="7797" y="8305"/>
                  </a:lnTo>
                  <a:lnTo>
                    <a:pt x="3086" y="0"/>
                  </a:lnTo>
                  <a:lnTo>
                    <a:pt x="0" y="21615"/>
                  </a:lnTo>
                  <a:lnTo>
                    <a:pt x="17348" y="8331"/>
                  </a:lnTo>
                  <a:close/>
                </a:path>
                <a:path w="252094" h="88265">
                  <a:moveTo>
                    <a:pt x="252031" y="67437"/>
                  </a:moveTo>
                  <a:lnTo>
                    <a:pt x="243776" y="72237"/>
                  </a:lnTo>
                  <a:lnTo>
                    <a:pt x="235508" y="67437"/>
                  </a:lnTo>
                  <a:lnTo>
                    <a:pt x="243776" y="87655"/>
                  </a:lnTo>
                  <a:lnTo>
                    <a:pt x="252031" y="674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6588" y="1031921"/>
              <a:ext cx="473075" cy="234315"/>
            </a:xfrm>
            <a:custGeom>
              <a:avLst/>
              <a:gdLst/>
              <a:ahLst/>
              <a:cxnLst/>
              <a:rect l="l" t="t" r="r" b="b"/>
              <a:pathLst>
                <a:path w="473075" h="234315">
                  <a:moveTo>
                    <a:pt x="64140" y="234167"/>
                  </a:moveTo>
                  <a:lnTo>
                    <a:pt x="472622" y="0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2233" y="1023658"/>
              <a:ext cx="88265" cy="250190"/>
            </a:xfrm>
            <a:custGeom>
              <a:avLst/>
              <a:gdLst/>
              <a:ahLst/>
              <a:cxnLst/>
              <a:rect l="l" t="t" r="r" b="b"/>
              <a:pathLst>
                <a:path w="88265" h="250190">
                  <a:moveTo>
                    <a:pt x="20218" y="0"/>
                  </a:moveTo>
                  <a:lnTo>
                    <a:pt x="0" y="8267"/>
                  </a:lnTo>
                  <a:lnTo>
                    <a:pt x="20218" y="16522"/>
                  </a:lnTo>
                  <a:lnTo>
                    <a:pt x="15430" y="8267"/>
                  </a:lnTo>
                  <a:lnTo>
                    <a:pt x="20218" y="0"/>
                  </a:lnTo>
                  <a:close/>
                </a:path>
                <a:path w="88265" h="250190">
                  <a:moveTo>
                    <a:pt x="87693" y="246684"/>
                  </a:moveTo>
                  <a:lnTo>
                    <a:pt x="79425" y="241896"/>
                  </a:lnTo>
                  <a:lnTo>
                    <a:pt x="79476" y="232346"/>
                  </a:lnTo>
                  <a:lnTo>
                    <a:pt x="66040" y="249567"/>
                  </a:lnTo>
                  <a:lnTo>
                    <a:pt x="87693" y="2466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2483" y="625490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4">
                  <a:moveTo>
                    <a:pt x="0" y="172354"/>
                  </a:moveTo>
                  <a:lnTo>
                    <a:pt x="406735" y="406430"/>
                  </a:lnTo>
                  <a:lnTo>
                    <a:pt x="171541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0038" y="613079"/>
              <a:ext cx="194310" cy="194945"/>
            </a:xfrm>
            <a:custGeom>
              <a:avLst/>
              <a:gdLst/>
              <a:ahLst/>
              <a:cxnLst/>
              <a:rect l="l" t="t" r="r" b="b"/>
              <a:pathLst>
                <a:path w="194309" h="194945">
                  <a:moveTo>
                    <a:pt x="21640" y="180543"/>
                  </a:moveTo>
                  <a:lnTo>
                    <a:pt x="0" y="177609"/>
                  </a:lnTo>
                  <a:lnTo>
                    <a:pt x="13411" y="194856"/>
                  </a:lnTo>
                  <a:lnTo>
                    <a:pt x="13360" y="185305"/>
                  </a:lnTo>
                  <a:lnTo>
                    <a:pt x="21640" y="180543"/>
                  </a:lnTo>
                  <a:close/>
                </a:path>
                <a:path w="194309" h="194945">
                  <a:moveTo>
                    <a:pt x="194068" y="13360"/>
                  </a:moveTo>
                  <a:lnTo>
                    <a:pt x="176796" y="0"/>
                  </a:lnTo>
                  <a:lnTo>
                    <a:pt x="179768" y="21628"/>
                  </a:lnTo>
                  <a:lnTo>
                    <a:pt x="184518" y="13347"/>
                  </a:lnTo>
                  <a:lnTo>
                    <a:pt x="194068" y="133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9720" y="781738"/>
              <a:ext cx="553085" cy="473709"/>
            </a:xfrm>
            <a:custGeom>
              <a:avLst/>
              <a:gdLst/>
              <a:ahLst/>
              <a:cxnLst/>
              <a:rect l="l" t="t" r="r" b="b"/>
              <a:pathLst>
                <a:path w="553085" h="473709">
                  <a:moveTo>
                    <a:pt x="0" y="236819"/>
                  </a:moveTo>
                  <a:lnTo>
                    <a:pt x="50952" y="106791"/>
                  </a:lnTo>
                  <a:lnTo>
                    <a:pt x="163819" y="15158"/>
                  </a:lnTo>
                  <a:lnTo>
                    <a:pt x="299496" y="0"/>
                  </a:lnTo>
                  <a:lnTo>
                    <a:pt x="418459" y="41361"/>
                  </a:lnTo>
                  <a:lnTo>
                    <a:pt x="552571" y="102900"/>
                  </a:lnTo>
                  <a:lnTo>
                    <a:pt x="548487" y="250179"/>
                  </a:lnTo>
                  <a:lnTo>
                    <a:pt x="508447" y="369884"/>
                  </a:lnTo>
                  <a:lnTo>
                    <a:pt x="427990" y="473090"/>
                  </a:lnTo>
                  <a:lnTo>
                    <a:pt x="299496" y="470540"/>
                  </a:lnTo>
                  <a:lnTo>
                    <a:pt x="213695" y="396798"/>
                  </a:lnTo>
                  <a:lnTo>
                    <a:pt x="89032" y="370829"/>
                  </a:lnTo>
                  <a:lnTo>
                    <a:pt x="3596" y="261487"/>
                  </a:lnTo>
                </a:path>
              </a:pathLst>
            </a:custGeom>
            <a:ln w="508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4161" y="1010094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4" h="43180">
                  <a:moveTo>
                    <a:pt x="15392" y="6019"/>
                  </a:moveTo>
                  <a:lnTo>
                    <a:pt x="5943" y="7467"/>
                  </a:lnTo>
                  <a:lnTo>
                    <a:pt x="0" y="0"/>
                  </a:lnTo>
                  <a:lnTo>
                    <a:pt x="317" y="21831"/>
                  </a:lnTo>
                  <a:lnTo>
                    <a:pt x="15392" y="6019"/>
                  </a:lnTo>
                  <a:close/>
                </a:path>
                <a:path w="19684" h="43180">
                  <a:moveTo>
                    <a:pt x="19278" y="32664"/>
                  </a:moveTo>
                  <a:lnTo>
                    <a:pt x="317" y="21831"/>
                  </a:lnTo>
                  <a:lnTo>
                    <a:pt x="6248" y="42837"/>
                  </a:lnTo>
                  <a:lnTo>
                    <a:pt x="9804" y="33985"/>
                  </a:lnTo>
                  <a:lnTo>
                    <a:pt x="19278" y="326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674309" y="538135"/>
            <a:ext cx="970915" cy="969010"/>
            <a:chOff x="2674309" y="538135"/>
            <a:chExt cx="970915" cy="969010"/>
          </a:xfrm>
        </p:grpSpPr>
        <p:sp>
          <p:nvSpPr>
            <p:cNvPr id="77" name="object 77"/>
            <p:cNvSpPr/>
            <p:nvPr/>
          </p:nvSpPr>
          <p:spPr>
            <a:xfrm>
              <a:off x="2694383" y="559830"/>
              <a:ext cx="927735" cy="927100"/>
            </a:xfrm>
            <a:custGeom>
              <a:avLst/>
              <a:gdLst/>
              <a:ahLst/>
              <a:cxnLst/>
              <a:rect l="l" t="t" r="r" b="b"/>
              <a:pathLst>
                <a:path w="927735" h="927100">
                  <a:moveTo>
                    <a:pt x="60208" y="234228"/>
                  </a:moveTo>
                  <a:lnTo>
                    <a:pt x="234238" y="61142"/>
                  </a:lnTo>
                  <a:lnTo>
                    <a:pt x="465653" y="0"/>
                  </a:lnTo>
                  <a:lnTo>
                    <a:pt x="695177" y="63022"/>
                  </a:lnTo>
                  <a:lnTo>
                    <a:pt x="866383" y="234228"/>
                  </a:lnTo>
                  <a:lnTo>
                    <a:pt x="927526" y="460938"/>
                  </a:lnTo>
                  <a:lnTo>
                    <a:pt x="865449" y="697047"/>
                  </a:lnTo>
                  <a:lnTo>
                    <a:pt x="697057" y="865438"/>
                  </a:lnTo>
                  <a:lnTo>
                    <a:pt x="464708" y="926581"/>
                  </a:lnTo>
                  <a:lnTo>
                    <a:pt x="227655" y="865438"/>
                  </a:lnTo>
                  <a:lnTo>
                    <a:pt x="60208" y="694232"/>
                  </a:lnTo>
                  <a:lnTo>
                    <a:pt x="0" y="463285"/>
                  </a:lnTo>
                  <a:lnTo>
                    <a:pt x="60208" y="234228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86571" y="652958"/>
              <a:ext cx="744220" cy="743585"/>
            </a:xfrm>
            <a:custGeom>
              <a:avLst/>
              <a:gdLst/>
              <a:ahLst/>
              <a:cxnLst/>
              <a:rect l="l" t="t" r="r" b="b"/>
              <a:pathLst>
                <a:path w="744220" h="743585">
                  <a:moveTo>
                    <a:pt x="48920" y="186253"/>
                  </a:moveTo>
                  <a:lnTo>
                    <a:pt x="185318" y="48910"/>
                  </a:lnTo>
                  <a:lnTo>
                    <a:pt x="371581" y="0"/>
                  </a:lnTo>
                  <a:lnTo>
                    <a:pt x="558779" y="51734"/>
                  </a:lnTo>
                  <a:lnTo>
                    <a:pt x="694242" y="186253"/>
                  </a:lnTo>
                  <a:lnTo>
                    <a:pt x="744098" y="370159"/>
                  </a:lnTo>
                  <a:lnTo>
                    <a:pt x="692353" y="555945"/>
                  </a:lnTo>
                  <a:lnTo>
                    <a:pt x="557834" y="695167"/>
                  </a:lnTo>
                  <a:lnTo>
                    <a:pt x="371581" y="743143"/>
                  </a:lnTo>
                  <a:lnTo>
                    <a:pt x="184383" y="695167"/>
                  </a:lnTo>
                  <a:lnTo>
                    <a:pt x="48920" y="556889"/>
                  </a:lnTo>
                  <a:lnTo>
                    <a:pt x="0" y="370159"/>
                  </a:lnTo>
                  <a:lnTo>
                    <a:pt x="48920" y="186253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79708" y="747020"/>
              <a:ext cx="556895" cy="556260"/>
            </a:xfrm>
            <a:custGeom>
              <a:avLst/>
              <a:gdLst/>
              <a:ahLst/>
              <a:cxnLst/>
              <a:rect l="l" t="t" r="r" b="b"/>
              <a:pathLst>
                <a:path w="556895" h="556260">
                  <a:moveTo>
                    <a:pt x="35742" y="140167"/>
                  </a:moveTo>
                  <a:lnTo>
                    <a:pt x="140157" y="36687"/>
                  </a:lnTo>
                  <a:lnTo>
                    <a:pt x="278912" y="0"/>
                  </a:lnTo>
                  <a:lnTo>
                    <a:pt x="416722" y="36687"/>
                  </a:lnTo>
                  <a:lnTo>
                    <a:pt x="517377" y="140167"/>
                  </a:lnTo>
                  <a:lnTo>
                    <a:pt x="556889" y="277510"/>
                  </a:lnTo>
                  <a:lnTo>
                    <a:pt x="519257" y="417677"/>
                  </a:lnTo>
                  <a:lnTo>
                    <a:pt x="417667" y="519267"/>
                  </a:lnTo>
                  <a:lnTo>
                    <a:pt x="278444" y="555955"/>
                  </a:lnTo>
                  <a:lnTo>
                    <a:pt x="138277" y="519267"/>
                  </a:lnTo>
                  <a:lnTo>
                    <a:pt x="35742" y="416732"/>
                  </a:lnTo>
                  <a:lnTo>
                    <a:pt x="0" y="277510"/>
                  </a:lnTo>
                  <a:lnTo>
                    <a:pt x="35742" y="140167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71894" y="837334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09">
                  <a:moveTo>
                    <a:pt x="27279" y="280324"/>
                  </a:moveTo>
                  <a:lnTo>
                    <a:pt x="0" y="185785"/>
                  </a:lnTo>
                  <a:lnTo>
                    <a:pt x="27279" y="94071"/>
                  </a:lnTo>
                  <a:lnTo>
                    <a:pt x="95951" y="27279"/>
                  </a:lnTo>
                  <a:lnTo>
                    <a:pt x="186730" y="0"/>
                  </a:lnTo>
                  <a:lnTo>
                    <a:pt x="278444" y="29159"/>
                  </a:lnTo>
                  <a:lnTo>
                    <a:pt x="348996" y="94071"/>
                  </a:lnTo>
                  <a:lnTo>
                    <a:pt x="371571" y="187665"/>
                  </a:lnTo>
                  <a:lnTo>
                    <a:pt x="348061" y="280324"/>
                  </a:lnTo>
                  <a:lnTo>
                    <a:pt x="278444" y="350875"/>
                  </a:lnTo>
                  <a:lnTo>
                    <a:pt x="185785" y="371571"/>
                  </a:lnTo>
                  <a:lnTo>
                    <a:pt x="93126" y="348051"/>
                  </a:lnTo>
                  <a:lnTo>
                    <a:pt x="27279" y="280324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64081" y="930457"/>
              <a:ext cx="184785" cy="186690"/>
            </a:xfrm>
            <a:custGeom>
              <a:avLst/>
              <a:gdLst/>
              <a:ahLst/>
              <a:cxnLst/>
              <a:rect l="l" t="t" r="r" b="b"/>
              <a:pathLst>
                <a:path w="184785" h="186690">
                  <a:moveTo>
                    <a:pt x="0" y="94071"/>
                  </a:moveTo>
                  <a:lnTo>
                    <a:pt x="15991" y="45151"/>
                  </a:lnTo>
                  <a:lnTo>
                    <a:pt x="50800" y="12232"/>
                  </a:lnTo>
                  <a:lnTo>
                    <a:pt x="94538" y="0"/>
                  </a:lnTo>
                  <a:lnTo>
                    <a:pt x="141102" y="15991"/>
                  </a:lnTo>
                  <a:lnTo>
                    <a:pt x="173085" y="47040"/>
                  </a:lnTo>
                  <a:lnTo>
                    <a:pt x="184373" y="92659"/>
                  </a:lnTo>
                  <a:lnTo>
                    <a:pt x="174030" y="139222"/>
                  </a:lnTo>
                  <a:lnTo>
                    <a:pt x="138277" y="174030"/>
                  </a:lnTo>
                  <a:lnTo>
                    <a:pt x="94538" y="186263"/>
                  </a:lnTo>
                  <a:lnTo>
                    <a:pt x="46095" y="175910"/>
                  </a:lnTo>
                  <a:lnTo>
                    <a:pt x="14112" y="138287"/>
                  </a:lnTo>
                  <a:lnTo>
                    <a:pt x="0" y="94071"/>
                  </a:lnTo>
                  <a:close/>
                </a:path>
              </a:pathLst>
            </a:custGeom>
            <a:ln w="508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52005" y="101525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396" y="0"/>
                  </a:moveTo>
                  <a:lnTo>
                    <a:pt x="4155" y="0"/>
                  </a:lnTo>
                  <a:lnTo>
                    <a:pt x="0" y="4155"/>
                  </a:lnTo>
                  <a:lnTo>
                    <a:pt x="0" y="14396"/>
                  </a:lnTo>
                  <a:lnTo>
                    <a:pt x="4155" y="18552"/>
                  </a:lnTo>
                  <a:lnTo>
                    <a:pt x="14396" y="18552"/>
                  </a:lnTo>
                  <a:lnTo>
                    <a:pt x="18552" y="14396"/>
                  </a:lnTo>
                  <a:lnTo>
                    <a:pt x="18552" y="9276"/>
                  </a:lnTo>
                  <a:lnTo>
                    <a:pt x="18552" y="4155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61282" y="552482"/>
              <a:ext cx="234950" cy="472440"/>
            </a:xfrm>
            <a:custGeom>
              <a:avLst/>
              <a:gdLst/>
              <a:ahLst/>
              <a:cxnLst/>
              <a:rect l="l" t="t" r="r" b="b"/>
              <a:pathLst>
                <a:path w="234950" h="472440">
                  <a:moveTo>
                    <a:pt x="0" y="0"/>
                  </a:moveTo>
                  <a:lnTo>
                    <a:pt x="0" y="472043"/>
                  </a:lnTo>
                  <a:lnTo>
                    <a:pt x="234909" y="5971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53016" y="538137"/>
              <a:ext cx="250825" cy="83820"/>
            </a:xfrm>
            <a:custGeom>
              <a:avLst/>
              <a:gdLst/>
              <a:ahLst/>
              <a:cxnLst/>
              <a:rect l="l" t="t" r="r" b="b"/>
              <a:pathLst>
                <a:path w="250825" h="83820">
                  <a:moveTo>
                    <a:pt x="16522" y="20218"/>
                  </a:moveTo>
                  <a:lnTo>
                    <a:pt x="8255" y="0"/>
                  </a:lnTo>
                  <a:lnTo>
                    <a:pt x="0" y="20218"/>
                  </a:lnTo>
                  <a:lnTo>
                    <a:pt x="8255" y="15430"/>
                  </a:lnTo>
                  <a:lnTo>
                    <a:pt x="16522" y="20218"/>
                  </a:lnTo>
                  <a:close/>
                </a:path>
                <a:path w="250825" h="83820">
                  <a:moveTo>
                    <a:pt x="250266" y="61595"/>
                  </a:moveTo>
                  <a:lnTo>
                    <a:pt x="233083" y="75082"/>
                  </a:lnTo>
                  <a:lnTo>
                    <a:pt x="242633" y="75006"/>
                  </a:lnTo>
                  <a:lnTo>
                    <a:pt x="247434" y="83248"/>
                  </a:lnTo>
                  <a:lnTo>
                    <a:pt x="250266" y="615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61278" y="788549"/>
              <a:ext cx="469900" cy="236220"/>
            </a:xfrm>
            <a:custGeom>
              <a:avLst/>
              <a:gdLst/>
              <a:ahLst/>
              <a:cxnLst/>
              <a:rect l="l" t="t" r="r" b="b"/>
              <a:pathLst>
                <a:path w="469900" h="236219">
                  <a:moveTo>
                    <a:pt x="405505" y="0"/>
                  </a:moveTo>
                  <a:lnTo>
                    <a:pt x="0" y="235976"/>
                  </a:lnTo>
                  <a:lnTo>
                    <a:pt x="469595" y="235976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57549" y="781342"/>
              <a:ext cx="88265" cy="251460"/>
            </a:xfrm>
            <a:custGeom>
              <a:avLst/>
              <a:gdLst/>
              <a:ahLst/>
              <a:cxnLst/>
              <a:rect l="l" t="t" r="r" b="b"/>
              <a:pathLst>
                <a:path w="88264" h="251459">
                  <a:moveTo>
                    <a:pt x="21628" y="0"/>
                  </a:moveTo>
                  <a:lnTo>
                    <a:pt x="0" y="3022"/>
                  </a:lnTo>
                  <a:lnTo>
                    <a:pt x="8293" y="7747"/>
                  </a:lnTo>
                  <a:lnTo>
                    <a:pt x="8305" y="17297"/>
                  </a:lnTo>
                  <a:lnTo>
                    <a:pt x="21628" y="0"/>
                  </a:lnTo>
                  <a:close/>
                </a:path>
                <a:path w="88264" h="251459">
                  <a:moveTo>
                    <a:pt x="87668" y="243192"/>
                  </a:moveTo>
                  <a:lnTo>
                    <a:pt x="67449" y="234937"/>
                  </a:lnTo>
                  <a:lnTo>
                    <a:pt x="72250" y="243192"/>
                  </a:lnTo>
                  <a:lnTo>
                    <a:pt x="67449" y="251447"/>
                  </a:lnTo>
                  <a:lnTo>
                    <a:pt x="87668" y="2431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61280" y="1024531"/>
              <a:ext cx="405765" cy="407670"/>
            </a:xfrm>
            <a:custGeom>
              <a:avLst/>
              <a:gdLst/>
              <a:ahLst/>
              <a:cxnLst/>
              <a:rect l="l" t="t" r="r" b="b"/>
              <a:pathLst>
                <a:path w="405764" h="407669">
                  <a:moveTo>
                    <a:pt x="405455" y="232277"/>
                  </a:moveTo>
                  <a:lnTo>
                    <a:pt x="0" y="0"/>
                  </a:lnTo>
                  <a:lnTo>
                    <a:pt x="234807" y="407324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85997" y="1246720"/>
              <a:ext cx="193675" cy="198120"/>
            </a:xfrm>
            <a:custGeom>
              <a:avLst/>
              <a:gdLst/>
              <a:ahLst/>
              <a:cxnLst/>
              <a:rect l="l" t="t" r="r" b="b"/>
              <a:pathLst>
                <a:path w="193675" h="198119">
                  <a:moveTo>
                    <a:pt x="17246" y="197561"/>
                  </a:moveTo>
                  <a:lnTo>
                    <a:pt x="14300" y="175920"/>
                  </a:lnTo>
                  <a:lnTo>
                    <a:pt x="9550" y="184200"/>
                  </a:lnTo>
                  <a:lnTo>
                    <a:pt x="0" y="184175"/>
                  </a:lnTo>
                  <a:lnTo>
                    <a:pt x="17246" y="197561"/>
                  </a:lnTo>
                  <a:close/>
                </a:path>
                <a:path w="193675" h="198119">
                  <a:moveTo>
                    <a:pt x="193179" y="17221"/>
                  </a:moveTo>
                  <a:lnTo>
                    <a:pt x="179743" y="0"/>
                  </a:lnTo>
                  <a:lnTo>
                    <a:pt x="179793" y="9563"/>
                  </a:lnTo>
                  <a:lnTo>
                    <a:pt x="171526" y="14338"/>
                  </a:lnTo>
                  <a:lnTo>
                    <a:pt x="193179" y="172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24757" y="1024524"/>
              <a:ext cx="236854" cy="468630"/>
            </a:xfrm>
            <a:custGeom>
              <a:avLst/>
              <a:gdLst/>
              <a:ahLst/>
              <a:cxnLst/>
              <a:rect l="l" t="t" r="r" b="b"/>
              <a:pathLst>
                <a:path w="236855" h="468630">
                  <a:moveTo>
                    <a:pt x="236524" y="468274"/>
                  </a:moveTo>
                  <a:lnTo>
                    <a:pt x="236524" y="0"/>
                  </a:lnTo>
                  <a:lnTo>
                    <a:pt x="0" y="404195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17507" y="1419491"/>
              <a:ext cx="252095" cy="88265"/>
            </a:xfrm>
            <a:custGeom>
              <a:avLst/>
              <a:gdLst/>
              <a:ahLst/>
              <a:cxnLst/>
              <a:rect l="l" t="t" r="r" b="b"/>
              <a:pathLst>
                <a:path w="252094" h="88265">
                  <a:moveTo>
                    <a:pt x="17348" y="8343"/>
                  </a:moveTo>
                  <a:lnTo>
                    <a:pt x="7797" y="8305"/>
                  </a:lnTo>
                  <a:lnTo>
                    <a:pt x="3073" y="0"/>
                  </a:lnTo>
                  <a:lnTo>
                    <a:pt x="0" y="21615"/>
                  </a:lnTo>
                  <a:lnTo>
                    <a:pt x="17348" y="8343"/>
                  </a:lnTo>
                  <a:close/>
                </a:path>
                <a:path w="252094" h="88265">
                  <a:moveTo>
                    <a:pt x="252031" y="67437"/>
                  </a:moveTo>
                  <a:lnTo>
                    <a:pt x="243763" y="72237"/>
                  </a:lnTo>
                  <a:lnTo>
                    <a:pt x="235508" y="67437"/>
                  </a:lnTo>
                  <a:lnTo>
                    <a:pt x="243763" y="87655"/>
                  </a:lnTo>
                  <a:lnTo>
                    <a:pt x="252031" y="674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88656" y="1024524"/>
              <a:ext cx="473075" cy="234315"/>
            </a:xfrm>
            <a:custGeom>
              <a:avLst/>
              <a:gdLst/>
              <a:ahLst/>
              <a:cxnLst/>
              <a:rect l="l" t="t" r="r" b="b"/>
              <a:pathLst>
                <a:path w="473075" h="234315">
                  <a:moveTo>
                    <a:pt x="64140" y="234177"/>
                  </a:moveTo>
                  <a:lnTo>
                    <a:pt x="472622" y="0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74302" y="1016279"/>
              <a:ext cx="88265" cy="250190"/>
            </a:xfrm>
            <a:custGeom>
              <a:avLst/>
              <a:gdLst/>
              <a:ahLst/>
              <a:cxnLst/>
              <a:rect l="l" t="t" r="r" b="b"/>
              <a:pathLst>
                <a:path w="88264" h="250190">
                  <a:moveTo>
                    <a:pt x="20218" y="0"/>
                  </a:moveTo>
                  <a:lnTo>
                    <a:pt x="0" y="8255"/>
                  </a:lnTo>
                  <a:lnTo>
                    <a:pt x="20218" y="16510"/>
                  </a:lnTo>
                  <a:lnTo>
                    <a:pt x="15417" y="8255"/>
                  </a:lnTo>
                  <a:lnTo>
                    <a:pt x="20218" y="0"/>
                  </a:lnTo>
                  <a:close/>
                </a:path>
                <a:path w="88264" h="250190">
                  <a:moveTo>
                    <a:pt x="87693" y="246684"/>
                  </a:moveTo>
                  <a:lnTo>
                    <a:pt x="79425" y="241896"/>
                  </a:lnTo>
                  <a:lnTo>
                    <a:pt x="79476" y="232346"/>
                  </a:lnTo>
                  <a:lnTo>
                    <a:pt x="66040" y="249567"/>
                  </a:lnTo>
                  <a:lnTo>
                    <a:pt x="87693" y="2466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2142" y="614694"/>
              <a:ext cx="409575" cy="410209"/>
            </a:xfrm>
            <a:custGeom>
              <a:avLst/>
              <a:gdLst/>
              <a:ahLst/>
              <a:cxnLst/>
              <a:rect l="l" t="t" r="r" b="b"/>
              <a:pathLst>
                <a:path w="409575" h="410209">
                  <a:moveTo>
                    <a:pt x="0" y="173807"/>
                  </a:moveTo>
                  <a:lnTo>
                    <a:pt x="409143" y="409834"/>
                  </a:lnTo>
                  <a:lnTo>
                    <a:pt x="172547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39707" y="602272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80" h="196850">
                  <a:moveTo>
                    <a:pt x="21640" y="182016"/>
                  </a:moveTo>
                  <a:lnTo>
                    <a:pt x="0" y="179070"/>
                  </a:lnTo>
                  <a:lnTo>
                    <a:pt x="13385" y="196329"/>
                  </a:lnTo>
                  <a:lnTo>
                    <a:pt x="13360" y="186766"/>
                  </a:lnTo>
                  <a:lnTo>
                    <a:pt x="21640" y="182016"/>
                  </a:lnTo>
                  <a:close/>
                </a:path>
                <a:path w="195580" h="196850">
                  <a:moveTo>
                    <a:pt x="195059" y="13385"/>
                  </a:moveTo>
                  <a:lnTo>
                    <a:pt x="177800" y="0"/>
                  </a:lnTo>
                  <a:lnTo>
                    <a:pt x="180759" y="21640"/>
                  </a:lnTo>
                  <a:lnTo>
                    <a:pt x="185508" y="13360"/>
                  </a:lnTo>
                  <a:lnTo>
                    <a:pt x="195059" y="133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61789" y="774351"/>
              <a:ext cx="553085" cy="473709"/>
            </a:xfrm>
            <a:custGeom>
              <a:avLst/>
              <a:gdLst/>
              <a:ahLst/>
              <a:cxnLst/>
              <a:rect l="l" t="t" r="r" b="b"/>
              <a:pathLst>
                <a:path w="553085" h="473709">
                  <a:moveTo>
                    <a:pt x="0" y="236819"/>
                  </a:moveTo>
                  <a:lnTo>
                    <a:pt x="50952" y="106791"/>
                  </a:lnTo>
                  <a:lnTo>
                    <a:pt x="163819" y="15158"/>
                  </a:lnTo>
                  <a:lnTo>
                    <a:pt x="299496" y="0"/>
                  </a:lnTo>
                  <a:lnTo>
                    <a:pt x="418459" y="41361"/>
                  </a:lnTo>
                  <a:lnTo>
                    <a:pt x="552571" y="102900"/>
                  </a:lnTo>
                  <a:lnTo>
                    <a:pt x="548487" y="250179"/>
                  </a:lnTo>
                  <a:lnTo>
                    <a:pt x="508447" y="369884"/>
                  </a:lnTo>
                  <a:lnTo>
                    <a:pt x="427990" y="473090"/>
                  </a:lnTo>
                  <a:lnTo>
                    <a:pt x="299496" y="470540"/>
                  </a:lnTo>
                  <a:lnTo>
                    <a:pt x="213695" y="396798"/>
                  </a:lnTo>
                  <a:lnTo>
                    <a:pt x="89032" y="370829"/>
                  </a:lnTo>
                  <a:lnTo>
                    <a:pt x="3596" y="261487"/>
                  </a:lnTo>
                </a:path>
              </a:pathLst>
            </a:custGeom>
            <a:ln w="508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6230" y="1002703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5" h="43180">
                  <a:moveTo>
                    <a:pt x="15379" y="6019"/>
                  </a:moveTo>
                  <a:lnTo>
                    <a:pt x="5943" y="7480"/>
                  </a:lnTo>
                  <a:lnTo>
                    <a:pt x="0" y="0"/>
                  </a:lnTo>
                  <a:lnTo>
                    <a:pt x="317" y="21831"/>
                  </a:lnTo>
                  <a:lnTo>
                    <a:pt x="15379" y="6019"/>
                  </a:lnTo>
                  <a:close/>
                </a:path>
                <a:path w="19685" h="43180">
                  <a:moveTo>
                    <a:pt x="19278" y="32677"/>
                  </a:moveTo>
                  <a:lnTo>
                    <a:pt x="317" y="21831"/>
                  </a:lnTo>
                  <a:lnTo>
                    <a:pt x="6248" y="42849"/>
                  </a:lnTo>
                  <a:lnTo>
                    <a:pt x="9804" y="33985"/>
                  </a:lnTo>
                  <a:lnTo>
                    <a:pt x="19278" y="3267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56201" y="184924"/>
            <a:ext cx="413384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United</a:t>
            </a:r>
            <a:r>
              <a:rPr sz="4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States</a:t>
            </a:r>
            <a:endParaRPr sz="4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48693" y="383953"/>
            <a:ext cx="819785" cy="179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30860">
              <a:lnSpc>
                <a:spcPct val="112100"/>
              </a:lnSpc>
              <a:spcBef>
                <a:spcPts val="9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PEI</a:t>
            </a:r>
            <a:r>
              <a:rPr sz="45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Index</a:t>
            </a:r>
            <a:r>
              <a:rPr sz="4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Electoral</a:t>
            </a:r>
            <a:r>
              <a:rPr sz="45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Authorities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515788" y="464542"/>
            <a:ext cx="1670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20" dirty="0">
                <a:solidFill>
                  <a:srgbClr val="231F20"/>
                </a:solidFill>
                <a:latin typeface="Arial MT"/>
                <a:cs typeface="Arial MT"/>
              </a:rPr>
              <a:t>Laws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94401" y="677415"/>
            <a:ext cx="3314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Procedures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773222" y="975204"/>
            <a:ext cx="33464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Boundaries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05251" y="1228310"/>
            <a:ext cx="505459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Voter</a:t>
            </a:r>
            <a:r>
              <a:rPr sz="450" spc="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415691" y="1479587"/>
            <a:ext cx="5092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Party</a:t>
            </a:r>
            <a:r>
              <a:rPr sz="45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01972" y="1274579"/>
            <a:ext cx="19367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Voting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02607" y="975143"/>
            <a:ext cx="18732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Count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0463" y="680706"/>
            <a:ext cx="2279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Results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01738" y="1046290"/>
            <a:ext cx="511175" cy="6223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34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400">
              <a:latin typeface="Arial MT"/>
              <a:cs typeface="Arial MT"/>
            </a:endParaRPr>
          </a:p>
          <a:p>
            <a:pPr marL="318770">
              <a:lnSpc>
                <a:spcPct val="100000"/>
              </a:lnSpc>
              <a:spcBef>
                <a:spcPts val="250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40</a:t>
            </a:r>
            <a:endParaRPr sz="400">
              <a:latin typeface="Arial MT"/>
              <a:cs typeface="Arial MT"/>
            </a:endParaRPr>
          </a:p>
          <a:p>
            <a:pPr marL="318770">
              <a:lnSpc>
                <a:spcPct val="100000"/>
              </a:lnSpc>
              <a:spcBef>
                <a:spcPts val="22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60</a:t>
            </a:r>
            <a:endParaRPr sz="400">
              <a:latin typeface="Arial MT"/>
              <a:cs typeface="Arial MT"/>
            </a:endParaRPr>
          </a:p>
          <a:p>
            <a:pPr marL="318770">
              <a:lnSpc>
                <a:spcPct val="100000"/>
              </a:lnSpc>
              <a:spcBef>
                <a:spcPts val="254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80</a:t>
            </a:r>
            <a:endParaRPr sz="400">
              <a:latin typeface="Arial MT"/>
              <a:cs typeface="Arial MT"/>
            </a:endParaRPr>
          </a:p>
          <a:p>
            <a:pPr marL="293370">
              <a:lnSpc>
                <a:spcPts val="395"/>
              </a:lnSpc>
              <a:spcBef>
                <a:spcPts val="33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100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ts val="455"/>
              </a:lnSpc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Finance</a:t>
            </a:r>
            <a:endParaRPr sz="450">
              <a:latin typeface="Arial MT"/>
              <a:cs typeface="Arial MT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Media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89258" y="381393"/>
            <a:ext cx="819785" cy="179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30860">
              <a:lnSpc>
                <a:spcPct val="112100"/>
              </a:lnSpc>
              <a:spcBef>
                <a:spcPts val="9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PEI</a:t>
            </a:r>
            <a:r>
              <a:rPr sz="45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Index</a:t>
            </a:r>
            <a:r>
              <a:rPr sz="4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Electoral</a:t>
            </a:r>
            <a:r>
              <a:rPr sz="45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Authorities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56353" y="461982"/>
            <a:ext cx="1670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20" dirty="0">
                <a:solidFill>
                  <a:srgbClr val="231F20"/>
                </a:solidFill>
                <a:latin typeface="Arial MT"/>
                <a:cs typeface="Arial MT"/>
              </a:rPr>
              <a:t>Laws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34966" y="674854"/>
            <a:ext cx="3314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Procedures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643719" y="972644"/>
            <a:ext cx="33464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Boundaries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582938" y="1219438"/>
            <a:ext cx="505459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Voter</a:t>
            </a:r>
            <a:r>
              <a:rPr sz="450" spc="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56365" y="1477064"/>
            <a:ext cx="5092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Party</a:t>
            </a:r>
            <a:r>
              <a:rPr sz="45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061842" y="1567468"/>
            <a:ext cx="1917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Media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742412" y="1490232"/>
            <a:ext cx="2413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Finance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42646" y="1272056"/>
            <a:ext cx="19367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Voting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443281" y="972620"/>
            <a:ext cx="18732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Count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481137" y="678184"/>
            <a:ext cx="2279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Results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17225" y="1902870"/>
            <a:ext cx="819785" cy="179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30860">
              <a:lnSpc>
                <a:spcPct val="112100"/>
              </a:lnSpc>
              <a:spcBef>
                <a:spcPts val="9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PEI</a:t>
            </a:r>
            <a:r>
              <a:rPr sz="45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Index</a:t>
            </a:r>
            <a:r>
              <a:rPr sz="4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Electoral</a:t>
            </a:r>
            <a:r>
              <a:rPr sz="45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Authorities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384320" y="1983459"/>
            <a:ext cx="1670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20" dirty="0">
                <a:solidFill>
                  <a:srgbClr val="231F20"/>
                </a:solidFill>
                <a:latin typeface="Arial MT"/>
                <a:cs typeface="Arial MT"/>
              </a:rPr>
              <a:t>Laws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562933" y="2196332"/>
            <a:ext cx="3314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Procedures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641754" y="2494121"/>
            <a:ext cx="33464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Boundaries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574525" y="2749763"/>
            <a:ext cx="505459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Voter</a:t>
            </a:r>
            <a:r>
              <a:rPr sz="450" spc="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284305" y="2998524"/>
            <a:ext cx="5092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Party</a:t>
            </a:r>
            <a:r>
              <a:rPr sz="45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70606" y="2793515"/>
            <a:ext cx="19367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Voting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471241" y="2494079"/>
            <a:ext cx="18732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Count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509097" y="2199643"/>
            <a:ext cx="2279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Results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770372" y="2560588"/>
            <a:ext cx="511175" cy="6273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34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400">
              <a:latin typeface="Arial MT"/>
              <a:cs typeface="Arial MT"/>
            </a:endParaRPr>
          </a:p>
          <a:p>
            <a:pPr marL="322580">
              <a:lnSpc>
                <a:spcPct val="100000"/>
              </a:lnSpc>
              <a:spcBef>
                <a:spcPts val="250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40</a:t>
            </a:r>
            <a:endParaRPr sz="400">
              <a:latin typeface="Arial MT"/>
              <a:cs typeface="Arial MT"/>
            </a:endParaRPr>
          </a:p>
          <a:p>
            <a:pPr marL="322580">
              <a:lnSpc>
                <a:spcPct val="100000"/>
              </a:lnSpc>
              <a:spcBef>
                <a:spcPts val="22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60</a:t>
            </a:r>
            <a:endParaRPr sz="400">
              <a:latin typeface="Arial MT"/>
              <a:cs typeface="Arial MT"/>
            </a:endParaRPr>
          </a:p>
          <a:p>
            <a:pPr marL="322580">
              <a:lnSpc>
                <a:spcPct val="100000"/>
              </a:lnSpc>
              <a:spcBef>
                <a:spcPts val="254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80</a:t>
            </a:r>
            <a:endParaRPr sz="400">
              <a:latin typeface="Arial MT"/>
              <a:cs typeface="Arial MT"/>
            </a:endParaRPr>
          </a:p>
          <a:p>
            <a:pPr marL="297180">
              <a:lnSpc>
                <a:spcPts val="415"/>
              </a:lnSpc>
              <a:spcBef>
                <a:spcPts val="33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100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ts val="475"/>
              </a:lnSpc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Finance</a:t>
            </a:r>
            <a:endParaRPr sz="450">
              <a:latin typeface="Arial MT"/>
              <a:cs typeface="Arial MT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Media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30066" y="1889478"/>
            <a:ext cx="819785" cy="179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30860">
              <a:lnSpc>
                <a:spcPct val="112100"/>
              </a:lnSpc>
              <a:spcBef>
                <a:spcPts val="9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PEI</a:t>
            </a:r>
            <a:r>
              <a:rPr sz="45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Index</a:t>
            </a:r>
            <a:r>
              <a:rPr sz="45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Electoral</a:t>
            </a:r>
            <a:r>
              <a:rPr sz="45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Authorities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497161" y="1970067"/>
            <a:ext cx="1670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20" dirty="0">
                <a:solidFill>
                  <a:srgbClr val="231F20"/>
                </a:solidFill>
                <a:latin typeface="Arial MT"/>
                <a:cs typeface="Arial MT"/>
              </a:rPr>
              <a:t>Laws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675774" y="2182940"/>
            <a:ext cx="3314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Procedures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773249" y="2487983"/>
            <a:ext cx="33464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Boundaries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714971" y="2749807"/>
            <a:ext cx="505459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Voter</a:t>
            </a:r>
            <a:r>
              <a:rPr sz="450" spc="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97126" y="2985173"/>
            <a:ext cx="5092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Party</a:t>
            </a:r>
            <a:r>
              <a:rPr sz="45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83406" y="2780165"/>
            <a:ext cx="19367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Voting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84042" y="2480729"/>
            <a:ext cx="18732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Count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21898" y="2186292"/>
            <a:ext cx="2279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Results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57772" y="2560994"/>
            <a:ext cx="561975" cy="6134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34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400">
              <a:latin typeface="Arial MT"/>
              <a:cs typeface="Arial MT"/>
            </a:endParaRPr>
          </a:p>
          <a:p>
            <a:pPr marL="359410">
              <a:lnSpc>
                <a:spcPct val="100000"/>
              </a:lnSpc>
              <a:spcBef>
                <a:spcPts val="250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40</a:t>
            </a:r>
            <a:endParaRPr sz="400">
              <a:latin typeface="Arial MT"/>
              <a:cs typeface="Arial MT"/>
            </a:endParaRPr>
          </a:p>
          <a:p>
            <a:pPr marL="359410">
              <a:lnSpc>
                <a:spcPct val="100000"/>
              </a:lnSpc>
              <a:spcBef>
                <a:spcPts val="22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60</a:t>
            </a:r>
            <a:endParaRPr sz="400">
              <a:latin typeface="Arial MT"/>
              <a:cs typeface="Arial MT"/>
            </a:endParaRPr>
          </a:p>
          <a:p>
            <a:pPr marL="359410">
              <a:lnSpc>
                <a:spcPct val="100000"/>
              </a:lnSpc>
              <a:spcBef>
                <a:spcPts val="254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80</a:t>
            </a:r>
            <a:endParaRPr sz="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450" dirty="0">
                <a:solidFill>
                  <a:srgbClr val="231F20"/>
                </a:solidFill>
                <a:latin typeface="Arial MT"/>
                <a:cs typeface="Arial MT"/>
              </a:rPr>
              <a:t>Finance</a:t>
            </a:r>
            <a:r>
              <a:rPr sz="450" spc="229" dirty="0">
                <a:solidFill>
                  <a:srgbClr val="231F20"/>
                </a:solidFill>
                <a:latin typeface="Arial MT"/>
                <a:cs typeface="Arial MT"/>
              </a:rPr>
              <a:t>  </a:t>
            </a:r>
            <a:r>
              <a:rPr sz="600" spc="-37" baseline="41666" dirty="0">
                <a:solidFill>
                  <a:srgbClr val="231F20"/>
                </a:solidFill>
                <a:latin typeface="Arial MT"/>
                <a:cs typeface="Arial MT"/>
              </a:rPr>
              <a:t>100</a:t>
            </a:r>
            <a:endParaRPr sz="600" baseline="41666">
              <a:latin typeface="Arial MT"/>
              <a:cs typeface="Arial MT"/>
            </a:endParaRPr>
          </a:p>
          <a:p>
            <a:pPr marL="357505">
              <a:lnSpc>
                <a:spcPct val="100000"/>
              </a:lnSpc>
              <a:spcBef>
                <a:spcPts val="70"/>
              </a:spcBef>
            </a:pPr>
            <a:r>
              <a:rPr sz="450" spc="-10" dirty="0">
                <a:solidFill>
                  <a:srgbClr val="231F20"/>
                </a:solidFill>
                <a:latin typeface="Arial MT"/>
                <a:cs typeface="Arial MT"/>
              </a:rPr>
              <a:t>Media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56201" y="1701810"/>
            <a:ext cx="24828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Belarus</a:t>
            </a:r>
            <a:endParaRPr sz="4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408957" y="1685895"/>
            <a:ext cx="19367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Egypt</a:t>
            </a:r>
            <a:endParaRPr sz="4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19559" y="174203"/>
            <a:ext cx="38481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b="1" dirty="0">
                <a:solidFill>
                  <a:srgbClr val="231F20"/>
                </a:solidFill>
                <a:latin typeface="Arial"/>
                <a:cs typeface="Arial"/>
              </a:rPr>
              <a:t>South</a:t>
            </a:r>
            <a:r>
              <a:rPr sz="4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50" b="1" spc="-10" dirty="0">
                <a:solidFill>
                  <a:srgbClr val="231F20"/>
                </a:solidFill>
                <a:latin typeface="Arial"/>
                <a:cs typeface="Arial"/>
              </a:rPr>
              <a:t>Korea</a:t>
            </a:r>
            <a:endParaRPr sz="4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049127" y="1038620"/>
            <a:ext cx="107950" cy="497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40</a:t>
            </a:r>
            <a:endParaRPr sz="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2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60</a:t>
            </a:r>
            <a:endParaRPr sz="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80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400" spc="-25" dirty="0">
                <a:solidFill>
                  <a:srgbClr val="231F20"/>
                </a:solidFill>
                <a:latin typeface="Arial MT"/>
                <a:cs typeface="Arial MT"/>
              </a:rPr>
              <a:t>100</a:t>
            </a:r>
            <a:endParaRPr sz="4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2655</Words>
  <Application>Microsoft Office PowerPoint</Application>
  <PresentationFormat>Custom</PresentationFormat>
  <Paragraphs>911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MT</vt:lpstr>
      <vt:lpstr>Calibri</vt:lpstr>
      <vt:lpstr>Tahoma</vt:lpstr>
      <vt:lpstr>Times New Roman</vt:lpstr>
      <vt:lpstr>Trebuchet MS</vt:lpstr>
      <vt:lpstr>Office Theme</vt:lpstr>
      <vt:lpstr>Elections and Electoral Systems</vt:lpstr>
      <vt:lpstr>Democracies are sometimes classified in terms of their electoral system.</vt:lpstr>
      <vt:lpstr>PowerPoint Presentation</vt:lpstr>
      <vt:lpstr>Elections are increasingly used to fill legislative and executive offices around the world.</vt:lpstr>
      <vt:lpstr>Legislative and Presidential Elections by Decade</vt:lpstr>
      <vt:lpstr>Electoral integrity refers to the extent to which the conduct of elections meets international standards and global norms concerning ‘good’ elections.</vt:lpstr>
      <vt:lpstr>PowerPoint Presentation</vt:lpstr>
      <vt:lpstr>PowerPoint Presentation</vt:lpstr>
      <vt:lpstr>PowerPoint Presentation</vt:lpstr>
      <vt:lpstr>Democracies tend to have higher levels of electoral integrity than dictatorships.</vt:lpstr>
      <vt:lpstr>PowerPoint Presentation</vt:lpstr>
      <vt:lpstr>PowerPoint Presentation</vt:lpstr>
      <vt:lpstr>Benford’s Law: Frequency Distribution of First and Second Digits</vt:lpstr>
      <vt:lpstr>PowerPoint Presentation</vt:lpstr>
      <vt:lpstr>PowerPoint Presentation</vt:lpstr>
      <vt:lpstr>Electoral System Families</vt:lpstr>
      <vt:lpstr>PowerPoint Presentation</vt:lpstr>
      <vt:lpstr>PowerPoint Presentation</vt:lpstr>
      <vt:lpstr>A single-member district plurality system (SMDP) is one in which individuals cast a single vote for a candidate in a single-member district.</vt:lpstr>
      <vt:lpstr>Bedford Constituency, UK Legislative Elections, 2019</vt:lpstr>
      <vt:lpstr>The single nontransferable vote (SNTV) is a system in which voters cast a single candidate-centered vote in a multimember district.</vt:lpstr>
      <vt:lpstr>Whereas SMDP and SNTV are ‘plurality’ majoritarian electoral systems, the alternative vote is an ‘absolute majority’ majoritarian system.</vt:lpstr>
      <vt:lpstr>If a candidate wins an absolute majority of first-preference votes, they’re immediately elected.</vt:lpstr>
      <vt:lpstr>Richmond Constituency, New South Wales, Australia 1990</vt:lpstr>
      <vt:lpstr>PowerPoint Presentation</vt:lpstr>
      <vt:lpstr>PowerPoint Presentation</vt:lpstr>
      <vt:lpstr>In a majority-runoff TRS voters cast a single candidate-centered vote in a single-member district.</vt:lpstr>
      <vt:lpstr>PowerPoint Presentation</vt:lpstr>
      <vt:lpstr>PowerPoint Presentation</vt:lpstr>
      <vt:lpstr>PowerPoint Presentation</vt:lpstr>
      <vt:lpstr>A proportional, or proportional representation (PR), electoral system is a quota- or divisor-based electoral system employed in multimember districts.</vt:lpstr>
      <vt:lpstr>PowerPoint Presentation</vt:lpstr>
      <vt:lpstr>In a list PR system, each party presents a list of candidates to voters in each multimember district.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divisor, or highest average, system divides the total number of votes won by each party in a district by a series of numbers (divisors) to obtain quotients.</vt:lpstr>
      <vt:lpstr>PowerPoint Presentation</vt:lpstr>
      <vt:lpstr>Allocating Seats to Parties using the d’Hondt Divisor System</vt:lpstr>
      <vt:lpstr>The key factor influencing the proportionality of an electoral system is the district magnitude.</vt:lpstr>
      <vt:lpstr>There’s considerable variation in district magnitude across countries.</vt:lpstr>
      <vt:lpstr>All proportional electoral systems have an electoral threshold.</vt:lpstr>
      <vt:lpstr>A natural threshold is a mathematical by-product of the electoral system.</vt:lpstr>
      <vt:lpstr>PowerPoint Presentation</vt:lpstr>
      <vt:lpstr>In a closed party list, the order of candidates elected is determined by the party itself, and voters aren’t able to express a preference for a particular candidate.</vt:lpstr>
      <vt:lpstr>PowerPoint Presentation</vt:lpstr>
      <vt:lpstr>PowerPoint Presentation</vt:lpstr>
      <vt:lpstr>The only proportional electoral system that doesn’t employ a party list is the single transferable vote.</vt:lpstr>
      <vt:lpstr>In STV systems, candidates that surpass a specified quota of first-preference votes are immediately elected.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Votes into Seats in an Independent Mixed System</vt:lpstr>
      <vt:lpstr>PowerPoint Presentation</vt:lpstr>
      <vt:lpstr>PowerPoint Presentation</vt:lpstr>
      <vt:lpstr>Translating Votes into Seats in a Dependent Mixed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Golder, Matthew Richard</cp:lastModifiedBy>
  <cp:revision>3</cp:revision>
  <dcterms:created xsi:type="dcterms:W3CDTF">2024-07-08T20:12:33Z</dcterms:created>
  <dcterms:modified xsi:type="dcterms:W3CDTF">2024-07-14T23:46:11Z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2024-07-08T00:00:00Z</vt:filetime>
  </property>
  <property fmtid="{D5CDD505-2E9C-101B-9397-08002B2CF9AE}" pid="5" name="PTEX.Fullbanner">
    <vt:lpwstr>This is pdfTeX, Version 3.141592653-2.6-1.40.25 (TeX Live 2023) kpathsea version 6.3.5</vt:lpwstr>
  </property>
  <property fmtid="{D5CDD505-2E9C-101B-9397-08002B2CF9AE}" pid="6" name="Producer">
    <vt:lpwstr>pdfTeX-1.40.25</vt:lpwstr>
  </property>
</Properties>
</file>