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Lst>
  <p:sldSz cx="4610100" cy="3460750"/>
  <p:notesSz cx="4610100" cy="346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87"/>
  </p:normalViewPr>
  <p:slideViewPr>
    <p:cSldViewPr>
      <p:cViewPr varScale="1">
        <p:scale>
          <a:sx n="138" d="100"/>
          <a:sy n="138" d="100"/>
        </p:scale>
        <p:origin x="2382"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5300" y="72527"/>
            <a:ext cx="4419498" cy="24447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Microsoft Sans Serif"/>
                <a:cs typeface="Microsoft Sans Serif"/>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Microsoft Sans Serif"/>
                <a:cs typeface="Microsoft Sans Serif"/>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chemeClr val="tx1"/>
                </a:solidFill>
                <a:latin typeface="Microsoft Sans Serif"/>
                <a:cs typeface="Microsoft Sans Serif"/>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7294" y="519073"/>
            <a:ext cx="3915511" cy="535940"/>
          </a:xfrm>
          <a:prstGeom prst="rect">
            <a:avLst/>
          </a:prstGeom>
        </p:spPr>
        <p:txBody>
          <a:bodyPr wrap="square" lIns="0" tIns="0" rIns="0" bIns="0">
            <a:spAutoFit/>
          </a:bodyPr>
          <a:lstStyle>
            <a:lvl1pPr>
              <a:defRPr sz="1100" b="0" i="0">
                <a:solidFill>
                  <a:schemeClr val="tx1"/>
                </a:solidFill>
                <a:latin typeface="Microsoft Sans Serif"/>
                <a:cs typeface="Microsoft Sans Serif"/>
              </a:defRPr>
            </a:lvl1pPr>
          </a:lstStyle>
          <a:p>
            <a:endParaRPr/>
          </a:p>
        </p:txBody>
      </p:sp>
      <p:sp>
        <p:nvSpPr>
          <p:cNvPr id="3" name="Holder 3"/>
          <p:cNvSpPr>
            <a:spLocks noGrp="1"/>
          </p:cNvSpPr>
          <p:nvPr>
            <p:ph type="body" idx="1"/>
          </p:nvPr>
        </p:nvSpPr>
        <p:spPr>
          <a:xfrm>
            <a:off x="287341" y="549455"/>
            <a:ext cx="4080510" cy="122999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7/14/2024</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03896" y="1069676"/>
            <a:ext cx="2572754" cy="637932"/>
          </a:xfrm>
          <a:prstGeom prst="rect">
            <a:avLst/>
          </a:prstGeom>
        </p:spPr>
        <p:txBody>
          <a:bodyPr vert="horz" wrap="square" lIns="0" tIns="10795" rIns="0" bIns="0" rtlCol="0">
            <a:spAutoFit/>
          </a:bodyPr>
          <a:lstStyle/>
          <a:p>
            <a:pPr marL="27940" marR="5080" indent="-15875" algn="ctr">
              <a:lnSpc>
                <a:spcPct val="101200"/>
              </a:lnSpc>
              <a:spcBef>
                <a:spcPts val="85"/>
              </a:spcBef>
            </a:pPr>
            <a:r>
              <a:rPr sz="2050" dirty="0">
                <a:latin typeface="+mj-lt"/>
                <a:cs typeface="Tahoma"/>
              </a:rPr>
              <a:t>Parties, Party Systems,  and Party Competition</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892550" cy="535940"/>
          </a:xfrm>
          <a:prstGeom prst="rect">
            <a:avLst/>
          </a:prstGeom>
        </p:spPr>
        <p:txBody>
          <a:bodyPr vert="horz" wrap="square" lIns="0" tIns="6985" rIns="0" bIns="0" rtlCol="0">
            <a:spAutoFit/>
          </a:bodyPr>
          <a:lstStyle/>
          <a:p>
            <a:pPr marL="12700" marR="5080">
              <a:lnSpc>
                <a:spcPct val="102600"/>
              </a:lnSpc>
              <a:spcBef>
                <a:spcPts val="55"/>
              </a:spcBef>
            </a:pPr>
            <a:r>
              <a:rPr spc="-40" dirty="0">
                <a:latin typeface="+mn-lt"/>
              </a:rPr>
              <a:t>The</a:t>
            </a:r>
            <a:r>
              <a:rPr spc="-35" dirty="0">
                <a:latin typeface="+mn-lt"/>
              </a:rPr>
              <a:t> </a:t>
            </a:r>
            <a:r>
              <a:rPr spc="-30" dirty="0">
                <a:solidFill>
                  <a:srgbClr val="00B0F0"/>
                </a:solidFill>
                <a:latin typeface="+mn-lt"/>
              </a:rPr>
              <a:t>instrumental,</a:t>
            </a:r>
            <a:r>
              <a:rPr spc="-25" dirty="0">
                <a:solidFill>
                  <a:srgbClr val="00B0F0"/>
                </a:solidFill>
                <a:latin typeface="+mn-lt"/>
              </a:rPr>
              <a:t> </a:t>
            </a:r>
            <a:r>
              <a:rPr spc="-50" dirty="0">
                <a:solidFill>
                  <a:srgbClr val="00B0F0"/>
                </a:solidFill>
                <a:latin typeface="+mn-lt"/>
              </a:rPr>
              <a:t>or</a:t>
            </a:r>
            <a:r>
              <a:rPr b="1" spc="-45" dirty="0">
                <a:solidFill>
                  <a:srgbClr val="00B0F0"/>
                </a:solidFill>
                <a:latin typeface="+mn-lt"/>
              </a:rPr>
              <a:t> </a:t>
            </a:r>
            <a:r>
              <a:rPr spc="-35" dirty="0">
                <a:solidFill>
                  <a:srgbClr val="00B0F0"/>
                </a:solidFill>
                <a:latin typeface="+mn-lt"/>
              </a:rPr>
              <a:t>top-down,</a:t>
            </a:r>
            <a:r>
              <a:rPr spc="-30" dirty="0">
                <a:solidFill>
                  <a:srgbClr val="00B0F0"/>
                </a:solidFill>
                <a:latin typeface="+mn-lt"/>
              </a:rPr>
              <a:t> </a:t>
            </a:r>
            <a:r>
              <a:rPr spc="-55" dirty="0">
                <a:solidFill>
                  <a:srgbClr val="00B0F0"/>
                </a:solidFill>
                <a:latin typeface="+mn-lt"/>
              </a:rPr>
              <a:t>view</a:t>
            </a:r>
            <a:r>
              <a:rPr spc="-50" dirty="0">
                <a:solidFill>
                  <a:srgbClr val="00B0F0"/>
                </a:solidFill>
                <a:latin typeface="+mn-lt"/>
              </a:rPr>
              <a:t> </a:t>
            </a:r>
            <a:r>
              <a:rPr spc="-20" dirty="0">
                <a:latin typeface="+mn-lt"/>
              </a:rPr>
              <a:t>of </a:t>
            </a:r>
            <a:r>
              <a:rPr spc="-30" dirty="0">
                <a:latin typeface="+mn-lt"/>
              </a:rPr>
              <a:t>party</a:t>
            </a:r>
            <a:r>
              <a:rPr lang="en-US" spc="229" dirty="0">
                <a:latin typeface="+mn-lt"/>
              </a:rPr>
              <a:t> </a:t>
            </a:r>
            <a:r>
              <a:rPr spc="-25" dirty="0">
                <a:latin typeface="+mn-lt"/>
              </a:rPr>
              <a:t>formation </a:t>
            </a:r>
            <a:r>
              <a:rPr spc="-30" dirty="0">
                <a:latin typeface="+mn-lt"/>
              </a:rPr>
              <a:t>treats </a:t>
            </a:r>
            <a:r>
              <a:rPr spc="-50" dirty="0">
                <a:latin typeface="+mn-lt"/>
              </a:rPr>
              <a:t>parties</a:t>
            </a:r>
            <a:r>
              <a:rPr spc="70" dirty="0">
                <a:latin typeface="+mn-lt"/>
              </a:rPr>
              <a:t> </a:t>
            </a:r>
            <a:r>
              <a:rPr spc="-114" dirty="0">
                <a:latin typeface="+mn-lt"/>
              </a:rPr>
              <a:t>as</a:t>
            </a:r>
            <a:r>
              <a:rPr spc="-100" dirty="0">
                <a:latin typeface="+mn-lt"/>
              </a:rPr>
              <a:t> </a:t>
            </a:r>
            <a:r>
              <a:rPr spc="-65" dirty="0">
                <a:latin typeface="+mn-lt"/>
              </a:rPr>
              <a:t>teams</a:t>
            </a:r>
            <a:r>
              <a:rPr spc="70" dirty="0">
                <a:latin typeface="+mn-lt"/>
              </a:rPr>
              <a:t> </a:t>
            </a:r>
            <a:r>
              <a:rPr spc="-20" dirty="0">
                <a:latin typeface="+mn-lt"/>
              </a:rPr>
              <a:t>of</a:t>
            </a:r>
            <a:r>
              <a:rPr spc="70" dirty="0">
                <a:latin typeface="+mn-lt"/>
              </a:rPr>
              <a:t> </a:t>
            </a:r>
            <a:r>
              <a:rPr spc="-40" dirty="0">
                <a:latin typeface="+mn-lt"/>
              </a:rPr>
              <a:t>office</a:t>
            </a:r>
            <a:r>
              <a:rPr spc="70" dirty="0">
                <a:latin typeface="+mn-lt"/>
              </a:rPr>
              <a:t> </a:t>
            </a:r>
            <a:r>
              <a:rPr lang="en-US" spc="-100" dirty="0">
                <a:latin typeface="+mn-lt"/>
              </a:rPr>
              <a:t>seekers</a:t>
            </a:r>
            <a:r>
              <a:rPr spc="70" dirty="0">
                <a:latin typeface="+mn-lt"/>
              </a:rPr>
              <a:t> </a:t>
            </a:r>
            <a:r>
              <a:rPr spc="-65" dirty="0">
                <a:latin typeface="+mn-lt"/>
              </a:rPr>
              <a:t>and</a:t>
            </a:r>
            <a:r>
              <a:rPr spc="70" dirty="0">
                <a:latin typeface="+mn-lt"/>
              </a:rPr>
              <a:t> </a:t>
            </a:r>
            <a:r>
              <a:rPr spc="-75" dirty="0">
                <a:latin typeface="+mn-lt"/>
              </a:rPr>
              <a:t>focuses</a:t>
            </a:r>
            <a:r>
              <a:rPr spc="70" dirty="0">
                <a:latin typeface="+mn-lt"/>
              </a:rPr>
              <a:t> </a:t>
            </a:r>
            <a:r>
              <a:rPr spc="-60" dirty="0">
                <a:latin typeface="+mn-lt"/>
              </a:rPr>
              <a:t>on</a:t>
            </a:r>
            <a:r>
              <a:rPr spc="70" dirty="0">
                <a:latin typeface="+mn-lt"/>
              </a:rPr>
              <a:t> </a:t>
            </a:r>
            <a:r>
              <a:rPr spc="-30" dirty="0">
                <a:latin typeface="+mn-lt"/>
              </a:rPr>
              <a:t>the</a:t>
            </a:r>
            <a:r>
              <a:rPr spc="70" dirty="0">
                <a:latin typeface="+mn-lt"/>
              </a:rPr>
              <a:t> </a:t>
            </a:r>
            <a:r>
              <a:rPr spc="-45" dirty="0">
                <a:latin typeface="+mn-lt"/>
              </a:rPr>
              <a:t>role</a:t>
            </a:r>
            <a:r>
              <a:rPr spc="70" dirty="0">
                <a:latin typeface="+mn-lt"/>
              </a:rPr>
              <a:t> </a:t>
            </a:r>
            <a:r>
              <a:rPr spc="-70" dirty="0">
                <a:latin typeface="+mn-lt"/>
              </a:rPr>
              <a:t>played</a:t>
            </a:r>
            <a:r>
              <a:rPr spc="70" dirty="0">
                <a:latin typeface="+mn-lt"/>
              </a:rPr>
              <a:t> </a:t>
            </a:r>
            <a:r>
              <a:rPr spc="-65" dirty="0">
                <a:latin typeface="+mn-lt"/>
              </a:rPr>
              <a:t>by </a:t>
            </a:r>
            <a:r>
              <a:rPr spc="-280" dirty="0">
                <a:latin typeface="+mn-lt"/>
              </a:rPr>
              <a:t> </a:t>
            </a:r>
            <a:r>
              <a:rPr spc="-15" dirty="0">
                <a:latin typeface="+mn-lt"/>
              </a:rPr>
              <a:t>political</a:t>
            </a:r>
            <a:r>
              <a:rPr spc="65" dirty="0">
                <a:latin typeface="+mn-lt"/>
              </a:rPr>
              <a:t> </a:t>
            </a:r>
            <a:r>
              <a:rPr spc="-50" dirty="0">
                <a:latin typeface="+mn-lt"/>
              </a:rPr>
              <a:t>elites</a:t>
            </a:r>
            <a:r>
              <a:rPr spc="70" dirty="0">
                <a:latin typeface="+mn-lt"/>
              </a:rPr>
              <a:t> </a:t>
            </a:r>
            <a:r>
              <a:rPr spc="-65" dirty="0">
                <a:latin typeface="+mn-lt"/>
              </a:rPr>
              <a:t>and</a:t>
            </a:r>
            <a:r>
              <a:rPr spc="70" dirty="0">
                <a:latin typeface="+mn-lt"/>
              </a:rPr>
              <a:t> </a:t>
            </a:r>
            <a:r>
              <a:rPr spc="-55" dirty="0">
                <a:latin typeface="+mn-lt"/>
              </a:rPr>
              <a:t>entrepreneurs.</a:t>
            </a:r>
          </a:p>
        </p:txBody>
      </p:sp>
      <p:sp>
        <p:nvSpPr>
          <p:cNvPr id="3" name="object 3"/>
          <p:cNvSpPr txBox="1"/>
          <p:nvPr/>
        </p:nvSpPr>
        <p:spPr>
          <a:xfrm>
            <a:off x="347294" y="1395297"/>
            <a:ext cx="3894454" cy="1257139"/>
          </a:xfrm>
          <a:prstGeom prst="rect">
            <a:avLst/>
          </a:prstGeom>
        </p:spPr>
        <p:txBody>
          <a:bodyPr vert="horz" wrap="square" lIns="0" tIns="6985" rIns="0" bIns="0" rtlCol="0">
            <a:spAutoFit/>
          </a:bodyPr>
          <a:lstStyle/>
          <a:p>
            <a:pPr marL="12700" marR="5080">
              <a:lnSpc>
                <a:spcPct val="102600"/>
              </a:lnSpc>
              <a:spcBef>
                <a:spcPts val="55"/>
              </a:spcBef>
            </a:pPr>
            <a:r>
              <a:rPr sz="1100" spc="-20" dirty="0">
                <a:cs typeface="Microsoft Sans Serif"/>
              </a:rPr>
              <a:t>Political</a:t>
            </a:r>
            <a:r>
              <a:rPr sz="1100" spc="70" dirty="0">
                <a:cs typeface="Microsoft Sans Serif"/>
              </a:rPr>
              <a:t> </a:t>
            </a:r>
            <a:r>
              <a:rPr sz="1100" spc="-50" dirty="0">
                <a:cs typeface="Microsoft Sans Serif"/>
              </a:rPr>
              <a:t>parties</a:t>
            </a:r>
            <a:r>
              <a:rPr sz="1100" spc="75" dirty="0">
                <a:cs typeface="Microsoft Sans Serif"/>
              </a:rPr>
              <a:t> </a:t>
            </a:r>
            <a:r>
              <a:rPr sz="1100" spc="-80" dirty="0">
                <a:cs typeface="Microsoft Sans Serif"/>
              </a:rPr>
              <a:t>are</a:t>
            </a:r>
            <a:r>
              <a:rPr sz="1100" spc="75" dirty="0">
                <a:cs typeface="Microsoft Sans Serif"/>
              </a:rPr>
              <a:t> </a:t>
            </a:r>
            <a:r>
              <a:rPr sz="1100" spc="-55" dirty="0">
                <a:cs typeface="Microsoft Sans Serif"/>
              </a:rPr>
              <a:t>created</a:t>
            </a:r>
            <a:r>
              <a:rPr sz="1100" spc="75" dirty="0">
                <a:cs typeface="Microsoft Sans Serif"/>
              </a:rPr>
              <a:t> </a:t>
            </a:r>
            <a:r>
              <a:rPr sz="1100" spc="-65" dirty="0">
                <a:cs typeface="Microsoft Sans Serif"/>
              </a:rPr>
              <a:t>by</a:t>
            </a:r>
            <a:r>
              <a:rPr sz="1100" spc="75" dirty="0">
                <a:cs typeface="Microsoft Sans Serif"/>
              </a:rPr>
              <a:t> </a:t>
            </a:r>
            <a:r>
              <a:rPr sz="1100" spc="-40" dirty="0">
                <a:cs typeface="Microsoft Sans Serif"/>
              </a:rPr>
              <a:t>individuals</a:t>
            </a:r>
            <a:r>
              <a:rPr sz="1100" spc="75" dirty="0">
                <a:cs typeface="Microsoft Sans Serif"/>
              </a:rPr>
              <a:t> </a:t>
            </a:r>
            <a:r>
              <a:rPr sz="1100" spc="-45" dirty="0">
                <a:cs typeface="Microsoft Sans Serif"/>
              </a:rPr>
              <a:t>who,</a:t>
            </a:r>
            <a:r>
              <a:rPr sz="1100" spc="75" dirty="0">
                <a:cs typeface="Microsoft Sans Serif"/>
              </a:rPr>
              <a:t> </a:t>
            </a:r>
            <a:r>
              <a:rPr sz="1100" spc="-70" dirty="0">
                <a:cs typeface="Microsoft Sans Serif"/>
              </a:rPr>
              <a:t>perhaps</a:t>
            </a:r>
            <a:r>
              <a:rPr sz="1100" spc="75" dirty="0">
                <a:cs typeface="Microsoft Sans Serif"/>
              </a:rPr>
              <a:t> </a:t>
            </a:r>
            <a:r>
              <a:rPr sz="1100" spc="-90" dirty="0">
                <a:cs typeface="Microsoft Sans Serif"/>
              </a:rPr>
              <a:t>because</a:t>
            </a:r>
            <a:r>
              <a:rPr sz="1100" spc="75" dirty="0">
                <a:cs typeface="Microsoft Sans Serif"/>
              </a:rPr>
              <a:t> </a:t>
            </a:r>
            <a:r>
              <a:rPr sz="1100" spc="-20" dirty="0">
                <a:cs typeface="Microsoft Sans Serif"/>
              </a:rPr>
              <a:t>of </a:t>
            </a:r>
            <a:r>
              <a:rPr sz="1100" spc="-280" dirty="0">
                <a:cs typeface="Microsoft Sans Serif"/>
              </a:rPr>
              <a:t> </a:t>
            </a:r>
            <a:r>
              <a:rPr sz="1100" spc="-35" dirty="0">
                <a:cs typeface="Microsoft Sans Serif"/>
              </a:rPr>
              <a:t>certain </a:t>
            </a:r>
            <a:r>
              <a:rPr sz="1100" spc="-30" dirty="0">
                <a:cs typeface="Microsoft Sans Serif"/>
              </a:rPr>
              <a:t>informational </a:t>
            </a:r>
            <a:r>
              <a:rPr sz="1100" spc="-60" dirty="0">
                <a:cs typeface="Microsoft Sans Serif"/>
              </a:rPr>
              <a:t>advantages,</a:t>
            </a:r>
            <a:r>
              <a:rPr sz="1100" spc="170" dirty="0">
                <a:cs typeface="Microsoft Sans Serif"/>
              </a:rPr>
              <a:t> </a:t>
            </a:r>
            <a:r>
              <a:rPr sz="1100" spc="-80" dirty="0">
                <a:cs typeface="Microsoft Sans Serif"/>
              </a:rPr>
              <a:t>are</a:t>
            </a:r>
            <a:r>
              <a:rPr sz="1100" spc="130" dirty="0">
                <a:cs typeface="Microsoft Sans Serif"/>
              </a:rPr>
              <a:t> </a:t>
            </a:r>
            <a:r>
              <a:rPr sz="1100" spc="-65" dirty="0">
                <a:cs typeface="Microsoft Sans Serif"/>
              </a:rPr>
              <a:t>able</a:t>
            </a:r>
            <a:r>
              <a:rPr sz="1100" spc="165" dirty="0">
                <a:cs typeface="Microsoft Sans Serif"/>
              </a:rPr>
              <a:t> </a:t>
            </a:r>
            <a:r>
              <a:rPr sz="1100" spc="10" dirty="0">
                <a:cs typeface="Microsoft Sans Serif"/>
              </a:rPr>
              <a:t>to </a:t>
            </a:r>
            <a:r>
              <a:rPr sz="1100" spc="-60" dirty="0">
                <a:cs typeface="Microsoft Sans Serif"/>
              </a:rPr>
              <a:t>discern</a:t>
            </a:r>
            <a:r>
              <a:rPr sz="1100" spc="170" dirty="0">
                <a:cs typeface="Microsoft Sans Serif"/>
              </a:rPr>
              <a:t> </a:t>
            </a:r>
            <a:r>
              <a:rPr sz="1100" spc="-70" dirty="0">
                <a:cs typeface="Microsoft Sans Serif"/>
              </a:rPr>
              <a:t>an </a:t>
            </a:r>
            <a:r>
              <a:rPr sz="1100" spc="-65" dirty="0">
                <a:cs typeface="Microsoft Sans Serif"/>
              </a:rPr>
              <a:t> </a:t>
            </a:r>
            <a:r>
              <a:rPr sz="1100" spc="-20" dirty="0">
                <a:cs typeface="Microsoft Sans Serif"/>
              </a:rPr>
              <a:t>opportunity</a:t>
            </a:r>
            <a:r>
              <a:rPr sz="1100" spc="70" dirty="0">
                <a:cs typeface="Microsoft Sans Serif"/>
              </a:rPr>
              <a:t> </a:t>
            </a:r>
            <a:r>
              <a:rPr sz="1100" spc="10" dirty="0">
                <a:cs typeface="Microsoft Sans Serif"/>
              </a:rPr>
              <a:t>to</a:t>
            </a:r>
            <a:r>
              <a:rPr sz="1100" spc="70" dirty="0">
                <a:cs typeface="Microsoft Sans Serif"/>
              </a:rPr>
              <a:t> </a:t>
            </a:r>
            <a:r>
              <a:rPr sz="1100" spc="-65" dirty="0">
                <a:cs typeface="Microsoft Sans Serif"/>
              </a:rPr>
              <a:t>represent</a:t>
            </a:r>
            <a:r>
              <a:rPr sz="1100" spc="70" dirty="0">
                <a:cs typeface="Microsoft Sans Serif"/>
              </a:rPr>
              <a:t> </a:t>
            </a:r>
            <a:r>
              <a:rPr sz="1100" spc="-90" dirty="0">
                <a:cs typeface="Microsoft Sans Serif"/>
              </a:rPr>
              <a:t>a</a:t>
            </a:r>
            <a:r>
              <a:rPr sz="1100" spc="75" dirty="0">
                <a:cs typeface="Microsoft Sans Serif"/>
              </a:rPr>
              <a:t> </a:t>
            </a:r>
            <a:r>
              <a:rPr sz="1100" spc="-55" dirty="0">
                <a:cs typeface="Microsoft Sans Serif"/>
              </a:rPr>
              <a:t>previously</a:t>
            </a:r>
            <a:r>
              <a:rPr sz="1100" spc="70" dirty="0">
                <a:cs typeface="Microsoft Sans Serif"/>
              </a:rPr>
              <a:t> </a:t>
            </a:r>
            <a:r>
              <a:rPr sz="1100" spc="-65" dirty="0">
                <a:cs typeface="Microsoft Sans Serif"/>
              </a:rPr>
              <a:t>unrepresented</a:t>
            </a:r>
            <a:r>
              <a:rPr sz="1100" spc="70" dirty="0">
                <a:cs typeface="Microsoft Sans Serif"/>
              </a:rPr>
              <a:t> </a:t>
            </a:r>
            <a:r>
              <a:rPr sz="1100" spc="-30" dirty="0">
                <a:cs typeface="Microsoft Sans Serif"/>
              </a:rPr>
              <a:t>interest.</a:t>
            </a:r>
            <a:endParaRPr sz="1100" dirty="0">
              <a:cs typeface="Microsoft Sans Serif"/>
            </a:endParaRP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11430">
              <a:lnSpc>
                <a:spcPct val="102600"/>
              </a:lnSpc>
            </a:pPr>
            <a:r>
              <a:rPr sz="1100" spc="-75" dirty="0">
                <a:cs typeface="Microsoft Sans Serif"/>
              </a:rPr>
              <a:t>These</a:t>
            </a:r>
            <a:r>
              <a:rPr sz="1100" spc="70" dirty="0">
                <a:cs typeface="Microsoft Sans Serif"/>
              </a:rPr>
              <a:t> </a:t>
            </a:r>
            <a:r>
              <a:rPr sz="1100" spc="-15" dirty="0">
                <a:cs typeface="Microsoft Sans Serif"/>
              </a:rPr>
              <a:t>political</a:t>
            </a:r>
            <a:r>
              <a:rPr sz="1100" spc="70" dirty="0">
                <a:cs typeface="Microsoft Sans Serif"/>
              </a:rPr>
              <a:t> </a:t>
            </a:r>
            <a:r>
              <a:rPr sz="1100" spc="-60" dirty="0">
                <a:cs typeface="Microsoft Sans Serif"/>
              </a:rPr>
              <a:t>entrepreneurs</a:t>
            </a:r>
            <a:r>
              <a:rPr sz="1100" spc="70" dirty="0">
                <a:cs typeface="Microsoft Sans Serif"/>
              </a:rPr>
              <a:t> </a:t>
            </a:r>
            <a:r>
              <a:rPr sz="1100" spc="-75" dirty="0">
                <a:cs typeface="Microsoft Sans Serif"/>
              </a:rPr>
              <a:t>may</a:t>
            </a:r>
            <a:r>
              <a:rPr sz="1100" spc="70" dirty="0">
                <a:cs typeface="Microsoft Sans Serif"/>
              </a:rPr>
              <a:t> </a:t>
            </a:r>
            <a:r>
              <a:rPr sz="1100" spc="-90" dirty="0">
                <a:cs typeface="Microsoft Sans Serif"/>
              </a:rPr>
              <a:t>even</a:t>
            </a:r>
            <a:r>
              <a:rPr sz="1100" spc="70" dirty="0">
                <a:cs typeface="Microsoft Sans Serif"/>
              </a:rPr>
              <a:t> </a:t>
            </a:r>
            <a:r>
              <a:rPr sz="1100" spc="-55" dirty="0">
                <a:cs typeface="Microsoft Sans Serif"/>
              </a:rPr>
              <a:t>help</a:t>
            </a:r>
            <a:r>
              <a:rPr sz="1100" spc="70" dirty="0">
                <a:cs typeface="Microsoft Sans Serif"/>
              </a:rPr>
              <a:t> </a:t>
            </a:r>
            <a:r>
              <a:rPr sz="1100" spc="-45" dirty="0">
                <a:cs typeface="Microsoft Sans Serif"/>
              </a:rPr>
              <a:t>citizens</a:t>
            </a:r>
            <a:r>
              <a:rPr sz="1100" spc="75" dirty="0">
                <a:cs typeface="Microsoft Sans Serif"/>
              </a:rPr>
              <a:t> </a:t>
            </a:r>
            <a:r>
              <a:rPr sz="1100" spc="-80" dirty="0">
                <a:cs typeface="Microsoft Sans Serif"/>
              </a:rPr>
              <a:t>become</a:t>
            </a:r>
            <a:r>
              <a:rPr sz="1100" spc="70" dirty="0">
                <a:cs typeface="Microsoft Sans Serif"/>
              </a:rPr>
              <a:t> </a:t>
            </a:r>
            <a:r>
              <a:rPr sz="1100" spc="-90" dirty="0">
                <a:cs typeface="Microsoft Sans Serif"/>
              </a:rPr>
              <a:t>aware </a:t>
            </a:r>
            <a:r>
              <a:rPr sz="1100" spc="-280" dirty="0">
                <a:cs typeface="Microsoft Sans Serif"/>
              </a:rPr>
              <a:t> </a:t>
            </a:r>
            <a:r>
              <a:rPr sz="1100" spc="5" dirty="0">
                <a:cs typeface="Microsoft Sans Serif"/>
              </a:rPr>
              <a:t>that</a:t>
            </a:r>
            <a:r>
              <a:rPr sz="1100" spc="65" dirty="0">
                <a:cs typeface="Microsoft Sans Serif"/>
              </a:rPr>
              <a:t> </a:t>
            </a:r>
            <a:r>
              <a:rPr sz="1100" spc="-75" dirty="0">
                <a:cs typeface="Microsoft Sans Serif"/>
              </a:rPr>
              <a:t>such</a:t>
            </a:r>
            <a:r>
              <a:rPr sz="1100" spc="70" dirty="0">
                <a:cs typeface="Microsoft Sans Serif"/>
              </a:rPr>
              <a:t> </a:t>
            </a:r>
            <a:r>
              <a:rPr sz="1100" spc="-70" dirty="0">
                <a:cs typeface="Microsoft Sans Serif"/>
              </a:rPr>
              <a:t>an</a:t>
            </a:r>
            <a:r>
              <a:rPr sz="1100" spc="70" dirty="0">
                <a:cs typeface="Microsoft Sans Serif"/>
              </a:rPr>
              <a:t> </a:t>
            </a:r>
            <a:r>
              <a:rPr sz="1100" spc="-35" dirty="0">
                <a:cs typeface="Microsoft Sans Serif"/>
              </a:rPr>
              <a:t>interest</a:t>
            </a:r>
            <a:r>
              <a:rPr sz="1100" spc="70" dirty="0">
                <a:cs typeface="Microsoft Sans Serif"/>
              </a:rPr>
              <a:t> </a:t>
            </a:r>
            <a:r>
              <a:rPr sz="1100" spc="-50" dirty="0">
                <a:cs typeface="Microsoft Sans Serif"/>
              </a:rPr>
              <a:t>exists.</a:t>
            </a:r>
            <a:endParaRPr sz="1100" dirty="0">
              <a:cs typeface="Microsoft Sans Serif"/>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40446"/>
            <a:ext cx="3938956" cy="349455"/>
          </a:xfrm>
          <a:prstGeom prst="rect">
            <a:avLst/>
          </a:prstGeom>
        </p:spPr>
        <p:txBody>
          <a:bodyPr vert="horz" wrap="square" lIns="0" tIns="6985" rIns="0" bIns="0" rtlCol="0">
            <a:spAutoFit/>
          </a:bodyPr>
          <a:lstStyle/>
          <a:p>
            <a:pPr marL="12700" marR="5080">
              <a:lnSpc>
                <a:spcPct val="102600"/>
              </a:lnSpc>
              <a:spcBef>
                <a:spcPts val="55"/>
              </a:spcBef>
            </a:pPr>
            <a:r>
              <a:rPr sz="1100" spc="-35" dirty="0">
                <a:solidFill>
                  <a:srgbClr val="00B0F0"/>
                </a:solidFill>
                <a:cs typeface="Microsoft Sans Serif"/>
              </a:rPr>
              <a:t>Why</a:t>
            </a:r>
            <a:r>
              <a:rPr sz="1100" spc="70" dirty="0">
                <a:solidFill>
                  <a:srgbClr val="00B0F0"/>
                </a:solidFill>
                <a:cs typeface="Microsoft Sans Serif"/>
              </a:rPr>
              <a:t> </a:t>
            </a:r>
            <a:r>
              <a:rPr sz="1100" spc="-80" dirty="0">
                <a:solidFill>
                  <a:srgbClr val="00B0F0"/>
                </a:solidFill>
                <a:cs typeface="Microsoft Sans Serif"/>
              </a:rPr>
              <a:t>are</a:t>
            </a:r>
            <a:r>
              <a:rPr sz="1100" spc="70" dirty="0">
                <a:solidFill>
                  <a:srgbClr val="00B0F0"/>
                </a:solidFill>
                <a:cs typeface="Microsoft Sans Serif"/>
              </a:rPr>
              <a:t> </a:t>
            </a:r>
            <a:r>
              <a:rPr sz="1100" spc="-95" dirty="0">
                <a:solidFill>
                  <a:srgbClr val="00B0F0"/>
                </a:solidFill>
                <a:cs typeface="Microsoft Sans Serif"/>
              </a:rPr>
              <a:t>some</a:t>
            </a:r>
            <a:r>
              <a:rPr sz="1100" spc="70" dirty="0">
                <a:solidFill>
                  <a:srgbClr val="00B0F0"/>
                </a:solidFill>
                <a:cs typeface="Microsoft Sans Serif"/>
              </a:rPr>
              <a:t> </a:t>
            </a:r>
            <a:r>
              <a:rPr sz="1100" spc="-35" dirty="0">
                <a:solidFill>
                  <a:srgbClr val="00B0F0"/>
                </a:solidFill>
                <a:cs typeface="Microsoft Sans Serif"/>
              </a:rPr>
              <a:t>party</a:t>
            </a:r>
            <a:r>
              <a:rPr sz="1100" spc="70" dirty="0">
                <a:solidFill>
                  <a:srgbClr val="00B0F0"/>
                </a:solidFill>
                <a:cs typeface="Microsoft Sans Serif"/>
              </a:rPr>
              <a:t> </a:t>
            </a:r>
            <a:r>
              <a:rPr sz="1100" spc="-80" dirty="0">
                <a:solidFill>
                  <a:srgbClr val="00B0F0"/>
                </a:solidFill>
                <a:cs typeface="Microsoft Sans Serif"/>
              </a:rPr>
              <a:t>systems</a:t>
            </a:r>
            <a:r>
              <a:rPr sz="1100" spc="70" dirty="0">
                <a:solidFill>
                  <a:srgbClr val="00B0F0"/>
                </a:solidFill>
                <a:cs typeface="Microsoft Sans Serif"/>
              </a:rPr>
              <a:t> </a:t>
            </a:r>
            <a:r>
              <a:rPr sz="1100" spc="-45" dirty="0">
                <a:solidFill>
                  <a:srgbClr val="00B0F0"/>
                </a:solidFill>
                <a:cs typeface="Microsoft Sans Serif"/>
              </a:rPr>
              <a:t>divided</a:t>
            </a:r>
            <a:r>
              <a:rPr sz="1100" spc="70" dirty="0">
                <a:solidFill>
                  <a:srgbClr val="00B0F0"/>
                </a:solidFill>
                <a:cs typeface="Microsoft Sans Serif"/>
              </a:rPr>
              <a:t> </a:t>
            </a:r>
            <a:r>
              <a:rPr sz="1100" spc="-30" dirty="0">
                <a:solidFill>
                  <a:srgbClr val="00B0F0"/>
                </a:solidFill>
                <a:cs typeface="Microsoft Sans Serif"/>
              </a:rPr>
              <a:t>primarily</a:t>
            </a:r>
            <a:r>
              <a:rPr sz="1100" spc="75" dirty="0">
                <a:solidFill>
                  <a:srgbClr val="00B0F0"/>
                </a:solidFill>
                <a:cs typeface="Microsoft Sans Serif"/>
              </a:rPr>
              <a:t> </a:t>
            </a:r>
            <a:r>
              <a:rPr sz="1100" spc="-55" dirty="0">
                <a:solidFill>
                  <a:srgbClr val="00B0F0"/>
                </a:solidFill>
                <a:cs typeface="Microsoft Sans Serif"/>
              </a:rPr>
              <a:t>along</a:t>
            </a:r>
            <a:r>
              <a:rPr sz="1100" spc="70" dirty="0">
                <a:solidFill>
                  <a:srgbClr val="00B0F0"/>
                </a:solidFill>
                <a:cs typeface="Microsoft Sans Serif"/>
              </a:rPr>
              <a:t> </a:t>
            </a:r>
            <a:r>
              <a:rPr sz="1100" spc="-35" dirty="0">
                <a:solidFill>
                  <a:srgbClr val="00B0F0"/>
                </a:solidFill>
                <a:cs typeface="Microsoft Sans Serif"/>
              </a:rPr>
              <a:t>ethnic</a:t>
            </a:r>
            <a:r>
              <a:rPr sz="1100" spc="70" dirty="0">
                <a:solidFill>
                  <a:srgbClr val="00B0F0"/>
                </a:solidFill>
                <a:cs typeface="Microsoft Sans Serif"/>
              </a:rPr>
              <a:t> </a:t>
            </a:r>
            <a:r>
              <a:rPr sz="1100" spc="-50" dirty="0">
                <a:solidFill>
                  <a:srgbClr val="00B0F0"/>
                </a:solidFill>
                <a:cs typeface="Microsoft Sans Serif"/>
              </a:rPr>
              <a:t>lines, </a:t>
            </a:r>
            <a:r>
              <a:rPr sz="1100" spc="-45" dirty="0">
                <a:solidFill>
                  <a:srgbClr val="00B0F0"/>
                </a:solidFill>
                <a:cs typeface="Microsoft Sans Serif"/>
              </a:rPr>
              <a:t> while</a:t>
            </a:r>
            <a:r>
              <a:rPr sz="1100" spc="75" dirty="0">
                <a:solidFill>
                  <a:srgbClr val="00B0F0"/>
                </a:solidFill>
                <a:cs typeface="Microsoft Sans Serif"/>
              </a:rPr>
              <a:t> </a:t>
            </a:r>
            <a:r>
              <a:rPr sz="1100" spc="-50" dirty="0">
                <a:solidFill>
                  <a:srgbClr val="00B0F0"/>
                </a:solidFill>
                <a:cs typeface="Microsoft Sans Serif"/>
              </a:rPr>
              <a:t>others</a:t>
            </a:r>
            <a:r>
              <a:rPr sz="1100" spc="75" dirty="0">
                <a:solidFill>
                  <a:srgbClr val="00B0F0"/>
                </a:solidFill>
                <a:cs typeface="Microsoft Sans Serif"/>
              </a:rPr>
              <a:t> </a:t>
            </a:r>
            <a:r>
              <a:rPr sz="1100" spc="-80" dirty="0">
                <a:solidFill>
                  <a:srgbClr val="00B0F0"/>
                </a:solidFill>
                <a:cs typeface="Microsoft Sans Serif"/>
              </a:rPr>
              <a:t>are</a:t>
            </a:r>
            <a:r>
              <a:rPr sz="1100" spc="80" dirty="0">
                <a:solidFill>
                  <a:srgbClr val="00B0F0"/>
                </a:solidFill>
                <a:cs typeface="Microsoft Sans Serif"/>
              </a:rPr>
              <a:t> </a:t>
            </a:r>
            <a:r>
              <a:rPr sz="1100" spc="-45" dirty="0">
                <a:solidFill>
                  <a:srgbClr val="00B0F0"/>
                </a:solidFill>
                <a:cs typeface="Microsoft Sans Serif"/>
              </a:rPr>
              <a:t>divided</a:t>
            </a:r>
            <a:r>
              <a:rPr sz="1100" spc="75" dirty="0">
                <a:solidFill>
                  <a:srgbClr val="00B0F0"/>
                </a:solidFill>
                <a:cs typeface="Microsoft Sans Serif"/>
              </a:rPr>
              <a:t> </a:t>
            </a:r>
            <a:r>
              <a:rPr sz="1100" spc="-40" dirty="0">
                <a:solidFill>
                  <a:srgbClr val="00B0F0"/>
                </a:solidFill>
                <a:cs typeface="Microsoft Sans Serif"/>
              </a:rPr>
              <a:t>mainly</a:t>
            </a:r>
            <a:r>
              <a:rPr sz="1100" spc="80" dirty="0">
                <a:solidFill>
                  <a:srgbClr val="00B0F0"/>
                </a:solidFill>
                <a:cs typeface="Microsoft Sans Serif"/>
              </a:rPr>
              <a:t> </a:t>
            </a:r>
            <a:r>
              <a:rPr sz="1100" spc="-55" dirty="0">
                <a:solidFill>
                  <a:srgbClr val="00B0F0"/>
                </a:solidFill>
                <a:cs typeface="Microsoft Sans Serif"/>
              </a:rPr>
              <a:t>along</a:t>
            </a:r>
            <a:r>
              <a:rPr sz="1100" spc="75" dirty="0">
                <a:solidFill>
                  <a:srgbClr val="00B0F0"/>
                </a:solidFill>
                <a:cs typeface="Microsoft Sans Serif"/>
              </a:rPr>
              <a:t> </a:t>
            </a:r>
            <a:r>
              <a:rPr sz="1100" spc="-70" dirty="0">
                <a:solidFill>
                  <a:srgbClr val="00B0F0"/>
                </a:solidFill>
                <a:cs typeface="Microsoft Sans Serif"/>
              </a:rPr>
              <a:t>class,</a:t>
            </a:r>
            <a:r>
              <a:rPr sz="1100" spc="80" dirty="0">
                <a:solidFill>
                  <a:srgbClr val="00B0F0"/>
                </a:solidFill>
                <a:cs typeface="Microsoft Sans Serif"/>
              </a:rPr>
              <a:t> </a:t>
            </a:r>
            <a:r>
              <a:rPr sz="1100" spc="-45" dirty="0">
                <a:solidFill>
                  <a:srgbClr val="00B0F0"/>
                </a:solidFill>
                <a:cs typeface="Microsoft Sans Serif"/>
              </a:rPr>
              <a:t>religious,</a:t>
            </a:r>
            <a:r>
              <a:rPr sz="1100" spc="75" dirty="0">
                <a:solidFill>
                  <a:srgbClr val="00B0F0"/>
                </a:solidFill>
                <a:cs typeface="Microsoft Sans Serif"/>
              </a:rPr>
              <a:t> </a:t>
            </a:r>
            <a:r>
              <a:rPr sz="1100" spc="-25" dirty="0">
                <a:solidFill>
                  <a:srgbClr val="00B0F0"/>
                </a:solidFill>
                <a:cs typeface="Microsoft Sans Serif"/>
              </a:rPr>
              <a:t>linguistic,</a:t>
            </a:r>
            <a:r>
              <a:rPr sz="1100" spc="80" dirty="0">
                <a:solidFill>
                  <a:srgbClr val="00B0F0"/>
                </a:solidFill>
                <a:cs typeface="Microsoft Sans Serif"/>
              </a:rPr>
              <a:t> </a:t>
            </a:r>
            <a:r>
              <a:rPr sz="1100" spc="-50" dirty="0">
                <a:solidFill>
                  <a:srgbClr val="00B0F0"/>
                </a:solidFill>
                <a:cs typeface="Microsoft Sans Serif"/>
              </a:rPr>
              <a:t>or </a:t>
            </a:r>
            <a:r>
              <a:rPr sz="1100" spc="-280" dirty="0">
                <a:solidFill>
                  <a:srgbClr val="00B0F0"/>
                </a:solidFill>
                <a:cs typeface="Microsoft Sans Serif"/>
              </a:rPr>
              <a:t> </a:t>
            </a:r>
            <a:r>
              <a:rPr sz="1100" spc="-50" dirty="0">
                <a:solidFill>
                  <a:srgbClr val="00B0F0"/>
                </a:solidFill>
                <a:cs typeface="Microsoft Sans Serif"/>
              </a:rPr>
              <a:t>regional</a:t>
            </a:r>
            <a:r>
              <a:rPr sz="1100" spc="65" dirty="0">
                <a:solidFill>
                  <a:srgbClr val="00B0F0"/>
                </a:solidFill>
                <a:cs typeface="Microsoft Sans Serif"/>
              </a:rPr>
              <a:t> </a:t>
            </a:r>
            <a:r>
              <a:rPr sz="1100" spc="-95" dirty="0">
                <a:solidFill>
                  <a:srgbClr val="00B0F0"/>
                </a:solidFill>
                <a:cs typeface="Microsoft Sans Serif"/>
              </a:rPr>
              <a:t>ones?</a:t>
            </a:r>
            <a:endParaRPr sz="1100" dirty="0">
              <a:solidFill>
                <a:srgbClr val="00B0F0"/>
              </a:solidFill>
              <a:cs typeface="Microsoft Sans Serif"/>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686840"/>
            <a:ext cx="3422015" cy="1631950"/>
          </a:xfrm>
          <a:prstGeom prst="rect">
            <a:avLst/>
          </a:prstGeom>
        </p:spPr>
        <p:txBody>
          <a:bodyPr vert="horz" wrap="square" lIns="0" tIns="11430" rIns="0" bIns="0" rtlCol="0">
            <a:spAutoFit/>
          </a:bodyPr>
          <a:lstStyle/>
          <a:p>
            <a:pPr marL="25400">
              <a:lnSpc>
                <a:spcPct val="100000"/>
              </a:lnSpc>
              <a:spcBef>
                <a:spcPts val="90"/>
              </a:spcBef>
            </a:pPr>
            <a:r>
              <a:rPr sz="1100" dirty="0">
                <a:solidFill>
                  <a:srgbClr val="00B0F0"/>
                </a:solidFill>
                <a:cs typeface="Microsoft Sans Serif"/>
              </a:rPr>
              <a:t>One of the roles of parties is to represent social cleavages.</a:t>
            </a:r>
          </a:p>
          <a:p>
            <a:pPr>
              <a:lnSpc>
                <a:spcPct val="100000"/>
              </a:lnSpc>
              <a:spcBef>
                <a:spcPts val="50"/>
              </a:spcBef>
            </a:pPr>
            <a:endParaRPr sz="1500" dirty="0">
              <a:solidFill>
                <a:srgbClr val="00B0F0"/>
              </a:solidFill>
              <a:cs typeface="Microsoft Sans Serif"/>
            </a:endParaRPr>
          </a:p>
          <a:p>
            <a:pPr marL="302260" indent="-139065">
              <a:lnSpc>
                <a:spcPct val="100000"/>
              </a:lnSpc>
              <a:spcBef>
                <a:spcPts val="5"/>
              </a:spcBef>
              <a:buFont typeface="Arial"/>
              <a:buChar char="•"/>
              <a:tabLst>
                <a:tab pos="302895" algn="l"/>
              </a:tabLst>
            </a:pPr>
            <a:r>
              <a:rPr sz="1100" dirty="0">
                <a:cs typeface="Microsoft Sans Serif"/>
              </a:rPr>
              <a:t>Urban-rural cleavage</a:t>
            </a:r>
          </a:p>
          <a:p>
            <a:pPr marL="302260" indent="-139065">
              <a:lnSpc>
                <a:spcPct val="100000"/>
              </a:lnSpc>
              <a:spcBef>
                <a:spcPts val="330"/>
              </a:spcBef>
              <a:buFont typeface="Arial"/>
              <a:buChar char="•"/>
              <a:tabLst>
                <a:tab pos="302895" algn="l"/>
              </a:tabLst>
            </a:pPr>
            <a:r>
              <a:rPr sz="1100" dirty="0">
                <a:cs typeface="Microsoft Sans Serif"/>
              </a:rPr>
              <a:t>Confessional cleavage</a:t>
            </a:r>
          </a:p>
          <a:p>
            <a:pPr marL="302260" indent="-139065">
              <a:lnSpc>
                <a:spcPct val="100000"/>
              </a:lnSpc>
              <a:spcBef>
                <a:spcPts val="335"/>
              </a:spcBef>
              <a:buFont typeface="Arial"/>
              <a:buChar char="•"/>
              <a:tabLst>
                <a:tab pos="302895" algn="l"/>
              </a:tabLst>
            </a:pPr>
            <a:r>
              <a:rPr sz="1100" dirty="0">
                <a:cs typeface="Microsoft Sans Serif"/>
              </a:rPr>
              <a:t>Secular-clerical cleavage</a:t>
            </a:r>
          </a:p>
          <a:p>
            <a:pPr marL="302260" indent="-139065">
              <a:lnSpc>
                <a:spcPct val="100000"/>
              </a:lnSpc>
              <a:spcBef>
                <a:spcPts val="335"/>
              </a:spcBef>
              <a:buFont typeface="Arial"/>
              <a:buChar char="•"/>
              <a:tabLst>
                <a:tab pos="302895" algn="l"/>
              </a:tabLst>
            </a:pPr>
            <a:r>
              <a:rPr sz="1100" dirty="0">
                <a:cs typeface="Microsoft Sans Serif"/>
              </a:rPr>
              <a:t>Class cleavage</a:t>
            </a:r>
          </a:p>
          <a:p>
            <a:pPr marL="302260" indent="-139065">
              <a:lnSpc>
                <a:spcPct val="100000"/>
              </a:lnSpc>
              <a:spcBef>
                <a:spcPts val="334"/>
              </a:spcBef>
              <a:buFont typeface="Arial"/>
              <a:buChar char="•"/>
              <a:tabLst>
                <a:tab pos="302895" algn="l"/>
              </a:tabLst>
            </a:pPr>
            <a:r>
              <a:rPr sz="1100" dirty="0">
                <a:cs typeface="Microsoft Sans Serif"/>
              </a:rPr>
              <a:t>Post-materialist cleavage</a:t>
            </a:r>
          </a:p>
          <a:p>
            <a:pPr marL="302260" indent="-139065">
              <a:lnSpc>
                <a:spcPct val="100000"/>
              </a:lnSpc>
              <a:spcBef>
                <a:spcPts val="330"/>
              </a:spcBef>
              <a:buFont typeface="Arial"/>
              <a:buChar char="•"/>
              <a:tabLst>
                <a:tab pos="302895" algn="l"/>
              </a:tabLst>
            </a:pPr>
            <a:r>
              <a:rPr sz="1100" dirty="0">
                <a:cs typeface="Microsoft Sans Serif"/>
              </a:rPr>
              <a:t>Ethnic and linguistic cleavages</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26057"/>
            <a:ext cx="738556"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Populism</a:t>
            </a:r>
          </a:p>
        </p:txBody>
      </p:sp>
      <p:sp>
        <p:nvSpPr>
          <p:cNvPr id="3" name="object 3"/>
          <p:cNvSpPr txBox="1"/>
          <p:nvPr/>
        </p:nvSpPr>
        <p:spPr>
          <a:xfrm>
            <a:off x="347294" y="1258124"/>
            <a:ext cx="3007360" cy="1002030"/>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There are three necessary components to populism:</a:t>
            </a:r>
          </a:p>
          <a:p>
            <a:pPr>
              <a:lnSpc>
                <a:spcPct val="100000"/>
              </a:lnSpc>
              <a:spcBef>
                <a:spcPts val="50"/>
              </a:spcBef>
            </a:pPr>
            <a:endParaRPr sz="1500" dirty="0">
              <a:cs typeface="Microsoft Sans Serif"/>
            </a:endParaRPr>
          </a:p>
          <a:p>
            <a:pPr marL="289560" indent="-177800">
              <a:lnSpc>
                <a:spcPct val="100000"/>
              </a:lnSpc>
              <a:spcBef>
                <a:spcPts val="5"/>
              </a:spcBef>
              <a:buAutoNum type="arabicPeriod"/>
              <a:tabLst>
                <a:tab pos="290195" algn="l"/>
              </a:tabLst>
            </a:pPr>
            <a:r>
              <a:rPr sz="1100" dirty="0">
                <a:cs typeface="Microsoft Sans Serif"/>
              </a:rPr>
              <a:t>People-centrism</a:t>
            </a:r>
          </a:p>
          <a:p>
            <a:pPr marL="289560" indent="-177800">
              <a:lnSpc>
                <a:spcPct val="100000"/>
              </a:lnSpc>
              <a:spcBef>
                <a:spcPts val="330"/>
              </a:spcBef>
              <a:buAutoNum type="arabicPeriod"/>
              <a:tabLst>
                <a:tab pos="290195" algn="l"/>
              </a:tabLst>
            </a:pPr>
            <a:r>
              <a:rPr sz="1100" dirty="0">
                <a:cs typeface="Microsoft Sans Serif"/>
              </a:rPr>
              <a:t>Anti-pluralism</a:t>
            </a:r>
          </a:p>
          <a:p>
            <a:pPr marL="289560" indent="-177800">
              <a:lnSpc>
                <a:spcPct val="100000"/>
              </a:lnSpc>
              <a:spcBef>
                <a:spcPts val="335"/>
              </a:spcBef>
              <a:buAutoNum type="arabicPeriod"/>
              <a:tabLst>
                <a:tab pos="290195" algn="l"/>
              </a:tabLst>
            </a:pPr>
            <a:r>
              <a:rPr sz="1100" dirty="0">
                <a:cs typeface="Microsoft Sans Serif"/>
              </a:rPr>
              <a:t>Moralized politics</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5958"/>
            <a:ext cx="3835400" cy="1815625"/>
          </a:xfrm>
          <a:prstGeom prst="rect">
            <a:avLst/>
          </a:prstGeom>
        </p:spPr>
        <p:txBody>
          <a:bodyPr vert="horz" wrap="square" lIns="0" tIns="11430" rIns="0" bIns="0" rtlCol="0">
            <a:spAutoFit/>
          </a:bodyPr>
          <a:lstStyle/>
          <a:p>
            <a:pPr marL="12700">
              <a:lnSpc>
                <a:spcPct val="100000"/>
              </a:lnSpc>
              <a:spcBef>
                <a:spcPts val="90"/>
              </a:spcBef>
            </a:pPr>
            <a:r>
              <a:rPr sz="1100" spc="-50" dirty="0">
                <a:solidFill>
                  <a:srgbClr val="00B0F0"/>
                </a:solidFill>
                <a:latin typeface="Calibri" panose="020F0502020204030204" pitchFamily="34" charset="0"/>
                <a:cs typeface="Calibri" panose="020F0502020204030204" pitchFamily="34" charset="0"/>
              </a:rPr>
              <a:t>Populism</a:t>
            </a:r>
            <a:r>
              <a:rPr sz="1100" spc="70" dirty="0">
                <a:solidFill>
                  <a:srgbClr val="00B0F0"/>
                </a:solidFill>
                <a:latin typeface="Calibri" panose="020F0502020204030204" pitchFamily="34" charset="0"/>
                <a:cs typeface="Calibri" panose="020F0502020204030204" pitchFamily="34" charset="0"/>
              </a:rPr>
              <a:t> </a:t>
            </a:r>
            <a:r>
              <a:rPr sz="1100" spc="-90" dirty="0">
                <a:solidFill>
                  <a:srgbClr val="00B0F0"/>
                </a:solidFill>
                <a:latin typeface="Calibri" panose="020F0502020204030204" pitchFamily="34" charset="0"/>
                <a:cs typeface="Calibri" panose="020F0502020204030204" pitchFamily="34" charset="0"/>
              </a:rPr>
              <a:t>has</a:t>
            </a:r>
            <a:r>
              <a:rPr sz="1100" spc="70" dirty="0">
                <a:solidFill>
                  <a:srgbClr val="00B0F0"/>
                </a:solidFill>
                <a:latin typeface="Calibri" panose="020F0502020204030204" pitchFamily="34" charset="0"/>
                <a:cs typeface="Calibri" panose="020F0502020204030204" pitchFamily="34" charset="0"/>
              </a:rPr>
              <a:t> </a:t>
            </a:r>
            <a:r>
              <a:rPr sz="1100" spc="-60" dirty="0">
                <a:solidFill>
                  <a:srgbClr val="00B0F0"/>
                </a:solidFill>
                <a:latin typeface="Calibri" panose="020F0502020204030204" pitchFamily="34" charset="0"/>
                <a:cs typeface="Calibri" panose="020F0502020204030204" pitchFamily="34" charset="0"/>
              </a:rPr>
              <a:t>no</a:t>
            </a:r>
            <a:r>
              <a:rPr sz="1100" spc="70" dirty="0">
                <a:solidFill>
                  <a:srgbClr val="00B0F0"/>
                </a:solidFill>
                <a:latin typeface="Calibri" panose="020F0502020204030204" pitchFamily="34" charset="0"/>
                <a:cs typeface="Calibri" panose="020F0502020204030204" pitchFamily="34" charset="0"/>
              </a:rPr>
              <a:t> </a:t>
            </a:r>
            <a:r>
              <a:rPr sz="1100" spc="-40" dirty="0">
                <a:solidFill>
                  <a:srgbClr val="00B0F0"/>
                </a:solidFill>
                <a:latin typeface="Calibri" panose="020F0502020204030204" pitchFamily="34" charset="0"/>
                <a:cs typeface="Calibri" panose="020F0502020204030204" pitchFamily="34" charset="0"/>
              </a:rPr>
              <a:t>programmatic</a:t>
            </a:r>
            <a:r>
              <a:rPr sz="1100" spc="70" dirty="0">
                <a:solidFill>
                  <a:srgbClr val="00B0F0"/>
                </a:solidFill>
                <a:latin typeface="Calibri" panose="020F0502020204030204" pitchFamily="34" charset="0"/>
                <a:cs typeface="Calibri" panose="020F0502020204030204" pitchFamily="34" charset="0"/>
              </a:rPr>
              <a:t> </a:t>
            </a:r>
            <a:r>
              <a:rPr sz="1100" spc="-30" dirty="0">
                <a:solidFill>
                  <a:srgbClr val="00B0F0"/>
                </a:solidFill>
                <a:latin typeface="Calibri" panose="020F0502020204030204" pitchFamily="34" charset="0"/>
                <a:cs typeface="Calibri" panose="020F0502020204030204" pitchFamily="34" charset="0"/>
              </a:rPr>
              <a:t>content</a:t>
            </a:r>
            <a:r>
              <a:rPr sz="1100" spc="70" dirty="0">
                <a:solidFill>
                  <a:srgbClr val="00B0F0"/>
                </a:solidFill>
                <a:latin typeface="Calibri" panose="020F0502020204030204" pitchFamily="34" charset="0"/>
                <a:cs typeface="Calibri" panose="020F0502020204030204" pitchFamily="34" charset="0"/>
              </a:rPr>
              <a:t> </a:t>
            </a:r>
            <a:r>
              <a:rPr sz="1100" spc="-20" dirty="0">
                <a:solidFill>
                  <a:srgbClr val="00B0F0"/>
                </a:solidFill>
                <a:latin typeface="Calibri" panose="020F0502020204030204" pitchFamily="34" charset="0"/>
                <a:cs typeface="Calibri" panose="020F0502020204030204" pitchFamily="34" charset="0"/>
              </a:rPr>
              <a:t>of</a:t>
            </a:r>
            <a:r>
              <a:rPr sz="1100" spc="70" dirty="0">
                <a:solidFill>
                  <a:srgbClr val="00B0F0"/>
                </a:solidFill>
                <a:latin typeface="Calibri" panose="020F0502020204030204" pitchFamily="34" charset="0"/>
                <a:cs typeface="Calibri" panose="020F0502020204030204" pitchFamily="34" charset="0"/>
              </a:rPr>
              <a:t> </a:t>
            </a:r>
            <a:r>
              <a:rPr sz="1100" spc="-15" dirty="0">
                <a:solidFill>
                  <a:srgbClr val="00B0F0"/>
                </a:solidFill>
                <a:latin typeface="Calibri" panose="020F0502020204030204" pitchFamily="34" charset="0"/>
                <a:cs typeface="Calibri" panose="020F0502020204030204" pitchFamily="34" charset="0"/>
              </a:rPr>
              <a:t>its</a:t>
            </a:r>
            <a:r>
              <a:rPr sz="1100" spc="70" dirty="0">
                <a:solidFill>
                  <a:srgbClr val="00B0F0"/>
                </a:solidFill>
                <a:latin typeface="Calibri" panose="020F0502020204030204" pitchFamily="34" charset="0"/>
                <a:cs typeface="Calibri" panose="020F0502020204030204" pitchFamily="34" charset="0"/>
              </a:rPr>
              <a:t> </a:t>
            </a:r>
            <a:r>
              <a:rPr sz="1100" spc="-55" dirty="0">
                <a:solidFill>
                  <a:srgbClr val="00B0F0"/>
                </a:solidFill>
                <a:latin typeface="Calibri" panose="020F0502020204030204" pitchFamily="34" charset="0"/>
                <a:cs typeface="Calibri" panose="020F0502020204030204" pitchFamily="34" charset="0"/>
              </a:rPr>
              <a:t>own.</a:t>
            </a:r>
            <a:endParaRPr sz="1100" dirty="0">
              <a:solidFill>
                <a:srgbClr val="00B0F0"/>
              </a:solidFill>
              <a:latin typeface="Calibri" panose="020F0502020204030204" pitchFamily="34" charset="0"/>
              <a:cs typeface="Calibri" panose="020F0502020204030204" pitchFamily="34" charset="0"/>
            </a:endParaRPr>
          </a:p>
          <a:p>
            <a:pPr>
              <a:lnSpc>
                <a:spcPct val="100000"/>
              </a:lnSpc>
            </a:pPr>
            <a:endParaRPr sz="1100" dirty="0">
              <a:latin typeface="Calibri" panose="020F0502020204030204" pitchFamily="34" charset="0"/>
              <a:cs typeface="Calibri" panose="020F0502020204030204" pitchFamily="34" charset="0"/>
            </a:endParaRPr>
          </a:p>
          <a:p>
            <a:pPr>
              <a:lnSpc>
                <a:spcPct val="100000"/>
              </a:lnSpc>
              <a:spcBef>
                <a:spcPts val="5"/>
              </a:spcBef>
            </a:pPr>
            <a:endParaRPr sz="1400" dirty="0">
              <a:latin typeface="Calibri" panose="020F0502020204030204" pitchFamily="34" charset="0"/>
              <a:cs typeface="Calibri" panose="020F0502020204030204" pitchFamily="34" charset="0"/>
            </a:endParaRPr>
          </a:p>
          <a:p>
            <a:pPr marL="12700" marR="5080">
              <a:lnSpc>
                <a:spcPct val="102699"/>
              </a:lnSpc>
            </a:pPr>
            <a:r>
              <a:rPr sz="1100" dirty="0">
                <a:latin typeface="Calibri" panose="020F0502020204030204" pitchFamily="34" charset="0"/>
                <a:cs typeface="Calibri" panose="020F0502020204030204" pitchFamily="34" charset="0"/>
              </a:rPr>
              <a:t>It’s</a:t>
            </a:r>
            <a:r>
              <a:rPr sz="1100" spc="70" dirty="0">
                <a:latin typeface="Calibri" panose="020F0502020204030204" pitchFamily="34" charset="0"/>
                <a:cs typeface="Calibri" panose="020F0502020204030204" pitchFamily="34" charset="0"/>
              </a:rPr>
              <a:t> </a:t>
            </a:r>
            <a:r>
              <a:rPr sz="1100" spc="-70" dirty="0">
                <a:latin typeface="Calibri" panose="020F0502020204030204" pitchFamily="34" charset="0"/>
                <a:cs typeface="Calibri" panose="020F0502020204030204" pitchFamily="34" charset="0"/>
              </a:rPr>
              <a:t>more</a:t>
            </a:r>
            <a:r>
              <a:rPr sz="1100" spc="75" dirty="0">
                <a:latin typeface="Calibri" panose="020F0502020204030204" pitchFamily="34" charset="0"/>
                <a:cs typeface="Calibri" panose="020F0502020204030204" pitchFamily="34" charset="0"/>
              </a:rPr>
              <a:t> </a:t>
            </a:r>
            <a:r>
              <a:rPr sz="1100" spc="-20" dirty="0">
                <a:latin typeface="Calibri" panose="020F0502020204030204" pitchFamily="34" charset="0"/>
                <a:cs typeface="Calibri" panose="020F0502020204030204" pitchFamily="34" charset="0"/>
              </a:rPr>
              <a:t>of</a:t>
            </a:r>
            <a:r>
              <a:rPr sz="1100" spc="70" dirty="0">
                <a:latin typeface="Calibri" panose="020F0502020204030204" pitchFamily="34" charset="0"/>
                <a:cs typeface="Calibri" panose="020F0502020204030204" pitchFamily="34" charset="0"/>
              </a:rPr>
              <a:t> </a:t>
            </a:r>
            <a:r>
              <a:rPr sz="1100" spc="-90" dirty="0">
                <a:latin typeface="Calibri" panose="020F0502020204030204" pitchFamily="34" charset="0"/>
                <a:cs typeface="Calibri" panose="020F0502020204030204" pitchFamily="34" charset="0"/>
              </a:rPr>
              <a:t>a</a:t>
            </a:r>
            <a:r>
              <a:rPr sz="1100" spc="75" dirty="0">
                <a:latin typeface="Calibri" panose="020F0502020204030204" pitchFamily="34" charset="0"/>
                <a:cs typeface="Calibri" panose="020F0502020204030204" pitchFamily="34" charset="0"/>
              </a:rPr>
              <a:t> </a:t>
            </a:r>
            <a:r>
              <a:rPr sz="1100" spc="-60" dirty="0">
                <a:latin typeface="Calibri" panose="020F0502020204030204" pitchFamily="34" charset="0"/>
                <a:cs typeface="Calibri" panose="020F0502020204030204" pitchFamily="34" charset="0"/>
              </a:rPr>
              <a:t>discursive</a:t>
            </a:r>
            <a:r>
              <a:rPr sz="1100" spc="70" dirty="0">
                <a:latin typeface="Calibri" panose="020F0502020204030204" pitchFamily="34" charset="0"/>
                <a:cs typeface="Calibri" panose="020F0502020204030204" pitchFamily="34" charset="0"/>
              </a:rPr>
              <a:t> </a:t>
            </a:r>
            <a:r>
              <a:rPr sz="1100" spc="-25" dirty="0">
                <a:latin typeface="Calibri" panose="020F0502020204030204" pitchFamily="34" charset="0"/>
                <a:cs typeface="Calibri" panose="020F0502020204030204" pitchFamily="34" charset="0"/>
              </a:rPr>
              <a:t>‘wrapper’</a:t>
            </a:r>
            <a:r>
              <a:rPr sz="1100" spc="75" dirty="0">
                <a:latin typeface="Calibri" panose="020F0502020204030204" pitchFamily="34" charset="0"/>
                <a:cs typeface="Calibri" panose="020F0502020204030204" pitchFamily="34" charset="0"/>
              </a:rPr>
              <a:t> </a:t>
            </a:r>
            <a:r>
              <a:rPr sz="1100" spc="5" dirty="0">
                <a:latin typeface="Calibri" panose="020F0502020204030204" pitchFamily="34" charset="0"/>
                <a:cs typeface="Calibri" panose="020F0502020204030204" pitchFamily="34" charset="0"/>
              </a:rPr>
              <a:t>that</a:t>
            </a:r>
            <a:r>
              <a:rPr sz="1100" spc="70" dirty="0">
                <a:latin typeface="Calibri" panose="020F0502020204030204" pitchFamily="34" charset="0"/>
                <a:cs typeface="Calibri" panose="020F0502020204030204" pitchFamily="34" charset="0"/>
              </a:rPr>
              <a:t> </a:t>
            </a:r>
            <a:r>
              <a:rPr sz="1100" spc="-70" dirty="0">
                <a:latin typeface="Calibri" panose="020F0502020204030204" pitchFamily="34" charset="0"/>
                <a:cs typeface="Calibri" panose="020F0502020204030204" pitchFamily="34" charset="0"/>
              </a:rPr>
              <a:t>can</a:t>
            </a:r>
            <a:r>
              <a:rPr sz="1100" spc="75" dirty="0">
                <a:latin typeface="Calibri" panose="020F0502020204030204" pitchFamily="34" charset="0"/>
                <a:cs typeface="Calibri" panose="020F0502020204030204" pitchFamily="34" charset="0"/>
              </a:rPr>
              <a:t> </a:t>
            </a:r>
            <a:r>
              <a:rPr sz="1100" spc="-75" dirty="0">
                <a:latin typeface="Calibri" panose="020F0502020204030204" pitchFamily="34" charset="0"/>
                <a:cs typeface="Calibri" panose="020F0502020204030204" pitchFamily="34" charset="0"/>
              </a:rPr>
              <a:t>be</a:t>
            </a:r>
            <a:r>
              <a:rPr sz="1100" spc="70" dirty="0">
                <a:latin typeface="Calibri" panose="020F0502020204030204" pitchFamily="34" charset="0"/>
                <a:cs typeface="Calibri" panose="020F0502020204030204" pitchFamily="34" charset="0"/>
              </a:rPr>
              <a:t> </a:t>
            </a:r>
            <a:r>
              <a:rPr sz="1100" spc="-40" dirty="0">
                <a:latin typeface="Calibri" panose="020F0502020204030204" pitchFamily="34" charset="0"/>
                <a:cs typeface="Calibri" panose="020F0502020204030204" pitchFamily="34" charset="0"/>
              </a:rPr>
              <a:t>attached</a:t>
            </a:r>
            <a:r>
              <a:rPr sz="1100" spc="75" dirty="0">
                <a:latin typeface="Calibri" panose="020F0502020204030204" pitchFamily="34" charset="0"/>
                <a:cs typeface="Calibri" panose="020F0502020204030204" pitchFamily="34" charset="0"/>
              </a:rPr>
              <a:t> </a:t>
            </a:r>
            <a:r>
              <a:rPr sz="1100" spc="10" dirty="0">
                <a:latin typeface="Calibri" panose="020F0502020204030204" pitchFamily="34" charset="0"/>
                <a:cs typeface="Calibri" panose="020F0502020204030204" pitchFamily="34" charset="0"/>
              </a:rPr>
              <a:t>to</a:t>
            </a:r>
            <a:r>
              <a:rPr sz="1100" spc="70" dirty="0">
                <a:latin typeface="Calibri" panose="020F0502020204030204" pitchFamily="34" charset="0"/>
                <a:cs typeface="Calibri" panose="020F0502020204030204" pitchFamily="34" charset="0"/>
              </a:rPr>
              <a:t> </a:t>
            </a:r>
            <a:r>
              <a:rPr sz="1100" spc="-90" dirty="0">
                <a:latin typeface="Calibri" panose="020F0502020204030204" pitchFamily="34" charset="0"/>
                <a:cs typeface="Calibri" panose="020F0502020204030204" pitchFamily="34" charset="0"/>
              </a:rPr>
              <a:t>a</a:t>
            </a:r>
            <a:r>
              <a:rPr sz="1100" spc="75" dirty="0">
                <a:latin typeface="Calibri" panose="020F0502020204030204" pitchFamily="34" charset="0"/>
                <a:cs typeface="Calibri" panose="020F0502020204030204" pitchFamily="34" charset="0"/>
              </a:rPr>
              <a:t> </a:t>
            </a:r>
            <a:r>
              <a:rPr sz="1100" spc="-55" dirty="0">
                <a:latin typeface="Calibri" panose="020F0502020204030204" pitchFamily="34" charset="0"/>
                <a:cs typeface="Calibri" panose="020F0502020204030204" pitchFamily="34" charset="0"/>
              </a:rPr>
              <a:t>wide </a:t>
            </a:r>
            <a:r>
              <a:rPr sz="1100" spc="-280" dirty="0">
                <a:latin typeface="Calibri" panose="020F0502020204030204" pitchFamily="34" charset="0"/>
                <a:cs typeface="Calibri" panose="020F0502020204030204" pitchFamily="34" charset="0"/>
              </a:rPr>
              <a:t> </a:t>
            </a:r>
            <a:r>
              <a:rPr sz="1100" spc="-65" dirty="0">
                <a:latin typeface="Calibri" panose="020F0502020204030204" pitchFamily="34" charset="0"/>
                <a:cs typeface="Calibri" panose="020F0502020204030204" pitchFamily="34" charset="0"/>
              </a:rPr>
              <a:t>range</a:t>
            </a:r>
            <a:r>
              <a:rPr sz="1100" spc="70" dirty="0">
                <a:latin typeface="Calibri" panose="020F0502020204030204" pitchFamily="34" charset="0"/>
                <a:cs typeface="Calibri" panose="020F0502020204030204" pitchFamily="34" charset="0"/>
              </a:rPr>
              <a:t> </a:t>
            </a:r>
            <a:r>
              <a:rPr sz="1100" spc="-20" dirty="0">
                <a:latin typeface="Calibri" panose="020F0502020204030204" pitchFamily="34" charset="0"/>
                <a:cs typeface="Calibri" panose="020F0502020204030204" pitchFamily="34" charset="0"/>
              </a:rPr>
              <a:t>of</a:t>
            </a:r>
            <a:r>
              <a:rPr sz="1100" spc="65" dirty="0">
                <a:latin typeface="Calibri" panose="020F0502020204030204" pitchFamily="34" charset="0"/>
                <a:cs typeface="Calibri" panose="020F0502020204030204" pitchFamily="34" charset="0"/>
              </a:rPr>
              <a:t> </a:t>
            </a:r>
            <a:r>
              <a:rPr sz="1100" spc="-65" dirty="0">
                <a:latin typeface="Calibri" panose="020F0502020204030204" pitchFamily="34" charset="0"/>
                <a:cs typeface="Calibri" panose="020F0502020204030204" pitchFamily="34" charset="0"/>
              </a:rPr>
              <a:t>ideologies</a:t>
            </a:r>
            <a:r>
              <a:rPr sz="1100" spc="70" dirty="0">
                <a:latin typeface="Calibri" panose="020F0502020204030204" pitchFamily="34" charset="0"/>
                <a:cs typeface="Calibri" panose="020F0502020204030204" pitchFamily="34" charset="0"/>
              </a:rPr>
              <a:t> </a:t>
            </a:r>
            <a:r>
              <a:rPr sz="1100" spc="-80" dirty="0">
                <a:latin typeface="Calibri" panose="020F0502020204030204" pitchFamily="34" charset="0"/>
                <a:cs typeface="Calibri" panose="020F0502020204030204" pitchFamily="34" charset="0"/>
              </a:rPr>
              <a:t>across</a:t>
            </a:r>
            <a:r>
              <a:rPr sz="1100" spc="70" dirty="0">
                <a:latin typeface="Calibri" panose="020F0502020204030204" pitchFamily="34" charset="0"/>
                <a:cs typeface="Calibri" panose="020F0502020204030204" pitchFamily="34" charset="0"/>
              </a:rPr>
              <a:t> </a:t>
            </a:r>
            <a:r>
              <a:rPr sz="1100" spc="-30" dirty="0">
                <a:latin typeface="Calibri" panose="020F0502020204030204" pitchFamily="34" charset="0"/>
                <a:cs typeface="Calibri" panose="020F0502020204030204" pitchFamily="34" charset="0"/>
              </a:rPr>
              <a:t>the</a:t>
            </a:r>
            <a:r>
              <a:rPr sz="1100" spc="70" dirty="0">
                <a:latin typeface="Calibri" panose="020F0502020204030204" pitchFamily="34" charset="0"/>
                <a:cs typeface="Calibri" panose="020F0502020204030204" pitchFamily="34" charset="0"/>
              </a:rPr>
              <a:t> </a:t>
            </a:r>
            <a:r>
              <a:rPr sz="1100" spc="-5" dirty="0">
                <a:latin typeface="Calibri" panose="020F0502020204030204" pitchFamily="34" charset="0"/>
                <a:cs typeface="Calibri" panose="020F0502020204030204" pitchFamily="34" charset="0"/>
              </a:rPr>
              <a:t>left-right</a:t>
            </a:r>
            <a:r>
              <a:rPr sz="1100" spc="70" dirty="0">
                <a:latin typeface="Calibri" panose="020F0502020204030204" pitchFamily="34" charset="0"/>
                <a:cs typeface="Calibri" panose="020F0502020204030204" pitchFamily="34" charset="0"/>
              </a:rPr>
              <a:t> </a:t>
            </a:r>
            <a:r>
              <a:rPr sz="1100" spc="-40" dirty="0">
                <a:latin typeface="Calibri" panose="020F0502020204030204" pitchFamily="34" charset="0"/>
                <a:cs typeface="Calibri" panose="020F0502020204030204" pitchFamily="34" charset="0"/>
              </a:rPr>
              <a:t>divide.</a:t>
            </a:r>
            <a:endParaRPr sz="1100" dirty="0">
              <a:latin typeface="Calibri" panose="020F0502020204030204" pitchFamily="34" charset="0"/>
              <a:cs typeface="Calibri" panose="020F0502020204030204" pitchFamily="34" charset="0"/>
            </a:endParaRPr>
          </a:p>
          <a:p>
            <a:pPr>
              <a:lnSpc>
                <a:spcPct val="100000"/>
              </a:lnSpc>
            </a:pPr>
            <a:endParaRPr sz="1100" dirty="0">
              <a:latin typeface="Calibri" panose="020F0502020204030204" pitchFamily="34" charset="0"/>
              <a:cs typeface="Calibri" panose="020F0502020204030204" pitchFamily="34" charset="0"/>
            </a:endParaRPr>
          </a:p>
          <a:p>
            <a:pPr>
              <a:lnSpc>
                <a:spcPct val="100000"/>
              </a:lnSpc>
              <a:spcBef>
                <a:spcPts val="5"/>
              </a:spcBef>
            </a:pPr>
            <a:endParaRPr sz="1400" dirty="0">
              <a:latin typeface="Calibri" panose="020F0502020204030204" pitchFamily="34" charset="0"/>
              <a:cs typeface="Calibri" panose="020F0502020204030204" pitchFamily="34" charset="0"/>
            </a:endParaRPr>
          </a:p>
          <a:p>
            <a:pPr marL="12700" marR="49530">
              <a:lnSpc>
                <a:spcPct val="102600"/>
              </a:lnSpc>
            </a:pPr>
            <a:r>
              <a:rPr sz="1100" dirty="0">
                <a:latin typeface="Calibri" panose="020F0502020204030204" pitchFamily="34" charset="0"/>
                <a:cs typeface="Calibri" panose="020F0502020204030204" pitchFamily="34" charset="0"/>
              </a:rPr>
              <a:t>It’s</a:t>
            </a:r>
            <a:r>
              <a:rPr sz="1100" spc="70" dirty="0">
                <a:latin typeface="Calibri" panose="020F0502020204030204" pitchFamily="34" charset="0"/>
                <a:cs typeface="Calibri" panose="020F0502020204030204" pitchFamily="34" charset="0"/>
              </a:rPr>
              <a:t> </a:t>
            </a:r>
            <a:r>
              <a:rPr sz="1100" spc="-30" dirty="0">
                <a:latin typeface="Calibri" panose="020F0502020204030204" pitchFamily="34" charset="0"/>
                <a:cs typeface="Calibri" panose="020F0502020204030204" pitchFamily="34" charset="0"/>
              </a:rPr>
              <a:t>the</a:t>
            </a:r>
            <a:r>
              <a:rPr sz="1100" spc="75" dirty="0">
                <a:latin typeface="Calibri" panose="020F0502020204030204" pitchFamily="34" charset="0"/>
                <a:cs typeface="Calibri" panose="020F0502020204030204" pitchFamily="34" charset="0"/>
              </a:rPr>
              <a:t> </a:t>
            </a:r>
            <a:r>
              <a:rPr sz="1100" spc="-10" dirty="0">
                <a:latin typeface="Calibri" panose="020F0502020204030204" pitchFamily="34" charset="0"/>
                <a:cs typeface="Calibri" panose="020F0502020204030204" pitchFamily="34" charset="0"/>
              </a:rPr>
              <a:t>‘host’</a:t>
            </a:r>
            <a:r>
              <a:rPr sz="1100" spc="75" dirty="0">
                <a:latin typeface="Calibri" panose="020F0502020204030204" pitchFamily="34" charset="0"/>
                <a:cs typeface="Calibri" panose="020F0502020204030204" pitchFamily="34" charset="0"/>
              </a:rPr>
              <a:t> </a:t>
            </a:r>
            <a:r>
              <a:rPr sz="1100" spc="-65" dirty="0">
                <a:latin typeface="Calibri" panose="020F0502020204030204" pitchFamily="34" charset="0"/>
                <a:cs typeface="Calibri" panose="020F0502020204030204" pitchFamily="34" charset="0"/>
              </a:rPr>
              <a:t>ideologies</a:t>
            </a:r>
            <a:r>
              <a:rPr sz="1100" spc="75" dirty="0">
                <a:latin typeface="Calibri" panose="020F0502020204030204" pitchFamily="34" charset="0"/>
                <a:cs typeface="Calibri" panose="020F0502020204030204" pitchFamily="34" charset="0"/>
              </a:rPr>
              <a:t> </a:t>
            </a:r>
            <a:r>
              <a:rPr sz="1100" spc="-75" dirty="0">
                <a:latin typeface="Calibri" panose="020F0502020204030204" pitchFamily="34" charset="0"/>
                <a:cs typeface="Calibri" panose="020F0502020204030204" pitchFamily="34" charset="0"/>
              </a:rPr>
              <a:t>such</a:t>
            </a:r>
            <a:r>
              <a:rPr lang="en-US" sz="1100" spc="70" dirty="0">
                <a:latin typeface="Calibri" panose="020F0502020204030204" pitchFamily="34" charset="0"/>
                <a:cs typeface="Calibri" panose="020F0502020204030204" pitchFamily="34" charset="0"/>
              </a:rPr>
              <a:t> as </a:t>
            </a:r>
            <a:r>
              <a:rPr sz="1100" spc="-40" dirty="0">
                <a:latin typeface="Calibri" panose="020F0502020204030204" pitchFamily="34" charset="0"/>
                <a:cs typeface="Calibri" panose="020F0502020204030204" pitchFamily="34" charset="0"/>
              </a:rPr>
              <a:t>nationalism</a:t>
            </a:r>
            <a:r>
              <a:rPr sz="1100" spc="75" dirty="0">
                <a:latin typeface="Calibri" panose="020F0502020204030204" pitchFamily="34" charset="0"/>
                <a:cs typeface="Calibri" panose="020F0502020204030204" pitchFamily="34" charset="0"/>
              </a:rPr>
              <a:t> </a:t>
            </a:r>
            <a:r>
              <a:rPr sz="1100" spc="-50" dirty="0">
                <a:latin typeface="Calibri" panose="020F0502020204030204" pitchFamily="34" charset="0"/>
                <a:cs typeface="Calibri" panose="020F0502020204030204" pitchFamily="34" charset="0"/>
              </a:rPr>
              <a:t>or</a:t>
            </a:r>
            <a:r>
              <a:rPr sz="1100" spc="75" dirty="0">
                <a:latin typeface="Calibri" panose="020F0502020204030204" pitchFamily="34" charset="0"/>
                <a:cs typeface="Calibri" panose="020F0502020204030204" pitchFamily="34" charset="0"/>
              </a:rPr>
              <a:t> </a:t>
            </a:r>
            <a:r>
              <a:rPr sz="1100" spc="-45" dirty="0">
                <a:latin typeface="Calibri" panose="020F0502020204030204" pitchFamily="34" charset="0"/>
                <a:cs typeface="Calibri" panose="020F0502020204030204" pitchFamily="34" charset="0"/>
              </a:rPr>
              <a:t>environmentalism </a:t>
            </a:r>
            <a:r>
              <a:rPr sz="1100" spc="-280" dirty="0">
                <a:latin typeface="Calibri" panose="020F0502020204030204" pitchFamily="34" charset="0"/>
                <a:cs typeface="Calibri" panose="020F0502020204030204" pitchFamily="34" charset="0"/>
              </a:rPr>
              <a:t> </a:t>
            </a:r>
            <a:r>
              <a:rPr sz="1100" spc="5" dirty="0">
                <a:latin typeface="Calibri" panose="020F0502020204030204" pitchFamily="34" charset="0"/>
                <a:cs typeface="Calibri" panose="020F0502020204030204" pitchFamily="34" charset="0"/>
              </a:rPr>
              <a:t>that </a:t>
            </a:r>
            <a:r>
              <a:rPr sz="1100" spc="-80" dirty="0">
                <a:latin typeface="Calibri" panose="020F0502020204030204" pitchFamily="34" charset="0"/>
                <a:cs typeface="Calibri" panose="020F0502020204030204" pitchFamily="34" charset="0"/>
              </a:rPr>
              <a:t>are</a:t>
            </a:r>
            <a:r>
              <a:rPr sz="1100" spc="-75" dirty="0">
                <a:latin typeface="Calibri" panose="020F0502020204030204" pitchFamily="34" charset="0"/>
                <a:cs typeface="Calibri" panose="020F0502020204030204" pitchFamily="34" charset="0"/>
              </a:rPr>
              <a:t> </a:t>
            </a:r>
            <a:r>
              <a:rPr sz="1100" spc="-30" dirty="0">
                <a:latin typeface="Calibri" panose="020F0502020204030204" pitchFamily="34" charset="0"/>
                <a:cs typeface="Calibri" panose="020F0502020204030204" pitchFamily="34" charset="0"/>
              </a:rPr>
              <a:t>‘wrapped’</a:t>
            </a:r>
            <a:r>
              <a:rPr sz="1100" spc="-25" dirty="0">
                <a:latin typeface="Calibri" panose="020F0502020204030204" pitchFamily="34" charset="0"/>
                <a:cs typeface="Calibri" panose="020F0502020204030204" pitchFamily="34" charset="0"/>
              </a:rPr>
              <a:t> </a:t>
            </a:r>
            <a:r>
              <a:rPr sz="1100" spc="-20" dirty="0">
                <a:latin typeface="Calibri" panose="020F0502020204030204" pitchFamily="34" charset="0"/>
                <a:cs typeface="Calibri" panose="020F0502020204030204" pitchFamily="34" charset="0"/>
              </a:rPr>
              <a:t>in </a:t>
            </a:r>
            <a:r>
              <a:rPr sz="1100" spc="-30" dirty="0">
                <a:latin typeface="Calibri" panose="020F0502020204030204" pitchFamily="34" charset="0"/>
                <a:cs typeface="Calibri" panose="020F0502020204030204" pitchFamily="34" charset="0"/>
              </a:rPr>
              <a:t>populist</a:t>
            </a:r>
            <a:r>
              <a:rPr sz="1100" spc="-25" dirty="0">
                <a:latin typeface="Calibri" panose="020F0502020204030204" pitchFamily="34" charset="0"/>
                <a:cs typeface="Calibri" panose="020F0502020204030204" pitchFamily="34" charset="0"/>
              </a:rPr>
              <a:t> </a:t>
            </a:r>
            <a:r>
              <a:rPr lang="en-US" sz="1100" spc="-70" dirty="0">
                <a:latin typeface="Calibri" panose="020F0502020204030204" pitchFamily="34" charset="0"/>
                <a:cs typeface="Calibri" panose="020F0502020204030204" pitchFamily="34" charset="0"/>
              </a:rPr>
              <a:t>discourse</a:t>
            </a:r>
            <a:r>
              <a:rPr sz="1100" spc="-65" dirty="0">
                <a:latin typeface="Calibri" panose="020F0502020204030204" pitchFamily="34" charset="0"/>
                <a:cs typeface="Calibri" panose="020F0502020204030204" pitchFamily="34" charset="0"/>
              </a:rPr>
              <a:t> </a:t>
            </a:r>
            <a:r>
              <a:rPr sz="1100" spc="5" dirty="0">
                <a:latin typeface="Calibri" panose="020F0502020204030204" pitchFamily="34" charset="0"/>
                <a:cs typeface="Calibri" panose="020F0502020204030204" pitchFamily="34" charset="0"/>
              </a:rPr>
              <a:t>that </a:t>
            </a:r>
            <a:r>
              <a:rPr sz="1100" spc="-60" dirty="0">
                <a:latin typeface="Calibri" panose="020F0502020204030204" pitchFamily="34" charset="0"/>
                <a:cs typeface="Calibri" panose="020F0502020204030204" pitchFamily="34" charset="0"/>
              </a:rPr>
              <a:t>give</a:t>
            </a:r>
            <a:r>
              <a:rPr sz="1100" spc="-55" dirty="0">
                <a:latin typeface="Calibri" panose="020F0502020204030204" pitchFamily="34" charset="0"/>
                <a:cs typeface="Calibri" panose="020F0502020204030204" pitchFamily="34" charset="0"/>
              </a:rPr>
              <a:t> </a:t>
            </a:r>
            <a:r>
              <a:rPr sz="1100" spc="-45" dirty="0">
                <a:latin typeface="Calibri" panose="020F0502020204030204" pitchFamily="34" charset="0"/>
                <a:cs typeface="Calibri" panose="020F0502020204030204" pitchFamily="34" charset="0"/>
              </a:rPr>
              <a:t>populism</a:t>
            </a:r>
            <a:r>
              <a:rPr sz="1100" spc="-40" dirty="0">
                <a:latin typeface="Calibri" panose="020F0502020204030204" pitchFamily="34" charset="0"/>
                <a:cs typeface="Calibri" panose="020F0502020204030204" pitchFamily="34" charset="0"/>
              </a:rPr>
              <a:t> </a:t>
            </a:r>
            <a:r>
              <a:rPr sz="1100" spc="-15" dirty="0">
                <a:latin typeface="Calibri" panose="020F0502020204030204" pitchFamily="34" charset="0"/>
                <a:cs typeface="Calibri" panose="020F0502020204030204" pitchFamily="34" charset="0"/>
              </a:rPr>
              <a:t>its </a:t>
            </a:r>
            <a:r>
              <a:rPr sz="1100" spc="-35" dirty="0">
                <a:latin typeface="Calibri" panose="020F0502020204030204" pitchFamily="34" charset="0"/>
                <a:cs typeface="Calibri" panose="020F0502020204030204" pitchFamily="34" charset="0"/>
              </a:rPr>
              <a:t>actual</a:t>
            </a:r>
            <a:r>
              <a:rPr sz="1100" spc="65" dirty="0">
                <a:latin typeface="Calibri" panose="020F0502020204030204" pitchFamily="34" charset="0"/>
                <a:cs typeface="Calibri" panose="020F0502020204030204" pitchFamily="34" charset="0"/>
              </a:rPr>
              <a:t> </a:t>
            </a:r>
            <a:r>
              <a:rPr sz="1100" spc="-30" dirty="0">
                <a:latin typeface="Calibri" panose="020F0502020204030204" pitchFamily="34" charset="0"/>
                <a:cs typeface="Calibri" panose="020F0502020204030204" pitchFamily="34" charset="0"/>
              </a:rPr>
              <a:t>policy</a:t>
            </a:r>
            <a:r>
              <a:rPr sz="1100" spc="70" dirty="0">
                <a:latin typeface="Calibri" panose="020F0502020204030204" pitchFamily="34" charset="0"/>
                <a:cs typeface="Calibri" panose="020F0502020204030204" pitchFamily="34" charset="0"/>
              </a:rPr>
              <a:t> </a:t>
            </a:r>
            <a:r>
              <a:rPr sz="1100" spc="-25" dirty="0">
                <a:latin typeface="Calibri" panose="020F0502020204030204" pitchFamily="34" charset="0"/>
                <a:cs typeface="Calibri" panose="020F0502020204030204" pitchFamily="34" charset="0"/>
              </a:rPr>
              <a:t>content.</a:t>
            </a:r>
            <a:endParaRPr sz="1100" dirty="0">
              <a:latin typeface="Calibri" panose="020F0502020204030204" pitchFamily="34" charset="0"/>
              <a:cs typeface="Calibri" panose="020F0502020204030204" pitchFamily="34" charset="0"/>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33119"/>
            <a:ext cx="3348354"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When attached to </a:t>
            </a:r>
            <a:r>
              <a:rPr dirty="0">
                <a:solidFill>
                  <a:srgbClr val="00B0F0"/>
                </a:solidFill>
                <a:latin typeface="+mn-lt"/>
              </a:rPr>
              <a:t>nationalism,</a:t>
            </a:r>
            <a:r>
              <a:rPr lang="en-US" dirty="0">
                <a:solidFill>
                  <a:srgbClr val="00B0F0"/>
                </a:solidFill>
                <a:latin typeface="+mn-lt"/>
              </a:rPr>
              <a:t> </a:t>
            </a:r>
            <a:r>
              <a:rPr lang="en-US" dirty="0">
                <a:latin typeface="+mn-lt"/>
              </a:rPr>
              <a:t>we</a:t>
            </a:r>
            <a:r>
              <a:rPr dirty="0">
                <a:latin typeface="+mn-lt"/>
              </a:rPr>
              <a:t> get a </a:t>
            </a:r>
            <a:r>
              <a:rPr dirty="0">
                <a:solidFill>
                  <a:srgbClr val="00B0F0"/>
                </a:solidFill>
                <a:latin typeface="+mn-lt"/>
              </a:rPr>
              <a:t>right-wing</a:t>
            </a:r>
            <a:r>
              <a:rPr dirty="0">
                <a:latin typeface="+mn-lt"/>
              </a:rPr>
              <a:t> and  exclusionary populism that targets immigrants and ethnic  minorities</a:t>
            </a:r>
            <a:r>
              <a:rPr lang="en-US" dirty="0">
                <a:latin typeface="+mn-lt"/>
              </a:rPr>
              <a:t> as </a:t>
            </a:r>
            <a:r>
              <a:rPr dirty="0">
                <a:latin typeface="+mn-lt"/>
              </a:rPr>
              <a:t>enemies of the people.</a:t>
            </a:r>
          </a:p>
        </p:txBody>
      </p:sp>
      <p:sp>
        <p:nvSpPr>
          <p:cNvPr id="3" name="object 3"/>
          <p:cNvSpPr txBox="1"/>
          <p:nvPr/>
        </p:nvSpPr>
        <p:spPr>
          <a:xfrm>
            <a:off x="347294" y="1309356"/>
            <a:ext cx="3902710" cy="1084079"/>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When attached to </a:t>
            </a:r>
            <a:r>
              <a:rPr sz="1100" dirty="0">
                <a:solidFill>
                  <a:srgbClr val="00B0F0"/>
                </a:solidFill>
                <a:cs typeface="Microsoft Sans Serif"/>
              </a:rPr>
              <a:t>socialism or environmentalism</a:t>
            </a:r>
            <a:r>
              <a:rPr sz="1100" dirty="0">
                <a:cs typeface="Microsoft Sans Serif"/>
              </a:rPr>
              <a:t>, we get a more  </a:t>
            </a:r>
            <a:r>
              <a:rPr sz="1100" dirty="0">
                <a:solidFill>
                  <a:srgbClr val="00B0F0"/>
                </a:solidFill>
                <a:cs typeface="Microsoft Sans Serif"/>
              </a:rPr>
              <a:t>left-wing </a:t>
            </a:r>
            <a:r>
              <a:rPr sz="1100" dirty="0">
                <a:cs typeface="Microsoft Sans Serif"/>
              </a:rPr>
              <a:t>and often inclusionary populism that typically views  economic elites and capitalism as the source</a:t>
            </a:r>
            <a:r>
              <a:rPr lang="en-US" sz="1100" dirty="0">
                <a:cs typeface="Microsoft Sans Serif"/>
              </a:rPr>
              <a:t> of </a:t>
            </a:r>
            <a:r>
              <a:rPr sz="1100" dirty="0">
                <a:cs typeface="Microsoft Sans Serif"/>
              </a:rPr>
              <a:t>problems.</a:t>
            </a:r>
          </a:p>
          <a:p>
            <a:pPr>
              <a:lnSpc>
                <a:spcPct val="100000"/>
              </a:lnSpc>
            </a:pPr>
            <a:endParaRPr sz="1100" dirty="0">
              <a:solidFill>
                <a:srgbClr val="00B0F0"/>
              </a:solidFill>
              <a:cs typeface="Microsoft Sans Serif"/>
            </a:endParaRPr>
          </a:p>
          <a:p>
            <a:pPr>
              <a:lnSpc>
                <a:spcPct val="100000"/>
              </a:lnSpc>
              <a:spcBef>
                <a:spcPts val="40"/>
              </a:spcBef>
            </a:pPr>
            <a:endParaRPr sz="1400" dirty="0">
              <a:solidFill>
                <a:srgbClr val="00B0F0"/>
              </a:solidFill>
              <a:cs typeface="Microsoft Sans Serif"/>
            </a:endParaRPr>
          </a:p>
          <a:p>
            <a:pPr marL="12700">
              <a:lnSpc>
                <a:spcPct val="100000"/>
              </a:lnSpc>
            </a:pPr>
            <a:r>
              <a:rPr sz="1100" dirty="0">
                <a:solidFill>
                  <a:srgbClr val="00B0F0"/>
                </a:solidFill>
                <a:cs typeface="Microsoft Sans Serif"/>
              </a:rPr>
              <a:t>Populism is used by parties on the left, the center, and the right.</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14780"/>
            <a:ext cx="2853690"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Populism is a strategy that all parties can adopt.</a:t>
            </a:r>
          </a:p>
        </p:txBody>
      </p:sp>
      <p:sp>
        <p:nvSpPr>
          <p:cNvPr id="3" name="object 3"/>
          <p:cNvSpPr txBox="1"/>
          <p:nvPr/>
        </p:nvSpPr>
        <p:spPr>
          <a:xfrm>
            <a:off x="347294" y="1246859"/>
            <a:ext cx="3763645" cy="1082219"/>
          </a:xfrm>
          <a:prstGeom prst="rect">
            <a:avLst/>
          </a:prstGeom>
        </p:spPr>
        <p:txBody>
          <a:bodyPr vert="horz" wrap="square" lIns="0" tIns="11430" rIns="0" bIns="0" rtlCol="0">
            <a:spAutoFit/>
          </a:bodyPr>
          <a:lstStyle/>
          <a:p>
            <a:pPr marL="12700" algn="just">
              <a:lnSpc>
                <a:spcPct val="100000"/>
              </a:lnSpc>
              <a:spcBef>
                <a:spcPts val="90"/>
              </a:spcBef>
            </a:pPr>
            <a:r>
              <a:rPr sz="1100" dirty="0">
                <a:solidFill>
                  <a:srgbClr val="00B0F0"/>
                </a:solidFill>
                <a:cs typeface="Microsoft Sans Serif"/>
              </a:rPr>
              <a:t>Populism isn’t a distinct ideological party family.</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gn="just">
              <a:lnSpc>
                <a:spcPct val="102600"/>
              </a:lnSpc>
            </a:pPr>
            <a:r>
              <a:rPr sz="1100" dirty="0">
                <a:cs typeface="Microsoft Sans Serif"/>
              </a:rPr>
              <a:t>Instead, we have socialist, conservative, liberal and other parties  that sometimes find it strategic to adopt populist rhetoric to sell  their policies and sometimes find it strategic not to do so.</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250" y="206375"/>
            <a:ext cx="289179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Theorizing about Politicized Cleavages</a:t>
            </a:r>
          </a:p>
        </p:txBody>
      </p:sp>
      <p:sp>
        <p:nvSpPr>
          <p:cNvPr id="3" name="object 3"/>
          <p:cNvSpPr txBox="1"/>
          <p:nvPr/>
        </p:nvSpPr>
        <p:spPr>
          <a:xfrm>
            <a:off x="347294" y="1314093"/>
            <a:ext cx="3709670" cy="535940"/>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Individuals have a repertoire of </a:t>
            </a:r>
            <a:r>
              <a:rPr sz="1100" dirty="0">
                <a:solidFill>
                  <a:srgbClr val="00B0F0"/>
                </a:solidFill>
                <a:cs typeface="Microsoft Sans Serif"/>
              </a:rPr>
              <a:t>attributes</a:t>
            </a:r>
            <a:r>
              <a:rPr sz="1100" dirty="0">
                <a:solidFill>
                  <a:srgbClr val="FF0000"/>
                </a:solidFill>
                <a:cs typeface="Microsoft Sans Serif"/>
              </a:rPr>
              <a:t> </a:t>
            </a:r>
            <a:r>
              <a:rPr sz="1100" dirty="0">
                <a:cs typeface="Microsoft Sans Serif"/>
              </a:rPr>
              <a:t>– religion, language,  class, gender etc. – that makes them eligible for membership in  some </a:t>
            </a:r>
            <a:r>
              <a:rPr sz="1100" dirty="0">
                <a:solidFill>
                  <a:srgbClr val="00B0F0"/>
                </a:solidFill>
                <a:cs typeface="Microsoft Sans Serif"/>
              </a:rPr>
              <a:t>identity category.</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585227"/>
            <a:ext cx="3804920" cy="1953483"/>
          </a:xfrm>
          <a:prstGeom prst="rect">
            <a:avLst/>
          </a:prstGeom>
        </p:spPr>
        <p:txBody>
          <a:bodyPr vert="horz" wrap="square" lIns="0" tIns="6985" rIns="0" bIns="0" rtlCol="0">
            <a:spAutoFit/>
          </a:bodyPr>
          <a:lstStyle/>
          <a:p>
            <a:pPr marL="50800" marR="203835">
              <a:lnSpc>
                <a:spcPct val="102600"/>
              </a:lnSpc>
              <a:spcBef>
                <a:spcPts val="55"/>
              </a:spcBef>
            </a:pPr>
            <a:r>
              <a:rPr sz="1100" dirty="0">
                <a:cs typeface="Microsoft Sans Serif"/>
              </a:rPr>
              <a:t>An </a:t>
            </a:r>
            <a:r>
              <a:rPr sz="1100" dirty="0">
                <a:solidFill>
                  <a:srgbClr val="00B0F0"/>
                </a:solidFill>
                <a:cs typeface="Microsoft Sans Serif"/>
              </a:rPr>
              <a:t>attribute</a:t>
            </a:r>
            <a:r>
              <a:rPr sz="1100" dirty="0">
                <a:solidFill>
                  <a:srgbClr val="FF0000"/>
                </a:solidFill>
                <a:cs typeface="Microsoft Sans Serif"/>
              </a:rPr>
              <a:t> </a:t>
            </a:r>
            <a:r>
              <a:rPr sz="1100" dirty="0">
                <a:cs typeface="Microsoft Sans Serif"/>
              </a:rPr>
              <a:t>is a characteristic that qualifies an individual for  membership in an identity category.</a:t>
            </a:r>
          </a:p>
          <a:p>
            <a:pPr>
              <a:lnSpc>
                <a:spcPct val="100000"/>
              </a:lnSpc>
              <a:spcBef>
                <a:spcPts val="50"/>
              </a:spcBef>
            </a:pPr>
            <a:endParaRPr sz="1500" dirty="0">
              <a:cs typeface="Microsoft Sans Serif"/>
            </a:endParaRPr>
          </a:p>
          <a:p>
            <a:pPr marL="327660" indent="-139065">
              <a:lnSpc>
                <a:spcPct val="100000"/>
              </a:lnSpc>
              <a:spcBef>
                <a:spcPts val="5"/>
              </a:spcBef>
              <a:buFont typeface="Arial"/>
              <a:buChar char="•"/>
              <a:tabLst>
                <a:tab pos="328295" algn="l"/>
              </a:tabLst>
            </a:pPr>
            <a:r>
              <a:rPr sz="1100" dirty="0">
                <a:cs typeface="Microsoft Sans Serif"/>
              </a:rPr>
              <a:t>Attributes are given and self-evident.</a:t>
            </a:r>
          </a:p>
          <a:p>
            <a:pPr>
              <a:lnSpc>
                <a:spcPct val="100000"/>
              </a:lnSpc>
              <a:spcBef>
                <a:spcPts val="20"/>
              </a:spcBef>
              <a:buFont typeface="Arial"/>
              <a:buChar char="•"/>
            </a:pPr>
            <a:endParaRPr sz="2750" dirty="0">
              <a:cs typeface="Microsoft Sans Serif"/>
            </a:endParaRPr>
          </a:p>
          <a:p>
            <a:pPr marL="50800" marR="30480">
              <a:lnSpc>
                <a:spcPct val="102699"/>
              </a:lnSpc>
            </a:pPr>
            <a:r>
              <a:rPr sz="1100" dirty="0">
                <a:cs typeface="Microsoft Sans Serif"/>
              </a:rPr>
              <a:t>An </a:t>
            </a:r>
            <a:r>
              <a:rPr sz="1100" dirty="0">
                <a:solidFill>
                  <a:srgbClr val="00B0F0"/>
                </a:solidFill>
                <a:cs typeface="Microsoft Sans Serif"/>
              </a:rPr>
              <a:t>identity category </a:t>
            </a:r>
            <a:r>
              <a:rPr sz="1100" dirty="0">
                <a:cs typeface="Microsoft Sans Serif"/>
              </a:rPr>
              <a:t>is a social group in which an individual can  place themself.</a:t>
            </a:r>
          </a:p>
          <a:p>
            <a:pPr>
              <a:lnSpc>
                <a:spcPct val="100000"/>
              </a:lnSpc>
              <a:spcBef>
                <a:spcPts val="50"/>
              </a:spcBef>
            </a:pPr>
            <a:endParaRPr sz="1500" dirty="0">
              <a:cs typeface="Microsoft Sans Serif"/>
            </a:endParaRPr>
          </a:p>
          <a:p>
            <a:pPr marL="327660" indent="-139065">
              <a:lnSpc>
                <a:spcPct val="100000"/>
              </a:lnSpc>
              <a:buFont typeface="Arial"/>
              <a:buChar char="•"/>
              <a:tabLst>
                <a:tab pos="328295" algn="l"/>
              </a:tabLst>
            </a:pPr>
            <a:r>
              <a:rPr sz="1100" dirty="0">
                <a:cs typeface="Microsoft Sans Serif"/>
              </a:rPr>
              <a:t>Identity categories are socially constructed.</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5" y="519073"/>
            <a:ext cx="3862756" cy="518937"/>
          </a:xfrm>
          <a:prstGeom prst="rect">
            <a:avLst/>
          </a:prstGeom>
        </p:spPr>
        <p:txBody>
          <a:bodyPr vert="horz" wrap="square" lIns="0" tIns="174891" rIns="0" bIns="0" rtlCol="0">
            <a:spAutoFit/>
          </a:bodyPr>
          <a:lstStyle/>
          <a:p>
            <a:pPr marL="12700" marR="5080">
              <a:lnSpc>
                <a:spcPct val="102600"/>
              </a:lnSpc>
              <a:spcBef>
                <a:spcPts val="55"/>
              </a:spcBef>
            </a:pPr>
            <a:r>
              <a:rPr dirty="0">
                <a:solidFill>
                  <a:srgbClr val="00B0F0"/>
                </a:solidFill>
                <a:latin typeface="+mn-lt"/>
              </a:rPr>
              <a:t>Attributes and Possible Combinations of Attributes in a  Hypothetical Country</a:t>
            </a:r>
          </a:p>
        </p:txBody>
      </p:sp>
      <p:sp>
        <p:nvSpPr>
          <p:cNvPr id="3" name="object 3"/>
          <p:cNvSpPr/>
          <p:nvPr/>
        </p:nvSpPr>
        <p:spPr>
          <a:xfrm>
            <a:off x="298555" y="2042680"/>
            <a:ext cx="4080510" cy="0"/>
          </a:xfrm>
          <a:custGeom>
            <a:avLst/>
            <a:gdLst/>
            <a:ahLst/>
            <a:cxnLst/>
            <a:rect l="l" t="t" r="r" b="b"/>
            <a:pathLst>
              <a:path w="4080510">
                <a:moveTo>
                  <a:pt x="0" y="0"/>
                </a:moveTo>
                <a:lnTo>
                  <a:pt x="4079937" y="0"/>
                </a:lnTo>
              </a:path>
            </a:pathLst>
          </a:custGeom>
          <a:ln w="5715">
            <a:solidFill>
              <a:srgbClr val="231F20"/>
            </a:solidFill>
          </a:ln>
        </p:spPr>
        <p:txBody>
          <a:bodyPr wrap="square" lIns="0" tIns="0" rIns="0" bIns="0" rtlCol="0"/>
          <a:lstStyle/>
          <a:p>
            <a:endParaRPr/>
          </a:p>
        </p:txBody>
      </p:sp>
      <p:graphicFrame>
        <p:nvGraphicFramePr>
          <p:cNvPr id="4" name="object 4"/>
          <p:cNvGraphicFramePr>
            <a:graphicFrameLocks noGrp="1"/>
          </p:cNvGraphicFramePr>
          <p:nvPr>
            <p:extLst>
              <p:ext uri="{D42A27DB-BD31-4B8C-83A1-F6EECF244321}">
                <p14:modId xmlns:p14="http://schemas.microsoft.com/office/powerpoint/2010/main" val="1158756869"/>
              </p:ext>
            </p:extLst>
          </p:nvPr>
        </p:nvGraphicFramePr>
        <p:xfrm>
          <a:off x="298555" y="1308829"/>
          <a:ext cx="4080509" cy="622408"/>
        </p:xfrm>
        <a:graphic>
          <a:graphicData uri="http://schemas.openxmlformats.org/drawingml/2006/table">
            <a:tbl>
              <a:tblPr firstRow="1" bandRow="1">
                <a:tableStyleId>{2D5ABB26-0587-4C30-8999-92F81FD0307C}</a:tableStyleId>
              </a:tblPr>
              <a:tblGrid>
                <a:gridCol w="1562735">
                  <a:extLst>
                    <a:ext uri="{9D8B030D-6E8A-4147-A177-3AD203B41FA5}">
                      <a16:colId xmlns:a16="http://schemas.microsoft.com/office/drawing/2014/main" val="20000"/>
                    </a:ext>
                  </a:extLst>
                </a:gridCol>
                <a:gridCol w="1310005">
                  <a:extLst>
                    <a:ext uri="{9D8B030D-6E8A-4147-A177-3AD203B41FA5}">
                      <a16:colId xmlns:a16="http://schemas.microsoft.com/office/drawing/2014/main" val="20001"/>
                    </a:ext>
                  </a:extLst>
                </a:gridCol>
                <a:gridCol w="1207769">
                  <a:extLst>
                    <a:ext uri="{9D8B030D-6E8A-4147-A177-3AD203B41FA5}">
                      <a16:colId xmlns:a16="http://schemas.microsoft.com/office/drawing/2014/main" val="20002"/>
                    </a:ext>
                  </a:extLst>
                </a:gridCol>
              </a:tblGrid>
              <a:tr h="211386">
                <a:tc>
                  <a:txBody>
                    <a:bodyPr/>
                    <a:lstStyle/>
                    <a:p>
                      <a:pPr>
                        <a:lnSpc>
                          <a:spcPct val="100000"/>
                        </a:lnSpc>
                      </a:pPr>
                      <a:endParaRPr sz="700" dirty="0">
                        <a:latin typeface="Times New Roman"/>
                        <a:cs typeface="Times New Roman"/>
                      </a:endParaRPr>
                    </a:p>
                  </a:txBody>
                  <a:tcPr marL="0" marR="0" marT="0" marB="0">
                    <a:lnR w="12700">
                      <a:solidFill>
                        <a:srgbClr val="FFFFFF"/>
                      </a:solidFill>
                      <a:prstDash val="solid"/>
                    </a:lnR>
                    <a:lnT w="12700">
                      <a:solidFill>
                        <a:srgbClr val="FFFFFF"/>
                      </a:solidFill>
                      <a:prstDash val="solid"/>
                    </a:lnT>
                    <a:lnB w="12700">
                      <a:solidFill>
                        <a:srgbClr val="FFFFFF"/>
                      </a:solidFill>
                      <a:prstDash val="solid"/>
                    </a:lnB>
                    <a:solidFill>
                      <a:srgbClr val="6D6F71"/>
                    </a:solidFill>
                  </a:tcPr>
                </a:tc>
                <a:tc>
                  <a:txBody>
                    <a:bodyPr/>
                    <a:lstStyle/>
                    <a:p>
                      <a:pPr algn="ctr">
                        <a:lnSpc>
                          <a:spcPct val="100000"/>
                        </a:lnSpc>
                        <a:spcBef>
                          <a:spcPts val="375"/>
                        </a:spcBef>
                      </a:pPr>
                      <a:r>
                        <a:rPr sz="750" b="1" spc="-25" dirty="0">
                          <a:solidFill>
                            <a:srgbClr val="FFFFFF"/>
                          </a:solidFill>
                          <a:latin typeface="Arial"/>
                          <a:cs typeface="Arial"/>
                        </a:rPr>
                        <a:t>F</a:t>
                      </a:r>
                      <a:r>
                        <a:rPr sz="750" b="1" spc="-10" dirty="0">
                          <a:solidFill>
                            <a:srgbClr val="FFFFFF"/>
                          </a:solidFill>
                          <a:latin typeface="Arial"/>
                          <a:cs typeface="Arial"/>
                        </a:rPr>
                        <a:t>r</a:t>
                      </a:r>
                      <a:r>
                        <a:rPr sz="750" b="1" spc="-5" dirty="0">
                          <a:solidFill>
                            <a:srgbClr val="FFFFFF"/>
                          </a:solidFill>
                          <a:latin typeface="Arial"/>
                          <a:cs typeface="Arial"/>
                        </a:rPr>
                        <a:t>enc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er</a:t>
                      </a:r>
                      <a:endParaRPr sz="750">
                        <a:latin typeface="Arial"/>
                        <a:cs typeface="Arial"/>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F71"/>
                    </a:solidFill>
                  </a:tcPr>
                </a:tc>
                <a:tc>
                  <a:txBody>
                    <a:bodyPr/>
                    <a:lstStyle/>
                    <a:p>
                      <a:pPr marL="288925">
                        <a:lnSpc>
                          <a:spcPct val="100000"/>
                        </a:lnSpc>
                        <a:spcBef>
                          <a:spcPts val="375"/>
                        </a:spcBef>
                      </a:pPr>
                      <a:r>
                        <a:rPr sz="750" b="1" spc="-5" dirty="0">
                          <a:solidFill>
                            <a:srgbClr val="FFFFFF"/>
                          </a:solidFill>
                          <a:latin typeface="Arial"/>
                          <a:cs typeface="Arial"/>
                        </a:rPr>
                        <a:t>Du</a:t>
                      </a:r>
                      <a:r>
                        <a:rPr sz="750" b="1" spc="-10" dirty="0">
                          <a:solidFill>
                            <a:srgbClr val="FFFFFF"/>
                          </a:solidFill>
                          <a:latin typeface="Arial"/>
                          <a:cs typeface="Arial"/>
                        </a:rPr>
                        <a:t>t</a:t>
                      </a:r>
                      <a:r>
                        <a:rPr sz="750" b="1" spc="-5" dirty="0">
                          <a:solidFill>
                            <a:srgbClr val="FFFFFF"/>
                          </a:solidFill>
                          <a:latin typeface="Arial"/>
                          <a:cs typeface="Arial"/>
                        </a:rPr>
                        <a:t>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a:t>
                      </a:r>
                      <a:r>
                        <a:rPr sz="750" b="1" dirty="0">
                          <a:solidFill>
                            <a:srgbClr val="FFFFFF"/>
                          </a:solidFill>
                          <a:latin typeface="Arial"/>
                          <a:cs typeface="Arial"/>
                        </a:rPr>
                        <a:t>r</a:t>
                      </a:r>
                      <a:endParaRPr sz="750">
                        <a:latin typeface="Arial"/>
                        <a:cs typeface="Arial"/>
                      </a:endParaRPr>
                    </a:p>
                  </a:txBody>
                  <a:tcPr marL="0" marR="0" marT="47625" marB="0">
                    <a:lnL w="12700">
                      <a:solidFill>
                        <a:srgbClr val="FFFFFF"/>
                      </a:solidFill>
                      <a:prstDash val="solid"/>
                    </a:lnL>
                    <a:lnT w="12700">
                      <a:solidFill>
                        <a:srgbClr val="FFFFFF"/>
                      </a:solidFill>
                      <a:prstDash val="solid"/>
                    </a:lnT>
                    <a:lnB w="12700">
                      <a:solidFill>
                        <a:srgbClr val="FFFFFF"/>
                      </a:solidFill>
                      <a:prstDash val="solid"/>
                    </a:lnB>
                    <a:solidFill>
                      <a:srgbClr val="6D6F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b="1" spc="15" dirty="0">
                          <a:solidFill>
                            <a:srgbClr val="231F20"/>
                          </a:solidFill>
                          <a:latin typeface="Arial"/>
                          <a:cs typeface="Arial"/>
                        </a:rPr>
                        <a:t>Northerner</a:t>
                      </a:r>
                      <a:endParaRPr sz="650" dirty="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38100" algn="ctr">
                        <a:lnSpc>
                          <a:spcPct val="100000"/>
                        </a:lnSpc>
                        <a:spcBef>
                          <a:spcPts val="450"/>
                        </a:spcBef>
                      </a:pPr>
                      <a:r>
                        <a:rPr sz="650" dirty="0">
                          <a:solidFill>
                            <a:srgbClr val="231F20"/>
                          </a:solidFill>
                          <a:latin typeface="Trebuchet MS"/>
                          <a:cs typeface="Trebuchet MS"/>
                        </a:rPr>
                        <a:t>a</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3025" algn="ctr">
                        <a:lnSpc>
                          <a:spcPct val="100000"/>
                        </a:lnSpc>
                        <a:spcBef>
                          <a:spcPts val="450"/>
                        </a:spcBef>
                      </a:pPr>
                      <a:r>
                        <a:rPr sz="650" dirty="0">
                          <a:solidFill>
                            <a:srgbClr val="231F20"/>
                          </a:solidFill>
                          <a:latin typeface="Trebuchet MS"/>
                          <a:cs typeface="Trebuchet MS"/>
                        </a:rPr>
                        <a:t>b</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4">
                <a:tc>
                  <a:txBody>
                    <a:bodyPr/>
                    <a:lstStyle/>
                    <a:p>
                      <a:pPr marL="68580">
                        <a:lnSpc>
                          <a:spcPct val="100000"/>
                        </a:lnSpc>
                        <a:spcBef>
                          <a:spcPts val="405"/>
                        </a:spcBef>
                      </a:pPr>
                      <a:r>
                        <a:rPr sz="650" b="1" dirty="0">
                          <a:solidFill>
                            <a:srgbClr val="231F20"/>
                          </a:solidFill>
                          <a:latin typeface="Arial"/>
                          <a:cs typeface="Arial"/>
                        </a:rPr>
                        <a:t>Southerner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34925" algn="ctr">
                        <a:lnSpc>
                          <a:spcPct val="100000"/>
                        </a:lnSpc>
                        <a:spcBef>
                          <a:spcPts val="405"/>
                        </a:spcBef>
                      </a:pPr>
                      <a:r>
                        <a:rPr sz="650" dirty="0">
                          <a:solidFill>
                            <a:srgbClr val="231F20"/>
                          </a:solidFill>
                          <a:latin typeface="Trebuchet MS"/>
                          <a:cs typeface="Trebuchet MS"/>
                        </a:rPr>
                        <a:t>c</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3025" algn="ctr">
                        <a:lnSpc>
                          <a:spcPct val="100000"/>
                        </a:lnSpc>
                        <a:spcBef>
                          <a:spcPts val="405"/>
                        </a:spcBef>
                      </a:pPr>
                      <a:r>
                        <a:rPr sz="650" dirty="0">
                          <a:solidFill>
                            <a:srgbClr val="231F20"/>
                          </a:solidFill>
                          <a:latin typeface="Trebuchet MS"/>
                          <a:cs typeface="Trebuchet MS"/>
                        </a:rPr>
                        <a:t>d</a:t>
                      </a:r>
                      <a:endParaRPr sz="650" dirty="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5" name="object 5"/>
          <p:cNvSpPr txBox="1"/>
          <p:nvPr/>
        </p:nvSpPr>
        <p:spPr>
          <a:xfrm>
            <a:off x="285854" y="2089988"/>
            <a:ext cx="4000395" cy="124393"/>
          </a:xfrm>
          <a:prstGeom prst="rect">
            <a:avLst/>
          </a:prstGeom>
        </p:spPr>
        <p:txBody>
          <a:bodyPr vert="horz" wrap="square" lIns="0" tIns="16510" rIns="0" bIns="0" rtlCol="0">
            <a:spAutoFit/>
          </a:bodyPr>
          <a:lstStyle/>
          <a:p>
            <a:pPr marL="12700">
              <a:lnSpc>
                <a:spcPct val="100000"/>
              </a:lnSpc>
              <a:spcBef>
                <a:spcPts val="130"/>
              </a:spcBef>
            </a:pPr>
            <a:r>
              <a:rPr sz="700" i="1" dirty="0">
                <a:solidFill>
                  <a:srgbClr val="231F20"/>
                </a:solidFill>
                <a:cs typeface="Arial"/>
              </a:rPr>
              <a:t>Note: </a:t>
            </a:r>
            <a:r>
              <a:rPr sz="700" dirty="0">
                <a:solidFill>
                  <a:srgbClr val="231F20"/>
                </a:solidFill>
                <a:cs typeface="Trebuchet MS"/>
              </a:rPr>
              <a:t>Letters indicate the proportion of the population embodying each possible combination of attributes.</a:t>
            </a:r>
            <a:endParaRPr sz="700" dirty="0">
              <a:cs typeface="Trebuchet MS"/>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151215"/>
            <a:ext cx="3720465" cy="570669"/>
          </a:xfrm>
          <a:prstGeom prst="rect">
            <a:avLst/>
          </a:prstGeom>
        </p:spPr>
        <p:txBody>
          <a:bodyPr vert="horz" wrap="square" lIns="0" tIns="6985" rIns="0" bIns="0" rtlCol="0">
            <a:spAutoFit/>
          </a:bodyPr>
          <a:lstStyle/>
          <a:p>
            <a:pPr marL="12700" marR="5080">
              <a:lnSpc>
                <a:spcPct val="102600"/>
              </a:lnSpc>
              <a:spcBef>
                <a:spcPts val="55"/>
              </a:spcBef>
            </a:pPr>
            <a:r>
              <a:rPr sz="1200" dirty="0">
                <a:cs typeface="Microsoft Sans Serif"/>
              </a:rPr>
              <a:t>A </a:t>
            </a:r>
            <a:r>
              <a:rPr sz="1200" dirty="0">
                <a:solidFill>
                  <a:srgbClr val="00B0F0"/>
                </a:solidFill>
                <a:cs typeface="Microsoft Sans Serif"/>
              </a:rPr>
              <a:t>political party </a:t>
            </a:r>
            <a:r>
              <a:rPr sz="1200" dirty="0">
                <a:cs typeface="Microsoft Sans Serif"/>
              </a:rPr>
              <a:t>can be thought of as a group of people that  includes those who hold office and those who help get and keep them there.</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91959"/>
            <a:ext cx="322199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Potential Identity Categories in a Hypothetical Country</a:t>
            </a:r>
          </a:p>
        </p:txBody>
      </p:sp>
      <p:graphicFrame>
        <p:nvGraphicFramePr>
          <p:cNvPr id="3" name="object 3"/>
          <p:cNvGraphicFramePr>
            <a:graphicFrameLocks noGrp="1"/>
          </p:cNvGraphicFramePr>
          <p:nvPr/>
        </p:nvGraphicFramePr>
        <p:xfrm>
          <a:off x="291068" y="734301"/>
          <a:ext cx="4080510" cy="2040979"/>
        </p:xfrm>
        <a:graphic>
          <a:graphicData uri="http://schemas.openxmlformats.org/drawingml/2006/table">
            <a:tbl>
              <a:tblPr firstRow="1" bandRow="1">
                <a:tableStyleId>{2D5ABB26-0587-4C30-8999-92F81FD0307C}</a:tableStyleId>
              </a:tblPr>
              <a:tblGrid>
                <a:gridCol w="2719070">
                  <a:extLst>
                    <a:ext uri="{9D8B030D-6E8A-4147-A177-3AD203B41FA5}">
                      <a16:colId xmlns:a16="http://schemas.microsoft.com/office/drawing/2014/main" val="20000"/>
                    </a:ext>
                  </a:extLst>
                </a:gridCol>
                <a:gridCol w="1361440">
                  <a:extLst>
                    <a:ext uri="{9D8B030D-6E8A-4147-A177-3AD203B41FA5}">
                      <a16:colId xmlns:a16="http://schemas.microsoft.com/office/drawing/2014/main" val="20001"/>
                    </a:ext>
                  </a:extLst>
                </a:gridCol>
              </a:tblGrid>
              <a:tr h="211386">
                <a:tc>
                  <a:txBody>
                    <a:bodyPr/>
                    <a:lstStyle/>
                    <a:p>
                      <a:pPr marL="67945">
                        <a:lnSpc>
                          <a:spcPct val="100000"/>
                        </a:lnSpc>
                        <a:spcBef>
                          <a:spcPts val="375"/>
                        </a:spcBef>
                      </a:pPr>
                      <a:r>
                        <a:rPr sz="750" b="1" spc="-5" dirty="0">
                          <a:solidFill>
                            <a:srgbClr val="FFFFFF"/>
                          </a:solidFill>
                          <a:latin typeface="Arial"/>
                          <a:cs typeface="Arial"/>
                        </a:rPr>
                        <a:t>Po</a:t>
                      </a:r>
                      <a:r>
                        <a:rPr sz="750" b="1" spc="-10" dirty="0">
                          <a:solidFill>
                            <a:srgbClr val="FFFFFF"/>
                          </a:solidFill>
                          <a:latin typeface="Arial"/>
                          <a:cs typeface="Arial"/>
                        </a:rPr>
                        <a:t>t</a:t>
                      </a:r>
                      <a:r>
                        <a:rPr sz="750" b="1" spc="-5" dirty="0">
                          <a:solidFill>
                            <a:srgbClr val="FFFFFF"/>
                          </a:solidFill>
                          <a:latin typeface="Arial"/>
                          <a:cs typeface="Arial"/>
                        </a:rPr>
                        <a:t>entia</a:t>
                      </a:r>
                      <a:r>
                        <a:rPr sz="750" b="1" dirty="0">
                          <a:solidFill>
                            <a:srgbClr val="FFFFFF"/>
                          </a:solidFill>
                          <a:latin typeface="Arial"/>
                          <a:cs typeface="Arial"/>
                        </a:rPr>
                        <a:t>l</a:t>
                      </a:r>
                      <a:r>
                        <a:rPr sz="750" b="1" spc="-65" dirty="0">
                          <a:solidFill>
                            <a:srgbClr val="FFFFFF"/>
                          </a:solidFill>
                          <a:latin typeface="Arial"/>
                          <a:cs typeface="Arial"/>
                        </a:rPr>
                        <a:t> </a:t>
                      </a:r>
                      <a:r>
                        <a:rPr sz="750" b="1" spc="-5" dirty="0">
                          <a:solidFill>
                            <a:srgbClr val="FFFFFF"/>
                          </a:solidFill>
                          <a:latin typeface="Arial"/>
                          <a:cs typeface="Arial"/>
                        </a:rPr>
                        <a:t>identi</a:t>
                      </a:r>
                      <a:r>
                        <a:rPr sz="750" b="1" spc="15" dirty="0">
                          <a:solidFill>
                            <a:srgbClr val="FFFFFF"/>
                          </a:solidFill>
                          <a:latin typeface="Arial"/>
                          <a:cs typeface="Arial"/>
                        </a:rPr>
                        <a:t>t</a:t>
                      </a:r>
                      <a:r>
                        <a:rPr sz="750" b="1" dirty="0">
                          <a:solidFill>
                            <a:srgbClr val="FFFFFF"/>
                          </a:solidFill>
                          <a:latin typeface="Arial"/>
                          <a:cs typeface="Arial"/>
                        </a:rPr>
                        <a:t>y</a:t>
                      </a:r>
                      <a:r>
                        <a:rPr sz="750" b="1" spc="-65" dirty="0">
                          <a:solidFill>
                            <a:srgbClr val="FFFFFF"/>
                          </a:solidFill>
                          <a:latin typeface="Arial"/>
                          <a:cs typeface="Arial"/>
                        </a:rPr>
                        <a:t> </a:t>
                      </a:r>
                      <a:r>
                        <a:rPr sz="750" b="1" dirty="0">
                          <a:solidFill>
                            <a:srgbClr val="FFFFFF"/>
                          </a:solidFill>
                          <a:latin typeface="Arial"/>
                          <a:cs typeface="Arial"/>
                        </a:rPr>
                        <a:t>c</a:t>
                      </a:r>
                      <a:r>
                        <a:rPr sz="750" b="1" spc="-5" dirty="0">
                          <a:solidFill>
                            <a:srgbClr val="FFFFFF"/>
                          </a:solidFill>
                          <a:latin typeface="Arial"/>
                          <a:cs typeface="Arial"/>
                        </a:rPr>
                        <a:t>a</a:t>
                      </a:r>
                      <a:r>
                        <a:rPr sz="750" b="1" spc="-10" dirty="0">
                          <a:solidFill>
                            <a:srgbClr val="FFFFFF"/>
                          </a:solidFill>
                          <a:latin typeface="Arial"/>
                          <a:cs typeface="Arial"/>
                        </a:rPr>
                        <a:t>t</a:t>
                      </a:r>
                      <a:r>
                        <a:rPr sz="750" b="1" spc="-5" dirty="0">
                          <a:solidFill>
                            <a:srgbClr val="FFFFFF"/>
                          </a:solidFill>
                          <a:latin typeface="Arial"/>
                          <a:cs typeface="Arial"/>
                        </a:rPr>
                        <a:t>ego</a:t>
                      </a:r>
                      <a:r>
                        <a:rPr sz="750" b="1" spc="25" dirty="0">
                          <a:solidFill>
                            <a:srgbClr val="FFFFFF"/>
                          </a:solidFill>
                          <a:latin typeface="Arial"/>
                          <a:cs typeface="Arial"/>
                        </a:rPr>
                        <a:t>r</a:t>
                      </a:r>
                      <a:r>
                        <a:rPr sz="750" b="1" dirty="0">
                          <a:solidFill>
                            <a:srgbClr val="FFFFFF"/>
                          </a:solidFill>
                          <a:latin typeface="Arial"/>
                          <a:cs typeface="Arial"/>
                        </a:rPr>
                        <a:t>y</a:t>
                      </a:r>
                      <a:endParaRPr sz="750">
                        <a:latin typeface="Arial"/>
                        <a:cs typeface="Arial"/>
                      </a:endParaRPr>
                    </a:p>
                  </a:txBody>
                  <a:tcPr marL="0" marR="0" marT="47625"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67945">
                        <a:lnSpc>
                          <a:spcPct val="100000"/>
                        </a:lnSpc>
                        <a:spcBef>
                          <a:spcPts val="375"/>
                        </a:spcBef>
                      </a:pPr>
                      <a:r>
                        <a:rPr sz="750" b="1" spc="-25" dirty="0">
                          <a:solidFill>
                            <a:srgbClr val="FFFFFF"/>
                          </a:solidFill>
                          <a:latin typeface="Arial"/>
                          <a:cs typeface="Arial"/>
                        </a:rPr>
                        <a:t>Size</a:t>
                      </a:r>
                      <a:endParaRPr sz="750">
                        <a:latin typeface="Arial"/>
                        <a:cs typeface="Arial"/>
                      </a:endParaRPr>
                    </a:p>
                  </a:txBody>
                  <a:tcPr marL="0" marR="0" marT="4762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spc="20" dirty="0">
                          <a:solidFill>
                            <a:srgbClr val="231F20"/>
                          </a:solidFill>
                          <a:latin typeface="Trebuchet MS"/>
                          <a:cs typeface="Trebuchet MS"/>
                        </a:rPr>
                        <a:t>Northerner</a:t>
                      </a:r>
                      <a:endParaRPr sz="650">
                        <a:latin typeface="Trebuchet MS"/>
                        <a:cs typeface="Trebuchet MS"/>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50"/>
                        </a:spcBef>
                      </a:pPr>
                      <a:r>
                        <a:rPr sz="650" dirty="0">
                          <a:solidFill>
                            <a:srgbClr val="231F20"/>
                          </a:solidFill>
                          <a:latin typeface="Trebuchet MS"/>
                          <a:cs typeface="Trebuchet MS"/>
                        </a:rPr>
                        <a:t>a</a:t>
                      </a:r>
                      <a:r>
                        <a:rPr sz="650" spc="-55" dirty="0">
                          <a:solidFill>
                            <a:srgbClr val="231F20"/>
                          </a:solidFill>
                          <a:latin typeface="Trebuchet MS"/>
                          <a:cs typeface="Trebuchet MS"/>
                        </a:rPr>
                        <a:t> </a:t>
                      </a:r>
                      <a:r>
                        <a:rPr sz="650" dirty="0">
                          <a:solidFill>
                            <a:srgbClr val="231F20"/>
                          </a:solidFill>
                          <a:latin typeface="Trebuchet MS"/>
                          <a:cs typeface="Trebuchet MS"/>
                        </a:rPr>
                        <a:t>+</a:t>
                      </a:r>
                      <a:r>
                        <a:rPr sz="650" spc="-55" dirty="0">
                          <a:solidFill>
                            <a:srgbClr val="231F20"/>
                          </a:solidFill>
                          <a:latin typeface="Trebuchet MS"/>
                          <a:cs typeface="Trebuchet MS"/>
                        </a:rPr>
                        <a:t> </a:t>
                      </a:r>
                      <a:r>
                        <a:rPr sz="650" dirty="0">
                          <a:solidFill>
                            <a:srgbClr val="231F20"/>
                          </a:solidFill>
                          <a:latin typeface="Trebuchet MS"/>
                          <a:cs typeface="Trebuchet MS"/>
                        </a:rPr>
                        <a:t>b</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spc="15" dirty="0">
                          <a:solidFill>
                            <a:srgbClr val="231F20"/>
                          </a:solidFill>
                          <a:latin typeface="Trebuchet MS"/>
                          <a:cs typeface="Trebuchet MS"/>
                        </a:rPr>
                        <a:t>Southerner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Trebuchet MS"/>
                          <a:cs typeface="Trebuchet MS"/>
                        </a:rPr>
                        <a:t>c</a:t>
                      </a:r>
                      <a:r>
                        <a:rPr sz="650" spc="-55" dirty="0">
                          <a:solidFill>
                            <a:srgbClr val="231F20"/>
                          </a:solidFill>
                          <a:latin typeface="Trebuchet MS"/>
                          <a:cs typeface="Trebuchet MS"/>
                        </a:rPr>
                        <a:t> </a:t>
                      </a:r>
                      <a:r>
                        <a:rPr sz="650" dirty="0">
                          <a:solidFill>
                            <a:srgbClr val="231F20"/>
                          </a:solidFill>
                          <a:latin typeface="Trebuchet MS"/>
                          <a:cs typeface="Trebuchet MS"/>
                        </a:rPr>
                        <a:t>+</a:t>
                      </a:r>
                      <a:r>
                        <a:rPr sz="650" spc="-55" dirty="0">
                          <a:solidFill>
                            <a:srgbClr val="231F20"/>
                          </a:solidFill>
                          <a:latin typeface="Trebuchet MS"/>
                          <a:cs typeface="Trebuchet MS"/>
                        </a:rPr>
                        <a:t> </a:t>
                      </a:r>
                      <a:r>
                        <a:rPr sz="650" dirty="0">
                          <a:solidFill>
                            <a:srgbClr val="231F20"/>
                          </a:solidFill>
                          <a:latin typeface="Trebuchet MS"/>
                          <a:cs typeface="Trebuchet MS"/>
                        </a:rPr>
                        <a:t>d</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653">
                <a:tc>
                  <a:txBody>
                    <a:bodyPr/>
                    <a:lstStyle/>
                    <a:p>
                      <a:pPr marL="67945">
                        <a:lnSpc>
                          <a:spcPct val="100000"/>
                        </a:lnSpc>
                        <a:spcBef>
                          <a:spcPts val="405"/>
                        </a:spcBef>
                      </a:pPr>
                      <a:r>
                        <a:rPr sz="650" spc="-10" dirty="0">
                          <a:solidFill>
                            <a:srgbClr val="231F20"/>
                          </a:solidFill>
                          <a:latin typeface="Trebuchet MS"/>
                          <a:cs typeface="Trebuchet MS"/>
                        </a:rPr>
                        <a:t>F</a:t>
                      </a:r>
                      <a:r>
                        <a:rPr sz="650" dirty="0">
                          <a:solidFill>
                            <a:srgbClr val="231F20"/>
                          </a:solidFill>
                          <a:latin typeface="Trebuchet MS"/>
                          <a:cs typeface="Trebuchet MS"/>
                        </a:rPr>
                        <a:t>r</a:t>
                      </a:r>
                      <a:r>
                        <a:rPr sz="650" spc="-5" dirty="0">
                          <a:solidFill>
                            <a:srgbClr val="231F20"/>
                          </a:solidFill>
                          <a:latin typeface="Trebuchet MS"/>
                          <a:cs typeface="Trebuchet MS"/>
                        </a:rPr>
                        <a:t>enc</a:t>
                      </a:r>
                      <a:r>
                        <a:rPr sz="650" dirty="0">
                          <a:solidFill>
                            <a:srgbClr val="231F20"/>
                          </a:solidFill>
                          <a:latin typeface="Trebuchet MS"/>
                          <a:cs typeface="Trebuchet MS"/>
                        </a:rPr>
                        <a:t>h</a:t>
                      </a:r>
                      <a:r>
                        <a:rPr sz="650" spc="-55" dirty="0">
                          <a:solidFill>
                            <a:srgbClr val="231F20"/>
                          </a:solidFill>
                          <a:latin typeface="Trebuchet MS"/>
                          <a:cs typeface="Trebuchet MS"/>
                        </a:rPr>
                        <a:t> </a:t>
                      </a:r>
                      <a:r>
                        <a:rPr sz="650" spc="-5" dirty="0">
                          <a:solidFill>
                            <a:srgbClr val="231F20"/>
                          </a:solidFill>
                          <a:latin typeface="Trebuchet MS"/>
                          <a:cs typeface="Trebuchet MS"/>
                        </a:rPr>
                        <a:t>s</a:t>
                      </a:r>
                      <a:r>
                        <a:rPr sz="650" dirty="0">
                          <a:solidFill>
                            <a:srgbClr val="231F20"/>
                          </a:solidFill>
                          <a:latin typeface="Trebuchet MS"/>
                          <a:cs typeface="Trebuchet MS"/>
                        </a:rPr>
                        <a:t>pe</a:t>
                      </a:r>
                      <a:r>
                        <a:rPr sz="650" spc="-5" dirty="0">
                          <a:solidFill>
                            <a:srgbClr val="231F20"/>
                          </a:solidFill>
                          <a:latin typeface="Trebuchet MS"/>
                          <a:cs typeface="Trebuchet MS"/>
                        </a:rPr>
                        <a:t>a</a:t>
                      </a:r>
                      <a:r>
                        <a:rPr sz="650" spc="-15" dirty="0">
                          <a:solidFill>
                            <a:srgbClr val="231F20"/>
                          </a:solidFill>
                          <a:latin typeface="Trebuchet MS"/>
                          <a:cs typeface="Trebuchet MS"/>
                        </a:rPr>
                        <a:t>k</a:t>
                      </a:r>
                      <a:r>
                        <a:rPr sz="650" spc="-5" dirty="0">
                          <a:solidFill>
                            <a:srgbClr val="231F20"/>
                          </a:solidFill>
                          <a:latin typeface="Trebuchet MS"/>
                          <a:cs typeface="Trebuchet MS"/>
                        </a:rPr>
                        <a:t>e</a:t>
                      </a:r>
                      <a:r>
                        <a:rPr sz="650" dirty="0">
                          <a:solidFill>
                            <a:srgbClr val="231F20"/>
                          </a:solidFill>
                          <a:latin typeface="Trebuchet MS"/>
                          <a:cs typeface="Trebuchet MS"/>
                        </a:rPr>
                        <a:t>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Trebuchet MS"/>
                          <a:cs typeface="Trebuchet MS"/>
                        </a:rPr>
                        <a:t>a</a:t>
                      </a:r>
                      <a:r>
                        <a:rPr sz="650" spc="-55" dirty="0">
                          <a:solidFill>
                            <a:srgbClr val="231F20"/>
                          </a:solidFill>
                          <a:latin typeface="Trebuchet MS"/>
                          <a:cs typeface="Trebuchet MS"/>
                        </a:rPr>
                        <a:t> </a:t>
                      </a:r>
                      <a:r>
                        <a:rPr sz="650" dirty="0">
                          <a:solidFill>
                            <a:srgbClr val="231F20"/>
                          </a:solidFill>
                          <a:latin typeface="Trebuchet MS"/>
                          <a:cs typeface="Trebuchet MS"/>
                        </a:rPr>
                        <a:t>+</a:t>
                      </a:r>
                      <a:r>
                        <a:rPr sz="650" spc="-55" dirty="0">
                          <a:solidFill>
                            <a:srgbClr val="231F20"/>
                          </a:solidFill>
                          <a:latin typeface="Trebuchet MS"/>
                          <a:cs typeface="Trebuchet MS"/>
                        </a:rPr>
                        <a:t> </a:t>
                      </a:r>
                      <a:r>
                        <a:rPr sz="650" dirty="0">
                          <a:solidFill>
                            <a:srgbClr val="231F20"/>
                          </a:solidFill>
                          <a:latin typeface="Trebuchet MS"/>
                          <a:cs typeface="Trebuchet MS"/>
                        </a:rPr>
                        <a:t>c</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202653">
                <a:tc>
                  <a:txBody>
                    <a:bodyPr/>
                    <a:lstStyle/>
                    <a:p>
                      <a:pPr marL="67945">
                        <a:lnSpc>
                          <a:spcPct val="100000"/>
                        </a:lnSpc>
                        <a:spcBef>
                          <a:spcPts val="405"/>
                        </a:spcBef>
                      </a:pPr>
                      <a:r>
                        <a:rPr sz="650" dirty="0">
                          <a:solidFill>
                            <a:srgbClr val="231F20"/>
                          </a:solidFill>
                          <a:latin typeface="Trebuchet MS"/>
                          <a:cs typeface="Trebuchet MS"/>
                        </a:rPr>
                        <a:t>Du</a:t>
                      </a:r>
                      <a:r>
                        <a:rPr sz="650" spc="-10" dirty="0">
                          <a:solidFill>
                            <a:srgbClr val="231F20"/>
                          </a:solidFill>
                          <a:latin typeface="Trebuchet MS"/>
                          <a:cs typeface="Trebuchet MS"/>
                        </a:rPr>
                        <a:t>t</a:t>
                      </a:r>
                      <a:r>
                        <a:rPr sz="650" spc="-5" dirty="0">
                          <a:solidFill>
                            <a:srgbClr val="231F20"/>
                          </a:solidFill>
                          <a:latin typeface="Trebuchet MS"/>
                          <a:cs typeface="Trebuchet MS"/>
                        </a:rPr>
                        <a:t>c</a:t>
                      </a:r>
                      <a:r>
                        <a:rPr sz="650" dirty="0">
                          <a:solidFill>
                            <a:srgbClr val="231F20"/>
                          </a:solidFill>
                          <a:latin typeface="Trebuchet MS"/>
                          <a:cs typeface="Trebuchet MS"/>
                        </a:rPr>
                        <a:t>h</a:t>
                      </a:r>
                      <a:r>
                        <a:rPr sz="650" spc="-55" dirty="0">
                          <a:solidFill>
                            <a:srgbClr val="231F20"/>
                          </a:solidFill>
                          <a:latin typeface="Trebuchet MS"/>
                          <a:cs typeface="Trebuchet MS"/>
                        </a:rPr>
                        <a:t> </a:t>
                      </a:r>
                      <a:r>
                        <a:rPr sz="650" spc="-5" dirty="0">
                          <a:solidFill>
                            <a:srgbClr val="231F20"/>
                          </a:solidFill>
                          <a:latin typeface="Trebuchet MS"/>
                          <a:cs typeface="Trebuchet MS"/>
                        </a:rPr>
                        <a:t>s</a:t>
                      </a:r>
                      <a:r>
                        <a:rPr sz="650" dirty="0">
                          <a:solidFill>
                            <a:srgbClr val="231F20"/>
                          </a:solidFill>
                          <a:latin typeface="Trebuchet MS"/>
                          <a:cs typeface="Trebuchet MS"/>
                        </a:rPr>
                        <a:t>pe</a:t>
                      </a:r>
                      <a:r>
                        <a:rPr sz="650" spc="-5" dirty="0">
                          <a:solidFill>
                            <a:srgbClr val="231F20"/>
                          </a:solidFill>
                          <a:latin typeface="Trebuchet MS"/>
                          <a:cs typeface="Trebuchet MS"/>
                        </a:rPr>
                        <a:t>a</a:t>
                      </a:r>
                      <a:r>
                        <a:rPr sz="650" spc="-15" dirty="0">
                          <a:solidFill>
                            <a:srgbClr val="231F20"/>
                          </a:solidFill>
                          <a:latin typeface="Trebuchet MS"/>
                          <a:cs typeface="Trebuchet MS"/>
                        </a:rPr>
                        <a:t>k</a:t>
                      </a:r>
                      <a:r>
                        <a:rPr sz="650" spc="-5" dirty="0">
                          <a:solidFill>
                            <a:srgbClr val="231F20"/>
                          </a:solidFill>
                          <a:latin typeface="Trebuchet MS"/>
                          <a:cs typeface="Trebuchet MS"/>
                        </a:rPr>
                        <a:t>e</a:t>
                      </a:r>
                      <a:r>
                        <a:rPr sz="650" dirty="0">
                          <a:solidFill>
                            <a:srgbClr val="231F20"/>
                          </a:solidFill>
                          <a:latin typeface="Trebuchet MS"/>
                          <a:cs typeface="Trebuchet MS"/>
                        </a:rPr>
                        <a:t>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Trebuchet MS"/>
                          <a:cs typeface="Trebuchet MS"/>
                        </a:rPr>
                        <a:t>b</a:t>
                      </a:r>
                      <a:r>
                        <a:rPr sz="650" spc="-55" dirty="0">
                          <a:solidFill>
                            <a:srgbClr val="231F20"/>
                          </a:solidFill>
                          <a:latin typeface="Trebuchet MS"/>
                          <a:cs typeface="Trebuchet MS"/>
                        </a:rPr>
                        <a:t> </a:t>
                      </a:r>
                      <a:r>
                        <a:rPr sz="650" dirty="0">
                          <a:solidFill>
                            <a:srgbClr val="231F20"/>
                          </a:solidFill>
                          <a:latin typeface="Trebuchet MS"/>
                          <a:cs typeface="Trebuchet MS"/>
                        </a:rPr>
                        <a:t>+</a:t>
                      </a:r>
                      <a:r>
                        <a:rPr sz="650" spc="-55" dirty="0">
                          <a:solidFill>
                            <a:srgbClr val="231F20"/>
                          </a:solidFill>
                          <a:latin typeface="Trebuchet MS"/>
                          <a:cs typeface="Trebuchet MS"/>
                        </a:rPr>
                        <a:t> </a:t>
                      </a:r>
                      <a:r>
                        <a:rPr sz="650" dirty="0">
                          <a:solidFill>
                            <a:srgbClr val="231F20"/>
                          </a:solidFill>
                          <a:latin typeface="Trebuchet MS"/>
                          <a:cs typeface="Trebuchet MS"/>
                        </a:rPr>
                        <a:t>d</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202653">
                <a:tc>
                  <a:txBody>
                    <a:bodyPr/>
                    <a:lstStyle/>
                    <a:p>
                      <a:pPr marL="67945">
                        <a:lnSpc>
                          <a:spcPct val="100000"/>
                        </a:lnSpc>
                        <a:spcBef>
                          <a:spcPts val="405"/>
                        </a:spcBef>
                      </a:pPr>
                      <a:r>
                        <a:rPr sz="650" spc="-5" dirty="0">
                          <a:solidFill>
                            <a:srgbClr val="231F20"/>
                          </a:solidFill>
                          <a:latin typeface="Trebuchet MS"/>
                          <a:cs typeface="Trebuchet MS"/>
                        </a:rPr>
                        <a:t>No</a:t>
                      </a:r>
                      <a:r>
                        <a:rPr sz="650" spc="25" dirty="0">
                          <a:solidFill>
                            <a:srgbClr val="231F20"/>
                          </a:solidFill>
                          <a:latin typeface="Trebuchet MS"/>
                          <a:cs typeface="Trebuchet MS"/>
                        </a:rPr>
                        <a:t>r</a:t>
                      </a:r>
                      <a:r>
                        <a:rPr sz="650" spc="-5" dirty="0">
                          <a:solidFill>
                            <a:srgbClr val="231F20"/>
                          </a:solidFill>
                          <a:latin typeface="Trebuchet MS"/>
                          <a:cs typeface="Trebuchet MS"/>
                        </a:rPr>
                        <a:t>the</a:t>
                      </a:r>
                      <a:r>
                        <a:rPr sz="650" spc="10" dirty="0">
                          <a:solidFill>
                            <a:srgbClr val="231F20"/>
                          </a:solidFill>
                          <a:latin typeface="Trebuchet MS"/>
                          <a:cs typeface="Trebuchet MS"/>
                        </a:rPr>
                        <a:t>r</a:t>
                      </a:r>
                      <a:r>
                        <a:rPr sz="650" dirty="0">
                          <a:solidFill>
                            <a:srgbClr val="231F20"/>
                          </a:solidFill>
                          <a:latin typeface="Trebuchet MS"/>
                          <a:cs typeface="Trebuchet MS"/>
                        </a:rPr>
                        <a:t>n</a:t>
                      </a:r>
                      <a:r>
                        <a:rPr sz="650" spc="-5" dirty="0">
                          <a:solidFill>
                            <a:srgbClr val="231F20"/>
                          </a:solidFill>
                          <a:latin typeface="Trebuchet MS"/>
                          <a:cs typeface="Trebuchet MS"/>
                        </a:rPr>
                        <a:t>e</a:t>
                      </a:r>
                      <a:r>
                        <a:rPr sz="650" dirty="0">
                          <a:solidFill>
                            <a:srgbClr val="231F20"/>
                          </a:solidFill>
                          <a:latin typeface="Trebuchet MS"/>
                          <a:cs typeface="Trebuchet MS"/>
                        </a:rPr>
                        <a:t>r</a:t>
                      </a:r>
                      <a:r>
                        <a:rPr sz="650" spc="-55" dirty="0">
                          <a:solidFill>
                            <a:srgbClr val="231F20"/>
                          </a:solidFill>
                          <a:latin typeface="Trebuchet MS"/>
                          <a:cs typeface="Trebuchet MS"/>
                        </a:rPr>
                        <a:t> </a:t>
                      </a:r>
                      <a:r>
                        <a:rPr sz="650" spc="-5" dirty="0">
                          <a:solidFill>
                            <a:srgbClr val="231F20"/>
                          </a:solidFill>
                          <a:latin typeface="Trebuchet MS"/>
                          <a:cs typeface="Trebuchet MS"/>
                        </a:rPr>
                        <a:t>a</a:t>
                      </a:r>
                      <a:r>
                        <a:rPr sz="650" dirty="0">
                          <a:solidFill>
                            <a:srgbClr val="231F20"/>
                          </a:solidFill>
                          <a:latin typeface="Trebuchet MS"/>
                          <a:cs typeface="Trebuchet MS"/>
                        </a:rPr>
                        <a:t>nd</a:t>
                      </a:r>
                      <a:r>
                        <a:rPr sz="650" spc="-55" dirty="0">
                          <a:solidFill>
                            <a:srgbClr val="231F20"/>
                          </a:solidFill>
                          <a:latin typeface="Trebuchet MS"/>
                          <a:cs typeface="Trebuchet MS"/>
                        </a:rPr>
                        <a:t> </a:t>
                      </a:r>
                      <a:r>
                        <a:rPr sz="650" spc="-10" dirty="0">
                          <a:solidFill>
                            <a:srgbClr val="231F20"/>
                          </a:solidFill>
                          <a:latin typeface="Trebuchet MS"/>
                          <a:cs typeface="Trebuchet MS"/>
                        </a:rPr>
                        <a:t>F</a:t>
                      </a:r>
                      <a:r>
                        <a:rPr sz="650" dirty="0">
                          <a:solidFill>
                            <a:srgbClr val="231F20"/>
                          </a:solidFill>
                          <a:latin typeface="Trebuchet MS"/>
                          <a:cs typeface="Trebuchet MS"/>
                        </a:rPr>
                        <a:t>r</a:t>
                      </a:r>
                      <a:r>
                        <a:rPr sz="650" spc="-5" dirty="0">
                          <a:solidFill>
                            <a:srgbClr val="231F20"/>
                          </a:solidFill>
                          <a:latin typeface="Trebuchet MS"/>
                          <a:cs typeface="Trebuchet MS"/>
                        </a:rPr>
                        <a:t>enc</a:t>
                      </a:r>
                      <a:r>
                        <a:rPr sz="650" dirty="0">
                          <a:solidFill>
                            <a:srgbClr val="231F20"/>
                          </a:solidFill>
                          <a:latin typeface="Trebuchet MS"/>
                          <a:cs typeface="Trebuchet MS"/>
                        </a:rPr>
                        <a:t>h</a:t>
                      </a:r>
                      <a:r>
                        <a:rPr sz="650" spc="-55" dirty="0">
                          <a:solidFill>
                            <a:srgbClr val="231F20"/>
                          </a:solidFill>
                          <a:latin typeface="Trebuchet MS"/>
                          <a:cs typeface="Trebuchet MS"/>
                        </a:rPr>
                        <a:t> </a:t>
                      </a:r>
                      <a:r>
                        <a:rPr sz="650" spc="-5" dirty="0">
                          <a:solidFill>
                            <a:srgbClr val="231F20"/>
                          </a:solidFill>
                          <a:latin typeface="Trebuchet MS"/>
                          <a:cs typeface="Trebuchet MS"/>
                        </a:rPr>
                        <a:t>s</a:t>
                      </a:r>
                      <a:r>
                        <a:rPr sz="650" dirty="0">
                          <a:solidFill>
                            <a:srgbClr val="231F20"/>
                          </a:solidFill>
                          <a:latin typeface="Trebuchet MS"/>
                          <a:cs typeface="Trebuchet MS"/>
                        </a:rPr>
                        <a:t>pe</a:t>
                      </a:r>
                      <a:r>
                        <a:rPr sz="650" spc="-5" dirty="0">
                          <a:solidFill>
                            <a:srgbClr val="231F20"/>
                          </a:solidFill>
                          <a:latin typeface="Trebuchet MS"/>
                          <a:cs typeface="Trebuchet MS"/>
                        </a:rPr>
                        <a:t>a</a:t>
                      </a:r>
                      <a:r>
                        <a:rPr sz="650" spc="-15" dirty="0">
                          <a:solidFill>
                            <a:srgbClr val="231F20"/>
                          </a:solidFill>
                          <a:latin typeface="Trebuchet MS"/>
                          <a:cs typeface="Trebuchet MS"/>
                        </a:rPr>
                        <a:t>k</a:t>
                      </a:r>
                      <a:r>
                        <a:rPr sz="650" spc="-5" dirty="0">
                          <a:solidFill>
                            <a:srgbClr val="231F20"/>
                          </a:solidFill>
                          <a:latin typeface="Trebuchet MS"/>
                          <a:cs typeface="Trebuchet MS"/>
                        </a:rPr>
                        <a:t>er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Trebuchet MS"/>
                          <a:cs typeface="Trebuchet MS"/>
                        </a:rPr>
                        <a:t>a</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r h="202642">
                <a:tc>
                  <a:txBody>
                    <a:bodyPr/>
                    <a:lstStyle/>
                    <a:p>
                      <a:pPr marL="67945">
                        <a:lnSpc>
                          <a:spcPct val="100000"/>
                        </a:lnSpc>
                        <a:spcBef>
                          <a:spcPts val="405"/>
                        </a:spcBef>
                      </a:pPr>
                      <a:r>
                        <a:rPr sz="650" dirty="0">
                          <a:solidFill>
                            <a:srgbClr val="231F20"/>
                          </a:solidFill>
                          <a:latin typeface="Trebuchet MS"/>
                          <a:cs typeface="Trebuchet MS"/>
                        </a:rPr>
                        <a:t>No</a:t>
                      </a:r>
                      <a:r>
                        <a:rPr sz="650" spc="25" dirty="0">
                          <a:solidFill>
                            <a:srgbClr val="231F20"/>
                          </a:solidFill>
                          <a:latin typeface="Trebuchet MS"/>
                          <a:cs typeface="Trebuchet MS"/>
                        </a:rPr>
                        <a:t>r</a:t>
                      </a:r>
                      <a:r>
                        <a:rPr sz="650" spc="-5" dirty="0">
                          <a:solidFill>
                            <a:srgbClr val="231F20"/>
                          </a:solidFill>
                          <a:latin typeface="Trebuchet MS"/>
                          <a:cs typeface="Trebuchet MS"/>
                        </a:rPr>
                        <a:t>t</a:t>
                      </a:r>
                      <a:r>
                        <a:rPr sz="650" dirty="0">
                          <a:solidFill>
                            <a:srgbClr val="231F20"/>
                          </a:solidFill>
                          <a:latin typeface="Trebuchet MS"/>
                          <a:cs typeface="Trebuchet MS"/>
                        </a:rPr>
                        <a:t>h</a:t>
                      </a:r>
                      <a:r>
                        <a:rPr sz="650" spc="-5" dirty="0">
                          <a:solidFill>
                            <a:srgbClr val="231F20"/>
                          </a:solidFill>
                          <a:latin typeface="Trebuchet MS"/>
                          <a:cs typeface="Trebuchet MS"/>
                        </a:rPr>
                        <a:t>e</a:t>
                      </a:r>
                      <a:r>
                        <a:rPr sz="650" spc="10" dirty="0">
                          <a:solidFill>
                            <a:srgbClr val="231F20"/>
                          </a:solidFill>
                          <a:latin typeface="Trebuchet MS"/>
                          <a:cs typeface="Trebuchet MS"/>
                        </a:rPr>
                        <a:t>r</a:t>
                      </a:r>
                      <a:r>
                        <a:rPr sz="650" dirty="0">
                          <a:solidFill>
                            <a:srgbClr val="231F20"/>
                          </a:solidFill>
                          <a:latin typeface="Trebuchet MS"/>
                          <a:cs typeface="Trebuchet MS"/>
                        </a:rPr>
                        <a:t>n</a:t>
                      </a:r>
                      <a:r>
                        <a:rPr sz="650" spc="-5" dirty="0">
                          <a:solidFill>
                            <a:srgbClr val="231F20"/>
                          </a:solidFill>
                          <a:latin typeface="Trebuchet MS"/>
                          <a:cs typeface="Trebuchet MS"/>
                        </a:rPr>
                        <a:t>e</a:t>
                      </a:r>
                      <a:r>
                        <a:rPr sz="650" dirty="0">
                          <a:solidFill>
                            <a:srgbClr val="231F20"/>
                          </a:solidFill>
                          <a:latin typeface="Trebuchet MS"/>
                          <a:cs typeface="Trebuchet MS"/>
                        </a:rPr>
                        <a:t>r</a:t>
                      </a:r>
                      <a:r>
                        <a:rPr sz="650" spc="-55" dirty="0">
                          <a:solidFill>
                            <a:srgbClr val="231F20"/>
                          </a:solidFill>
                          <a:latin typeface="Trebuchet MS"/>
                          <a:cs typeface="Trebuchet MS"/>
                        </a:rPr>
                        <a:t> </a:t>
                      </a:r>
                      <a:r>
                        <a:rPr sz="650" spc="-5" dirty="0">
                          <a:solidFill>
                            <a:srgbClr val="231F20"/>
                          </a:solidFill>
                          <a:latin typeface="Trebuchet MS"/>
                          <a:cs typeface="Trebuchet MS"/>
                        </a:rPr>
                        <a:t>a</a:t>
                      </a:r>
                      <a:r>
                        <a:rPr sz="650" dirty="0">
                          <a:solidFill>
                            <a:srgbClr val="231F20"/>
                          </a:solidFill>
                          <a:latin typeface="Trebuchet MS"/>
                          <a:cs typeface="Trebuchet MS"/>
                        </a:rPr>
                        <a:t>nd</a:t>
                      </a:r>
                      <a:r>
                        <a:rPr sz="650" spc="-55" dirty="0">
                          <a:solidFill>
                            <a:srgbClr val="231F20"/>
                          </a:solidFill>
                          <a:latin typeface="Trebuchet MS"/>
                          <a:cs typeface="Trebuchet MS"/>
                        </a:rPr>
                        <a:t> </a:t>
                      </a:r>
                      <a:r>
                        <a:rPr sz="650" dirty="0">
                          <a:solidFill>
                            <a:srgbClr val="231F20"/>
                          </a:solidFill>
                          <a:latin typeface="Trebuchet MS"/>
                          <a:cs typeface="Trebuchet MS"/>
                        </a:rPr>
                        <a:t>Du</a:t>
                      </a:r>
                      <a:r>
                        <a:rPr sz="650" spc="-10" dirty="0">
                          <a:solidFill>
                            <a:srgbClr val="231F20"/>
                          </a:solidFill>
                          <a:latin typeface="Trebuchet MS"/>
                          <a:cs typeface="Trebuchet MS"/>
                        </a:rPr>
                        <a:t>t</a:t>
                      </a:r>
                      <a:r>
                        <a:rPr sz="650" spc="-5" dirty="0">
                          <a:solidFill>
                            <a:srgbClr val="231F20"/>
                          </a:solidFill>
                          <a:latin typeface="Trebuchet MS"/>
                          <a:cs typeface="Trebuchet MS"/>
                        </a:rPr>
                        <a:t>c</a:t>
                      </a:r>
                      <a:r>
                        <a:rPr sz="650" dirty="0">
                          <a:solidFill>
                            <a:srgbClr val="231F20"/>
                          </a:solidFill>
                          <a:latin typeface="Trebuchet MS"/>
                          <a:cs typeface="Trebuchet MS"/>
                        </a:rPr>
                        <a:t>h</a:t>
                      </a:r>
                      <a:r>
                        <a:rPr sz="650" spc="-55" dirty="0">
                          <a:solidFill>
                            <a:srgbClr val="231F20"/>
                          </a:solidFill>
                          <a:latin typeface="Trebuchet MS"/>
                          <a:cs typeface="Trebuchet MS"/>
                        </a:rPr>
                        <a:t> </a:t>
                      </a:r>
                      <a:r>
                        <a:rPr sz="650" spc="-5" dirty="0">
                          <a:solidFill>
                            <a:srgbClr val="231F20"/>
                          </a:solidFill>
                          <a:latin typeface="Trebuchet MS"/>
                          <a:cs typeface="Trebuchet MS"/>
                        </a:rPr>
                        <a:t>s</a:t>
                      </a:r>
                      <a:r>
                        <a:rPr sz="650" dirty="0">
                          <a:solidFill>
                            <a:srgbClr val="231F20"/>
                          </a:solidFill>
                          <a:latin typeface="Trebuchet MS"/>
                          <a:cs typeface="Trebuchet MS"/>
                        </a:rPr>
                        <a:t>pe</a:t>
                      </a:r>
                      <a:r>
                        <a:rPr sz="650" spc="-5" dirty="0">
                          <a:solidFill>
                            <a:srgbClr val="231F20"/>
                          </a:solidFill>
                          <a:latin typeface="Trebuchet MS"/>
                          <a:cs typeface="Trebuchet MS"/>
                        </a:rPr>
                        <a:t>a</a:t>
                      </a:r>
                      <a:r>
                        <a:rPr sz="650" spc="-15" dirty="0">
                          <a:solidFill>
                            <a:srgbClr val="231F20"/>
                          </a:solidFill>
                          <a:latin typeface="Trebuchet MS"/>
                          <a:cs typeface="Trebuchet MS"/>
                        </a:rPr>
                        <a:t>k</a:t>
                      </a:r>
                      <a:r>
                        <a:rPr sz="650" spc="-5" dirty="0">
                          <a:solidFill>
                            <a:srgbClr val="231F20"/>
                          </a:solidFill>
                          <a:latin typeface="Trebuchet MS"/>
                          <a:cs typeface="Trebuchet MS"/>
                        </a:rPr>
                        <a:t>e</a:t>
                      </a:r>
                      <a:r>
                        <a:rPr sz="650" dirty="0">
                          <a:solidFill>
                            <a:srgbClr val="231F20"/>
                          </a:solidFill>
                          <a:latin typeface="Trebuchet MS"/>
                          <a:cs typeface="Trebuchet MS"/>
                        </a:rPr>
                        <a:t>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Trebuchet MS"/>
                          <a:cs typeface="Trebuchet MS"/>
                        </a:rPr>
                        <a:t>b</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6"/>
                  </a:ext>
                </a:extLst>
              </a:tr>
              <a:tr h="202665">
                <a:tc>
                  <a:txBody>
                    <a:bodyPr/>
                    <a:lstStyle/>
                    <a:p>
                      <a:pPr marL="67945">
                        <a:lnSpc>
                          <a:spcPct val="100000"/>
                        </a:lnSpc>
                        <a:spcBef>
                          <a:spcPts val="405"/>
                        </a:spcBef>
                      </a:pPr>
                      <a:r>
                        <a:rPr sz="650" spc="15" dirty="0">
                          <a:solidFill>
                            <a:srgbClr val="231F20"/>
                          </a:solidFill>
                          <a:latin typeface="Trebuchet MS"/>
                          <a:cs typeface="Trebuchet MS"/>
                        </a:rPr>
                        <a:t>Southerner</a:t>
                      </a:r>
                      <a:r>
                        <a:rPr sz="650" spc="-55" dirty="0">
                          <a:solidFill>
                            <a:srgbClr val="231F20"/>
                          </a:solidFill>
                          <a:latin typeface="Trebuchet MS"/>
                          <a:cs typeface="Trebuchet MS"/>
                        </a:rPr>
                        <a:t> </a:t>
                      </a:r>
                      <a:r>
                        <a:rPr sz="650" spc="10" dirty="0">
                          <a:solidFill>
                            <a:srgbClr val="231F20"/>
                          </a:solidFill>
                          <a:latin typeface="Trebuchet MS"/>
                          <a:cs typeface="Trebuchet MS"/>
                        </a:rPr>
                        <a:t>and</a:t>
                      </a:r>
                      <a:r>
                        <a:rPr sz="650" spc="-55" dirty="0">
                          <a:solidFill>
                            <a:srgbClr val="231F20"/>
                          </a:solidFill>
                          <a:latin typeface="Trebuchet MS"/>
                          <a:cs typeface="Trebuchet MS"/>
                        </a:rPr>
                        <a:t> </a:t>
                      </a:r>
                      <a:r>
                        <a:rPr sz="650" spc="15" dirty="0">
                          <a:solidFill>
                            <a:srgbClr val="231F20"/>
                          </a:solidFill>
                          <a:latin typeface="Trebuchet MS"/>
                          <a:cs typeface="Trebuchet MS"/>
                        </a:rPr>
                        <a:t>French</a:t>
                      </a:r>
                      <a:r>
                        <a:rPr sz="650" spc="-55" dirty="0">
                          <a:solidFill>
                            <a:srgbClr val="231F20"/>
                          </a:solidFill>
                          <a:latin typeface="Trebuchet MS"/>
                          <a:cs typeface="Trebuchet MS"/>
                        </a:rPr>
                        <a:t> </a:t>
                      </a:r>
                      <a:r>
                        <a:rPr sz="650" spc="15" dirty="0">
                          <a:solidFill>
                            <a:srgbClr val="231F20"/>
                          </a:solidFill>
                          <a:latin typeface="Trebuchet MS"/>
                          <a:cs typeface="Trebuchet MS"/>
                        </a:rPr>
                        <a:t>speaker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Trebuchet MS"/>
                          <a:cs typeface="Trebuchet MS"/>
                        </a:rPr>
                        <a:t>c</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7"/>
                  </a:ext>
                </a:extLst>
              </a:tr>
              <a:tr h="202653">
                <a:tc>
                  <a:txBody>
                    <a:bodyPr/>
                    <a:lstStyle/>
                    <a:p>
                      <a:pPr marL="67945">
                        <a:lnSpc>
                          <a:spcPct val="100000"/>
                        </a:lnSpc>
                        <a:spcBef>
                          <a:spcPts val="405"/>
                        </a:spcBef>
                      </a:pPr>
                      <a:r>
                        <a:rPr sz="650" spc="5" dirty="0">
                          <a:solidFill>
                            <a:srgbClr val="231F20"/>
                          </a:solidFill>
                          <a:latin typeface="Trebuchet MS"/>
                          <a:cs typeface="Trebuchet MS"/>
                        </a:rPr>
                        <a:t>S</a:t>
                      </a:r>
                      <a:r>
                        <a:rPr sz="650" spc="-5" dirty="0">
                          <a:solidFill>
                            <a:srgbClr val="231F20"/>
                          </a:solidFill>
                          <a:latin typeface="Trebuchet MS"/>
                          <a:cs typeface="Trebuchet MS"/>
                        </a:rPr>
                        <a:t>o</a:t>
                      </a:r>
                      <a:r>
                        <a:rPr sz="650" dirty="0">
                          <a:solidFill>
                            <a:srgbClr val="231F20"/>
                          </a:solidFill>
                          <a:latin typeface="Trebuchet MS"/>
                          <a:cs typeface="Trebuchet MS"/>
                        </a:rPr>
                        <a:t>u</a:t>
                      </a:r>
                      <a:r>
                        <a:rPr sz="650" spc="-5" dirty="0">
                          <a:solidFill>
                            <a:srgbClr val="231F20"/>
                          </a:solidFill>
                          <a:latin typeface="Trebuchet MS"/>
                          <a:cs typeface="Trebuchet MS"/>
                        </a:rPr>
                        <a:t>t</a:t>
                      </a:r>
                      <a:r>
                        <a:rPr sz="650" dirty="0">
                          <a:solidFill>
                            <a:srgbClr val="231F20"/>
                          </a:solidFill>
                          <a:latin typeface="Trebuchet MS"/>
                          <a:cs typeface="Trebuchet MS"/>
                        </a:rPr>
                        <a:t>h</a:t>
                      </a:r>
                      <a:r>
                        <a:rPr sz="650" spc="-5" dirty="0">
                          <a:solidFill>
                            <a:srgbClr val="231F20"/>
                          </a:solidFill>
                          <a:latin typeface="Trebuchet MS"/>
                          <a:cs typeface="Trebuchet MS"/>
                        </a:rPr>
                        <a:t>e</a:t>
                      </a:r>
                      <a:r>
                        <a:rPr sz="650" spc="10" dirty="0">
                          <a:solidFill>
                            <a:srgbClr val="231F20"/>
                          </a:solidFill>
                          <a:latin typeface="Trebuchet MS"/>
                          <a:cs typeface="Trebuchet MS"/>
                        </a:rPr>
                        <a:t>r</a:t>
                      </a:r>
                      <a:r>
                        <a:rPr sz="650" dirty="0">
                          <a:solidFill>
                            <a:srgbClr val="231F20"/>
                          </a:solidFill>
                          <a:latin typeface="Trebuchet MS"/>
                          <a:cs typeface="Trebuchet MS"/>
                        </a:rPr>
                        <a:t>n</a:t>
                      </a:r>
                      <a:r>
                        <a:rPr sz="650" spc="-5" dirty="0">
                          <a:solidFill>
                            <a:srgbClr val="231F20"/>
                          </a:solidFill>
                          <a:latin typeface="Trebuchet MS"/>
                          <a:cs typeface="Trebuchet MS"/>
                        </a:rPr>
                        <a:t>e</a:t>
                      </a:r>
                      <a:r>
                        <a:rPr sz="650" dirty="0">
                          <a:solidFill>
                            <a:srgbClr val="231F20"/>
                          </a:solidFill>
                          <a:latin typeface="Trebuchet MS"/>
                          <a:cs typeface="Trebuchet MS"/>
                        </a:rPr>
                        <a:t>r</a:t>
                      </a:r>
                      <a:r>
                        <a:rPr sz="650" spc="-55" dirty="0">
                          <a:solidFill>
                            <a:srgbClr val="231F20"/>
                          </a:solidFill>
                          <a:latin typeface="Trebuchet MS"/>
                          <a:cs typeface="Trebuchet MS"/>
                        </a:rPr>
                        <a:t> </a:t>
                      </a:r>
                      <a:r>
                        <a:rPr sz="650" spc="-5" dirty="0">
                          <a:solidFill>
                            <a:srgbClr val="231F20"/>
                          </a:solidFill>
                          <a:latin typeface="Trebuchet MS"/>
                          <a:cs typeface="Trebuchet MS"/>
                        </a:rPr>
                        <a:t>a</a:t>
                      </a:r>
                      <a:r>
                        <a:rPr sz="650" dirty="0">
                          <a:solidFill>
                            <a:srgbClr val="231F20"/>
                          </a:solidFill>
                          <a:latin typeface="Trebuchet MS"/>
                          <a:cs typeface="Trebuchet MS"/>
                        </a:rPr>
                        <a:t>nd</a:t>
                      </a:r>
                      <a:r>
                        <a:rPr sz="650" spc="-55" dirty="0">
                          <a:solidFill>
                            <a:srgbClr val="231F20"/>
                          </a:solidFill>
                          <a:latin typeface="Trebuchet MS"/>
                          <a:cs typeface="Trebuchet MS"/>
                        </a:rPr>
                        <a:t> </a:t>
                      </a:r>
                      <a:r>
                        <a:rPr sz="650" dirty="0">
                          <a:solidFill>
                            <a:srgbClr val="231F20"/>
                          </a:solidFill>
                          <a:latin typeface="Trebuchet MS"/>
                          <a:cs typeface="Trebuchet MS"/>
                        </a:rPr>
                        <a:t>Du</a:t>
                      </a:r>
                      <a:r>
                        <a:rPr sz="650" spc="-10" dirty="0">
                          <a:solidFill>
                            <a:srgbClr val="231F20"/>
                          </a:solidFill>
                          <a:latin typeface="Trebuchet MS"/>
                          <a:cs typeface="Trebuchet MS"/>
                        </a:rPr>
                        <a:t>t</a:t>
                      </a:r>
                      <a:r>
                        <a:rPr sz="650" spc="-5" dirty="0">
                          <a:solidFill>
                            <a:srgbClr val="231F20"/>
                          </a:solidFill>
                          <a:latin typeface="Trebuchet MS"/>
                          <a:cs typeface="Trebuchet MS"/>
                        </a:rPr>
                        <a:t>c</a:t>
                      </a:r>
                      <a:r>
                        <a:rPr sz="650" dirty="0">
                          <a:solidFill>
                            <a:srgbClr val="231F20"/>
                          </a:solidFill>
                          <a:latin typeface="Trebuchet MS"/>
                          <a:cs typeface="Trebuchet MS"/>
                        </a:rPr>
                        <a:t>h</a:t>
                      </a:r>
                      <a:r>
                        <a:rPr sz="650" spc="-55" dirty="0">
                          <a:solidFill>
                            <a:srgbClr val="231F20"/>
                          </a:solidFill>
                          <a:latin typeface="Trebuchet MS"/>
                          <a:cs typeface="Trebuchet MS"/>
                        </a:rPr>
                        <a:t> </a:t>
                      </a:r>
                      <a:r>
                        <a:rPr sz="650" spc="-5" dirty="0">
                          <a:solidFill>
                            <a:srgbClr val="231F20"/>
                          </a:solidFill>
                          <a:latin typeface="Trebuchet MS"/>
                          <a:cs typeface="Trebuchet MS"/>
                        </a:rPr>
                        <a:t>s</a:t>
                      </a:r>
                      <a:r>
                        <a:rPr sz="650" dirty="0">
                          <a:solidFill>
                            <a:srgbClr val="231F20"/>
                          </a:solidFill>
                          <a:latin typeface="Trebuchet MS"/>
                          <a:cs typeface="Trebuchet MS"/>
                        </a:rPr>
                        <a:t>pe</a:t>
                      </a:r>
                      <a:r>
                        <a:rPr sz="650" spc="-5" dirty="0">
                          <a:solidFill>
                            <a:srgbClr val="231F20"/>
                          </a:solidFill>
                          <a:latin typeface="Trebuchet MS"/>
                          <a:cs typeface="Trebuchet MS"/>
                        </a:rPr>
                        <a:t>a</a:t>
                      </a:r>
                      <a:r>
                        <a:rPr sz="650" spc="-15" dirty="0">
                          <a:solidFill>
                            <a:srgbClr val="231F20"/>
                          </a:solidFill>
                          <a:latin typeface="Trebuchet MS"/>
                          <a:cs typeface="Trebuchet MS"/>
                        </a:rPr>
                        <a:t>k</a:t>
                      </a:r>
                      <a:r>
                        <a:rPr sz="650" spc="-5" dirty="0">
                          <a:solidFill>
                            <a:srgbClr val="231F20"/>
                          </a:solidFill>
                          <a:latin typeface="Trebuchet MS"/>
                          <a:cs typeface="Trebuchet MS"/>
                        </a:rPr>
                        <a:t>e</a:t>
                      </a:r>
                      <a:r>
                        <a:rPr sz="650" dirty="0">
                          <a:solidFill>
                            <a:srgbClr val="231F20"/>
                          </a:solidFill>
                          <a:latin typeface="Trebuchet MS"/>
                          <a:cs typeface="Trebuchet MS"/>
                        </a:rPr>
                        <a:t>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Trebuchet MS"/>
                          <a:cs typeface="Trebuchet MS"/>
                        </a:rPr>
                        <a:t>d</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8"/>
                  </a:ext>
                </a:extLst>
              </a:tr>
              <a:tr h="202653">
                <a:tc>
                  <a:txBody>
                    <a:bodyPr/>
                    <a:lstStyle/>
                    <a:p>
                      <a:pPr marL="67945">
                        <a:lnSpc>
                          <a:spcPct val="100000"/>
                        </a:lnSpc>
                        <a:spcBef>
                          <a:spcPts val="405"/>
                        </a:spcBef>
                      </a:pPr>
                      <a:r>
                        <a:rPr sz="650" spc="10" dirty="0">
                          <a:solidFill>
                            <a:srgbClr val="231F20"/>
                          </a:solidFill>
                          <a:latin typeface="Trebuchet MS"/>
                          <a:cs typeface="Trebuchet MS"/>
                        </a:rPr>
                        <a:t>Everyone</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8580">
                        <a:lnSpc>
                          <a:spcPct val="100000"/>
                        </a:lnSpc>
                        <a:spcBef>
                          <a:spcPts val="405"/>
                        </a:spcBef>
                      </a:pPr>
                      <a:r>
                        <a:rPr sz="650" dirty="0">
                          <a:solidFill>
                            <a:srgbClr val="231F20"/>
                          </a:solidFill>
                          <a:latin typeface="Trebuchet MS"/>
                          <a:cs typeface="Trebuchet MS"/>
                        </a:rPr>
                        <a:t>a</a:t>
                      </a:r>
                      <a:r>
                        <a:rPr sz="650" spc="-55" dirty="0">
                          <a:solidFill>
                            <a:srgbClr val="231F20"/>
                          </a:solidFill>
                          <a:latin typeface="Trebuchet MS"/>
                          <a:cs typeface="Trebuchet MS"/>
                        </a:rPr>
                        <a:t> </a:t>
                      </a:r>
                      <a:r>
                        <a:rPr sz="650" dirty="0">
                          <a:solidFill>
                            <a:srgbClr val="231F20"/>
                          </a:solidFill>
                          <a:latin typeface="Trebuchet MS"/>
                          <a:cs typeface="Trebuchet MS"/>
                        </a:rPr>
                        <a:t>+</a:t>
                      </a:r>
                      <a:r>
                        <a:rPr sz="650" spc="-55" dirty="0">
                          <a:solidFill>
                            <a:srgbClr val="231F20"/>
                          </a:solidFill>
                          <a:latin typeface="Trebuchet MS"/>
                          <a:cs typeface="Trebuchet MS"/>
                        </a:rPr>
                        <a:t> </a:t>
                      </a:r>
                      <a:r>
                        <a:rPr sz="650" dirty="0">
                          <a:solidFill>
                            <a:srgbClr val="231F20"/>
                          </a:solidFill>
                          <a:latin typeface="Trebuchet MS"/>
                          <a:cs typeface="Trebuchet MS"/>
                        </a:rPr>
                        <a:t>b</a:t>
                      </a:r>
                      <a:r>
                        <a:rPr sz="650" spc="-55" dirty="0">
                          <a:solidFill>
                            <a:srgbClr val="231F20"/>
                          </a:solidFill>
                          <a:latin typeface="Trebuchet MS"/>
                          <a:cs typeface="Trebuchet MS"/>
                        </a:rPr>
                        <a:t> </a:t>
                      </a:r>
                      <a:r>
                        <a:rPr sz="650" dirty="0">
                          <a:solidFill>
                            <a:srgbClr val="231F20"/>
                          </a:solidFill>
                          <a:latin typeface="Trebuchet MS"/>
                          <a:cs typeface="Trebuchet MS"/>
                        </a:rPr>
                        <a:t>+</a:t>
                      </a:r>
                      <a:r>
                        <a:rPr sz="650" spc="-55" dirty="0">
                          <a:solidFill>
                            <a:srgbClr val="231F20"/>
                          </a:solidFill>
                          <a:latin typeface="Trebuchet MS"/>
                          <a:cs typeface="Trebuchet MS"/>
                        </a:rPr>
                        <a:t> </a:t>
                      </a:r>
                      <a:r>
                        <a:rPr sz="650" dirty="0">
                          <a:solidFill>
                            <a:srgbClr val="231F20"/>
                          </a:solidFill>
                          <a:latin typeface="Trebuchet MS"/>
                          <a:cs typeface="Trebuchet MS"/>
                        </a:rPr>
                        <a:t>c</a:t>
                      </a:r>
                      <a:r>
                        <a:rPr sz="650" spc="-55" dirty="0">
                          <a:solidFill>
                            <a:srgbClr val="231F20"/>
                          </a:solidFill>
                          <a:latin typeface="Trebuchet MS"/>
                          <a:cs typeface="Trebuchet MS"/>
                        </a:rPr>
                        <a:t> </a:t>
                      </a:r>
                      <a:r>
                        <a:rPr sz="650" dirty="0">
                          <a:solidFill>
                            <a:srgbClr val="231F20"/>
                          </a:solidFill>
                          <a:latin typeface="Trebuchet MS"/>
                          <a:cs typeface="Trebuchet MS"/>
                        </a:rPr>
                        <a:t>+</a:t>
                      </a:r>
                      <a:r>
                        <a:rPr sz="650" spc="-55" dirty="0">
                          <a:solidFill>
                            <a:srgbClr val="231F20"/>
                          </a:solidFill>
                          <a:latin typeface="Trebuchet MS"/>
                          <a:cs typeface="Trebuchet MS"/>
                        </a:rPr>
                        <a:t> </a:t>
                      </a:r>
                      <a:r>
                        <a:rPr sz="650" dirty="0">
                          <a:solidFill>
                            <a:srgbClr val="231F20"/>
                          </a:solidFill>
                          <a:latin typeface="Trebuchet MS"/>
                          <a:cs typeface="Trebuchet MS"/>
                        </a:rPr>
                        <a:t>d</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9"/>
                  </a:ext>
                </a:extLst>
              </a:tr>
            </a:tbl>
          </a:graphicData>
        </a:graphic>
      </p:graphicFrame>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5511" cy="474399"/>
          </a:xfrm>
          <a:prstGeom prst="rect">
            <a:avLst/>
          </a:prstGeom>
        </p:spPr>
        <p:txBody>
          <a:bodyPr vert="horz" wrap="square" lIns="0" tIns="130784" rIns="0" bIns="0" rtlCol="0">
            <a:spAutoFit/>
          </a:bodyPr>
          <a:lstStyle/>
          <a:p>
            <a:pPr marL="12700" marR="5080">
              <a:lnSpc>
                <a:spcPct val="102699"/>
              </a:lnSpc>
              <a:spcBef>
                <a:spcPts val="55"/>
              </a:spcBef>
            </a:pPr>
            <a:r>
              <a:rPr dirty="0">
                <a:solidFill>
                  <a:srgbClr val="00B0F0"/>
                </a:solidFill>
                <a:latin typeface="+mn-lt"/>
              </a:rPr>
              <a:t>How attributes map onto actual identity categories depends on the  distribution and correlation of those attributes.</a:t>
            </a:r>
          </a:p>
        </p:txBody>
      </p:sp>
      <p:sp>
        <p:nvSpPr>
          <p:cNvPr id="3" name="object 3"/>
          <p:cNvSpPr txBox="1"/>
          <p:nvPr/>
        </p:nvSpPr>
        <p:spPr>
          <a:xfrm>
            <a:off x="347294" y="1347024"/>
            <a:ext cx="3874770" cy="1082797"/>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A country with uncorrelated attributes has </a:t>
            </a:r>
            <a:r>
              <a:rPr sz="1100" dirty="0">
                <a:solidFill>
                  <a:srgbClr val="00B0F0"/>
                </a:solidFill>
                <a:cs typeface="Microsoft Sans Serif"/>
              </a:rPr>
              <a:t>cross-cutting attributes  </a:t>
            </a:r>
            <a:r>
              <a:rPr sz="1100" dirty="0">
                <a:cs typeface="Microsoft Sans Serif"/>
              </a:rPr>
              <a:t>(cleavages).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281305">
              <a:lnSpc>
                <a:spcPct val="102600"/>
              </a:lnSpc>
            </a:pPr>
            <a:r>
              <a:rPr sz="1100" dirty="0">
                <a:cs typeface="Microsoft Sans Serif"/>
              </a:rPr>
              <a:t>A country with correlated attributes has </a:t>
            </a:r>
            <a:r>
              <a:rPr sz="1100" dirty="0">
                <a:solidFill>
                  <a:srgbClr val="00B0F0"/>
                </a:solidFill>
                <a:cs typeface="Microsoft Sans Serif"/>
              </a:rPr>
              <a:t>reinforcing attributes  </a:t>
            </a:r>
            <a:r>
              <a:rPr sz="1100" dirty="0">
                <a:cs typeface="Microsoft Sans Serif"/>
              </a:rPr>
              <a:t>(cleavages).</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53413"/>
            <a:ext cx="143954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Cross-Cutting Attributes</a:t>
            </a:r>
          </a:p>
        </p:txBody>
      </p:sp>
      <p:graphicFrame>
        <p:nvGraphicFramePr>
          <p:cNvPr id="3" name="object 3"/>
          <p:cNvGraphicFramePr>
            <a:graphicFrameLocks noGrp="1"/>
          </p:cNvGraphicFramePr>
          <p:nvPr/>
        </p:nvGraphicFramePr>
        <p:xfrm>
          <a:off x="270002" y="1003257"/>
          <a:ext cx="4075430" cy="615412"/>
        </p:xfrm>
        <a:graphic>
          <a:graphicData uri="http://schemas.openxmlformats.org/drawingml/2006/table">
            <a:tbl>
              <a:tblPr firstRow="1" bandRow="1">
                <a:tableStyleId>{2D5ABB26-0587-4C30-8999-92F81FD0307C}</a:tableStyleId>
              </a:tblPr>
              <a:tblGrid>
                <a:gridCol w="1355090">
                  <a:extLst>
                    <a:ext uri="{9D8B030D-6E8A-4147-A177-3AD203B41FA5}">
                      <a16:colId xmlns:a16="http://schemas.microsoft.com/office/drawing/2014/main" val="20000"/>
                    </a:ext>
                  </a:extLst>
                </a:gridCol>
                <a:gridCol w="1360805">
                  <a:extLst>
                    <a:ext uri="{9D8B030D-6E8A-4147-A177-3AD203B41FA5}">
                      <a16:colId xmlns:a16="http://schemas.microsoft.com/office/drawing/2014/main" val="20001"/>
                    </a:ext>
                  </a:extLst>
                </a:gridCol>
                <a:gridCol w="1359535">
                  <a:extLst>
                    <a:ext uri="{9D8B030D-6E8A-4147-A177-3AD203B41FA5}">
                      <a16:colId xmlns:a16="http://schemas.microsoft.com/office/drawing/2014/main" val="20002"/>
                    </a:ext>
                  </a:extLst>
                </a:gridCol>
              </a:tblGrid>
              <a:tr h="204391">
                <a:tc>
                  <a:txBody>
                    <a:bodyPr/>
                    <a:lstStyle/>
                    <a:p>
                      <a:pPr>
                        <a:lnSpc>
                          <a:spcPct val="100000"/>
                        </a:lnSpc>
                      </a:pPr>
                      <a:endParaRPr sz="10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20"/>
                        </a:spcBef>
                      </a:pPr>
                      <a:r>
                        <a:rPr sz="750" b="1" spc="-25" dirty="0">
                          <a:solidFill>
                            <a:srgbClr val="FFFFFF"/>
                          </a:solidFill>
                          <a:latin typeface="Arial"/>
                          <a:cs typeface="Arial"/>
                        </a:rPr>
                        <a:t>F</a:t>
                      </a:r>
                      <a:r>
                        <a:rPr sz="750" b="1" spc="-10" dirty="0">
                          <a:solidFill>
                            <a:srgbClr val="FFFFFF"/>
                          </a:solidFill>
                          <a:latin typeface="Arial"/>
                          <a:cs typeface="Arial"/>
                        </a:rPr>
                        <a:t>r</a:t>
                      </a:r>
                      <a:r>
                        <a:rPr sz="750" b="1" spc="-5" dirty="0">
                          <a:solidFill>
                            <a:srgbClr val="FFFFFF"/>
                          </a:solidFill>
                          <a:latin typeface="Arial"/>
                          <a:cs typeface="Arial"/>
                        </a:rPr>
                        <a:t>enc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er</a:t>
                      </a:r>
                      <a:endParaRPr sz="750">
                        <a:latin typeface="Arial"/>
                        <a:cs typeface="Arial"/>
                      </a:endParaRPr>
                    </a:p>
                  </a:txBody>
                  <a:tcPr marL="0" marR="0" marT="40640"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20"/>
                        </a:spcBef>
                      </a:pPr>
                      <a:r>
                        <a:rPr sz="750" b="1" spc="-5" dirty="0">
                          <a:solidFill>
                            <a:srgbClr val="FFFFFF"/>
                          </a:solidFill>
                          <a:latin typeface="Arial"/>
                          <a:cs typeface="Arial"/>
                        </a:rPr>
                        <a:t>Du</a:t>
                      </a:r>
                      <a:r>
                        <a:rPr sz="750" b="1" spc="-10" dirty="0">
                          <a:solidFill>
                            <a:srgbClr val="FFFFFF"/>
                          </a:solidFill>
                          <a:latin typeface="Arial"/>
                          <a:cs typeface="Arial"/>
                        </a:rPr>
                        <a:t>t</a:t>
                      </a:r>
                      <a:r>
                        <a:rPr sz="750" b="1" spc="-5" dirty="0">
                          <a:solidFill>
                            <a:srgbClr val="FFFFFF"/>
                          </a:solidFill>
                          <a:latin typeface="Arial"/>
                          <a:cs typeface="Arial"/>
                        </a:rPr>
                        <a:t>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a:t>
                      </a:r>
                      <a:r>
                        <a:rPr sz="750" b="1" dirty="0">
                          <a:solidFill>
                            <a:srgbClr val="FFFFFF"/>
                          </a:solidFill>
                          <a:latin typeface="Arial"/>
                          <a:cs typeface="Arial"/>
                        </a:rPr>
                        <a:t>r</a:t>
                      </a:r>
                      <a:endParaRPr sz="750">
                        <a:latin typeface="Arial"/>
                        <a:cs typeface="Arial"/>
                      </a:endParaRPr>
                    </a:p>
                  </a:txBody>
                  <a:tcPr marL="0" marR="0" marT="40640"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2865">
                        <a:lnSpc>
                          <a:spcPct val="100000"/>
                        </a:lnSpc>
                        <a:spcBef>
                          <a:spcPts val="450"/>
                        </a:spcBef>
                      </a:pPr>
                      <a:r>
                        <a:rPr sz="650" b="1" spc="15" dirty="0">
                          <a:solidFill>
                            <a:srgbClr val="231F20"/>
                          </a:solidFill>
                          <a:latin typeface="Arial"/>
                          <a:cs typeface="Arial"/>
                        </a:rPr>
                        <a:t>Northerner</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5244" algn="ctr">
                        <a:lnSpc>
                          <a:spcPct val="100000"/>
                        </a:lnSpc>
                        <a:spcBef>
                          <a:spcPts val="450"/>
                        </a:spcBef>
                      </a:pPr>
                      <a:r>
                        <a:rPr sz="650" spc="-5" dirty="0">
                          <a:solidFill>
                            <a:srgbClr val="231F20"/>
                          </a:solidFill>
                          <a:latin typeface="Trebuchet MS"/>
                          <a:cs typeface="Trebuchet MS"/>
                        </a:rPr>
                        <a:t>0.25</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6515" algn="ctr">
                        <a:lnSpc>
                          <a:spcPct val="100000"/>
                        </a:lnSpc>
                        <a:spcBef>
                          <a:spcPts val="450"/>
                        </a:spcBef>
                      </a:pPr>
                      <a:r>
                        <a:rPr sz="650" spc="-5" dirty="0">
                          <a:solidFill>
                            <a:srgbClr val="231F20"/>
                          </a:solidFill>
                          <a:latin typeface="Trebuchet MS"/>
                          <a:cs typeface="Trebuchet MS"/>
                        </a:rPr>
                        <a:t>0.25</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2865">
                        <a:lnSpc>
                          <a:spcPct val="100000"/>
                        </a:lnSpc>
                        <a:spcBef>
                          <a:spcPts val="405"/>
                        </a:spcBef>
                      </a:pPr>
                      <a:r>
                        <a:rPr sz="650" b="1" dirty="0">
                          <a:solidFill>
                            <a:srgbClr val="231F20"/>
                          </a:solidFill>
                          <a:latin typeface="Arial"/>
                          <a:cs typeface="Arial"/>
                        </a:rPr>
                        <a:t>Southerner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5244" algn="ctr">
                        <a:lnSpc>
                          <a:spcPct val="100000"/>
                        </a:lnSpc>
                        <a:spcBef>
                          <a:spcPts val="405"/>
                        </a:spcBef>
                      </a:pPr>
                      <a:r>
                        <a:rPr sz="650" spc="-5" dirty="0">
                          <a:solidFill>
                            <a:srgbClr val="231F20"/>
                          </a:solidFill>
                          <a:latin typeface="Trebuchet MS"/>
                          <a:cs typeface="Trebuchet MS"/>
                        </a:rPr>
                        <a:t>0.25</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6515" algn="ctr">
                        <a:lnSpc>
                          <a:spcPct val="100000"/>
                        </a:lnSpc>
                        <a:spcBef>
                          <a:spcPts val="405"/>
                        </a:spcBef>
                      </a:pPr>
                      <a:r>
                        <a:rPr sz="650" spc="-5" dirty="0">
                          <a:solidFill>
                            <a:srgbClr val="231F20"/>
                          </a:solidFill>
                          <a:latin typeface="Trebuchet MS"/>
                          <a:cs typeface="Trebuchet MS"/>
                        </a:rPr>
                        <a:t>0.25</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347294" y="1848915"/>
            <a:ext cx="3742054" cy="70802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Calibri" panose="020F0502020204030204" pitchFamily="34" charset="0"/>
                <a:cs typeface="Calibri" panose="020F0502020204030204" pitchFamily="34" charset="0"/>
              </a:rPr>
              <a:t>North vs. South and French-speaking vs. Dutch-speaking are as  equally likely to be activated as French-speaking Northerner,  Dutch-speaking Northerner, French-speaking Southerner, or  Dutch-speaking Southerner.</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685087"/>
            <a:ext cx="129476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Reinforcing Attributes</a:t>
            </a:r>
          </a:p>
        </p:txBody>
      </p:sp>
      <p:graphicFrame>
        <p:nvGraphicFramePr>
          <p:cNvPr id="3" name="object 3"/>
          <p:cNvGraphicFramePr>
            <a:graphicFrameLocks noGrp="1"/>
          </p:cNvGraphicFramePr>
          <p:nvPr/>
        </p:nvGraphicFramePr>
        <p:xfrm>
          <a:off x="272368" y="1134931"/>
          <a:ext cx="4080510" cy="617515"/>
        </p:xfrm>
        <a:graphic>
          <a:graphicData uri="http://schemas.openxmlformats.org/drawingml/2006/table">
            <a:tbl>
              <a:tblPr firstRow="1" bandRow="1">
                <a:tableStyleId>{2D5ABB26-0587-4C30-8999-92F81FD0307C}</a:tableStyleId>
              </a:tblPr>
              <a:tblGrid>
                <a:gridCol w="1360170">
                  <a:extLst>
                    <a:ext uri="{9D8B030D-6E8A-4147-A177-3AD203B41FA5}">
                      <a16:colId xmlns:a16="http://schemas.microsoft.com/office/drawing/2014/main" val="20000"/>
                    </a:ext>
                  </a:extLst>
                </a:gridCol>
                <a:gridCol w="1360805">
                  <a:extLst>
                    <a:ext uri="{9D8B030D-6E8A-4147-A177-3AD203B41FA5}">
                      <a16:colId xmlns:a16="http://schemas.microsoft.com/office/drawing/2014/main" val="20001"/>
                    </a:ext>
                  </a:extLst>
                </a:gridCol>
                <a:gridCol w="1359535">
                  <a:extLst>
                    <a:ext uri="{9D8B030D-6E8A-4147-A177-3AD203B41FA5}">
                      <a16:colId xmlns:a16="http://schemas.microsoft.com/office/drawing/2014/main" val="20002"/>
                    </a:ext>
                  </a:extLst>
                </a:gridCol>
              </a:tblGrid>
              <a:tr h="206494">
                <a:tc>
                  <a:txBody>
                    <a:bodyPr/>
                    <a:lstStyle/>
                    <a:p>
                      <a:pPr>
                        <a:lnSpc>
                          <a:spcPct val="100000"/>
                        </a:lnSpc>
                      </a:pPr>
                      <a:endParaRPr sz="9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35"/>
                        </a:spcBef>
                      </a:pPr>
                      <a:r>
                        <a:rPr sz="750" b="1" spc="-25" dirty="0">
                          <a:solidFill>
                            <a:srgbClr val="FFFFFF"/>
                          </a:solidFill>
                          <a:latin typeface="Arial"/>
                          <a:cs typeface="Arial"/>
                        </a:rPr>
                        <a:t>F</a:t>
                      </a:r>
                      <a:r>
                        <a:rPr sz="750" b="1" spc="-10" dirty="0">
                          <a:solidFill>
                            <a:srgbClr val="FFFFFF"/>
                          </a:solidFill>
                          <a:latin typeface="Arial"/>
                          <a:cs typeface="Arial"/>
                        </a:rPr>
                        <a:t>r</a:t>
                      </a:r>
                      <a:r>
                        <a:rPr sz="750" b="1" spc="-5" dirty="0">
                          <a:solidFill>
                            <a:srgbClr val="FFFFFF"/>
                          </a:solidFill>
                          <a:latin typeface="Arial"/>
                          <a:cs typeface="Arial"/>
                        </a:rPr>
                        <a:t>enc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er</a:t>
                      </a:r>
                      <a:endParaRPr sz="750">
                        <a:latin typeface="Arial"/>
                        <a:cs typeface="Arial"/>
                      </a:endParaRPr>
                    </a:p>
                  </a:txBody>
                  <a:tcPr marL="0" marR="0" marT="4254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35"/>
                        </a:spcBef>
                      </a:pPr>
                      <a:r>
                        <a:rPr sz="750" b="1" spc="-5" dirty="0">
                          <a:solidFill>
                            <a:srgbClr val="FFFFFF"/>
                          </a:solidFill>
                          <a:latin typeface="Arial"/>
                          <a:cs typeface="Arial"/>
                        </a:rPr>
                        <a:t>Du</a:t>
                      </a:r>
                      <a:r>
                        <a:rPr sz="750" b="1" spc="-10" dirty="0">
                          <a:solidFill>
                            <a:srgbClr val="FFFFFF"/>
                          </a:solidFill>
                          <a:latin typeface="Arial"/>
                          <a:cs typeface="Arial"/>
                        </a:rPr>
                        <a:t>t</a:t>
                      </a:r>
                      <a:r>
                        <a:rPr sz="750" b="1" spc="-5" dirty="0">
                          <a:solidFill>
                            <a:srgbClr val="FFFFFF"/>
                          </a:solidFill>
                          <a:latin typeface="Arial"/>
                          <a:cs typeface="Arial"/>
                        </a:rPr>
                        <a:t>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a:t>
                      </a:r>
                      <a:r>
                        <a:rPr sz="750" b="1" dirty="0">
                          <a:solidFill>
                            <a:srgbClr val="FFFFFF"/>
                          </a:solidFill>
                          <a:latin typeface="Arial"/>
                          <a:cs typeface="Arial"/>
                        </a:rPr>
                        <a:t>r</a:t>
                      </a:r>
                      <a:endParaRPr sz="750">
                        <a:latin typeface="Arial"/>
                        <a:cs typeface="Arial"/>
                      </a:endParaRPr>
                    </a:p>
                  </a:txBody>
                  <a:tcPr marL="0" marR="0" marT="4254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b="1" spc="15" dirty="0">
                          <a:solidFill>
                            <a:srgbClr val="231F20"/>
                          </a:solidFill>
                          <a:latin typeface="Arial"/>
                          <a:cs typeface="Arial"/>
                        </a:rPr>
                        <a:t>Northerner</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5880" algn="ctr">
                        <a:lnSpc>
                          <a:spcPct val="100000"/>
                        </a:lnSpc>
                        <a:spcBef>
                          <a:spcPts val="450"/>
                        </a:spcBef>
                      </a:pPr>
                      <a:r>
                        <a:rPr sz="650" spc="-5" dirty="0">
                          <a:solidFill>
                            <a:srgbClr val="231F20"/>
                          </a:solidFill>
                          <a:latin typeface="Trebuchet MS"/>
                          <a:cs typeface="Trebuchet MS"/>
                        </a:rPr>
                        <a:t>0.03</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5244" algn="ctr">
                        <a:lnSpc>
                          <a:spcPct val="100000"/>
                        </a:lnSpc>
                        <a:spcBef>
                          <a:spcPts val="450"/>
                        </a:spcBef>
                      </a:pPr>
                      <a:r>
                        <a:rPr sz="650" spc="-10" dirty="0">
                          <a:solidFill>
                            <a:srgbClr val="231F20"/>
                          </a:solidFill>
                          <a:latin typeface="Trebuchet MS"/>
                          <a:cs typeface="Trebuchet MS"/>
                        </a:rPr>
                        <a:t>0.57</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b="1" dirty="0">
                          <a:solidFill>
                            <a:srgbClr val="231F20"/>
                          </a:solidFill>
                          <a:latin typeface="Arial"/>
                          <a:cs typeface="Arial"/>
                        </a:rPr>
                        <a:t>Southerner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6515" algn="ctr">
                        <a:lnSpc>
                          <a:spcPct val="100000"/>
                        </a:lnSpc>
                        <a:spcBef>
                          <a:spcPts val="405"/>
                        </a:spcBef>
                      </a:pPr>
                      <a:r>
                        <a:rPr sz="650" spc="-5" dirty="0">
                          <a:solidFill>
                            <a:srgbClr val="231F20"/>
                          </a:solidFill>
                          <a:latin typeface="Trebuchet MS"/>
                          <a:cs typeface="Trebuchet MS"/>
                        </a:rPr>
                        <a:t>0.36</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7150" algn="ctr">
                        <a:lnSpc>
                          <a:spcPct val="100000"/>
                        </a:lnSpc>
                        <a:spcBef>
                          <a:spcPts val="405"/>
                        </a:spcBef>
                      </a:pPr>
                      <a:r>
                        <a:rPr sz="650" spc="-5" dirty="0">
                          <a:solidFill>
                            <a:srgbClr val="231F20"/>
                          </a:solidFill>
                          <a:latin typeface="Trebuchet MS"/>
                          <a:cs typeface="Trebuchet MS"/>
                        </a:rPr>
                        <a:t>0.04</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347294" y="1995562"/>
            <a:ext cx="3648075"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The identity categories that are likely to be activated are  Dutch-speaking Northerners and French-speaking Southerners.</a:t>
            </a: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436256"/>
            <a:ext cx="3775075" cy="734817"/>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Electoral rules also influence which cleavages become politicized.</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nSpc>
                <a:spcPct val="100000"/>
              </a:lnSpc>
            </a:pPr>
            <a:r>
              <a:rPr sz="1100" dirty="0">
                <a:solidFill>
                  <a:srgbClr val="00B0F0"/>
                </a:solidFill>
                <a:cs typeface="Microsoft Sans Serif"/>
              </a:rPr>
              <a:t>A Hypothetical Distribution of Attributes</a:t>
            </a:r>
          </a:p>
        </p:txBody>
      </p:sp>
      <p:graphicFrame>
        <p:nvGraphicFramePr>
          <p:cNvPr id="3" name="object 3"/>
          <p:cNvGraphicFramePr>
            <a:graphicFrameLocks noGrp="1"/>
          </p:cNvGraphicFramePr>
          <p:nvPr/>
        </p:nvGraphicFramePr>
        <p:xfrm>
          <a:off x="291068" y="1418178"/>
          <a:ext cx="4081143" cy="616052"/>
        </p:xfrm>
        <a:graphic>
          <a:graphicData uri="http://schemas.openxmlformats.org/drawingml/2006/table">
            <a:tbl>
              <a:tblPr firstRow="1" bandRow="1">
                <a:tableStyleId>{2D5ABB26-0587-4C30-8999-92F81FD0307C}</a:tableStyleId>
              </a:tblPr>
              <a:tblGrid>
                <a:gridCol w="1286510">
                  <a:extLst>
                    <a:ext uri="{9D8B030D-6E8A-4147-A177-3AD203B41FA5}">
                      <a16:colId xmlns:a16="http://schemas.microsoft.com/office/drawing/2014/main" val="20000"/>
                    </a:ext>
                  </a:extLst>
                </a:gridCol>
                <a:gridCol w="1344294">
                  <a:extLst>
                    <a:ext uri="{9D8B030D-6E8A-4147-A177-3AD203B41FA5}">
                      <a16:colId xmlns:a16="http://schemas.microsoft.com/office/drawing/2014/main" val="20001"/>
                    </a:ext>
                  </a:extLst>
                </a:gridCol>
                <a:gridCol w="1450339">
                  <a:extLst>
                    <a:ext uri="{9D8B030D-6E8A-4147-A177-3AD203B41FA5}">
                      <a16:colId xmlns:a16="http://schemas.microsoft.com/office/drawing/2014/main" val="20002"/>
                    </a:ext>
                  </a:extLst>
                </a:gridCol>
              </a:tblGrid>
              <a:tr h="205031">
                <a:tc>
                  <a:txBody>
                    <a:bodyPr/>
                    <a:lstStyle/>
                    <a:p>
                      <a:pPr>
                        <a:lnSpc>
                          <a:spcPct val="100000"/>
                        </a:lnSpc>
                      </a:pPr>
                      <a:endParaRPr sz="10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marL="330200">
                        <a:lnSpc>
                          <a:spcPct val="100000"/>
                        </a:lnSpc>
                        <a:spcBef>
                          <a:spcPts val="325"/>
                        </a:spcBef>
                      </a:pPr>
                      <a:r>
                        <a:rPr sz="750" b="1" spc="-25" dirty="0">
                          <a:solidFill>
                            <a:srgbClr val="FFFFFF"/>
                          </a:solidFill>
                          <a:latin typeface="Arial"/>
                          <a:cs typeface="Arial"/>
                        </a:rPr>
                        <a:t>F</a:t>
                      </a:r>
                      <a:r>
                        <a:rPr sz="750" b="1" spc="-10" dirty="0">
                          <a:solidFill>
                            <a:srgbClr val="FFFFFF"/>
                          </a:solidFill>
                          <a:latin typeface="Arial"/>
                          <a:cs typeface="Arial"/>
                        </a:rPr>
                        <a:t>r</a:t>
                      </a:r>
                      <a:r>
                        <a:rPr sz="750" b="1" spc="-5" dirty="0">
                          <a:solidFill>
                            <a:srgbClr val="FFFFFF"/>
                          </a:solidFill>
                          <a:latin typeface="Arial"/>
                          <a:cs typeface="Arial"/>
                        </a:rPr>
                        <a:t>enc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er</a:t>
                      </a:r>
                      <a:endParaRPr sz="750">
                        <a:latin typeface="Arial"/>
                        <a:cs typeface="Arial"/>
                      </a:endParaRPr>
                    </a:p>
                  </a:txBody>
                  <a:tcPr marL="0" marR="0" marT="4127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25"/>
                        </a:spcBef>
                      </a:pPr>
                      <a:r>
                        <a:rPr sz="750" b="1" spc="-5" dirty="0">
                          <a:solidFill>
                            <a:srgbClr val="FFFFFF"/>
                          </a:solidFill>
                          <a:latin typeface="Arial"/>
                          <a:cs typeface="Arial"/>
                        </a:rPr>
                        <a:t>Du</a:t>
                      </a:r>
                      <a:r>
                        <a:rPr sz="750" b="1" spc="-10" dirty="0">
                          <a:solidFill>
                            <a:srgbClr val="FFFFFF"/>
                          </a:solidFill>
                          <a:latin typeface="Arial"/>
                          <a:cs typeface="Arial"/>
                        </a:rPr>
                        <a:t>t</a:t>
                      </a:r>
                      <a:r>
                        <a:rPr sz="750" b="1" spc="-5" dirty="0">
                          <a:solidFill>
                            <a:srgbClr val="FFFFFF"/>
                          </a:solidFill>
                          <a:latin typeface="Arial"/>
                          <a:cs typeface="Arial"/>
                        </a:rPr>
                        <a:t>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a:t>
                      </a:r>
                      <a:r>
                        <a:rPr sz="750" b="1" dirty="0">
                          <a:solidFill>
                            <a:srgbClr val="FFFFFF"/>
                          </a:solidFill>
                          <a:latin typeface="Arial"/>
                          <a:cs typeface="Arial"/>
                        </a:rPr>
                        <a:t>r</a:t>
                      </a:r>
                      <a:endParaRPr sz="750">
                        <a:latin typeface="Arial"/>
                        <a:cs typeface="Arial"/>
                      </a:endParaRPr>
                    </a:p>
                  </a:txBody>
                  <a:tcPr marL="0" marR="0" marT="4127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b="1" spc="15" dirty="0">
                          <a:solidFill>
                            <a:srgbClr val="231F20"/>
                          </a:solidFill>
                          <a:latin typeface="Arial"/>
                          <a:cs typeface="Arial"/>
                        </a:rPr>
                        <a:t>Northerner</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3660" algn="ctr">
                        <a:lnSpc>
                          <a:spcPct val="100000"/>
                        </a:lnSpc>
                        <a:spcBef>
                          <a:spcPts val="450"/>
                        </a:spcBef>
                      </a:pPr>
                      <a:r>
                        <a:rPr sz="650" spc="-5" dirty="0">
                          <a:solidFill>
                            <a:srgbClr val="231F20"/>
                          </a:solidFill>
                          <a:latin typeface="Trebuchet MS"/>
                          <a:cs typeface="Trebuchet MS"/>
                        </a:rPr>
                        <a:t>0.40</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36830" algn="ctr">
                        <a:lnSpc>
                          <a:spcPct val="100000"/>
                        </a:lnSpc>
                        <a:spcBef>
                          <a:spcPts val="450"/>
                        </a:spcBef>
                      </a:pPr>
                      <a:r>
                        <a:rPr sz="650" spc="-25" dirty="0">
                          <a:solidFill>
                            <a:srgbClr val="231F20"/>
                          </a:solidFill>
                          <a:latin typeface="Trebuchet MS"/>
                          <a:cs typeface="Trebuchet MS"/>
                        </a:rPr>
                        <a:t>0.10</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b="1" dirty="0">
                          <a:solidFill>
                            <a:srgbClr val="231F20"/>
                          </a:solidFill>
                          <a:latin typeface="Arial"/>
                          <a:cs typeface="Arial"/>
                        </a:rPr>
                        <a:t>Southerner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3660" algn="ctr">
                        <a:lnSpc>
                          <a:spcPct val="100000"/>
                        </a:lnSpc>
                        <a:spcBef>
                          <a:spcPts val="405"/>
                        </a:spcBef>
                      </a:pPr>
                      <a:r>
                        <a:rPr sz="650" spc="-5" dirty="0">
                          <a:solidFill>
                            <a:srgbClr val="231F20"/>
                          </a:solidFill>
                          <a:latin typeface="Trebuchet MS"/>
                          <a:cs typeface="Trebuchet MS"/>
                        </a:rPr>
                        <a:t>0.40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36830" algn="ctr">
                        <a:lnSpc>
                          <a:spcPct val="100000"/>
                        </a:lnSpc>
                        <a:spcBef>
                          <a:spcPts val="405"/>
                        </a:spcBef>
                      </a:pPr>
                      <a:r>
                        <a:rPr sz="650" spc="-25" dirty="0">
                          <a:solidFill>
                            <a:srgbClr val="231F20"/>
                          </a:solidFill>
                          <a:latin typeface="Trebuchet MS"/>
                          <a:cs typeface="Trebuchet MS"/>
                        </a:rPr>
                        <a:t>0.10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347294" y="2188792"/>
            <a:ext cx="3517265" cy="54245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Country A: </a:t>
            </a:r>
            <a:r>
              <a:rPr sz="1100" dirty="0">
                <a:cs typeface="Microsoft Sans Serif"/>
              </a:rPr>
              <a:t>Gaining national office requires 50% of the vote.</a:t>
            </a:r>
          </a:p>
          <a:p>
            <a:pPr>
              <a:lnSpc>
                <a:spcPct val="100000"/>
              </a:lnSpc>
              <a:spcBef>
                <a:spcPts val="35"/>
              </a:spcBef>
            </a:pPr>
            <a:endParaRPr sz="1250" dirty="0">
              <a:cs typeface="Microsoft Sans Serif"/>
            </a:endParaRPr>
          </a:p>
          <a:p>
            <a:pPr marL="12700">
              <a:lnSpc>
                <a:spcPct val="100000"/>
              </a:lnSpc>
            </a:pPr>
            <a:r>
              <a:rPr sz="1100" dirty="0">
                <a:solidFill>
                  <a:srgbClr val="00B0F0"/>
                </a:solidFill>
                <a:cs typeface="Microsoft Sans Serif"/>
              </a:rPr>
              <a:t>Country B: </a:t>
            </a:r>
            <a:r>
              <a:rPr sz="1100" dirty="0">
                <a:cs typeface="Microsoft Sans Serif"/>
              </a:rPr>
              <a:t>Gaining national office requires 60% of the vote.</a:t>
            </a: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6009"/>
            <a:ext cx="240855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Calibri" panose="020F0502020204030204" pitchFamily="34" charset="0"/>
                <a:cs typeface="Calibri" panose="020F0502020204030204" pitchFamily="34" charset="0"/>
              </a:rPr>
              <a:t>A Hypothetical Distribution of Attributes</a:t>
            </a:r>
          </a:p>
        </p:txBody>
      </p:sp>
      <p:graphicFrame>
        <p:nvGraphicFramePr>
          <p:cNvPr id="3" name="object 3"/>
          <p:cNvGraphicFramePr>
            <a:graphicFrameLocks noGrp="1"/>
          </p:cNvGraphicFramePr>
          <p:nvPr/>
        </p:nvGraphicFramePr>
        <p:xfrm>
          <a:off x="291068" y="1095852"/>
          <a:ext cx="4081143" cy="616052"/>
        </p:xfrm>
        <a:graphic>
          <a:graphicData uri="http://schemas.openxmlformats.org/drawingml/2006/table">
            <a:tbl>
              <a:tblPr firstRow="1" bandRow="1">
                <a:tableStyleId>{2D5ABB26-0587-4C30-8999-92F81FD0307C}</a:tableStyleId>
              </a:tblPr>
              <a:tblGrid>
                <a:gridCol w="1286510">
                  <a:extLst>
                    <a:ext uri="{9D8B030D-6E8A-4147-A177-3AD203B41FA5}">
                      <a16:colId xmlns:a16="http://schemas.microsoft.com/office/drawing/2014/main" val="20000"/>
                    </a:ext>
                  </a:extLst>
                </a:gridCol>
                <a:gridCol w="1344294">
                  <a:extLst>
                    <a:ext uri="{9D8B030D-6E8A-4147-A177-3AD203B41FA5}">
                      <a16:colId xmlns:a16="http://schemas.microsoft.com/office/drawing/2014/main" val="20001"/>
                    </a:ext>
                  </a:extLst>
                </a:gridCol>
                <a:gridCol w="1450339">
                  <a:extLst>
                    <a:ext uri="{9D8B030D-6E8A-4147-A177-3AD203B41FA5}">
                      <a16:colId xmlns:a16="http://schemas.microsoft.com/office/drawing/2014/main" val="20002"/>
                    </a:ext>
                  </a:extLst>
                </a:gridCol>
              </a:tblGrid>
              <a:tr h="205031">
                <a:tc>
                  <a:txBody>
                    <a:bodyPr/>
                    <a:lstStyle/>
                    <a:p>
                      <a:pPr>
                        <a:lnSpc>
                          <a:spcPct val="100000"/>
                        </a:lnSpc>
                      </a:pPr>
                      <a:endParaRPr sz="9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marL="330200">
                        <a:lnSpc>
                          <a:spcPct val="100000"/>
                        </a:lnSpc>
                        <a:spcBef>
                          <a:spcPts val="325"/>
                        </a:spcBef>
                      </a:pPr>
                      <a:r>
                        <a:rPr sz="750" b="1" spc="-25" dirty="0">
                          <a:solidFill>
                            <a:srgbClr val="FFFFFF"/>
                          </a:solidFill>
                          <a:latin typeface="Arial"/>
                          <a:cs typeface="Arial"/>
                        </a:rPr>
                        <a:t>F</a:t>
                      </a:r>
                      <a:r>
                        <a:rPr sz="750" b="1" spc="-10" dirty="0">
                          <a:solidFill>
                            <a:srgbClr val="FFFFFF"/>
                          </a:solidFill>
                          <a:latin typeface="Arial"/>
                          <a:cs typeface="Arial"/>
                        </a:rPr>
                        <a:t>r</a:t>
                      </a:r>
                      <a:r>
                        <a:rPr sz="750" b="1" spc="-5" dirty="0">
                          <a:solidFill>
                            <a:srgbClr val="FFFFFF"/>
                          </a:solidFill>
                          <a:latin typeface="Arial"/>
                          <a:cs typeface="Arial"/>
                        </a:rPr>
                        <a:t>enc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er</a:t>
                      </a:r>
                      <a:endParaRPr sz="750">
                        <a:latin typeface="Arial"/>
                        <a:cs typeface="Arial"/>
                      </a:endParaRPr>
                    </a:p>
                  </a:txBody>
                  <a:tcPr marL="0" marR="0" marT="4127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25"/>
                        </a:spcBef>
                      </a:pPr>
                      <a:r>
                        <a:rPr sz="750" b="1" spc="-5" dirty="0">
                          <a:solidFill>
                            <a:srgbClr val="FFFFFF"/>
                          </a:solidFill>
                          <a:latin typeface="Arial"/>
                          <a:cs typeface="Arial"/>
                        </a:rPr>
                        <a:t>Du</a:t>
                      </a:r>
                      <a:r>
                        <a:rPr sz="750" b="1" spc="-10" dirty="0">
                          <a:solidFill>
                            <a:srgbClr val="FFFFFF"/>
                          </a:solidFill>
                          <a:latin typeface="Arial"/>
                          <a:cs typeface="Arial"/>
                        </a:rPr>
                        <a:t>t</a:t>
                      </a:r>
                      <a:r>
                        <a:rPr sz="750" b="1" spc="-5" dirty="0">
                          <a:solidFill>
                            <a:srgbClr val="FFFFFF"/>
                          </a:solidFill>
                          <a:latin typeface="Arial"/>
                          <a:cs typeface="Arial"/>
                        </a:rPr>
                        <a:t>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a:t>
                      </a:r>
                      <a:r>
                        <a:rPr sz="750" b="1" dirty="0">
                          <a:solidFill>
                            <a:srgbClr val="FFFFFF"/>
                          </a:solidFill>
                          <a:latin typeface="Arial"/>
                          <a:cs typeface="Arial"/>
                        </a:rPr>
                        <a:t>r</a:t>
                      </a:r>
                      <a:endParaRPr sz="750">
                        <a:latin typeface="Arial"/>
                        <a:cs typeface="Arial"/>
                      </a:endParaRPr>
                    </a:p>
                  </a:txBody>
                  <a:tcPr marL="0" marR="0" marT="4127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b="1" spc="15" dirty="0">
                          <a:solidFill>
                            <a:srgbClr val="231F20"/>
                          </a:solidFill>
                          <a:latin typeface="Arial"/>
                          <a:cs typeface="Arial"/>
                        </a:rPr>
                        <a:t>Northerner</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3660" algn="ctr">
                        <a:lnSpc>
                          <a:spcPct val="100000"/>
                        </a:lnSpc>
                        <a:spcBef>
                          <a:spcPts val="450"/>
                        </a:spcBef>
                      </a:pPr>
                      <a:r>
                        <a:rPr sz="650" spc="-5" dirty="0">
                          <a:solidFill>
                            <a:srgbClr val="231F20"/>
                          </a:solidFill>
                          <a:latin typeface="Trebuchet MS"/>
                          <a:cs typeface="Trebuchet MS"/>
                        </a:rPr>
                        <a:t>0.40</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36830" algn="ctr">
                        <a:lnSpc>
                          <a:spcPct val="100000"/>
                        </a:lnSpc>
                        <a:spcBef>
                          <a:spcPts val="450"/>
                        </a:spcBef>
                      </a:pPr>
                      <a:r>
                        <a:rPr sz="650" spc="-25" dirty="0">
                          <a:solidFill>
                            <a:srgbClr val="231F20"/>
                          </a:solidFill>
                          <a:latin typeface="Trebuchet MS"/>
                          <a:cs typeface="Trebuchet MS"/>
                        </a:rPr>
                        <a:t>0.10</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b="1" dirty="0">
                          <a:solidFill>
                            <a:srgbClr val="231F20"/>
                          </a:solidFill>
                          <a:latin typeface="Arial"/>
                          <a:cs typeface="Arial"/>
                        </a:rPr>
                        <a:t>Southerner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3660" algn="ctr">
                        <a:lnSpc>
                          <a:spcPct val="100000"/>
                        </a:lnSpc>
                        <a:spcBef>
                          <a:spcPts val="405"/>
                        </a:spcBef>
                      </a:pPr>
                      <a:r>
                        <a:rPr sz="650" spc="-5" dirty="0">
                          <a:solidFill>
                            <a:srgbClr val="231F20"/>
                          </a:solidFill>
                          <a:latin typeface="Trebuchet MS"/>
                          <a:cs typeface="Trebuchet MS"/>
                        </a:rPr>
                        <a:t>0.40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36830" algn="ctr">
                        <a:lnSpc>
                          <a:spcPct val="100000"/>
                        </a:lnSpc>
                        <a:spcBef>
                          <a:spcPts val="405"/>
                        </a:spcBef>
                      </a:pPr>
                      <a:r>
                        <a:rPr sz="650" spc="-25" dirty="0">
                          <a:solidFill>
                            <a:srgbClr val="231F20"/>
                          </a:solidFill>
                          <a:latin typeface="Trebuchet MS"/>
                          <a:cs typeface="Trebuchet MS"/>
                        </a:rPr>
                        <a:t>0.10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347294" y="1866479"/>
            <a:ext cx="3373754" cy="544195"/>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Country A (50%): </a:t>
            </a:r>
            <a:r>
              <a:rPr sz="1100" dirty="0">
                <a:cs typeface="Microsoft Sans Serif"/>
              </a:rPr>
              <a:t>North vs. South (regional cleavage).</a:t>
            </a:r>
          </a:p>
          <a:p>
            <a:pPr>
              <a:lnSpc>
                <a:spcPct val="100000"/>
              </a:lnSpc>
              <a:spcBef>
                <a:spcPts val="35"/>
              </a:spcBef>
            </a:pPr>
            <a:endParaRPr sz="1250" dirty="0">
              <a:cs typeface="Microsoft Sans Serif"/>
            </a:endParaRPr>
          </a:p>
          <a:p>
            <a:pPr marL="12700">
              <a:lnSpc>
                <a:spcPct val="100000"/>
              </a:lnSpc>
            </a:pPr>
            <a:r>
              <a:rPr sz="1100" dirty="0">
                <a:solidFill>
                  <a:srgbClr val="00B0F0"/>
                </a:solidFill>
                <a:cs typeface="Microsoft Sans Serif"/>
              </a:rPr>
              <a:t>Country B (60%): </a:t>
            </a:r>
            <a:r>
              <a:rPr sz="1100" dirty="0">
                <a:cs typeface="Microsoft Sans Serif"/>
              </a:rPr>
              <a:t>French vs. Dutch (linguistic cleavage).</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02017"/>
            <a:ext cx="3513454" cy="734817"/>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The distribution of cleavages also matters.</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nSpc>
                <a:spcPct val="100000"/>
              </a:lnSpc>
            </a:pPr>
            <a:r>
              <a:rPr sz="1100" dirty="0">
                <a:solidFill>
                  <a:srgbClr val="00B0F0"/>
                </a:solidFill>
                <a:cs typeface="Microsoft Sans Serif"/>
              </a:rPr>
              <a:t>Country C: </a:t>
            </a:r>
            <a:r>
              <a:rPr sz="1100" dirty="0">
                <a:cs typeface="Microsoft Sans Serif"/>
              </a:rPr>
              <a:t>Gaining national office requires 60% of the vote.</a:t>
            </a:r>
          </a:p>
        </p:txBody>
      </p:sp>
      <p:graphicFrame>
        <p:nvGraphicFramePr>
          <p:cNvPr id="3" name="object 3"/>
          <p:cNvGraphicFramePr>
            <a:graphicFrameLocks noGrp="1"/>
          </p:cNvGraphicFramePr>
          <p:nvPr/>
        </p:nvGraphicFramePr>
        <p:xfrm>
          <a:off x="291068" y="1483926"/>
          <a:ext cx="4081143" cy="616052"/>
        </p:xfrm>
        <a:graphic>
          <a:graphicData uri="http://schemas.openxmlformats.org/drawingml/2006/table">
            <a:tbl>
              <a:tblPr firstRow="1" bandRow="1">
                <a:tableStyleId>{2D5ABB26-0587-4C30-8999-92F81FD0307C}</a:tableStyleId>
              </a:tblPr>
              <a:tblGrid>
                <a:gridCol w="1286510">
                  <a:extLst>
                    <a:ext uri="{9D8B030D-6E8A-4147-A177-3AD203B41FA5}">
                      <a16:colId xmlns:a16="http://schemas.microsoft.com/office/drawing/2014/main" val="20000"/>
                    </a:ext>
                  </a:extLst>
                </a:gridCol>
                <a:gridCol w="1344294">
                  <a:extLst>
                    <a:ext uri="{9D8B030D-6E8A-4147-A177-3AD203B41FA5}">
                      <a16:colId xmlns:a16="http://schemas.microsoft.com/office/drawing/2014/main" val="20001"/>
                    </a:ext>
                  </a:extLst>
                </a:gridCol>
                <a:gridCol w="1450339">
                  <a:extLst>
                    <a:ext uri="{9D8B030D-6E8A-4147-A177-3AD203B41FA5}">
                      <a16:colId xmlns:a16="http://schemas.microsoft.com/office/drawing/2014/main" val="20002"/>
                    </a:ext>
                  </a:extLst>
                </a:gridCol>
              </a:tblGrid>
              <a:tr h="205031">
                <a:tc>
                  <a:txBody>
                    <a:bodyPr/>
                    <a:lstStyle/>
                    <a:p>
                      <a:pPr>
                        <a:lnSpc>
                          <a:spcPct val="100000"/>
                        </a:lnSpc>
                      </a:pPr>
                      <a:endParaRPr sz="9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marL="330200">
                        <a:lnSpc>
                          <a:spcPct val="100000"/>
                        </a:lnSpc>
                        <a:spcBef>
                          <a:spcPts val="325"/>
                        </a:spcBef>
                      </a:pPr>
                      <a:r>
                        <a:rPr sz="750" b="1" spc="-25" dirty="0">
                          <a:solidFill>
                            <a:srgbClr val="FFFFFF"/>
                          </a:solidFill>
                          <a:latin typeface="Arial"/>
                          <a:cs typeface="Arial"/>
                        </a:rPr>
                        <a:t>F</a:t>
                      </a:r>
                      <a:r>
                        <a:rPr sz="750" b="1" spc="-10" dirty="0">
                          <a:solidFill>
                            <a:srgbClr val="FFFFFF"/>
                          </a:solidFill>
                          <a:latin typeface="Arial"/>
                          <a:cs typeface="Arial"/>
                        </a:rPr>
                        <a:t>r</a:t>
                      </a:r>
                      <a:r>
                        <a:rPr sz="750" b="1" spc="-5" dirty="0">
                          <a:solidFill>
                            <a:srgbClr val="FFFFFF"/>
                          </a:solidFill>
                          <a:latin typeface="Arial"/>
                          <a:cs typeface="Arial"/>
                        </a:rPr>
                        <a:t>enc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er</a:t>
                      </a:r>
                      <a:endParaRPr sz="750">
                        <a:latin typeface="Arial"/>
                        <a:cs typeface="Arial"/>
                      </a:endParaRPr>
                    </a:p>
                  </a:txBody>
                  <a:tcPr marL="0" marR="0" marT="4127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25"/>
                        </a:spcBef>
                      </a:pPr>
                      <a:r>
                        <a:rPr sz="750" b="1" spc="-5" dirty="0">
                          <a:solidFill>
                            <a:srgbClr val="FFFFFF"/>
                          </a:solidFill>
                          <a:latin typeface="Arial"/>
                          <a:cs typeface="Arial"/>
                        </a:rPr>
                        <a:t>Du</a:t>
                      </a:r>
                      <a:r>
                        <a:rPr sz="750" b="1" spc="-10" dirty="0">
                          <a:solidFill>
                            <a:srgbClr val="FFFFFF"/>
                          </a:solidFill>
                          <a:latin typeface="Arial"/>
                          <a:cs typeface="Arial"/>
                        </a:rPr>
                        <a:t>t</a:t>
                      </a:r>
                      <a:r>
                        <a:rPr sz="750" b="1" spc="-5" dirty="0">
                          <a:solidFill>
                            <a:srgbClr val="FFFFFF"/>
                          </a:solidFill>
                          <a:latin typeface="Arial"/>
                          <a:cs typeface="Arial"/>
                        </a:rPr>
                        <a:t>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a:t>
                      </a:r>
                      <a:r>
                        <a:rPr sz="750" b="1" dirty="0">
                          <a:solidFill>
                            <a:srgbClr val="FFFFFF"/>
                          </a:solidFill>
                          <a:latin typeface="Arial"/>
                          <a:cs typeface="Arial"/>
                        </a:rPr>
                        <a:t>r</a:t>
                      </a:r>
                      <a:endParaRPr sz="750">
                        <a:latin typeface="Arial"/>
                        <a:cs typeface="Arial"/>
                      </a:endParaRPr>
                    </a:p>
                  </a:txBody>
                  <a:tcPr marL="0" marR="0" marT="4127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b="1" spc="15" dirty="0">
                          <a:solidFill>
                            <a:srgbClr val="231F20"/>
                          </a:solidFill>
                          <a:latin typeface="Arial"/>
                          <a:cs typeface="Arial"/>
                        </a:rPr>
                        <a:t>Northerner</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3660" algn="ctr">
                        <a:lnSpc>
                          <a:spcPct val="100000"/>
                        </a:lnSpc>
                        <a:spcBef>
                          <a:spcPts val="450"/>
                        </a:spcBef>
                      </a:pPr>
                      <a:r>
                        <a:rPr sz="650" spc="-5" dirty="0">
                          <a:solidFill>
                            <a:srgbClr val="231F20"/>
                          </a:solidFill>
                          <a:latin typeface="Trebuchet MS"/>
                          <a:cs typeface="Trebuchet MS"/>
                        </a:rPr>
                        <a:t>0.40</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36830" algn="ctr">
                        <a:lnSpc>
                          <a:spcPct val="100000"/>
                        </a:lnSpc>
                        <a:spcBef>
                          <a:spcPts val="450"/>
                        </a:spcBef>
                      </a:pPr>
                      <a:r>
                        <a:rPr sz="650" spc="-25" dirty="0">
                          <a:solidFill>
                            <a:srgbClr val="231F20"/>
                          </a:solidFill>
                          <a:latin typeface="Trebuchet MS"/>
                          <a:cs typeface="Trebuchet MS"/>
                        </a:rPr>
                        <a:t>0.10</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b="1" dirty="0">
                          <a:solidFill>
                            <a:srgbClr val="231F20"/>
                          </a:solidFill>
                          <a:latin typeface="Arial"/>
                          <a:cs typeface="Arial"/>
                        </a:rPr>
                        <a:t>Southerner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3660" algn="ctr">
                        <a:lnSpc>
                          <a:spcPct val="100000"/>
                        </a:lnSpc>
                        <a:spcBef>
                          <a:spcPts val="405"/>
                        </a:spcBef>
                      </a:pPr>
                      <a:r>
                        <a:rPr sz="650" spc="-5" dirty="0">
                          <a:solidFill>
                            <a:srgbClr val="231F20"/>
                          </a:solidFill>
                          <a:latin typeface="Trebuchet MS"/>
                          <a:cs typeface="Trebuchet MS"/>
                        </a:rPr>
                        <a:t>0.40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36830" algn="ctr">
                        <a:lnSpc>
                          <a:spcPct val="100000"/>
                        </a:lnSpc>
                        <a:spcBef>
                          <a:spcPts val="405"/>
                        </a:spcBef>
                      </a:pPr>
                      <a:r>
                        <a:rPr sz="650" spc="-25" dirty="0">
                          <a:solidFill>
                            <a:srgbClr val="231F20"/>
                          </a:solidFill>
                          <a:latin typeface="Trebuchet MS"/>
                          <a:cs typeface="Trebuchet MS"/>
                        </a:rPr>
                        <a:t>0.10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347294" y="2254553"/>
            <a:ext cx="226504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French vs. Dutch (linguistic cleavage).</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82992"/>
            <a:ext cx="3524250" cy="734817"/>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The distribution of cleavages also matters.</a:t>
            </a:r>
          </a:p>
          <a:p>
            <a:pPr>
              <a:lnSpc>
                <a:spcPct val="100000"/>
              </a:lnSpc>
            </a:pPr>
            <a:endParaRPr sz="1100" dirty="0">
              <a:solidFill>
                <a:srgbClr val="00B0F0"/>
              </a:solidFill>
              <a:cs typeface="Microsoft Sans Serif"/>
            </a:endParaRPr>
          </a:p>
          <a:p>
            <a:pPr>
              <a:lnSpc>
                <a:spcPct val="100000"/>
              </a:lnSpc>
              <a:spcBef>
                <a:spcPts val="40"/>
              </a:spcBef>
            </a:pPr>
            <a:endParaRPr sz="1400" dirty="0">
              <a:solidFill>
                <a:srgbClr val="00B0F0"/>
              </a:solidFill>
              <a:cs typeface="Microsoft Sans Serif"/>
            </a:endParaRPr>
          </a:p>
          <a:p>
            <a:pPr marL="12700">
              <a:lnSpc>
                <a:spcPct val="100000"/>
              </a:lnSpc>
            </a:pPr>
            <a:r>
              <a:rPr sz="1100" dirty="0">
                <a:solidFill>
                  <a:srgbClr val="00B0F0"/>
                </a:solidFill>
                <a:cs typeface="Microsoft Sans Serif"/>
              </a:rPr>
              <a:t>Country D: </a:t>
            </a:r>
            <a:r>
              <a:rPr sz="1100" dirty="0">
                <a:cs typeface="Microsoft Sans Serif"/>
              </a:rPr>
              <a:t>Gaining national office requires 60% of the vote.</a:t>
            </a:r>
          </a:p>
        </p:txBody>
      </p:sp>
      <p:graphicFrame>
        <p:nvGraphicFramePr>
          <p:cNvPr id="3" name="object 3"/>
          <p:cNvGraphicFramePr>
            <a:graphicFrameLocks noGrp="1"/>
          </p:cNvGraphicFramePr>
          <p:nvPr/>
        </p:nvGraphicFramePr>
        <p:xfrm>
          <a:off x="272368" y="1564897"/>
          <a:ext cx="4080508" cy="612029"/>
        </p:xfrm>
        <a:graphic>
          <a:graphicData uri="http://schemas.openxmlformats.org/drawingml/2006/table">
            <a:tbl>
              <a:tblPr firstRow="1" bandRow="1">
                <a:tableStyleId>{2D5ABB26-0587-4C30-8999-92F81FD0307C}</a:tableStyleId>
              </a:tblPr>
              <a:tblGrid>
                <a:gridCol w="1295400">
                  <a:extLst>
                    <a:ext uri="{9D8B030D-6E8A-4147-A177-3AD203B41FA5}">
                      <a16:colId xmlns:a16="http://schemas.microsoft.com/office/drawing/2014/main" val="20000"/>
                    </a:ext>
                  </a:extLst>
                </a:gridCol>
                <a:gridCol w="1361439">
                  <a:extLst>
                    <a:ext uri="{9D8B030D-6E8A-4147-A177-3AD203B41FA5}">
                      <a16:colId xmlns:a16="http://schemas.microsoft.com/office/drawing/2014/main" val="20001"/>
                    </a:ext>
                  </a:extLst>
                </a:gridCol>
                <a:gridCol w="1423669">
                  <a:extLst>
                    <a:ext uri="{9D8B030D-6E8A-4147-A177-3AD203B41FA5}">
                      <a16:colId xmlns:a16="http://schemas.microsoft.com/office/drawing/2014/main" val="20002"/>
                    </a:ext>
                  </a:extLst>
                </a:gridCol>
              </a:tblGrid>
              <a:tr h="201008">
                <a:tc>
                  <a:txBody>
                    <a:bodyPr/>
                    <a:lstStyle/>
                    <a:p>
                      <a:pPr>
                        <a:lnSpc>
                          <a:spcPct val="100000"/>
                        </a:lnSpc>
                      </a:pPr>
                      <a:endParaRPr sz="9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290"/>
                        </a:spcBef>
                      </a:pPr>
                      <a:r>
                        <a:rPr sz="750" b="1" spc="-25" dirty="0">
                          <a:solidFill>
                            <a:srgbClr val="FFFFFF"/>
                          </a:solidFill>
                          <a:latin typeface="Arial"/>
                          <a:cs typeface="Arial"/>
                        </a:rPr>
                        <a:t>F</a:t>
                      </a:r>
                      <a:r>
                        <a:rPr sz="750" b="1" spc="-10" dirty="0">
                          <a:solidFill>
                            <a:srgbClr val="FFFFFF"/>
                          </a:solidFill>
                          <a:latin typeface="Arial"/>
                          <a:cs typeface="Arial"/>
                        </a:rPr>
                        <a:t>r</a:t>
                      </a:r>
                      <a:r>
                        <a:rPr sz="750" b="1" spc="-5" dirty="0">
                          <a:solidFill>
                            <a:srgbClr val="FFFFFF"/>
                          </a:solidFill>
                          <a:latin typeface="Arial"/>
                          <a:cs typeface="Arial"/>
                        </a:rPr>
                        <a:t>enc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er</a:t>
                      </a:r>
                      <a:endParaRPr sz="750">
                        <a:latin typeface="Arial"/>
                        <a:cs typeface="Arial"/>
                      </a:endParaRPr>
                    </a:p>
                  </a:txBody>
                  <a:tcPr marL="0" marR="0" marT="36830"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290"/>
                        </a:spcBef>
                      </a:pPr>
                      <a:r>
                        <a:rPr sz="750" b="1" spc="-5" dirty="0">
                          <a:solidFill>
                            <a:srgbClr val="FFFFFF"/>
                          </a:solidFill>
                          <a:latin typeface="Arial"/>
                          <a:cs typeface="Arial"/>
                        </a:rPr>
                        <a:t>Du</a:t>
                      </a:r>
                      <a:r>
                        <a:rPr sz="750" b="1" spc="-10" dirty="0">
                          <a:solidFill>
                            <a:srgbClr val="FFFFFF"/>
                          </a:solidFill>
                          <a:latin typeface="Arial"/>
                          <a:cs typeface="Arial"/>
                        </a:rPr>
                        <a:t>t</a:t>
                      </a:r>
                      <a:r>
                        <a:rPr sz="750" b="1" spc="-5" dirty="0">
                          <a:solidFill>
                            <a:srgbClr val="FFFFFF"/>
                          </a:solidFill>
                          <a:latin typeface="Arial"/>
                          <a:cs typeface="Arial"/>
                        </a:rPr>
                        <a:t>c</a:t>
                      </a:r>
                      <a:r>
                        <a:rPr sz="750" b="1" dirty="0">
                          <a:solidFill>
                            <a:srgbClr val="FFFFFF"/>
                          </a:solidFill>
                          <a:latin typeface="Arial"/>
                          <a:cs typeface="Arial"/>
                        </a:rPr>
                        <a:t>h</a:t>
                      </a:r>
                      <a:r>
                        <a:rPr sz="750" b="1" spc="-65" dirty="0">
                          <a:solidFill>
                            <a:srgbClr val="FFFFFF"/>
                          </a:solidFill>
                          <a:latin typeface="Arial"/>
                          <a:cs typeface="Arial"/>
                        </a:rPr>
                        <a:t> </a:t>
                      </a:r>
                      <a:r>
                        <a:rPr sz="750" b="1" spc="-5" dirty="0">
                          <a:solidFill>
                            <a:srgbClr val="FFFFFF"/>
                          </a:solidFill>
                          <a:latin typeface="Arial"/>
                          <a:cs typeface="Arial"/>
                        </a:rPr>
                        <a:t>sp</a:t>
                      </a:r>
                      <a:r>
                        <a:rPr sz="750" b="1" dirty="0">
                          <a:solidFill>
                            <a:srgbClr val="FFFFFF"/>
                          </a:solidFill>
                          <a:latin typeface="Arial"/>
                          <a:cs typeface="Arial"/>
                        </a:rPr>
                        <a:t>e</a:t>
                      </a:r>
                      <a:r>
                        <a:rPr sz="750" b="1" spc="-5" dirty="0">
                          <a:solidFill>
                            <a:srgbClr val="FFFFFF"/>
                          </a:solidFill>
                          <a:latin typeface="Arial"/>
                          <a:cs typeface="Arial"/>
                        </a:rPr>
                        <a:t>a</a:t>
                      </a:r>
                      <a:r>
                        <a:rPr sz="750" b="1" spc="-20" dirty="0">
                          <a:solidFill>
                            <a:srgbClr val="FFFFFF"/>
                          </a:solidFill>
                          <a:latin typeface="Arial"/>
                          <a:cs typeface="Arial"/>
                        </a:rPr>
                        <a:t>k</a:t>
                      </a:r>
                      <a:r>
                        <a:rPr sz="750" b="1" spc="-5" dirty="0">
                          <a:solidFill>
                            <a:srgbClr val="FFFFFF"/>
                          </a:solidFill>
                          <a:latin typeface="Arial"/>
                          <a:cs typeface="Arial"/>
                        </a:rPr>
                        <a:t>e</a:t>
                      </a:r>
                      <a:r>
                        <a:rPr sz="750" b="1" dirty="0">
                          <a:solidFill>
                            <a:srgbClr val="FFFFFF"/>
                          </a:solidFill>
                          <a:latin typeface="Arial"/>
                          <a:cs typeface="Arial"/>
                        </a:rPr>
                        <a:t>r</a:t>
                      </a:r>
                      <a:endParaRPr sz="750">
                        <a:latin typeface="Arial"/>
                        <a:cs typeface="Arial"/>
                      </a:endParaRPr>
                    </a:p>
                  </a:txBody>
                  <a:tcPr marL="0" marR="0" marT="36830"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b="1" spc="15" dirty="0">
                          <a:solidFill>
                            <a:srgbClr val="231F20"/>
                          </a:solidFill>
                          <a:latin typeface="Arial"/>
                          <a:cs typeface="Arial"/>
                        </a:rPr>
                        <a:t>Northerner</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4610" algn="ctr">
                        <a:lnSpc>
                          <a:spcPct val="100000"/>
                        </a:lnSpc>
                        <a:spcBef>
                          <a:spcPts val="450"/>
                        </a:spcBef>
                      </a:pPr>
                      <a:r>
                        <a:rPr sz="650" spc="-5" dirty="0">
                          <a:solidFill>
                            <a:srgbClr val="231F20"/>
                          </a:solidFill>
                          <a:latin typeface="Trebuchet MS"/>
                          <a:cs typeface="Trebuchet MS"/>
                        </a:rPr>
                        <a:t>0.25</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gn="ctr">
                        <a:lnSpc>
                          <a:spcPct val="100000"/>
                        </a:lnSpc>
                        <a:spcBef>
                          <a:spcPts val="450"/>
                        </a:spcBef>
                      </a:pPr>
                      <a:r>
                        <a:rPr sz="650" spc="-5" dirty="0">
                          <a:solidFill>
                            <a:srgbClr val="231F20"/>
                          </a:solidFill>
                          <a:latin typeface="Trebuchet MS"/>
                          <a:cs typeface="Trebuchet MS"/>
                        </a:rPr>
                        <a:t>0.35</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b="1" dirty="0">
                          <a:solidFill>
                            <a:srgbClr val="231F20"/>
                          </a:solidFill>
                          <a:latin typeface="Arial"/>
                          <a:cs typeface="Arial"/>
                        </a:rPr>
                        <a:t>Southerner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54610" algn="ctr">
                        <a:lnSpc>
                          <a:spcPct val="100000"/>
                        </a:lnSpc>
                        <a:spcBef>
                          <a:spcPts val="405"/>
                        </a:spcBef>
                      </a:pPr>
                      <a:r>
                        <a:rPr sz="650" spc="-5" dirty="0">
                          <a:solidFill>
                            <a:srgbClr val="231F20"/>
                          </a:solidFill>
                          <a:latin typeface="Trebuchet MS"/>
                          <a:cs typeface="Trebuchet MS"/>
                        </a:rPr>
                        <a:t>0.25</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10795" algn="ctr">
                        <a:lnSpc>
                          <a:spcPct val="100000"/>
                        </a:lnSpc>
                        <a:spcBef>
                          <a:spcPts val="405"/>
                        </a:spcBef>
                      </a:pPr>
                      <a:r>
                        <a:rPr sz="650" spc="-30" dirty="0">
                          <a:solidFill>
                            <a:srgbClr val="231F20"/>
                          </a:solidFill>
                          <a:latin typeface="Trebuchet MS"/>
                          <a:cs typeface="Trebuchet MS"/>
                        </a:rPr>
                        <a:t>0.15</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347294" y="2313087"/>
            <a:ext cx="213614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North vs. South (regional cleavage).</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49352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Zambia and Malawi</a:t>
            </a:r>
            <a:endParaRPr sz="1400">
              <a:latin typeface="+mn-lt"/>
            </a:endParaRPr>
          </a:p>
        </p:txBody>
      </p:sp>
      <p:sp>
        <p:nvSpPr>
          <p:cNvPr id="3" name="object 3"/>
          <p:cNvSpPr txBox="1"/>
          <p:nvPr/>
        </p:nvSpPr>
        <p:spPr>
          <a:xfrm>
            <a:off x="298983" y="913839"/>
            <a:ext cx="3834867" cy="1573508"/>
          </a:xfrm>
          <a:prstGeom prst="rect">
            <a:avLst/>
          </a:prstGeom>
        </p:spPr>
        <p:txBody>
          <a:bodyPr vert="horz" wrap="square" lIns="0" tIns="11430" rIns="0" bIns="0" rtlCol="0">
            <a:spAutoFit/>
          </a:bodyPr>
          <a:lstStyle/>
          <a:p>
            <a:pPr marL="76200">
              <a:lnSpc>
                <a:spcPts val="1000"/>
              </a:lnSpc>
              <a:spcBef>
                <a:spcPts val="90"/>
              </a:spcBef>
            </a:pPr>
            <a:r>
              <a:rPr lang="en-US" sz="1100" dirty="0">
                <a:cs typeface="Microsoft Sans Serif"/>
              </a:rPr>
              <a:t>    </a:t>
            </a:r>
            <a:r>
              <a:rPr sz="1100" dirty="0">
                <a:cs typeface="Microsoft Sans Serif"/>
              </a:rPr>
              <a:t>of Chewas and Tumbukas live in Malawi, and</a:t>
            </a:r>
            <a:r>
              <a:rPr lang="en-US" sz="1100" dirty="0">
                <a:cs typeface="Microsoft Sans Serif"/>
              </a:rPr>
              <a:t>    </a:t>
            </a:r>
            <a:r>
              <a:rPr sz="1650" baseline="22727" dirty="0">
                <a:cs typeface="Microsoft Sans Serif"/>
              </a:rPr>
              <a:t> </a:t>
            </a:r>
            <a:r>
              <a:rPr sz="1200" baseline="31250" dirty="0">
                <a:cs typeface="Trebuchet MS"/>
              </a:rPr>
              <a:t> </a:t>
            </a:r>
            <a:r>
              <a:rPr lang="en-US" sz="1200" baseline="31250" dirty="0">
                <a:cs typeface="Trebuchet MS"/>
              </a:rPr>
              <a:t>    </a:t>
            </a:r>
            <a:r>
              <a:rPr lang="en-US" sz="1100" dirty="0">
                <a:cs typeface="Microsoft Sans Serif"/>
              </a:rPr>
              <a:t>li</a:t>
            </a:r>
            <a:r>
              <a:rPr sz="1100" dirty="0">
                <a:cs typeface="Microsoft Sans Serif"/>
              </a:rPr>
              <a:t>ve in Zambia.</a:t>
            </a:r>
          </a:p>
          <a:p>
            <a:pPr marL="76200">
              <a:lnSpc>
                <a:spcPts val="640"/>
              </a:lnSpc>
              <a:tabLst>
                <a:tab pos="2875915" algn="l"/>
              </a:tabLst>
            </a:pPr>
            <a:r>
              <a:rPr lang="en-US" sz="800" dirty="0">
                <a:cs typeface="Trebuchet MS"/>
              </a:rPr>
              <a:t>                                                                                                                     </a:t>
            </a:r>
            <a:endParaRPr sz="800" dirty="0">
              <a:cs typeface="Trebuchet MS"/>
            </a:endParaRPr>
          </a:p>
          <a:p>
            <a:pPr>
              <a:lnSpc>
                <a:spcPct val="100000"/>
              </a:lnSpc>
            </a:pPr>
            <a:endParaRPr sz="800" dirty="0">
              <a:cs typeface="Trebuchet MS"/>
            </a:endParaRPr>
          </a:p>
          <a:p>
            <a:pPr>
              <a:lnSpc>
                <a:spcPct val="100000"/>
              </a:lnSpc>
            </a:pPr>
            <a:endParaRPr sz="800" dirty="0">
              <a:cs typeface="Trebuchet MS"/>
            </a:endParaRPr>
          </a:p>
          <a:p>
            <a:pPr marL="60960">
              <a:lnSpc>
                <a:spcPct val="100000"/>
              </a:lnSpc>
              <a:spcBef>
                <a:spcPts val="695"/>
              </a:spcBef>
            </a:pPr>
            <a:r>
              <a:rPr sz="1100" dirty="0">
                <a:solidFill>
                  <a:srgbClr val="00B0F0"/>
                </a:solidFill>
                <a:cs typeface="Microsoft Sans Serif"/>
              </a:rPr>
              <a:t>Puzzle:</a:t>
            </a:r>
          </a:p>
          <a:p>
            <a:pPr>
              <a:lnSpc>
                <a:spcPct val="100000"/>
              </a:lnSpc>
              <a:spcBef>
                <a:spcPts val="50"/>
              </a:spcBef>
            </a:pPr>
            <a:endParaRPr sz="1500" dirty="0">
              <a:cs typeface="Microsoft Sans Serif"/>
            </a:endParaRPr>
          </a:p>
          <a:p>
            <a:pPr marL="337820" indent="-139065">
              <a:lnSpc>
                <a:spcPct val="100000"/>
              </a:lnSpc>
              <a:spcBef>
                <a:spcPts val="5"/>
              </a:spcBef>
              <a:buClr>
                <a:srgbClr val="000000"/>
              </a:buClr>
              <a:buFont typeface="Arial"/>
              <a:buChar char="•"/>
              <a:tabLst>
                <a:tab pos="338455" algn="l"/>
              </a:tabLst>
            </a:pPr>
            <a:r>
              <a:rPr sz="1100" dirty="0">
                <a:solidFill>
                  <a:srgbClr val="00B0F0"/>
                </a:solidFill>
                <a:cs typeface="Microsoft Sans Serif"/>
              </a:rPr>
              <a:t>Malawi: </a:t>
            </a:r>
            <a:r>
              <a:rPr sz="1100" dirty="0">
                <a:cs typeface="Microsoft Sans Serif"/>
              </a:rPr>
              <a:t>Chewas and Tumbukas are arch political enemies.</a:t>
            </a:r>
          </a:p>
          <a:p>
            <a:pPr>
              <a:lnSpc>
                <a:spcPct val="100000"/>
              </a:lnSpc>
              <a:spcBef>
                <a:spcPts val="5"/>
              </a:spcBef>
              <a:buFont typeface="Arial"/>
              <a:buChar char="•"/>
            </a:pPr>
            <a:endParaRPr sz="1750" dirty="0">
              <a:cs typeface="Microsoft Sans Serif"/>
            </a:endParaRPr>
          </a:p>
          <a:p>
            <a:pPr marL="337820" indent="-139065">
              <a:lnSpc>
                <a:spcPct val="100000"/>
              </a:lnSpc>
              <a:buClr>
                <a:srgbClr val="000000"/>
              </a:buClr>
              <a:buFont typeface="Arial"/>
              <a:buChar char="•"/>
              <a:tabLst>
                <a:tab pos="338455" algn="l"/>
              </a:tabLst>
            </a:pPr>
            <a:r>
              <a:rPr sz="1100" dirty="0">
                <a:solidFill>
                  <a:srgbClr val="00B0F0"/>
                </a:solidFill>
                <a:cs typeface="Microsoft Sans Serif"/>
              </a:rPr>
              <a:t>Zambia: </a:t>
            </a:r>
            <a:r>
              <a:rPr sz="1100" dirty="0">
                <a:cs typeface="Microsoft Sans Serif"/>
              </a:rPr>
              <a:t>Chewas and Tumbukas are political allies.</a:t>
            </a:r>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89BD4E51-A872-9ACE-CC9B-DAF44EC00034}"/>
                  </a:ext>
                </a:extLst>
              </p:cNvPr>
              <p:cNvSpPr txBox="1"/>
              <p:nvPr/>
            </p:nvSpPr>
            <p:spPr>
              <a:xfrm>
                <a:off x="2838450" y="890117"/>
                <a:ext cx="685800" cy="2601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900" i="1" smtClean="0">
                              <a:latin typeface="Cambria Math" panose="02040503050406030204" pitchFamily="18" charset="0"/>
                            </a:rPr>
                          </m:ctrlPr>
                        </m:fPr>
                        <m:num>
                          <m:r>
                            <a:rPr lang="en-US" sz="900" b="0" i="1" smtClean="0">
                              <a:latin typeface="Cambria Math" panose="02040503050406030204" pitchFamily="18" charset="0"/>
                            </a:rPr>
                            <m:t>1</m:t>
                          </m:r>
                        </m:num>
                        <m:den>
                          <m:r>
                            <a:rPr lang="en-US" sz="900" b="0" i="1" smtClean="0">
                              <a:latin typeface="Cambria Math" panose="02040503050406030204" pitchFamily="18" charset="0"/>
                            </a:rPr>
                            <m:t>3</m:t>
                          </m:r>
                        </m:den>
                      </m:f>
                    </m:oMath>
                  </m:oMathPara>
                </a14:m>
                <a:endParaRPr lang="en-US" sz="1100" dirty="0"/>
              </a:p>
            </p:txBody>
          </p:sp>
        </mc:Choice>
        <mc:Fallback>
          <p:sp>
            <p:nvSpPr>
              <p:cNvPr id="4" name="TextBox 3">
                <a:extLst>
                  <a:ext uri="{FF2B5EF4-FFF2-40B4-BE49-F238E27FC236}">
                    <a16:creationId xmlns:a16="http://schemas.microsoft.com/office/drawing/2014/main" id="{89BD4E51-A872-9ACE-CC9B-DAF44EC00034}"/>
                  </a:ext>
                </a:extLst>
              </p:cNvPr>
              <p:cNvSpPr txBox="1">
                <a:spLocks noRot="1" noChangeAspect="1" noMove="1" noResize="1" noEditPoints="1" noAdjustHandles="1" noChangeArrowheads="1" noChangeShapeType="1" noTextEdit="1"/>
              </p:cNvSpPr>
              <p:nvPr/>
            </p:nvSpPr>
            <p:spPr>
              <a:xfrm>
                <a:off x="2838450" y="890117"/>
                <a:ext cx="685800" cy="260199"/>
              </a:xfrm>
              <a:prstGeom prst="rect">
                <a:avLst/>
              </a:prstGeom>
              <a:blipFill>
                <a:blip r:embed="rId2"/>
                <a:stretch>
                  <a:fillRect t="-2326" b="-162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B4AC3F1-D0A3-B3C4-403F-B9A3DB63D75D}"/>
                  </a:ext>
                </a:extLst>
              </p:cNvPr>
              <p:cNvSpPr txBox="1"/>
              <p:nvPr/>
            </p:nvSpPr>
            <p:spPr>
              <a:xfrm>
                <a:off x="358242" y="892174"/>
                <a:ext cx="89768" cy="2601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900" i="1" smtClean="0">
                              <a:latin typeface="Cambria Math" panose="02040503050406030204" pitchFamily="18" charset="0"/>
                            </a:rPr>
                          </m:ctrlPr>
                        </m:fPr>
                        <m:num>
                          <m:r>
                            <a:rPr lang="en-US" sz="900" b="0" i="1" smtClean="0">
                              <a:latin typeface="Cambria Math" panose="02040503050406030204" pitchFamily="18" charset="0"/>
                            </a:rPr>
                            <m:t>2</m:t>
                          </m:r>
                        </m:num>
                        <m:den>
                          <m:r>
                            <a:rPr lang="en-US" sz="900" b="0" i="1" smtClean="0">
                              <a:latin typeface="Cambria Math" panose="02040503050406030204" pitchFamily="18" charset="0"/>
                            </a:rPr>
                            <m:t>3</m:t>
                          </m:r>
                        </m:den>
                      </m:f>
                    </m:oMath>
                  </m:oMathPara>
                </a14:m>
                <a:endParaRPr lang="en-US" sz="900" dirty="0"/>
              </a:p>
            </p:txBody>
          </p:sp>
        </mc:Choice>
        <mc:Fallback xmlns="">
          <p:sp>
            <p:nvSpPr>
              <p:cNvPr id="5" name="TextBox 4">
                <a:extLst>
                  <a:ext uri="{FF2B5EF4-FFF2-40B4-BE49-F238E27FC236}">
                    <a16:creationId xmlns:a16="http://schemas.microsoft.com/office/drawing/2014/main" id="{BB4AC3F1-D0A3-B3C4-403F-B9A3DB63D75D}"/>
                  </a:ext>
                </a:extLst>
              </p:cNvPr>
              <p:cNvSpPr txBox="1">
                <a:spLocks noRot="1" noChangeAspect="1" noMove="1" noResize="1" noEditPoints="1" noAdjustHandles="1" noChangeArrowheads="1" noChangeShapeType="1" noTextEdit="1"/>
              </p:cNvSpPr>
              <p:nvPr/>
            </p:nvSpPr>
            <p:spPr>
              <a:xfrm>
                <a:off x="358242" y="892174"/>
                <a:ext cx="89768" cy="260199"/>
              </a:xfrm>
              <a:prstGeom prst="rect">
                <a:avLst/>
              </a:prstGeom>
              <a:blipFill>
                <a:blip r:embed="rId3"/>
                <a:stretch>
                  <a:fillRect l="-37500" t="-4762" r="-25000" b="-14286"/>
                </a:stretch>
              </a:blipFill>
            </p:spPr>
            <p:txBody>
              <a:bodyPr/>
              <a:lstStyle/>
              <a:p>
                <a:r>
                  <a:rPr lang="en-US">
                    <a:noFill/>
                  </a:rPr>
                  <a:t> </a:t>
                </a:r>
              </a:p>
            </p:txBody>
          </p:sp>
        </mc:Fallback>
      </mc:AlternateContent>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75233" y="307886"/>
            <a:ext cx="3257550" cy="2743200"/>
            <a:chOff x="675233" y="307886"/>
            <a:chExt cx="3257550" cy="2743200"/>
          </a:xfrm>
        </p:grpSpPr>
        <p:pic>
          <p:nvPicPr>
            <p:cNvPr id="3" name="object 3"/>
            <p:cNvPicPr/>
            <p:nvPr/>
          </p:nvPicPr>
          <p:blipFill>
            <a:blip r:embed="rId2" cstate="print"/>
            <a:stretch>
              <a:fillRect/>
            </a:stretch>
          </p:blipFill>
          <p:spPr>
            <a:xfrm>
              <a:off x="675233" y="307886"/>
              <a:ext cx="3257550" cy="2743200"/>
            </a:xfrm>
            <a:prstGeom prst="rect">
              <a:avLst/>
            </a:prstGeom>
          </p:spPr>
        </p:pic>
        <p:pic>
          <p:nvPicPr>
            <p:cNvPr id="4" name="object 4"/>
            <p:cNvPicPr/>
            <p:nvPr/>
          </p:nvPicPr>
          <p:blipFill>
            <a:blip r:embed="rId3" cstate="print"/>
            <a:stretch>
              <a:fillRect/>
            </a:stretch>
          </p:blipFill>
          <p:spPr>
            <a:xfrm>
              <a:off x="675233" y="307886"/>
              <a:ext cx="3057524" cy="2743200"/>
            </a:xfrm>
            <a:prstGeom prst="rect">
              <a:avLst/>
            </a:prstGeom>
          </p:spPr>
        </p:pic>
      </p:gr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13612"/>
            <a:ext cx="2961640" cy="18787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Political parties serve four main purposes:</a:t>
            </a:r>
          </a:p>
          <a:p>
            <a:pPr>
              <a:lnSpc>
                <a:spcPct val="100000"/>
              </a:lnSpc>
              <a:spcBef>
                <a:spcPts val="50"/>
              </a:spcBef>
            </a:pPr>
            <a:endParaRPr sz="1500" dirty="0">
              <a:cs typeface="Microsoft Sans Serif"/>
            </a:endParaRPr>
          </a:p>
          <a:p>
            <a:pPr marL="289560" indent="-177800">
              <a:lnSpc>
                <a:spcPct val="100000"/>
              </a:lnSpc>
              <a:spcBef>
                <a:spcPts val="5"/>
              </a:spcBef>
              <a:buAutoNum type="arabicPeriod"/>
              <a:tabLst>
                <a:tab pos="290195" algn="l"/>
              </a:tabLst>
            </a:pPr>
            <a:r>
              <a:rPr sz="1100" dirty="0">
                <a:cs typeface="Microsoft Sans Serif"/>
              </a:rPr>
              <a:t>Structure the political world</a:t>
            </a:r>
          </a:p>
          <a:p>
            <a:pPr>
              <a:lnSpc>
                <a:spcPct val="100000"/>
              </a:lnSpc>
              <a:buFont typeface="Microsoft Sans Serif"/>
              <a:buAutoNum type="arabicPeriod"/>
            </a:pPr>
            <a:endParaRPr sz="1100" dirty="0">
              <a:cs typeface="Microsoft Sans Serif"/>
            </a:endParaRPr>
          </a:p>
          <a:p>
            <a:pPr marL="289560" indent="-177800">
              <a:lnSpc>
                <a:spcPct val="100000"/>
              </a:lnSpc>
              <a:spcBef>
                <a:spcPts val="740"/>
              </a:spcBef>
              <a:buAutoNum type="arabicPeriod"/>
              <a:tabLst>
                <a:tab pos="290195" algn="l"/>
              </a:tabLst>
            </a:pPr>
            <a:r>
              <a:rPr sz="1100" dirty="0">
                <a:cs typeface="Microsoft Sans Serif"/>
              </a:rPr>
              <a:t>Recruitment and socialization of political elite</a:t>
            </a:r>
          </a:p>
          <a:p>
            <a:pPr>
              <a:lnSpc>
                <a:spcPct val="100000"/>
              </a:lnSpc>
              <a:buFont typeface="Microsoft Sans Serif"/>
              <a:buAutoNum type="arabicPeriod"/>
            </a:pPr>
            <a:endParaRPr sz="1100" dirty="0">
              <a:cs typeface="Microsoft Sans Serif"/>
            </a:endParaRPr>
          </a:p>
          <a:p>
            <a:pPr marL="289560" indent="-177800">
              <a:lnSpc>
                <a:spcPct val="100000"/>
              </a:lnSpc>
              <a:spcBef>
                <a:spcPts val="745"/>
              </a:spcBef>
              <a:buAutoNum type="arabicPeriod"/>
              <a:tabLst>
                <a:tab pos="290195" algn="l"/>
              </a:tabLst>
            </a:pPr>
            <a:r>
              <a:rPr sz="1100" dirty="0">
                <a:cs typeface="Microsoft Sans Serif"/>
              </a:rPr>
              <a:t>Mobilization of the masses</a:t>
            </a:r>
          </a:p>
          <a:p>
            <a:pPr>
              <a:lnSpc>
                <a:spcPct val="100000"/>
              </a:lnSpc>
              <a:buFont typeface="Microsoft Sans Serif"/>
              <a:buAutoNum type="arabicPeriod"/>
            </a:pPr>
            <a:endParaRPr sz="1100" dirty="0">
              <a:cs typeface="Microsoft Sans Serif"/>
            </a:endParaRPr>
          </a:p>
          <a:p>
            <a:pPr marL="289560" indent="-177800">
              <a:lnSpc>
                <a:spcPct val="100000"/>
              </a:lnSpc>
              <a:spcBef>
                <a:spcPts val="740"/>
              </a:spcBef>
              <a:buAutoNum type="arabicPeriod"/>
              <a:tabLst>
                <a:tab pos="290195" algn="l"/>
              </a:tabLst>
            </a:pPr>
            <a:r>
              <a:rPr sz="1100" dirty="0">
                <a:cs typeface="Microsoft Sans Serif"/>
              </a:rPr>
              <a:t>The link between rulers and the ruled</a:t>
            </a: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633195"/>
            <a:ext cx="3966210" cy="1811201"/>
          </a:xfrm>
          <a:prstGeom prst="rect">
            <a:avLst/>
          </a:prstGeom>
        </p:spPr>
        <p:txBody>
          <a:bodyPr vert="horz" wrap="square" lIns="0" tIns="6985" rIns="0" bIns="0" rtlCol="0">
            <a:spAutoFit/>
          </a:bodyPr>
          <a:lstStyle/>
          <a:p>
            <a:pPr marL="50800" marR="219710">
              <a:lnSpc>
                <a:spcPct val="102600"/>
              </a:lnSpc>
              <a:spcBef>
                <a:spcPts val="55"/>
              </a:spcBef>
            </a:pPr>
            <a:r>
              <a:rPr sz="1100" dirty="0">
                <a:solidFill>
                  <a:srgbClr val="00B0F0"/>
                </a:solidFill>
                <a:cs typeface="Microsoft Sans Serif"/>
              </a:rPr>
              <a:t>There are recognizable cultural differences between Chewas and  Tumbukas.</a:t>
            </a:r>
          </a:p>
          <a:p>
            <a:pPr>
              <a:lnSpc>
                <a:spcPct val="100000"/>
              </a:lnSpc>
              <a:spcBef>
                <a:spcPts val="55"/>
              </a:spcBef>
            </a:pPr>
            <a:endParaRPr sz="1500" dirty="0">
              <a:cs typeface="Microsoft Sans Serif"/>
            </a:endParaRPr>
          </a:p>
          <a:p>
            <a:pPr marL="327660" indent="-139065">
              <a:lnSpc>
                <a:spcPct val="100000"/>
              </a:lnSpc>
              <a:buFont typeface="Arial"/>
              <a:buChar char="•"/>
              <a:tabLst>
                <a:tab pos="328295" algn="l"/>
              </a:tabLst>
            </a:pPr>
            <a:r>
              <a:rPr sz="1100" dirty="0">
                <a:cs typeface="Microsoft Sans Serif"/>
              </a:rPr>
              <a:t>Chewas speak Chichewa, while Tumbukas speak Chitumbuka.</a:t>
            </a:r>
          </a:p>
          <a:p>
            <a:pPr>
              <a:lnSpc>
                <a:spcPct val="100000"/>
              </a:lnSpc>
              <a:spcBef>
                <a:spcPts val="5"/>
              </a:spcBef>
              <a:buFont typeface="Arial"/>
              <a:buChar char="•"/>
            </a:pPr>
            <a:endParaRPr sz="1750" dirty="0">
              <a:cs typeface="Microsoft Sans Serif"/>
            </a:endParaRPr>
          </a:p>
          <a:p>
            <a:pPr marL="327660" indent="-139065">
              <a:lnSpc>
                <a:spcPct val="100000"/>
              </a:lnSpc>
              <a:buFont typeface="Arial"/>
              <a:buChar char="•"/>
              <a:tabLst>
                <a:tab pos="328295" algn="l"/>
              </a:tabLst>
            </a:pPr>
            <a:r>
              <a:rPr sz="1100" dirty="0">
                <a:cs typeface="Microsoft Sans Serif"/>
              </a:rPr>
              <a:t>Chewas dance nyau, while Tumbukas dance vinbuza.</a:t>
            </a:r>
          </a:p>
          <a:p>
            <a:pPr>
              <a:lnSpc>
                <a:spcPct val="100000"/>
              </a:lnSpc>
              <a:spcBef>
                <a:spcPts val="25"/>
              </a:spcBef>
              <a:buFont typeface="Arial"/>
              <a:buChar char="•"/>
            </a:pPr>
            <a:endParaRPr sz="1700" dirty="0">
              <a:cs typeface="Microsoft Sans Serif"/>
            </a:endParaRPr>
          </a:p>
          <a:p>
            <a:pPr marL="327660" marR="433070" indent="-139065">
              <a:lnSpc>
                <a:spcPct val="102699"/>
              </a:lnSpc>
              <a:spcBef>
                <a:spcPts val="5"/>
              </a:spcBef>
              <a:buFont typeface="Arial"/>
              <a:buChar char="•"/>
              <a:tabLst>
                <a:tab pos="328295" algn="l"/>
              </a:tabLst>
            </a:pPr>
            <a:r>
              <a:rPr sz="1100" dirty="0">
                <a:cs typeface="Microsoft Sans Serif"/>
              </a:rPr>
              <a:t>Chewa parents want a chicken for their daughter, while  Tumbuka parents want seven cows.</a:t>
            </a: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961756"/>
            <a:ext cx="3572510" cy="976421"/>
          </a:xfrm>
          <a:prstGeom prst="rect">
            <a:avLst/>
          </a:prstGeom>
        </p:spPr>
        <p:txBody>
          <a:bodyPr vert="horz" wrap="square" lIns="0" tIns="6985" rIns="0" bIns="0" rtlCol="0">
            <a:spAutoFit/>
          </a:bodyPr>
          <a:lstStyle/>
          <a:p>
            <a:pPr marL="25400" marR="17780">
              <a:lnSpc>
                <a:spcPct val="102699"/>
              </a:lnSpc>
              <a:spcBef>
                <a:spcPts val="55"/>
              </a:spcBef>
            </a:pPr>
            <a:r>
              <a:rPr sz="1100" dirty="0">
                <a:solidFill>
                  <a:srgbClr val="00B0F0"/>
                </a:solidFill>
                <a:cs typeface="Microsoft Sans Serif"/>
              </a:rPr>
              <a:t>Would a member of your ethnic group vote for a presidential  candidate from the other ethnic group?</a:t>
            </a:r>
          </a:p>
          <a:p>
            <a:pPr>
              <a:lnSpc>
                <a:spcPct val="100000"/>
              </a:lnSpc>
              <a:spcBef>
                <a:spcPts val="50"/>
              </a:spcBef>
            </a:pPr>
            <a:endParaRPr sz="1500" dirty="0">
              <a:cs typeface="Microsoft Sans Serif"/>
            </a:endParaRPr>
          </a:p>
          <a:p>
            <a:pPr marL="302260" indent="-139065">
              <a:lnSpc>
                <a:spcPct val="100000"/>
              </a:lnSpc>
              <a:buFont typeface="Arial"/>
              <a:buChar char="•"/>
              <a:tabLst>
                <a:tab pos="302895" algn="l"/>
              </a:tabLst>
            </a:pPr>
            <a:r>
              <a:rPr sz="1100" dirty="0">
                <a:cs typeface="Microsoft Sans Serif"/>
              </a:rPr>
              <a:t>Zambia: 21% said “No”.</a:t>
            </a:r>
          </a:p>
          <a:p>
            <a:pPr marL="302260" indent="-139065">
              <a:lnSpc>
                <a:spcPct val="100000"/>
              </a:lnSpc>
              <a:spcBef>
                <a:spcPts val="335"/>
              </a:spcBef>
              <a:buFont typeface="Arial"/>
              <a:buChar char="•"/>
              <a:tabLst>
                <a:tab pos="302895" algn="l"/>
              </a:tabLst>
            </a:pPr>
            <a:r>
              <a:rPr sz="1100" dirty="0">
                <a:cs typeface="Microsoft Sans Serif"/>
              </a:rPr>
              <a:t>Malawi: 61% said “No”.</a:t>
            </a: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1030591"/>
            <a:ext cx="3399154" cy="801501"/>
          </a:xfrm>
          <a:prstGeom prst="rect">
            <a:avLst/>
          </a:prstGeom>
        </p:spPr>
        <p:txBody>
          <a:bodyPr vert="horz" wrap="square" lIns="0" tIns="11430" rIns="0" bIns="0" rtlCol="0">
            <a:spAutoFit/>
          </a:bodyPr>
          <a:lstStyle/>
          <a:p>
            <a:pPr marL="25400">
              <a:lnSpc>
                <a:spcPct val="100000"/>
              </a:lnSpc>
              <a:spcBef>
                <a:spcPts val="90"/>
              </a:spcBef>
            </a:pPr>
            <a:r>
              <a:rPr sz="1100" dirty="0">
                <a:solidFill>
                  <a:srgbClr val="00B0F0"/>
                </a:solidFill>
                <a:cs typeface="Microsoft Sans Serif"/>
              </a:rPr>
              <a:t>Would you marry a member from the other ethnic group?</a:t>
            </a:r>
          </a:p>
          <a:p>
            <a:pPr>
              <a:lnSpc>
                <a:spcPct val="100000"/>
              </a:lnSpc>
              <a:spcBef>
                <a:spcPts val="50"/>
              </a:spcBef>
            </a:pPr>
            <a:endParaRPr sz="1500" dirty="0">
              <a:cs typeface="Microsoft Sans Serif"/>
            </a:endParaRPr>
          </a:p>
          <a:p>
            <a:pPr marL="302260" indent="-139065">
              <a:lnSpc>
                <a:spcPct val="100000"/>
              </a:lnSpc>
              <a:spcBef>
                <a:spcPts val="5"/>
              </a:spcBef>
              <a:buFont typeface="Arial"/>
              <a:buChar char="•"/>
              <a:tabLst>
                <a:tab pos="302895" algn="l"/>
              </a:tabLst>
            </a:pPr>
            <a:r>
              <a:rPr sz="1100" dirty="0">
                <a:cs typeface="Microsoft Sans Serif"/>
              </a:rPr>
              <a:t>Zambia: 24% said “No”.</a:t>
            </a:r>
          </a:p>
          <a:p>
            <a:pPr marL="302260" indent="-139065">
              <a:lnSpc>
                <a:spcPct val="100000"/>
              </a:lnSpc>
              <a:spcBef>
                <a:spcPts val="330"/>
              </a:spcBef>
              <a:buFont typeface="Arial"/>
              <a:buChar char="•"/>
              <a:tabLst>
                <a:tab pos="302895" algn="l"/>
              </a:tabLst>
            </a:pPr>
            <a:r>
              <a:rPr sz="1100" dirty="0">
                <a:cs typeface="Microsoft Sans Serif"/>
              </a:rPr>
              <a:t>Malawi: 55% said “No”.</a:t>
            </a: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450" y="996440"/>
            <a:ext cx="4191000" cy="196208"/>
          </a:xfrm>
          <a:prstGeom prst="rect">
            <a:avLst/>
          </a:prstGeom>
        </p:spPr>
        <p:txBody>
          <a:bodyPr vert="horz" wrap="square" lIns="0" tIns="11430" rIns="0" bIns="0" rtlCol="0">
            <a:spAutoFit/>
          </a:bodyPr>
          <a:lstStyle/>
          <a:p>
            <a:pPr marL="12700">
              <a:lnSpc>
                <a:spcPct val="100000"/>
              </a:lnSpc>
              <a:spcBef>
                <a:spcPts val="90"/>
              </a:spcBef>
            </a:pPr>
            <a:r>
              <a:rPr sz="1200" dirty="0">
                <a:latin typeface="+mn-lt"/>
              </a:rPr>
              <a:t>Chewas and Tumbukas are allies in Zambia and enemies in Malawi.</a:t>
            </a:r>
          </a:p>
        </p:txBody>
      </p:sp>
      <p:sp>
        <p:nvSpPr>
          <p:cNvPr id="3" name="object 3"/>
          <p:cNvSpPr txBox="1"/>
          <p:nvPr/>
        </p:nvSpPr>
        <p:spPr>
          <a:xfrm>
            <a:off x="2088197" y="1736030"/>
            <a:ext cx="35750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Why?</a:t>
            </a: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52448"/>
            <a:ext cx="3629025" cy="1157112"/>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The two countries employ the same electoral system – SMDP.</a:t>
            </a:r>
          </a:p>
          <a:p>
            <a:pPr marL="12700" marR="1152525">
              <a:lnSpc>
                <a:spcPct val="317400"/>
              </a:lnSpc>
            </a:pPr>
            <a:r>
              <a:rPr sz="1100" dirty="0">
                <a:cs typeface="Microsoft Sans Serif"/>
              </a:rPr>
              <a:t>They have both had similar party systems.  They’re both former British colonies.</a:t>
            </a: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71094" y="465174"/>
            <a:ext cx="3926840" cy="2236318"/>
          </a:xfrm>
          <a:prstGeom prst="rect">
            <a:avLst/>
          </a:prstGeom>
        </p:spPr>
        <p:txBody>
          <a:bodyPr vert="horz" wrap="square" lIns="0" tIns="11430" rIns="0" bIns="0" rtlCol="0">
            <a:spAutoFit/>
          </a:bodyPr>
          <a:lstStyle/>
          <a:p>
            <a:pPr marL="88900">
              <a:lnSpc>
                <a:spcPct val="100000"/>
              </a:lnSpc>
              <a:spcBef>
                <a:spcPts val="90"/>
              </a:spcBef>
            </a:pPr>
            <a:r>
              <a:rPr sz="1100" dirty="0">
                <a:solidFill>
                  <a:srgbClr val="00B0F0"/>
                </a:solidFill>
                <a:cs typeface="Microsoft Sans Serif"/>
              </a:rPr>
              <a:t>Malawi</a:t>
            </a:r>
          </a:p>
          <a:p>
            <a:pPr>
              <a:lnSpc>
                <a:spcPct val="100000"/>
              </a:lnSpc>
              <a:spcBef>
                <a:spcPts val="50"/>
              </a:spcBef>
            </a:pPr>
            <a:endParaRPr sz="1500" dirty="0">
              <a:cs typeface="Microsoft Sans Serif"/>
            </a:endParaRPr>
          </a:p>
          <a:p>
            <a:pPr marL="365760" indent="-139065">
              <a:lnSpc>
                <a:spcPct val="100000"/>
              </a:lnSpc>
              <a:spcBef>
                <a:spcPts val="5"/>
              </a:spcBef>
              <a:buFont typeface="Arial"/>
              <a:buChar char="•"/>
              <a:tabLst>
                <a:tab pos="366395" algn="l"/>
              </a:tabLst>
            </a:pPr>
            <a:r>
              <a:rPr sz="1100" dirty="0">
                <a:cs typeface="Microsoft Sans Serif"/>
              </a:rPr>
              <a:t>Chewas (57%) and Tumbukas (12%).</a:t>
            </a:r>
          </a:p>
          <a:p>
            <a:pPr>
              <a:lnSpc>
                <a:spcPct val="100000"/>
              </a:lnSpc>
              <a:spcBef>
                <a:spcPts val="25"/>
              </a:spcBef>
              <a:buFont typeface="Arial"/>
              <a:buChar char="•"/>
            </a:pPr>
            <a:endParaRPr sz="1700" dirty="0">
              <a:cs typeface="Microsoft Sans Serif"/>
            </a:endParaRPr>
          </a:p>
          <a:p>
            <a:pPr marL="365760" marR="410209" indent="-139065">
              <a:lnSpc>
                <a:spcPct val="102600"/>
              </a:lnSpc>
              <a:buFont typeface="Arial"/>
              <a:buChar char="•"/>
              <a:tabLst>
                <a:tab pos="366395" algn="l"/>
              </a:tabLst>
            </a:pPr>
            <a:r>
              <a:rPr sz="1100" dirty="0">
                <a:cs typeface="Microsoft Sans Serif"/>
              </a:rPr>
              <a:t>Given their size and electoral system, it made sense to  politicize the Chewa-Tumbuka division.</a:t>
            </a:r>
          </a:p>
          <a:p>
            <a:pPr>
              <a:lnSpc>
                <a:spcPct val="100000"/>
              </a:lnSpc>
              <a:buFont typeface="Arial"/>
              <a:buChar char="•"/>
            </a:pPr>
            <a:endParaRPr sz="1100" dirty="0">
              <a:cs typeface="Microsoft Sans Serif"/>
            </a:endParaRPr>
          </a:p>
          <a:p>
            <a:pPr marL="365760" indent="-139065">
              <a:lnSpc>
                <a:spcPct val="100000"/>
              </a:lnSpc>
              <a:spcBef>
                <a:spcPts val="745"/>
              </a:spcBef>
              <a:buFont typeface="Arial"/>
              <a:buChar char="•"/>
              <a:tabLst>
                <a:tab pos="366395" algn="l"/>
              </a:tabLst>
            </a:pPr>
            <a:r>
              <a:rPr sz="1100" dirty="0">
                <a:cs typeface="Microsoft Sans Serif"/>
              </a:rPr>
              <a:t>Malawi Congress Party (MCP) was seen as the Chewa party.</a:t>
            </a:r>
          </a:p>
          <a:p>
            <a:pPr>
              <a:lnSpc>
                <a:spcPct val="100000"/>
              </a:lnSpc>
              <a:spcBef>
                <a:spcPts val="30"/>
              </a:spcBef>
              <a:buFont typeface="Arial"/>
              <a:buChar char="•"/>
            </a:pPr>
            <a:endParaRPr sz="1700" dirty="0">
              <a:cs typeface="Microsoft Sans Serif"/>
            </a:endParaRPr>
          </a:p>
          <a:p>
            <a:pPr marL="365760" marR="63500" indent="-139065">
              <a:lnSpc>
                <a:spcPct val="102600"/>
              </a:lnSpc>
              <a:buFont typeface="Arial"/>
              <a:buChar char="•"/>
              <a:tabLst>
                <a:tab pos="366395" algn="l"/>
              </a:tabLst>
            </a:pPr>
            <a:r>
              <a:rPr sz="1100" dirty="0">
                <a:cs typeface="Microsoft Sans Serif"/>
              </a:rPr>
              <a:t>Alliance for Democracy (AFORD) was seen as the Tumbuka  party.</a:t>
            </a: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58394" y="396340"/>
            <a:ext cx="3985260" cy="2413161"/>
          </a:xfrm>
          <a:prstGeom prst="rect">
            <a:avLst/>
          </a:prstGeom>
        </p:spPr>
        <p:txBody>
          <a:bodyPr vert="horz" wrap="square" lIns="0" tIns="11430" rIns="0" bIns="0" rtlCol="0">
            <a:spAutoFit/>
          </a:bodyPr>
          <a:lstStyle/>
          <a:p>
            <a:pPr marL="101600">
              <a:lnSpc>
                <a:spcPct val="100000"/>
              </a:lnSpc>
              <a:spcBef>
                <a:spcPts val="90"/>
              </a:spcBef>
            </a:pPr>
            <a:r>
              <a:rPr sz="1100" dirty="0">
                <a:solidFill>
                  <a:srgbClr val="00B0F0"/>
                </a:solidFill>
                <a:cs typeface="Microsoft Sans Serif"/>
              </a:rPr>
              <a:t>Zambia</a:t>
            </a:r>
          </a:p>
          <a:p>
            <a:pPr>
              <a:lnSpc>
                <a:spcPct val="100000"/>
              </a:lnSpc>
              <a:spcBef>
                <a:spcPts val="50"/>
              </a:spcBef>
            </a:pPr>
            <a:endParaRPr sz="1500" dirty="0">
              <a:cs typeface="Microsoft Sans Serif"/>
            </a:endParaRPr>
          </a:p>
          <a:p>
            <a:pPr marL="378460" indent="-139065">
              <a:lnSpc>
                <a:spcPct val="100000"/>
              </a:lnSpc>
              <a:spcBef>
                <a:spcPts val="5"/>
              </a:spcBef>
              <a:buFont typeface="Arial"/>
              <a:buChar char="•"/>
              <a:tabLst>
                <a:tab pos="379095" algn="l"/>
              </a:tabLst>
            </a:pPr>
            <a:r>
              <a:rPr sz="1100" dirty="0">
                <a:cs typeface="Microsoft Sans Serif"/>
              </a:rPr>
              <a:t>Chewas (7%) and Tumbukas (4%).</a:t>
            </a:r>
          </a:p>
          <a:p>
            <a:pPr>
              <a:lnSpc>
                <a:spcPct val="100000"/>
              </a:lnSpc>
              <a:spcBef>
                <a:spcPts val="25"/>
              </a:spcBef>
              <a:buFont typeface="Arial"/>
              <a:buChar char="•"/>
            </a:pPr>
            <a:endParaRPr sz="1700" dirty="0">
              <a:cs typeface="Microsoft Sans Serif"/>
            </a:endParaRPr>
          </a:p>
          <a:p>
            <a:pPr marL="378460" marR="81280" indent="-139065">
              <a:lnSpc>
                <a:spcPct val="102600"/>
              </a:lnSpc>
              <a:buFont typeface="Arial"/>
              <a:buChar char="•"/>
              <a:tabLst>
                <a:tab pos="379095" algn="l"/>
              </a:tabLst>
            </a:pPr>
            <a:r>
              <a:rPr sz="1100" dirty="0">
                <a:cs typeface="Microsoft Sans Serif"/>
              </a:rPr>
              <a:t>Given their size and electoral system, it didn’t make sense to  politicize the Chewa-Tumbuka division.</a:t>
            </a:r>
          </a:p>
          <a:p>
            <a:pPr>
              <a:lnSpc>
                <a:spcPct val="100000"/>
              </a:lnSpc>
              <a:buFont typeface="Arial"/>
              <a:buChar char="•"/>
            </a:pPr>
            <a:endParaRPr sz="1100" dirty="0">
              <a:cs typeface="Microsoft Sans Serif"/>
            </a:endParaRPr>
          </a:p>
          <a:p>
            <a:pPr marL="378460" marR="414020" indent="-139065">
              <a:lnSpc>
                <a:spcPct val="102699"/>
              </a:lnSpc>
              <a:spcBef>
                <a:spcPts val="710"/>
              </a:spcBef>
              <a:buFont typeface="Arial"/>
              <a:buChar char="•"/>
              <a:tabLst>
                <a:tab pos="379095" algn="l"/>
              </a:tabLst>
            </a:pPr>
            <a:r>
              <a:rPr sz="1100" dirty="0">
                <a:cs typeface="Microsoft Sans Serif"/>
              </a:rPr>
              <a:t>The division was between the Easterners (Chewas and  Tumbukas), Northerners, Westerners, and Southerners.</a:t>
            </a:r>
          </a:p>
          <a:p>
            <a:pPr>
              <a:lnSpc>
                <a:spcPct val="100000"/>
              </a:lnSpc>
              <a:buFont typeface="Arial"/>
              <a:buChar char="•"/>
            </a:pPr>
            <a:endParaRPr sz="1100" dirty="0">
              <a:cs typeface="Microsoft Sans Serif"/>
            </a:endParaRPr>
          </a:p>
          <a:p>
            <a:pPr marL="378460" marR="31115" indent="-139065">
              <a:lnSpc>
                <a:spcPct val="102600"/>
              </a:lnSpc>
              <a:spcBef>
                <a:spcPts val="705"/>
              </a:spcBef>
              <a:buFont typeface="Arial"/>
              <a:buChar char="•"/>
              <a:tabLst>
                <a:tab pos="379095" algn="l"/>
              </a:tabLst>
            </a:pPr>
            <a:r>
              <a:rPr sz="1100" dirty="0">
                <a:cs typeface="Microsoft Sans Serif"/>
              </a:rPr>
              <a:t>Chewas and Tumbukas had to work together if they hoped to  win political power.</a:t>
            </a: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5511" cy="547009"/>
          </a:xfrm>
          <a:prstGeom prst="rect">
            <a:avLst/>
          </a:prstGeom>
        </p:spPr>
        <p:txBody>
          <a:bodyPr vert="horz" wrap="square" lIns="0" tIns="202692" rIns="0" bIns="0" rtlCol="0">
            <a:spAutoFit/>
          </a:bodyPr>
          <a:lstStyle/>
          <a:p>
            <a:pPr marL="12700" marR="5080">
              <a:lnSpc>
                <a:spcPct val="102699"/>
              </a:lnSpc>
              <a:spcBef>
                <a:spcPts val="55"/>
              </a:spcBef>
            </a:pPr>
            <a:r>
              <a:rPr dirty="0">
                <a:solidFill>
                  <a:srgbClr val="00B0F0"/>
                </a:solidFill>
                <a:latin typeface="+mn-lt"/>
              </a:rPr>
              <a:t>The logic of political competition focuses voter and elite attention  on some cleavages and not others.</a:t>
            </a:r>
          </a:p>
        </p:txBody>
      </p:sp>
      <p:sp>
        <p:nvSpPr>
          <p:cNvPr id="3" name="object 3"/>
          <p:cNvSpPr txBox="1"/>
          <p:nvPr/>
        </p:nvSpPr>
        <p:spPr>
          <a:xfrm>
            <a:off x="347294" y="1418931"/>
            <a:ext cx="3857625" cy="909736"/>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Politicians seek to build political coalitions that allow them to win  power.</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nSpc>
                <a:spcPct val="100000"/>
              </a:lnSpc>
            </a:pPr>
            <a:r>
              <a:rPr sz="1100" dirty="0">
                <a:cs typeface="Microsoft Sans Serif"/>
              </a:rPr>
              <a:t>Not all cultural and ethnic divisions become politicized.</a:t>
            </a: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5987"/>
            <a:ext cx="340804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Politicized Cleavages and the Role of Electoral Institutions</a:t>
            </a:r>
          </a:p>
        </p:txBody>
      </p:sp>
      <p:sp>
        <p:nvSpPr>
          <p:cNvPr id="3" name="object 3"/>
          <p:cNvSpPr txBox="1"/>
          <p:nvPr/>
        </p:nvSpPr>
        <p:spPr>
          <a:xfrm>
            <a:off x="1147050" y="2288955"/>
            <a:ext cx="1245235" cy="135935"/>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231F20"/>
                </a:solidFill>
                <a:cs typeface="Arial MT"/>
              </a:rPr>
              <a:t>Politicized social cleavages</a:t>
            </a:r>
            <a:endParaRPr sz="800" dirty="0">
              <a:cs typeface="Arial MT"/>
            </a:endParaRPr>
          </a:p>
        </p:txBody>
      </p:sp>
      <p:sp>
        <p:nvSpPr>
          <p:cNvPr id="4" name="object 4"/>
          <p:cNvSpPr txBox="1"/>
          <p:nvPr/>
        </p:nvSpPr>
        <p:spPr>
          <a:xfrm>
            <a:off x="2641688" y="1624383"/>
            <a:ext cx="925830" cy="135935"/>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231F20"/>
                </a:solidFill>
                <a:cs typeface="Arial MT"/>
              </a:rPr>
              <a:t>Electoral institutions</a:t>
            </a:r>
            <a:endParaRPr sz="800">
              <a:cs typeface="Arial MT"/>
            </a:endParaRPr>
          </a:p>
        </p:txBody>
      </p:sp>
      <p:grpSp>
        <p:nvGrpSpPr>
          <p:cNvPr id="5" name="object 5"/>
          <p:cNvGrpSpPr/>
          <p:nvPr/>
        </p:nvGrpSpPr>
        <p:grpSpPr>
          <a:xfrm>
            <a:off x="1701412" y="1218516"/>
            <a:ext cx="892175" cy="1064895"/>
            <a:chOff x="1701412" y="1218516"/>
            <a:chExt cx="892175" cy="1064895"/>
          </a:xfrm>
        </p:grpSpPr>
        <p:sp>
          <p:nvSpPr>
            <p:cNvPr id="6" name="object 6"/>
            <p:cNvSpPr/>
            <p:nvPr/>
          </p:nvSpPr>
          <p:spPr>
            <a:xfrm>
              <a:off x="1807085" y="1706313"/>
              <a:ext cx="786765" cy="0"/>
            </a:xfrm>
            <a:custGeom>
              <a:avLst/>
              <a:gdLst/>
              <a:ahLst/>
              <a:cxnLst/>
              <a:rect l="l" t="t" r="r" b="b"/>
              <a:pathLst>
                <a:path w="786764">
                  <a:moveTo>
                    <a:pt x="0" y="0"/>
                  </a:moveTo>
                  <a:lnTo>
                    <a:pt x="786218" y="0"/>
                  </a:lnTo>
                </a:path>
              </a:pathLst>
            </a:custGeom>
            <a:ln w="6350">
              <a:solidFill>
                <a:srgbClr val="231F20"/>
              </a:solidFill>
            </a:ln>
          </p:spPr>
          <p:txBody>
            <a:bodyPr wrap="square" lIns="0" tIns="0" rIns="0" bIns="0" rtlCol="0"/>
            <a:lstStyle/>
            <a:p>
              <a:endParaRPr/>
            </a:p>
          </p:txBody>
        </p:sp>
        <p:sp>
          <p:nvSpPr>
            <p:cNvPr id="7" name="object 7"/>
            <p:cNvSpPr/>
            <p:nvPr/>
          </p:nvSpPr>
          <p:spPr>
            <a:xfrm>
              <a:off x="1725428" y="1218516"/>
              <a:ext cx="0" cy="1021715"/>
            </a:xfrm>
            <a:custGeom>
              <a:avLst/>
              <a:gdLst/>
              <a:ahLst/>
              <a:cxnLst/>
              <a:rect l="l" t="t" r="r" b="b"/>
              <a:pathLst>
                <a:path h="1021714">
                  <a:moveTo>
                    <a:pt x="0" y="0"/>
                  </a:moveTo>
                  <a:lnTo>
                    <a:pt x="0" y="1021245"/>
                  </a:lnTo>
                </a:path>
              </a:pathLst>
            </a:custGeom>
            <a:ln w="6350">
              <a:solidFill>
                <a:srgbClr val="231F20"/>
              </a:solidFill>
            </a:ln>
          </p:spPr>
          <p:txBody>
            <a:bodyPr wrap="square" lIns="0" tIns="0" rIns="0" bIns="0" rtlCol="0"/>
            <a:lstStyle/>
            <a:p>
              <a:endParaRPr/>
            </a:p>
          </p:txBody>
        </p:sp>
        <p:sp>
          <p:nvSpPr>
            <p:cNvPr id="8" name="object 8"/>
            <p:cNvSpPr/>
            <p:nvPr/>
          </p:nvSpPr>
          <p:spPr>
            <a:xfrm>
              <a:off x="1701406" y="1682267"/>
              <a:ext cx="136525" cy="600710"/>
            </a:xfrm>
            <a:custGeom>
              <a:avLst/>
              <a:gdLst/>
              <a:ahLst/>
              <a:cxnLst/>
              <a:rect l="l" t="t" r="r" b="b"/>
              <a:pathLst>
                <a:path w="136525" h="600710">
                  <a:moveTo>
                    <a:pt x="48031" y="519874"/>
                  </a:moveTo>
                  <a:lnTo>
                    <a:pt x="0" y="519874"/>
                  </a:lnTo>
                  <a:lnTo>
                    <a:pt x="2451" y="525589"/>
                  </a:lnTo>
                  <a:lnTo>
                    <a:pt x="6121" y="534962"/>
                  </a:lnTo>
                  <a:lnTo>
                    <a:pt x="20548" y="582104"/>
                  </a:lnTo>
                  <a:lnTo>
                    <a:pt x="24028" y="600544"/>
                  </a:lnTo>
                  <a:lnTo>
                    <a:pt x="25361" y="592150"/>
                  </a:lnTo>
                  <a:lnTo>
                    <a:pt x="37338" y="547585"/>
                  </a:lnTo>
                  <a:lnTo>
                    <a:pt x="40817" y="537997"/>
                  </a:lnTo>
                  <a:lnTo>
                    <a:pt x="48031" y="519874"/>
                  </a:lnTo>
                  <a:close/>
                </a:path>
                <a:path w="136525" h="600710">
                  <a:moveTo>
                    <a:pt x="136004" y="0"/>
                  </a:moveTo>
                  <a:lnTo>
                    <a:pt x="97396" y="14211"/>
                  </a:lnTo>
                  <a:lnTo>
                    <a:pt x="55333" y="24028"/>
                  </a:lnTo>
                  <a:lnTo>
                    <a:pt x="63741" y="25361"/>
                  </a:lnTo>
                  <a:lnTo>
                    <a:pt x="108305" y="37338"/>
                  </a:lnTo>
                  <a:lnTo>
                    <a:pt x="136004" y="48031"/>
                  </a:lnTo>
                  <a:lnTo>
                    <a:pt x="136004" y="0"/>
                  </a:lnTo>
                  <a:close/>
                </a:path>
              </a:pathLst>
            </a:custGeom>
            <a:solidFill>
              <a:srgbClr val="231F20"/>
            </a:solidFill>
          </p:spPr>
          <p:txBody>
            <a:bodyPr wrap="square" lIns="0" tIns="0" rIns="0" bIns="0" rtlCol="0"/>
            <a:lstStyle/>
            <a:p>
              <a:endParaRPr/>
            </a:p>
          </p:txBody>
        </p:sp>
      </p:grpSp>
      <p:sp>
        <p:nvSpPr>
          <p:cNvPr id="9" name="object 9"/>
          <p:cNvSpPr txBox="1"/>
          <p:nvPr/>
        </p:nvSpPr>
        <p:spPr>
          <a:xfrm>
            <a:off x="1269557" y="1015549"/>
            <a:ext cx="1075055" cy="135935"/>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231F20"/>
                </a:solidFill>
                <a:cs typeface="Arial MT"/>
              </a:rPr>
              <a:t>Latent social cleavages</a:t>
            </a:r>
            <a:endParaRPr sz="800" dirty="0">
              <a:cs typeface="Arial MT"/>
            </a:endParaRP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25271" y="1242156"/>
            <a:ext cx="2755900" cy="276999"/>
          </a:xfrm>
          <a:prstGeom prst="rect">
            <a:avLst/>
          </a:prstGeom>
        </p:spPr>
        <p:txBody>
          <a:bodyPr vert="horz" wrap="square" lIns="0" tIns="15240" rIns="0" bIns="0" rtlCol="0">
            <a:spAutoFit/>
          </a:bodyPr>
          <a:lstStyle/>
          <a:p>
            <a:pPr marL="12700">
              <a:lnSpc>
                <a:spcPct val="100000"/>
              </a:lnSpc>
              <a:spcBef>
                <a:spcPts val="120"/>
              </a:spcBef>
            </a:pPr>
            <a:r>
              <a:rPr sz="1700" dirty="0">
                <a:cs typeface="Tahoma"/>
              </a:rPr>
              <a:t>The Number of Political Parties</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84070" y="1225151"/>
            <a:ext cx="1240155"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mj-lt"/>
                <a:cs typeface="Tahoma"/>
              </a:rPr>
              <a:t>Party Systems</a:t>
            </a: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78101"/>
            <a:ext cx="375348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Why do some countries have many parties and others have few?</a:t>
            </a: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46829" cy="1635512"/>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Duverger’s Theory</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nSpc>
                <a:spcPct val="102600"/>
              </a:lnSpc>
            </a:pPr>
            <a:r>
              <a:rPr sz="1100" dirty="0">
                <a:solidFill>
                  <a:srgbClr val="00B0F0"/>
                </a:solidFill>
                <a:cs typeface="Microsoft Sans Serif"/>
              </a:rPr>
              <a:t>Social divisions </a:t>
            </a:r>
            <a:r>
              <a:rPr sz="1100" dirty="0">
                <a:cs typeface="Microsoft Sans Serif"/>
              </a:rPr>
              <a:t>are the primary driving force behind the formation  of parties.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76835">
              <a:lnSpc>
                <a:spcPct val="102600"/>
              </a:lnSpc>
            </a:pPr>
            <a:r>
              <a:rPr sz="1100" dirty="0">
                <a:solidFill>
                  <a:srgbClr val="00B0F0"/>
                </a:solidFill>
                <a:cs typeface="Microsoft Sans Serif"/>
              </a:rPr>
              <a:t>Electoral institutions </a:t>
            </a:r>
            <a:r>
              <a:rPr sz="1100" dirty="0">
                <a:cs typeface="Microsoft Sans Serif"/>
              </a:rPr>
              <a:t>influence how social divisions are translated  into political parties.</a:t>
            </a: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142367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Social cleavages matter.</a:t>
            </a:r>
          </a:p>
        </p:txBody>
      </p:sp>
      <p:sp>
        <p:nvSpPr>
          <p:cNvPr id="3" name="object 3"/>
          <p:cNvSpPr txBox="1"/>
          <p:nvPr/>
        </p:nvSpPr>
        <p:spPr>
          <a:xfrm>
            <a:off x="347294" y="1459685"/>
            <a:ext cx="3898900" cy="535940"/>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The more social cleavages there are and the more that they’re  cross-cutting, the greater the demand for distinctive representation  and the greater the demand for political parties.</a:t>
            </a: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23632"/>
            <a:ext cx="222377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Cross-Cutting Cleavages in Country A</a:t>
            </a:r>
          </a:p>
        </p:txBody>
      </p:sp>
      <p:graphicFrame>
        <p:nvGraphicFramePr>
          <p:cNvPr id="3" name="object 3"/>
          <p:cNvGraphicFramePr>
            <a:graphicFrameLocks noGrp="1"/>
          </p:cNvGraphicFramePr>
          <p:nvPr/>
        </p:nvGraphicFramePr>
        <p:xfrm>
          <a:off x="282963" y="1173476"/>
          <a:ext cx="4081779" cy="616075"/>
        </p:xfrm>
        <a:graphic>
          <a:graphicData uri="http://schemas.openxmlformats.org/drawingml/2006/table">
            <a:tbl>
              <a:tblPr firstRow="1" bandRow="1">
                <a:tableStyleId>{2D5ABB26-0587-4C30-8999-92F81FD0307C}</a:tableStyleId>
              </a:tblPr>
              <a:tblGrid>
                <a:gridCol w="1109980">
                  <a:extLst>
                    <a:ext uri="{9D8B030D-6E8A-4147-A177-3AD203B41FA5}">
                      <a16:colId xmlns:a16="http://schemas.microsoft.com/office/drawing/2014/main" val="20000"/>
                    </a:ext>
                  </a:extLst>
                </a:gridCol>
                <a:gridCol w="1484630">
                  <a:extLst>
                    <a:ext uri="{9D8B030D-6E8A-4147-A177-3AD203B41FA5}">
                      <a16:colId xmlns:a16="http://schemas.microsoft.com/office/drawing/2014/main" val="20001"/>
                    </a:ext>
                  </a:extLst>
                </a:gridCol>
                <a:gridCol w="1487169">
                  <a:extLst>
                    <a:ext uri="{9D8B030D-6E8A-4147-A177-3AD203B41FA5}">
                      <a16:colId xmlns:a16="http://schemas.microsoft.com/office/drawing/2014/main" val="20002"/>
                    </a:ext>
                  </a:extLst>
                </a:gridCol>
              </a:tblGrid>
              <a:tr h="205065">
                <a:tc>
                  <a:txBody>
                    <a:bodyPr/>
                    <a:lstStyle/>
                    <a:p>
                      <a:pPr>
                        <a:lnSpc>
                          <a:spcPct val="100000"/>
                        </a:lnSpc>
                      </a:pPr>
                      <a:endParaRPr sz="9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25"/>
                        </a:spcBef>
                      </a:pPr>
                      <a:r>
                        <a:rPr sz="750" b="1" spc="-20" dirty="0">
                          <a:solidFill>
                            <a:srgbClr val="FFFFFF"/>
                          </a:solidFill>
                          <a:latin typeface="Arial"/>
                          <a:cs typeface="Arial"/>
                        </a:rPr>
                        <a:t>Catholic</a:t>
                      </a:r>
                      <a:endParaRPr sz="750">
                        <a:latin typeface="Arial"/>
                        <a:cs typeface="Arial"/>
                      </a:endParaRPr>
                    </a:p>
                  </a:txBody>
                  <a:tcPr marL="0" marR="0" marT="4127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325"/>
                        </a:spcBef>
                      </a:pPr>
                      <a:r>
                        <a:rPr sz="750" b="1" spc="-5" dirty="0">
                          <a:solidFill>
                            <a:srgbClr val="FFFFFF"/>
                          </a:solidFill>
                          <a:latin typeface="Arial"/>
                          <a:cs typeface="Arial"/>
                        </a:rPr>
                        <a:t>Protestant</a:t>
                      </a:r>
                      <a:endParaRPr sz="750">
                        <a:latin typeface="Arial"/>
                        <a:cs typeface="Arial"/>
                      </a:endParaRPr>
                    </a:p>
                  </a:txBody>
                  <a:tcPr marL="0" marR="0" marT="4127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b="1" spc="-20" dirty="0">
                          <a:solidFill>
                            <a:srgbClr val="231F20"/>
                          </a:solidFill>
                          <a:latin typeface="Arial"/>
                          <a:cs typeface="Arial"/>
                        </a:rPr>
                        <a:t>Rich</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46355" algn="ctr">
                        <a:lnSpc>
                          <a:spcPct val="100000"/>
                        </a:lnSpc>
                        <a:spcBef>
                          <a:spcPts val="450"/>
                        </a:spcBef>
                      </a:pPr>
                      <a:r>
                        <a:rPr sz="650" spc="10" dirty="0">
                          <a:solidFill>
                            <a:srgbClr val="231F20"/>
                          </a:solidFill>
                          <a:latin typeface="Trebuchet MS"/>
                          <a:cs typeface="Trebuchet MS"/>
                        </a:rPr>
                        <a:t>25</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43815" algn="ctr">
                        <a:lnSpc>
                          <a:spcPct val="100000"/>
                        </a:lnSpc>
                        <a:spcBef>
                          <a:spcPts val="450"/>
                        </a:spcBef>
                      </a:pPr>
                      <a:r>
                        <a:rPr sz="650" spc="10" dirty="0">
                          <a:solidFill>
                            <a:srgbClr val="231F20"/>
                          </a:solidFill>
                          <a:latin typeface="Trebuchet MS"/>
                          <a:cs typeface="Trebuchet MS"/>
                        </a:rPr>
                        <a:t>25</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42">
                <a:tc>
                  <a:txBody>
                    <a:bodyPr/>
                    <a:lstStyle/>
                    <a:p>
                      <a:pPr marL="67945">
                        <a:lnSpc>
                          <a:spcPct val="100000"/>
                        </a:lnSpc>
                        <a:spcBef>
                          <a:spcPts val="405"/>
                        </a:spcBef>
                      </a:pPr>
                      <a:r>
                        <a:rPr sz="650" b="1" spc="-5" dirty="0">
                          <a:solidFill>
                            <a:srgbClr val="231F20"/>
                          </a:solidFill>
                          <a:latin typeface="Arial"/>
                          <a:cs typeface="Arial"/>
                        </a:rPr>
                        <a:t>Poor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46355" algn="ctr">
                        <a:lnSpc>
                          <a:spcPct val="100000"/>
                        </a:lnSpc>
                        <a:spcBef>
                          <a:spcPts val="405"/>
                        </a:spcBef>
                      </a:pPr>
                      <a:r>
                        <a:rPr sz="650" spc="10" dirty="0">
                          <a:solidFill>
                            <a:srgbClr val="231F20"/>
                          </a:solidFill>
                          <a:latin typeface="Trebuchet MS"/>
                          <a:cs typeface="Trebuchet MS"/>
                        </a:rPr>
                        <a:t>25</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43815" algn="ctr">
                        <a:lnSpc>
                          <a:spcPct val="100000"/>
                        </a:lnSpc>
                        <a:spcBef>
                          <a:spcPts val="405"/>
                        </a:spcBef>
                      </a:pPr>
                      <a:r>
                        <a:rPr sz="650" spc="10" dirty="0">
                          <a:solidFill>
                            <a:srgbClr val="231F20"/>
                          </a:solidFill>
                          <a:latin typeface="Trebuchet MS"/>
                          <a:cs typeface="Trebuchet MS"/>
                        </a:rPr>
                        <a:t>25</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347294" y="2109811"/>
            <a:ext cx="1963420" cy="180819"/>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High demand for political parties.</a:t>
            </a:r>
            <a:endParaRPr sz="1100">
              <a:cs typeface="Microsoft Sans Serif"/>
            </a:endParaRP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28889"/>
            <a:ext cx="207962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Calibri" panose="020F0502020204030204" pitchFamily="34" charset="0"/>
                <a:cs typeface="Calibri" panose="020F0502020204030204" pitchFamily="34" charset="0"/>
              </a:rPr>
              <a:t>Reinforcing Cleavages in Country A</a:t>
            </a:r>
          </a:p>
        </p:txBody>
      </p:sp>
      <p:graphicFrame>
        <p:nvGraphicFramePr>
          <p:cNvPr id="3" name="object 3"/>
          <p:cNvGraphicFramePr>
            <a:graphicFrameLocks noGrp="1"/>
          </p:cNvGraphicFramePr>
          <p:nvPr/>
        </p:nvGraphicFramePr>
        <p:xfrm>
          <a:off x="276118" y="1178732"/>
          <a:ext cx="4079874" cy="608051"/>
        </p:xfrm>
        <a:graphic>
          <a:graphicData uri="http://schemas.openxmlformats.org/drawingml/2006/table">
            <a:tbl>
              <a:tblPr firstRow="1" bandRow="1">
                <a:tableStyleId>{2D5ABB26-0587-4C30-8999-92F81FD0307C}</a:tableStyleId>
              </a:tblPr>
              <a:tblGrid>
                <a:gridCol w="1102995">
                  <a:extLst>
                    <a:ext uri="{9D8B030D-6E8A-4147-A177-3AD203B41FA5}">
                      <a16:colId xmlns:a16="http://schemas.microsoft.com/office/drawing/2014/main" val="20000"/>
                    </a:ext>
                  </a:extLst>
                </a:gridCol>
                <a:gridCol w="1488440">
                  <a:extLst>
                    <a:ext uri="{9D8B030D-6E8A-4147-A177-3AD203B41FA5}">
                      <a16:colId xmlns:a16="http://schemas.microsoft.com/office/drawing/2014/main" val="20001"/>
                    </a:ext>
                  </a:extLst>
                </a:gridCol>
                <a:gridCol w="1488439">
                  <a:extLst>
                    <a:ext uri="{9D8B030D-6E8A-4147-A177-3AD203B41FA5}">
                      <a16:colId xmlns:a16="http://schemas.microsoft.com/office/drawing/2014/main" val="20002"/>
                    </a:ext>
                  </a:extLst>
                </a:gridCol>
              </a:tblGrid>
              <a:tr h="197030">
                <a:tc>
                  <a:txBody>
                    <a:bodyPr/>
                    <a:lstStyle/>
                    <a:p>
                      <a:pPr>
                        <a:lnSpc>
                          <a:spcPct val="100000"/>
                        </a:lnSpc>
                      </a:pPr>
                      <a:endParaRPr sz="9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260"/>
                        </a:spcBef>
                      </a:pPr>
                      <a:r>
                        <a:rPr sz="750" b="1" spc="-20" dirty="0">
                          <a:solidFill>
                            <a:srgbClr val="FFFFFF"/>
                          </a:solidFill>
                          <a:latin typeface="Arial"/>
                          <a:cs typeface="Arial"/>
                        </a:rPr>
                        <a:t>Catholic</a:t>
                      </a:r>
                      <a:endParaRPr sz="750">
                        <a:latin typeface="Arial"/>
                        <a:cs typeface="Arial"/>
                      </a:endParaRPr>
                    </a:p>
                  </a:txBody>
                  <a:tcPr marL="0" marR="0" marT="33020"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algn="ctr">
                        <a:lnSpc>
                          <a:spcPct val="100000"/>
                        </a:lnSpc>
                        <a:spcBef>
                          <a:spcPts val="260"/>
                        </a:spcBef>
                      </a:pPr>
                      <a:r>
                        <a:rPr sz="750" b="1" spc="-5" dirty="0">
                          <a:solidFill>
                            <a:srgbClr val="FFFFFF"/>
                          </a:solidFill>
                          <a:latin typeface="Arial"/>
                          <a:cs typeface="Arial"/>
                        </a:rPr>
                        <a:t>Protestant</a:t>
                      </a:r>
                      <a:endParaRPr sz="750">
                        <a:latin typeface="Arial"/>
                        <a:cs typeface="Arial"/>
                      </a:endParaRPr>
                    </a:p>
                  </a:txBody>
                  <a:tcPr marL="0" marR="0" marT="33020"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b="1" spc="-20" dirty="0">
                          <a:solidFill>
                            <a:srgbClr val="231F20"/>
                          </a:solidFill>
                          <a:latin typeface="Arial"/>
                          <a:cs typeface="Arial"/>
                        </a:rPr>
                        <a:t>Rich</a:t>
                      </a:r>
                      <a:endParaRPr sz="650">
                        <a:latin typeface="Arial"/>
                        <a:cs typeface="Arial"/>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10489" algn="ctr">
                        <a:lnSpc>
                          <a:spcPct val="100000"/>
                        </a:lnSpc>
                        <a:spcBef>
                          <a:spcPts val="450"/>
                        </a:spcBef>
                      </a:pPr>
                      <a:r>
                        <a:rPr sz="650" dirty="0">
                          <a:solidFill>
                            <a:srgbClr val="231F20"/>
                          </a:solidFill>
                          <a:latin typeface="Trebuchet MS"/>
                          <a:cs typeface="Trebuchet MS"/>
                        </a:rPr>
                        <a:t>0</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6675" algn="ctr">
                        <a:lnSpc>
                          <a:spcPct val="100000"/>
                        </a:lnSpc>
                        <a:spcBef>
                          <a:spcPts val="450"/>
                        </a:spcBef>
                      </a:pPr>
                      <a:r>
                        <a:rPr sz="650" spc="20" dirty="0">
                          <a:solidFill>
                            <a:srgbClr val="231F20"/>
                          </a:solidFill>
                          <a:latin typeface="Trebuchet MS"/>
                          <a:cs typeface="Trebuchet MS"/>
                        </a:rPr>
                        <a:t>50</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b="1" spc="-5" dirty="0">
                          <a:solidFill>
                            <a:srgbClr val="231F20"/>
                          </a:solidFill>
                          <a:latin typeface="Arial"/>
                          <a:cs typeface="Arial"/>
                        </a:rPr>
                        <a:t>Poor</a:t>
                      </a:r>
                      <a:endParaRPr sz="650">
                        <a:latin typeface="Arial"/>
                        <a:cs typeface="Arial"/>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6675" algn="ctr">
                        <a:lnSpc>
                          <a:spcPct val="100000"/>
                        </a:lnSpc>
                        <a:spcBef>
                          <a:spcPts val="405"/>
                        </a:spcBef>
                      </a:pPr>
                      <a:r>
                        <a:rPr sz="650" spc="20" dirty="0">
                          <a:solidFill>
                            <a:srgbClr val="231F20"/>
                          </a:solidFill>
                          <a:latin typeface="Trebuchet MS"/>
                          <a:cs typeface="Trebuchet MS"/>
                        </a:rPr>
                        <a:t>50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10489" algn="ctr">
                        <a:lnSpc>
                          <a:spcPct val="100000"/>
                        </a:lnSpc>
                        <a:spcBef>
                          <a:spcPts val="405"/>
                        </a:spcBef>
                      </a:pPr>
                      <a:r>
                        <a:rPr sz="650" dirty="0">
                          <a:solidFill>
                            <a:srgbClr val="231F20"/>
                          </a:solidFill>
                          <a:latin typeface="Trebuchet MS"/>
                          <a:cs typeface="Trebuchet MS"/>
                        </a:rPr>
                        <a:t>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bl>
          </a:graphicData>
        </a:graphic>
      </p:graphicFrame>
      <p:sp>
        <p:nvSpPr>
          <p:cNvPr id="4" name="object 4"/>
          <p:cNvSpPr txBox="1"/>
          <p:nvPr/>
        </p:nvSpPr>
        <p:spPr>
          <a:xfrm>
            <a:off x="347294" y="2101924"/>
            <a:ext cx="1926589"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Calibri" panose="020F0502020204030204" pitchFamily="34" charset="0"/>
                <a:cs typeface="Calibri" panose="020F0502020204030204" pitchFamily="34" charset="0"/>
              </a:rPr>
              <a:t>Low demand for political parties.</a:t>
            </a: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01953"/>
            <a:ext cx="3914140" cy="2195281"/>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Electoral institutions matter.</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nSpc>
                <a:spcPct val="100000"/>
              </a:lnSpc>
            </a:pPr>
            <a:r>
              <a:rPr sz="1100" dirty="0">
                <a:cs typeface="Microsoft Sans Serif"/>
              </a:rPr>
              <a:t>Social cleavages create the demand for political parties.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12700">
              <a:lnSpc>
                <a:spcPct val="102699"/>
              </a:lnSpc>
            </a:pPr>
            <a:r>
              <a:rPr sz="1100" dirty="0">
                <a:solidFill>
                  <a:srgbClr val="00B0F0"/>
                </a:solidFill>
                <a:cs typeface="Microsoft Sans Serif"/>
              </a:rPr>
              <a:t>But</a:t>
            </a:r>
            <a:r>
              <a:rPr sz="1100" dirty="0">
                <a:solidFill>
                  <a:srgbClr val="FF0000"/>
                </a:solidFill>
                <a:cs typeface="Microsoft Sans Serif"/>
              </a:rPr>
              <a:t> </a:t>
            </a:r>
            <a:r>
              <a:rPr sz="1100" dirty="0">
                <a:cs typeface="Microsoft Sans Serif"/>
              </a:rPr>
              <a:t>electoral institutions determine whether this latent demand for  representation leads to the formation of new parties.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nSpc>
                <a:spcPct val="102600"/>
              </a:lnSpc>
            </a:pPr>
            <a:r>
              <a:rPr sz="1100" dirty="0">
                <a:cs typeface="Microsoft Sans Serif"/>
              </a:rPr>
              <a:t>Majoritarian or non-proportional electoral systems act as a brake on  the tendency for social cleavages to be translated into new parties.</a:t>
            </a: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70050"/>
            <a:ext cx="3546475" cy="1196994"/>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Microsoft Sans Serif"/>
              </a:rPr>
              <a:t>Electoral institutions influence party system size through two  mechanisms.</a:t>
            </a:r>
          </a:p>
          <a:p>
            <a:pPr>
              <a:lnSpc>
                <a:spcPct val="100000"/>
              </a:lnSpc>
              <a:spcBef>
                <a:spcPts val="55"/>
              </a:spcBef>
            </a:pPr>
            <a:endParaRPr sz="1500" dirty="0">
              <a:cs typeface="Microsoft Sans Serif"/>
            </a:endParaRPr>
          </a:p>
          <a:p>
            <a:pPr marL="289560" indent="-177800">
              <a:lnSpc>
                <a:spcPct val="100000"/>
              </a:lnSpc>
              <a:buAutoNum type="arabicPeriod"/>
              <a:tabLst>
                <a:tab pos="290195" algn="l"/>
              </a:tabLst>
            </a:pPr>
            <a:r>
              <a:rPr sz="1100" dirty="0">
                <a:cs typeface="Microsoft Sans Serif"/>
              </a:rPr>
              <a:t>The mechanical effect of electoral laws.</a:t>
            </a:r>
          </a:p>
          <a:p>
            <a:pPr>
              <a:lnSpc>
                <a:spcPct val="100000"/>
              </a:lnSpc>
              <a:buFont typeface="Microsoft Sans Serif"/>
              <a:buAutoNum type="arabicPeriod"/>
            </a:pPr>
            <a:endParaRPr sz="1100" dirty="0">
              <a:cs typeface="Microsoft Sans Serif"/>
            </a:endParaRPr>
          </a:p>
          <a:p>
            <a:pPr marL="289560" indent="-177800">
              <a:lnSpc>
                <a:spcPct val="100000"/>
              </a:lnSpc>
              <a:spcBef>
                <a:spcPts val="740"/>
              </a:spcBef>
              <a:buAutoNum type="arabicPeriod"/>
              <a:tabLst>
                <a:tab pos="290195" algn="l"/>
              </a:tabLst>
            </a:pPr>
            <a:r>
              <a:rPr sz="1100" dirty="0">
                <a:cs typeface="Microsoft Sans Serif"/>
              </a:rPr>
              <a:t>The strategic effect of electoral laws.</a:t>
            </a: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52545" cy="1635512"/>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Mechanical effect of electoral laws.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nSpc>
                <a:spcPct val="102600"/>
              </a:lnSpc>
            </a:pPr>
            <a:r>
              <a:rPr sz="1100" dirty="0">
                <a:cs typeface="Microsoft Sans Serif"/>
              </a:rPr>
              <a:t>The mechanical effect of electoral laws refers to the way votes are  translated into seats.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47625">
              <a:lnSpc>
                <a:spcPct val="102600"/>
              </a:lnSpc>
            </a:pPr>
            <a:r>
              <a:rPr sz="1100" dirty="0">
                <a:cs typeface="Microsoft Sans Serif"/>
              </a:rPr>
              <a:t>When electoral systems are disproportional, the mechanical effect  punishes small parties and rewards large parties.</a:t>
            </a: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18248"/>
            <a:ext cx="378079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Duvergerland: A Hypothetical Country using an SMDP Electoral  System</a:t>
            </a:r>
          </a:p>
        </p:txBody>
      </p:sp>
      <p:pic>
        <p:nvPicPr>
          <p:cNvPr id="3" name="object 3"/>
          <p:cNvPicPr/>
          <p:nvPr/>
        </p:nvPicPr>
        <p:blipFill>
          <a:blip r:embed="rId2" cstate="print"/>
          <a:stretch>
            <a:fillRect/>
          </a:stretch>
        </p:blipFill>
        <p:spPr>
          <a:xfrm>
            <a:off x="839157" y="710830"/>
            <a:ext cx="2440945" cy="2442155"/>
          </a:xfrm>
          <a:prstGeom prst="rect">
            <a:avLst/>
          </a:prstGeom>
        </p:spPr>
      </p:pic>
      <p:sp>
        <p:nvSpPr>
          <p:cNvPr id="4" name="object 4"/>
          <p:cNvSpPr txBox="1"/>
          <p:nvPr/>
        </p:nvSpPr>
        <p:spPr>
          <a:xfrm>
            <a:off x="3560029" y="2266311"/>
            <a:ext cx="396875" cy="546735"/>
          </a:xfrm>
          <a:prstGeom prst="rect">
            <a:avLst/>
          </a:prstGeom>
        </p:spPr>
        <p:txBody>
          <a:bodyPr vert="horz" wrap="square" lIns="0" tIns="15240" rIns="0" bIns="0" rtlCol="0">
            <a:spAutoFit/>
          </a:bodyPr>
          <a:lstStyle/>
          <a:p>
            <a:pPr marL="12700">
              <a:lnSpc>
                <a:spcPct val="100000"/>
              </a:lnSpc>
              <a:spcBef>
                <a:spcPts val="120"/>
              </a:spcBef>
            </a:pPr>
            <a:r>
              <a:rPr sz="700" spc="10" dirty="0">
                <a:solidFill>
                  <a:srgbClr val="231F20"/>
                </a:solidFill>
                <a:latin typeface="Arial MT"/>
                <a:cs typeface="Arial MT"/>
              </a:rPr>
              <a:t>Business</a:t>
            </a:r>
            <a:endParaRPr sz="700" dirty="0">
              <a:latin typeface="Arial MT"/>
              <a:cs typeface="Arial MT"/>
            </a:endParaRPr>
          </a:p>
          <a:p>
            <a:pPr marL="12700" marR="121920">
              <a:lnSpc>
                <a:spcPct val="192800"/>
              </a:lnSpc>
            </a:pPr>
            <a:r>
              <a:rPr sz="700" spc="10" dirty="0">
                <a:solidFill>
                  <a:srgbClr val="231F20"/>
                </a:solidFill>
                <a:latin typeface="Arial MT"/>
                <a:cs typeface="Arial MT"/>
              </a:rPr>
              <a:t>Labor </a:t>
            </a:r>
            <a:r>
              <a:rPr sz="700" spc="-180" dirty="0">
                <a:solidFill>
                  <a:srgbClr val="231F20"/>
                </a:solidFill>
                <a:latin typeface="Arial MT"/>
                <a:cs typeface="Arial MT"/>
              </a:rPr>
              <a:t> </a:t>
            </a:r>
            <a:r>
              <a:rPr sz="700" spc="10" dirty="0">
                <a:solidFill>
                  <a:srgbClr val="231F20"/>
                </a:solidFill>
                <a:latin typeface="Arial MT"/>
                <a:cs typeface="Arial MT"/>
              </a:rPr>
              <a:t>Green</a:t>
            </a:r>
            <a:endParaRPr sz="700" dirty="0">
              <a:latin typeface="Arial MT"/>
              <a:cs typeface="Arial MT"/>
            </a:endParaRPr>
          </a:p>
        </p:txBody>
      </p:sp>
      <p:grpSp>
        <p:nvGrpSpPr>
          <p:cNvPr id="5" name="object 5"/>
          <p:cNvGrpSpPr/>
          <p:nvPr/>
        </p:nvGrpSpPr>
        <p:grpSpPr>
          <a:xfrm>
            <a:off x="3461035" y="2303814"/>
            <a:ext cx="80645" cy="80645"/>
            <a:chOff x="3461035" y="2303814"/>
            <a:chExt cx="80645" cy="80645"/>
          </a:xfrm>
        </p:grpSpPr>
        <p:sp>
          <p:nvSpPr>
            <p:cNvPr id="6" name="object 6"/>
            <p:cNvSpPr/>
            <p:nvPr/>
          </p:nvSpPr>
          <p:spPr>
            <a:xfrm>
              <a:off x="3463889" y="2306666"/>
              <a:ext cx="74930" cy="74930"/>
            </a:xfrm>
            <a:custGeom>
              <a:avLst/>
              <a:gdLst/>
              <a:ahLst/>
              <a:cxnLst/>
              <a:rect l="l" t="t" r="r" b="b"/>
              <a:pathLst>
                <a:path w="74929" h="74930">
                  <a:moveTo>
                    <a:pt x="74535" y="0"/>
                  </a:moveTo>
                  <a:lnTo>
                    <a:pt x="0" y="0"/>
                  </a:lnTo>
                  <a:lnTo>
                    <a:pt x="0" y="74535"/>
                  </a:lnTo>
                  <a:lnTo>
                    <a:pt x="74535" y="74535"/>
                  </a:lnTo>
                  <a:lnTo>
                    <a:pt x="74535" y="0"/>
                  </a:lnTo>
                  <a:close/>
                </a:path>
              </a:pathLst>
            </a:custGeom>
            <a:solidFill>
              <a:srgbClr val="231F20"/>
            </a:solidFill>
          </p:spPr>
          <p:txBody>
            <a:bodyPr wrap="square" lIns="0" tIns="0" rIns="0" bIns="0" rtlCol="0"/>
            <a:lstStyle/>
            <a:p>
              <a:endParaRPr/>
            </a:p>
          </p:txBody>
        </p:sp>
        <p:sp>
          <p:nvSpPr>
            <p:cNvPr id="7" name="object 7"/>
            <p:cNvSpPr/>
            <p:nvPr/>
          </p:nvSpPr>
          <p:spPr>
            <a:xfrm>
              <a:off x="3463892" y="2306672"/>
              <a:ext cx="74930" cy="74930"/>
            </a:xfrm>
            <a:custGeom>
              <a:avLst/>
              <a:gdLst/>
              <a:ahLst/>
              <a:cxnLst/>
              <a:rect l="l" t="t" r="r" b="b"/>
              <a:pathLst>
                <a:path w="74929" h="74930">
                  <a:moveTo>
                    <a:pt x="74535" y="74535"/>
                  </a:moveTo>
                  <a:lnTo>
                    <a:pt x="0" y="74535"/>
                  </a:lnTo>
                  <a:lnTo>
                    <a:pt x="0" y="0"/>
                  </a:lnTo>
                  <a:lnTo>
                    <a:pt x="74535" y="0"/>
                  </a:lnTo>
                  <a:lnTo>
                    <a:pt x="74535" y="74535"/>
                  </a:lnTo>
                  <a:close/>
                </a:path>
              </a:pathLst>
            </a:custGeom>
            <a:ln w="5714">
              <a:solidFill>
                <a:srgbClr val="231F20"/>
              </a:solidFill>
            </a:ln>
          </p:spPr>
          <p:txBody>
            <a:bodyPr wrap="square" lIns="0" tIns="0" rIns="0" bIns="0" rtlCol="0"/>
            <a:lstStyle/>
            <a:p>
              <a:endParaRPr/>
            </a:p>
          </p:txBody>
        </p:sp>
      </p:grpSp>
      <p:sp>
        <p:nvSpPr>
          <p:cNvPr id="8" name="object 8"/>
          <p:cNvSpPr/>
          <p:nvPr/>
        </p:nvSpPr>
        <p:spPr>
          <a:xfrm>
            <a:off x="3463892" y="2510903"/>
            <a:ext cx="74930" cy="74930"/>
          </a:xfrm>
          <a:custGeom>
            <a:avLst/>
            <a:gdLst/>
            <a:ahLst/>
            <a:cxnLst/>
            <a:rect l="l" t="t" r="r" b="b"/>
            <a:pathLst>
              <a:path w="74929" h="74930">
                <a:moveTo>
                  <a:pt x="74535" y="74535"/>
                </a:moveTo>
                <a:lnTo>
                  <a:pt x="0" y="74535"/>
                </a:lnTo>
                <a:lnTo>
                  <a:pt x="0" y="0"/>
                </a:lnTo>
                <a:lnTo>
                  <a:pt x="74535" y="0"/>
                </a:lnTo>
                <a:lnTo>
                  <a:pt x="74535" y="74535"/>
                </a:lnTo>
                <a:close/>
              </a:path>
            </a:pathLst>
          </a:custGeom>
          <a:ln w="5714">
            <a:solidFill>
              <a:srgbClr val="231F20"/>
            </a:solidFill>
          </a:ln>
        </p:spPr>
        <p:txBody>
          <a:bodyPr wrap="square" lIns="0" tIns="0" rIns="0" bIns="0" rtlCol="0"/>
          <a:lstStyle/>
          <a:p>
            <a:endParaRPr/>
          </a:p>
        </p:txBody>
      </p:sp>
      <p:grpSp>
        <p:nvGrpSpPr>
          <p:cNvPr id="9" name="object 9"/>
          <p:cNvGrpSpPr/>
          <p:nvPr/>
        </p:nvGrpSpPr>
        <p:grpSpPr>
          <a:xfrm>
            <a:off x="3463915" y="2715066"/>
            <a:ext cx="80645" cy="80645"/>
            <a:chOff x="3463915" y="2715066"/>
            <a:chExt cx="80645" cy="80645"/>
          </a:xfrm>
        </p:grpSpPr>
        <p:sp>
          <p:nvSpPr>
            <p:cNvPr id="10" name="object 10"/>
            <p:cNvSpPr/>
            <p:nvPr/>
          </p:nvSpPr>
          <p:spPr>
            <a:xfrm>
              <a:off x="3466769" y="2717918"/>
              <a:ext cx="74930" cy="74930"/>
            </a:xfrm>
            <a:custGeom>
              <a:avLst/>
              <a:gdLst/>
              <a:ahLst/>
              <a:cxnLst/>
              <a:rect l="l" t="t" r="r" b="b"/>
              <a:pathLst>
                <a:path w="74929" h="74930">
                  <a:moveTo>
                    <a:pt x="74535" y="0"/>
                  </a:moveTo>
                  <a:lnTo>
                    <a:pt x="0" y="0"/>
                  </a:lnTo>
                  <a:lnTo>
                    <a:pt x="0" y="74535"/>
                  </a:lnTo>
                  <a:lnTo>
                    <a:pt x="74535" y="74535"/>
                  </a:lnTo>
                  <a:lnTo>
                    <a:pt x="74535" y="0"/>
                  </a:lnTo>
                  <a:close/>
                </a:path>
              </a:pathLst>
            </a:custGeom>
            <a:solidFill>
              <a:srgbClr val="939598"/>
            </a:solidFill>
          </p:spPr>
          <p:txBody>
            <a:bodyPr wrap="square" lIns="0" tIns="0" rIns="0" bIns="0" rtlCol="0"/>
            <a:lstStyle/>
            <a:p>
              <a:endParaRPr/>
            </a:p>
          </p:txBody>
        </p:sp>
        <p:sp>
          <p:nvSpPr>
            <p:cNvPr id="11" name="object 11"/>
            <p:cNvSpPr/>
            <p:nvPr/>
          </p:nvSpPr>
          <p:spPr>
            <a:xfrm>
              <a:off x="3466773" y="2717923"/>
              <a:ext cx="74930" cy="74930"/>
            </a:xfrm>
            <a:custGeom>
              <a:avLst/>
              <a:gdLst/>
              <a:ahLst/>
              <a:cxnLst/>
              <a:rect l="l" t="t" r="r" b="b"/>
              <a:pathLst>
                <a:path w="74929" h="74930">
                  <a:moveTo>
                    <a:pt x="74535" y="74535"/>
                  </a:moveTo>
                  <a:lnTo>
                    <a:pt x="0" y="74535"/>
                  </a:lnTo>
                  <a:lnTo>
                    <a:pt x="0" y="0"/>
                  </a:lnTo>
                  <a:lnTo>
                    <a:pt x="74535" y="0"/>
                  </a:lnTo>
                  <a:lnTo>
                    <a:pt x="74535" y="74535"/>
                  </a:lnTo>
                  <a:close/>
                </a:path>
              </a:pathLst>
            </a:custGeom>
            <a:ln w="5714">
              <a:solidFill>
                <a:srgbClr val="231F20"/>
              </a:solidFill>
            </a:ln>
          </p:spPr>
          <p:txBody>
            <a:bodyPr wrap="square" lIns="0" tIns="0" rIns="0" bIns="0" rtlCol="0"/>
            <a:lstStyle/>
            <a:p>
              <a:endParaRPr/>
            </a:p>
          </p:txBody>
        </p:sp>
      </p:grpSp>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98219"/>
            <a:ext cx="340677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Distribution of Seats under SMDP and PR Electoral Rules</a:t>
            </a:r>
          </a:p>
        </p:txBody>
      </p:sp>
      <p:grpSp>
        <p:nvGrpSpPr>
          <p:cNvPr id="3" name="object 3"/>
          <p:cNvGrpSpPr/>
          <p:nvPr/>
        </p:nvGrpSpPr>
        <p:grpSpPr>
          <a:xfrm>
            <a:off x="539592" y="1133832"/>
            <a:ext cx="1401445" cy="1407795"/>
            <a:chOff x="539592" y="1133832"/>
            <a:chExt cx="1401445" cy="1407795"/>
          </a:xfrm>
        </p:grpSpPr>
        <p:sp>
          <p:nvSpPr>
            <p:cNvPr id="4" name="object 4"/>
            <p:cNvSpPr/>
            <p:nvPr/>
          </p:nvSpPr>
          <p:spPr>
            <a:xfrm>
              <a:off x="1235771" y="1138045"/>
              <a:ext cx="703580" cy="1363345"/>
            </a:xfrm>
            <a:custGeom>
              <a:avLst/>
              <a:gdLst/>
              <a:ahLst/>
              <a:cxnLst/>
              <a:rect l="l" t="t" r="r" b="b"/>
              <a:pathLst>
                <a:path w="703580" h="1363345">
                  <a:moveTo>
                    <a:pt x="2308" y="0"/>
                  </a:moveTo>
                  <a:lnTo>
                    <a:pt x="0" y="57"/>
                  </a:lnTo>
                  <a:lnTo>
                    <a:pt x="0" y="350523"/>
                  </a:lnTo>
                  <a:lnTo>
                    <a:pt x="2308" y="350466"/>
                  </a:lnTo>
                  <a:lnTo>
                    <a:pt x="49864" y="353666"/>
                  </a:lnTo>
                  <a:lnTo>
                    <a:pt x="95476" y="362985"/>
                  </a:lnTo>
                  <a:lnTo>
                    <a:pt x="138725" y="378008"/>
                  </a:lnTo>
                  <a:lnTo>
                    <a:pt x="179195" y="398316"/>
                  </a:lnTo>
                  <a:lnTo>
                    <a:pt x="216467" y="423491"/>
                  </a:lnTo>
                  <a:lnTo>
                    <a:pt x="250125" y="453116"/>
                  </a:lnTo>
                  <a:lnTo>
                    <a:pt x="279750" y="486774"/>
                  </a:lnTo>
                  <a:lnTo>
                    <a:pt x="304926" y="524046"/>
                  </a:lnTo>
                  <a:lnTo>
                    <a:pt x="325233" y="564516"/>
                  </a:lnTo>
                  <a:lnTo>
                    <a:pt x="340256" y="607765"/>
                  </a:lnTo>
                  <a:lnTo>
                    <a:pt x="349576" y="653377"/>
                  </a:lnTo>
                  <a:lnTo>
                    <a:pt x="352775" y="700933"/>
                  </a:lnTo>
                  <a:lnTo>
                    <a:pt x="349105" y="751829"/>
                  </a:lnTo>
                  <a:lnTo>
                    <a:pt x="338436" y="800454"/>
                  </a:lnTo>
                  <a:lnTo>
                    <a:pt x="321285" y="846293"/>
                  </a:lnTo>
                  <a:lnTo>
                    <a:pt x="298164" y="888834"/>
                  </a:lnTo>
                  <a:lnTo>
                    <a:pt x="269590" y="927564"/>
                  </a:lnTo>
                  <a:lnTo>
                    <a:pt x="236076" y="961970"/>
                  </a:lnTo>
                  <a:lnTo>
                    <a:pt x="198137" y="991540"/>
                  </a:lnTo>
                  <a:lnTo>
                    <a:pt x="156287" y="1015760"/>
                  </a:lnTo>
                  <a:lnTo>
                    <a:pt x="111042" y="1034117"/>
                  </a:lnTo>
                  <a:lnTo>
                    <a:pt x="216895" y="1363233"/>
                  </a:lnTo>
                  <a:lnTo>
                    <a:pt x="260776" y="1347549"/>
                  </a:lnTo>
                  <a:lnTo>
                    <a:pt x="303251" y="1329098"/>
                  </a:lnTo>
                  <a:lnTo>
                    <a:pt x="344210" y="1307989"/>
                  </a:lnTo>
                  <a:lnTo>
                    <a:pt x="383543" y="1284332"/>
                  </a:lnTo>
                  <a:lnTo>
                    <a:pt x="421139" y="1258237"/>
                  </a:lnTo>
                  <a:lnTo>
                    <a:pt x="456888" y="1229813"/>
                  </a:lnTo>
                  <a:lnTo>
                    <a:pt x="490679" y="1199170"/>
                  </a:lnTo>
                  <a:lnTo>
                    <a:pt x="522402" y="1166418"/>
                  </a:lnTo>
                  <a:lnTo>
                    <a:pt x="551946" y="1131667"/>
                  </a:lnTo>
                  <a:lnTo>
                    <a:pt x="579200" y="1095026"/>
                  </a:lnTo>
                  <a:lnTo>
                    <a:pt x="604055" y="1056606"/>
                  </a:lnTo>
                  <a:lnTo>
                    <a:pt x="626399" y="1016516"/>
                  </a:lnTo>
                  <a:lnTo>
                    <a:pt x="646123" y="974865"/>
                  </a:lnTo>
                  <a:lnTo>
                    <a:pt x="663116" y="931765"/>
                  </a:lnTo>
                  <a:lnTo>
                    <a:pt x="677266" y="887324"/>
                  </a:lnTo>
                  <a:lnTo>
                    <a:pt x="688465" y="841652"/>
                  </a:lnTo>
                  <a:lnTo>
                    <a:pt x="696601" y="794859"/>
                  </a:lnTo>
                  <a:lnTo>
                    <a:pt x="701563" y="747055"/>
                  </a:lnTo>
                  <a:lnTo>
                    <a:pt x="703242" y="698350"/>
                  </a:lnTo>
                  <a:lnTo>
                    <a:pt x="701625" y="650537"/>
                  </a:lnTo>
                  <a:lnTo>
                    <a:pt x="696843" y="603589"/>
                  </a:lnTo>
                  <a:lnTo>
                    <a:pt x="689001" y="557609"/>
                  </a:lnTo>
                  <a:lnTo>
                    <a:pt x="678203" y="512702"/>
                  </a:lnTo>
                  <a:lnTo>
                    <a:pt x="664554" y="468972"/>
                  </a:lnTo>
                  <a:lnTo>
                    <a:pt x="648158" y="426523"/>
                  </a:lnTo>
                  <a:lnTo>
                    <a:pt x="629120" y="385458"/>
                  </a:lnTo>
                  <a:lnTo>
                    <a:pt x="607543" y="345881"/>
                  </a:lnTo>
                  <a:lnTo>
                    <a:pt x="583532" y="307898"/>
                  </a:lnTo>
                  <a:lnTo>
                    <a:pt x="557192" y="271611"/>
                  </a:lnTo>
                  <a:lnTo>
                    <a:pt x="528627" y="237125"/>
                  </a:lnTo>
                  <a:lnTo>
                    <a:pt x="497942" y="204544"/>
                  </a:lnTo>
                  <a:lnTo>
                    <a:pt x="465240" y="173971"/>
                  </a:lnTo>
                  <a:lnTo>
                    <a:pt x="430626" y="145511"/>
                  </a:lnTo>
                  <a:lnTo>
                    <a:pt x="394205" y="119268"/>
                  </a:lnTo>
                  <a:lnTo>
                    <a:pt x="356081" y="95346"/>
                  </a:lnTo>
                  <a:lnTo>
                    <a:pt x="316359" y="73849"/>
                  </a:lnTo>
                  <a:lnTo>
                    <a:pt x="275142" y="54880"/>
                  </a:lnTo>
                  <a:lnTo>
                    <a:pt x="232535" y="38544"/>
                  </a:lnTo>
                  <a:lnTo>
                    <a:pt x="188643" y="24946"/>
                  </a:lnTo>
                  <a:lnTo>
                    <a:pt x="143570" y="14188"/>
                  </a:lnTo>
                  <a:lnTo>
                    <a:pt x="97420" y="6375"/>
                  </a:lnTo>
                  <a:lnTo>
                    <a:pt x="50298" y="1611"/>
                  </a:lnTo>
                  <a:lnTo>
                    <a:pt x="2308" y="0"/>
                  </a:lnTo>
                  <a:close/>
                </a:path>
              </a:pathLst>
            </a:custGeom>
            <a:solidFill>
              <a:srgbClr val="231F20"/>
            </a:solidFill>
          </p:spPr>
          <p:txBody>
            <a:bodyPr wrap="square" lIns="0" tIns="0" rIns="0" bIns="0" rtlCol="0"/>
            <a:lstStyle/>
            <a:p>
              <a:endParaRPr/>
            </a:p>
          </p:txBody>
        </p:sp>
        <p:sp>
          <p:nvSpPr>
            <p:cNvPr id="5" name="object 5"/>
            <p:cNvSpPr/>
            <p:nvPr/>
          </p:nvSpPr>
          <p:spPr>
            <a:xfrm>
              <a:off x="543774" y="1139673"/>
              <a:ext cx="911225" cy="1402080"/>
            </a:xfrm>
            <a:custGeom>
              <a:avLst/>
              <a:gdLst/>
              <a:ahLst/>
              <a:cxnLst/>
              <a:rect l="l" t="t" r="r" b="b"/>
              <a:pathLst>
                <a:path w="911225" h="1402080">
                  <a:moveTo>
                    <a:pt x="692417" y="0"/>
                  </a:moveTo>
                  <a:lnTo>
                    <a:pt x="644922" y="2156"/>
                  </a:lnTo>
                  <a:lnTo>
                    <a:pt x="598299" y="7411"/>
                  </a:lnTo>
                  <a:lnTo>
                    <a:pt x="552651" y="15663"/>
                  </a:lnTo>
                  <a:lnTo>
                    <a:pt x="508079" y="26811"/>
                  </a:lnTo>
                  <a:lnTo>
                    <a:pt x="464686" y="40751"/>
                  </a:lnTo>
                  <a:lnTo>
                    <a:pt x="422573" y="57383"/>
                  </a:lnTo>
                  <a:lnTo>
                    <a:pt x="381844" y="76603"/>
                  </a:lnTo>
                  <a:lnTo>
                    <a:pt x="342600" y="98311"/>
                  </a:lnTo>
                  <a:lnTo>
                    <a:pt x="304943" y="122405"/>
                  </a:lnTo>
                  <a:lnTo>
                    <a:pt x="268975" y="148781"/>
                  </a:lnTo>
                  <a:lnTo>
                    <a:pt x="234799" y="177339"/>
                  </a:lnTo>
                  <a:lnTo>
                    <a:pt x="202516" y="207977"/>
                  </a:lnTo>
                  <a:lnTo>
                    <a:pt x="172229" y="240592"/>
                  </a:lnTo>
                  <a:lnTo>
                    <a:pt x="144040" y="275082"/>
                  </a:lnTo>
                  <a:lnTo>
                    <a:pt x="118051" y="311347"/>
                  </a:lnTo>
                  <a:lnTo>
                    <a:pt x="94364" y="349283"/>
                  </a:lnTo>
                  <a:lnTo>
                    <a:pt x="73082" y="388788"/>
                  </a:lnTo>
                  <a:lnTo>
                    <a:pt x="54305" y="429761"/>
                  </a:lnTo>
                  <a:lnTo>
                    <a:pt x="38137" y="472101"/>
                  </a:lnTo>
                  <a:lnTo>
                    <a:pt x="24680" y="515704"/>
                  </a:lnTo>
                  <a:lnTo>
                    <a:pt x="14035" y="560469"/>
                  </a:lnTo>
                  <a:lnTo>
                    <a:pt x="6306" y="606294"/>
                  </a:lnTo>
                  <a:lnTo>
                    <a:pt x="1593" y="653077"/>
                  </a:lnTo>
                  <a:lnTo>
                    <a:pt x="0" y="700716"/>
                  </a:lnTo>
                  <a:lnTo>
                    <a:pt x="1617" y="748705"/>
                  </a:lnTo>
                  <a:lnTo>
                    <a:pt x="6398" y="795827"/>
                  </a:lnTo>
                  <a:lnTo>
                    <a:pt x="14240" y="841977"/>
                  </a:lnTo>
                  <a:lnTo>
                    <a:pt x="25037" y="887050"/>
                  </a:lnTo>
                  <a:lnTo>
                    <a:pt x="38686" y="930942"/>
                  </a:lnTo>
                  <a:lnTo>
                    <a:pt x="55081" y="973549"/>
                  </a:lnTo>
                  <a:lnTo>
                    <a:pt x="74119" y="1014766"/>
                  </a:lnTo>
                  <a:lnTo>
                    <a:pt x="95696" y="1054489"/>
                  </a:lnTo>
                  <a:lnTo>
                    <a:pt x="119706" y="1092613"/>
                  </a:lnTo>
                  <a:lnTo>
                    <a:pt x="146045" y="1129034"/>
                  </a:lnTo>
                  <a:lnTo>
                    <a:pt x="174610" y="1163647"/>
                  </a:lnTo>
                  <a:lnTo>
                    <a:pt x="205295" y="1196349"/>
                  </a:lnTo>
                  <a:lnTo>
                    <a:pt x="237997" y="1227035"/>
                  </a:lnTo>
                  <a:lnTo>
                    <a:pt x="272610" y="1255600"/>
                  </a:lnTo>
                  <a:lnTo>
                    <a:pt x="309031" y="1281940"/>
                  </a:lnTo>
                  <a:lnTo>
                    <a:pt x="347155" y="1305950"/>
                  </a:lnTo>
                  <a:lnTo>
                    <a:pt x="386878" y="1327527"/>
                  </a:lnTo>
                  <a:lnTo>
                    <a:pt x="428095" y="1346566"/>
                  </a:lnTo>
                  <a:lnTo>
                    <a:pt x="470702" y="1362962"/>
                  </a:lnTo>
                  <a:lnTo>
                    <a:pt x="514594" y="1376611"/>
                  </a:lnTo>
                  <a:lnTo>
                    <a:pt x="559668" y="1387408"/>
                  </a:lnTo>
                  <a:lnTo>
                    <a:pt x="605819" y="1395250"/>
                  </a:lnTo>
                  <a:lnTo>
                    <a:pt x="652942" y="1400032"/>
                  </a:lnTo>
                  <a:lnTo>
                    <a:pt x="700933" y="1401649"/>
                  </a:lnTo>
                  <a:lnTo>
                    <a:pt x="755210" y="1399573"/>
                  </a:lnTo>
                  <a:lnTo>
                    <a:pt x="808353" y="1393451"/>
                  </a:lnTo>
                  <a:lnTo>
                    <a:pt x="860213" y="1383441"/>
                  </a:lnTo>
                  <a:lnTo>
                    <a:pt x="910639" y="1369702"/>
                  </a:lnTo>
                  <a:lnTo>
                    <a:pt x="804946" y="1035477"/>
                  </a:lnTo>
                  <a:lnTo>
                    <a:pt x="779922" y="1042231"/>
                  </a:lnTo>
                  <a:lnTo>
                    <a:pt x="754195" y="1047147"/>
                  </a:lnTo>
                  <a:lnTo>
                    <a:pt x="727840" y="1050153"/>
                  </a:lnTo>
                  <a:lnTo>
                    <a:pt x="700933" y="1051171"/>
                  </a:lnTo>
                  <a:lnTo>
                    <a:pt x="653377" y="1047972"/>
                  </a:lnTo>
                  <a:lnTo>
                    <a:pt x="607765" y="1038653"/>
                  </a:lnTo>
                  <a:lnTo>
                    <a:pt x="564516" y="1023631"/>
                  </a:lnTo>
                  <a:lnTo>
                    <a:pt x="524046" y="1003324"/>
                  </a:lnTo>
                  <a:lnTo>
                    <a:pt x="486774" y="978150"/>
                  </a:lnTo>
                  <a:lnTo>
                    <a:pt x="453116" y="948527"/>
                  </a:lnTo>
                  <a:lnTo>
                    <a:pt x="423491" y="914870"/>
                  </a:lnTo>
                  <a:lnTo>
                    <a:pt x="398316" y="877599"/>
                  </a:lnTo>
                  <a:lnTo>
                    <a:pt x="378008" y="837131"/>
                  </a:lnTo>
                  <a:lnTo>
                    <a:pt x="362985" y="793882"/>
                  </a:lnTo>
                  <a:lnTo>
                    <a:pt x="353666" y="748271"/>
                  </a:lnTo>
                  <a:lnTo>
                    <a:pt x="350466" y="700716"/>
                  </a:lnTo>
                  <a:lnTo>
                    <a:pt x="353577" y="653821"/>
                  </a:lnTo>
                  <a:lnTo>
                    <a:pt x="362644" y="608814"/>
                  </a:lnTo>
                  <a:lnTo>
                    <a:pt x="377266" y="566094"/>
                  </a:lnTo>
                  <a:lnTo>
                    <a:pt x="397043" y="526062"/>
                  </a:lnTo>
                  <a:lnTo>
                    <a:pt x="421575" y="489116"/>
                  </a:lnTo>
                  <a:lnTo>
                    <a:pt x="450460" y="455655"/>
                  </a:lnTo>
                  <a:lnTo>
                    <a:pt x="483299" y="426079"/>
                  </a:lnTo>
                  <a:lnTo>
                    <a:pt x="519691" y="400788"/>
                  </a:lnTo>
                  <a:lnTo>
                    <a:pt x="559236" y="380181"/>
                  </a:lnTo>
                  <a:lnTo>
                    <a:pt x="601533" y="364656"/>
                  </a:lnTo>
                  <a:lnTo>
                    <a:pt x="646182" y="354615"/>
                  </a:lnTo>
                  <a:lnTo>
                    <a:pt x="692783" y="350455"/>
                  </a:lnTo>
                  <a:lnTo>
                    <a:pt x="692417" y="348123"/>
                  </a:lnTo>
                  <a:lnTo>
                    <a:pt x="692417" y="0"/>
                  </a:lnTo>
                  <a:close/>
                </a:path>
              </a:pathLst>
            </a:custGeom>
            <a:solidFill>
              <a:srgbClr val="FFFFFF"/>
            </a:solidFill>
          </p:spPr>
          <p:txBody>
            <a:bodyPr wrap="square" lIns="0" tIns="0" rIns="0" bIns="0" rtlCol="0"/>
            <a:lstStyle/>
            <a:p>
              <a:endParaRPr/>
            </a:p>
          </p:txBody>
        </p:sp>
        <p:sp>
          <p:nvSpPr>
            <p:cNvPr id="6" name="object 6"/>
            <p:cNvSpPr/>
            <p:nvPr/>
          </p:nvSpPr>
          <p:spPr>
            <a:xfrm>
              <a:off x="891258" y="1485929"/>
              <a:ext cx="697865" cy="701675"/>
            </a:xfrm>
            <a:custGeom>
              <a:avLst/>
              <a:gdLst/>
              <a:ahLst/>
              <a:cxnLst/>
              <a:rect l="l" t="t" r="r" b="b"/>
              <a:pathLst>
                <a:path w="697865" h="701675">
                  <a:moveTo>
                    <a:pt x="697618" y="350535"/>
                  </a:moveTo>
                  <a:lnTo>
                    <a:pt x="694434" y="398099"/>
                  </a:lnTo>
                  <a:lnTo>
                    <a:pt x="685158" y="443719"/>
                  </a:lnTo>
                  <a:lnTo>
                    <a:pt x="670207" y="486977"/>
                  </a:lnTo>
                  <a:lnTo>
                    <a:pt x="649995" y="527454"/>
                  </a:lnTo>
                  <a:lnTo>
                    <a:pt x="624939" y="564734"/>
                  </a:lnTo>
                  <a:lnTo>
                    <a:pt x="595454" y="598399"/>
                  </a:lnTo>
                  <a:lnTo>
                    <a:pt x="561955" y="628030"/>
                  </a:lnTo>
                  <a:lnTo>
                    <a:pt x="524859" y="653210"/>
                  </a:lnTo>
                  <a:lnTo>
                    <a:pt x="484581" y="673522"/>
                  </a:lnTo>
                  <a:lnTo>
                    <a:pt x="441536" y="688548"/>
                  </a:lnTo>
                  <a:lnTo>
                    <a:pt x="396140" y="697870"/>
                  </a:lnTo>
                  <a:lnTo>
                    <a:pt x="348809" y="701070"/>
                  </a:lnTo>
                  <a:lnTo>
                    <a:pt x="301478" y="697870"/>
                  </a:lnTo>
                  <a:lnTo>
                    <a:pt x="256082" y="688548"/>
                  </a:lnTo>
                  <a:lnTo>
                    <a:pt x="213037" y="673522"/>
                  </a:lnTo>
                  <a:lnTo>
                    <a:pt x="172758" y="653210"/>
                  </a:lnTo>
                  <a:lnTo>
                    <a:pt x="135662" y="628030"/>
                  </a:lnTo>
                  <a:lnTo>
                    <a:pt x="102164" y="598399"/>
                  </a:lnTo>
                  <a:lnTo>
                    <a:pt x="72679" y="564734"/>
                  </a:lnTo>
                  <a:lnTo>
                    <a:pt x="47622" y="527454"/>
                  </a:lnTo>
                  <a:lnTo>
                    <a:pt x="27411" y="486977"/>
                  </a:lnTo>
                  <a:lnTo>
                    <a:pt x="12459" y="443719"/>
                  </a:lnTo>
                  <a:lnTo>
                    <a:pt x="3184" y="398099"/>
                  </a:lnTo>
                  <a:lnTo>
                    <a:pt x="0" y="350535"/>
                  </a:lnTo>
                  <a:lnTo>
                    <a:pt x="3184" y="302970"/>
                  </a:lnTo>
                  <a:lnTo>
                    <a:pt x="12459" y="257350"/>
                  </a:lnTo>
                  <a:lnTo>
                    <a:pt x="27411" y="214093"/>
                  </a:lnTo>
                  <a:lnTo>
                    <a:pt x="47622" y="173615"/>
                  </a:lnTo>
                  <a:lnTo>
                    <a:pt x="72679" y="136335"/>
                  </a:lnTo>
                  <a:lnTo>
                    <a:pt x="102164" y="102671"/>
                  </a:lnTo>
                  <a:lnTo>
                    <a:pt x="135662" y="73040"/>
                  </a:lnTo>
                  <a:lnTo>
                    <a:pt x="172758" y="47859"/>
                  </a:lnTo>
                  <a:lnTo>
                    <a:pt x="213037" y="27547"/>
                  </a:lnTo>
                  <a:lnTo>
                    <a:pt x="256082" y="12521"/>
                  </a:lnTo>
                  <a:lnTo>
                    <a:pt x="301478" y="3200"/>
                  </a:lnTo>
                  <a:lnTo>
                    <a:pt x="348809" y="0"/>
                  </a:lnTo>
                  <a:lnTo>
                    <a:pt x="396140" y="3200"/>
                  </a:lnTo>
                  <a:lnTo>
                    <a:pt x="441536" y="12521"/>
                  </a:lnTo>
                  <a:lnTo>
                    <a:pt x="484581" y="27547"/>
                  </a:lnTo>
                  <a:lnTo>
                    <a:pt x="524859" y="47859"/>
                  </a:lnTo>
                  <a:lnTo>
                    <a:pt x="561955" y="73040"/>
                  </a:lnTo>
                  <a:lnTo>
                    <a:pt x="595454" y="102671"/>
                  </a:lnTo>
                  <a:lnTo>
                    <a:pt x="624939" y="136335"/>
                  </a:lnTo>
                  <a:lnTo>
                    <a:pt x="649995" y="173615"/>
                  </a:lnTo>
                  <a:lnTo>
                    <a:pt x="670207" y="214093"/>
                  </a:lnTo>
                  <a:lnTo>
                    <a:pt x="685158" y="257350"/>
                  </a:lnTo>
                  <a:lnTo>
                    <a:pt x="694434" y="302970"/>
                  </a:lnTo>
                  <a:lnTo>
                    <a:pt x="697618" y="350535"/>
                  </a:lnTo>
                  <a:close/>
                </a:path>
              </a:pathLst>
            </a:custGeom>
            <a:ln w="5714">
              <a:solidFill>
                <a:srgbClr val="231F20"/>
              </a:solidFill>
            </a:ln>
          </p:spPr>
          <p:txBody>
            <a:bodyPr wrap="square" lIns="0" tIns="0" rIns="0" bIns="0" rtlCol="0"/>
            <a:lstStyle/>
            <a:p>
              <a:endParaRPr/>
            </a:p>
          </p:txBody>
        </p:sp>
        <p:sp>
          <p:nvSpPr>
            <p:cNvPr id="7" name="object 7"/>
            <p:cNvSpPr/>
            <p:nvPr/>
          </p:nvSpPr>
          <p:spPr>
            <a:xfrm>
              <a:off x="542450" y="1137126"/>
              <a:ext cx="1395730" cy="1395730"/>
            </a:xfrm>
            <a:custGeom>
              <a:avLst/>
              <a:gdLst/>
              <a:ahLst/>
              <a:cxnLst/>
              <a:rect l="l" t="t" r="r" b="b"/>
              <a:pathLst>
                <a:path w="1395730" h="1395730">
                  <a:moveTo>
                    <a:pt x="1395237" y="697618"/>
                  </a:moveTo>
                  <a:lnTo>
                    <a:pt x="1393627" y="745381"/>
                  </a:lnTo>
                  <a:lnTo>
                    <a:pt x="1388868" y="792280"/>
                  </a:lnTo>
                  <a:lnTo>
                    <a:pt x="1381064" y="838212"/>
                  </a:lnTo>
                  <a:lnTo>
                    <a:pt x="1370317" y="883072"/>
                  </a:lnTo>
                  <a:lnTo>
                    <a:pt x="1356733" y="926757"/>
                  </a:lnTo>
                  <a:lnTo>
                    <a:pt x="1340414" y="969162"/>
                  </a:lnTo>
                  <a:lnTo>
                    <a:pt x="1321466" y="1010184"/>
                  </a:lnTo>
                  <a:lnTo>
                    <a:pt x="1299991" y="1049719"/>
                  </a:lnTo>
                  <a:lnTo>
                    <a:pt x="1276094" y="1087663"/>
                  </a:lnTo>
                  <a:lnTo>
                    <a:pt x="1249879" y="1123911"/>
                  </a:lnTo>
                  <a:lnTo>
                    <a:pt x="1221449" y="1158361"/>
                  </a:lnTo>
                  <a:lnTo>
                    <a:pt x="1190908" y="1190908"/>
                  </a:lnTo>
                  <a:lnTo>
                    <a:pt x="1158361" y="1221449"/>
                  </a:lnTo>
                  <a:lnTo>
                    <a:pt x="1123911" y="1249879"/>
                  </a:lnTo>
                  <a:lnTo>
                    <a:pt x="1087663" y="1276094"/>
                  </a:lnTo>
                  <a:lnTo>
                    <a:pt x="1049719" y="1299991"/>
                  </a:lnTo>
                  <a:lnTo>
                    <a:pt x="1010184" y="1321466"/>
                  </a:lnTo>
                  <a:lnTo>
                    <a:pt x="969162" y="1340414"/>
                  </a:lnTo>
                  <a:lnTo>
                    <a:pt x="926757" y="1356733"/>
                  </a:lnTo>
                  <a:lnTo>
                    <a:pt x="883072" y="1370317"/>
                  </a:lnTo>
                  <a:lnTo>
                    <a:pt x="838212" y="1381064"/>
                  </a:lnTo>
                  <a:lnTo>
                    <a:pt x="792280" y="1388868"/>
                  </a:lnTo>
                  <a:lnTo>
                    <a:pt x="745381" y="1393627"/>
                  </a:lnTo>
                  <a:lnTo>
                    <a:pt x="697618" y="1395237"/>
                  </a:lnTo>
                  <a:lnTo>
                    <a:pt x="649855" y="1393627"/>
                  </a:lnTo>
                  <a:lnTo>
                    <a:pt x="602956" y="1388868"/>
                  </a:lnTo>
                  <a:lnTo>
                    <a:pt x="557024" y="1381064"/>
                  </a:lnTo>
                  <a:lnTo>
                    <a:pt x="512164" y="1370317"/>
                  </a:lnTo>
                  <a:lnTo>
                    <a:pt x="468479" y="1356733"/>
                  </a:lnTo>
                  <a:lnTo>
                    <a:pt x="426074" y="1340414"/>
                  </a:lnTo>
                  <a:lnTo>
                    <a:pt x="385052" y="1321466"/>
                  </a:lnTo>
                  <a:lnTo>
                    <a:pt x="345517" y="1299991"/>
                  </a:lnTo>
                  <a:lnTo>
                    <a:pt x="307574" y="1276094"/>
                  </a:lnTo>
                  <a:lnTo>
                    <a:pt x="271325" y="1249879"/>
                  </a:lnTo>
                  <a:lnTo>
                    <a:pt x="236875" y="1221449"/>
                  </a:lnTo>
                  <a:lnTo>
                    <a:pt x="204328" y="1190908"/>
                  </a:lnTo>
                  <a:lnTo>
                    <a:pt x="173787" y="1158361"/>
                  </a:lnTo>
                  <a:lnTo>
                    <a:pt x="145358" y="1123911"/>
                  </a:lnTo>
                  <a:lnTo>
                    <a:pt x="119142" y="1087663"/>
                  </a:lnTo>
                  <a:lnTo>
                    <a:pt x="95245" y="1049719"/>
                  </a:lnTo>
                  <a:lnTo>
                    <a:pt x="73771" y="1010184"/>
                  </a:lnTo>
                  <a:lnTo>
                    <a:pt x="54822" y="969162"/>
                  </a:lnTo>
                  <a:lnTo>
                    <a:pt x="38504" y="926757"/>
                  </a:lnTo>
                  <a:lnTo>
                    <a:pt x="24919" y="883072"/>
                  </a:lnTo>
                  <a:lnTo>
                    <a:pt x="14173" y="838212"/>
                  </a:lnTo>
                  <a:lnTo>
                    <a:pt x="6368" y="792280"/>
                  </a:lnTo>
                  <a:lnTo>
                    <a:pt x="1609" y="745381"/>
                  </a:lnTo>
                  <a:lnTo>
                    <a:pt x="0" y="697618"/>
                  </a:lnTo>
                  <a:lnTo>
                    <a:pt x="1609" y="649855"/>
                  </a:lnTo>
                  <a:lnTo>
                    <a:pt x="6368" y="602956"/>
                  </a:lnTo>
                  <a:lnTo>
                    <a:pt x="14173" y="557024"/>
                  </a:lnTo>
                  <a:lnTo>
                    <a:pt x="24919" y="512164"/>
                  </a:lnTo>
                  <a:lnTo>
                    <a:pt x="38504" y="468479"/>
                  </a:lnTo>
                  <a:lnTo>
                    <a:pt x="54822" y="426074"/>
                  </a:lnTo>
                  <a:lnTo>
                    <a:pt x="73771" y="385052"/>
                  </a:lnTo>
                  <a:lnTo>
                    <a:pt x="95245" y="345517"/>
                  </a:lnTo>
                  <a:lnTo>
                    <a:pt x="119142" y="307574"/>
                  </a:lnTo>
                  <a:lnTo>
                    <a:pt x="145358" y="271325"/>
                  </a:lnTo>
                  <a:lnTo>
                    <a:pt x="173787" y="236875"/>
                  </a:lnTo>
                  <a:lnTo>
                    <a:pt x="204328" y="204328"/>
                  </a:lnTo>
                  <a:lnTo>
                    <a:pt x="236875" y="173787"/>
                  </a:lnTo>
                  <a:lnTo>
                    <a:pt x="271325" y="145358"/>
                  </a:lnTo>
                  <a:lnTo>
                    <a:pt x="307574" y="119142"/>
                  </a:lnTo>
                  <a:lnTo>
                    <a:pt x="345517" y="95245"/>
                  </a:lnTo>
                  <a:lnTo>
                    <a:pt x="385052" y="73771"/>
                  </a:lnTo>
                  <a:lnTo>
                    <a:pt x="426074" y="54822"/>
                  </a:lnTo>
                  <a:lnTo>
                    <a:pt x="468479" y="38504"/>
                  </a:lnTo>
                  <a:lnTo>
                    <a:pt x="512164" y="24919"/>
                  </a:lnTo>
                  <a:lnTo>
                    <a:pt x="557024" y="14173"/>
                  </a:lnTo>
                  <a:lnTo>
                    <a:pt x="602956" y="6368"/>
                  </a:lnTo>
                  <a:lnTo>
                    <a:pt x="649855" y="1609"/>
                  </a:lnTo>
                  <a:lnTo>
                    <a:pt x="697618" y="0"/>
                  </a:lnTo>
                  <a:lnTo>
                    <a:pt x="745381" y="1609"/>
                  </a:lnTo>
                  <a:lnTo>
                    <a:pt x="792280" y="6368"/>
                  </a:lnTo>
                  <a:lnTo>
                    <a:pt x="838212" y="14173"/>
                  </a:lnTo>
                  <a:lnTo>
                    <a:pt x="883072" y="24919"/>
                  </a:lnTo>
                  <a:lnTo>
                    <a:pt x="926757" y="38504"/>
                  </a:lnTo>
                  <a:lnTo>
                    <a:pt x="969162" y="54822"/>
                  </a:lnTo>
                  <a:lnTo>
                    <a:pt x="1010184" y="73771"/>
                  </a:lnTo>
                  <a:lnTo>
                    <a:pt x="1049719" y="95245"/>
                  </a:lnTo>
                  <a:lnTo>
                    <a:pt x="1087663" y="119142"/>
                  </a:lnTo>
                  <a:lnTo>
                    <a:pt x="1123911" y="145358"/>
                  </a:lnTo>
                  <a:lnTo>
                    <a:pt x="1158361" y="173787"/>
                  </a:lnTo>
                  <a:lnTo>
                    <a:pt x="1190908" y="204328"/>
                  </a:lnTo>
                  <a:lnTo>
                    <a:pt x="1221449" y="236875"/>
                  </a:lnTo>
                  <a:lnTo>
                    <a:pt x="1249879" y="271325"/>
                  </a:lnTo>
                  <a:lnTo>
                    <a:pt x="1276094" y="307574"/>
                  </a:lnTo>
                  <a:lnTo>
                    <a:pt x="1299991" y="345517"/>
                  </a:lnTo>
                  <a:lnTo>
                    <a:pt x="1321466" y="385052"/>
                  </a:lnTo>
                  <a:lnTo>
                    <a:pt x="1340414" y="426074"/>
                  </a:lnTo>
                  <a:lnTo>
                    <a:pt x="1356733" y="468479"/>
                  </a:lnTo>
                  <a:lnTo>
                    <a:pt x="1370317" y="512164"/>
                  </a:lnTo>
                  <a:lnTo>
                    <a:pt x="1381064" y="557024"/>
                  </a:lnTo>
                  <a:lnTo>
                    <a:pt x="1388868" y="602956"/>
                  </a:lnTo>
                  <a:lnTo>
                    <a:pt x="1393627" y="649855"/>
                  </a:lnTo>
                  <a:lnTo>
                    <a:pt x="1395237" y="697618"/>
                  </a:lnTo>
                  <a:close/>
                </a:path>
              </a:pathLst>
            </a:custGeom>
            <a:ln w="5714">
              <a:solidFill>
                <a:srgbClr val="231F20"/>
              </a:solidFill>
            </a:ln>
          </p:spPr>
          <p:txBody>
            <a:bodyPr wrap="square" lIns="0" tIns="0" rIns="0" bIns="0" rtlCol="0"/>
            <a:lstStyle/>
            <a:p>
              <a:endParaRPr/>
            </a:p>
          </p:txBody>
        </p:sp>
        <p:sp>
          <p:nvSpPr>
            <p:cNvPr id="8" name="object 8"/>
            <p:cNvSpPr/>
            <p:nvPr/>
          </p:nvSpPr>
          <p:spPr>
            <a:xfrm>
              <a:off x="1348941" y="2171082"/>
              <a:ext cx="104139" cy="327660"/>
            </a:xfrm>
            <a:custGeom>
              <a:avLst/>
              <a:gdLst/>
              <a:ahLst/>
              <a:cxnLst/>
              <a:rect l="l" t="t" r="r" b="b"/>
              <a:pathLst>
                <a:path w="104140" h="327660">
                  <a:moveTo>
                    <a:pt x="0" y="0"/>
                  </a:moveTo>
                  <a:lnTo>
                    <a:pt x="103612" y="327492"/>
                  </a:lnTo>
                </a:path>
              </a:pathLst>
            </a:custGeom>
            <a:ln w="5714">
              <a:solidFill>
                <a:srgbClr val="231F20"/>
              </a:solidFill>
            </a:ln>
          </p:spPr>
          <p:txBody>
            <a:bodyPr wrap="square" lIns="0" tIns="0" rIns="0" bIns="0" rtlCol="0"/>
            <a:lstStyle/>
            <a:p>
              <a:endParaRPr/>
            </a:p>
          </p:txBody>
        </p:sp>
        <p:sp>
          <p:nvSpPr>
            <p:cNvPr id="9" name="object 9"/>
            <p:cNvSpPr/>
            <p:nvPr/>
          </p:nvSpPr>
          <p:spPr>
            <a:xfrm>
              <a:off x="1238459" y="1136690"/>
              <a:ext cx="1905" cy="349250"/>
            </a:xfrm>
            <a:custGeom>
              <a:avLst/>
              <a:gdLst/>
              <a:ahLst/>
              <a:cxnLst/>
              <a:rect l="l" t="t" r="r" b="b"/>
              <a:pathLst>
                <a:path w="1905" h="349250">
                  <a:moveTo>
                    <a:pt x="0" y="0"/>
                  </a:moveTo>
                  <a:lnTo>
                    <a:pt x="1611" y="349243"/>
                  </a:lnTo>
                </a:path>
              </a:pathLst>
            </a:custGeom>
            <a:ln w="5714">
              <a:solidFill>
                <a:srgbClr val="231F20"/>
              </a:solidFill>
            </a:ln>
          </p:spPr>
          <p:txBody>
            <a:bodyPr wrap="square" lIns="0" tIns="0" rIns="0" bIns="0" rtlCol="0"/>
            <a:lstStyle/>
            <a:p>
              <a:endParaRPr/>
            </a:p>
          </p:txBody>
        </p:sp>
      </p:grpSp>
      <p:grpSp>
        <p:nvGrpSpPr>
          <p:cNvPr id="10" name="object 10"/>
          <p:cNvGrpSpPr/>
          <p:nvPr/>
        </p:nvGrpSpPr>
        <p:grpSpPr>
          <a:xfrm>
            <a:off x="2260527" y="1134269"/>
            <a:ext cx="1405890" cy="1407160"/>
            <a:chOff x="2260527" y="1134269"/>
            <a:chExt cx="1405890" cy="1407160"/>
          </a:xfrm>
        </p:grpSpPr>
        <p:sp>
          <p:nvSpPr>
            <p:cNvPr id="11" name="object 11"/>
            <p:cNvSpPr/>
            <p:nvPr/>
          </p:nvSpPr>
          <p:spPr>
            <a:xfrm>
              <a:off x="2956280" y="1139031"/>
              <a:ext cx="708660" cy="1100455"/>
            </a:xfrm>
            <a:custGeom>
              <a:avLst/>
              <a:gdLst/>
              <a:ahLst/>
              <a:cxnLst/>
              <a:rect l="l" t="t" r="r" b="b"/>
              <a:pathLst>
                <a:path w="708660" h="1100455">
                  <a:moveTo>
                    <a:pt x="4583" y="0"/>
                  </a:moveTo>
                  <a:lnTo>
                    <a:pt x="0" y="349586"/>
                  </a:lnTo>
                  <a:lnTo>
                    <a:pt x="7212" y="349403"/>
                  </a:lnTo>
                  <a:lnTo>
                    <a:pt x="54765" y="352593"/>
                  </a:lnTo>
                  <a:lnTo>
                    <a:pt x="100375" y="361887"/>
                  </a:lnTo>
                  <a:lnTo>
                    <a:pt x="143624" y="376866"/>
                  </a:lnTo>
                  <a:lnTo>
                    <a:pt x="184093" y="397116"/>
                  </a:lnTo>
                  <a:lnTo>
                    <a:pt x="221366" y="422220"/>
                  </a:lnTo>
                  <a:lnTo>
                    <a:pt x="255024" y="451760"/>
                  </a:lnTo>
                  <a:lnTo>
                    <a:pt x="284650" y="485322"/>
                  </a:lnTo>
                  <a:lnTo>
                    <a:pt x="309827" y="522487"/>
                  </a:lnTo>
                  <a:lnTo>
                    <a:pt x="330135" y="562841"/>
                  </a:lnTo>
                  <a:lnTo>
                    <a:pt x="345159" y="605966"/>
                  </a:lnTo>
                  <a:lnTo>
                    <a:pt x="354479" y="651446"/>
                  </a:lnTo>
                  <a:lnTo>
                    <a:pt x="357678" y="698864"/>
                  </a:lnTo>
                  <a:lnTo>
                    <a:pt x="353210" y="754742"/>
                  </a:lnTo>
                  <a:lnTo>
                    <a:pt x="340272" y="807790"/>
                  </a:lnTo>
                  <a:lnTo>
                    <a:pt x="319570" y="857330"/>
                  </a:lnTo>
                  <a:lnTo>
                    <a:pt x="291807" y="902684"/>
                  </a:lnTo>
                  <a:lnTo>
                    <a:pt x="578072" y="1100103"/>
                  </a:lnTo>
                  <a:lnTo>
                    <a:pt x="604075" y="1061208"/>
                  </a:lnTo>
                  <a:lnTo>
                    <a:pt x="627474" y="1020549"/>
                  </a:lnTo>
                  <a:lnTo>
                    <a:pt x="648147" y="978243"/>
                  </a:lnTo>
                  <a:lnTo>
                    <a:pt x="665973" y="934405"/>
                  </a:lnTo>
                  <a:lnTo>
                    <a:pt x="680831" y="889151"/>
                  </a:lnTo>
                  <a:lnTo>
                    <a:pt x="692599" y="842597"/>
                  </a:lnTo>
                  <a:lnTo>
                    <a:pt x="701155" y="794858"/>
                  </a:lnTo>
                  <a:lnTo>
                    <a:pt x="706377" y="746051"/>
                  </a:lnTo>
                  <a:lnTo>
                    <a:pt x="708145" y="696292"/>
                  </a:lnTo>
                  <a:lnTo>
                    <a:pt x="706528" y="648616"/>
                  </a:lnTo>
                  <a:lnTo>
                    <a:pt x="701746" y="601801"/>
                  </a:lnTo>
                  <a:lnTo>
                    <a:pt x="693904" y="555952"/>
                  </a:lnTo>
                  <a:lnTo>
                    <a:pt x="683106" y="511173"/>
                  </a:lnTo>
                  <a:lnTo>
                    <a:pt x="669457" y="467568"/>
                  </a:lnTo>
                  <a:lnTo>
                    <a:pt x="653060" y="425239"/>
                  </a:lnTo>
                  <a:lnTo>
                    <a:pt x="634021" y="384291"/>
                  </a:lnTo>
                  <a:lnTo>
                    <a:pt x="612444" y="344827"/>
                  </a:lnTo>
                  <a:lnTo>
                    <a:pt x="588433" y="306952"/>
                  </a:lnTo>
                  <a:lnTo>
                    <a:pt x="562092" y="270769"/>
                  </a:lnTo>
                  <a:lnTo>
                    <a:pt x="533527" y="236381"/>
                  </a:lnTo>
                  <a:lnTo>
                    <a:pt x="502841" y="203892"/>
                  </a:lnTo>
                  <a:lnTo>
                    <a:pt x="470139" y="173407"/>
                  </a:lnTo>
                  <a:lnTo>
                    <a:pt x="435525" y="145028"/>
                  </a:lnTo>
                  <a:lnTo>
                    <a:pt x="399104" y="118860"/>
                  </a:lnTo>
                  <a:lnTo>
                    <a:pt x="360980" y="95006"/>
                  </a:lnTo>
                  <a:lnTo>
                    <a:pt x="321257" y="73570"/>
                  </a:lnTo>
                  <a:lnTo>
                    <a:pt x="280040" y="54655"/>
                  </a:lnTo>
                  <a:lnTo>
                    <a:pt x="237434" y="38366"/>
                  </a:lnTo>
                  <a:lnTo>
                    <a:pt x="193542" y="24806"/>
                  </a:lnTo>
                  <a:lnTo>
                    <a:pt x="148470" y="14079"/>
                  </a:lnTo>
                  <a:lnTo>
                    <a:pt x="102321" y="6288"/>
                  </a:lnTo>
                  <a:lnTo>
                    <a:pt x="55200" y="1537"/>
                  </a:lnTo>
                  <a:lnTo>
                    <a:pt x="4583" y="0"/>
                  </a:lnTo>
                  <a:close/>
                </a:path>
              </a:pathLst>
            </a:custGeom>
            <a:solidFill>
              <a:srgbClr val="231F20"/>
            </a:solidFill>
          </p:spPr>
          <p:txBody>
            <a:bodyPr wrap="square" lIns="0" tIns="0" rIns="0" bIns="0" rtlCol="0"/>
            <a:lstStyle/>
            <a:p>
              <a:endParaRPr/>
            </a:p>
          </p:txBody>
        </p:sp>
        <p:sp>
          <p:nvSpPr>
            <p:cNvPr id="12" name="object 12"/>
            <p:cNvSpPr/>
            <p:nvPr/>
          </p:nvSpPr>
          <p:spPr>
            <a:xfrm>
              <a:off x="2305515" y="1137388"/>
              <a:ext cx="659130" cy="588010"/>
            </a:xfrm>
            <a:custGeom>
              <a:avLst/>
              <a:gdLst/>
              <a:ahLst/>
              <a:cxnLst/>
              <a:rect l="l" t="t" r="r" b="b"/>
              <a:pathLst>
                <a:path w="659130" h="588010">
                  <a:moveTo>
                    <a:pt x="658630" y="0"/>
                  </a:moveTo>
                  <a:lnTo>
                    <a:pt x="609394" y="1652"/>
                  </a:lnTo>
                  <a:lnTo>
                    <a:pt x="560914" y="6742"/>
                  </a:lnTo>
                  <a:lnTo>
                    <a:pt x="513327" y="15165"/>
                  </a:lnTo>
                  <a:lnTo>
                    <a:pt x="466770" y="26814"/>
                  </a:lnTo>
                  <a:lnTo>
                    <a:pt x="421380" y="41582"/>
                  </a:lnTo>
                  <a:lnTo>
                    <a:pt x="377295" y="59361"/>
                  </a:lnTo>
                  <a:lnTo>
                    <a:pt x="334652" y="80047"/>
                  </a:lnTo>
                  <a:lnTo>
                    <a:pt x="293589" y="103532"/>
                  </a:lnTo>
                  <a:lnTo>
                    <a:pt x="254241" y="129709"/>
                  </a:lnTo>
                  <a:lnTo>
                    <a:pt x="216748" y="158471"/>
                  </a:lnTo>
                  <a:lnTo>
                    <a:pt x="181245" y="189713"/>
                  </a:lnTo>
                  <a:lnTo>
                    <a:pt x="147870" y="223328"/>
                  </a:lnTo>
                  <a:lnTo>
                    <a:pt x="116761" y="259209"/>
                  </a:lnTo>
                  <a:lnTo>
                    <a:pt x="88054" y="297249"/>
                  </a:lnTo>
                  <a:lnTo>
                    <a:pt x="61888" y="337341"/>
                  </a:lnTo>
                  <a:lnTo>
                    <a:pt x="38398" y="379380"/>
                  </a:lnTo>
                  <a:lnTo>
                    <a:pt x="17723" y="423258"/>
                  </a:lnTo>
                  <a:lnTo>
                    <a:pt x="0" y="468870"/>
                  </a:lnTo>
                  <a:lnTo>
                    <a:pt x="328772" y="587593"/>
                  </a:lnTo>
                  <a:lnTo>
                    <a:pt x="347401" y="543209"/>
                  </a:lnTo>
                  <a:lnTo>
                    <a:pt x="371577" y="502379"/>
                  </a:lnTo>
                  <a:lnTo>
                    <a:pt x="400770" y="465516"/>
                  </a:lnTo>
                  <a:lnTo>
                    <a:pt x="434450" y="433030"/>
                  </a:lnTo>
                  <a:lnTo>
                    <a:pt x="472085" y="405333"/>
                  </a:lnTo>
                  <a:lnTo>
                    <a:pt x="513145" y="382837"/>
                  </a:lnTo>
                  <a:lnTo>
                    <a:pt x="557099" y="365952"/>
                  </a:lnTo>
                  <a:lnTo>
                    <a:pt x="603416" y="355089"/>
                  </a:lnTo>
                  <a:lnTo>
                    <a:pt x="651567" y="350660"/>
                  </a:lnTo>
                  <a:lnTo>
                    <a:pt x="658630" y="0"/>
                  </a:lnTo>
                  <a:close/>
                </a:path>
              </a:pathLst>
            </a:custGeom>
            <a:solidFill>
              <a:srgbClr val="939598"/>
            </a:solidFill>
          </p:spPr>
          <p:txBody>
            <a:bodyPr wrap="square" lIns="0" tIns="0" rIns="0" bIns="0" rtlCol="0"/>
            <a:lstStyle/>
            <a:p>
              <a:endParaRPr/>
            </a:p>
          </p:txBody>
        </p:sp>
        <p:sp>
          <p:nvSpPr>
            <p:cNvPr id="13" name="object 13"/>
            <p:cNvSpPr/>
            <p:nvPr/>
          </p:nvSpPr>
          <p:spPr>
            <a:xfrm>
              <a:off x="2260527" y="1615403"/>
              <a:ext cx="1283335" cy="926465"/>
            </a:xfrm>
            <a:custGeom>
              <a:avLst/>
              <a:gdLst/>
              <a:ahLst/>
              <a:cxnLst/>
              <a:rect l="l" t="t" r="r" b="b"/>
              <a:pathLst>
                <a:path w="1283335" h="926464">
                  <a:moveTo>
                    <a:pt x="37101" y="0"/>
                  </a:moveTo>
                  <a:lnTo>
                    <a:pt x="24052" y="42969"/>
                  </a:lnTo>
                  <a:lnTo>
                    <a:pt x="13702" y="87041"/>
                  </a:lnTo>
                  <a:lnTo>
                    <a:pt x="6166" y="132127"/>
                  </a:lnTo>
                  <a:lnTo>
                    <a:pt x="1560" y="178139"/>
                  </a:lnTo>
                  <a:lnTo>
                    <a:pt x="0" y="224988"/>
                  </a:lnTo>
                  <a:lnTo>
                    <a:pt x="1617" y="272977"/>
                  </a:lnTo>
                  <a:lnTo>
                    <a:pt x="6398" y="320099"/>
                  </a:lnTo>
                  <a:lnTo>
                    <a:pt x="14240" y="366249"/>
                  </a:lnTo>
                  <a:lnTo>
                    <a:pt x="25037" y="411321"/>
                  </a:lnTo>
                  <a:lnTo>
                    <a:pt x="38686" y="455213"/>
                  </a:lnTo>
                  <a:lnTo>
                    <a:pt x="55081" y="497819"/>
                  </a:lnTo>
                  <a:lnTo>
                    <a:pt x="74119" y="539036"/>
                  </a:lnTo>
                  <a:lnTo>
                    <a:pt x="95696" y="578758"/>
                  </a:lnTo>
                  <a:lnTo>
                    <a:pt x="119706" y="616881"/>
                  </a:lnTo>
                  <a:lnTo>
                    <a:pt x="146045" y="653301"/>
                  </a:lnTo>
                  <a:lnTo>
                    <a:pt x="174610" y="687914"/>
                  </a:lnTo>
                  <a:lnTo>
                    <a:pt x="205295" y="720615"/>
                  </a:lnTo>
                  <a:lnTo>
                    <a:pt x="237997" y="751300"/>
                  </a:lnTo>
                  <a:lnTo>
                    <a:pt x="272610" y="779864"/>
                  </a:lnTo>
                  <a:lnTo>
                    <a:pt x="309031" y="806204"/>
                  </a:lnTo>
                  <a:lnTo>
                    <a:pt x="347155" y="830214"/>
                  </a:lnTo>
                  <a:lnTo>
                    <a:pt x="386878" y="851790"/>
                  </a:lnTo>
                  <a:lnTo>
                    <a:pt x="428095" y="870828"/>
                  </a:lnTo>
                  <a:lnTo>
                    <a:pt x="470702" y="887223"/>
                  </a:lnTo>
                  <a:lnTo>
                    <a:pt x="514594" y="900872"/>
                  </a:lnTo>
                  <a:lnTo>
                    <a:pt x="559668" y="911669"/>
                  </a:lnTo>
                  <a:lnTo>
                    <a:pt x="605819" y="919511"/>
                  </a:lnTo>
                  <a:lnTo>
                    <a:pt x="652942" y="924292"/>
                  </a:lnTo>
                  <a:lnTo>
                    <a:pt x="700933" y="925909"/>
                  </a:lnTo>
                  <a:lnTo>
                    <a:pt x="752406" y="924048"/>
                  </a:lnTo>
                  <a:lnTo>
                    <a:pt x="802870" y="918550"/>
                  </a:lnTo>
                  <a:lnTo>
                    <a:pt x="852195" y="909544"/>
                  </a:lnTo>
                  <a:lnTo>
                    <a:pt x="900253" y="897159"/>
                  </a:lnTo>
                  <a:lnTo>
                    <a:pt x="946916" y="881525"/>
                  </a:lnTo>
                  <a:lnTo>
                    <a:pt x="992053" y="862770"/>
                  </a:lnTo>
                  <a:lnTo>
                    <a:pt x="1035536" y="841025"/>
                  </a:lnTo>
                  <a:lnTo>
                    <a:pt x="1077236" y="816417"/>
                  </a:lnTo>
                  <a:lnTo>
                    <a:pt x="1117025" y="789076"/>
                  </a:lnTo>
                  <a:lnTo>
                    <a:pt x="1154773" y="759131"/>
                  </a:lnTo>
                  <a:lnTo>
                    <a:pt x="1190351" y="726711"/>
                  </a:lnTo>
                  <a:lnTo>
                    <a:pt x="1223630" y="691945"/>
                  </a:lnTo>
                  <a:lnTo>
                    <a:pt x="1254482" y="654963"/>
                  </a:lnTo>
                  <a:lnTo>
                    <a:pt x="1282777" y="615894"/>
                  </a:lnTo>
                  <a:lnTo>
                    <a:pt x="991152" y="421481"/>
                  </a:lnTo>
                  <a:lnTo>
                    <a:pt x="961563" y="459265"/>
                  </a:lnTo>
                  <a:lnTo>
                    <a:pt x="927167" y="492637"/>
                  </a:lnTo>
                  <a:lnTo>
                    <a:pt x="888474" y="521086"/>
                  </a:lnTo>
                  <a:lnTo>
                    <a:pt x="845994" y="544101"/>
                  </a:lnTo>
                  <a:lnTo>
                    <a:pt x="800237" y="561173"/>
                  </a:lnTo>
                  <a:lnTo>
                    <a:pt x="751713" y="571790"/>
                  </a:lnTo>
                  <a:lnTo>
                    <a:pt x="700933" y="575443"/>
                  </a:lnTo>
                  <a:lnTo>
                    <a:pt x="653375" y="572244"/>
                  </a:lnTo>
                  <a:lnTo>
                    <a:pt x="607762" y="562925"/>
                  </a:lnTo>
                  <a:lnTo>
                    <a:pt x="564511" y="547903"/>
                  </a:lnTo>
                  <a:lnTo>
                    <a:pt x="524041" y="527596"/>
                  </a:lnTo>
                  <a:lnTo>
                    <a:pt x="486769" y="502422"/>
                  </a:lnTo>
                  <a:lnTo>
                    <a:pt x="453112" y="472799"/>
                  </a:lnTo>
                  <a:lnTo>
                    <a:pt x="423487" y="439142"/>
                  </a:lnTo>
                  <a:lnTo>
                    <a:pt x="398313" y="401871"/>
                  </a:lnTo>
                  <a:lnTo>
                    <a:pt x="378006" y="361403"/>
                  </a:lnTo>
                  <a:lnTo>
                    <a:pt x="362984" y="318154"/>
                  </a:lnTo>
                  <a:lnTo>
                    <a:pt x="353665" y="272543"/>
                  </a:lnTo>
                  <a:lnTo>
                    <a:pt x="350466" y="224988"/>
                  </a:lnTo>
                  <a:lnTo>
                    <a:pt x="351684" y="195753"/>
                  </a:lnTo>
                  <a:lnTo>
                    <a:pt x="355261" y="167189"/>
                  </a:lnTo>
                  <a:lnTo>
                    <a:pt x="361084" y="139384"/>
                  </a:lnTo>
                  <a:lnTo>
                    <a:pt x="369040" y="112425"/>
                  </a:lnTo>
                  <a:lnTo>
                    <a:pt x="37101" y="0"/>
                  </a:lnTo>
                  <a:close/>
                </a:path>
              </a:pathLst>
            </a:custGeom>
            <a:solidFill>
              <a:srgbClr val="FFFFFF"/>
            </a:solidFill>
          </p:spPr>
          <p:txBody>
            <a:bodyPr wrap="square" lIns="0" tIns="0" rIns="0" bIns="0" rtlCol="0"/>
            <a:lstStyle/>
            <a:p>
              <a:endParaRPr/>
            </a:p>
          </p:txBody>
        </p:sp>
        <p:sp>
          <p:nvSpPr>
            <p:cNvPr id="14" name="object 14"/>
            <p:cNvSpPr/>
            <p:nvPr/>
          </p:nvSpPr>
          <p:spPr>
            <a:xfrm>
              <a:off x="2616662" y="1485929"/>
              <a:ext cx="697865" cy="701675"/>
            </a:xfrm>
            <a:custGeom>
              <a:avLst/>
              <a:gdLst/>
              <a:ahLst/>
              <a:cxnLst/>
              <a:rect l="l" t="t" r="r" b="b"/>
              <a:pathLst>
                <a:path w="697864" h="701675">
                  <a:moveTo>
                    <a:pt x="697630" y="350535"/>
                  </a:moveTo>
                  <a:lnTo>
                    <a:pt x="694445" y="398099"/>
                  </a:lnTo>
                  <a:lnTo>
                    <a:pt x="685169" y="443719"/>
                  </a:lnTo>
                  <a:lnTo>
                    <a:pt x="670216" y="486977"/>
                  </a:lnTo>
                  <a:lnTo>
                    <a:pt x="650004" y="527454"/>
                  </a:lnTo>
                  <a:lnTo>
                    <a:pt x="624946" y="564734"/>
                  </a:lnTo>
                  <a:lnTo>
                    <a:pt x="595460" y="598399"/>
                  </a:lnTo>
                  <a:lnTo>
                    <a:pt x="561960" y="628030"/>
                  </a:lnTo>
                  <a:lnTo>
                    <a:pt x="524862" y="653210"/>
                  </a:lnTo>
                  <a:lnTo>
                    <a:pt x="484583" y="673522"/>
                  </a:lnTo>
                  <a:lnTo>
                    <a:pt x="441537" y="688548"/>
                  </a:lnTo>
                  <a:lnTo>
                    <a:pt x="396140" y="697870"/>
                  </a:lnTo>
                  <a:lnTo>
                    <a:pt x="348809" y="701070"/>
                  </a:lnTo>
                  <a:lnTo>
                    <a:pt x="301480" y="697870"/>
                  </a:lnTo>
                  <a:lnTo>
                    <a:pt x="256086" y="688548"/>
                  </a:lnTo>
                  <a:lnTo>
                    <a:pt x="213042" y="673522"/>
                  </a:lnTo>
                  <a:lnTo>
                    <a:pt x="172764" y="653210"/>
                  </a:lnTo>
                  <a:lnTo>
                    <a:pt x="135667" y="628030"/>
                  </a:lnTo>
                  <a:lnTo>
                    <a:pt x="102168" y="598399"/>
                  </a:lnTo>
                  <a:lnTo>
                    <a:pt x="72682" y="564734"/>
                  </a:lnTo>
                  <a:lnTo>
                    <a:pt x="47625" y="527454"/>
                  </a:lnTo>
                  <a:lnTo>
                    <a:pt x="27412" y="486977"/>
                  </a:lnTo>
                  <a:lnTo>
                    <a:pt x="12460" y="443719"/>
                  </a:lnTo>
                  <a:lnTo>
                    <a:pt x="3184" y="398099"/>
                  </a:lnTo>
                  <a:lnTo>
                    <a:pt x="0" y="350535"/>
                  </a:lnTo>
                  <a:lnTo>
                    <a:pt x="3184" y="302970"/>
                  </a:lnTo>
                  <a:lnTo>
                    <a:pt x="12460" y="257350"/>
                  </a:lnTo>
                  <a:lnTo>
                    <a:pt x="27412" y="214093"/>
                  </a:lnTo>
                  <a:lnTo>
                    <a:pt x="47625" y="173615"/>
                  </a:lnTo>
                  <a:lnTo>
                    <a:pt x="72682" y="136335"/>
                  </a:lnTo>
                  <a:lnTo>
                    <a:pt x="102168" y="102671"/>
                  </a:lnTo>
                  <a:lnTo>
                    <a:pt x="135667" y="73040"/>
                  </a:lnTo>
                  <a:lnTo>
                    <a:pt x="172764" y="47859"/>
                  </a:lnTo>
                  <a:lnTo>
                    <a:pt x="213042" y="27547"/>
                  </a:lnTo>
                  <a:lnTo>
                    <a:pt x="256086" y="12521"/>
                  </a:lnTo>
                  <a:lnTo>
                    <a:pt x="301480" y="3200"/>
                  </a:lnTo>
                  <a:lnTo>
                    <a:pt x="348809" y="0"/>
                  </a:lnTo>
                  <a:lnTo>
                    <a:pt x="396140" y="3200"/>
                  </a:lnTo>
                  <a:lnTo>
                    <a:pt x="441537" y="12521"/>
                  </a:lnTo>
                  <a:lnTo>
                    <a:pt x="484583" y="27547"/>
                  </a:lnTo>
                  <a:lnTo>
                    <a:pt x="524862" y="47859"/>
                  </a:lnTo>
                  <a:lnTo>
                    <a:pt x="561960" y="73040"/>
                  </a:lnTo>
                  <a:lnTo>
                    <a:pt x="595460" y="102671"/>
                  </a:lnTo>
                  <a:lnTo>
                    <a:pt x="624946" y="136335"/>
                  </a:lnTo>
                  <a:lnTo>
                    <a:pt x="650004" y="173615"/>
                  </a:lnTo>
                  <a:lnTo>
                    <a:pt x="670216" y="214093"/>
                  </a:lnTo>
                  <a:lnTo>
                    <a:pt x="685169" y="257350"/>
                  </a:lnTo>
                  <a:lnTo>
                    <a:pt x="694445" y="302970"/>
                  </a:lnTo>
                  <a:lnTo>
                    <a:pt x="697630" y="350535"/>
                  </a:lnTo>
                  <a:close/>
                </a:path>
              </a:pathLst>
            </a:custGeom>
            <a:ln w="5714">
              <a:solidFill>
                <a:srgbClr val="231F20"/>
              </a:solidFill>
            </a:ln>
          </p:spPr>
          <p:txBody>
            <a:bodyPr wrap="square" lIns="0" tIns="0" rIns="0" bIns="0" rtlCol="0"/>
            <a:lstStyle/>
            <a:p>
              <a:endParaRPr/>
            </a:p>
          </p:txBody>
        </p:sp>
        <p:sp>
          <p:nvSpPr>
            <p:cNvPr id="15" name="object 15"/>
            <p:cNvSpPr/>
            <p:nvPr/>
          </p:nvSpPr>
          <p:spPr>
            <a:xfrm>
              <a:off x="2267858" y="1137126"/>
              <a:ext cx="1395730" cy="1395730"/>
            </a:xfrm>
            <a:custGeom>
              <a:avLst/>
              <a:gdLst/>
              <a:ahLst/>
              <a:cxnLst/>
              <a:rect l="l" t="t" r="r" b="b"/>
              <a:pathLst>
                <a:path w="1395729" h="1395730">
                  <a:moveTo>
                    <a:pt x="1395237" y="697618"/>
                  </a:moveTo>
                  <a:lnTo>
                    <a:pt x="1393627" y="745381"/>
                  </a:lnTo>
                  <a:lnTo>
                    <a:pt x="1388868" y="792280"/>
                  </a:lnTo>
                  <a:lnTo>
                    <a:pt x="1381064" y="838212"/>
                  </a:lnTo>
                  <a:lnTo>
                    <a:pt x="1370317" y="883072"/>
                  </a:lnTo>
                  <a:lnTo>
                    <a:pt x="1356733" y="926757"/>
                  </a:lnTo>
                  <a:lnTo>
                    <a:pt x="1340414" y="969162"/>
                  </a:lnTo>
                  <a:lnTo>
                    <a:pt x="1321466" y="1010184"/>
                  </a:lnTo>
                  <a:lnTo>
                    <a:pt x="1299991" y="1049719"/>
                  </a:lnTo>
                  <a:lnTo>
                    <a:pt x="1276094" y="1087663"/>
                  </a:lnTo>
                  <a:lnTo>
                    <a:pt x="1249879" y="1123911"/>
                  </a:lnTo>
                  <a:lnTo>
                    <a:pt x="1221449" y="1158361"/>
                  </a:lnTo>
                  <a:lnTo>
                    <a:pt x="1190908" y="1190908"/>
                  </a:lnTo>
                  <a:lnTo>
                    <a:pt x="1158361" y="1221449"/>
                  </a:lnTo>
                  <a:lnTo>
                    <a:pt x="1123911" y="1249879"/>
                  </a:lnTo>
                  <a:lnTo>
                    <a:pt x="1087663" y="1276094"/>
                  </a:lnTo>
                  <a:lnTo>
                    <a:pt x="1049719" y="1299991"/>
                  </a:lnTo>
                  <a:lnTo>
                    <a:pt x="1010184" y="1321466"/>
                  </a:lnTo>
                  <a:lnTo>
                    <a:pt x="969162" y="1340414"/>
                  </a:lnTo>
                  <a:lnTo>
                    <a:pt x="926757" y="1356733"/>
                  </a:lnTo>
                  <a:lnTo>
                    <a:pt x="883072" y="1370317"/>
                  </a:lnTo>
                  <a:lnTo>
                    <a:pt x="838212" y="1381064"/>
                  </a:lnTo>
                  <a:lnTo>
                    <a:pt x="792280" y="1388868"/>
                  </a:lnTo>
                  <a:lnTo>
                    <a:pt x="745381" y="1393627"/>
                  </a:lnTo>
                  <a:lnTo>
                    <a:pt x="697618" y="1395237"/>
                  </a:lnTo>
                  <a:lnTo>
                    <a:pt x="649855" y="1393627"/>
                  </a:lnTo>
                  <a:lnTo>
                    <a:pt x="602956" y="1388868"/>
                  </a:lnTo>
                  <a:lnTo>
                    <a:pt x="557024" y="1381064"/>
                  </a:lnTo>
                  <a:lnTo>
                    <a:pt x="512164" y="1370317"/>
                  </a:lnTo>
                  <a:lnTo>
                    <a:pt x="468479" y="1356733"/>
                  </a:lnTo>
                  <a:lnTo>
                    <a:pt x="426074" y="1340414"/>
                  </a:lnTo>
                  <a:lnTo>
                    <a:pt x="385052" y="1321466"/>
                  </a:lnTo>
                  <a:lnTo>
                    <a:pt x="345517" y="1299991"/>
                  </a:lnTo>
                  <a:lnTo>
                    <a:pt x="307574" y="1276094"/>
                  </a:lnTo>
                  <a:lnTo>
                    <a:pt x="271325" y="1249879"/>
                  </a:lnTo>
                  <a:lnTo>
                    <a:pt x="236875" y="1221449"/>
                  </a:lnTo>
                  <a:lnTo>
                    <a:pt x="204328" y="1190908"/>
                  </a:lnTo>
                  <a:lnTo>
                    <a:pt x="173787" y="1158361"/>
                  </a:lnTo>
                  <a:lnTo>
                    <a:pt x="145358" y="1123911"/>
                  </a:lnTo>
                  <a:lnTo>
                    <a:pt x="119142" y="1087663"/>
                  </a:lnTo>
                  <a:lnTo>
                    <a:pt x="95245" y="1049719"/>
                  </a:lnTo>
                  <a:lnTo>
                    <a:pt x="73771" y="1010184"/>
                  </a:lnTo>
                  <a:lnTo>
                    <a:pt x="54822" y="969162"/>
                  </a:lnTo>
                  <a:lnTo>
                    <a:pt x="38504" y="926757"/>
                  </a:lnTo>
                  <a:lnTo>
                    <a:pt x="24919" y="883072"/>
                  </a:lnTo>
                  <a:lnTo>
                    <a:pt x="14173" y="838212"/>
                  </a:lnTo>
                  <a:lnTo>
                    <a:pt x="6368" y="792280"/>
                  </a:lnTo>
                  <a:lnTo>
                    <a:pt x="1609" y="745381"/>
                  </a:lnTo>
                  <a:lnTo>
                    <a:pt x="0" y="697618"/>
                  </a:lnTo>
                  <a:lnTo>
                    <a:pt x="1609" y="649855"/>
                  </a:lnTo>
                  <a:lnTo>
                    <a:pt x="6368" y="602956"/>
                  </a:lnTo>
                  <a:lnTo>
                    <a:pt x="14173" y="557024"/>
                  </a:lnTo>
                  <a:lnTo>
                    <a:pt x="24919" y="512164"/>
                  </a:lnTo>
                  <a:lnTo>
                    <a:pt x="38504" y="468479"/>
                  </a:lnTo>
                  <a:lnTo>
                    <a:pt x="54822" y="426074"/>
                  </a:lnTo>
                  <a:lnTo>
                    <a:pt x="73771" y="385052"/>
                  </a:lnTo>
                  <a:lnTo>
                    <a:pt x="95245" y="345517"/>
                  </a:lnTo>
                  <a:lnTo>
                    <a:pt x="119142" y="307574"/>
                  </a:lnTo>
                  <a:lnTo>
                    <a:pt x="145358" y="271325"/>
                  </a:lnTo>
                  <a:lnTo>
                    <a:pt x="173787" y="236875"/>
                  </a:lnTo>
                  <a:lnTo>
                    <a:pt x="204328" y="204328"/>
                  </a:lnTo>
                  <a:lnTo>
                    <a:pt x="236875" y="173787"/>
                  </a:lnTo>
                  <a:lnTo>
                    <a:pt x="271325" y="145358"/>
                  </a:lnTo>
                  <a:lnTo>
                    <a:pt x="307574" y="119142"/>
                  </a:lnTo>
                  <a:lnTo>
                    <a:pt x="345517" y="95245"/>
                  </a:lnTo>
                  <a:lnTo>
                    <a:pt x="385052" y="73771"/>
                  </a:lnTo>
                  <a:lnTo>
                    <a:pt x="426074" y="54822"/>
                  </a:lnTo>
                  <a:lnTo>
                    <a:pt x="468479" y="38504"/>
                  </a:lnTo>
                  <a:lnTo>
                    <a:pt x="512164" y="24919"/>
                  </a:lnTo>
                  <a:lnTo>
                    <a:pt x="557024" y="14173"/>
                  </a:lnTo>
                  <a:lnTo>
                    <a:pt x="602956" y="6368"/>
                  </a:lnTo>
                  <a:lnTo>
                    <a:pt x="649855" y="1609"/>
                  </a:lnTo>
                  <a:lnTo>
                    <a:pt x="697618" y="0"/>
                  </a:lnTo>
                  <a:lnTo>
                    <a:pt x="745381" y="1609"/>
                  </a:lnTo>
                  <a:lnTo>
                    <a:pt x="792280" y="6368"/>
                  </a:lnTo>
                  <a:lnTo>
                    <a:pt x="838212" y="14173"/>
                  </a:lnTo>
                  <a:lnTo>
                    <a:pt x="883072" y="24919"/>
                  </a:lnTo>
                  <a:lnTo>
                    <a:pt x="926757" y="38504"/>
                  </a:lnTo>
                  <a:lnTo>
                    <a:pt x="969162" y="54822"/>
                  </a:lnTo>
                  <a:lnTo>
                    <a:pt x="1010184" y="73771"/>
                  </a:lnTo>
                  <a:lnTo>
                    <a:pt x="1049719" y="95245"/>
                  </a:lnTo>
                  <a:lnTo>
                    <a:pt x="1087663" y="119142"/>
                  </a:lnTo>
                  <a:lnTo>
                    <a:pt x="1123911" y="145358"/>
                  </a:lnTo>
                  <a:lnTo>
                    <a:pt x="1158361" y="173787"/>
                  </a:lnTo>
                  <a:lnTo>
                    <a:pt x="1190908" y="204328"/>
                  </a:lnTo>
                  <a:lnTo>
                    <a:pt x="1221449" y="236875"/>
                  </a:lnTo>
                  <a:lnTo>
                    <a:pt x="1249879" y="271325"/>
                  </a:lnTo>
                  <a:lnTo>
                    <a:pt x="1276094" y="307574"/>
                  </a:lnTo>
                  <a:lnTo>
                    <a:pt x="1299991" y="345517"/>
                  </a:lnTo>
                  <a:lnTo>
                    <a:pt x="1321466" y="385052"/>
                  </a:lnTo>
                  <a:lnTo>
                    <a:pt x="1340414" y="426074"/>
                  </a:lnTo>
                  <a:lnTo>
                    <a:pt x="1356733" y="468479"/>
                  </a:lnTo>
                  <a:lnTo>
                    <a:pt x="1370317" y="512164"/>
                  </a:lnTo>
                  <a:lnTo>
                    <a:pt x="1381064" y="557024"/>
                  </a:lnTo>
                  <a:lnTo>
                    <a:pt x="1388868" y="602956"/>
                  </a:lnTo>
                  <a:lnTo>
                    <a:pt x="1393627" y="649855"/>
                  </a:lnTo>
                  <a:lnTo>
                    <a:pt x="1395237" y="697618"/>
                  </a:lnTo>
                  <a:close/>
                </a:path>
              </a:pathLst>
            </a:custGeom>
            <a:ln w="5714">
              <a:solidFill>
                <a:srgbClr val="231F20"/>
              </a:solidFill>
            </a:ln>
          </p:spPr>
          <p:txBody>
            <a:bodyPr wrap="square" lIns="0" tIns="0" rIns="0" bIns="0" rtlCol="0"/>
            <a:lstStyle/>
            <a:p>
              <a:endParaRPr/>
            </a:p>
          </p:txBody>
        </p:sp>
      </p:grpSp>
      <p:sp>
        <p:nvSpPr>
          <p:cNvPr id="16" name="object 16"/>
          <p:cNvSpPr txBox="1"/>
          <p:nvPr/>
        </p:nvSpPr>
        <p:spPr>
          <a:xfrm>
            <a:off x="4069233" y="1662435"/>
            <a:ext cx="304165" cy="368935"/>
          </a:xfrm>
          <a:prstGeom prst="rect">
            <a:avLst/>
          </a:prstGeom>
        </p:spPr>
        <p:txBody>
          <a:bodyPr vert="horz" wrap="square" lIns="0" tIns="12700" rIns="0" bIns="0" rtlCol="0">
            <a:spAutoFit/>
          </a:bodyPr>
          <a:lstStyle/>
          <a:p>
            <a:pPr marL="12700" marR="5080">
              <a:lnSpc>
                <a:spcPct val="136400"/>
              </a:lnSpc>
              <a:spcBef>
                <a:spcPts val="100"/>
              </a:spcBef>
            </a:pPr>
            <a:r>
              <a:rPr sz="550" spc="-5" dirty="0">
                <a:solidFill>
                  <a:srgbClr val="231F20"/>
                </a:solidFill>
                <a:latin typeface="Arial MT"/>
                <a:cs typeface="Arial MT"/>
              </a:rPr>
              <a:t>Business  </a:t>
            </a:r>
            <a:r>
              <a:rPr sz="550" spc="-10" dirty="0">
                <a:solidFill>
                  <a:srgbClr val="231F20"/>
                </a:solidFill>
                <a:latin typeface="Arial MT"/>
                <a:cs typeface="Arial MT"/>
              </a:rPr>
              <a:t>Labor </a:t>
            </a:r>
            <a:r>
              <a:rPr sz="550" spc="-5" dirty="0">
                <a:solidFill>
                  <a:srgbClr val="231F20"/>
                </a:solidFill>
                <a:latin typeface="Arial MT"/>
                <a:cs typeface="Arial MT"/>
              </a:rPr>
              <a:t> </a:t>
            </a:r>
            <a:r>
              <a:rPr sz="550" spc="-10" dirty="0">
                <a:solidFill>
                  <a:srgbClr val="231F20"/>
                </a:solidFill>
                <a:latin typeface="Arial MT"/>
                <a:cs typeface="Arial MT"/>
              </a:rPr>
              <a:t>Green</a:t>
            </a:r>
            <a:endParaRPr sz="550">
              <a:latin typeface="Arial MT"/>
              <a:cs typeface="Arial MT"/>
            </a:endParaRPr>
          </a:p>
        </p:txBody>
      </p:sp>
      <p:grpSp>
        <p:nvGrpSpPr>
          <p:cNvPr id="17" name="object 17"/>
          <p:cNvGrpSpPr/>
          <p:nvPr/>
        </p:nvGrpSpPr>
        <p:grpSpPr>
          <a:xfrm>
            <a:off x="3983294" y="1723779"/>
            <a:ext cx="54610" cy="54610"/>
            <a:chOff x="3983294" y="1723779"/>
            <a:chExt cx="54610" cy="54610"/>
          </a:xfrm>
        </p:grpSpPr>
        <p:sp>
          <p:nvSpPr>
            <p:cNvPr id="18" name="object 18"/>
            <p:cNvSpPr/>
            <p:nvPr/>
          </p:nvSpPr>
          <p:spPr>
            <a:xfrm>
              <a:off x="3986150" y="1726633"/>
              <a:ext cx="48895" cy="48895"/>
            </a:xfrm>
            <a:custGeom>
              <a:avLst/>
              <a:gdLst/>
              <a:ahLst/>
              <a:cxnLst/>
              <a:rect l="l" t="t" r="r" b="b"/>
              <a:pathLst>
                <a:path w="48895" h="48894">
                  <a:moveTo>
                    <a:pt x="48440" y="0"/>
                  </a:moveTo>
                  <a:lnTo>
                    <a:pt x="0" y="0"/>
                  </a:lnTo>
                  <a:lnTo>
                    <a:pt x="0" y="48451"/>
                  </a:lnTo>
                  <a:lnTo>
                    <a:pt x="48440" y="48451"/>
                  </a:lnTo>
                  <a:lnTo>
                    <a:pt x="48440" y="0"/>
                  </a:lnTo>
                  <a:close/>
                </a:path>
              </a:pathLst>
            </a:custGeom>
            <a:solidFill>
              <a:srgbClr val="231F20"/>
            </a:solidFill>
          </p:spPr>
          <p:txBody>
            <a:bodyPr wrap="square" lIns="0" tIns="0" rIns="0" bIns="0" rtlCol="0"/>
            <a:lstStyle/>
            <a:p>
              <a:endParaRPr/>
            </a:p>
          </p:txBody>
        </p:sp>
        <p:sp>
          <p:nvSpPr>
            <p:cNvPr id="19" name="object 19"/>
            <p:cNvSpPr/>
            <p:nvPr/>
          </p:nvSpPr>
          <p:spPr>
            <a:xfrm>
              <a:off x="3986151" y="1726637"/>
              <a:ext cx="48895" cy="48895"/>
            </a:xfrm>
            <a:custGeom>
              <a:avLst/>
              <a:gdLst/>
              <a:ahLst/>
              <a:cxnLst/>
              <a:rect l="l" t="t" r="r" b="b"/>
              <a:pathLst>
                <a:path w="48895" h="48894">
                  <a:moveTo>
                    <a:pt x="48440" y="48451"/>
                  </a:moveTo>
                  <a:lnTo>
                    <a:pt x="0" y="48451"/>
                  </a:lnTo>
                  <a:lnTo>
                    <a:pt x="0" y="0"/>
                  </a:lnTo>
                  <a:lnTo>
                    <a:pt x="48440" y="0"/>
                  </a:lnTo>
                  <a:lnTo>
                    <a:pt x="48440" y="48451"/>
                  </a:lnTo>
                  <a:close/>
                </a:path>
              </a:pathLst>
            </a:custGeom>
            <a:ln w="5714">
              <a:solidFill>
                <a:srgbClr val="231F20"/>
              </a:solidFill>
            </a:ln>
          </p:spPr>
          <p:txBody>
            <a:bodyPr wrap="square" lIns="0" tIns="0" rIns="0" bIns="0" rtlCol="0"/>
            <a:lstStyle/>
            <a:p>
              <a:endParaRPr/>
            </a:p>
          </p:txBody>
        </p:sp>
      </p:grpSp>
      <p:sp>
        <p:nvSpPr>
          <p:cNvPr id="20" name="object 20"/>
          <p:cNvSpPr/>
          <p:nvPr/>
        </p:nvSpPr>
        <p:spPr>
          <a:xfrm>
            <a:off x="3986151" y="1841119"/>
            <a:ext cx="48895" cy="48895"/>
          </a:xfrm>
          <a:custGeom>
            <a:avLst/>
            <a:gdLst/>
            <a:ahLst/>
            <a:cxnLst/>
            <a:rect l="l" t="t" r="r" b="b"/>
            <a:pathLst>
              <a:path w="48895" h="48894">
                <a:moveTo>
                  <a:pt x="48440" y="48451"/>
                </a:moveTo>
                <a:lnTo>
                  <a:pt x="0" y="48451"/>
                </a:lnTo>
                <a:lnTo>
                  <a:pt x="0" y="0"/>
                </a:lnTo>
                <a:lnTo>
                  <a:pt x="48440" y="0"/>
                </a:lnTo>
                <a:lnTo>
                  <a:pt x="48440" y="48451"/>
                </a:lnTo>
                <a:close/>
              </a:path>
            </a:pathLst>
          </a:custGeom>
          <a:ln w="5714">
            <a:solidFill>
              <a:srgbClr val="231F20"/>
            </a:solidFill>
          </a:ln>
        </p:spPr>
        <p:txBody>
          <a:bodyPr wrap="square" lIns="0" tIns="0" rIns="0" bIns="0" rtlCol="0"/>
          <a:lstStyle/>
          <a:p>
            <a:endParaRPr/>
          </a:p>
        </p:txBody>
      </p:sp>
      <p:grpSp>
        <p:nvGrpSpPr>
          <p:cNvPr id="21" name="object 21"/>
          <p:cNvGrpSpPr/>
          <p:nvPr/>
        </p:nvGrpSpPr>
        <p:grpSpPr>
          <a:xfrm>
            <a:off x="3986175" y="1944607"/>
            <a:ext cx="54610" cy="54610"/>
            <a:chOff x="3986175" y="1944607"/>
            <a:chExt cx="54610" cy="54610"/>
          </a:xfrm>
        </p:grpSpPr>
        <p:sp>
          <p:nvSpPr>
            <p:cNvPr id="22" name="object 22"/>
            <p:cNvSpPr/>
            <p:nvPr/>
          </p:nvSpPr>
          <p:spPr>
            <a:xfrm>
              <a:off x="3989030" y="1947461"/>
              <a:ext cx="48895" cy="48895"/>
            </a:xfrm>
            <a:custGeom>
              <a:avLst/>
              <a:gdLst/>
              <a:ahLst/>
              <a:cxnLst/>
              <a:rect l="l" t="t" r="r" b="b"/>
              <a:pathLst>
                <a:path w="48895" h="48894">
                  <a:moveTo>
                    <a:pt x="48440" y="0"/>
                  </a:moveTo>
                  <a:lnTo>
                    <a:pt x="0" y="0"/>
                  </a:lnTo>
                  <a:lnTo>
                    <a:pt x="0" y="48440"/>
                  </a:lnTo>
                  <a:lnTo>
                    <a:pt x="48440" y="48440"/>
                  </a:lnTo>
                  <a:lnTo>
                    <a:pt x="48440" y="0"/>
                  </a:lnTo>
                  <a:close/>
                </a:path>
              </a:pathLst>
            </a:custGeom>
            <a:solidFill>
              <a:srgbClr val="939598"/>
            </a:solidFill>
          </p:spPr>
          <p:txBody>
            <a:bodyPr wrap="square" lIns="0" tIns="0" rIns="0" bIns="0" rtlCol="0"/>
            <a:lstStyle/>
            <a:p>
              <a:endParaRPr/>
            </a:p>
          </p:txBody>
        </p:sp>
        <p:sp>
          <p:nvSpPr>
            <p:cNvPr id="23" name="object 23"/>
            <p:cNvSpPr/>
            <p:nvPr/>
          </p:nvSpPr>
          <p:spPr>
            <a:xfrm>
              <a:off x="3989032" y="1947464"/>
              <a:ext cx="48895" cy="48895"/>
            </a:xfrm>
            <a:custGeom>
              <a:avLst/>
              <a:gdLst/>
              <a:ahLst/>
              <a:cxnLst/>
              <a:rect l="l" t="t" r="r" b="b"/>
              <a:pathLst>
                <a:path w="48895" h="48894">
                  <a:moveTo>
                    <a:pt x="48440" y="48440"/>
                  </a:moveTo>
                  <a:lnTo>
                    <a:pt x="0" y="48440"/>
                  </a:lnTo>
                  <a:lnTo>
                    <a:pt x="0" y="0"/>
                  </a:lnTo>
                  <a:lnTo>
                    <a:pt x="48440" y="0"/>
                  </a:lnTo>
                  <a:lnTo>
                    <a:pt x="48440" y="48440"/>
                  </a:lnTo>
                  <a:close/>
                </a:path>
              </a:pathLst>
            </a:custGeom>
            <a:ln w="5714">
              <a:solidFill>
                <a:srgbClr val="231F20"/>
              </a:solidFill>
            </a:ln>
          </p:spPr>
          <p:txBody>
            <a:bodyPr wrap="square" lIns="0" tIns="0" rIns="0" bIns="0" rtlCol="0"/>
            <a:lstStyle/>
            <a:p>
              <a:endParaRPr/>
            </a:p>
          </p:txBody>
        </p:sp>
      </p:grpSp>
      <p:sp>
        <p:nvSpPr>
          <p:cNvPr id="24" name="object 24"/>
          <p:cNvSpPr txBox="1"/>
          <p:nvPr/>
        </p:nvSpPr>
        <p:spPr>
          <a:xfrm>
            <a:off x="1043368" y="870571"/>
            <a:ext cx="387985" cy="135255"/>
          </a:xfrm>
          <a:prstGeom prst="rect">
            <a:avLst/>
          </a:prstGeom>
        </p:spPr>
        <p:txBody>
          <a:bodyPr vert="horz" wrap="square" lIns="0" tIns="15240" rIns="0" bIns="0" rtlCol="0">
            <a:spAutoFit/>
          </a:bodyPr>
          <a:lstStyle/>
          <a:p>
            <a:pPr marL="12700">
              <a:lnSpc>
                <a:spcPct val="100000"/>
              </a:lnSpc>
              <a:spcBef>
                <a:spcPts val="120"/>
              </a:spcBef>
            </a:pPr>
            <a:r>
              <a:rPr sz="700" b="1" spc="5" dirty="0">
                <a:solidFill>
                  <a:srgbClr val="231F20"/>
                </a:solidFill>
                <a:latin typeface="Arial"/>
                <a:cs typeface="Arial"/>
              </a:rPr>
              <a:t>a.</a:t>
            </a:r>
            <a:r>
              <a:rPr sz="700" b="1" spc="-25" dirty="0">
                <a:solidFill>
                  <a:srgbClr val="231F20"/>
                </a:solidFill>
                <a:latin typeface="Arial"/>
                <a:cs typeface="Arial"/>
              </a:rPr>
              <a:t> </a:t>
            </a:r>
            <a:r>
              <a:rPr sz="700" b="1" spc="10" dirty="0">
                <a:solidFill>
                  <a:srgbClr val="231F20"/>
                </a:solidFill>
                <a:latin typeface="Arial"/>
                <a:cs typeface="Arial"/>
              </a:rPr>
              <a:t>SMDP</a:t>
            </a:r>
            <a:endParaRPr sz="700">
              <a:latin typeface="Arial"/>
              <a:cs typeface="Arial"/>
            </a:endParaRPr>
          </a:p>
        </p:txBody>
      </p:sp>
      <p:sp>
        <p:nvSpPr>
          <p:cNvPr id="25" name="object 25"/>
          <p:cNvSpPr txBox="1"/>
          <p:nvPr/>
        </p:nvSpPr>
        <p:spPr>
          <a:xfrm>
            <a:off x="2831569" y="870571"/>
            <a:ext cx="255904" cy="135255"/>
          </a:xfrm>
          <a:prstGeom prst="rect">
            <a:avLst/>
          </a:prstGeom>
        </p:spPr>
        <p:txBody>
          <a:bodyPr vert="horz" wrap="square" lIns="0" tIns="15240" rIns="0" bIns="0" rtlCol="0">
            <a:spAutoFit/>
          </a:bodyPr>
          <a:lstStyle/>
          <a:p>
            <a:pPr marL="12700">
              <a:lnSpc>
                <a:spcPct val="100000"/>
              </a:lnSpc>
              <a:spcBef>
                <a:spcPts val="120"/>
              </a:spcBef>
            </a:pPr>
            <a:r>
              <a:rPr sz="700" b="1" spc="5" dirty="0">
                <a:solidFill>
                  <a:srgbClr val="231F20"/>
                </a:solidFill>
                <a:latin typeface="Arial"/>
                <a:cs typeface="Arial"/>
              </a:rPr>
              <a:t>b.</a:t>
            </a:r>
            <a:r>
              <a:rPr sz="700" b="1" spc="-25" dirty="0">
                <a:solidFill>
                  <a:srgbClr val="231F20"/>
                </a:solidFill>
                <a:latin typeface="Arial"/>
                <a:cs typeface="Arial"/>
              </a:rPr>
              <a:t> </a:t>
            </a:r>
            <a:r>
              <a:rPr sz="700" b="1" spc="10" dirty="0">
                <a:solidFill>
                  <a:srgbClr val="231F20"/>
                </a:solidFill>
                <a:latin typeface="Arial"/>
                <a:cs typeface="Arial"/>
              </a:rPr>
              <a:t>PR</a:t>
            </a:r>
            <a:endParaRPr sz="700">
              <a:latin typeface="Arial"/>
              <a:cs typeface="Arial"/>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370635"/>
            <a:ext cx="3913504" cy="2544094"/>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A </a:t>
            </a:r>
            <a:r>
              <a:rPr sz="1100" dirty="0">
                <a:solidFill>
                  <a:srgbClr val="00B0F0"/>
                </a:solidFill>
                <a:cs typeface="Microsoft Sans Serif"/>
              </a:rPr>
              <a:t>nonpartisan democracy </a:t>
            </a:r>
            <a:r>
              <a:rPr sz="1100" dirty="0">
                <a:cs typeface="Microsoft Sans Serif"/>
              </a:rPr>
              <a:t>has no official political parties.</a:t>
            </a:r>
          </a:p>
          <a:p>
            <a:pPr>
              <a:lnSpc>
                <a:spcPct val="100000"/>
              </a:lnSpc>
            </a:pPr>
            <a:endParaRPr sz="1200" dirty="0">
              <a:cs typeface="Microsoft Sans Serif"/>
            </a:endParaRPr>
          </a:p>
          <a:p>
            <a:pPr marL="12700" marR="243204">
              <a:lnSpc>
                <a:spcPct val="102699"/>
              </a:lnSpc>
            </a:pPr>
            <a:r>
              <a:rPr sz="1100" dirty="0">
                <a:cs typeface="Microsoft Sans Serif"/>
              </a:rPr>
              <a:t>A </a:t>
            </a:r>
            <a:r>
              <a:rPr sz="1100" dirty="0">
                <a:solidFill>
                  <a:srgbClr val="00B0F0"/>
                </a:solidFill>
                <a:cs typeface="Microsoft Sans Serif"/>
              </a:rPr>
              <a:t>single-party system </a:t>
            </a:r>
            <a:r>
              <a:rPr sz="1100" dirty="0">
                <a:cs typeface="Microsoft Sans Serif"/>
              </a:rPr>
              <a:t>is one in which only one political party is  legally allowed to hold power.</a:t>
            </a:r>
          </a:p>
          <a:p>
            <a:pPr>
              <a:lnSpc>
                <a:spcPct val="100000"/>
              </a:lnSpc>
              <a:spcBef>
                <a:spcPts val="5"/>
              </a:spcBef>
            </a:pPr>
            <a:endParaRPr sz="1200" dirty="0">
              <a:cs typeface="Microsoft Sans Serif"/>
            </a:endParaRPr>
          </a:p>
          <a:p>
            <a:pPr marL="12700" marR="5080">
              <a:lnSpc>
                <a:spcPct val="102600"/>
              </a:lnSpc>
            </a:pPr>
            <a:r>
              <a:rPr sz="1100" dirty="0">
                <a:cs typeface="Microsoft Sans Serif"/>
              </a:rPr>
              <a:t>A </a:t>
            </a:r>
            <a:r>
              <a:rPr sz="1100" dirty="0">
                <a:solidFill>
                  <a:srgbClr val="00B0F0"/>
                </a:solidFill>
                <a:cs typeface="Microsoft Sans Serif"/>
              </a:rPr>
              <a:t>one-party dominant system </a:t>
            </a:r>
            <a:r>
              <a:rPr sz="1100" dirty="0">
                <a:cs typeface="Microsoft Sans Serif"/>
              </a:rPr>
              <a:t>is one in which multiple parties may  legally operate but in which only one particular party has a realistic  chance of gaining power.</a:t>
            </a:r>
          </a:p>
          <a:p>
            <a:pPr>
              <a:lnSpc>
                <a:spcPct val="100000"/>
              </a:lnSpc>
            </a:pPr>
            <a:endParaRPr sz="1200" dirty="0">
              <a:cs typeface="Microsoft Sans Serif"/>
            </a:endParaRPr>
          </a:p>
          <a:p>
            <a:pPr marL="12700" marR="26670">
              <a:lnSpc>
                <a:spcPct val="102600"/>
              </a:lnSpc>
            </a:pPr>
            <a:r>
              <a:rPr sz="1100" dirty="0">
                <a:cs typeface="Microsoft Sans Serif"/>
              </a:rPr>
              <a:t>A </a:t>
            </a:r>
            <a:r>
              <a:rPr sz="1100" dirty="0">
                <a:solidFill>
                  <a:srgbClr val="00B0F0"/>
                </a:solidFill>
                <a:cs typeface="Microsoft Sans Serif"/>
              </a:rPr>
              <a:t>two-party system </a:t>
            </a:r>
            <a:r>
              <a:rPr sz="1100" dirty="0">
                <a:cs typeface="Microsoft Sans Serif"/>
              </a:rPr>
              <a:t>is one in which only two major political parties  have a realistic chan</a:t>
            </a:r>
            <a:r>
              <a:rPr lang="en-US" sz="1100" dirty="0">
                <a:cs typeface="Microsoft Sans Serif"/>
              </a:rPr>
              <a:t>c</a:t>
            </a:r>
            <a:r>
              <a:rPr sz="1100" dirty="0">
                <a:cs typeface="Microsoft Sans Serif"/>
              </a:rPr>
              <a:t>e of holding power.</a:t>
            </a:r>
          </a:p>
          <a:p>
            <a:pPr>
              <a:lnSpc>
                <a:spcPct val="100000"/>
              </a:lnSpc>
              <a:spcBef>
                <a:spcPts val="5"/>
              </a:spcBef>
            </a:pPr>
            <a:endParaRPr sz="1200" dirty="0">
              <a:cs typeface="Microsoft Sans Serif"/>
            </a:endParaRPr>
          </a:p>
          <a:p>
            <a:pPr marL="12700" marR="79375">
              <a:lnSpc>
                <a:spcPct val="102699"/>
              </a:lnSpc>
            </a:pPr>
            <a:r>
              <a:rPr sz="1100" dirty="0">
                <a:cs typeface="Microsoft Sans Serif"/>
              </a:rPr>
              <a:t>A </a:t>
            </a:r>
            <a:r>
              <a:rPr sz="1100" dirty="0">
                <a:solidFill>
                  <a:srgbClr val="00B0F0"/>
                </a:solidFill>
                <a:cs typeface="Microsoft Sans Serif"/>
              </a:rPr>
              <a:t>multiparty system </a:t>
            </a:r>
            <a:r>
              <a:rPr sz="1100" dirty="0">
                <a:cs typeface="Microsoft Sans Serif"/>
              </a:rPr>
              <a:t>is one in which more than two parties have a  realistic chan</a:t>
            </a:r>
            <a:r>
              <a:rPr lang="en-US" sz="1100" dirty="0">
                <a:cs typeface="Microsoft Sans Serif"/>
              </a:rPr>
              <a:t>c</a:t>
            </a:r>
            <a:r>
              <a:rPr sz="1100" dirty="0">
                <a:cs typeface="Microsoft Sans Serif"/>
              </a:rPr>
              <a:t>e of holding power.</a:t>
            </a:r>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31112"/>
            <a:ext cx="264668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St. Ives Constituency, United Kingdom, 1992</a:t>
            </a:r>
          </a:p>
        </p:txBody>
      </p:sp>
      <p:graphicFrame>
        <p:nvGraphicFramePr>
          <p:cNvPr id="3" name="object 3"/>
          <p:cNvGraphicFramePr>
            <a:graphicFrameLocks noGrp="1"/>
          </p:cNvGraphicFramePr>
          <p:nvPr/>
        </p:nvGraphicFramePr>
        <p:xfrm>
          <a:off x="287341" y="1080950"/>
          <a:ext cx="4080510" cy="1224114"/>
        </p:xfrm>
        <a:graphic>
          <a:graphicData uri="http://schemas.openxmlformats.org/drawingml/2006/table">
            <a:tbl>
              <a:tblPr firstRow="1" bandRow="1">
                <a:tableStyleId>{2D5ABB26-0587-4C30-8999-92F81FD0307C}</a:tableStyleId>
              </a:tblPr>
              <a:tblGrid>
                <a:gridCol w="1676400">
                  <a:extLst>
                    <a:ext uri="{9D8B030D-6E8A-4147-A177-3AD203B41FA5}">
                      <a16:colId xmlns:a16="http://schemas.microsoft.com/office/drawing/2014/main" val="20000"/>
                    </a:ext>
                  </a:extLst>
                </a:gridCol>
                <a:gridCol w="1217295">
                  <a:extLst>
                    <a:ext uri="{9D8B030D-6E8A-4147-A177-3AD203B41FA5}">
                      <a16:colId xmlns:a16="http://schemas.microsoft.com/office/drawing/2014/main" val="20001"/>
                    </a:ext>
                  </a:extLst>
                </a:gridCol>
                <a:gridCol w="1186815">
                  <a:extLst>
                    <a:ext uri="{9D8B030D-6E8A-4147-A177-3AD203B41FA5}">
                      <a16:colId xmlns:a16="http://schemas.microsoft.com/office/drawing/2014/main" val="20002"/>
                    </a:ext>
                  </a:extLst>
                </a:gridCol>
              </a:tblGrid>
              <a:tr h="205134">
                <a:tc>
                  <a:txBody>
                    <a:bodyPr/>
                    <a:lstStyle/>
                    <a:p>
                      <a:pPr>
                        <a:lnSpc>
                          <a:spcPct val="100000"/>
                        </a:lnSpc>
                      </a:pPr>
                      <a:endParaRPr sz="7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marR="480059" algn="r">
                        <a:lnSpc>
                          <a:spcPct val="100000"/>
                        </a:lnSpc>
                        <a:spcBef>
                          <a:spcPts val="325"/>
                        </a:spcBef>
                      </a:pPr>
                      <a:r>
                        <a:rPr sz="750" b="1" spc="-35" dirty="0">
                          <a:solidFill>
                            <a:srgbClr val="FFFFFF"/>
                          </a:solidFill>
                          <a:latin typeface="Arial"/>
                          <a:cs typeface="Arial"/>
                        </a:rPr>
                        <a:t>Votes</a:t>
                      </a:r>
                      <a:endParaRPr sz="750">
                        <a:latin typeface="Arial"/>
                        <a:cs typeface="Arial"/>
                      </a:endParaRPr>
                    </a:p>
                  </a:txBody>
                  <a:tcPr marL="0" marR="0" marT="4127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marL="394335">
                        <a:lnSpc>
                          <a:spcPct val="100000"/>
                        </a:lnSpc>
                        <a:spcBef>
                          <a:spcPts val="325"/>
                        </a:spcBef>
                      </a:pPr>
                      <a:r>
                        <a:rPr sz="750" b="1" dirty="0">
                          <a:solidFill>
                            <a:srgbClr val="FFFFFF"/>
                          </a:solidFill>
                          <a:latin typeface="Arial"/>
                          <a:cs typeface="Arial"/>
                        </a:rPr>
                        <a:t>%</a:t>
                      </a:r>
                      <a:r>
                        <a:rPr sz="750" b="1" spc="-65" dirty="0">
                          <a:solidFill>
                            <a:srgbClr val="FFFFFF"/>
                          </a:solidFill>
                          <a:latin typeface="Arial"/>
                          <a:cs typeface="Arial"/>
                        </a:rPr>
                        <a:t> </a:t>
                      </a:r>
                      <a:r>
                        <a:rPr sz="750" b="1" spc="-5" dirty="0">
                          <a:solidFill>
                            <a:srgbClr val="FFFFFF"/>
                          </a:solidFill>
                          <a:latin typeface="Arial"/>
                          <a:cs typeface="Arial"/>
                        </a:rPr>
                        <a:t>o</a:t>
                      </a:r>
                      <a:r>
                        <a:rPr sz="750" b="1" dirty="0">
                          <a:solidFill>
                            <a:srgbClr val="FFFFFF"/>
                          </a:solidFill>
                          <a:latin typeface="Arial"/>
                          <a:cs typeface="Arial"/>
                        </a:rPr>
                        <a:t>f</a:t>
                      </a:r>
                      <a:r>
                        <a:rPr sz="750" b="1" spc="-65" dirty="0">
                          <a:solidFill>
                            <a:srgbClr val="FFFFFF"/>
                          </a:solidFill>
                          <a:latin typeface="Arial"/>
                          <a:cs typeface="Arial"/>
                        </a:rPr>
                        <a:t> </a:t>
                      </a:r>
                      <a:r>
                        <a:rPr sz="750" b="1" spc="-25" dirty="0">
                          <a:solidFill>
                            <a:srgbClr val="FFFFFF"/>
                          </a:solidFill>
                          <a:latin typeface="Arial"/>
                          <a:cs typeface="Arial"/>
                        </a:rPr>
                        <a:t>V</a:t>
                      </a:r>
                      <a:r>
                        <a:rPr sz="750" b="1" spc="-5" dirty="0">
                          <a:solidFill>
                            <a:srgbClr val="FFFFFF"/>
                          </a:solidFill>
                          <a:latin typeface="Arial"/>
                          <a:cs typeface="Arial"/>
                        </a:rPr>
                        <a:t>o</a:t>
                      </a:r>
                      <a:r>
                        <a:rPr sz="750" b="1" spc="-10" dirty="0">
                          <a:solidFill>
                            <a:srgbClr val="FFFFFF"/>
                          </a:solidFill>
                          <a:latin typeface="Arial"/>
                          <a:cs typeface="Arial"/>
                        </a:rPr>
                        <a:t>t</a:t>
                      </a:r>
                      <a:r>
                        <a:rPr sz="750" b="1" dirty="0">
                          <a:solidFill>
                            <a:srgbClr val="FFFFFF"/>
                          </a:solidFill>
                          <a:latin typeface="Arial"/>
                          <a:cs typeface="Arial"/>
                        </a:rPr>
                        <a:t>e</a:t>
                      </a:r>
                      <a:endParaRPr sz="750">
                        <a:latin typeface="Arial"/>
                        <a:cs typeface="Arial"/>
                      </a:endParaRPr>
                    </a:p>
                  </a:txBody>
                  <a:tcPr marL="0" marR="0" marT="4127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dirty="0">
                          <a:solidFill>
                            <a:srgbClr val="231F20"/>
                          </a:solidFill>
                          <a:latin typeface="Trebuchet MS"/>
                          <a:cs typeface="Trebuchet MS"/>
                        </a:rPr>
                        <a:t>Da</a:t>
                      </a:r>
                      <a:r>
                        <a:rPr sz="650" spc="10" dirty="0">
                          <a:solidFill>
                            <a:srgbClr val="231F20"/>
                          </a:solidFill>
                          <a:latin typeface="Trebuchet MS"/>
                          <a:cs typeface="Trebuchet MS"/>
                        </a:rPr>
                        <a:t>v</a:t>
                      </a:r>
                      <a:r>
                        <a:rPr sz="650" spc="-5" dirty="0">
                          <a:solidFill>
                            <a:srgbClr val="231F20"/>
                          </a:solidFill>
                          <a:latin typeface="Trebuchet MS"/>
                          <a:cs typeface="Trebuchet MS"/>
                        </a:rPr>
                        <a:t>i</a:t>
                      </a:r>
                      <a:r>
                        <a:rPr sz="650" dirty="0">
                          <a:solidFill>
                            <a:srgbClr val="231F20"/>
                          </a:solidFill>
                          <a:latin typeface="Trebuchet MS"/>
                          <a:cs typeface="Trebuchet MS"/>
                        </a:rPr>
                        <a:t>d</a:t>
                      </a:r>
                      <a:r>
                        <a:rPr sz="650" spc="-55" dirty="0">
                          <a:solidFill>
                            <a:srgbClr val="231F20"/>
                          </a:solidFill>
                          <a:latin typeface="Trebuchet MS"/>
                          <a:cs typeface="Trebuchet MS"/>
                        </a:rPr>
                        <a:t> </a:t>
                      </a:r>
                      <a:r>
                        <a:rPr sz="650" spc="-5" dirty="0">
                          <a:solidFill>
                            <a:srgbClr val="231F20"/>
                          </a:solidFill>
                          <a:latin typeface="Trebuchet MS"/>
                          <a:cs typeface="Trebuchet MS"/>
                        </a:rPr>
                        <a:t>Ha</a:t>
                      </a:r>
                      <a:r>
                        <a:rPr sz="650" spc="10" dirty="0">
                          <a:solidFill>
                            <a:srgbClr val="231F20"/>
                          </a:solidFill>
                          <a:latin typeface="Trebuchet MS"/>
                          <a:cs typeface="Trebuchet MS"/>
                        </a:rPr>
                        <a:t>rr</a:t>
                      </a:r>
                      <a:r>
                        <a:rPr sz="650" spc="-5" dirty="0">
                          <a:solidFill>
                            <a:srgbClr val="231F20"/>
                          </a:solidFill>
                          <a:latin typeface="Trebuchet MS"/>
                          <a:cs typeface="Trebuchet MS"/>
                        </a:rPr>
                        <a:t>i</a:t>
                      </a:r>
                      <a:r>
                        <a:rPr sz="650" dirty="0">
                          <a:solidFill>
                            <a:srgbClr val="231F20"/>
                          </a:solidFill>
                          <a:latin typeface="Trebuchet MS"/>
                          <a:cs typeface="Trebuchet MS"/>
                        </a:rPr>
                        <a:t>s</a:t>
                      </a:r>
                      <a:r>
                        <a:rPr sz="650" spc="-55" dirty="0">
                          <a:solidFill>
                            <a:srgbClr val="231F20"/>
                          </a:solidFill>
                          <a:latin typeface="Trebuchet MS"/>
                          <a:cs typeface="Trebuchet MS"/>
                        </a:rPr>
                        <a:t> </a:t>
                      </a:r>
                      <a:r>
                        <a:rPr sz="650" spc="-15" dirty="0">
                          <a:solidFill>
                            <a:srgbClr val="231F20"/>
                          </a:solidFill>
                          <a:latin typeface="Trebuchet MS"/>
                          <a:cs typeface="Trebuchet MS"/>
                        </a:rPr>
                        <a:t>(</a:t>
                      </a:r>
                      <a:r>
                        <a:rPr sz="650" spc="5" dirty="0">
                          <a:solidFill>
                            <a:srgbClr val="231F20"/>
                          </a:solidFill>
                          <a:latin typeface="Trebuchet MS"/>
                          <a:cs typeface="Trebuchet MS"/>
                        </a:rPr>
                        <a:t>C</a:t>
                      </a:r>
                      <a:r>
                        <a:rPr sz="650" spc="-5" dirty="0">
                          <a:solidFill>
                            <a:srgbClr val="231F20"/>
                          </a:solidFill>
                          <a:latin typeface="Trebuchet MS"/>
                          <a:cs typeface="Trebuchet MS"/>
                        </a:rPr>
                        <a:t>o</a:t>
                      </a:r>
                      <a:r>
                        <a:rPr sz="650" dirty="0">
                          <a:solidFill>
                            <a:srgbClr val="231F20"/>
                          </a:solidFill>
                          <a:latin typeface="Trebuchet MS"/>
                          <a:cs typeface="Trebuchet MS"/>
                        </a:rPr>
                        <a:t>ns</a:t>
                      </a:r>
                      <a:r>
                        <a:rPr sz="650" spc="-5" dirty="0">
                          <a:solidFill>
                            <a:srgbClr val="231F20"/>
                          </a:solidFill>
                          <a:latin typeface="Trebuchet MS"/>
                          <a:cs typeface="Trebuchet MS"/>
                        </a:rPr>
                        <a:t>e</a:t>
                      </a:r>
                      <a:r>
                        <a:rPr sz="650" spc="30" dirty="0">
                          <a:solidFill>
                            <a:srgbClr val="231F20"/>
                          </a:solidFill>
                          <a:latin typeface="Trebuchet MS"/>
                          <a:cs typeface="Trebuchet MS"/>
                        </a:rPr>
                        <a:t>r</a:t>
                      </a:r>
                      <a:r>
                        <a:rPr sz="650" spc="10" dirty="0">
                          <a:solidFill>
                            <a:srgbClr val="231F20"/>
                          </a:solidFill>
                          <a:latin typeface="Trebuchet MS"/>
                          <a:cs typeface="Trebuchet MS"/>
                        </a:rPr>
                        <a:t>v</a:t>
                      </a:r>
                      <a:r>
                        <a:rPr sz="650" spc="-5" dirty="0">
                          <a:solidFill>
                            <a:srgbClr val="231F20"/>
                          </a:solidFill>
                          <a:latin typeface="Trebuchet MS"/>
                          <a:cs typeface="Trebuchet MS"/>
                        </a:rPr>
                        <a:t>at</a:t>
                      </a:r>
                      <a:r>
                        <a:rPr sz="650" spc="5" dirty="0">
                          <a:solidFill>
                            <a:srgbClr val="231F20"/>
                          </a:solidFill>
                          <a:latin typeface="Trebuchet MS"/>
                          <a:cs typeface="Trebuchet MS"/>
                        </a:rPr>
                        <a:t>i</a:t>
                      </a:r>
                      <a:r>
                        <a:rPr sz="650" dirty="0">
                          <a:solidFill>
                            <a:srgbClr val="231F20"/>
                          </a:solidFill>
                          <a:latin typeface="Trebuchet MS"/>
                          <a:cs typeface="Trebuchet MS"/>
                        </a:rPr>
                        <a:t>v</a:t>
                      </a:r>
                      <a:r>
                        <a:rPr sz="650" spc="-15" dirty="0">
                          <a:solidFill>
                            <a:srgbClr val="231F20"/>
                          </a:solidFill>
                          <a:latin typeface="Trebuchet MS"/>
                          <a:cs typeface="Trebuchet MS"/>
                        </a:rPr>
                        <a:t>e</a:t>
                      </a:r>
                      <a:r>
                        <a:rPr sz="650" dirty="0">
                          <a:solidFill>
                            <a:srgbClr val="231F20"/>
                          </a:solidFill>
                          <a:latin typeface="Trebuchet MS"/>
                          <a:cs typeface="Trebuchet MS"/>
                        </a:rPr>
                        <a:t>)</a:t>
                      </a:r>
                      <a:endParaRPr sz="650">
                        <a:latin typeface="Trebuchet MS"/>
                        <a:cs typeface="Trebuchet MS"/>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5930" algn="r">
                        <a:lnSpc>
                          <a:spcPct val="100000"/>
                        </a:lnSpc>
                        <a:spcBef>
                          <a:spcPts val="450"/>
                        </a:spcBef>
                      </a:pPr>
                      <a:r>
                        <a:rPr sz="650" dirty="0">
                          <a:solidFill>
                            <a:srgbClr val="231F20"/>
                          </a:solidFill>
                          <a:latin typeface="Trebuchet MS"/>
                          <a:cs typeface="Trebuchet MS"/>
                        </a:rPr>
                        <a:t>24,528</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38735" algn="ctr">
                        <a:lnSpc>
                          <a:spcPct val="100000"/>
                        </a:lnSpc>
                        <a:spcBef>
                          <a:spcPts val="450"/>
                        </a:spcBef>
                      </a:pPr>
                      <a:r>
                        <a:rPr sz="650" spc="-20" dirty="0">
                          <a:solidFill>
                            <a:srgbClr val="231F20"/>
                          </a:solidFill>
                          <a:latin typeface="Trebuchet MS"/>
                          <a:cs typeface="Trebuchet MS"/>
                        </a:rPr>
                        <a:t>42.9</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spc="10" dirty="0">
                          <a:solidFill>
                            <a:srgbClr val="231F20"/>
                          </a:solidFill>
                          <a:latin typeface="Trebuchet MS"/>
                          <a:cs typeface="Trebuchet MS"/>
                        </a:rPr>
                        <a:t>A</a:t>
                      </a:r>
                      <a:r>
                        <a:rPr sz="650" dirty="0">
                          <a:solidFill>
                            <a:srgbClr val="231F20"/>
                          </a:solidFill>
                          <a:latin typeface="Trebuchet MS"/>
                          <a:cs typeface="Trebuchet MS"/>
                        </a:rPr>
                        <a:t>n</a:t>
                      </a:r>
                      <a:r>
                        <a:rPr sz="650" spc="-5" dirty="0">
                          <a:solidFill>
                            <a:srgbClr val="231F20"/>
                          </a:solidFill>
                          <a:latin typeface="Trebuchet MS"/>
                          <a:cs typeface="Trebuchet MS"/>
                        </a:rPr>
                        <a:t>d</a:t>
                      </a:r>
                      <a:r>
                        <a:rPr sz="650" dirty="0">
                          <a:solidFill>
                            <a:srgbClr val="231F20"/>
                          </a:solidFill>
                          <a:latin typeface="Trebuchet MS"/>
                          <a:cs typeface="Trebuchet MS"/>
                        </a:rPr>
                        <a:t>rew</a:t>
                      </a:r>
                      <a:r>
                        <a:rPr sz="650" spc="-55" dirty="0">
                          <a:solidFill>
                            <a:srgbClr val="231F20"/>
                          </a:solidFill>
                          <a:latin typeface="Trebuchet MS"/>
                          <a:cs typeface="Trebuchet MS"/>
                        </a:rPr>
                        <a:t> </a:t>
                      </a:r>
                      <a:r>
                        <a:rPr sz="650" dirty="0">
                          <a:solidFill>
                            <a:srgbClr val="231F20"/>
                          </a:solidFill>
                          <a:latin typeface="Trebuchet MS"/>
                          <a:cs typeface="Trebuchet MS"/>
                        </a:rPr>
                        <a:t>Ge</a:t>
                      </a:r>
                      <a:r>
                        <a:rPr sz="650" spc="-5" dirty="0">
                          <a:solidFill>
                            <a:srgbClr val="231F20"/>
                          </a:solidFill>
                          <a:latin typeface="Trebuchet MS"/>
                          <a:cs typeface="Trebuchet MS"/>
                        </a:rPr>
                        <a:t>o</a:t>
                      </a:r>
                      <a:r>
                        <a:rPr sz="650" spc="5" dirty="0">
                          <a:solidFill>
                            <a:srgbClr val="231F20"/>
                          </a:solidFill>
                          <a:latin typeface="Trebuchet MS"/>
                          <a:cs typeface="Trebuchet MS"/>
                        </a:rPr>
                        <a:t>r</a:t>
                      </a:r>
                      <a:r>
                        <a:rPr sz="650" spc="-5" dirty="0">
                          <a:solidFill>
                            <a:srgbClr val="231F20"/>
                          </a:solidFill>
                          <a:latin typeface="Trebuchet MS"/>
                          <a:cs typeface="Trebuchet MS"/>
                        </a:rPr>
                        <a:t>g</a:t>
                      </a:r>
                      <a:r>
                        <a:rPr sz="650" dirty="0">
                          <a:solidFill>
                            <a:srgbClr val="231F20"/>
                          </a:solidFill>
                          <a:latin typeface="Trebuchet MS"/>
                          <a:cs typeface="Trebuchet MS"/>
                        </a:rPr>
                        <a:t>e</a:t>
                      </a:r>
                      <a:r>
                        <a:rPr sz="650" spc="-55" dirty="0">
                          <a:solidFill>
                            <a:srgbClr val="231F20"/>
                          </a:solidFill>
                          <a:latin typeface="Trebuchet MS"/>
                          <a:cs typeface="Trebuchet MS"/>
                        </a:rPr>
                        <a:t> </a:t>
                      </a:r>
                      <a:r>
                        <a:rPr sz="650" spc="-15" dirty="0">
                          <a:solidFill>
                            <a:srgbClr val="231F20"/>
                          </a:solidFill>
                          <a:latin typeface="Trebuchet MS"/>
                          <a:cs typeface="Trebuchet MS"/>
                        </a:rPr>
                        <a:t>(</a:t>
                      </a:r>
                      <a:r>
                        <a:rPr sz="650" spc="5" dirty="0">
                          <a:solidFill>
                            <a:srgbClr val="231F20"/>
                          </a:solidFill>
                          <a:latin typeface="Trebuchet MS"/>
                          <a:cs typeface="Trebuchet MS"/>
                        </a:rPr>
                        <a:t>L</a:t>
                      </a:r>
                      <a:r>
                        <a:rPr sz="650" spc="-5" dirty="0">
                          <a:solidFill>
                            <a:srgbClr val="231F20"/>
                          </a:solidFill>
                          <a:latin typeface="Trebuchet MS"/>
                          <a:cs typeface="Trebuchet MS"/>
                        </a:rPr>
                        <a:t>i</a:t>
                      </a:r>
                      <a:r>
                        <a:rPr sz="650" dirty="0">
                          <a:solidFill>
                            <a:srgbClr val="231F20"/>
                          </a:solidFill>
                          <a:latin typeface="Trebuchet MS"/>
                          <a:cs typeface="Trebuchet MS"/>
                        </a:rPr>
                        <a:t>b</a:t>
                      </a:r>
                      <a:r>
                        <a:rPr sz="650" spc="-5" dirty="0">
                          <a:solidFill>
                            <a:srgbClr val="231F20"/>
                          </a:solidFill>
                          <a:latin typeface="Trebuchet MS"/>
                          <a:cs typeface="Trebuchet MS"/>
                        </a:rPr>
                        <a:t>e</a:t>
                      </a:r>
                      <a:r>
                        <a:rPr sz="650" spc="15" dirty="0">
                          <a:solidFill>
                            <a:srgbClr val="231F20"/>
                          </a:solidFill>
                          <a:latin typeface="Trebuchet MS"/>
                          <a:cs typeface="Trebuchet MS"/>
                        </a:rPr>
                        <a:t>r</a:t>
                      </a:r>
                      <a:r>
                        <a:rPr sz="650" spc="-5" dirty="0">
                          <a:solidFill>
                            <a:srgbClr val="231F20"/>
                          </a:solidFill>
                          <a:latin typeface="Trebuchet MS"/>
                          <a:cs typeface="Trebuchet MS"/>
                        </a:rPr>
                        <a:t>a</a:t>
                      </a:r>
                      <a:r>
                        <a:rPr sz="650" dirty="0">
                          <a:solidFill>
                            <a:srgbClr val="231F20"/>
                          </a:solidFill>
                          <a:latin typeface="Trebuchet MS"/>
                          <a:cs typeface="Trebuchet MS"/>
                        </a:rPr>
                        <a:t>l</a:t>
                      </a:r>
                      <a:r>
                        <a:rPr sz="650" spc="-55" dirty="0">
                          <a:solidFill>
                            <a:srgbClr val="231F20"/>
                          </a:solidFill>
                          <a:latin typeface="Trebuchet MS"/>
                          <a:cs typeface="Trebuchet MS"/>
                        </a:rPr>
                        <a:t> </a:t>
                      </a:r>
                      <a:r>
                        <a:rPr sz="650" dirty="0">
                          <a:solidFill>
                            <a:srgbClr val="231F20"/>
                          </a:solidFill>
                          <a:latin typeface="Trebuchet MS"/>
                          <a:cs typeface="Trebuchet MS"/>
                        </a:rPr>
                        <a:t>D</a:t>
                      </a:r>
                      <a:r>
                        <a:rPr sz="650" spc="-5" dirty="0">
                          <a:solidFill>
                            <a:srgbClr val="231F20"/>
                          </a:solidFill>
                          <a:latin typeface="Trebuchet MS"/>
                          <a:cs typeface="Trebuchet MS"/>
                        </a:rPr>
                        <a:t>e</a:t>
                      </a:r>
                      <a:r>
                        <a:rPr sz="650" dirty="0">
                          <a:solidFill>
                            <a:srgbClr val="231F20"/>
                          </a:solidFill>
                          <a:latin typeface="Trebuchet MS"/>
                          <a:cs typeface="Trebuchet MS"/>
                        </a:rPr>
                        <a:t>mo</a:t>
                      </a:r>
                      <a:r>
                        <a:rPr sz="650" spc="-5" dirty="0">
                          <a:solidFill>
                            <a:srgbClr val="231F20"/>
                          </a:solidFill>
                          <a:latin typeface="Trebuchet MS"/>
                          <a:cs typeface="Trebuchet MS"/>
                        </a:rPr>
                        <a:t>c</a:t>
                      </a:r>
                      <a:r>
                        <a:rPr sz="650" spc="15" dirty="0">
                          <a:solidFill>
                            <a:srgbClr val="231F20"/>
                          </a:solidFill>
                          <a:latin typeface="Trebuchet MS"/>
                          <a:cs typeface="Trebuchet MS"/>
                        </a:rPr>
                        <a:t>r</a:t>
                      </a:r>
                      <a:r>
                        <a:rPr sz="650" spc="-5" dirty="0">
                          <a:solidFill>
                            <a:srgbClr val="231F20"/>
                          </a:solidFill>
                          <a:latin typeface="Trebuchet MS"/>
                          <a:cs typeface="Trebuchet MS"/>
                        </a:rPr>
                        <a:t>at</a:t>
                      </a:r>
                      <a:r>
                        <a:rPr sz="650" dirty="0">
                          <a:solidFill>
                            <a:srgbClr val="231F20"/>
                          </a:solidFill>
                          <a:latin typeface="Trebuchet MS"/>
                          <a:cs typeface="Trebuchet MS"/>
                        </a:rPr>
                        <a:t>)</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2755" algn="r">
                        <a:lnSpc>
                          <a:spcPct val="100000"/>
                        </a:lnSpc>
                        <a:spcBef>
                          <a:spcPts val="405"/>
                        </a:spcBef>
                      </a:pPr>
                      <a:r>
                        <a:rPr sz="650" spc="5" dirty="0">
                          <a:solidFill>
                            <a:srgbClr val="231F20"/>
                          </a:solidFill>
                          <a:latin typeface="Trebuchet MS"/>
                          <a:cs typeface="Trebuchet MS"/>
                        </a:rPr>
                        <a:t>22,883</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34290" algn="ctr">
                        <a:lnSpc>
                          <a:spcPct val="100000"/>
                        </a:lnSpc>
                        <a:spcBef>
                          <a:spcPts val="405"/>
                        </a:spcBef>
                      </a:pPr>
                      <a:r>
                        <a:rPr sz="650" spc="-30" dirty="0">
                          <a:solidFill>
                            <a:srgbClr val="231F20"/>
                          </a:solidFill>
                          <a:latin typeface="Trebuchet MS"/>
                          <a:cs typeface="Trebuchet MS"/>
                        </a:rPr>
                        <a:t>40.1</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653">
                <a:tc>
                  <a:txBody>
                    <a:bodyPr/>
                    <a:lstStyle/>
                    <a:p>
                      <a:pPr marL="67945">
                        <a:lnSpc>
                          <a:spcPct val="100000"/>
                        </a:lnSpc>
                        <a:spcBef>
                          <a:spcPts val="405"/>
                        </a:spcBef>
                      </a:pPr>
                      <a:r>
                        <a:rPr sz="650" spc="-5" dirty="0">
                          <a:solidFill>
                            <a:srgbClr val="231F20"/>
                          </a:solidFill>
                          <a:latin typeface="Trebuchet MS"/>
                          <a:cs typeface="Trebuchet MS"/>
                        </a:rPr>
                        <a:t>S</a:t>
                      </a:r>
                      <a:r>
                        <a:rPr sz="650" spc="-10" dirty="0">
                          <a:solidFill>
                            <a:srgbClr val="231F20"/>
                          </a:solidFill>
                          <a:latin typeface="Trebuchet MS"/>
                          <a:cs typeface="Trebuchet MS"/>
                        </a:rPr>
                        <a:t>t</a:t>
                      </a:r>
                      <a:r>
                        <a:rPr sz="650" spc="-5" dirty="0">
                          <a:solidFill>
                            <a:srgbClr val="231F20"/>
                          </a:solidFill>
                          <a:latin typeface="Trebuchet MS"/>
                          <a:cs typeface="Trebuchet MS"/>
                        </a:rPr>
                        <a:t>e</a:t>
                      </a:r>
                      <a:r>
                        <a:rPr sz="650" dirty="0">
                          <a:solidFill>
                            <a:srgbClr val="231F20"/>
                          </a:solidFill>
                          <a:latin typeface="Trebuchet MS"/>
                          <a:cs typeface="Trebuchet MS"/>
                        </a:rPr>
                        <a:t>ph</a:t>
                      </a:r>
                      <a:r>
                        <a:rPr sz="650" spc="-5" dirty="0">
                          <a:solidFill>
                            <a:srgbClr val="231F20"/>
                          </a:solidFill>
                          <a:latin typeface="Trebuchet MS"/>
                          <a:cs typeface="Trebuchet MS"/>
                        </a:rPr>
                        <a:t>e</a:t>
                      </a:r>
                      <a:r>
                        <a:rPr sz="650" dirty="0">
                          <a:solidFill>
                            <a:srgbClr val="231F20"/>
                          </a:solidFill>
                          <a:latin typeface="Trebuchet MS"/>
                          <a:cs typeface="Trebuchet MS"/>
                        </a:rPr>
                        <a:t>n</a:t>
                      </a:r>
                      <a:r>
                        <a:rPr sz="650" spc="-55" dirty="0">
                          <a:solidFill>
                            <a:srgbClr val="231F20"/>
                          </a:solidFill>
                          <a:latin typeface="Trebuchet MS"/>
                          <a:cs typeface="Trebuchet MS"/>
                        </a:rPr>
                        <a:t> </a:t>
                      </a:r>
                      <a:r>
                        <a:rPr sz="650" spc="-5" dirty="0">
                          <a:solidFill>
                            <a:srgbClr val="231F20"/>
                          </a:solidFill>
                          <a:latin typeface="Trebuchet MS"/>
                          <a:cs typeface="Trebuchet MS"/>
                        </a:rPr>
                        <a:t>Wa</a:t>
                      </a:r>
                      <a:r>
                        <a:rPr sz="650" spc="10" dirty="0">
                          <a:solidFill>
                            <a:srgbClr val="231F20"/>
                          </a:solidFill>
                          <a:latin typeface="Trebuchet MS"/>
                          <a:cs typeface="Trebuchet MS"/>
                        </a:rPr>
                        <a:t>r</a:t>
                      </a:r>
                      <a:r>
                        <a:rPr sz="650" dirty="0">
                          <a:solidFill>
                            <a:srgbClr val="231F20"/>
                          </a:solidFill>
                          <a:latin typeface="Trebuchet MS"/>
                          <a:cs typeface="Trebuchet MS"/>
                        </a:rPr>
                        <a:t>r</a:t>
                      </a:r>
                      <a:r>
                        <a:rPr sz="650" spc="-55" dirty="0">
                          <a:solidFill>
                            <a:srgbClr val="231F20"/>
                          </a:solidFill>
                          <a:latin typeface="Trebuchet MS"/>
                          <a:cs typeface="Trebuchet MS"/>
                        </a:rPr>
                        <a:t> </a:t>
                      </a:r>
                      <a:r>
                        <a:rPr sz="650" spc="-15" dirty="0">
                          <a:solidFill>
                            <a:srgbClr val="231F20"/>
                          </a:solidFill>
                          <a:latin typeface="Trebuchet MS"/>
                          <a:cs typeface="Trebuchet MS"/>
                        </a:rPr>
                        <a:t>(</a:t>
                      </a:r>
                      <a:r>
                        <a:rPr sz="650" spc="15" dirty="0">
                          <a:solidFill>
                            <a:srgbClr val="231F20"/>
                          </a:solidFill>
                          <a:latin typeface="Trebuchet MS"/>
                          <a:cs typeface="Trebuchet MS"/>
                        </a:rPr>
                        <a:t>L</a:t>
                      </a:r>
                      <a:r>
                        <a:rPr sz="650" spc="-5" dirty="0">
                          <a:solidFill>
                            <a:srgbClr val="231F20"/>
                          </a:solidFill>
                          <a:latin typeface="Trebuchet MS"/>
                          <a:cs typeface="Trebuchet MS"/>
                        </a:rPr>
                        <a:t>a</a:t>
                      </a:r>
                      <a:r>
                        <a:rPr sz="650" dirty="0">
                          <a:solidFill>
                            <a:srgbClr val="231F20"/>
                          </a:solidFill>
                          <a:latin typeface="Trebuchet MS"/>
                          <a:cs typeface="Trebuchet MS"/>
                        </a:rPr>
                        <a:t>b</a:t>
                      </a:r>
                      <a:r>
                        <a:rPr sz="650" spc="-5" dirty="0">
                          <a:solidFill>
                            <a:srgbClr val="231F20"/>
                          </a:solidFill>
                          <a:latin typeface="Trebuchet MS"/>
                          <a:cs typeface="Trebuchet MS"/>
                        </a:rPr>
                        <a:t>ou</a:t>
                      </a:r>
                      <a:r>
                        <a:rPr sz="650" dirty="0">
                          <a:solidFill>
                            <a:srgbClr val="231F20"/>
                          </a:solidFill>
                          <a:latin typeface="Trebuchet MS"/>
                          <a:cs typeface="Trebuchet MS"/>
                        </a:rPr>
                        <a:t>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9105" algn="r">
                        <a:lnSpc>
                          <a:spcPct val="100000"/>
                        </a:lnSpc>
                        <a:spcBef>
                          <a:spcPts val="405"/>
                        </a:spcBef>
                      </a:pPr>
                      <a:r>
                        <a:rPr sz="650" spc="-25" dirty="0">
                          <a:solidFill>
                            <a:srgbClr val="231F20"/>
                          </a:solidFill>
                          <a:latin typeface="Trebuchet MS"/>
                          <a:cs typeface="Trebuchet MS"/>
                        </a:rPr>
                        <a:t>9,144</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4135" algn="ctr">
                        <a:lnSpc>
                          <a:spcPct val="100000"/>
                        </a:lnSpc>
                        <a:spcBef>
                          <a:spcPts val="405"/>
                        </a:spcBef>
                      </a:pPr>
                      <a:r>
                        <a:rPr sz="650" spc="-15" dirty="0">
                          <a:solidFill>
                            <a:srgbClr val="231F20"/>
                          </a:solidFill>
                          <a:latin typeface="Trebuchet MS"/>
                          <a:cs typeface="Trebuchet MS"/>
                        </a:rPr>
                        <a:t>16.0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202653">
                <a:tc>
                  <a:txBody>
                    <a:bodyPr/>
                    <a:lstStyle/>
                    <a:p>
                      <a:pPr marL="68580">
                        <a:lnSpc>
                          <a:spcPct val="100000"/>
                        </a:lnSpc>
                        <a:spcBef>
                          <a:spcPts val="405"/>
                        </a:spcBef>
                      </a:pPr>
                      <a:r>
                        <a:rPr sz="650" dirty="0">
                          <a:solidFill>
                            <a:srgbClr val="231F20"/>
                          </a:solidFill>
                          <a:latin typeface="Trebuchet MS"/>
                          <a:cs typeface="Trebuchet MS"/>
                        </a:rPr>
                        <a:t>G</a:t>
                      </a:r>
                      <a:r>
                        <a:rPr sz="650" spc="15" dirty="0">
                          <a:solidFill>
                            <a:srgbClr val="231F20"/>
                          </a:solidFill>
                          <a:latin typeface="Trebuchet MS"/>
                          <a:cs typeface="Trebuchet MS"/>
                        </a:rPr>
                        <a:t>r</a:t>
                      </a:r>
                      <a:r>
                        <a:rPr sz="650" spc="-5" dirty="0">
                          <a:solidFill>
                            <a:srgbClr val="231F20"/>
                          </a:solidFill>
                          <a:latin typeface="Trebuchet MS"/>
                          <a:cs typeface="Trebuchet MS"/>
                        </a:rPr>
                        <a:t>aha</a:t>
                      </a:r>
                      <a:r>
                        <a:rPr sz="650" dirty="0">
                          <a:solidFill>
                            <a:srgbClr val="231F20"/>
                          </a:solidFill>
                          <a:latin typeface="Trebuchet MS"/>
                          <a:cs typeface="Trebuchet MS"/>
                        </a:rPr>
                        <a:t>m</a:t>
                      </a:r>
                      <a:r>
                        <a:rPr sz="650" spc="-55" dirty="0">
                          <a:solidFill>
                            <a:srgbClr val="231F20"/>
                          </a:solidFill>
                          <a:latin typeface="Trebuchet MS"/>
                          <a:cs typeface="Trebuchet MS"/>
                        </a:rPr>
                        <a:t> </a:t>
                      </a:r>
                      <a:r>
                        <a:rPr sz="650" spc="-5" dirty="0">
                          <a:solidFill>
                            <a:srgbClr val="231F20"/>
                          </a:solidFill>
                          <a:latin typeface="Trebuchet MS"/>
                          <a:cs typeface="Trebuchet MS"/>
                        </a:rPr>
                        <a:t>S</a:t>
                      </a:r>
                      <a:r>
                        <a:rPr sz="650" spc="-10" dirty="0">
                          <a:solidFill>
                            <a:srgbClr val="231F20"/>
                          </a:solidFill>
                          <a:latin typeface="Trebuchet MS"/>
                          <a:cs typeface="Trebuchet MS"/>
                        </a:rPr>
                        <a:t>t</a:t>
                      </a:r>
                      <a:r>
                        <a:rPr sz="650" dirty="0">
                          <a:solidFill>
                            <a:srgbClr val="231F20"/>
                          </a:solidFill>
                          <a:latin typeface="Trebuchet MS"/>
                          <a:cs typeface="Trebuchet MS"/>
                        </a:rPr>
                        <a:t>ev</a:t>
                      </a:r>
                      <a:r>
                        <a:rPr sz="650" spc="-5" dirty="0">
                          <a:solidFill>
                            <a:srgbClr val="231F20"/>
                          </a:solidFill>
                          <a:latin typeface="Trebuchet MS"/>
                          <a:cs typeface="Trebuchet MS"/>
                        </a:rPr>
                        <a:t>e</a:t>
                      </a:r>
                      <a:r>
                        <a:rPr sz="650" dirty="0">
                          <a:solidFill>
                            <a:srgbClr val="231F20"/>
                          </a:solidFill>
                          <a:latin typeface="Trebuchet MS"/>
                          <a:cs typeface="Trebuchet MS"/>
                        </a:rPr>
                        <a:t>ns</a:t>
                      </a:r>
                      <a:r>
                        <a:rPr sz="650" spc="-55" dirty="0">
                          <a:solidFill>
                            <a:srgbClr val="231F20"/>
                          </a:solidFill>
                          <a:latin typeface="Trebuchet MS"/>
                          <a:cs typeface="Trebuchet MS"/>
                        </a:rPr>
                        <a:t> </a:t>
                      </a:r>
                      <a:r>
                        <a:rPr sz="650" spc="-15" dirty="0">
                          <a:solidFill>
                            <a:srgbClr val="231F20"/>
                          </a:solidFill>
                          <a:latin typeface="Trebuchet MS"/>
                          <a:cs typeface="Trebuchet MS"/>
                        </a:rPr>
                        <a:t>(</a:t>
                      </a:r>
                      <a:r>
                        <a:rPr sz="650" spc="5" dirty="0">
                          <a:solidFill>
                            <a:srgbClr val="231F20"/>
                          </a:solidFill>
                          <a:latin typeface="Trebuchet MS"/>
                          <a:cs typeface="Trebuchet MS"/>
                        </a:rPr>
                        <a:t>L</a:t>
                      </a:r>
                      <a:r>
                        <a:rPr sz="650" spc="-5" dirty="0">
                          <a:solidFill>
                            <a:srgbClr val="231F20"/>
                          </a:solidFill>
                          <a:latin typeface="Trebuchet MS"/>
                          <a:cs typeface="Trebuchet MS"/>
                        </a:rPr>
                        <a:t>i</a:t>
                      </a:r>
                      <a:r>
                        <a:rPr sz="650" dirty="0">
                          <a:solidFill>
                            <a:srgbClr val="231F20"/>
                          </a:solidFill>
                          <a:latin typeface="Trebuchet MS"/>
                          <a:cs typeface="Trebuchet MS"/>
                        </a:rPr>
                        <a:t>b</a:t>
                      </a:r>
                      <a:r>
                        <a:rPr sz="650" spc="-5" dirty="0">
                          <a:solidFill>
                            <a:srgbClr val="231F20"/>
                          </a:solidFill>
                          <a:latin typeface="Trebuchet MS"/>
                          <a:cs typeface="Trebuchet MS"/>
                        </a:rPr>
                        <a:t>e</a:t>
                      </a:r>
                      <a:r>
                        <a:rPr sz="650" spc="15" dirty="0">
                          <a:solidFill>
                            <a:srgbClr val="231F20"/>
                          </a:solidFill>
                          <a:latin typeface="Trebuchet MS"/>
                          <a:cs typeface="Trebuchet MS"/>
                        </a:rPr>
                        <a:t>r</a:t>
                      </a:r>
                      <a:r>
                        <a:rPr sz="650" spc="-5" dirty="0">
                          <a:solidFill>
                            <a:srgbClr val="231F20"/>
                          </a:solidFill>
                          <a:latin typeface="Trebuchet MS"/>
                          <a:cs typeface="Trebuchet MS"/>
                        </a:rPr>
                        <a:t>a</a:t>
                      </a:r>
                      <a:r>
                        <a:rPr sz="650" dirty="0">
                          <a:solidFill>
                            <a:srgbClr val="231F20"/>
                          </a:solidFill>
                          <a:latin typeface="Trebuchet MS"/>
                          <a:cs typeface="Trebuchet MS"/>
                        </a:rPr>
                        <a:t>l)</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5930" algn="r">
                        <a:lnSpc>
                          <a:spcPct val="100000"/>
                        </a:lnSpc>
                        <a:spcBef>
                          <a:spcPts val="405"/>
                        </a:spcBef>
                      </a:pPr>
                      <a:r>
                        <a:rPr sz="650" spc="10" dirty="0">
                          <a:solidFill>
                            <a:srgbClr val="231F20"/>
                          </a:solidFill>
                          <a:latin typeface="Trebuchet MS"/>
                          <a:cs typeface="Trebuchet MS"/>
                        </a:rPr>
                        <a:t>577</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10489" algn="ctr">
                        <a:lnSpc>
                          <a:spcPct val="100000"/>
                        </a:lnSpc>
                        <a:spcBef>
                          <a:spcPts val="405"/>
                        </a:spcBef>
                      </a:pPr>
                      <a:r>
                        <a:rPr sz="650" spc="-25" dirty="0">
                          <a:solidFill>
                            <a:srgbClr val="231F20"/>
                          </a:solidFill>
                          <a:latin typeface="Trebuchet MS"/>
                          <a:cs typeface="Trebuchet MS"/>
                        </a:rPr>
                        <a:t>1.0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202653">
                <a:tc>
                  <a:txBody>
                    <a:bodyPr/>
                    <a:lstStyle/>
                    <a:p>
                      <a:pPr marL="67945">
                        <a:lnSpc>
                          <a:spcPct val="100000"/>
                        </a:lnSpc>
                        <a:spcBef>
                          <a:spcPts val="405"/>
                        </a:spcBef>
                      </a:pPr>
                      <a:r>
                        <a:rPr sz="650" spc="-5" dirty="0">
                          <a:solidFill>
                            <a:srgbClr val="231F20"/>
                          </a:solidFill>
                          <a:latin typeface="Trebuchet MS"/>
                          <a:cs typeface="Trebuchet MS"/>
                        </a:rPr>
                        <a:t>Ha</a:t>
                      </a:r>
                      <a:r>
                        <a:rPr sz="650" spc="10" dirty="0">
                          <a:solidFill>
                            <a:srgbClr val="231F20"/>
                          </a:solidFill>
                          <a:latin typeface="Trebuchet MS"/>
                          <a:cs typeface="Trebuchet MS"/>
                        </a:rPr>
                        <a:t>rr</a:t>
                      </a:r>
                      <a:r>
                        <a:rPr sz="650" dirty="0">
                          <a:solidFill>
                            <a:srgbClr val="231F20"/>
                          </a:solidFill>
                          <a:latin typeface="Trebuchet MS"/>
                          <a:cs typeface="Trebuchet MS"/>
                        </a:rPr>
                        <a:t>is</a:t>
                      </a:r>
                      <a:r>
                        <a:rPr sz="650" spc="-55" dirty="0">
                          <a:solidFill>
                            <a:srgbClr val="231F20"/>
                          </a:solidFill>
                          <a:latin typeface="Trebuchet MS"/>
                          <a:cs typeface="Trebuchet MS"/>
                        </a:rPr>
                        <a:t> </a:t>
                      </a:r>
                      <a:r>
                        <a:rPr sz="650" dirty="0">
                          <a:solidFill>
                            <a:srgbClr val="231F20"/>
                          </a:solidFill>
                          <a:latin typeface="Trebuchet MS"/>
                          <a:cs typeface="Trebuchet MS"/>
                        </a:rPr>
                        <a:t>is</a:t>
                      </a:r>
                      <a:r>
                        <a:rPr sz="650" spc="-55" dirty="0">
                          <a:solidFill>
                            <a:srgbClr val="231F20"/>
                          </a:solidFill>
                          <a:latin typeface="Trebuchet MS"/>
                          <a:cs typeface="Trebuchet MS"/>
                        </a:rPr>
                        <a:t> </a:t>
                      </a:r>
                      <a:r>
                        <a:rPr sz="650" spc="-5" dirty="0">
                          <a:solidFill>
                            <a:srgbClr val="231F20"/>
                          </a:solidFill>
                          <a:latin typeface="Trebuchet MS"/>
                          <a:cs typeface="Trebuchet MS"/>
                        </a:rPr>
                        <a:t>e</a:t>
                      </a:r>
                      <a:r>
                        <a:rPr sz="650" dirty="0">
                          <a:solidFill>
                            <a:srgbClr val="231F20"/>
                          </a:solidFill>
                          <a:latin typeface="Trebuchet MS"/>
                          <a:cs typeface="Trebuchet MS"/>
                        </a:rPr>
                        <a:t>le</a:t>
                      </a:r>
                      <a:r>
                        <a:rPr sz="650" spc="10" dirty="0">
                          <a:solidFill>
                            <a:srgbClr val="231F20"/>
                          </a:solidFill>
                          <a:latin typeface="Trebuchet MS"/>
                          <a:cs typeface="Trebuchet MS"/>
                        </a:rPr>
                        <a:t>c</a:t>
                      </a:r>
                      <a:r>
                        <a:rPr sz="650" spc="-10" dirty="0">
                          <a:solidFill>
                            <a:srgbClr val="231F20"/>
                          </a:solidFill>
                          <a:latin typeface="Trebuchet MS"/>
                          <a:cs typeface="Trebuchet MS"/>
                        </a:rPr>
                        <a:t>t</a:t>
                      </a:r>
                      <a:r>
                        <a:rPr sz="650" dirty="0">
                          <a:solidFill>
                            <a:srgbClr val="231F20"/>
                          </a:solidFill>
                          <a:latin typeface="Trebuchet MS"/>
                          <a:cs typeface="Trebuchet MS"/>
                        </a:rPr>
                        <a:t>ed</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700">
                        <a:latin typeface="Times New Roman"/>
                        <a:cs typeface="Times New Roman"/>
                      </a:endParaRPr>
                    </a:p>
                  </a:txBody>
                  <a:tcPr marL="0" marR="0" marT="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bl>
          </a:graphicData>
        </a:graphic>
      </p:graphicFrame>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25130"/>
            <a:ext cx="2877820"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National Election Results, United Kingdom, 1992</a:t>
            </a:r>
          </a:p>
        </p:txBody>
      </p:sp>
      <p:graphicFrame>
        <p:nvGraphicFramePr>
          <p:cNvPr id="3" name="object 3"/>
          <p:cNvGraphicFramePr>
            <a:graphicFrameLocks noGrp="1"/>
          </p:cNvGraphicFramePr>
          <p:nvPr/>
        </p:nvGraphicFramePr>
        <p:xfrm>
          <a:off x="287341" y="1066794"/>
          <a:ext cx="4080510" cy="1230354"/>
        </p:xfrm>
        <a:graphic>
          <a:graphicData uri="http://schemas.openxmlformats.org/drawingml/2006/table">
            <a:tbl>
              <a:tblPr firstRow="1" bandRow="1">
                <a:tableStyleId>{2D5ABB26-0587-4C30-8999-92F81FD0307C}</a:tableStyleId>
              </a:tblPr>
              <a:tblGrid>
                <a:gridCol w="1434465">
                  <a:extLst>
                    <a:ext uri="{9D8B030D-6E8A-4147-A177-3AD203B41FA5}">
                      <a16:colId xmlns:a16="http://schemas.microsoft.com/office/drawing/2014/main" val="20000"/>
                    </a:ext>
                  </a:extLst>
                </a:gridCol>
                <a:gridCol w="1255395">
                  <a:extLst>
                    <a:ext uri="{9D8B030D-6E8A-4147-A177-3AD203B41FA5}">
                      <a16:colId xmlns:a16="http://schemas.microsoft.com/office/drawing/2014/main" val="20001"/>
                    </a:ext>
                  </a:extLst>
                </a:gridCol>
                <a:gridCol w="1390650">
                  <a:extLst>
                    <a:ext uri="{9D8B030D-6E8A-4147-A177-3AD203B41FA5}">
                      <a16:colId xmlns:a16="http://schemas.microsoft.com/office/drawing/2014/main" val="20002"/>
                    </a:ext>
                  </a:extLst>
                </a:gridCol>
              </a:tblGrid>
              <a:tr h="211374">
                <a:tc>
                  <a:txBody>
                    <a:bodyPr/>
                    <a:lstStyle/>
                    <a:p>
                      <a:pPr>
                        <a:lnSpc>
                          <a:spcPct val="100000"/>
                        </a:lnSpc>
                      </a:pPr>
                      <a:endParaRPr sz="800">
                        <a:latin typeface="Times New Roman"/>
                        <a:cs typeface="Times New Roman"/>
                      </a:endParaRPr>
                    </a:p>
                  </a:txBody>
                  <a:tcPr marL="0" marR="0" marT="0" marB="0">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R="499109" algn="r">
                        <a:lnSpc>
                          <a:spcPct val="100000"/>
                        </a:lnSpc>
                        <a:spcBef>
                          <a:spcPts val="375"/>
                        </a:spcBef>
                      </a:pPr>
                      <a:r>
                        <a:rPr sz="750" b="1" spc="-15" dirty="0">
                          <a:solidFill>
                            <a:srgbClr val="FFFFFF"/>
                          </a:solidFill>
                          <a:latin typeface="Trebuchet MS"/>
                          <a:cs typeface="Trebuchet MS"/>
                        </a:rPr>
                        <a:t>Votes</a:t>
                      </a:r>
                      <a:endParaRPr sz="750">
                        <a:latin typeface="Trebuchet MS"/>
                        <a:cs typeface="Trebuchet MS"/>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R="563880" algn="r">
                        <a:lnSpc>
                          <a:spcPct val="100000"/>
                        </a:lnSpc>
                        <a:spcBef>
                          <a:spcPts val="375"/>
                        </a:spcBef>
                      </a:pPr>
                      <a:r>
                        <a:rPr sz="750" b="1" spc="15" dirty="0">
                          <a:solidFill>
                            <a:srgbClr val="FFFFFF"/>
                          </a:solidFill>
                          <a:latin typeface="Trebuchet MS"/>
                          <a:cs typeface="Trebuchet MS"/>
                        </a:rPr>
                        <a:t>Seats</a:t>
                      </a:r>
                      <a:endParaRPr sz="750">
                        <a:latin typeface="Trebuchet MS"/>
                        <a:cs typeface="Trebuchet MS"/>
                      </a:endParaRPr>
                    </a:p>
                  </a:txBody>
                  <a:tcPr marL="0" marR="0" marT="47625" marB="0">
                    <a:lnL w="1270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spc="10" dirty="0">
                          <a:solidFill>
                            <a:srgbClr val="231F20"/>
                          </a:solidFill>
                          <a:latin typeface="Trebuchet MS"/>
                          <a:cs typeface="Trebuchet MS"/>
                        </a:rPr>
                        <a:t>Conservative</a:t>
                      </a:r>
                      <a:endParaRPr sz="650">
                        <a:latin typeface="Trebuchet MS"/>
                        <a:cs typeface="Trebuchet MS"/>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1484" algn="r">
                        <a:lnSpc>
                          <a:spcPct val="100000"/>
                        </a:lnSpc>
                        <a:spcBef>
                          <a:spcPts val="450"/>
                        </a:spcBef>
                      </a:pPr>
                      <a:r>
                        <a:rPr sz="650" spc="-35" dirty="0">
                          <a:solidFill>
                            <a:srgbClr val="231F20"/>
                          </a:solidFill>
                          <a:latin typeface="Trebuchet MS"/>
                          <a:cs typeface="Trebuchet MS"/>
                        </a:rPr>
                        <a:t>41.9</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534670" algn="r">
                        <a:lnSpc>
                          <a:spcPct val="100000"/>
                        </a:lnSpc>
                        <a:spcBef>
                          <a:spcPts val="450"/>
                        </a:spcBef>
                      </a:pPr>
                      <a:r>
                        <a:rPr sz="650" spc="-20" dirty="0">
                          <a:solidFill>
                            <a:srgbClr val="231F20"/>
                          </a:solidFill>
                          <a:latin typeface="Trebuchet MS"/>
                          <a:cs typeface="Trebuchet MS"/>
                        </a:rPr>
                        <a:t>51.6</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spc="20" dirty="0">
                          <a:solidFill>
                            <a:srgbClr val="231F20"/>
                          </a:solidFill>
                          <a:latin typeface="Trebuchet MS"/>
                          <a:cs typeface="Trebuchet MS"/>
                        </a:rPr>
                        <a:t>Labour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64820" algn="r">
                        <a:lnSpc>
                          <a:spcPct val="100000"/>
                        </a:lnSpc>
                        <a:spcBef>
                          <a:spcPts val="405"/>
                        </a:spcBef>
                      </a:pPr>
                      <a:r>
                        <a:rPr sz="650" spc="-15" dirty="0">
                          <a:solidFill>
                            <a:srgbClr val="231F20"/>
                          </a:solidFill>
                          <a:latin typeface="Trebuchet MS"/>
                          <a:cs typeface="Trebuchet MS"/>
                        </a:rPr>
                        <a:t>34.9</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537210" algn="r">
                        <a:lnSpc>
                          <a:spcPct val="100000"/>
                        </a:lnSpc>
                        <a:spcBef>
                          <a:spcPts val="405"/>
                        </a:spcBef>
                      </a:pPr>
                      <a:r>
                        <a:rPr sz="650" spc="-25" dirty="0">
                          <a:solidFill>
                            <a:srgbClr val="231F20"/>
                          </a:solidFill>
                          <a:latin typeface="Trebuchet MS"/>
                          <a:cs typeface="Trebuchet MS"/>
                        </a:rPr>
                        <a:t>41.6</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653">
                <a:tc>
                  <a:txBody>
                    <a:bodyPr/>
                    <a:lstStyle/>
                    <a:p>
                      <a:pPr marL="68580">
                        <a:lnSpc>
                          <a:spcPct val="100000"/>
                        </a:lnSpc>
                        <a:spcBef>
                          <a:spcPts val="405"/>
                        </a:spcBef>
                      </a:pPr>
                      <a:r>
                        <a:rPr sz="650" spc="5" dirty="0">
                          <a:solidFill>
                            <a:srgbClr val="231F20"/>
                          </a:solidFill>
                          <a:latin typeface="Trebuchet MS"/>
                          <a:cs typeface="Trebuchet MS"/>
                        </a:rPr>
                        <a:t>L</a:t>
                      </a:r>
                      <a:r>
                        <a:rPr sz="650" spc="-5" dirty="0">
                          <a:solidFill>
                            <a:srgbClr val="231F20"/>
                          </a:solidFill>
                          <a:latin typeface="Trebuchet MS"/>
                          <a:cs typeface="Trebuchet MS"/>
                        </a:rPr>
                        <a:t>i</a:t>
                      </a:r>
                      <a:r>
                        <a:rPr sz="650" dirty="0">
                          <a:solidFill>
                            <a:srgbClr val="231F20"/>
                          </a:solidFill>
                          <a:latin typeface="Trebuchet MS"/>
                          <a:cs typeface="Trebuchet MS"/>
                        </a:rPr>
                        <a:t>b</a:t>
                      </a:r>
                      <a:r>
                        <a:rPr sz="650" spc="-5" dirty="0">
                          <a:solidFill>
                            <a:srgbClr val="231F20"/>
                          </a:solidFill>
                          <a:latin typeface="Trebuchet MS"/>
                          <a:cs typeface="Trebuchet MS"/>
                        </a:rPr>
                        <a:t>e</a:t>
                      </a:r>
                      <a:r>
                        <a:rPr sz="650" spc="15" dirty="0">
                          <a:solidFill>
                            <a:srgbClr val="231F20"/>
                          </a:solidFill>
                          <a:latin typeface="Trebuchet MS"/>
                          <a:cs typeface="Trebuchet MS"/>
                        </a:rPr>
                        <a:t>r</a:t>
                      </a:r>
                      <a:r>
                        <a:rPr sz="650" spc="-5" dirty="0">
                          <a:solidFill>
                            <a:srgbClr val="231F20"/>
                          </a:solidFill>
                          <a:latin typeface="Trebuchet MS"/>
                          <a:cs typeface="Trebuchet MS"/>
                        </a:rPr>
                        <a:t>a</a:t>
                      </a:r>
                      <a:r>
                        <a:rPr sz="650" dirty="0">
                          <a:solidFill>
                            <a:srgbClr val="231F20"/>
                          </a:solidFill>
                          <a:latin typeface="Trebuchet MS"/>
                          <a:cs typeface="Trebuchet MS"/>
                        </a:rPr>
                        <a:t>l</a:t>
                      </a:r>
                      <a:r>
                        <a:rPr sz="650" spc="-55" dirty="0">
                          <a:solidFill>
                            <a:srgbClr val="231F20"/>
                          </a:solidFill>
                          <a:latin typeface="Trebuchet MS"/>
                          <a:cs typeface="Trebuchet MS"/>
                        </a:rPr>
                        <a:t> </a:t>
                      </a:r>
                      <a:r>
                        <a:rPr sz="650" dirty="0">
                          <a:solidFill>
                            <a:srgbClr val="231F20"/>
                          </a:solidFill>
                          <a:latin typeface="Trebuchet MS"/>
                          <a:cs typeface="Trebuchet MS"/>
                        </a:rPr>
                        <a:t>D</a:t>
                      </a:r>
                      <a:r>
                        <a:rPr sz="650" spc="-5" dirty="0">
                          <a:solidFill>
                            <a:srgbClr val="231F20"/>
                          </a:solidFill>
                          <a:latin typeface="Trebuchet MS"/>
                          <a:cs typeface="Trebuchet MS"/>
                        </a:rPr>
                        <a:t>e</a:t>
                      </a:r>
                      <a:r>
                        <a:rPr sz="650" dirty="0">
                          <a:solidFill>
                            <a:srgbClr val="231F20"/>
                          </a:solidFill>
                          <a:latin typeface="Trebuchet MS"/>
                          <a:cs typeface="Trebuchet MS"/>
                        </a:rPr>
                        <a:t>mo</a:t>
                      </a:r>
                      <a:r>
                        <a:rPr sz="650" spc="-5" dirty="0">
                          <a:solidFill>
                            <a:srgbClr val="231F20"/>
                          </a:solidFill>
                          <a:latin typeface="Trebuchet MS"/>
                          <a:cs typeface="Trebuchet MS"/>
                        </a:rPr>
                        <a:t>c</a:t>
                      </a:r>
                      <a:r>
                        <a:rPr sz="650" spc="15" dirty="0">
                          <a:solidFill>
                            <a:srgbClr val="231F20"/>
                          </a:solidFill>
                          <a:latin typeface="Trebuchet MS"/>
                          <a:cs typeface="Trebuchet MS"/>
                        </a:rPr>
                        <a:t>r</a:t>
                      </a:r>
                      <a:r>
                        <a:rPr sz="650" spc="-5" dirty="0">
                          <a:solidFill>
                            <a:srgbClr val="231F20"/>
                          </a:solidFill>
                          <a:latin typeface="Trebuchet MS"/>
                          <a:cs typeface="Trebuchet MS"/>
                        </a:rPr>
                        <a:t>a</a:t>
                      </a:r>
                      <a:r>
                        <a:rPr sz="650" spc="10" dirty="0">
                          <a:solidFill>
                            <a:srgbClr val="231F20"/>
                          </a:solidFill>
                          <a:latin typeface="Trebuchet MS"/>
                          <a:cs typeface="Trebuchet MS"/>
                        </a:rPr>
                        <a:t>t</a:t>
                      </a:r>
                      <a:r>
                        <a:rPr sz="650" dirty="0">
                          <a:solidFill>
                            <a:srgbClr val="231F20"/>
                          </a:solidFill>
                          <a:latin typeface="Trebuchet MS"/>
                          <a:cs typeface="Trebuchet MS"/>
                        </a:rPr>
                        <a:t>s</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9740" algn="r">
                        <a:lnSpc>
                          <a:spcPct val="100000"/>
                        </a:lnSpc>
                        <a:spcBef>
                          <a:spcPts val="405"/>
                        </a:spcBef>
                      </a:pPr>
                      <a:r>
                        <a:rPr sz="650" spc="-30" dirty="0">
                          <a:solidFill>
                            <a:srgbClr val="231F20"/>
                          </a:solidFill>
                          <a:latin typeface="Trebuchet MS"/>
                          <a:cs typeface="Trebuchet MS"/>
                        </a:rPr>
                        <a:t>17.8</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551180" algn="r">
                        <a:lnSpc>
                          <a:spcPct val="100000"/>
                        </a:lnSpc>
                        <a:spcBef>
                          <a:spcPts val="405"/>
                        </a:spcBef>
                      </a:pPr>
                      <a:r>
                        <a:rPr sz="650" spc="-45" dirty="0">
                          <a:solidFill>
                            <a:srgbClr val="231F20"/>
                          </a:solidFill>
                          <a:latin typeface="Trebuchet MS"/>
                          <a:cs typeface="Trebuchet MS"/>
                        </a:rPr>
                        <a:t>3.1</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202653">
                <a:tc>
                  <a:txBody>
                    <a:bodyPr/>
                    <a:lstStyle/>
                    <a:p>
                      <a:pPr marL="68580">
                        <a:lnSpc>
                          <a:spcPct val="100000"/>
                        </a:lnSpc>
                        <a:spcBef>
                          <a:spcPts val="405"/>
                        </a:spcBef>
                      </a:pPr>
                      <a:r>
                        <a:rPr sz="650" spc="15" dirty="0">
                          <a:solidFill>
                            <a:srgbClr val="231F20"/>
                          </a:solidFill>
                          <a:latin typeface="Trebuchet MS"/>
                          <a:cs typeface="Trebuchet MS"/>
                        </a:rPr>
                        <a:t>Others</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3390" algn="r">
                        <a:lnSpc>
                          <a:spcPct val="100000"/>
                        </a:lnSpc>
                        <a:spcBef>
                          <a:spcPts val="405"/>
                        </a:spcBef>
                      </a:pPr>
                      <a:r>
                        <a:rPr sz="650" spc="-10" dirty="0">
                          <a:solidFill>
                            <a:srgbClr val="231F20"/>
                          </a:solidFill>
                          <a:latin typeface="Trebuchet MS"/>
                          <a:cs typeface="Trebuchet MS"/>
                        </a:rPr>
                        <a:t>5.4</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544195" algn="r">
                        <a:lnSpc>
                          <a:spcPct val="100000"/>
                        </a:lnSpc>
                        <a:spcBef>
                          <a:spcPts val="405"/>
                        </a:spcBef>
                      </a:pPr>
                      <a:r>
                        <a:rPr sz="650" spc="-30" dirty="0">
                          <a:solidFill>
                            <a:srgbClr val="231F20"/>
                          </a:solidFill>
                          <a:latin typeface="Trebuchet MS"/>
                          <a:cs typeface="Trebuchet MS"/>
                        </a:rPr>
                        <a:t>3.7</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202653">
                <a:tc>
                  <a:txBody>
                    <a:bodyPr/>
                    <a:lstStyle/>
                    <a:p>
                      <a:pPr marL="68580">
                        <a:lnSpc>
                          <a:spcPct val="100000"/>
                        </a:lnSpc>
                        <a:spcBef>
                          <a:spcPts val="405"/>
                        </a:spcBef>
                      </a:pPr>
                      <a:r>
                        <a:rPr sz="650" spc="-15" dirty="0">
                          <a:solidFill>
                            <a:srgbClr val="231F20"/>
                          </a:solidFill>
                          <a:latin typeface="Trebuchet MS"/>
                          <a:cs typeface="Trebuchet MS"/>
                        </a:rPr>
                        <a:t>Total</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6675" algn="ctr">
                        <a:lnSpc>
                          <a:spcPct val="100000"/>
                        </a:lnSpc>
                        <a:spcBef>
                          <a:spcPts val="405"/>
                        </a:spcBef>
                      </a:pPr>
                      <a:r>
                        <a:rPr sz="650" spc="5" dirty="0">
                          <a:solidFill>
                            <a:srgbClr val="231F20"/>
                          </a:solidFill>
                          <a:latin typeface="Trebuchet MS"/>
                          <a:cs typeface="Trebuchet MS"/>
                        </a:rPr>
                        <a:t>100</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22860" algn="ctr">
                        <a:lnSpc>
                          <a:spcPct val="100000"/>
                        </a:lnSpc>
                        <a:spcBef>
                          <a:spcPts val="405"/>
                        </a:spcBef>
                      </a:pPr>
                      <a:r>
                        <a:rPr sz="650" spc="5" dirty="0">
                          <a:solidFill>
                            <a:srgbClr val="231F20"/>
                          </a:solidFill>
                          <a:latin typeface="Trebuchet MS"/>
                          <a:cs typeface="Trebuchet MS"/>
                        </a:rPr>
                        <a:t>100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bl>
          </a:graphicData>
        </a:graphic>
      </p:graphicFrame>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28395"/>
            <a:ext cx="315785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Distribution of Votes and Seats in UK Elections, 1992</a:t>
            </a:r>
          </a:p>
        </p:txBody>
      </p:sp>
      <p:grpSp>
        <p:nvGrpSpPr>
          <p:cNvPr id="3" name="object 3"/>
          <p:cNvGrpSpPr/>
          <p:nvPr/>
        </p:nvGrpSpPr>
        <p:grpSpPr>
          <a:xfrm>
            <a:off x="2085937" y="1183416"/>
            <a:ext cx="1428115" cy="1532255"/>
            <a:chOff x="2085937" y="1183416"/>
            <a:chExt cx="1428115" cy="1532255"/>
          </a:xfrm>
        </p:grpSpPr>
        <p:sp>
          <p:nvSpPr>
            <p:cNvPr id="4" name="object 4"/>
            <p:cNvSpPr/>
            <p:nvPr/>
          </p:nvSpPr>
          <p:spPr>
            <a:xfrm>
              <a:off x="2085937" y="1246517"/>
              <a:ext cx="1395730" cy="1395730"/>
            </a:xfrm>
            <a:custGeom>
              <a:avLst/>
              <a:gdLst/>
              <a:ahLst/>
              <a:cxnLst/>
              <a:rect l="l" t="t" r="r" b="b"/>
              <a:pathLst>
                <a:path w="1395729" h="1395730">
                  <a:moveTo>
                    <a:pt x="1395234" y="697636"/>
                  </a:moveTo>
                  <a:lnTo>
                    <a:pt x="1393621" y="649871"/>
                  </a:lnTo>
                  <a:lnTo>
                    <a:pt x="1388859" y="602970"/>
                  </a:lnTo>
                  <a:lnTo>
                    <a:pt x="1381061" y="557034"/>
                  </a:lnTo>
                  <a:lnTo>
                    <a:pt x="1370317" y="512178"/>
                  </a:lnTo>
                  <a:lnTo>
                    <a:pt x="1356728" y="468490"/>
                  </a:lnTo>
                  <a:lnTo>
                    <a:pt x="1340408" y="426085"/>
                  </a:lnTo>
                  <a:lnTo>
                    <a:pt x="1321460" y="385064"/>
                  </a:lnTo>
                  <a:lnTo>
                    <a:pt x="1299984" y="345528"/>
                  </a:lnTo>
                  <a:lnTo>
                    <a:pt x="1276096" y="307581"/>
                  </a:lnTo>
                  <a:lnTo>
                    <a:pt x="1249870" y="271335"/>
                  </a:lnTo>
                  <a:lnTo>
                    <a:pt x="1221447" y="236880"/>
                  </a:lnTo>
                  <a:lnTo>
                    <a:pt x="1190904" y="204330"/>
                  </a:lnTo>
                  <a:lnTo>
                    <a:pt x="1158354" y="173799"/>
                  </a:lnTo>
                  <a:lnTo>
                    <a:pt x="1123911" y="145364"/>
                  </a:lnTo>
                  <a:lnTo>
                    <a:pt x="1087666" y="119151"/>
                  </a:lnTo>
                  <a:lnTo>
                    <a:pt x="1049718" y="95250"/>
                  </a:lnTo>
                  <a:lnTo>
                    <a:pt x="1010183" y="73774"/>
                  </a:lnTo>
                  <a:lnTo>
                    <a:pt x="969162" y="54825"/>
                  </a:lnTo>
                  <a:lnTo>
                    <a:pt x="926757" y="38506"/>
                  </a:lnTo>
                  <a:lnTo>
                    <a:pt x="883069" y="24917"/>
                  </a:lnTo>
                  <a:lnTo>
                    <a:pt x="838212" y="14173"/>
                  </a:lnTo>
                  <a:lnTo>
                    <a:pt x="792289" y="6375"/>
                  </a:lnTo>
                  <a:lnTo>
                    <a:pt x="745388" y="1612"/>
                  </a:lnTo>
                  <a:lnTo>
                    <a:pt x="697623" y="0"/>
                  </a:lnTo>
                  <a:lnTo>
                    <a:pt x="649859" y="1612"/>
                  </a:lnTo>
                  <a:lnTo>
                    <a:pt x="602957" y="6375"/>
                  </a:lnTo>
                  <a:lnTo>
                    <a:pt x="557034" y="14173"/>
                  </a:lnTo>
                  <a:lnTo>
                    <a:pt x="512165" y="24917"/>
                  </a:lnTo>
                  <a:lnTo>
                    <a:pt x="468490" y="38506"/>
                  </a:lnTo>
                  <a:lnTo>
                    <a:pt x="426085" y="54825"/>
                  </a:lnTo>
                  <a:lnTo>
                    <a:pt x="385051" y="73774"/>
                  </a:lnTo>
                  <a:lnTo>
                    <a:pt x="345516" y="95250"/>
                  </a:lnTo>
                  <a:lnTo>
                    <a:pt x="307581" y="119151"/>
                  </a:lnTo>
                  <a:lnTo>
                    <a:pt x="271322" y="145364"/>
                  </a:lnTo>
                  <a:lnTo>
                    <a:pt x="236880" y="173799"/>
                  </a:lnTo>
                  <a:lnTo>
                    <a:pt x="204330" y="204330"/>
                  </a:lnTo>
                  <a:lnTo>
                    <a:pt x="173786" y="236880"/>
                  </a:lnTo>
                  <a:lnTo>
                    <a:pt x="145351" y="271335"/>
                  </a:lnTo>
                  <a:lnTo>
                    <a:pt x="119138" y="307581"/>
                  </a:lnTo>
                  <a:lnTo>
                    <a:pt x="95237" y="345528"/>
                  </a:lnTo>
                  <a:lnTo>
                    <a:pt x="73774" y="385064"/>
                  </a:lnTo>
                  <a:lnTo>
                    <a:pt x="54813" y="426085"/>
                  </a:lnTo>
                  <a:lnTo>
                    <a:pt x="38506" y="468490"/>
                  </a:lnTo>
                  <a:lnTo>
                    <a:pt x="24917" y="512178"/>
                  </a:lnTo>
                  <a:lnTo>
                    <a:pt x="14173" y="557034"/>
                  </a:lnTo>
                  <a:lnTo>
                    <a:pt x="6362" y="602970"/>
                  </a:lnTo>
                  <a:lnTo>
                    <a:pt x="1600" y="649871"/>
                  </a:lnTo>
                  <a:lnTo>
                    <a:pt x="0" y="697636"/>
                  </a:lnTo>
                  <a:lnTo>
                    <a:pt x="1600" y="745388"/>
                  </a:lnTo>
                  <a:lnTo>
                    <a:pt x="6362" y="792289"/>
                  </a:lnTo>
                  <a:lnTo>
                    <a:pt x="14173" y="838225"/>
                  </a:lnTo>
                  <a:lnTo>
                    <a:pt x="24917" y="883081"/>
                  </a:lnTo>
                  <a:lnTo>
                    <a:pt x="38506" y="926769"/>
                  </a:lnTo>
                  <a:lnTo>
                    <a:pt x="54813" y="969162"/>
                  </a:lnTo>
                  <a:lnTo>
                    <a:pt x="73774" y="1010183"/>
                  </a:lnTo>
                  <a:lnTo>
                    <a:pt x="95237" y="1049718"/>
                  </a:lnTo>
                  <a:lnTo>
                    <a:pt x="119138" y="1087666"/>
                  </a:lnTo>
                  <a:lnTo>
                    <a:pt x="145351" y="1123911"/>
                  </a:lnTo>
                  <a:lnTo>
                    <a:pt x="173786" y="1158367"/>
                  </a:lnTo>
                  <a:lnTo>
                    <a:pt x="204330" y="1190917"/>
                  </a:lnTo>
                  <a:lnTo>
                    <a:pt x="236880" y="1221447"/>
                  </a:lnTo>
                  <a:lnTo>
                    <a:pt x="271322" y="1249883"/>
                  </a:lnTo>
                  <a:lnTo>
                    <a:pt x="307581" y="1276096"/>
                  </a:lnTo>
                  <a:lnTo>
                    <a:pt x="345516" y="1299997"/>
                  </a:lnTo>
                  <a:lnTo>
                    <a:pt x="385051" y="1321473"/>
                  </a:lnTo>
                  <a:lnTo>
                    <a:pt x="426085" y="1340421"/>
                  </a:lnTo>
                  <a:lnTo>
                    <a:pt x="468490" y="1356728"/>
                  </a:lnTo>
                  <a:lnTo>
                    <a:pt x="512165" y="1370317"/>
                  </a:lnTo>
                  <a:lnTo>
                    <a:pt x="557034" y="1381061"/>
                  </a:lnTo>
                  <a:lnTo>
                    <a:pt x="602957" y="1388872"/>
                  </a:lnTo>
                  <a:lnTo>
                    <a:pt x="649859" y="1393634"/>
                  </a:lnTo>
                  <a:lnTo>
                    <a:pt x="697623" y="1395234"/>
                  </a:lnTo>
                  <a:lnTo>
                    <a:pt x="745388" y="1393634"/>
                  </a:lnTo>
                  <a:lnTo>
                    <a:pt x="792289" y="1388872"/>
                  </a:lnTo>
                  <a:lnTo>
                    <a:pt x="838212" y="1381061"/>
                  </a:lnTo>
                  <a:lnTo>
                    <a:pt x="883069" y="1370317"/>
                  </a:lnTo>
                  <a:lnTo>
                    <a:pt x="926757" y="1356728"/>
                  </a:lnTo>
                  <a:lnTo>
                    <a:pt x="969162" y="1340421"/>
                  </a:lnTo>
                  <a:lnTo>
                    <a:pt x="1010183" y="1321473"/>
                  </a:lnTo>
                  <a:lnTo>
                    <a:pt x="1049718" y="1299997"/>
                  </a:lnTo>
                  <a:lnTo>
                    <a:pt x="1087666" y="1276096"/>
                  </a:lnTo>
                  <a:lnTo>
                    <a:pt x="1123911" y="1249883"/>
                  </a:lnTo>
                  <a:lnTo>
                    <a:pt x="1158354" y="1221447"/>
                  </a:lnTo>
                  <a:lnTo>
                    <a:pt x="1190904" y="1190917"/>
                  </a:lnTo>
                  <a:lnTo>
                    <a:pt x="1221447" y="1158367"/>
                  </a:lnTo>
                  <a:lnTo>
                    <a:pt x="1249870" y="1123911"/>
                  </a:lnTo>
                  <a:lnTo>
                    <a:pt x="1276096" y="1087666"/>
                  </a:lnTo>
                  <a:lnTo>
                    <a:pt x="1299984" y="1049718"/>
                  </a:lnTo>
                  <a:lnTo>
                    <a:pt x="1321460" y="1010183"/>
                  </a:lnTo>
                  <a:lnTo>
                    <a:pt x="1340408" y="969162"/>
                  </a:lnTo>
                  <a:lnTo>
                    <a:pt x="1356728" y="926769"/>
                  </a:lnTo>
                  <a:lnTo>
                    <a:pt x="1370317" y="883081"/>
                  </a:lnTo>
                  <a:lnTo>
                    <a:pt x="1381061" y="838225"/>
                  </a:lnTo>
                  <a:lnTo>
                    <a:pt x="1388859" y="792289"/>
                  </a:lnTo>
                  <a:lnTo>
                    <a:pt x="1393621" y="745388"/>
                  </a:lnTo>
                  <a:lnTo>
                    <a:pt x="1395234" y="697636"/>
                  </a:lnTo>
                  <a:close/>
                </a:path>
              </a:pathLst>
            </a:custGeom>
            <a:solidFill>
              <a:srgbClr val="231F20"/>
            </a:solidFill>
          </p:spPr>
          <p:txBody>
            <a:bodyPr wrap="square" lIns="0" tIns="0" rIns="0" bIns="0" rtlCol="0"/>
            <a:lstStyle/>
            <a:p>
              <a:endParaRPr/>
            </a:p>
          </p:txBody>
        </p:sp>
        <p:sp>
          <p:nvSpPr>
            <p:cNvPr id="5" name="object 5"/>
            <p:cNvSpPr/>
            <p:nvPr/>
          </p:nvSpPr>
          <p:spPr>
            <a:xfrm>
              <a:off x="2459284" y="1183416"/>
              <a:ext cx="1055370" cy="1532255"/>
            </a:xfrm>
            <a:custGeom>
              <a:avLst/>
              <a:gdLst/>
              <a:ahLst/>
              <a:cxnLst/>
              <a:rect l="l" t="t" r="r" b="b"/>
              <a:pathLst>
                <a:path w="1055370" h="1532255">
                  <a:moveTo>
                    <a:pt x="0" y="0"/>
                  </a:moveTo>
                  <a:lnTo>
                    <a:pt x="209180" y="477293"/>
                  </a:lnTo>
                  <a:lnTo>
                    <a:pt x="300517" y="1075380"/>
                  </a:lnTo>
                  <a:lnTo>
                    <a:pt x="244544" y="1529105"/>
                  </a:lnTo>
                  <a:lnTo>
                    <a:pt x="1054748" y="1532054"/>
                  </a:lnTo>
                  <a:lnTo>
                    <a:pt x="1040027" y="5886"/>
                  </a:lnTo>
                  <a:lnTo>
                    <a:pt x="0" y="0"/>
                  </a:lnTo>
                  <a:close/>
                </a:path>
              </a:pathLst>
            </a:custGeom>
            <a:solidFill>
              <a:srgbClr val="FFFFFF"/>
            </a:solidFill>
          </p:spPr>
          <p:txBody>
            <a:bodyPr wrap="square" lIns="0" tIns="0" rIns="0" bIns="0" rtlCol="0"/>
            <a:lstStyle/>
            <a:p>
              <a:endParaRPr/>
            </a:p>
          </p:txBody>
        </p:sp>
        <p:sp>
          <p:nvSpPr>
            <p:cNvPr id="6" name="object 6"/>
            <p:cNvSpPr/>
            <p:nvPr/>
          </p:nvSpPr>
          <p:spPr>
            <a:xfrm>
              <a:off x="2512270" y="1265997"/>
              <a:ext cx="196850" cy="358775"/>
            </a:xfrm>
            <a:custGeom>
              <a:avLst/>
              <a:gdLst/>
              <a:ahLst/>
              <a:cxnLst/>
              <a:rect l="l" t="t" r="r" b="b"/>
              <a:pathLst>
                <a:path w="196850" h="358775">
                  <a:moveTo>
                    <a:pt x="117248" y="0"/>
                  </a:moveTo>
                  <a:lnTo>
                    <a:pt x="108916" y="619"/>
                  </a:lnTo>
                  <a:lnTo>
                    <a:pt x="93926" y="4953"/>
                  </a:lnTo>
                  <a:lnTo>
                    <a:pt x="61284" y="16717"/>
                  </a:lnTo>
                  <a:lnTo>
                    <a:pt x="0" y="39627"/>
                  </a:lnTo>
                  <a:lnTo>
                    <a:pt x="21002" y="89889"/>
                  </a:lnTo>
                  <a:lnTo>
                    <a:pt x="67702" y="200217"/>
                  </a:lnTo>
                  <a:lnTo>
                    <a:pt x="115641" y="309926"/>
                  </a:lnTo>
                  <a:lnTo>
                    <a:pt x="140360" y="358330"/>
                  </a:lnTo>
                  <a:lnTo>
                    <a:pt x="144953" y="356162"/>
                  </a:lnTo>
                  <a:lnTo>
                    <a:pt x="152333" y="353377"/>
                  </a:lnTo>
                  <a:lnTo>
                    <a:pt x="196504" y="338522"/>
                  </a:lnTo>
                  <a:lnTo>
                    <a:pt x="117248" y="0"/>
                  </a:lnTo>
                  <a:close/>
                </a:path>
              </a:pathLst>
            </a:custGeom>
            <a:solidFill>
              <a:srgbClr val="E6E7E8"/>
            </a:solidFill>
          </p:spPr>
          <p:txBody>
            <a:bodyPr wrap="square" lIns="0" tIns="0" rIns="0" bIns="0" rtlCol="0"/>
            <a:lstStyle/>
            <a:p>
              <a:endParaRPr/>
            </a:p>
          </p:txBody>
        </p:sp>
        <p:sp>
          <p:nvSpPr>
            <p:cNvPr id="7" name="object 7"/>
            <p:cNvSpPr/>
            <p:nvPr/>
          </p:nvSpPr>
          <p:spPr>
            <a:xfrm>
              <a:off x="2711139" y="1246655"/>
              <a:ext cx="779780" cy="1395730"/>
            </a:xfrm>
            <a:custGeom>
              <a:avLst/>
              <a:gdLst/>
              <a:ahLst/>
              <a:cxnLst/>
              <a:rect l="l" t="t" r="r" b="b"/>
              <a:pathLst>
                <a:path w="779779" h="1395730">
                  <a:moveTo>
                    <a:pt x="82147" y="0"/>
                  </a:moveTo>
                  <a:lnTo>
                    <a:pt x="71140" y="274"/>
                  </a:lnTo>
                  <a:lnTo>
                    <a:pt x="77518" y="348912"/>
                  </a:lnTo>
                  <a:lnTo>
                    <a:pt x="124358" y="352617"/>
                  </a:lnTo>
                  <a:lnTo>
                    <a:pt x="169259" y="362318"/>
                  </a:lnTo>
                  <a:lnTo>
                    <a:pt x="211815" y="377607"/>
                  </a:lnTo>
                  <a:lnTo>
                    <a:pt x="251617" y="398075"/>
                  </a:lnTo>
                  <a:lnTo>
                    <a:pt x="288260" y="423316"/>
                  </a:lnTo>
                  <a:lnTo>
                    <a:pt x="321337" y="452920"/>
                  </a:lnTo>
                  <a:lnTo>
                    <a:pt x="350441" y="486481"/>
                  </a:lnTo>
                  <a:lnTo>
                    <a:pt x="375165" y="523589"/>
                  </a:lnTo>
                  <a:lnTo>
                    <a:pt x="395103" y="563838"/>
                  </a:lnTo>
                  <a:lnTo>
                    <a:pt x="409848" y="606818"/>
                  </a:lnTo>
                  <a:lnTo>
                    <a:pt x="418993" y="652123"/>
                  </a:lnTo>
                  <a:lnTo>
                    <a:pt x="422132" y="699344"/>
                  </a:lnTo>
                  <a:lnTo>
                    <a:pt x="418948" y="746911"/>
                  </a:lnTo>
                  <a:lnTo>
                    <a:pt x="409672" y="792532"/>
                  </a:lnTo>
                  <a:lnTo>
                    <a:pt x="394719" y="835791"/>
                  </a:lnTo>
                  <a:lnTo>
                    <a:pt x="374506" y="876269"/>
                  </a:lnTo>
                  <a:lnTo>
                    <a:pt x="349449" y="913548"/>
                  </a:lnTo>
                  <a:lnTo>
                    <a:pt x="319962" y="947212"/>
                  </a:lnTo>
                  <a:lnTo>
                    <a:pt x="286462" y="976843"/>
                  </a:lnTo>
                  <a:lnTo>
                    <a:pt x="249365" y="1002022"/>
                  </a:lnTo>
                  <a:lnTo>
                    <a:pt x="209085" y="1022333"/>
                  </a:lnTo>
                  <a:lnTo>
                    <a:pt x="166039" y="1037358"/>
                  </a:lnTo>
                  <a:lnTo>
                    <a:pt x="120643" y="1046679"/>
                  </a:lnTo>
                  <a:lnTo>
                    <a:pt x="73312" y="1049879"/>
                  </a:lnTo>
                  <a:lnTo>
                    <a:pt x="56192" y="1049446"/>
                  </a:lnTo>
                  <a:lnTo>
                    <a:pt x="39296" y="1048199"/>
                  </a:lnTo>
                  <a:lnTo>
                    <a:pt x="0" y="1390253"/>
                  </a:lnTo>
                  <a:lnTo>
                    <a:pt x="20300" y="1392368"/>
                  </a:lnTo>
                  <a:lnTo>
                    <a:pt x="40756" y="1393932"/>
                  </a:lnTo>
                  <a:lnTo>
                    <a:pt x="61371" y="1394903"/>
                  </a:lnTo>
                  <a:lnTo>
                    <a:pt x="82147" y="1395237"/>
                  </a:lnTo>
                  <a:lnTo>
                    <a:pt x="129910" y="1393627"/>
                  </a:lnTo>
                  <a:lnTo>
                    <a:pt x="176809" y="1388868"/>
                  </a:lnTo>
                  <a:lnTo>
                    <a:pt x="222741" y="1381064"/>
                  </a:lnTo>
                  <a:lnTo>
                    <a:pt x="267601" y="1370317"/>
                  </a:lnTo>
                  <a:lnTo>
                    <a:pt x="311286" y="1356733"/>
                  </a:lnTo>
                  <a:lnTo>
                    <a:pt x="353691" y="1340414"/>
                  </a:lnTo>
                  <a:lnTo>
                    <a:pt x="394713" y="1321466"/>
                  </a:lnTo>
                  <a:lnTo>
                    <a:pt x="434248" y="1299991"/>
                  </a:lnTo>
                  <a:lnTo>
                    <a:pt x="472191" y="1276094"/>
                  </a:lnTo>
                  <a:lnTo>
                    <a:pt x="508440" y="1249879"/>
                  </a:lnTo>
                  <a:lnTo>
                    <a:pt x="542890" y="1221449"/>
                  </a:lnTo>
                  <a:lnTo>
                    <a:pt x="575437" y="1190908"/>
                  </a:lnTo>
                  <a:lnTo>
                    <a:pt x="605978" y="1158361"/>
                  </a:lnTo>
                  <a:lnTo>
                    <a:pt x="634407" y="1123911"/>
                  </a:lnTo>
                  <a:lnTo>
                    <a:pt x="660623" y="1087663"/>
                  </a:lnTo>
                  <a:lnTo>
                    <a:pt x="684520" y="1049719"/>
                  </a:lnTo>
                  <a:lnTo>
                    <a:pt x="705994" y="1010184"/>
                  </a:lnTo>
                  <a:lnTo>
                    <a:pt x="724943" y="969162"/>
                  </a:lnTo>
                  <a:lnTo>
                    <a:pt x="741261" y="926757"/>
                  </a:lnTo>
                  <a:lnTo>
                    <a:pt x="754846" y="883072"/>
                  </a:lnTo>
                  <a:lnTo>
                    <a:pt x="765592" y="838212"/>
                  </a:lnTo>
                  <a:lnTo>
                    <a:pt x="773397" y="792280"/>
                  </a:lnTo>
                  <a:lnTo>
                    <a:pt x="778156" y="745381"/>
                  </a:lnTo>
                  <a:lnTo>
                    <a:pt x="779766" y="697618"/>
                  </a:lnTo>
                  <a:lnTo>
                    <a:pt x="778156" y="649855"/>
                  </a:lnTo>
                  <a:lnTo>
                    <a:pt x="773397" y="602956"/>
                  </a:lnTo>
                  <a:lnTo>
                    <a:pt x="765592" y="557024"/>
                  </a:lnTo>
                  <a:lnTo>
                    <a:pt x="754846" y="512164"/>
                  </a:lnTo>
                  <a:lnTo>
                    <a:pt x="741261" y="468479"/>
                  </a:lnTo>
                  <a:lnTo>
                    <a:pt x="724943" y="426074"/>
                  </a:lnTo>
                  <a:lnTo>
                    <a:pt x="705994" y="385052"/>
                  </a:lnTo>
                  <a:lnTo>
                    <a:pt x="684520" y="345517"/>
                  </a:lnTo>
                  <a:lnTo>
                    <a:pt x="660623" y="307574"/>
                  </a:lnTo>
                  <a:lnTo>
                    <a:pt x="634407" y="271325"/>
                  </a:lnTo>
                  <a:lnTo>
                    <a:pt x="605978" y="236875"/>
                  </a:lnTo>
                  <a:lnTo>
                    <a:pt x="575437" y="204328"/>
                  </a:lnTo>
                  <a:lnTo>
                    <a:pt x="542890" y="173787"/>
                  </a:lnTo>
                  <a:lnTo>
                    <a:pt x="508440" y="145358"/>
                  </a:lnTo>
                  <a:lnTo>
                    <a:pt x="472191" y="119142"/>
                  </a:lnTo>
                  <a:lnTo>
                    <a:pt x="434248" y="95245"/>
                  </a:lnTo>
                  <a:lnTo>
                    <a:pt x="394713" y="73771"/>
                  </a:lnTo>
                  <a:lnTo>
                    <a:pt x="353691" y="54822"/>
                  </a:lnTo>
                  <a:lnTo>
                    <a:pt x="311286" y="38504"/>
                  </a:lnTo>
                  <a:lnTo>
                    <a:pt x="267601" y="24919"/>
                  </a:lnTo>
                  <a:lnTo>
                    <a:pt x="222741" y="14173"/>
                  </a:lnTo>
                  <a:lnTo>
                    <a:pt x="176809" y="6368"/>
                  </a:lnTo>
                  <a:lnTo>
                    <a:pt x="129910" y="1609"/>
                  </a:lnTo>
                  <a:lnTo>
                    <a:pt x="82147" y="0"/>
                  </a:lnTo>
                  <a:close/>
                </a:path>
              </a:pathLst>
            </a:custGeom>
            <a:solidFill>
              <a:srgbClr val="B1B3B6"/>
            </a:solidFill>
          </p:spPr>
          <p:txBody>
            <a:bodyPr wrap="square" lIns="0" tIns="0" rIns="0" bIns="0" rtlCol="0"/>
            <a:lstStyle/>
            <a:p>
              <a:endParaRPr/>
            </a:p>
          </p:txBody>
        </p:sp>
        <p:sp>
          <p:nvSpPr>
            <p:cNvPr id="8" name="object 8"/>
            <p:cNvSpPr/>
            <p:nvPr/>
          </p:nvSpPr>
          <p:spPr>
            <a:xfrm>
              <a:off x="2089531" y="1248287"/>
              <a:ext cx="1395730" cy="1395730"/>
            </a:xfrm>
            <a:custGeom>
              <a:avLst/>
              <a:gdLst/>
              <a:ahLst/>
              <a:cxnLst/>
              <a:rect l="l" t="t" r="r" b="b"/>
              <a:pathLst>
                <a:path w="1395729" h="1395730">
                  <a:moveTo>
                    <a:pt x="1395237" y="697618"/>
                  </a:moveTo>
                  <a:lnTo>
                    <a:pt x="1393627" y="745381"/>
                  </a:lnTo>
                  <a:lnTo>
                    <a:pt x="1388868" y="792280"/>
                  </a:lnTo>
                  <a:lnTo>
                    <a:pt x="1381064" y="838212"/>
                  </a:lnTo>
                  <a:lnTo>
                    <a:pt x="1370317" y="883072"/>
                  </a:lnTo>
                  <a:lnTo>
                    <a:pt x="1356733" y="926757"/>
                  </a:lnTo>
                  <a:lnTo>
                    <a:pt x="1340414" y="969162"/>
                  </a:lnTo>
                  <a:lnTo>
                    <a:pt x="1321466" y="1010184"/>
                  </a:lnTo>
                  <a:lnTo>
                    <a:pt x="1299991" y="1049719"/>
                  </a:lnTo>
                  <a:lnTo>
                    <a:pt x="1276094" y="1087663"/>
                  </a:lnTo>
                  <a:lnTo>
                    <a:pt x="1249879" y="1123911"/>
                  </a:lnTo>
                  <a:lnTo>
                    <a:pt x="1221449" y="1158361"/>
                  </a:lnTo>
                  <a:lnTo>
                    <a:pt x="1190908" y="1190908"/>
                  </a:lnTo>
                  <a:lnTo>
                    <a:pt x="1158361" y="1221449"/>
                  </a:lnTo>
                  <a:lnTo>
                    <a:pt x="1123911" y="1249879"/>
                  </a:lnTo>
                  <a:lnTo>
                    <a:pt x="1087663" y="1276094"/>
                  </a:lnTo>
                  <a:lnTo>
                    <a:pt x="1049719" y="1299991"/>
                  </a:lnTo>
                  <a:lnTo>
                    <a:pt x="1010184" y="1321466"/>
                  </a:lnTo>
                  <a:lnTo>
                    <a:pt x="969162" y="1340414"/>
                  </a:lnTo>
                  <a:lnTo>
                    <a:pt x="926757" y="1356733"/>
                  </a:lnTo>
                  <a:lnTo>
                    <a:pt x="883072" y="1370317"/>
                  </a:lnTo>
                  <a:lnTo>
                    <a:pt x="838212" y="1381064"/>
                  </a:lnTo>
                  <a:lnTo>
                    <a:pt x="792280" y="1388868"/>
                  </a:lnTo>
                  <a:lnTo>
                    <a:pt x="745381" y="1393627"/>
                  </a:lnTo>
                  <a:lnTo>
                    <a:pt x="697618" y="1395237"/>
                  </a:lnTo>
                  <a:lnTo>
                    <a:pt x="649855" y="1393627"/>
                  </a:lnTo>
                  <a:lnTo>
                    <a:pt x="602956" y="1388868"/>
                  </a:lnTo>
                  <a:lnTo>
                    <a:pt x="557024" y="1381064"/>
                  </a:lnTo>
                  <a:lnTo>
                    <a:pt x="512164" y="1370317"/>
                  </a:lnTo>
                  <a:lnTo>
                    <a:pt x="468479" y="1356733"/>
                  </a:lnTo>
                  <a:lnTo>
                    <a:pt x="426074" y="1340414"/>
                  </a:lnTo>
                  <a:lnTo>
                    <a:pt x="385052" y="1321466"/>
                  </a:lnTo>
                  <a:lnTo>
                    <a:pt x="345517" y="1299991"/>
                  </a:lnTo>
                  <a:lnTo>
                    <a:pt x="307574" y="1276094"/>
                  </a:lnTo>
                  <a:lnTo>
                    <a:pt x="271325" y="1249879"/>
                  </a:lnTo>
                  <a:lnTo>
                    <a:pt x="236875" y="1221449"/>
                  </a:lnTo>
                  <a:lnTo>
                    <a:pt x="204328" y="1190908"/>
                  </a:lnTo>
                  <a:lnTo>
                    <a:pt x="173787" y="1158361"/>
                  </a:lnTo>
                  <a:lnTo>
                    <a:pt x="145358" y="1123911"/>
                  </a:lnTo>
                  <a:lnTo>
                    <a:pt x="119142" y="1087663"/>
                  </a:lnTo>
                  <a:lnTo>
                    <a:pt x="95245" y="1049719"/>
                  </a:lnTo>
                  <a:lnTo>
                    <a:pt x="73771" y="1010184"/>
                  </a:lnTo>
                  <a:lnTo>
                    <a:pt x="54822" y="969162"/>
                  </a:lnTo>
                  <a:lnTo>
                    <a:pt x="38504" y="926757"/>
                  </a:lnTo>
                  <a:lnTo>
                    <a:pt x="24919" y="883072"/>
                  </a:lnTo>
                  <a:lnTo>
                    <a:pt x="14173" y="838212"/>
                  </a:lnTo>
                  <a:lnTo>
                    <a:pt x="6368" y="792280"/>
                  </a:lnTo>
                  <a:lnTo>
                    <a:pt x="1609" y="745381"/>
                  </a:lnTo>
                  <a:lnTo>
                    <a:pt x="0" y="697618"/>
                  </a:lnTo>
                  <a:lnTo>
                    <a:pt x="1609" y="649855"/>
                  </a:lnTo>
                  <a:lnTo>
                    <a:pt x="6368" y="602956"/>
                  </a:lnTo>
                  <a:lnTo>
                    <a:pt x="14173" y="557024"/>
                  </a:lnTo>
                  <a:lnTo>
                    <a:pt x="24919" y="512164"/>
                  </a:lnTo>
                  <a:lnTo>
                    <a:pt x="38504" y="468479"/>
                  </a:lnTo>
                  <a:lnTo>
                    <a:pt x="54822" y="426074"/>
                  </a:lnTo>
                  <a:lnTo>
                    <a:pt x="73771" y="385052"/>
                  </a:lnTo>
                  <a:lnTo>
                    <a:pt x="95245" y="345517"/>
                  </a:lnTo>
                  <a:lnTo>
                    <a:pt x="119142" y="307574"/>
                  </a:lnTo>
                  <a:lnTo>
                    <a:pt x="145358" y="271325"/>
                  </a:lnTo>
                  <a:lnTo>
                    <a:pt x="173787" y="236875"/>
                  </a:lnTo>
                  <a:lnTo>
                    <a:pt x="204328" y="204328"/>
                  </a:lnTo>
                  <a:lnTo>
                    <a:pt x="236875" y="173787"/>
                  </a:lnTo>
                  <a:lnTo>
                    <a:pt x="271325" y="145358"/>
                  </a:lnTo>
                  <a:lnTo>
                    <a:pt x="307574" y="119142"/>
                  </a:lnTo>
                  <a:lnTo>
                    <a:pt x="345517" y="95245"/>
                  </a:lnTo>
                  <a:lnTo>
                    <a:pt x="385052" y="73771"/>
                  </a:lnTo>
                  <a:lnTo>
                    <a:pt x="426074" y="54822"/>
                  </a:lnTo>
                  <a:lnTo>
                    <a:pt x="468479" y="38504"/>
                  </a:lnTo>
                  <a:lnTo>
                    <a:pt x="512164" y="24919"/>
                  </a:lnTo>
                  <a:lnTo>
                    <a:pt x="557024" y="14173"/>
                  </a:lnTo>
                  <a:lnTo>
                    <a:pt x="602956" y="6368"/>
                  </a:lnTo>
                  <a:lnTo>
                    <a:pt x="649855" y="1609"/>
                  </a:lnTo>
                  <a:lnTo>
                    <a:pt x="697618" y="0"/>
                  </a:lnTo>
                  <a:lnTo>
                    <a:pt x="745381" y="1609"/>
                  </a:lnTo>
                  <a:lnTo>
                    <a:pt x="792280" y="6368"/>
                  </a:lnTo>
                  <a:lnTo>
                    <a:pt x="838212" y="14173"/>
                  </a:lnTo>
                  <a:lnTo>
                    <a:pt x="883072" y="24919"/>
                  </a:lnTo>
                  <a:lnTo>
                    <a:pt x="926757" y="38504"/>
                  </a:lnTo>
                  <a:lnTo>
                    <a:pt x="969162" y="54822"/>
                  </a:lnTo>
                  <a:lnTo>
                    <a:pt x="1010184" y="73771"/>
                  </a:lnTo>
                  <a:lnTo>
                    <a:pt x="1049719" y="95245"/>
                  </a:lnTo>
                  <a:lnTo>
                    <a:pt x="1087663" y="119142"/>
                  </a:lnTo>
                  <a:lnTo>
                    <a:pt x="1123911" y="145358"/>
                  </a:lnTo>
                  <a:lnTo>
                    <a:pt x="1158361" y="173787"/>
                  </a:lnTo>
                  <a:lnTo>
                    <a:pt x="1190908" y="204328"/>
                  </a:lnTo>
                  <a:lnTo>
                    <a:pt x="1221449" y="236875"/>
                  </a:lnTo>
                  <a:lnTo>
                    <a:pt x="1249879" y="271325"/>
                  </a:lnTo>
                  <a:lnTo>
                    <a:pt x="1276094" y="307574"/>
                  </a:lnTo>
                  <a:lnTo>
                    <a:pt x="1299991" y="345517"/>
                  </a:lnTo>
                  <a:lnTo>
                    <a:pt x="1321466" y="385052"/>
                  </a:lnTo>
                  <a:lnTo>
                    <a:pt x="1340414" y="426074"/>
                  </a:lnTo>
                  <a:lnTo>
                    <a:pt x="1356733" y="468479"/>
                  </a:lnTo>
                  <a:lnTo>
                    <a:pt x="1370317" y="512164"/>
                  </a:lnTo>
                  <a:lnTo>
                    <a:pt x="1381064" y="557024"/>
                  </a:lnTo>
                  <a:lnTo>
                    <a:pt x="1388868" y="602956"/>
                  </a:lnTo>
                  <a:lnTo>
                    <a:pt x="1393627" y="649855"/>
                  </a:lnTo>
                  <a:lnTo>
                    <a:pt x="1395237" y="697618"/>
                  </a:lnTo>
                  <a:close/>
                </a:path>
              </a:pathLst>
            </a:custGeom>
            <a:ln w="5714">
              <a:solidFill>
                <a:srgbClr val="231F20"/>
              </a:solidFill>
            </a:ln>
          </p:spPr>
          <p:txBody>
            <a:bodyPr wrap="square" lIns="0" tIns="0" rIns="0" bIns="0" rtlCol="0"/>
            <a:lstStyle/>
            <a:p>
              <a:endParaRPr/>
            </a:p>
          </p:txBody>
        </p:sp>
        <p:sp>
          <p:nvSpPr>
            <p:cNvPr id="9" name="object 9"/>
            <p:cNvSpPr/>
            <p:nvPr/>
          </p:nvSpPr>
          <p:spPr>
            <a:xfrm>
              <a:off x="2712674" y="2297098"/>
              <a:ext cx="38735" cy="342265"/>
            </a:xfrm>
            <a:custGeom>
              <a:avLst/>
              <a:gdLst/>
              <a:ahLst/>
              <a:cxnLst/>
              <a:rect l="l" t="t" r="r" b="b"/>
              <a:pathLst>
                <a:path w="38735" h="342264">
                  <a:moveTo>
                    <a:pt x="0" y="341756"/>
                  </a:moveTo>
                  <a:lnTo>
                    <a:pt x="38301" y="0"/>
                  </a:lnTo>
                </a:path>
              </a:pathLst>
            </a:custGeom>
            <a:ln w="5714">
              <a:solidFill>
                <a:srgbClr val="231F20"/>
              </a:solidFill>
            </a:ln>
          </p:spPr>
          <p:txBody>
            <a:bodyPr wrap="square" lIns="0" tIns="0" rIns="0" bIns="0" rtlCol="0"/>
            <a:lstStyle/>
            <a:p>
              <a:endParaRPr/>
            </a:p>
          </p:txBody>
        </p:sp>
        <p:sp>
          <p:nvSpPr>
            <p:cNvPr id="10" name="object 10"/>
            <p:cNvSpPr/>
            <p:nvPr/>
          </p:nvSpPr>
          <p:spPr>
            <a:xfrm>
              <a:off x="2506432" y="1310101"/>
              <a:ext cx="141605" cy="318770"/>
            </a:xfrm>
            <a:custGeom>
              <a:avLst/>
              <a:gdLst/>
              <a:ahLst/>
              <a:cxnLst/>
              <a:rect l="l" t="t" r="r" b="b"/>
              <a:pathLst>
                <a:path w="141605" h="318769">
                  <a:moveTo>
                    <a:pt x="0" y="0"/>
                  </a:moveTo>
                  <a:lnTo>
                    <a:pt x="141423" y="318199"/>
                  </a:lnTo>
                </a:path>
              </a:pathLst>
            </a:custGeom>
            <a:ln w="5714">
              <a:solidFill>
                <a:srgbClr val="231F20"/>
              </a:solidFill>
            </a:ln>
          </p:spPr>
          <p:txBody>
            <a:bodyPr wrap="square" lIns="0" tIns="0" rIns="0" bIns="0" rtlCol="0"/>
            <a:lstStyle/>
            <a:p>
              <a:endParaRPr/>
            </a:p>
          </p:txBody>
        </p:sp>
        <p:sp>
          <p:nvSpPr>
            <p:cNvPr id="11" name="object 11"/>
            <p:cNvSpPr/>
            <p:nvPr/>
          </p:nvSpPr>
          <p:spPr>
            <a:xfrm>
              <a:off x="2630175" y="1268851"/>
              <a:ext cx="76835" cy="335915"/>
            </a:xfrm>
            <a:custGeom>
              <a:avLst/>
              <a:gdLst/>
              <a:ahLst/>
              <a:cxnLst/>
              <a:rect l="l" t="t" r="r" b="b"/>
              <a:pathLst>
                <a:path w="76835" h="335915">
                  <a:moveTo>
                    <a:pt x="0" y="0"/>
                  </a:moveTo>
                  <a:lnTo>
                    <a:pt x="76603" y="335870"/>
                  </a:lnTo>
                </a:path>
              </a:pathLst>
            </a:custGeom>
            <a:ln w="5714">
              <a:solidFill>
                <a:srgbClr val="231F20"/>
              </a:solidFill>
            </a:ln>
          </p:spPr>
          <p:txBody>
            <a:bodyPr wrap="square" lIns="0" tIns="0" rIns="0" bIns="0" rtlCol="0"/>
            <a:lstStyle/>
            <a:p>
              <a:endParaRPr/>
            </a:p>
          </p:txBody>
        </p:sp>
        <p:sp>
          <p:nvSpPr>
            <p:cNvPr id="12" name="object 12"/>
            <p:cNvSpPr/>
            <p:nvPr/>
          </p:nvSpPr>
          <p:spPr>
            <a:xfrm>
              <a:off x="2787147" y="1248285"/>
              <a:ext cx="0" cy="349250"/>
            </a:xfrm>
            <a:custGeom>
              <a:avLst/>
              <a:gdLst/>
              <a:ahLst/>
              <a:cxnLst/>
              <a:rect l="l" t="t" r="r" b="b"/>
              <a:pathLst>
                <a:path h="349250">
                  <a:moveTo>
                    <a:pt x="0" y="0"/>
                  </a:moveTo>
                  <a:lnTo>
                    <a:pt x="0" y="348809"/>
                  </a:lnTo>
                </a:path>
              </a:pathLst>
            </a:custGeom>
            <a:ln w="5714">
              <a:solidFill>
                <a:srgbClr val="231F20"/>
              </a:solidFill>
            </a:ln>
          </p:spPr>
          <p:txBody>
            <a:bodyPr wrap="square" lIns="0" tIns="0" rIns="0" bIns="0" rtlCol="0"/>
            <a:lstStyle/>
            <a:p>
              <a:endParaRPr/>
            </a:p>
          </p:txBody>
        </p:sp>
      </p:grpSp>
      <p:grpSp>
        <p:nvGrpSpPr>
          <p:cNvPr id="13" name="object 13"/>
          <p:cNvGrpSpPr/>
          <p:nvPr/>
        </p:nvGrpSpPr>
        <p:grpSpPr>
          <a:xfrm>
            <a:off x="453480" y="1223806"/>
            <a:ext cx="1512570" cy="1429385"/>
            <a:chOff x="453480" y="1223806"/>
            <a:chExt cx="1512570" cy="1429385"/>
          </a:xfrm>
        </p:grpSpPr>
        <p:sp>
          <p:nvSpPr>
            <p:cNvPr id="14" name="object 14"/>
            <p:cNvSpPr/>
            <p:nvPr/>
          </p:nvSpPr>
          <p:spPr>
            <a:xfrm>
              <a:off x="518799" y="1246601"/>
              <a:ext cx="1395730" cy="1395730"/>
            </a:xfrm>
            <a:custGeom>
              <a:avLst/>
              <a:gdLst/>
              <a:ahLst/>
              <a:cxnLst/>
              <a:rect l="l" t="t" r="r" b="b"/>
              <a:pathLst>
                <a:path w="1395730" h="1395730">
                  <a:moveTo>
                    <a:pt x="697618" y="0"/>
                  </a:moveTo>
                  <a:lnTo>
                    <a:pt x="649855" y="1609"/>
                  </a:lnTo>
                  <a:lnTo>
                    <a:pt x="602956" y="6368"/>
                  </a:lnTo>
                  <a:lnTo>
                    <a:pt x="557024" y="14173"/>
                  </a:lnTo>
                  <a:lnTo>
                    <a:pt x="512164" y="24919"/>
                  </a:lnTo>
                  <a:lnTo>
                    <a:pt x="468479" y="38504"/>
                  </a:lnTo>
                  <a:lnTo>
                    <a:pt x="426074" y="54822"/>
                  </a:lnTo>
                  <a:lnTo>
                    <a:pt x="385052" y="73771"/>
                  </a:lnTo>
                  <a:lnTo>
                    <a:pt x="345517" y="95245"/>
                  </a:lnTo>
                  <a:lnTo>
                    <a:pt x="307574" y="119142"/>
                  </a:lnTo>
                  <a:lnTo>
                    <a:pt x="271325" y="145358"/>
                  </a:lnTo>
                  <a:lnTo>
                    <a:pt x="236875" y="173787"/>
                  </a:lnTo>
                  <a:lnTo>
                    <a:pt x="204328" y="204328"/>
                  </a:lnTo>
                  <a:lnTo>
                    <a:pt x="173787" y="236875"/>
                  </a:lnTo>
                  <a:lnTo>
                    <a:pt x="145358" y="271325"/>
                  </a:lnTo>
                  <a:lnTo>
                    <a:pt x="119142" y="307574"/>
                  </a:lnTo>
                  <a:lnTo>
                    <a:pt x="95245" y="345517"/>
                  </a:lnTo>
                  <a:lnTo>
                    <a:pt x="73771" y="385052"/>
                  </a:lnTo>
                  <a:lnTo>
                    <a:pt x="54822" y="426074"/>
                  </a:lnTo>
                  <a:lnTo>
                    <a:pt x="38504" y="468479"/>
                  </a:lnTo>
                  <a:lnTo>
                    <a:pt x="24919" y="512164"/>
                  </a:lnTo>
                  <a:lnTo>
                    <a:pt x="14173" y="557024"/>
                  </a:lnTo>
                  <a:lnTo>
                    <a:pt x="6368" y="602956"/>
                  </a:lnTo>
                  <a:lnTo>
                    <a:pt x="1609" y="649855"/>
                  </a:lnTo>
                  <a:lnTo>
                    <a:pt x="0" y="697618"/>
                  </a:lnTo>
                  <a:lnTo>
                    <a:pt x="1609" y="745380"/>
                  </a:lnTo>
                  <a:lnTo>
                    <a:pt x="6368" y="792278"/>
                  </a:lnTo>
                  <a:lnTo>
                    <a:pt x="14173" y="838209"/>
                  </a:lnTo>
                  <a:lnTo>
                    <a:pt x="24919" y="883068"/>
                  </a:lnTo>
                  <a:lnTo>
                    <a:pt x="38504" y="926752"/>
                  </a:lnTo>
                  <a:lnTo>
                    <a:pt x="54822" y="969157"/>
                  </a:lnTo>
                  <a:lnTo>
                    <a:pt x="73771" y="1010179"/>
                  </a:lnTo>
                  <a:lnTo>
                    <a:pt x="95245" y="1049714"/>
                  </a:lnTo>
                  <a:lnTo>
                    <a:pt x="119142" y="1087658"/>
                  </a:lnTo>
                  <a:lnTo>
                    <a:pt x="145358" y="1123906"/>
                  </a:lnTo>
                  <a:lnTo>
                    <a:pt x="173787" y="1158357"/>
                  </a:lnTo>
                  <a:lnTo>
                    <a:pt x="204328" y="1190904"/>
                  </a:lnTo>
                  <a:lnTo>
                    <a:pt x="236875" y="1221445"/>
                  </a:lnTo>
                  <a:lnTo>
                    <a:pt x="271325" y="1249875"/>
                  </a:lnTo>
                  <a:lnTo>
                    <a:pt x="307574" y="1276091"/>
                  </a:lnTo>
                  <a:lnTo>
                    <a:pt x="345517" y="1299988"/>
                  </a:lnTo>
                  <a:lnTo>
                    <a:pt x="385052" y="1321464"/>
                  </a:lnTo>
                  <a:lnTo>
                    <a:pt x="426074" y="1340413"/>
                  </a:lnTo>
                  <a:lnTo>
                    <a:pt x="468479" y="1356731"/>
                  </a:lnTo>
                  <a:lnTo>
                    <a:pt x="512164" y="1370316"/>
                  </a:lnTo>
                  <a:lnTo>
                    <a:pt x="557024" y="1381063"/>
                  </a:lnTo>
                  <a:lnTo>
                    <a:pt x="602956" y="1388868"/>
                  </a:lnTo>
                  <a:lnTo>
                    <a:pt x="649855" y="1393627"/>
                  </a:lnTo>
                  <a:lnTo>
                    <a:pt x="697618" y="1395237"/>
                  </a:lnTo>
                  <a:lnTo>
                    <a:pt x="745381" y="1393627"/>
                  </a:lnTo>
                  <a:lnTo>
                    <a:pt x="792280" y="1388868"/>
                  </a:lnTo>
                  <a:lnTo>
                    <a:pt x="838212" y="1381063"/>
                  </a:lnTo>
                  <a:lnTo>
                    <a:pt x="883072" y="1370316"/>
                  </a:lnTo>
                  <a:lnTo>
                    <a:pt x="926757" y="1356731"/>
                  </a:lnTo>
                  <a:lnTo>
                    <a:pt x="969162" y="1340413"/>
                  </a:lnTo>
                  <a:lnTo>
                    <a:pt x="1010184" y="1321464"/>
                  </a:lnTo>
                  <a:lnTo>
                    <a:pt x="1049719" y="1299988"/>
                  </a:lnTo>
                  <a:lnTo>
                    <a:pt x="1087663" y="1276091"/>
                  </a:lnTo>
                  <a:lnTo>
                    <a:pt x="1123911" y="1249875"/>
                  </a:lnTo>
                  <a:lnTo>
                    <a:pt x="1158361" y="1221445"/>
                  </a:lnTo>
                  <a:lnTo>
                    <a:pt x="1190908" y="1190904"/>
                  </a:lnTo>
                  <a:lnTo>
                    <a:pt x="1221449" y="1158357"/>
                  </a:lnTo>
                  <a:lnTo>
                    <a:pt x="1249879" y="1123906"/>
                  </a:lnTo>
                  <a:lnTo>
                    <a:pt x="1276094" y="1087658"/>
                  </a:lnTo>
                  <a:lnTo>
                    <a:pt x="1299991" y="1049714"/>
                  </a:lnTo>
                  <a:lnTo>
                    <a:pt x="1321466" y="1010179"/>
                  </a:lnTo>
                  <a:lnTo>
                    <a:pt x="1340414" y="969157"/>
                  </a:lnTo>
                  <a:lnTo>
                    <a:pt x="1356733" y="926752"/>
                  </a:lnTo>
                  <a:lnTo>
                    <a:pt x="1370317" y="883068"/>
                  </a:lnTo>
                  <a:lnTo>
                    <a:pt x="1381064" y="838209"/>
                  </a:lnTo>
                  <a:lnTo>
                    <a:pt x="1388868" y="792278"/>
                  </a:lnTo>
                  <a:lnTo>
                    <a:pt x="1393627" y="745380"/>
                  </a:lnTo>
                  <a:lnTo>
                    <a:pt x="1395237" y="697618"/>
                  </a:lnTo>
                  <a:lnTo>
                    <a:pt x="1393627" y="649855"/>
                  </a:lnTo>
                  <a:lnTo>
                    <a:pt x="1388868" y="602956"/>
                  </a:lnTo>
                  <a:lnTo>
                    <a:pt x="1381064" y="557024"/>
                  </a:lnTo>
                  <a:lnTo>
                    <a:pt x="1370317" y="512164"/>
                  </a:lnTo>
                  <a:lnTo>
                    <a:pt x="1356733" y="468479"/>
                  </a:lnTo>
                  <a:lnTo>
                    <a:pt x="1340414" y="426074"/>
                  </a:lnTo>
                  <a:lnTo>
                    <a:pt x="1321466" y="385052"/>
                  </a:lnTo>
                  <a:lnTo>
                    <a:pt x="1299991" y="345517"/>
                  </a:lnTo>
                  <a:lnTo>
                    <a:pt x="1276094" y="307574"/>
                  </a:lnTo>
                  <a:lnTo>
                    <a:pt x="1249879" y="271325"/>
                  </a:lnTo>
                  <a:lnTo>
                    <a:pt x="1221449" y="236875"/>
                  </a:lnTo>
                  <a:lnTo>
                    <a:pt x="1190908" y="204328"/>
                  </a:lnTo>
                  <a:lnTo>
                    <a:pt x="1158361" y="173787"/>
                  </a:lnTo>
                  <a:lnTo>
                    <a:pt x="1123911" y="145358"/>
                  </a:lnTo>
                  <a:lnTo>
                    <a:pt x="1087663" y="119142"/>
                  </a:lnTo>
                  <a:lnTo>
                    <a:pt x="1049719" y="95245"/>
                  </a:lnTo>
                  <a:lnTo>
                    <a:pt x="1010184" y="73771"/>
                  </a:lnTo>
                  <a:lnTo>
                    <a:pt x="969162" y="54822"/>
                  </a:lnTo>
                  <a:lnTo>
                    <a:pt x="926757" y="38504"/>
                  </a:lnTo>
                  <a:lnTo>
                    <a:pt x="883072" y="24919"/>
                  </a:lnTo>
                  <a:lnTo>
                    <a:pt x="838212" y="14173"/>
                  </a:lnTo>
                  <a:lnTo>
                    <a:pt x="792280" y="6368"/>
                  </a:lnTo>
                  <a:lnTo>
                    <a:pt x="745381" y="1609"/>
                  </a:lnTo>
                  <a:lnTo>
                    <a:pt x="697618" y="0"/>
                  </a:lnTo>
                  <a:close/>
                </a:path>
              </a:pathLst>
            </a:custGeom>
            <a:solidFill>
              <a:srgbClr val="231F20"/>
            </a:solidFill>
          </p:spPr>
          <p:txBody>
            <a:bodyPr wrap="square" lIns="0" tIns="0" rIns="0" bIns="0" rtlCol="0"/>
            <a:lstStyle/>
            <a:p>
              <a:endParaRPr/>
            </a:p>
          </p:txBody>
        </p:sp>
        <p:sp>
          <p:nvSpPr>
            <p:cNvPr id="15" name="object 15"/>
            <p:cNvSpPr/>
            <p:nvPr/>
          </p:nvSpPr>
          <p:spPr>
            <a:xfrm>
              <a:off x="453478" y="1223810"/>
              <a:ext cx="1512570" cy="1429385"/>
            </a:xfrm>
            <a:custGeom>
              <a:avLst/>
              <a:gdLst/>
              <a:ahLst/>
              <a:cxnLst/>
              <a:rect l="l" t="t" r="r" b="b"/>
              <a:pathLst>
                <a:path w="1512570" h="1429385">
                  <a:moveTo>
                    <a:pt x="1512557" y="1428762"/>
                  </a:moveTo>
                  <a:lnTo>
                    <a:pt x="1482090" y="0"/>
                  </a:lnTo>
                  <a:lnTo>
                    <a:pt x="57150" y="0"/>
                  </a:lnTo>
                  <a:lnTo>
                    <a:pt x="0" y="640080"/>
                  </a:lnTo>
                  <a:lnTo>
                    <a:pt x="416204" y="690803"/>
                  </a:lnTo>
                  <a:lnTo>
                    <a:pt x="414121" y="722134"/>
                  </a:lnTo>
                  <a:lnTo>
                    <a:pt x="417296" y="769696"/>
                  </a:lnTo>
                  <a:lnTo>
                    <a:pt x="426580" y="815327"/>
                  </a:lnTo>
                  <a:lnTo>
                    <a:pt x="441528" y="858583"/>
                  </a:lnTo>
                  <a:lnTo>
                    <a:pt x="461746" y="899058"/>
                  </a:lnTo>
                  <a:lnTo>
                    <a:pt x="486803" y="936345"/>
                  </a:lnTo>
                  <a:lnTo>
                    <a:pt x="516280" y="970013"/>
                  </a:lnTo>
                  <a:lnTo>
                    <a:pt x="549783" y="999642"/>
                  </a:lnTo>
                  <a:lnTo>
                    <a:pt x="586879" y="1024826"/>
                  </a:lnTo>
                  <a:lnTo>
                    <a:pt x="627164" y="1045133"/>
                  </a:lnTo>
                  <a:lnTo>
                    <a:pt x="670204" y="1060157"/>
                  </a:lnTo>
                  <a:lnTo>
                    <a:pt x="715594" y="1069479"/>
                  </a:lnTo>
                  <a:lnTo>
                    <a:pt x="762927" y="1072680"/>
                  </a:lnTo>
                  <a:lnTo>
                    <a:pt x="810260" y="1069479"/>
                  </a:lnTo>
                  <a:lnTo>
                    <a:pt x="855649" y="1060157"/>
                  </a:lnTo>
                  <a:lnTo>
                    <a:pt x="898702" y="1045133"/>
                  </a:lnTo>
                  <a:lnTo>
                    <a:pt x="937844" y="1025398"/>
                  </a:lnTo>
                  <a:lnTo>
                    <a:pt x="1165860" y="1421142"/>
                  </a:lnTo>
                  <a:lnTo>
                    <a:pt x="1512557" y="1428762"/>
                  </a:lnTo>
                  <a:close/>
                </a:path>
              </a:pathLst>
            </a:custGeom>
            <a:solidFill>
              <a:srgbClr val="FFFFFF"/>
            </a:solidFill>
          </p:spPr>
          <p:txBody>
            <a:bodyPr wrap="square" lIns="0" tIns="0" rIns="0" bIns="0" rtlCol="0"/>
            <a:lstStyle/>
            <a:p>
              <a:endParaRPr/>
            </a:p>
          </p:txBody>
        </p:sp>
        <p:sp>
          <p:nvSpPr>
            <p:cNvPr id="16" name="object 16"/>
            <p:cNvSpPr/>
            <p:nvPr/>
          </p:nvSpPr>
          <p:spPr>
            <a:xfrm>
              <a:off x="520776" y="1285796"/>
              <a:ext cx="578485" cy="634365"/>
            </a:xfrm>
            <a:custGeom>
              <a:avLst/>
              <a:gdLst/>
              <a:ahLst/>
              <a:cxnLst/>
              <a:rect l="l" t="t" r="r" b="b"/>
              <a:pathLst>
                <a:path w="578485" h="634364">
                  <a:moveTo>
                    <a:pt x="468972" y="0"/>
                  </a:moveTo>
                  <a:lnTo>
                    <a:pt x="454904" y="6020"/>
                  </a:lnTo>
                  <a:lnTo>
                    <a:pt x="435869" y="13836"/>
                  </a:lnTo>
                  <a:lnTo>
                    <a:pt x="412523" y="23803"/>
                  </a:lnTo>
                  <a:lnTo>
                    <a:pt x="355517" y="51611"/>
                  </a:lnTo>
                  <a:lnTo>
                    <a:pt x="289130" y="92280"/>
                  </a:lnTo>
                  <a:lnTo>
                    <a:pt x="254057" y="118325"/>
                  </a:lnTo>
                  <a:lnTo>
                    <a:pt x="218605" y="148650"/>
                  </a:lnTo>
                  <a:lnTo>
                    <a:pt x="183430" y="183610"/>
                  </a:lnTo>
                  <a:lnTo>
                    <a:pt x="149187" y="223560"/>
                  </a:lnTo>
                  <a:lnTo>
                    <a:pt x="116531" y="268854"/>
                  </a:lnTo>
                  <a:lnTo>
                    <a:pt x="86117" y="319848"/>
                  </a:lnTo>
                  <a:lnTo>
                    <a:pt x="58602" y="376896"/>
                  </a:lnTo>
                  <a:lnTo>
                    <a:pt x="34640" y="440353"/>
                  </a:lnTo>
                  <a:lnTo>
                    <a:pt x="14888" y="510573"/>
                  </a:lnTo>
                  <a:lnTo>
                    <a:pt x="0" y="587913"/>
                  </a:lnTo>
                  <a:lnTo>
                    <a:pt x="348420" y="634113"/>
                  </a:lnTo>
                  <a:lnTo>
                    <a:pt x="341790" y="524406"/>
                  </a:lnTo>
                  <a:lnTo>
                    <a:pt x="363491" y="456191"/>
                  </a:lnTo>
                  <a:lnTo>
                    <a:pt x="435040" y="400984"/>
                  </a:lnTo>
                  <a:lnTo>
                    <a:pt x="577957" y="330304"/>
                  </a:lnTo>
                  <a:lnTo>
                    <a:pt x="468972" y="0"/>
                  </a:lnTo>
                  <a:close/>
                </a:path>
              </a:pathLst>
            </a:custGeom>
            <a:solidFill>
              <a:srgbClr val="E6E7E8"/>
            </a:solidFill>
          </p:spPr>
          <p:txBody>
            <a:bodyPr wrap="square" lIns="0" tIns="0" rIns="0" bIns="0" rtlCol="0"/>
            <a:lstStyle/>
            <a:p>
              <a:endParaRPr/>
            </a:p>
          </p:txBody>
        </p:sp>
        <p:sp>
          <p:nvSpPr>
            <p:cNvPr id="17" name="object 17"/>
            <p:cNvSpPr/>
            <p:nvPr/>
          </p:nvSpPr>
          <p:spPr>
            <a:xfrm>
              <a:off x="1213289" y="1248742"/>
              <a:ext cx="704215" cy="1305560"/>
            </a:xfrm>
            <a:custGeom>
              <a:avLst/>
              <a:gdLst/>
              <a:ahLst/>
              <a:cxnLst/>
              <a:rect l="l" t="t" r="r" b="b"/>
              <a:pathLst>
                <a:path w="704214" h="1305560">
                  <a:moveTo>
                    <a:pt x="6023" y="0"/>
                  </a:moveTo>
                  <a:lnTo>
                    <a:pt x="0" y="148"/>
                  </a:lnTo>
                  <a:lnTo>
                    <a:pt x="2263" y="348900"/>
                  </a:lnTo>
                  <a:lnTo>
                    <a:pt x="6023" y="348809"/>
                  </a:lnTo>
                  <a:lnTo>
                    <a:pt x="53355" y="352009"/>
                  </a:lnTo>
                  <a:lnTo>
                    <a:pt x="98751" y="361331"/>
                  </a:lnTo>
                  <a:lnTo>
                    <a:pt x="141797" y="376356"/>
                  </a:lnTo>
                  <a:lnTo>
                    <a:pt x="182076" y="396668"/>
                  </a:lnTo>
                  <a:lnTo>
                    <a:pt x="219174" y="421849"/>
                  </a:lnTo>
                  <a:lnTo>
                    <a:pt x="252674" y="451480"/>
                  </a:lnTo>
                  <a:lnTo>
                    <a:pt x="282160" y="485145"/>
                  </a:lnTo>
                  <a:lnTo>
                    <a:pt x="307218" y="522425"/>
                  </a:lnTo>
                  <a:lnTo>
                    <a:pt x="327431" y="562902"/>
                  </a:lnTo>
                  <a:lnTo>
                    <a:pt x="342383" y="606160"/>
                  </a:lnTo>
                  <a:lnTo>
                    <a:pt x="351659" y="651780"/>
                  </a:lnTo>
                  <a:lnTo>
                    <a:pt x="354844" y="699344"/>
                  </a:lnTo>
                  <a:lnTo>
                    <a:pt x="351628" y="747122"/>
                  </a:lnTo>
                  <a:lnTo>
                    <a:pt x="342262" y="792929"/>
                  </a:lnTo>
                  <a:lnTo>
                    <a:pt x="327168" y="836344"/>
                  </a:lnTo>
                  <a:lnTo>
                    <a:pt x="306769" y="876945"/>
                  </a:lnTo>
                  <a:lnTo>
                    <a:pt x="281489" y="914310"/>
                  </a:lnTo>
                  <a:lnTo>
                    <a:pt x="251749" y="948018"/>
                  </a:lnTo>
                  <a:lnTo>
                    <a:pt x="217972" y="977647"/>
                  </a:lnTo>
                  <a:lnTo>
                    <a:pt x="180582" y="1002776"/>
                  </a:lnTo>
                  <a:lnTo>
                    <a:pt x="348226" y="1305465"/>
                  </a:lnTo>
                  <a:lnTo>
                    <a:pt x="389706" y="1280120"/>
                  </a:lnTo>
                  <a:lnTo>
                    <a:pt x="429219" y="1252036"/>
                  </a:lnTo>
                  <a:lnTo>
                    <a:pt x="466634" y="1221345"/>
                  </a:lnTo>
                  <a:lnTo>
                    <a:pt x="501816" y="1188179"/>
                  </a:lnTo>
                  <a:lnTo>
                    <a:pt x="534635" y="1152668"/>
                  </a:lnTo>
                  <a:lnTo>
                    <a:pt x="564957" y="1114946"/>
                  </a:lnTo>
                  <a:lnTo>
                    <a:pt x="592650" y="1075143"/>
                  </a:lnTo>
                  <a:lnTo>
                    <a:pt x="617582" y="1033391"/>
                  </a:lnTo>
                  <a:lnTo>
                    <a:pt x="639619" y="989822"/>
                  </a:lnTo>
                  <a:lnTo>
                    <a:pt x="658629" y="944568"/>
                  </a:lnTo>
                  <a:lnTo>
                    <a:pt x="674480" y="897759"/>
                  </a:lnTo>
                  <a:lnTo>
                    <a:pt x="687040" y="849528"/>
                  </a:lnTo>
                  <a:lnTo>
                    <a:pt x="696175" y="800007"/>
                  </a:lnTo>
                  <a:lnTo>
                    <a:pt x="701753" y="749326"/>
                  </a:lnTo>
                  <a:lnTo>
                    <a:pt x="703642" y="697618"/>
                  </a:lnTo>
                  <a:lnTo>
                    <a:pt x="702032" y="649855"/>
                  </a:lnTo>
                  <a:lnTo>
                    <a:pt x="697273" y="602956"/>
                  </a:lnTo>
                  <a:lnTo>
                    <a:pt x="689469" y="557024"/>
                  </a:lnTo>
                  <a:lnTo>
                    <a:pt x="678722" y="512164"/>
                  </a:lnTo>
                  <a:lnTo>
                    <a:pt x="665138" y="468479"/>
                  </a:lnTo>
                  <a:lnTo>
                    <a:pt x="648819" y="426074"/>
                  </a:lnTo>
                  <a:lnTo>
                    <a:pt x="629871" y="385052"/>
                  </a:lnTo>
                  <a:lnTo>
                    <a:pt x="608396" y="345517"/>
                  </a:lnTo>
                  <a:lnTo>
                    <a:pt x="584499" y="307574"/>
                  </a:lnTo>
                  <a:lnTo>
                    <a:pt x="558284" y="271325"/>
                  </a:lnTo>
                  <a:lnTo>
                    <a:pt x="529854" y="236875"/>
                  </a:lnTo>
                  <a:lnTo>
                    <a:pt x="499313" y="204328"/>
                  </a:lnTo>
                  <a:lnTo>
                    <a:pt x="466766" y="173787"/>
                  </a:lnTo>
                  <a:lnTo>
                    <a:pt x="432316" y="145358"/>
                  </a:lnTo>
                  <a:lnTo>
                    <a:pt x="396068" y="119142"/>
                  </a:lnTo>
                  <a:lnTo>
                    <a:pt x="358124" y="95245"/>
                  </a:lnTo>
                  <a:lnTo>
                    <a:pt x="318589" y="73771"/>
                  </a:lnTo>
                  <a:lnTo>
                    <a:pt x="277567" y="54822"/>
                  </a:lnTo>
                  <a:lnTo>
                    <a:pt x="235162" y="38504"/>
                  </a:lnTo>
                  <a:lnTo>
                    <a:pt x="191477" y="24919"/>
                  </a:lnTo>
                  <a:lnTo>
                    <a:pt x="146617" y="14173"/>
                  </a:lnTo>
                  <a:lnTo>
                    <a:pt x="100685" y="6368"/>
                  </a:lnTo>
                  <a:lnTo>
                    <a:pt x="53786" y="1609"/>
                  </a:lnTo>
                  <a:lnTo>
                    <a:pt x="6023" y="0"/>
                  </a:lnTo>
                  <a:close/>
                </a:path>
              </a:pathLst>
            </a:custGeom>
            <a:solidFill>
              <a:srgbClr val="B1B3B6"/>
            </a:solidFill>
          </p:spPr>
          <p:txBody>
            <a:bodyPr wrap="square" lIns="0" tIns="0" rIns="0" bIns="0" rtlCol="0"/>
            <a:lstStyle/>
            <a:p>
              <a:endParaRPr/>
            </a:p>
          </p:txBody>
        </p:sp>
        <p:sp>
          <p:nvSpPr>
            <p:cNvPr id="18" name="object 18"/>
            <p:cNvSpPr/>
            <p:nvPr/>
          </p:nvSpPr>
          <p:spPr>
            <a:xfrm>
              <a:off x="866703" y="1597101"/>
              <a:ext cx="697865" cy="701675"/>
            </a:xfrm>
            <a:custGeom>
              <a:avLst/>
              <a:gdLst/>
              <a:ahLst/>
              <a:cxnLst/>
              <a:rect l="l" t="t" r="r" b="b"/>
              <a:pathLst>
                <a:path w="697865" h="701675">
                  <a:moveTo>
                    <a:pt x="697630" y="350523"/>
                  </a:moveTo>
                  <a:lnTo>
                    <a:pt x="694445" y="398090"/>
                  </a:lnTo>
                  <a:lnTo>
                    <a:pt x="685169" y="443712"/>
                  </a:lnTo>
                  <a:lnTo>
                    <a:pt x="670216" y="486970"/>
                  </a:lnTo>
                  <a:lnTo>
                    <a:pt x="650004" y="527448"/>
                  </a:lnTo>
                  <a:lnTo>
                    <a:pt x="624946" y="564728"/>
                  </a:lnTo>
                  <a:lnTo>
                    <a:pt x="595460" y="598391"/>
                  </a:lnTo>
                  <a:lnTo>
                    <a:pt x="561960" y="628022"/>
                  </a:lnTo>
                  <a:lnTo>
                    <a:pt x="524862" y="653202"/>
                  </a:lnTo>
                  <a:lnTo>
                    <a:pt x="484583" y="673513"/>
                  </a:lnTo>
                  <a:lnTo>
                    <a:pt x="441537" y="688537"/>
                  </a:lnTo>
                  <a:lnTo>
                    <a:pt x="396140" y="697859"/>
                  </a:lnTo>
                  <a:lnTo>
                    <a:pt x="348809" y="701059"/>
                  </a:lnTo>
                  <a:lnTo>
                    <a:pt x="301480" y="697859"/>
                  </a:lnTo>
                  <a:lnTo>
                    <a:pt x="256086" y="688537"/>
                  </a:lnTo>
                  <a:lnTo>
                    <a:pt x="213042" y="673513"/>
                  </a:lnTo>
                  <a:lnTo>
                    <a:pt x="172764" y="653202"/>
                  </a:lnTo>
                  <a:lnTo>
                    <a:pt x="135667" y="628022"/>
                  </a:lnTo>
                  <a:lnTo>
                    <a:pt x="102168" y="598391"/>
                  </a:lnTo>
                  <a:lnTo>
                    <a:pt x="72682" y="564728"/>
                  </a:lnTo>
                  <a:lnTo>
                    <a:pt x="47625" y="527448"/>
                  </a:lnTo>
                  <a:lnTo>
                    <a:pt x="27412" y="486970"/>
                  </a:lnTo>
                  <a:lnTo>
                    <a:pt x="12460" y="443712"/>
                  </a:lnTo>
                  <a:lnTo>
                    <a:pt x="3184" y="398090"/>
                  </a:lnTo>
                  <a:lnTo>
                    <a:pt x="0" y="350523"/>
                  </a:lnTo>
                  <a:lnTo>
                    <a:pt x="3184" y="302959"/>
                  </a:lnTo>
                  <a:lnTo>
                    <a:pt x="12460" y="257340"/>
                  </a:lnTo>
                  <a:lnTo>
                    <a:pt x="27412" y="214083"/>
                  </a:lnTo>
                  <a:lnTo>
                    <a:pt x="47625" y="173607"/>
                  </a:lnTo>
                  <a:lnTo>
                    <a:pt x="72682" y="136328"/>
                  </a:lnTo>
                  <a:lnTo>
                    <a:pt x="102168" y="102665"/>
                  </a:lnTo>
                  <a:lnTo>
                    <a:pt x="135667" y="73035"/>
                  </a:lnTo>
                  <a:lnTo>
                    <a:pt x="172764" y="47856"/>
                  </a:lnTo>
                  <a:lnTo>
                    <a:pt x="213042" y="27545"/>
                  </a:lnTo>
                  <a:lnTo>
                    <a:pt x="256086" y="12520"/>
                  </a:lnTo>
                  <a:lnTo>
                    <a:pt x="301480" y="3199"/>
                  </a:lnTo>
                  <a:lnTo>
                    <a:pt x="348809" y="0"/>
                  </a:lnTo>
                  <a:lnTo>
                    <a:pt x="396140" y="3199"/>
                  </a:lnTo>
                  <a:lnTo>
                    <a:pt x="441537" y="12520"/>
                  </a:lnTo>
                  <a:lnTo>
                    <a:pt x="484583" y="27545"/>
                  </a:lnTo>
                  <a:lnTo>
                    <a:pt x="524862" y="47856"/>
                  </a:lnTo>
                  <a:lnTo>
                    <a:pt x="561960" y="73035"/>
                  </a:lnTo>
                  <a:lnTo>
                    <a:pt x="595460" y="102665"/>
                  </a:lnTo>
                  <a:lnTo>
                    <a:pt x="624946" y="136328"/>
                  </a:lnTo>
                  <a:lnTo>
                    <a:pt x="650004" y="173607"/>
                  </a:lnTo>
                  <a:lnTo>
                    <a:pt x="670216" y="214083"/>
                  </a:lnTo>
                  <a:lnTo>
                    <a:pt x="685169" y="257340"/>
                  </a:lnTo>
                  <a:lnTo>
                    <a:pt x="694445" y="302959"/>
                  </a:lnTo>
                  <a:lnTo>
                    <a:pt x="697630" y="350523"/>
                  </a:lnTo>
                  <a:close/>
                </a:path>
              </a:pathLst>
            </a:custGeom>
            <a:ln w="5714">
              <a:solidFill>
                <a:srgbClr val="231F20"/>
              </a:solidFill>
            </a:ln>
          </p:spPr>
          <p:txBody>
            <a:bodyPr wrap="square" lIns="0" tIns="0" rIns="0" bIns="0" rtlCol="0"/>
            <a:lstStyle/>
            <a:p>
              <a:endParaRPr/>
            </a:p>
          </p:txBody>
        </p:sp>
        <p:sp>
          <p:nvSpPr>
            <p:cNvPr id="19" name="object 19"/>
            <p:cNvSpPr/>
            <p:nvPr/>
          </p:nvSpPr>
          <p:spPr>
            <a:xfrm>
              <a:off x="517900" y="1248287"/>
              <a:ext cx="1395730" cy="1395730"/>
            </a:xfrm>
            <a:custGeom>
              <a:avLst/>
              <a:gdLst/>
              <a:ahLst/>
              <a:cxnLst/>
              <a:rect l="l" t="t" r="r" b="b"/>
              <a:pathLst>
                <a:path w="1395730" h="1395730">
                  <a:moveTo>
                    <a:pt x="1395237" y="697618"/>
                  </a:moveTo>
                  <a:lnTo>
                    <a:pt x="1393627" y="745381"/>
                  </a:lnTo>
                  <a:lnTo>
                    <a:pt x="1388868" y="792280"/>
                  </a:lnTo>
                  <a:lnTo>
                    <a:pt x="1381064" y="838212"/>
                  </a:lnTo>
                  <a:lnTo>
                    <a:pt x="1370317" y="883072"/>
                  </a:lnTo>
                  <a:lnTo>
                    <a:pt x="1356733" y="926757"/>
                  </a:lnTo>
                  <a:lnTo>
                    <a:pt x="1340414" y="969162"/>
                  </a:lnTo>
                  <a:lnTo>
                    <a:pt x="1321466" y="1010184"/>
                  </a:lnTo>
                  <a:lnTo>
                    <a:pt x="1299991" y="1049719"/>
                  </a:lnTo>
                  <a:lnTo>
                    <a:pt x="1276094" y="1087663"/>
                  </a:lnTo>
                  <a:lnTo>
                    <a:pt x="1249879" y="1123911"/>
                  </a:lnTo>
                  <a:lnTo>
                    <a:pt x="1221449" y="1158361"/>
                  </a:lnTo>
                  <a:lnTo>
                    <a:pt x="1190908" y="1190908"/>
                  </a:lnTo>
                  <a:lnTo>
                    <a:pt x="1158361" y="1221449"/>
                  </a:lnTo>
                  <a:lnTo>
                    <a:pt x="1123911" y="1249879"/>
                  </a:lnTo>
                  <a:lnTo>
                    <a:pt x="1087663" y="1276094"/>
                  </a:lnTo>
                  <a:lnTo>
                    <a:pt x="1049719" y="1299991"/>
                  </a:lnTo>
                  <a:lnTo>
                    <a:pt x="1010184" y="1321466"/>
                  </a:lnTo>
                  <a:lnTo>
                    <a:pt x="969162" y="1340414"/>
                  </a:lnTo>
                  <a:lnTo>
                    <a:pt x="926757" y="1356733"/>
                  </a:lnTo>
                  <a:lnTo>
                    <a:pt x="883072" y="1370317"/>
                  </a:lnTo>
                  <a:lnTo>
                    <a:pt x="838212" y="1381064"/>
                  </a:lnTo>
                  <a:lnTo>
                    <a:pt x="792280" y="1388868"/>
                  </a:lnTo>
                  <a:lnTo>
                    <a:pt x="745381" y="1393627"/>
                  </a:lnTo>
                  <a:lnTo>
                    <a:pt x="697618" y="1395237"/>
                  </a:lnTo>
                  <a:lnTo>
                    <a:pt x="649855" y="1393627"/>
                  </a:lnTo>
                  <a:lnTo>
                    <a:pt x="602956" y="1388868"/>
                  </a:lnTo>
                  <a:lnTo>
                    <a:pt x="557024" y="1381064"/>
                  </a:lnTo>
                  <a:lnTo>
                    <a:pt x="512164" y="1370317"/>
                  </a:lnTo>
                  <a:lnTo>
                    <a:pt x="468479" y="1356733"/>
                  </a:lnTo>
                  <a:lnTo>
                    <a:pt x="426074" y="1340414"/>
                  </a:lnTo>
                  <a:lnTo>
                    <a:pt x="385052" y="1321466"/>
                  </a:lnTo>
                  <a:lnTo>
                    <a:pt x="345517" y="1299991"/>
                  </a:lnTo>
                  <a:lnTo>
                    <a:pt x="307574" y="1276094"/>
                  </a:lnTo>
                  <a:lnTo>
                    <a:pt x="271325" y="1249879"/>
                  </a:lnTo>
                  <a:lnTo>
                    <a:pt x="236875" y="1221449"/>
                  </a:lnTo>
                  <a:lnTo>
                    <a:pt x="204328" y="1190908"/>
                  </a:lnTo>
                  <a:lnTo>
                    <a:pt x="173787" y="1158361"/>
                  </a:lnTo>
                  <a:lnTo>
                    <a:pt x="145358" y="1123911"/>
                  </a:lnTo>
                  <a:lnTo>
                    <a:pt x="119142" y="1087663"/>
                  </a:lnTo>
                  <a:lnTo>
                    <a:pt x="95245" y="1049719"/>
                  </a:lnTo>
                  <a:lnTo>
                    <a:pt x="73771" y="1010184"/>
                  </a:lnTo>
                  <a:lnTo>
                    <a:pt x="54822" y="969162"/>
                  </a:lnTo>
                  <a:lnTo>
                    <a:pt x="38504" y="926757"/>
                  </a:lnTo>
                  <a:lnTo>
                    <a:pt x="24919" y="883072"/>
                  </a:lnTo>
                  <a:lnTo>
                    <a:pt x="14173" y="838212"/>
                  </a:lnTo>
                  <a:lnTo>
                    <a:pt x="6368" y="792280"/>
                  </a:lnTo>
                  <a:lnTo>
                    <a:pt x="1609" y="745381"/>
                  </a:lnTo>
                  <a:lnTo>
                    <a:pt x="0" y="697618"/>
                  </a:lnTo>
                  <a:lnTo>
                    <a:pt x="1609" y="649855"/>
                  </a:lnTo>
                  <a:lnTo>
                    <a:pt x="6368" y="602956"/>
                  </a:lnTo>
                  <a:lnTo>
                    <a:pt x="14173" y="557024"/>
                  </a:lnTo>
                  <a:lnTo>
                    <a:pt x="24919" y="512164"/>
                  </a:lnTo>
                  <a:lnTo>
                    <a:pt x="38504" y="468479"/>
                  </a:lnTo>
                  <a:lnTo>
                    <a:pt x="54822" y="426074"/>
                  </a:lnTo>
                  <a:lnTo>
                    <a:pt x="73771" y="385052"/>
                  </a:lnTo>
                  <a:lnTo>
                    <a:pt x="95245" y="345517"/>
                  </a:lnTo>
                  <a:lnTo>
                    <a:pt x="119142" y="307574"/>
                  </a:lnTo>
                  <a:lnTo>
                    <a:pt x="145358" y="271325"/>
                  </a:lnTo>
                  <a:lnTo>
                    <a:pt x="173787" y="236875"/>
                  </a:lnTo>
                  <a:lnTo>
                    <a:pt x="204328" y="204328"/>
                  </a:lnTo>
                  <a:lnTo>
                    <a:pt x="236875" y="173787"/>
                  </a:lnTo>
                  <a:lnTo>
                    <a:pt x="271325" y="145358"/>
                  </a:lnTo>
                  <a:lnTo>
                    <a:pt x="307574" y="119142"/>
                  </a:lnTo>
                  <a:lnTo>
                    <a:pt x="345517" y="95245"/>
                  </a:lnTo>
                  <a:lnTo>
                    <a:pt x="385052" y="73771"/>
                  </a:lnTo>
                  <a:lnTo>
                    <a:pt x="426074" y="54822"/>
                  </a:lnTo>
                  <a:lnTo>
                    <a:pt x="468479" y="38504"/>
                  </a:lnTo>
                  <a:lnTo>
                    <a:pt x="512164" y="24919"/>
                  </a:lnTo>
                  <a:lnTo>
                    <a:pt x="557024" y="14173"/>
                  </a:lnTo>
                  <a:lnTo>
                    <a:pt x="602956" y="6368"/>
                  </a:lnTo>
                  <a:lnTo>
                    <a:pt x="649855" y="1609"/>
                  </a:lnTo>
                  <a:lnTo>
                    <a:pt x="697618" y="0"/>
                  </a:lnTo>
                  <a:lnTo>
                    <a:pt x="745381" y="1609"/>
                  </a:lnTo>
                  <a:lnTo>
                    <a:pt x="792280" y="6368"/>
                  </a:lnTo>
                  <a:lnTo>
                    <a:pt x="838212" y="14173"/>
                  </a:lnTo>
                  <a:lnTo>
                    <a:pt x="883072" y="24919"/>
                  </a:lnTo>
                  <a:lnTo>
                    <a:pt x="926757" y="38504"/>
                  </a:lnTo>
                  <a:lnTo>
                    <a:pt x="969162" y="54822"/>
                  </a:lnTo>
                  <a:lnTo>
                    <a:pt x="1010184" y="73771"/>
                  </a:lnTo>
                  <a:lnTo>
                    <a:pt x="1049719" y="95245"/>
                  </a:lnTo>
                  <a:lnTo>
                    <a:pt x="1087663" y="119142"/>
                  </a:lnTo>
                  <a:lnTo>
                    <a:pt x="1123911" y="145358"/>
                  </a:lnTo>
                  <a:lnTo>
                    <a:pt x="1158361" y="173787"/>
                  </a:lnTo>
                  <a:lnTo>
                    <a:pt x="1190908" y="204328"/>
                  </a:lnTo>
                  <a:lnTo>
                    <a:pt x="1221449" y="236875"/>
                  </a:lnTo>
                  <a:lnTo>
                    <a:pt x="1249879" y="271325"/>
                  </a:lnTo>
                  <a:lnTo>
                    <a:pt x="1276094" y="307574"/>
                  </a:lnTo>
                  <a:lnTo>
                    <a:pt x="1299991" y="345517"/>
                  </a:lnTo>
                  <a:lnTo>
                    <a:pt x="1321466" y="385052"/>
                  </a:lnTo>
                  <a:lnTo>
                    <a:pt x="1340414" y="426074"/>
                  </a:lnTo>
                  <a:lnTo>
                    <a:pt x="1356733" y="468479"/>
                  </a:lnTo>
                  <a:lnTo>
                    <a:pt x="1370317" y="512164"/>
                  </a:lnTo>
                  <a:lnTo>
                    <a:pt x="1381064" y="557024"/>
                  </a:lnTo>
                  <a:lnTo>
                    <a:pt x="1388868" y="602956"/>
                  </a:lnTo>
                  <a:lnTo>
                    <a:pt x="1393627" y="649855"/>
                  </a:lnTo>
                  <a:lnTo>
                    <a:pt x="1395237" y="697618"/>
                  </a:lnTo>
                  <a:close/>
                </a:path>
              </a:pathLst>
            </a:custGeom>
            <a:ln w="5714">
              <a:solidFill>
                <a:srgbClr val="231F20"/>
              </a:solidFill>
            </a:ln>
          </p:spPr>
          <p:txBody>
            <a:bodyPr wrap="square" lIns="0" tIns="0" rIns="0" bIns="0" rtlCol="0"/>
            <a:lstStyle/>
            <a:p>
              <a:endParaRPr/>
            </a:p>
          </p:txBody>
        </p:sp>
        <p:sp>
          <p:nvSpPr>
            <p:cNvPr id="20" name="object 20"/>
            <p:cNvSpPr/>
            <p:nvPr/>
          </p:nvSpPr>
          <p:spPr>
            <a:xfrm>
              <a:off x="986442" y="1287453"/>
              <a:ext cx="114935" cy="329565"/>
            </a:xfrm>
            <a:custGeom>
              <a:avLst/>
              <a:gdLst/>
              <a:ahLst/>
              <a:cxnLst/>
              <a:rect l="l" t="t" r="r" b="b"/>
              <a:pathLst>
                <a:path w="114934" h="329565">
                  <a:moveTo>
                    <a:pt x="0" y="0"/>
                  </a:moveTo>
                  <a:lnTo>
                    <a:pt x="114631" y="329046"/>
                  </a:lnTo>
                </a:path>
              </a:pathLst>
            </a:custGeom>
            <a:ln w="5714">
              <a:solidFill>
                <a:srgbClr val="231F20"/>
              </a:solidFill>
            </a:ln>
          </p:spPr>
          <p:txBody>
            <a:bodyPr wrap="square" lIns="0" tIns="0" rIns="0" bIns="0" rtlCol="0"/>
            <a:lstStyle/>
            <a:p>
              <a:endParaRPr/>
            </a:p>
          </p:txBody>
        </p:sp>
        <p:sp>
          <p:nvSpPr>
            <p:cNvPr id="21" name="object 21"/>
            <p:cNvSpPr/>
            <p:nvPr/>
          </p:nvSpPr>
          <p:spPr>
            <a:xfrm>
              <a:off x="1215517" y="1248229"/>
              <a:ext cx="635" cy="349250"/>
            </a:xfrm>
            <a:custGeom>
              <a:avLst/>
              <a:gdLst/>
              <a:ahLst/>
              <a:cxnLst/>
              <a:rect l="l" t="t" r="r" b="b"/>
              <a:pathLst>
                <a:path w="634" h="349250">
                  <a:moveTo>
                    <a:pt x="0" y="348866"/>
                  </a:moveTo>
                  <a:lnTo>
                    <a:pt x="468" y="0"/>
                  </a:lnTo>
                </a:path>
              </a:pathLst>
            </a:custGeom>
            <a:ln w="5714">
              <a:solidFill>
                <a:srgbClr val="231F20"/>
              </a:solidFill>
            </a:ln>
          </p:spPr>
          <p:txBody>
            <a:bodyPr wrap="square" lIns="0" tIns="0" rIns="0" bIns="0" rtlCol="0"/>
            <a:lstStyle/>
            <a:p>
              <a:endParaRPr/>
            </a:p>
          </p:txBody>
        </p:sp>
        <p:sp>
          <p:nvSpPr>
            <p:cNvPr id="22" name="object 22"/>
            <p:cNvSpPr/>
            <p:nvPr/>
          </p:nvSpPr>
          <p:spPr>
            <a:xfrm>
              <a:off x="1392447" y="2250547"/>
              <a:ext cx="168275" cy="299720"/>
            </a:xfrm>
            <a:custGeom>
              <a:avLst/>
              <a:gdLst/>
              <a:ahLst/>
              <a:cxnLst/>
              <a:rect l="l" t="t" r="r" b="b"/>
              <a:pathLst>
                <a:path w="168275" h="299719">
                  <a:moveTo>
                    <a:pt x="0" y="0"/>
                  </a:moveTo>
                  <a:lnTo>
                    <a:pt x="168043" y="299465"/>
                  </a:lnTo>
                </a:path>
              </a:pathLst>
            </a:custGeom>
            <a:ln w="5714">
              <a:solidFill>
                <a:srgbClr val="231F20"/>
              </a:solidFill>
            </a:ln>
          </p:spPr>
          <p:txBody>
            <a:bodyPr wrap="square" lIns="0" tIns="0" rIns="0" bIns="0" rtlCol="0"/>
            <a:lstStyle/>
            <a:p>
              <a:endParaRPr/>
            </a:p>
          </p:txBody>
        </p:sp>
        <p:sp>
          <p:nvSpPr>
            <p:cNvPr id="23" name="object 23"/>
            <p:cNvSpPr/>
            <p:nvPr/>
          </p:nvSpPr>
          <p:spPr>
            <a:xfrm>
              <a:off x="520664" y="1875773"/>
              <a:ext cx="347345" cy="44450"/>
            </a:xfrm>
            <a:custGeom>
              <a:avLst/>
              <a:gdLst/>
              <a:ahLst/>
              <a:cxnLst/>
              <a:rect l="l" t="t" r="r" b="b"/>
              <a:pathLst>
                <a:path w="347344" h="44450">
                  <a:moveTo>
                    <a:pt x="0" y="0"/>
                  </a:moveTo>
                  <a:lnTo>
                    <a:pt x="346877" y="44154"/>
                  </a:lnTo>
                </a:path>
              </a:pathLst>
            </a:custGeom>
            <a:ln w="5714">
              <a:solidFill>
                <a:srgbClr val="231F20"/>
              </a:solidFill>
            </a:ln>
          </p:spPr>
          <p:txBody>
            <a:bodyPr wrap="square" lIns="0" tIns="0" rIns="0" bIns="0" rtlCol="0"/>
            <a:lstStyle/>
            <a:p>
              <a:endParaRPr/>
            </a:p>
          </p:txBody>
        </p:sp>
      </p:grpSp>
      <p:sp>
        <p:nvSpPr>
          <p:cNvPr id="24" name="object 24"/>
          <p:cNvSpPr txBox="1"/>
          <p:nvPr/>
        </p:nvSpPr>
        <p:spPr>
          <a:xfrm>
            <a:off x="3840362" y="1867271"/>
            <a:ext cx="581025" cy="519430"/>
          </a:xfrm>
          <a:prstGeom prst="rect">
            <a:avLst/>
          </a:prstGeom>
        </p:spPr>
        <p:txBody>
          <a:bodyPr vert="horz" wrap="square" lIns="0" tIns="11430" rIns="0" bIns="0" rtlCol="0">
            <a:spAutoFit/>
          </a:bodyPr>
          <a:lstStyle/>
          <a:p>
            <a:pPr marL="12700">
              <a:lnSpc>
                <a:spcPct val="100000"/>
              </a:lnSpc>
              <a:spcBef>
                <a:spcPts val="90"/>
              </a:spcBef>
            </a:pPr>
            <a:r>
              <a:rPr sz="550" spc="-10" dirty="0">
                <a:solidFill>
                  <a:srgbClr val="231F20"/>
                </a:solidFill>
                <a:latin typeface="Arial MT"/>
                <a:cs typeface="Arial MT"/>
              </a:rPr>
              <a:t>Conservative</a:t>
            </a:r>
            <a:endParaRPr sz="550">
              <a:latin typeface="Arial MT"/>
              <a:cs typeface="Arial MT"/>
            </a:endParaRPr>
          </a:p>
          <a:p>
            <a:pPr marL="12700">
              <a:lnSpc>
                <a:spcPct val="100000"/>
              </a:lnSpc>
              <a:spcBef>
                <a:spcPts val="420"/>
              </a:spcBef>
            </a:pPr>
            <a:r>
              <a:rPr sz="550" spc="-10" dirty="0">
                <a:solidFill>
                  <a:srgbClr val="231F20"/>
                </a:solidFill>
                <a:latin typeface="Arial MT"/>
                <a:cs typeface="Arial MT"/>
              </a:rPr>
              <a:t>Labour</a:t>
            </a:r>
            <a:endParaRPr sz="550">
              <a:latin typeface="Arial MT"/>
              <a:cs typeface="Arial MT"/>
            </a:endParaRPr>
          </a:p>
          <a:p>
            <a:pPr marL="12700" marR="5080">
              <a:lnSpc>
                <a:spcPct val="163600"/>
              </a:lnSpc>
            </a:pPr>
            <a:r>
              <a:rPr sz="550" spc="-5" dirty="0">
                <a:solidFill>
                  <a:srgbClr val="231F20"/>
                </a:solidFill>
                <a:latin typeface="Arial MT"/>
                <a:cs typeface="Arial MT"/>
              </a:rPr>
              <a:t>Libe</a:t>
            </a:r>
            <a:r>
              <a:rPr sz="550" spc="-15" dirty="0">
                <a:solidFill>
                  <a:srgbClr val="231F20"/>
                </a:solidFill>
                <a:latin typeface="Arial MT"/>
                <a:cs typeface="Arial MT"/>
              </a:rPr>
              <a:t>r</a:t>
            </a:r>
            <a:r>
              <a:rPr sz="550" spc="-5" dirty="0">
                <a:solidFill>
                  <a:srgbClr val="231F20"/>
                </a:solidFill>
                <a:latin typeface="Arial MT"/>
                <a:cs typeface="Arial MT"/>
              </a:rPr>
              <a:t>al </a:t>
            </a:r>
            <a:r>
              <a:rPr sz="550" spc="-10" dirty="0">
                <a:solidFill>
                  <a:srgbClr val="231F20"/>
                </a:solidFill>
                <a:latin typeface="Arial MT"/>
                <a:cs typeface="Arial MT"/>
              </a:rPr>
              <a:t>Democ</a:t>
            </a:r>
            <a:r>
              <a:rPr sz="550" spc="-15" dirty="0">
                <a:solidFill>
                  <a:srgbClr val="231F20"/>
                </a:solidFill>
                <a:latin typeface="Arial MT"/>
                <a:cs typeface="Arial MT"/>
              </a:rPr>
              <a:t>r</a:t>
            </a:r>
            <a:r>
              <a:rPr sz="550" spc="-5" dirty="0">
                <a:solidFill>
                  <a:srgbClr val="231F20"/>
                </a:solidFill>
                <a:latin typeface="Arial MT"/>
                <a:cs typeface="Arial MT"/>
              </a:rPr>
              <a:t>ats  Other</a:t>
            </a:r>
            <a:endParaRPr sz="550">
              <a:latin typeface="Arial MT"/>
              <a:cs typeface="Arial MT"/>
            </a:endParaRPr>
          </a:p>
        </p:txBody>
      </p:sp>
      <p:grpSp>
        <p:nvGrpSpPr>
          <p:cNvPr id="25" name="object 25"/>
          <p:cNvGrpSpPr/>
          <p:nvPr/>
        </p:nvGrpSpPr>
        <p:grpSpPr>
          <a:xfrm>
            <a:off x="3754441" y="1896123"/>
            <a:ext cx="54610" cy="54610"/>
            <a:chOff x="3754441" y="1896123"/>
            <a:chExt cx="54610" cy="54610"/>
          </a:xfrm>
        </p:grpSpPr>
        <p:sp>
          <p:nvSpPr>
            <p:cNvPr id="26" name="object 26"/>
            <p:cNvSpPr/>
            <p:nvPr/>
          </p:nvSpPr>
          <p:spPr>
            <a:xfrm>
              <a:off x="3757298" y="1898980"/>
              <a:ext cx="48895" cy="48895"/>
            </a:xfrm>
            <a:custGeom>
              <a:avLst/>
              <a:gdLst/>
              <a:ahLst/>
              <a:cxnLst/>
              <a:rect l="l" t="t" r="r" b="b"/>
              <a:pathLst>
                <a:path w="48895" h="48894">
                  <a:moveTo>
                    <a:pt x="48440" y="0"/>
                  </a:moveTo>
                  <a:lnTo>
                    <a:pt x="0" y="0"/>
                  </a:lnTo>
                  <a:lnTo>
                    <a:pt x="0" y="48451"/>
                  </a:lnTo>
                  <a:lnTo>
                    <a:pt x="48440" y="48451"/>
                  </a:lnTo>
                  <a:lnTo>
                    <a:pt x="48440" y="0"/>
                  </a:lnTo>
                  <a:close/>
                </a:path>
              </a:pathLst>
            </a:custGeom>
            <a:solidFill>
              <a:srgbClr val="B1B3B6"/>
            </a:solidFill>
          </p:spPr>
          <p:txBody>
            <a:bodyPr wrap="square" lIns="0" tIns="0" rIns="0" bIns="0" rtlCol="0"/>
            <a:lstStyle/>
            <a:p>
              <a:endParaRPr/>
            </a:p>
          </p:txBody>
        </p:sp>
        <p:sp>
          <p:nvSpPr>
            <p:cNvPr id="27" name="object 27"/>
            <p:cNvSpPr/>
            <p:nvPr/>
          </p:nvSpPr>
          <p:spPr>
            <a:xfrm>
              <a:off x="3757298" y="1898981"/>
              <a:ext cx="48895" cy="48895"/>
            </a:xfrm>
            <a:custGeom>
              <a:avLst/>
              <a:gdLst/>
              <a:ahLst/>
              <a:cxnLst/>
              <a:rect l="l" t="t" r="r" b="b"/>
              <a:pathLst>
                <a:path w="48895" h="48894">
                  <a:moveTo>
                    <a:pt x="48440" y="48451"/>
                  </a:moveTo>
                  <a:lnTo>
                    <a:pt x="0" y="48451"/>
                  </a:lnTo>
                  <a:lnTo>
                    <a:pt x="0" y="0"/>
                  </a:lnTo>
                  <a:lnTo>
                    <a:pt x="48440" y="0"/>
                  </a:lnTo>
                  <a:lnTo>
                    <a:pt x="48440" y="48451"/>
                  </a:lnTo>
                  <a:close/>
                </a:path>
              </a:pathLst>
            </a:custGeom>
            <a:ln w="5714">
              <a:solidFill>
                <a:srgbClr val="231F20"/>
              </a:solidFill>
            </a:ln>
          </p:spPr>
          <p:txBody>
            <a:bodyPr wrap="square" lIns="0" tIns="0" rIns="0" bIns="0" rtlCol="0"/>
            <a:lstStyle/>
            <a:p>
              <a:endParaRPr/>
            </a:p>
          </p:txBody>
        </p:sp>
      </p:grpSp>
      <p:grpSp>
        <p:nvGrpSpPr>
          <p:cNvPr id="28" name="object 28"/>
          <p:cNvGrpSpPr/>
          <p:nvPr/>
        </p:nvGrpSpPr>
        <p:grpSpPr>
          <a:xfrm>
            <a:off x="3754441" y="2032621"/>
            <a:ext cx="54610" cy="54610"/>
            <a:chOff x="3754441" y="2032621"/>
            <a:chExt cx="54610" cy="54610"/>
          </a:xfrm>
        </p:grpSpPr>
        <p:sp>
          <p:nvSpPr>
            <p:cNvPr id="29" name="object 29"/>
            <p:cNvSpPr/>
            <p:nvPr/>
          </p:nvSpPr>
          <p:spPr>
            <a:xfrm>
              <a:off x="3757298" y="2035477"/>
              <a:ext cx="48895" cy="48895"/>
            </a:xfrm>
            <a:custGeom>
              <a:avLst/>
              <a:gdLst/>
              <a:ahLst/>
              <a:cxnLst/>
              <a:rect l="l" t="t" r="r" b="b"/>
              <a:pathLst>
                <a:path w="48895" h="48894">
                  <a:moveTo>
                    <a:pt x="48440" y="0"/>
                  </a:moveTo>
                  <a:lnTo>
                    <a:pt x="0" y="0"/>
                  </a:lnTo>
                  <a:lnTo>
                    <a:pt x="0" y="48451"/>
                  </a:lnTo>
                  <a:lnTo>
                    <a:pt x="48440" y="48451"/>
                  </a:lnTo>
                  <a:lnTo>
                    <a:pt x="48440" y="0"/>
                  </a:lnTo>
                  <a:close/>
                </a:path>
              </a:pathLst>
            </a:custGeom>
            <a:solidFill>
              <a:srgbClr val="231F20"/>
            </a:solidFill>
          </p:spPr>
          <p:txBody>
            <a:bodyPr wrap="square" lIns="0" tIns="0" rIns="0" bIns="0" rtlCol="0"/>
            <a:lstStyle/>
            <a:p>
              <a:endParaRPr/>
            </a:p>
          </p:txBody>
        </p:sp>
        <p:sp>
          <p:nvSpPr>
            <p:cNvPr id="30" name="object 30"/>
            <p:cNvSpPr/>
            <p:nvPr/>
          </p:nvSpPr>
          <p:spPr>
            <a:xfrm>
              <a:off x="3757298" y="2035478"/>
              <a:ext cx="48895" cy="48895"/>
            </a:xfrm>
            <a:custGeom>
              <a:avLst/>
              <a:gdLst/>
              <a:ahLst/>
              <a:cxnLst/>
              <a:rect l="l" t="t" r="r" b="b"/>
              <a:pathLst>
                <a:path w="48895" h="48894">
                  <a:moveTo>
                    <a:pt x="48440" y="48451"/>
                  </a:moveTo>
                  <a:lnTo>
                    <a:pt x="0" y="48451"/>
                  </a:lnTo>
                  <a:lnTo>
                    <a:pt x="0" y="0"/>
                  </a:lnTo>
                  <a:lnTo>
                    <a:pt x="48440" y="0"/>
                  </a:lnTo>
                  <a:lnTo>
                    <a:pt x="48440" y="48451"/>
                  </a:lnTo>
                  <a:close/>
                </a:path>
              </a:pathLst>
            </a:custGeom>
            <a:ln w="5714">
              <a:solidFill>
                <a:srgbClr val="231F20"/>
              </a:solidFill>
            </a:ln>
          </p:spPr>
          <p:txBody>
            <a:bodyPr wrap="square" lIns="0" tIns="0" rIns="0" bIns="0" rtlCol="0"/>
            <a:lstStyle/>
            <a:p>
              <a:endParaRPr/>
            </a:p>
          </p:txBody>
        </p:sp>
      </p:grpSp>
      <p:grpSp>
        <p:nvGrpSpPr>
          <p:cNvPr id="31" name="object 31"/>
          <p:cNvGrpSpPr/>
          <p:nvPr/>
        </p:nvGrpSpPr>
        <p:grpSpPr>
          <a:xfrm>
            <a:off x="3757321" y="2171621"/>
            <a:ext cx="54610" cy="54610"/>
            <a:chOff x="3757321" y="2171621"/>
            <a:chExt cx="54610" cy="54610"/>
          </a:xfrm>
        </p:grpSpPr>
        <p:sp>
          <p:nvSpPr>
            <p:cNvPr id="32" name="object 32"/>
            <p:cNvSpPr/>
            <p:nvPr/>
          </p:nvSpPr>
          <p:spPr>
            <a:xfrm>
              <a:off x="3760179" y="2174477"/>
              <a:ext cx="48895" cy="48895"/>
            </a:xfrm>
            <a:custGeom>
              <a:avLst/>
              <a:gdLst/>
              <a:ahLst/>
              <a:cxnLst/>
              <a:rect l="l" t="t" r="r" b="b"/>
              <a:pathLst>
                <a:path w="48895" h="48894">
                  <a:moveTo>
                    <a:pt x="48440" y="0"/>
                  </a:moveTo>
                  <a:lnTo>
                    <a:pt x="0" y="0"/>
                  </a:lnTo>
                  <a:lnTo>
                    <a:pt x="0" y="48440"/>
                  </a:lnTo>
                  <a:lnTo>
                    <a:pt x="48440" y="48440"/>
                  </a:lnTo>
                  <a:lnTo>
                    <a:pt x="48440" y="0"/>
                  </a:lnTo>
                  <a:close/>
                </a:path>
              </a:pathLst>
            </a:custGeom>
            <a:solidFill>
              <a:srgbClr val="E6E7E8"/>
            </a:solidFill>
          </p:spPr>
          <p:txBody>
            <a:bodyPr wrap="square" lIns="0" tIns="0" rIns="0" bIns="0" rtlCol="0"/>
            <a:lstStyle/>
            <a:p>
              <a:endParaRPr/>
            </a:p>
          </p:txBody>
        </p:sp>
        <p:sp>
          <p:nvSpPr>
            <p:cNvPr id="33" name="object 33"/>
            <p:cNvSpPr/>
            <p:nvPr/>
          </p:nvSpPr>
          <p:spPr>
            <a:xfrm>
              <a:off x="3760179" y="2174478"/>
              <a:ext cx="48895" cy="48895"/>
            </a:xfrm>
            <a:custGeom>
              <a:avLst/>
              <a:gdLst/>
              <a:ahLst/>
              <a:cxnLst/>
              <a:rect l="l" t="t" r="r" b="b"/>
              <a:pathLst>
                <a:path w="48895" h="48894">
                  <a:moveTo>
                    <a:pt x="48440" y="48440"/>
                  </a:moveTo>
                  <a:lnTo>
                    <a:pt x="0" y="48440"/>
                  </a:lnTo>
                  <a:lnTo>
                    <a:pt x="0" y="0"/>
                  </a:lnTo>
                  <a:lnTo>
                    <a:pt x="48440" y="0"/>
                  </a:lnTo>
                  <a:lnTo>
                    <a:pt x="48440" y="48440"/>
                  </a:lnTo>
                  <a:close/>
                </a:path>
              </a:pathLst>
            </a:custGeom>
            <a:ln w="5714">
              <a:solidFill>
                <a:srgbClr val="231F20"/>
              </a:solidFill>
            </a:ln>
          </p:spPr>
          <p:txBody>
            <a:bodyPr wrap="square" lIns="0" tIns="0" rIns="0" bIns="0" rtlCol="0"/>
            <a:lstStyle/>
            <a:p>
              <a:endParaRPr/>
            </a:p>
          </p:txBody>
        </p:sp>
      </p:grpSp>
      <p:sp>
        <p:nvSpPr>
          <p:cNvPr id="34" name="object 34"/>
          <p:cNvSpPr/>
          <p:nvPr/>
        </p:nvSpPr>
        <p:spPr>
          <a:xfrm>
            <a:off x="3760179" y="2308243"/>
            <a:ext cx="48895" cy="48895"/>
          </a:xfrm>
          <a:custGeom>
            <a:avLst/>
            <a:gdLst/>
            <a:ahLst/>
            <a:cxnLst/>
            <a:rect l="l" t="t" r="r" b="b"/>
            <a:pathLst>
              <a:path w="48895" h="48894">
                <a:moveTo>
                  <a:pt x="48440" y="48463"/>
                </a:moveTo>
                <a:lnTo>
                  <a:pt x="0" y="48463"/>
                </a:lnTo>
                <a:lnTo>
                  <a:pt x="0" y="0"/>
                </a:lnTo>
                <a:lnTo>
                  <a:pt x="48440" y="0"/>
                </a:lnTo>
                <a:lnTo>
                  <a:pt x="48440" y="48463"/>
                </a:lnTo>
                <a:close/>
              </a:path>
            </a:pathLst>
          </a:custGeom>
          <a:ln w="5714">
            <a:solidFill>
              <a:srgbClr val="231F20"/>
            </a:solidFill>
          </a:ln>
        </p:spPr>
        <p:txBody>
          <a:bodyPr wrap="square" lIns="0" tIns="0" rIns="0" bIns="0" rtlCol="0"/>
          <a:lstStyle/>
          <a:p>
            <a:endParaRPr/>
          </a:p>
        </p:txBody>
      </p:sp>
      <p:sp>
        <p:nvSpPr>
          <p:cNvPr id="35" name="object 35"/>
          <p:cNvSpPr txBox="1"/>
          <p:nvPr/>
        </p:nvSpPr>
        <p:spPr>
          <a:xfrm>
            <a:off x="795946" y="971032"/>
            <a:ext cx="824230"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Distribution</a:t>
            </a:r>
            <a:r>
              <a:rPr sz="700" spc="-15" dirty="0">
                <a:solidFill>
                  <a:srgbClr val="231F20"/>
                </a:solidFill>
                <a:latin typeface="Arial MT"/>
                <a:cs typeface="Arial MT"/>
              </a:rPr>
              <a:t> </a:t>
            </a:r>
            <a:r>
              <a:rPr sz="700" spc="5" dirty="0">
                <a:solidFill>
                  <a:srgbClr val="231F20"/>
                </a:solidFill>
                <a:latin typeface="Arial MT"/>
                <a:cs typeface="Arial MT"/>
              </a:rPr>
              <a:t>of</a:t>
            </a:r>
            <a:r>
              <a:rPr sz="700" spc="-15" dirty="0">
                <a:solidFill>
                  <a:srgbClr val="231F20"/>
                </a:solidFill>
                <a:latin typeface="Arial MT"/>
                <a:cs typeface="Arial MT"/>
              </a:rPr>
              <a:t> </a:t>
            </a:r>
            <a:r>
              <a:rPr sz="700" dirty="0">
                <a:solidFill>
                  <a:srgbClr val="231F20"/>
                </a:solidFill>
                <a:latin typeface="Arial MT"/>
                <a:cs typeface="Arial MT"/>
              </a:rPr>
              <a:t>votes</a:t>
            </a:r>
            <a:endParaRPr sz="700">
              <a:latin typeface="Arial MT"/>
              <a:cs typeface="Arial MT"/>
            </a:endParaRPr>
          </a:p>
        </p:txBody>
      </p:sp>
      <p:sp>
        <p:nvSpPr>
          <p:cNvPr id="36" name="object 36"/>
          <p:cNvSpPr txBox="1"/>
          <p:nvPr/>
        </p:nvSpPr>
        <p:spPr>
          <a:xfrm>
            <a:off x="2367434" y="965362"/>
            <a:ext cx="828040" cy="135255"/>
          </a:xfrm>
          <a:prstGeom prst="rect">
            <a:avLst/>
          </a:prstGeom>
        </p:spPr>
        <p:txBody>
          <a:bodyPr vert="horz" wrap="square" lIns="0" tIns="15240" rIns="0" bIns="0" rtlCol="0">
            <a:spAutoFit/>
          </a:bodyPr>
          <a:lstStyle/>
          <a:p>
            <a:pPr marL="12700">
              <a:lnSpc>
                <a:spcPct val="100000"/>
              </a:lnSpc>
              <a:spcBef>
                <a:spcPts val="120"/>
              </a:spcBef>
            </a:pPr>
            <a:r>
              <a:rPr sz="700" spc="5" dirty="0">
                <a:solidFill>
                  <a:srgbClr val="231F20"/>
                </a:solidFill>
                <a:latin typeface="Arial MT"/>
                <a:cs typeface="Arial MT"/>
              </a:rPr>
              <a:t>Distribution</a:t>
            </a:r>
            <a:r>
              <a:rPr sz="700" spc="-10" dirty="0">
                <a:solidFill>
                  <a:srgbClr val="231F20"/>
                </a:solidFill>
                <a:latin typeface="Arial MT"/>
                <a:cs typeface="Arial MT"/>
              </a:rPr>
              <a:t> </a:t>
            </a:r>
            <a:r>
              <a:rPr sz="700" spc="5" dirty="0">
                <a:solidFill>
                  <a:srgbClr val="231F20"/>
                </a:solidFill>
                <a:latin typeface="Arial MT"/>
                <a:cs typeface="Arial MT"/>
              </a:rPr>
              <a:t>of</a:t>
            </a:r>
            <a:r>
              <a:rPr sz="700" spc="-10" dirty="0">
                <a:solidFill>
                  <a:srgbClr val="231F20"/>
                </a:solidFill>
                <a:latin typeface="Arial MT"/>
                <a:cs typeface="Arial MT"/>
              </a:rPr>
              <a:t> </a:t>
            </a:r>
            <a:r>
              <a:rPr sz="700" spc="5" dirty="0">
                <a:solidFill>
                  <a:srgbClr val="231F20"/>
                </a:solidFill>
                <a:latin typeface="Arial MT"/>
                <a:cs typeface="Arial MT"/>
              </a:rPr>
              <a:t>seats</a:t>
            </a:r>
            <a:endParaRPr sz="700">
              <a:latin typeface="Arial MT"/>
              <a:cs typeface="Arial MT"/>
            </a:endParaRPr>
          </a:p>
        </p:txBody>
      </p:sp>
      <p:sp>
        <p:nvSpPr>
          <p:cNvPr id="37" name="object 37"/>
          <p:cNvSpPr txBox="1"/>
          <p:nvPr/>
        </p:nvSpPr>
        <p:spPr>
          <a:xfrm>
            <a:off x="3238261" y="1918215"/>
            <a:ext cx="163195" cy="107950"/>
          </a:xfrm>
          <a:prstGeom prst="rect">
            <a:avLst/>
          </a:prstGeom>
        </p:spPr>
        <p:txBody>
          <a:bodyPr vert="horz" wrap="square" lIns="0" tIns="11430" rIns="0" bIns="0" rtlCol="0">
            <a:spAutoFit/>
          </a:bodyPr>
          <a:lstStyle/>
          <a:p>
            <a:pPr marL="12700">
              <a:lnSpc>
                <a:spcPct val="100000"/>
              </a:lnSpc>
              <a:spcBef>
                <a:spcPts val="90"/>
              </a:spcBef>
            </a:pPr>
            <a:r>
              <a:rPr sz="550" b="1" spc="-10" dirty="0">
                <a:solidFill>
                  <a:srgbClr val="231F20"/>
                </a:solidFill>
                <a:latin typeface="Arial"/>
                <a:cs typeface="Arial"/>
              </a:rPr>
              <a:t>51%</a:t>
            </a:r>
            <a:endParaRPr sz="550">
              <a:latin typeface="Arial"/>
              <a:cs typeface="Arial"/>
            </a:endParaRPr>
          </a:p>
        </p:txBody>
      </p:sp>
      <p:sp>
        <p:nvSpPr>
          <p:cNvPr id="38" name="object 38"/>
          <p:cNvSpPr txBox="1"/>
          <p:nvPr/>
        </p:nvSpPr>
        <p:spPr>
          <a:xfrm>
            <a:off x="854763" y="2315979"/>
            <a:ext cx="163195" cy="107950"/>
          </a:xfrm>
          <a:prstGeom prst="rect">
            <a:avLst/>
          </a:prstGeom>
        </p:spPr>
        <p:txBody>
          <a:bodyPr vert="horz" wrap="square" lIns="0" tIns="11430" rIns="0" bIns="0" rtlCol="0">
            <a:spAutoFit/>
          </a:bodyPr>
          <a:lstStyle/>
          <a:p>
            <a:pPr marL="12700">
              <a:lnSpc>
                <a:spcPct val="100000"/>
              </a:lnSpc>
              <a:spcBef>
                <a:spcPts val="90"/>
              </a:spcBef>
            </a:pPr>
            <a:r>
              <a:rPr sz="550" b="1" spc="-10" dirty="0">
                <a:solidFill>
                  <a:srgbClr val="FFFFFF"/>
                </a:solidFill>
                <a:latin typeface="Arial"/>
                <a:cs typeface="Arial"/>
              </a:rPr>
              <a:t>35%</a:t>
            </a:r>
            <a:endParaRPr sz="550">
              <a:latin typeface="Arial"/>
              <a:cs typeface="Arial"/>
            </a:endParaRPr>
          </a:p>
        </p:txBody>
      </p:sp>
      <p:sp>
        <p:nvSpPr>
          <p:cNvPr id="39" name="object 39"/>
          <p:cNvSpPr txBox="1"/>
          <p:nvPr/>
        </p:nvSpPr>
        <p:spPr>
          <a:xfrm>
            <a:off x="723364" y="1384937"/>
            <a:ext cx="472440" cy="299720"/>
          </a:xfrm>
          <a:prstGeom prst="rect">
            <a:avLst/>
          </a:prstGeom>
        </p:spPr>
        <p:txBody>
          <a:bodyPr vert="horz" wrap="square" lIns="0" tIns="11430" rIns="0" bIns="0" rtlCol="0">
            <a:spAutoFit/>
          </a:bodyPr>
          <a:lstStyle/>
          <a:p>
            <a:pPr marR="5080" algn="r">
              <a:lnSpc>
                <a:spcPct val="100000"/>
              </a:lnSpc>
              <a:spcBef>
                <a:spcPts val="90"/>
              </a:spcBef>
            </a:pPr>
            <a:r>
              <a:rPr sz="550" b="1" spc="-10" dirty="0">
                <a:solidFill>
                  <a:srgbClr val="231F20"/>
                </a:solidFill>
                <a:latin typeface="Arial"/>
                <a:cs typeface="Arial"/>
              </a:rPr>
              <a:t>5%</a:t>
            </a:r>
            <a:endParaRPr sz="550">
              <a:latin typeface="Arial"/>
              <a:cs typeface="Arial"/>
            </a:endParaRPr>
          </a:p>
          <a:p>
            <a:pPr>
              <a:lnSpc>
                <a:spcPct val="100000"/>
              </a:lnSpc>
              <a:spcBef>
                <a:spcPts val="40"/>
              </a:spcBef>
            </a:pPr>
            <a:endParaRPr sz="700">
              <a:latin typeface="Arial"/>
              <a:cs typeface="Arial"/>
            </a:endParaRPr>
          </a:p>
          <a:p>
            <a:pPr marL="12700">
              <a:lnSpc>
                <a:spcPct val="100000"/>
              </a:lnSpc>
            </a:pPr>
            <a:r>
              <a:rPr sz="550" b="1" spc="-15" dirty="0">
                <a:solidFill>
                  <a:srgbClr val="231F20"/>
                </a:solidFill>
                <a:latin typeface="Arial"/>
                <a:cs typeface="Arial"/>
              </a:rPr>
              <a:t>18%</a:t>
            </a:r>
            <a:endParaRPr sz="550">
              <a:latin typeface="Arial"/>
              <a:cs typeface="Arial"/>
            </a:endParaRPr>
          </a:p>
        </p:txBody>
      </p:sp>
      <p:sp>
        <p:nvSpPr>
          <p:cNvPr id="40" name="object 40"/>
          <p:cNvSpPr txBox="1"/>
          <p:nvPr/>
        </p:nvSpPr>
        <p:spPr>
          <a:xfrm>
            <a:off x="2504155" y="1255321"/>
            <a:ext cx="302260" cy="107950"/>
          </a:xfrm>
          <a:prstGeom prst="rect">
            <a:avLst/>
          </a:prstGeom>
        </p:spPr>
        <p:txBody>
          <a:bodyPr vert="horz" wrap="square" lIns="0" tIns="11430" rIns="0" bIns="0" rtlCol="0">
            <a:spAutoFit/>
          </a:bodyPr>
          <a:lstStyle/>
          <a:p>
            <a:pPr marL="38100">
              <a:lnSpc>
                <a:spcPct val="100000"/>
              </a:lnSpc>
              <a:spcBef>
                <a:spcPts val="90"/>
              </a:spcBef>
            </a:pPr>
            <a:r>
              <a:rPr sz="825" b="1" spc="-15" baseline="-25252" dirty="0">
                <a:solidFill>
                  <a:srgbClr val="231F20"/>
                </a:solidFill>
                <a:latin typeface="Arial"/>
                <a:cs typeface="Arial"/>
              </a:rPr>
              <a:t>3%</a:t>
            </a:r>
            <a:r>
              <a:rPr sz="825" b="1" spc="15" baseline="-25252" dirty="0">
                <a:solidFill>
                  <a:srgbClr val="231F20"/>
                </a:solidFill>
                <a:latin typeface="Arial"/>
                <a:cs typeface="Arial"/>
              </a:rPr>
              <a:t> </a:t>
            </a:r>
            <a:r>
              <a:rPr sz="550" b="1" spc="-10" dirty="0">
                <a:solidFill>
                  <a:srgbClr val="231F20"/>
                </a:solidFill>
                <a:latin typeface="Arial"/>
                <a:cs typeface="Arial"/>
              </a:rPr>
              <a:t>4%</a:t>
            </a:r>
            <a:endParaRPr sz="550">
              <a:latin typeface="Arial"/>
              <a:cs typeface="Arial"/>
            </a:endParaRPr>
          </a:p>
        </p:txBody>
      </p:sp>
      <p:sp>
        <p:nvSpPr>
          <p:cNvPr id="41" name="object 41"/>
          <p:cNvSpPr txBox="1"/>
          <p:nvPr/>
        </p:nvSpPr>
        <p:spPr>
          <a:xfrm>
            <a:off x="2165807" y="1962381"/>
            <a:ext cx="163195" cy="107950"/>
          </a:xfrm>
          <a:prstGeom prst="rect">
            <a:avLst/>
          </a:prstGeom>
        </p:spPr>
        <p:txBody>
          <a:bodyPr vert="horz" wrap="square" lIns="0" tIns="11430" rIns="0" bIns="0" rtlCol="0">
            <a:spAutoFit/>
          </a:bodyPr>
          <a:lstStyle/>
          <a:p>
            <a:pPr marL="12700">
              <a:lnSpc>
                <a:spcPct val="100000"/>
              </a:lnSpc>
              <a:spcBef>
                <a:spcPts val="90"/>
              </a:spcBef>
            </a:pPr>
            <a:r>
              <a:rPr sz="550" b="1" spc="-10" dirty="0">
                <a:solidFill>
                  <a:srgbClr val="FFFFFF"/>
                </a:solidFill>
                <a:latin typeface="Arial"/>
                <a:cs typeface="Arial"/>
              </a:rPr>
              <a:t>42%</a:t>
            </a:r>
            <a:endParaRPr sz="550">
              <a:latin typeface="Arial"/>
              <a:cs typeface="Arial"/>
            </a:endParaRPr>
          </a:p>
        </p:txBody>
      </p:sp>
      <p:sp>
        <p:nvSpPr>
          <p:cNvPr id="42" name="object 42"/>
          <p:cNvSpPr txBox="1"/>
          <p:nvPr/>
        </p:nvSpPr>
        <p:spPr>
          <a:xfrm>
            <a:off x="1653171" y="1756161"/>
            <a:ext cx="163195" cy="107950"/>
          </a:xfrm>
          <a:prstGeom prst="rect">
            <a:avLst/>
          </a:prstGeom>
        </p:spPr>
        <p:txBody>
          <a:bodyPr vert="horz" wrap="square" lIns="0" tIns="11430" rIns="0" bIns="0" rtlCol="0">
            <a:spAutoFit/>
          </a:bodyPr>
          <a:lstStyle/>
          <a:p>
            <a:pPr marL="12700">
              <a:lnSpc>
                <a:spcPct val="100000"/>
              </a:lnSpc>
              <a:spcBef>
                <a:spcPts val="90"/>
              </a:spcBef>
            </a:pPr>
            <a:r>
              <a:rPr sz="550" b="1" spc="-10" dirty="0">
                <a:solidFill>
                  <a:srgbClr val="231F20"/>
                </a:solidFill>
                <a:latin typeface="Arial"/>
                <a:cs typeface="Arial"/>
              </a:rPr>
              <a:t>42%</a:t>
            </a:r>
            <a:endParaRPr sz="550">
              <a:latin typeface="Arial"/>
              <a:cs typeface="Arial"/>
            </a:endParaRPr>
          </a:p>
        </p:txBody>
      </p:sp>
      <p:grpSp>
        <p:nvGrpSpPr>
          <p:cNvPr id="43" name="object 43"/>
          <p:cNvGrpSpPr/>
          <p:nvPr/>
        </p:nvGrpSpPr>
        <p:grpSpPr>
          <a:xfrm>
            <a:off x="2435476" y="1594243"/>
            <a:ext cx="703580" cy="707390"/>
            <a:chOff x="2435476" y="1594243"/>
            <a:chExt cx="703580" cy="707390"/>
          </a:xfrm>
        </p:grpSpPr>
        <p:sp>
          <p:nvSpPr>
            <p:cNvPr id="44" name="object 44"/>
            <p:cNvSpPr/>
            <p:nvPr/>
          </p:nvSpPr>
          <p:spPr>
            <a:xfrm>
              <a:off x="2438334" y="1597101"/>
              <a:ext cx="697865" cy="701675"/>
            </a:xfrm>
            <a:custGeom>
              <a:avLst/>
              <a:gdLst/>
              <a:ahLst/>
              <a:cxnLst/>
              <a:rect l="l" t="t" r="r" b="b"/>
              <a:pathLst>
                <a:path w="697864" h="701675">
                  <a:moveTo>
                    <a:pt x="348809" y="0"/>
                  </a:moveTo>
                  <a:lnTo>
                    <a:pt x="301480" y="3199"/>
                  </a:lnTo>
                  <a:lnTo>
                    <a:pt x="256086" y="12520"/>
                  </a:lnTo>
                  <a:lnTo>
                    <a:pt x="213042" y="27545"/>
                  </a:lnTo>
                  <a:lnTo>
                    <a:pt x="172764" y="47856"/>
                  </a:lnTo>
                  <a:lnTo>
                    <a:pt x="135667" y="73035"/>
                  </a:lnTo>
                  <a:lnTo>
                    <a:pt x="102168" y="102665"/>
                  </a:lnTo>
                  <a:lnTo>
                    <a:pt x="72682" y="136328"/>
                  </a:lnTo>
                  <a:lnTo>
                    <a:pt x="47625" y="173607"/>
                  </a:lnTo>
                  <a:lnTo>
                    <a:pt x="27412" y="214083"/>
                  </a:lnTo>
                  <a:lnTo>
                    <a:pt x="12460" y="257340"/>
                  </a:lnTo>
                  <a:lnTo>
                    <a:pt x="3184" y="302959"/>
                  </a:lnTo>
                  <a:lnTo>
                    <a:pt x="0" y="350523"/>
                  </a:lnTo>
                  <a:lnTo>
                    <a:pt x="3184" y="398090"/>
                  </a:lnTo>
                  <a:lnTo>
                    <a:pt x="12460" y="443712"/>
                  </a:lnTo>
                  <a:lnTo>
                    <a:pt x="27412" y="486970"/>
                  </a:lnTo>
                  <a:lnTo>
                    <a:pt x="47625" y="527448"/>
                  </a:lnTo>
                  <a:lnTo>
                    <a:pt x="72682" y="564728"/>
                  </a:lnTo>
                  <a:lnTo>
                    <a:pt x="102168" y="598391"/>
                  </a:lnTo>
                  <a:lnTo>
                    <a:pt x="135667" y="628022"/>
                  </a:lnTo>
                  <a:lnTo>
                    <a:pt x="172764" y="653202"/>
                  </a:lnTo>
                  <a:lnTo>
                    <a:pt x="213042" y="673513"/>
                  </a:lnTo>
                  <a:lnTo>
                    <a:pt x="256086" y="688537"/>
                  </a:lnTo>
                  <a:lnTo>
                    <a:pt x="301480" y="697859"/>
                  </a:lnTo>
                  <a:lnTo>
                    <a:pt x="348809" y="701059"/>
                  </a:lnTo>
                  <a:lnTo>
                    <a:pt x="396140" y="697859"/>
                  </a:lnTo>
                  <a:lnTo>
                    <a:pt x="441537" y="688537"/>
                  </a:lnTo>
                  <a:lnTo>
                    <a:pt x="484583" y="673513"/>
                  </a:lnTo>
                  <a:lnTo>
                    <a:pt x="524862" y="653202"/>
                  </a:lnTo>
                  <a:lnTo>
                    <a:pt x="561960" y="628022"/>
                  </a:lnTo>
                  <a:lnTo>
                    <a:pt x="595460" y="598391"/>
                  </a:lnTo>
                  <a:lnTo>
                    <a:pt x="624946" y="564728"/>
                  </a:lnTo>
                  <a:lnTo>
                    <a:pt x="650004" y="527448"/>
                  </a:lnTo>
                  <a:lnTo>
                    <a:pt x="670216" y="486970"/>
                  </a:lnTo>
                  <a:lnTo>
                    <a:pt x="685169" y="443712"/>
                  </a:lnTo>
                  <a:lnTo>
                    <a:pt x="694445" y="398090"/>
                  </a:lnTo>
                  <a:lnTo>
                    <a:pt x="697630" y="350523"/>
                  </a:lnTo>
                  <a:lnTo>
                    <a:pt x="694445" y="302959"/>
                  </a:lnTo>
                  <a:lnTo>
                    <a:pt x="685169" y="257340"/>
                  </a:lnTo>
                  <a:lnTo>
                    <a:pt x="670216" y="214083"/>
                  </a:lnTo>
                  <a:lnTo>
                    <a:pt x="650004" y="173607"/>
                  </a:lnTo>
                  <a:lnTo>
                    <a:pt x="624946" y="136328"/>
                  </a:lnTo>
                  <a:lnTo>
                    <a:pt x="595460" y="102665"/>
                  </a:lnTo>
                  <a:lnTo>
                    <a:pt x="561960" y="73035"/>
                  </a:lnTo>
                  <a:lnTo>
                    <a:pt x="524862" y="47856"/>
                  </a:lnTo>
                  <a:lnTo>
                    <a:pt x="484583" y="27545"/>
                  </a:lnTo>
                  <a:lnTo>
                    <a:pt x="441537" y="12520"/>
                  </a:lnTo>
                  <a:lnTo>
                    <a:pt x="396140" y="3199"/>
                  </a:lnTo>
                  <a:lnTo>
                    <a:pt x="348809" y="0"/>
                  </a:lnTo>
                  <a:close/>
                </a:path>
              </a:pathLst>
            </a:custGeom>
            <a:solidFill>
              <a:srgbClr val="FFFFFF"/>
            </a:solidFill>
          </p:spPr>
          <p:txBody>
            <a:bodyPr wrap="square" lIns="0" tIns="0" rIns="0" bIns="0" rtlCol="0"/>
            <a:lstStyle/>
            <a:p>
              <a:endParaRPr/>
            </a:p>
          </p:txBody>
        </p:sp>
        <p:sp>
          <p:nvSpPr>
            <p:cNvPr id="45" name="object 45"/>
            <p:cNvSpPr/>
            <p:nvPr/>
          </p:nvSpPr>
          <p:spPr>
            <a:xfrm>
              <a:off x="2438334" y="1597101"/>
              <a:ext cx="697865" cy="701675"/>
            </a:xfrm>
            <a:custGeom>
              <a:avLst/>
              <a:gdLst/>
              <a:ahLst/>
              <a:cxnLst/>
              <a:rect l="l" t="t" r="r" b="b"/>
              <a:pathLst>
                <a:path w="697864" h="701675">
                  <a:moveTo>
                    <a:pt x="697630" y="350523"/>
                  </a:moveTo>
                  <a:lnTo>
                    <a:pt x="694445" y="398090"/>
                  </a:lnTo>
                  <a:lnTo>
                    <a:pt x="685169" y="443712"/>
                  </a:lnTo>
                  <a:lnTo>
                    <a:pt x="670216" y="486970"/>
                  </a:lnTo>
                  <a:lnTo>
                    <a:pt x="650004" y="527448"/>
                  </a:lnTo>
                  <a:lnTo>
                    <a:pt x="624946" y="564728"/>
                  </a:lnTo>
                  <a:lnTo>
                    <a:pt x="595460" y="598391"/>
                  </a:lnTo>
                  <a:lnTo>
                    <a:pt x="561960" y="628022"/>
                  </a:lnTo>
                  <a:lnTo>
                    <a:pt x="524862" y="653202"/>
                  </a:lnTo>
                  <a:lnTo>
                    <a:pt x="484583" y="673513"/>
                  </a:lnTo>
                  <a:lnTo>
                    <a:pt x="441537" y="688537"/>
                  </a:lnTo>
                  <a:lnTo>
                    <a:pt x="396140" y="697859"/>
                  </a:lnTo>
                  <a:lnTo>
                    <a:pt x="348809" y="701059"/>
                  </a:lnTo>
                  <a:lnTo>
                    <a:pt x="301480" y="697859"/>
                  </a:lnTo>
                  <a:lnTo>
                    <a:pt x="256086" y="688537"/>
                  </a:lnTo>
                  <a:lnTo>
                    <a:pt x="213042" y="673513"/>
                  </a:lnTo>
                  <a:lnTo>
                    <a:pt x="172764" y="653202"/>
                  </a:lnTo>
                  <a:lnTo>
                    <a:pt x="135667" y="628022"/>
                  </a:lnTo>
                  <a:lnTo>
                    <a:pt x="102168" y="598391"/>
                  </a:lnTo>
                  <a:lnTo>
                    <a:pt x="72682" y="564728"/>
                  </a:lnTo>
                  <a:lnTo>
                    <a:pt x="47625" y="527448"/>
                  </a:lnTo>
                  <a:lnTo>
                    <a:pt x="27412" y="486970"/>
                  </a:lnTo>
                  <a:lnTo>
                    <a:pt x="12460" y="443712"/>
                  </a:lnTo>
                  <a:lnTo>
                    <a:pt x="3184" y="398090"/>
                  </a:lnTo>
                  <a:lnTo>
                    <a:pt x="0" y="350523"/>
                  </a:lnTo>
                  <a:lnTo>
                    <a:pt x="3184" y="302959"/>
                  </a:lnTo>
                  <a:lnTo>
                    <a:pt x="12460" y="257340"/>
                  </a:lnTo>
                  <a:lnTo>
                    <a:pt x="27412" y="214083"/>
                  </a:lnTo>
                  <a:lnTo>
                    <a:pt x="47625" y="173607"/>
                  </a:lnTo>
                  <a:lnTo>
                    <a:pt x="72682" y="136328"/>
                  </a:lnTo>
                  <a:lnTo>
                    <a:pt x="102168" y="102665"/>
                  </a:lnTo>
                  <a:lnTo>
                    <a:pt x="135667" y="73035"/>
                  </a:lnTo>
                  <a:lnTo>
                    <a:pt x="172764" y="47856"/>
                  </a:lnTo>
                  <a:lnTo>
                    <a:pt x="213042" y="27545"/>
                  </a:lnTo>
                  <a:lnTo>
                    <a:pt x="256086" y="12520"/>
                  </a:lnTo>
                  <a:lnTo>
                    <a:pt x="301480" y="3199"/>
                  </a:lnTo>
                  <a:lnTo>
                    <a:pt x="348809" y="0"/>
                  </a:lnTo>
                  <a:lnTo>
                    <a:pt x="396140" y="3199"/>
                  </a:lnTo>
                  <a:lnTo>
                    <a:pt x="441537" y="12520"/>
                  </a:lnTo>
                  <a:lnTo>
                    <a:pt x="484583" y="27545"/>
                  </a:lnTo>
                  <a:lnTo>
                    <a:pt x="524862" y="47856"/>
                  </a:lnTo>
                  <a:lnTo>
                    <a:pt x="561960" y="73035"/>
                  </a:lnTo>
                  <a:lnTo>
                    <a:pt x="595460" y="102665"/>
                  </a:lnTo>
                  <a:lnTo>
                    <a:pt x="624946" y="136328"/>
                  </a:lnTo>
                  <a:lnTo>
                    <a:pt x="650004" y="173607"/>
                  </a:lnTo>
                  <a:lnTo>
                    <a:pt x="670216" y="214083"/>
                  </a:lnTo>
                  <a:lnTo>
                    <a:pt x="685169" y="257340"/>
                  </a:lnTo>
                  <a:lnTo>
                    <a:pt x="694445" y="302959"/>
                  </a:lnTo>
                  <a:lnTo>
                    <a:pt x="697630" y="350523"/>
                  </a:lnTo>
                  <a:close/>
                </a:path>
              </a:pathLst>
            </a:custGeom>
            <a:ln w="5714">
              <a:solidFill>
                <a:srgbClr val="231F20"/>
              </a:solidFill>
            </a:ln>
          </p:spPr>
          <p:txBody>
            <a:bodyPr wrap="square" lIns="0" tIns="0" rIns="0" bIns="0" rtlCol="0"/>
            <a:lstStyle/>
            <a:p>
              <a:endParaRPr/>
            </a:p>
          </p:txBody>
        </p:sp>
      </p:gr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191643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Strategic effect of electoral laws.</a:t>
            </a:r>
          </a:p>
        </p:txBody>
      </p:sp>
      <p:sp>
        <p:nvSpPr>
          <p:cNvPr id="3" name="object 3"/>
          <p:cNvSpPr txBox="1"/>
          <p:nvPr/>
        </p:nvSpPr>
        <p:spPr>
          <a:xfrm>
            <a:off x="347294" y="1459685"/>
            <a:ext cx="3574415" cy="535940"/>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The strategic effect of electoral laws refers to how the way in  which votes are translated into seats influences the </a:t>
            </a:r>
            <a:r>
              <a:rPr sz="1100" dirty="0">
                <a:solidFill>
                  <a:srgbClr val="00B0F0"/>
                </a:solidFill>
                <a:cs typeface="Microsoft Sans Serif"/>
              </a:rPr>
              <a:t>strategic  behavior </a:t>
            </a:r>
            <a:r>
              <a:rPr sz="1100" dirty="0">
                <a:cs typeface="Microsoft Sans Serif"/>
              </a:rPr>
              <a:t>of voters and political elites.</a:t>
            </a: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89001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Calibri" panose="020F0502020204030204" pitchFamily="34" charset="0"/>
                <a:cs typeface="Calibri" panose="020F0502020204030204" pitchFamily="34" charset="0"/>
              </a:rPr>
              <a:t>When electoral systems are disproportional, their mechanical effect  can be expected to punish small parties and reward large parties.</a:t>
            </a:r>
          </a:p>
        </p:txBody>
      </p:sp>
      <p:sp>
        <p:nvSpPr>
          <p:cNvPr id="3" name="object 3"/>
          <p:cNvSpPr txBox="1"/>
          <p:nvPr/>
        </p:nvSpPr>
        <p:spPr>
          <a:xfrm>
            <a:off x="347294" y="1631770"/>
            <a:ext cx="3830320" cy="34939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Calibri" panose="020F0502020204030204" pitchFamily="34" charset="0"/>
                <a:cs typeface="Calibri" panose="020F0502020204030204" pitchFamily="34" charset="0"/>
              </a:rPr>
              <a:t>As a result, voters have an incentive to engage in </a:t>
            </a:r>
            <a:r>
              <a:rPr sz="1100" dirty="0">
                <a:solidFill>
                  <a:srgbClr val="00B0F0"/>
                </a:solidFill>
                <a:latin typeface="Calibri" panose="020F0502020204030204" pitchFamily="34" charset="0"/>
                <a:cs typeface="Calibri" panose="020F0502020204030204" pitchFamily="34" charset="0"/>
              </a:rPr>
              <a:t>strategic voting  </a:t>
            </a:r>
            <a:r>
              <a:rPr sz="1100" dirty="0">
                <a:latin typeface="Calibri" panose="020F0502020204030204" pitchFamily="34" charset="0"/>
                <a:cs typeface="Calibri" panose="020F0502020204030204" pitchFamily="34" charset="0"/>
              </a:rPr>
              <a:t>and political elites have an incentive to engage in </a:t>
            </a:r>
            <a:r>
              <a:rPr sz="1100" dirty="0">
                <a:solidFill>
                  <a:srgbClr val="00B0F0"/>
                </a:solidFill>
                <a:latin typeface="Calibri" panose="020F0502020204030204" pitchFamily="34" charset="0"/>
                <a:cs typeface="Calibri" panose="020F0502020204030204" pitchFamily="34" charset="0"/>
              </a:rPr>
              <a:t>strategic entry.</a:t>
            </a: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7357" y="773517"/>
            <a:ext cx="3811904" cy="1472565"/>
          </a:xfrm>
          <a:prstGeom prst="rect">
            <a:avLst/>
          </a:prstGeom>
        </p:spPr>
        <p:txBody>
          <a:bodyPr vert="horz" wrap="square" lIns="0" tIns="6985" rIns="0" bIns="0" rtlCol="0">
            <a:spAutoFit/>
          </a:bodyPr>
          <a:lstStyle/>
          <a:p>
            <a:pPr marL="189230" marR="289560" indent="-177165">
              <a:lnSpc>
                <a:spcPct val="102600"/>
              </a:lnSpc>
              <a:spcBef>
                <a:spcPts val="55"/>
              </a:spcBef>
              <a:buClr>
                <a:srgbClr val="000000"/>
              </a:buClr>
              <a:buAutoNum type="arabicPeriod"/>
              <a:tabLst>
                <a:tab pos="189865" algn="l"/>
              </a:tabLst>
            </a:pPr>
            <a:r>
              <a:rPr sz="1100" dirty="0">
                <a:solidFill>
                  <a:srgbClr val="00B0F0"/>
                </a:solidFill>
                <a:cs typeface="Microsoft Sans Serif"/>
              </a:rPr>
              <a:t>Strategic voting </a:t>
            </a:r>
            <a:r>
              <a:rPr sz="1100" dirty="0">
                <a:cs typeface="Microsoft Sans Serif"/>
              </a:rPr>
              <a:t>essentially means voting for your most  preferred candidate or party that has a realistic chance of  winning.</a:t>
            </a:r>
          </a:p>
          <a:p>
            <a:pPr>
              <a:lnSpc>
                <a:spcPct val="100000"/>
              </a:lnSpc>
              <a:buFont typeface="Microsoft Sans Serif"/>
              <a:buAutoNum type="arabicPeriod"/>
            </a:pPr>
            <a:endParaRPr sz="1100" dirty="0">
              <a:cs typeface="Microsoft Sans Serif"/>
            </a:endParaRPr>
          </a:p>
          <a:p>
            <a:pPr marL="189230" marR="5080" indent="-177165">
              <a:lnSpc>
                <a:spcPct val="102600"/>
              </a:lnSpc>
              <a:spcBef>
                <a:spcPts val="710"/>
              </a:spcBef>
              <a:buClr>
                <a:srgbClr val="000000"/>
              </a:buClr>
              <a:buAutoNum type="arabicPeriod"/>
              <a:tabLst>
                <a:tab pos="189865" algn="l"/>
              </a:tabLst>
            </a:pPr>
            <a:r>
              <a:rPr sz="1100" dirty="0">
                <a:solidFill>
                  <a:srgbClr val="00B0F0"/>
                </a:solidFill>
                <a:cs typeface="Microsoft Sans Serif"/>
              </a:rPr>
              <a:t>Strategic entry </a:t>
            </a:r>
            <a:r>
              <a:rPr sz="1100" dirty="0">
                <a:cs typeface="Microsoft Sans Serif"/>
              </a:rPr>
              <a:t>refers to whether political elites choose to  enter the political scene under the label of their most  preferred party or under the label of their most preferred party  that has a realistic chance of winning.</a:t>
            </a:r>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268629"/>
            <a:ext cx="2646680"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n-lt"/>
              </a:rPr>
              <a:t>St. Ives Constituency, United Kingdom, 1992</a:t>
            </a:r>
          </a:p>
        </p:txBody>
      </p:sp>
      <p:graphicFrame>
        <p:nvGraphicFramePr>
          <p:cNvPr id="3" name="object 3"/>
          <p:cNvGraphicFramePr>
            <a:graphicFrameLocks noGrp="1"/>
          </p:cNvGraphicFramePr>
          <p:nvPr/>
        </p:nvGraphicFramePr>
        <p:xfrm>
          <a:off x="287341" y="549455"/>
          <a:ext cx="4080510" cy="1224114"/>
        </p:xfrm>
        <a:graphic>
          <a:graphicData uri="http://schemas.openxmlformats.org/drawingml/2006/table">
            <a:tbl>
              <a:tblPr firstRow="1" bandRow="1">
                <a:tableStyleId>{2D5ABB26-0587-4C30-8999-92F81FD0307C}</a:tableStyleId>
              </a:tblPr>
              <a:tblGrid>
                <a:gridCol w="1676400">
                  <a:extLst>
                    <a:ext uri="{9D8B030D-6E8A-4147-A177-3AD203B41FA5}">
                      <a16:colId xmlns:a16="http://schemas.microsoft.com/office/drawing/2014/main" val="20000"/>
                    </a:ext>
                  </a:extLst>
                </a:gridCol>
                <a:gridCol w="1217295">
                  <a:extLst>
                    <a:ext uri="{9D8B030D-6E8A-4147-A177-3AD203B41FA5}">
                      <a16:colId xmlns:a16="http://schemas.microsoft.com/office/drawing/2014/main" val="20001"/>
                    </a:ext>
                  </a:extLst>
                </a:gridCol>
                <a:gridCol w="1186815">
                  <a:extLst>
                    <a:ext uri="{9D8B030D-6E8A-4147-A177-3AD203B41FA5}">
                      <a16:colId xmlns:a16="http://schemas.microsoft.com/office/drawing/2014/main" val="20002"/>
                    </a:ext>
                  </a:extLst>
                </a:gridCol>
              </a:tblGrid>
              <a:tr h="205134">
                <a:tc>
                  <a:txBody>
                    <a:bodyPr/>
                    <a:lstStyle/>
                    <a:p>
                      <a:pPr>
                        <a:lnSpc>
                          <a:spcPct val="100000"/>
                        </a:lnSpc>
                      </a:pPr>
                      <a:endParaRPr sz="800">
                        <a:latin typeface="Times New Roman"/>
                        <a:cs typeface="Times New Roman"/>
                      </a:endParaRPr>
                    </a:p>
                  </a:txBody>
                  <a:tcPr marL="0" marR="0" marT="0" marB="0">
                    <a:lnR w="12700">
                      <a:solidFill>
                        <a:srgbClr val="FFFFFF"/>
                      </a:solidFill>
                      <a:prstDash val="solid"/>
                    </a:lnR>
                    <a:lnB w="12700">
                      <a:solidFill>
                        <a:srgbClr val="FFFFFF"/>
                      </a:solidFill>
                      <a:prstDash val="solid"/>
                    </a:lnB>
                    <a:solidFill>
                      <a:srgbClr val="6D6E71"/>
                    </a:solidFill>
                  </a:tcPr>
                </a:tc>
                <a:tc>
                  <a:txBody>
                    <a:bodyPr/>
                    <a:lstStyle/>
                    <a:p>
                      <a:pPr marR="480059" algn="r">
                        <a:lnSpc>
                          <a:spcPct val="100000"/>
                        </a:lnSpc>
                        <a:spcBef>
                          <a:spcPts val="325"/>
                        </a:spcBef>
                      </a:pPr>
                      <a:r>
                        <a:rPr sz="750" b="1" spc="-35" dirty="0">
                          <a:solidFill>
                            <a:srgbClr val="FFFFFF"/>
                          </a:solidFill>
                          <a:latin typeface="Arial"/>
                          <a:cs typeface="Arial"/>
                        </a:rPr>
                        <a:t>Votes</a:t>
                      </a:r>
                      <a:endParaRPr sz="750">
                        <a:latin typeface="Arial"/>
                        <a:cs typeface="Arial"/>
                      </a:endParaRPr>
                    </a:p>
                  </a:txBody>
                  <a:tcPr marL="0" marR="0" marT="41275" marB="0">
                    <a:lnL w="12700">
                      <a:solidFill>
                        <a:srgbClr val="FFFFFF"/>
                      </a:solidFill>
                      <a:prstDash val="solid"/>
                    </a:lnL>
                    <a:lnR w="12700">
                      <a:solidFill>
                        <a:srgbClr val="FFFFFF"/>
                      </a:solidFill>
                      <a:prstDash val="solid"/>
                    </a:lnR>
                    <a:lnB w="12700">
                      <a:solidFill>
                        <a:srgbClr val="FFFFFF"/>
                      </a:solidFill>
                      <a:prstDash val="solid"/>
                    </a:lnB>
                    <a:solidFill>
                      <a:srgbClr val="6D6E71"/>
                    </a:solidFill>
                  </a:tcPr>
                </a:tc>
                <a:tc>
                  <a:txBody>
                    <a:bodyPr/>
                    <a:lstStyle/>
                    <a:p>
                      <a:pPr marL="394335">
                        <a:lnSpc>
                          <a:spcPct val="100000"/>
                        </a:lnSpc>
                        <a:spcBef>
                          <a:spcPts val="325"/>
                        </a:spcBef>
                      </a:pPr>
                      <a:r>
                        <a:rPr sz="750" b="1" dirty="0">
                          <a:solidFill>
                            <a:srgbClr val="FFFFFF"/>
                          </a:solidFill>
                          <a:latin typeface="Arial"/>
                          <a:cs typeface="Arial"/>
                        </a:rPr>
                        <a:t>%</a:t>
                      </a:r>
                      <a:r>
                        <a:rPr sz="750" b="1" spc="-65" dirty="0">
                          <a:solidFill>
                            <a:srgbClr val="FFFFFF"/>
                          </a:solidFill>
                          <a:latin typeface="Arial"/>
                          <a:cs typeface="Arial"/>
                        </a:rPr>
                        <a:t> </a:t>
                      </a:r>
                      <a:r>
                        <a:rPr sz="750" b="1" spc="-5" dirty="0">
                          <a:solidFill>
                            <a:srgbClr val="FFFFFF"/>
                          </a:solidFill>
                          <a:latin typeface="Arial"/>
                          <a:cs typeface="Arial"/>
                        </a:rPr>
                        <a:t>o</a:t>
                      </a:r>
                      <a:r>
                        <a:rPr sz="750" b="1" dirty="0">
                          <a:solidFill>
                            <a:srgbClr val="FFFFFF"/>
                          </a:solidFill>
                          <a:latin typeface="Arial"/>
                          <a:cs typeface="Arial"/>
                        </a:rPr>
                        <a:t>f</a:t>
                      </a:r>
                      <a:r>
                        <a:rPr sz="750" b="1" spc="-65" dirty="0">
                          <a:solidFill>
                            <a:srgbClr val="FFFFFF"/>
                          </a:solidFill>
                          <a:latin typeface="Arial"/>
                          <a:cs typeface="Arial"/>
                        </a:rPr>
                        <a:t> </a:t>
                      </a:r>
                      <a:r>
                        <a:rPr sz="750" b="1" spc="-25" dirty="0">
                          <a:solidFill>
                            <a:srgbClr val="FFFFFF"/>
                          </a:solidFill>
                          <a:latin typeface="Arial"/>
                          <a:cs typeface="Arial"/>
                        </a:rPr>
                        <a:t>V</a:t>
                      </a:r>
                      <a:r>
                        <a:rPr sz="750" b="1" spc="-5" dirty="0">
                          <a:solidFill>
                            <a:srgbClr val="FFFFFF"/>
                          </a:solidFill>
                          <a:latin typeface="Arial"/>
                          <a:cs typeface="Arial"/>
                        </a:rPr>
                        <a:t>o</a:t>
                      </a:r>
                      <a:r>
                        <a:rPr sz="750" b="1" spc="-10" dirty="0">
                          <a:solidFill>
                            <a:srgbClr val="FFFFFF"/>
                          </a:solidFill>
                          <a:latin typeface="Arial"/>
                          <a:cs typeface="Arial"/>
                        </a:rPr>
                        <a:t>t</a:t>
                      </a:r>
                      <a:r>
                        <a:rPr sz="750" b="1" dirty="0">
                          <a:solidFill>
                            <a:srgbClr val="FFFFFF"/>
                          </a:solidFill>
                          <a:latin typeface="Arial"/>
                          <a:cs typeface="Arial"/>
                        </a:rPr>
                        <a:t>e</a:t>
                      </a:r>
                      <a:endParaRPr sz="750">
                        <a:latin typeface="Arial"/>
                        <a:cs typeface="Arial"/>
                      </a:endParaRPr>
                    </a:p>
                  </a:txBody>
                  <a:tcPr marL="0" marR="0" marT="41275" marB="0">
                    <a:lnL w="12700">
                      <a:solidFill>
                        <a:srgbClr val="FFFFFF"/>
                      </a:solidFill>
                      <a:prstDash val="solid"/>
                    </a:lnL>
                    <a:lnB w="12700">
                      <a:solidFill>
                        <a:srgbClr val="FFFFFF"/>
                      </a:solidFill>
                      <a:prstDash val="solid"/>
                    </a:lnB>
                    <a:solidFill>
                      <a:srgbClr val="6D6E71"/>
                    </a:solidFill>
                  </a:tcPr>
                </a:tc>
                <a:extLst>
                  <a:ext uri="{0D108BD9-81ED-4DB2-BD59-A6C34878D82A}">
                    <a16:rowId xmlns:a16="http://schemas.microsoft.com/office/drawing/2014/main" val="10000"/>
                  </a:ext>
                </a:extLst>
              </a:tr>
              <a:tr h="208368">
                <a:tc>
                  <a:txBody>
                    <a:bodyPr/>
                    <a:lstStyle/>
                    <a:p>
                      <a:pPr marL="67945">
                        <a:lnSpc>
                          <a:spcPct val="100000"/>
                        </a:lnSpc>
                        <a:spcBef>
                          <a:spcPts val="450"/>
                        </a:spcBef>
                      </a:pPr>
                      <a:r>
                        <a:rPr sz="650" dirty="0">
                          <a:solidFill>
                            <a:srgbClr val="231F20"/>
                          </a:solidFill>
                          <a:latin typeface="Trebuchet MS"/>
                          <a:cs typeface="Trebuchet MS"/>
                        </a:rPr>
                        <a:t>Da</a:t>
                      </a:r>
                      <a:r>
                        <a:rPr sz="650" spc="10" dirty="0">
                          <a:solidFill>
                            <a:srgbClr val="231F20"/>
                          </a:solidFill>
                          <a:latin typeface="Trebuchet MS"/>
                          <a:cs typeface="Trebuchet MS"/>
                        </a:rPr>
                        <a:t>v</a:t>
                      </a:r>
                      <a:r>
                        <a:rPr sz="650" spc="-5" dirty="0">
                          <a:solidFill>
                            <a:srgbClr val="231F20"/>
                          </a:solidFill>
                          <a:latin typeface="Trebuchet MS"/>
                          <a:cs typeface="Trebuchet MS"/>
                        </a:rPr>
                        <a:t>i</a:t>
                      </a:r>
                      <a:r>
                        <a:rPr sz="650" dirty="0">
                          <a:solidFill>
                            <a:srgbClr val="231F20"/>
                          </a:solidFill>
                          <a:latin typeface="Trebuchet MS"/>
                          <a:cs typeface="Trebuchet MS"/>
                        </a:rPr>
                        <a:t>d</a:t>
                      </a:r>
                      <a:r>
                        <a:rPr sz="650" spc="-55" dirty="0">
                          <a:solidFill>
                            <a:srgbClr val="231F20"/>
                          </a:solidFill>
                          <a:latin typeface="Trebuchet MS"/>
                          <a:cs typeface="Trebuchet MS"/>
                        </a:rPr>
                        <a:t> </a:t>
                      </a:r>
                      <a:r>
                        <a:rPr sz="650" spc="-5" dirty="0">
                          <a:solidFill>
                            <a:srgbClr val="231F20"/>
                          </a:solidFill>
                          <a:latin typeface="Trebuchet MS"/>
                          <a:cs typeface="Trebuchet MS"/>
                        </a:rPr>
                        <a:t>Ha</a:t>
                      </a:r>
                      <a:r>
                        <a:rPr sz="650" spc="10" dirty="0">
                          <a:solidFill>
                            <a:srgbClr val="231F20"/>
                          </a:solidFill>
                          <a:latin typeface="Trebuchet MS"/>
                          <a:cs typeface="Trebuchet MS"/>
                        </a:rPr>
                        <a:t>rr</a:t>
                      </a:r>
                      <a:r>
                        <a:rPr sz="650" spc="-5" dirty="0">
                          <a:solidFill>
                            <a:srgbClr val="231F20"/>
                          </a:solidFill>
                          <a:latin typeface="Trebuchet MS"/>
                          <a:cs typeface="Trebuchet MS"/>
                        </a:rPr>
                        <a:t>i</a:t>
                      </a:r>
                      <a:r>
                        <a:rPr sz="650" dirty="0">
                          <a:solidFill>
                            <a:srgbClr val="231F20"/>
                          </a:solidFill>
                          <a:latin typeface="Trebuchet MS"/>
                          <a:cs typeface="Trebuchet MS"/>
                        </a:rPr>
                        <a:t>s</a:t>
                      </a:r>
                      <a:r>
                        <a:rPr sz="650" spc="-55" dirty="0">
                          <a:solidFill>
                            <a:srgbClr val="231F20"/>
                          </a:solidFill>
                          <a:latin typeface="Trebuchet MS"/>
                          <a:cs typeface="Trebuchet MS"/>
                        </a:rPr>
                        <a:t> </a:t>
                      </a:r>
                      <a:r>
                        <a:rPr sz="650" spc="-15" dirty="0">
                          <a:solidFill>
                            <a:srgbClr val="231F20"/>
                          </a:solidFill>
                          <a:latin typeface="Trebuchet MS"/>
                          <a:cs typeface="Trebuchet MS"/>
                        </a:rPr>
                        <a:t>(</a:t>
                      </a:r>
                      <a:r>
                        <a:rPr sz="650" spc="5" dirty="0">
                          <a:solidFill>
                            <a:srgbClr val="231F20"/>
                          </a:solidFill>
                          <a:latin typeface="Trebuchet MS"/>
                          <a:cs typeface="Trebuchet MS"/>
                        </a:rPr>
                        <a:t>C</a:t>
                      </a:r>
                      <a:r>
                        <a:rPr sz="650" spc="-5" dirty="0">
                          <a:solidFill>
                            <a:srgbClr val="231F20"/>
                          </a:solidFill>
                          <a:latin typeface="Trebuchet MS"/>
                          <a:cs typeface="Trebuchet MS"/>
                        </a:rPr>
                        <a:t>o</a:t>
                      </a:r>
                      <a:r>
                        <a:rPr sz="650" dirty="0">
                          <a:solidFill>
                            <a:srgbClr val="231F20"/>
                          </a:solidFill>
                          <a:latin typeface="Trebuchet MS"/>
                          <a:cs typeface="Trebuchet MS"/>
                        </a:rPr>
                        <a:t>ns</a:t>
                      </a:r>
                      <a:r>
                        <a:rPr sz="650" spc="-5" dirty="0">
                          <a:solidFill>
                            <a:srgbClr val="231F20"/>
                          </a:solidFill>
                          <a:latin typeface="Trebuchet MS"/>
                          <a:cs typeface="Trebuchet MS"/>
                        </a:rPr>
                        <a:t>e</a:t>
                      </a:r>
                      <a:r>
                        <a:rPr sz="650" spc="30" dirty="0">
                          <a:solidFill>
                            <a:srgbClr val="231F20"/>
                          </a:solidFill>
                          <a:latin typeface="Trebuchet MS"/>
                          <a:cs typeface="Trebuchet MS"/>
                        </a:rPr>
                        <a:t>r</a:t>
                      </a:r>
                      <a:r>
                        <a:rPr sz="650" spc="10" dirty="0">
                          <a:solidFill>
                            <a:srgbClr val="231F20"/>
                          </a:solidFill>
                          <a:latin typeface="Trebuchet MS"/>
                          <a:cs typeface="Trebuchet MS"/>
                        </a:rPr>
                        <a:t>v</a:t>
                      </a:r>
                      <a:r>
                        <a:rPr sz="650" spc="-5" dirty="0">
                          <a:solidFill>
                            <a:srgbClr val="231F20"/>
                          </a:solidFill>
                          <a:latin typeface="Trebuchet MS"/>
                          <a:cs typeface="Trebuchet MS"/>
                        </a:rPr>
                        <a:t>at</a:t>
                      </a:r>
                      <a:r>
                        <a:rPr sz="650" spc="5" dirty="0">
                          <a:solidFill>
                            <a:srgbClr val="231F20"/>
                          </a:solidFill>
                          <a:latin typeface="Trebuchet MS"/>
                          <a:cs typeface="Trebuchet MS"/>
                        </a:rPr>
                        <a:t>i</a:t>
                      </a:r>
                      <a:r>
                        <a:rPr sz="650" dirty="0">
                          <a:solidFill>
                            <a:srgbClr val="231F20"/>
                          </a:solidFill>
                          <a:latin typeface="Trebuchet MS"/>
                          <a:cs typeface="Trebuchet MS"/>
                        </a:rPr>
                        <a:t>v</a:t>
                      </a:r>
                      <a:r>
                        <a:rPr sz="650" spc="-15" dirty="0">
                          <a:solidFill>
                            <a:srgbClr val="231F20"/>
                          </a:solidFill>
                          <a:latin typeface="Trebuchet MS"/>
                          <a:cs typeface="Trebuchet MS"/>
                        </a:rPr>
                        <a:t>e</a:t>
                      </a:r>
                      <a:r>
                        <a:rPr sz="650" dirty="0">
                          <a:solidFill>
                            <a:srgbClr val="231F20"/>
                          </a:solidFill>
                          <a:latin typeface="Trebuchet MS"/>
                          <a:cs typeface="Trebuchet MS"/>
                        </a:rPr>
                        <a:t>)</a:t>
                      </a:r>
                      <a:endParaRPr sz="650">
                        <a:latin typeface="Trebuchet MS"/>
                        <a:cs typeface="Trebuchet MS"/>
                      </a:endParaRPr>
                    </a:p>
                  </a:txBody>
                  <a:tcPr marL="0" marR="0" marT="57150"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5930" algn="r">
                        <a:lnSpc>
                          <a:spcPct val="100000"/>
                        </a:lnSpc>
                        <a:spcBef>
                          <a:spcPts val="450"/>
                        </a:spcBef>
                      </a:pPr>
                      <a:r>
                        <a:rPr sz="650" dirty="0">
                          <a:solidFill>
                            <a:srgbClr val="231F20"/>
                          </a:solidFill>
                          <a:latin typeface="Trebuchet MS"/>
                          <a:cs typeface="Trebuchet MS"/>
                        </a:rPr>
                        <a:t>24,528</a:t>
                      </a:r>
                      <a:endParaRPr sz="650">
                        <a:latin typeface="Trebuchet MS"/>
                        <a:cs typeface="Trebuchet MS"/>
                      </a:endParaRPr>
                    </a:p>
                  </a:txBody>
                  <a:tcPr marL="0" marR="0" marT="571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38735" algn="ctr">
                        <a:lnSpc>
                          <a:spcPct val="100000"/>
                        </a:lnSpc>
                        <a:spcBef>
                          <a:spcPts val="450"/>
                        </a:spcBef>
                      </a:pPr>
                      <a:r>
                        <a:rPr sz="650" spc="-20" dirty="0">
                          <a:solidFill>
                            <a:srgbClr val="231F20"/>
                          </a:solidFill>
                          <a:latin typeface="Trebuchet MS"/>
                          <a:cs typeface="Trebuchet MS"/>
                        </a:rPr>
                        <a:t>42.9</a:t>
                      </a:r>
                      <a:endParaRPr sz="650">
                        <a:latin typeface="Trebuchet MS"/>
                        <a:cs typeface="Trebuchet MS"/>
                      </a:endParaRPr>
                    </a:p>
                  </a:txBody>
                  <a:tcPr marL="0" marR="0" marT="5715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1"/>
                  </a:ext>
                </a:extLst>
              </a:tr>
              <a:tr h="202653">
                <a:tc>
                  <a:txBody>
                    <a:bodyPr/>
                    <a:lstStyle/>
                    <a:p>
                      <a:pPr marL="67945">
                        <a:lnSpc>
                          <a:spcPct val="100000"/>
                        </a:lnSpc>
                        <a:spcBef>
                          <a:spcPts val="405"/>
                        </a:spcBef>
                      </a:pPr>
                      <a:r>
                        <a:rPr sz="650" spc="10" dirty="0">
                          <a:solidFill>
                            <a:srgbClr val="231F20"/>
                          </a:solidFill>
                          <a:latin typeface="Trebuchet MS"/>
                          <a:cs typeface="Trebuchet MS"/>
                        </a:rPr>
                        <a:t>A</a:t>
                      </a:r>
                      <a:r>
                        <a:rPr sz="650" dirty="0">
                          <a:solidFill>
                            <a:srgbClr val="231F20"/>
                          </a:solidFill>
                          <a:latin typeface="Trebuchet MS"/>
                          <a:cs typeface="Trebuchet MS"/>
                        </a:rPr>
                        <a:t>n</a:t>
                      </a:r>
                      <a:r>
                        <a:rPr sz="650" spc="-5" dirty="0">
                          <a:solidFill>
                            <a:srgbClr val="231F20"/>
                          </a:solidFill>
                          <a:latin typeface="Trebuchet MS"/>
                          <a:cs typeface="Trebuchet MS"/>
                        </a:rPr>
                        <a:t>d</a:t>
                      </a:r>
                      <a:r>
                        <a:rPr sz="650" dirty="0">
                          <a:solidFill>
                            <a:srgbClr val="231F20"/>
                          </a:solidFill>
                          <a:latin typeface="Trebuchet MS"/>
                          <a:cs typeface="Trebuchet MS"/>
                        </a:rPr>
                        <a:t>rew</a:t>
                      </a:r>
                      <a:r>
                        <a:rPr sz="650" spc="-55" dirty="0">
                          <a:solidFill>
                            <a:srgbClr val="231F20"/>
                          </a:solidFill>
                          <a:latin typeface="Trebuchet MS"/>
                          <a:cs typeface="Trebuchet MS"/>
                        </a:rPr>
                        <a:t> </a:t>
                      </a:r>
                      <a:r>
                        <a:rPr sz="650" dirty="0">
                          <a:solidFill>
                            <a:srgbClr val="231F20"/>
                          </a:solidFill>
                          <a:latin typeface="Trebuchet MS"/>
                          <a:cs typeface="Trebuchet MS"/>
                        </a:rPr>
                        <a:t>Ge</a:t>
                      </a:r>
                      <a:r>
                        <a:rPr sz="650" spc="-5" dirty="0">
                          <a:solidFill>
                            <a:srgbClr val="231F20"/>
                          </a:solidFill>
                          <a:latin typeface="Trebuchet MS"/>
                          <a:cs typeface="Trebuchet MS"/>
                        </a:rPr>
                        <a:t>o</a:t>
                      </a:r>
                      <a:r>
                        <a:rPr sz="650" spc="5" dirty="0">
                          <a:solidFill>
                            <a:srgbClr val="231F20"/>
                          </a:solidFill>
                          <a:latin typeface="Trebuchet MS"/>
                          <a:cs typeface="Trebuchet MS"/>
                        </a:rPr>
                        <a:t>r</a:t>
                      </a:r>
                      <a:r>
                        <a:rPr sz="650" spc="-5" dirty="0">
                          <a:solidFill>
                            <a:srgbClr val="231F20"/>
                          </a:solidFill>
                          <a:latin typeface="Trebuchet MS"/>
                          <a:cs typeface="Trebuchet MS"/>
                        </a:rPr>
                        <a:t>g</a:t>
                      </a:r>
                      <a:r>
                        <a:rPr sz="650" dirty="0">
                          <a:solidFill>
                            <a:srgbClr val="231F20"/>
                          </a:solidFill>
                          <a:latin typeface="Trebuchet MS"/>
                          <a:cs typeface="Trebuchet MS"/>
                        </a:rPr>
                        <a:t>e</a:t>
                      </a:r>
                      <a:r>
                        <a:rPr sz="650" spc="-55" dirty="0">
                          <a:solidFill>
                            <a:srgbClr val="231F20"/>
                          </a:solidFill>
                          <a:latin typeface="Trebuchet MS"/>
                          <a:cs typeface="Trebuchet MS"/>
                        </a:rPr>
                        <a:t> </a:t>
                      </a:r>
                      <a:r>
                        <a:rPr sz="650" spc="-15" dirty="0">
                          <a:solidFill>
                            <a:srgbClr val="231F20"/>
                          </a:solidFill>
                          <a:latin typeface="Trebuchet MS"/>
                          <a:cs typeface="Trebuchet MS"/>
                        </a:rPr>
                        <a:t>(</a:t>
                      </a:r>
                      <a:r>
                        <a:rPr sz="650" spc="5" dirty="0">
                          <a:solidFill>
                            <a:srgbClr val="231F20"/>
                          </a:solidFill>
                          <a:latin typeface="Trebuchet MS"/>
                          <a:cs typeface="Trebuchet MS"/>
                        </a:rPr>
                        <a:t>L</a:t>
                      </a:r>
                      <a:r>
                        <a:rPr sz="650" spc="-5" dirty="0">
                          <a:solidFill>
                            <a:srgbClr val="231F20"/>
                          </a:solidFill>
                          <a:latin typeface="Trebuchet MS"/>
                          <a:cs typeface="Trebuchet MS"/>
                        </a:rPr>
                        <a:t>i</a:t>
                      </a:r>
                      <a:r>
                        <a:rPr sz="650" dirty="0">
                          <a:solidFill>
                            <a:srgbClr val="231F20"/>
                          </a:solidFill>
                          <a:latin typeface="Trebuchet MS"/>
                          <a:cs typeface="Trebuchet MS"/>
                        </a:rPr>
                        <a:t>b</a:t>
                      </a:r>
                      <a:r>
                        <a:rPr sz="650" spc="-5" dirty="0">
                          <a:solidFill>
                            <a:srgbClr val="231F20"/>
                          </a:solidFill>
                          <a:latin typeface="Trebuchet MS"/>
                          <a:cs typeface="Trebuchet MS"/>
                        </a:rPr>
                        <a:t>e</a:t>
                      </a:r>
                      <a:r>
                        <a:rPr sz="650" spc="15" dirty="0">
                          <a:solidFill>
                            <a:srgbClr val="231F20"/>
                          </a:solidFill>
                          <a:latin typeface="Trebuchet MS"/>
                          <a:cs typeface="Trebuchet MS"/>
                        </a:rPr>
                        <a:t>r</a:t>
                      </a:r>
                      <a:r>
                        <a:rPr sz="650" spc="-5" dirty="0">
                          <a:solidFill>
                            <a:srgbClr val="231F20"/>
                          </a:solidFill>
                          <a:latin typeface="Trebuchet MS"/>
                          <a:cs typeface="Trebuchet MS"/>
                        </a:rPr>
                        <a:t>a</a:t>
                      </a:r>
                      <a:r>
                        <a:rPr sz="650" dirty="0">
                          <a:solidFill>
                            <a:srgbClr val="231F20"/>
                          </a:solidFill>
                          <a:latin typeface="Trebuchet MS"/>
                          <a:cs typeface="Trebuchet MS"/>
                        </a:rPr>
                        <a:t>l</a:t>
                      </a:r>
                      <a:r>
                        <a:rPr sz="650" spc="-55" dirty="0">
                          <a:solidFill>
                            <a:srgbClr val="231F20"/>
                          </a:solidFill>
                          <a:latin typeface="Trebuchet MS"/>
                          <a:cs typeface="Trebuchet MS"/>
                        </a:rPr>
                        <a:t> </a:t>
                      </a:r>
                      <a:r>
                        <a:rPr sz="650" dirty="0">
                          <a:solidFill>
                            <a:srgbClr val="231F20"/>
                          </a:solidFill>
                          <a:latin typeface="Trebuchet MS"/>
                          <a:cs typeface="Trebuchet MS"/>
                        </a:rPr>
                        <a:t>D</a:t>
                      </a:r>
                      <a:r>
                        <a:rPr sz="650" spc="-5" dirty="0">
                          <a:solidFill>
                            <a:srgbClr val="231F20"/>
                          </a:solidFill>
                          <a:latin typeface="Trebuchet MS"/>
                          <a:cs typeface="Trebuchet MS"/>
                        </a:rPr>
                        <a:t>e</a:t>
                      </a:r>
                      <a:r>
                        <a:rPr sz="650" dirty="0">
                          <a:solidFill>
                            <a:srgbClr val="231F20"/>
                          </a:solidFill>
                          <a:latin typeface="Trebuchet MS"/>
                          <a:cs typeface="Trebuchet MS"/>
                        </a:rPr>
                        <a:t>mo</a:t>
                      </a:r>
                      <a:r>
                        <a:rPr sz="650" spc="-5" dirty="0">
                          <a:solidFill>
                            <a:srgbClr val="231F20"/>
                          </a:solidFill>
                          <a:latin typeface="Trebuchet MS"/>
                          <a:cs typeface="Trebuchet MS"/>
                        </a:rPr>
                        <a:t>c</a:t>
                      </a:r>
                      <a:r>
                        <a:rPr sz="650" spc="15" dirty="0">
                          <a:solidFill>
                            <a:srgbClr val="231F20"/>
                          </a:solidFill>
                          <a:latin typeface="Trebuchet MS"/>
                          <a:cs typeface="Trebuchet MS"/>
                        </a:rPr>
                        <a:t>r</a:t>
                      </a:r>
                      <a:r>
                        <a:rPr sz="650" spc="-5" dirty="0">
                          <a:solidFill>
                            <a:srgbClr val="231F20"/>
                          </a:solidFill>
                          <a:latin typeface="Trebuchet MS"/>
                          <a:cs typeface="Trebuchet MS"/>
                        </a:rPr>
                        <a:t>at</a:t>
                      </a:r>
                      <a:r>
                        <a:rPr sz="650" dirty="0">
                          <a:solidFill>
                            <a:srgbClr val="231F20"/>
                          </a:solidFill>
                          <a:latin typeface="Trebuchet MS"/>
                          <a:cs typeface="Trebuchet MS"/>
                        </a:rPr>
                        <a:t>)</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2755" algn="r">
                        <a:lnSpc>
                          <a:spcPct val="100000"/>
                        </a:lnSpc>
                        <a:spcBef>
                          <a:spcPts val="405"/>
                        </a:spcBef>
                      </a:pPr>
                      <a:r>
                        <a:rPr sz="650" spc="5" dirty="0">
                          <a:solidFill>
                            <a:srgbClr val="231F20"/>
                          </a:solidFill>
                          <a:latin typeface="Trebuchet MS"/>
                          <a:cs typeface="Trebuchet MS"/>
                        </a:rPr>
                        <a:t>22,883</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34290" algn="ctr">
                        <a:lnSpc>
                          <a:spcPct val="100000"/>
                        </a:lnSpc>
                        <a:spcBef>
                          <a:spcPts val="405"/>
                        </a:spcBef>
                      </a:pPr>
                      <a:r>
                        <a:rPr sz="650" spc="-30" dirty="0">
                          <a:solidFill>
                            <a:srgbClr val="231F20"/>
                          </a:solidFill>
                          <a:latin typeface="Trebuchet MS"/>
                          <a:cs typeface="Trebuchet MS"/>
                        </a:rPr>
                        <a:t>40.1</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02653">
                <a:tc>
                  <a:txBody>
                    <a:bodyPr/>
                    <a:lstStyle/>
                    <a:p>
                      <a:pPr marL="67945">
                        <a:lnSpc>
                          <a:spcPct val="100000"/>
                        </a:lnSpc>
                        <a:spcBef>
                          <a:spcPts val="405"/>
                        </a:spcBef>
                      </a:pPr>
                      <a:r>
                        <a:rPr sz="650" spc="-5" dirty="0">
                          <a:solidFill>
                            <a:srgbClr val="231F20"/>
                          </a:solidFill>
                          <a:latin typeface="Trebuchet MS"/>
                          <a:cs typeface="Trebuchet MS"/>
                        </a:rPr>
                        <a:t>S</a:t>
                      </a:r>
                      <a:r>
                        <a:rPr sz="650" spc="-10" dirty="0">
                          <a:solidFill>
                            <a:srgbClr val="231F20"/>
                          </a:solidFill>
                          <a:latin typeface="Trebuchet MS"/>
                          <a:cs typeface="Trebuchet MS"/>
                        </a:rPr>
                        <a:t>t</a:t>
                      </a:r>
                      <a:r>
                        <a:rPr sz="650" spc="-5" dirty="0">
                          <a:solidFill>
                            <a:srgbClr val="231F20"/>
                          </a:solidFill>
                          <a:latin typeface="Trebuchet MS"/>
                          <a:cs typeface="Trebuchet MS"/>
                        </a:rPr>
                        <a:t>e</a:t>
                      </a:r>
                      <a:r>
                        <a:rPr sz="650" dirty="0">
                          <a:solidFill>
                            <a:srgbClr val="231F20"/>
                          </a:solidFill>
                          <a:latin typeface="Trebuchet MS"/>
                          <a:cs typeface="Trebuchet MS"/>
                        </a:rPr>
                        <a:t>ph</a:t>
                      </a:r>
                      <a:r>
                        <a:rPr sz="650" spc="-5" dirty="0">
                          <a:solidFill>
                            <a:srgbClr val="231F20"/>
                          </a:solidFill>
                          <a:latin typeface="Trebuchet MS"/>
                          <a:cs typeface="Trebuchet MS"/>
                        </a:rPr>
                        <a:t>e</a:t>
                      </a:r>
                      <a:r>
                        <a:rPr sz="650" dirty="0">
                          <a:solidFill>
                            <a:srgbClr val="231F20"/>
                          </a:solidFill>
                          <a:latin typeface="Trebuchet MS"/>
                          <a:cs typeface="Trebuchet MS"/>
                        </a:rPr>
                        <a:t>n</a:t>
                      </a:r>
                      <a:r>
                        <a:rPr sz="650" spc="-55" dirty="0">
                          <a:solidFill>
                            <a:srgbClr val="231F20"/>
                          </a:solidFill>
                          <a:latin typeface="Trebuchet MS"/>
                          <a:cs typeface="Trebuchet MS"/>
                        </a:rPr>
                        <a:t> </a:t>
                      </a:r>
                      <a:r>
                        <a:rPr sz="650" spc="-5" dirty="0">
                          <a:solidFill>
                            <a:srgbClr val="231F20"/>
                          </a:solidFill>
                          <a:latin typeface="Trebuchet MS"/>
                          <a:cs typeface="Trebuchet MS"/>
                        </a:rPr>
                        <a:t>Wa</a:t>
                      </a:r>
                      <a:r>
                        <a:rPr sz="650" spc="10" dirty="0">
                          <a:solidFill>
                            <a:srgbClr val="231F20"/>
                          </a:solidFill>
                          <a:latin typeface="Trebuchet MS"/>
                          <a:cs typeface="Trebuchet MS"/>
                        </a:rPr>
                        <a:t>r</a:t>
                      </a:r>
                      <a:r>
                        <a:rPr sz="650" dirty="0">
                          <a:solidFill>
                            <a:srgbClr val="231F20"/>
                          </a:solidFill>
                          <a:latin typeface="Trebuchet MS"/>
                          <a:cs typeface="Trebuchet MS"/>
                        </a:rPr>
                        <a:t>r</a:t>
                      </a:r>
                      <a:r>
                        <a:rPr sz="650" spc="-55" dirty="0">
                          <a:solidFill>
                            <a:srgbClr val="231F20"/>
                          </a:solidFill>
                          <a:latin typeface="Trebuchet MS"/>
                          <a:cs typeface="Trebuchet MS"/>
                        </a:rPr>
                        <a:t> </a:t>
                      </a:r>
                      <a:r>
                        <a:rPr sz="650" spc="-15" dirty="0">
                          <a:solidFill>
                            <a:srgbClr val="231F20"/>
                          </a:solidFill>
                          <a:latin typeface="Trebuchet MS"/>
                          <a:cs typeface="Trebuchet MS"/>
                        </a:rPr>
                        <a:t>(</a:t>
                      </a:r>
                      <a:r>
                        <a:rPr sz="650" spc="15" dirty="0">
                          <a:solidFill>
                            <a:srgbClr val="231F20"/>
                          </a:solidFill>
                          <a:latin typeface="Trebuchet MS"/>
                          <a:cs typeface="Trebuchet MS"/>
                        </a:rPr>
                        <a:t>L</a:t>
                      </a:r>
                      <a:r>
                        <a:rPr sz="650" spc="-5" dirty="0">
                          <a:solidFill>
                            <a:srgbClr val="231F20"/>
                          </a:solidFill>
                          <a:latin typeface="Trebuchet MS"/>
                          <a:cs typeface="Trebuchet MS"/>
                        </a:rPr>
                        <a:t>a</a:t>
                      </a:r>
                      <a:r>
                        <a:rPr sz="650" dirty="0">
                          <a:solidFill>
                            <a:srgbClr val="231F20"/>
                          </a:solidFill>
                          <a:latin typeface="Trebuchet MS"/>
                          <a:cs typeface="Trebuchet MS"/>
                        </a:rPr>
                        <a:t>b</a:t>
                      </a:r>
                      <a:r>
                        <a:rPr sz="650" spc="-5" dirty="0">
                          <a:solidFill>
                            <a:srgbClr val="231F20"/>
                          </a:solidFill>
                          <a:latin typeface="Trebuchet MS"/>
                          <a:cs typeface="Trebuchet MS"/>
                        </a:rPr>
                        <a:t>ou</a:t>
                      </a:r>
                      <a:r>
                        <a:rPr sz="650" dirty="0">
                          <a:solidFill>
                            <a:srgbClr val="231F20"/>
                          </a:solidFill>
                          <a:latin typeface="Trebuchet MS"/>
                          <a:cs typeface="Trebuchet MS"/>
                        </a:rPr>
                        <a:t>r)</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9105" algn="r">
                        <a:lnSpc>
                          <a:spcPct val="100000"/>
                        </a:lnSpc>
                        <a:spcBef>
                          <a:spcPts val="405"/>
                        </a:spcBef>
                      </a:pPr>
                      <a:r>
                        <a:rPr sz="650" spc="-25" dirty="0">
                          <a:solidFill>
                            <a:srgbClr val="231F20"/>
                          </a:solidFill>
                          <a:latin typeface="Trebuchet MS"/>
                          <a:cs typeface="Trebuchet MS"/>
                        </a:rPr>
                        <a:t>9,144</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64135" algn="ctr">
                        <a:lnSpc>
                          <a:spcPct val="100000"/>
                        </a:lnSpc>
                        <a:spcBef>
                          <a:spcPts val="405"/>
                        </a:spcBef>
                      </a:pPr>
                      <a:r>
                        <a:rPr sz="650" spc="-15" dirty="0">
                          <a:solidFill>
                            <a:srgbClr val="231F20"/>
                          </a:solidFill>
                          <a:latin typeface="Trebuchet MS"/>
                          <a:cs typeface="Trebuchet MS"/>
                        </a:rPr>
                        <a:t>16.0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3"/>
                  </a:ext>
                </a:extLst>
              </a:tr>
              <a:tr h="202653">
                <a:tc>
                  <a:txBody>
                    <a:bodyPr/>
                    <a:lstStyle/>
                    <a:p>
                      <a:pPr marL="68580">
                        <a:lnSpc>
                          <a:spcPct val="100000"/>
                        </a:lnSpc>
                        <a:spcBef>
                          <a:spcPts val="405"/>
                        </a:spcBef>
                      </a:pPr>
                      <a:r>
                        <a:rPr sz="650" dirty="0">
                          <a:solidFill>
                            <a:srgbClr val="231F20"/>
                          </a:solidFill>
                          <a:latin typeface="Trebuchet MS"/>
                          <a:cs typeface="Trebuchet MS"/>
                        </a:rPr>
                        <a:t>G</a:t>
                      </a:r>
                      <a:r>
                        <a:rPr sz="650" spc="15" dirty="0">
                          <a:solidFill>
                            <a:srgbClr val="231F20"/>
                          </a:solidFill>
                          <a:latin typeface="Trebuchet MS"/>
                          <a:cs typeface="Trebuchet MS"/>
                        </a:rPr>
                        <a:t>r</a:t>
                      </a:r>
                      <a:r>
                        <a:rPr sz="650" spc="-5" dirty="0">
                          <a:solidFill>
                            <a:srgbClr val="231F20"/>
                          </a:solidFill>
                          <a:latin typeface="Trebuchet MS"/>
                          <a:cs typeface="Trebuchet MS"/>
                        </a:rPr>
                        <a:t>aha</a:t>
                      </a:r>
                      <a:r>
                        <a:rPr sz="650" dirty="0">
                          <a:solidFill>
                            <a:srgbClr val="231F20"/>
                          </a:solidFill>
                          <a:latin typeface="Trebuchet MS"/>
                          <a:cs typeface="Trebuchet MS"/>
                        </a:rPr>
                        <a:t>m</a:t>
                      </a:r>
                      <a:r>
                        <a:rPr sz="650" spc="-55" dirty="0">
                          <a:solidFill>
                            <a:srgbClr val="231F20"/>
                          </a:solidFill>
                          <a:latin typeface="Trebuchet MS"/>
                          <a:cs typeface="Trebuchet MS"/>
                        </a:rPr>
                        <a:t> </a:t>
                      </a:r>
                      <a:r>
                        <a:rPr sz="650" spc="-5" dirty="0">
                          <a:solidFill>
                            <a:srgbClr val="231F20"/>
                          </a:solidFill>
                          <a:latin typeface="Trebuchet MS"/>
                          <a:cs typeface="Trebuchet MS"/>
                        </a:rPr>
                        <a:t>S</a:t>
                      </a:r>
                      <a:r>
                        <a:rPr sz="650" spc="-10" dirty="0">
                          <a:solidFill>
                            <a:srgbClr val="231F20"/>
                          </a:solidFill>
                          <a:latin typeface="Trebuchet MS"/>
                          <a:cs typeface="Trebuchet MS"/>
                        </a:rPr>
                        <a:t>t</a:t>
                      </a:r>
                      <a:r>
                        <a:rPr sz="650" dirty="0">
                          <a:solidFill>
                            <a:srgbClr val="231F20"/>
                          </a:solidFill>
                          <a:latin typeface="Trebuchet MS"/>
                          <a:cs typeface="Trebuchet MS"/>
                        </a:rPr>
                        <a:t>ev</a:t>
                      </a:r>
                      <a:r>
                        <a:rPr sz="650" spc="-5" dirty="0">
                          <a:solidFill>
                            <a:srgbClr val="231F20"/>
                          </a:solidFill>
                          <a:latin typeface="Trebuchet MS"/>
                          <a:cs typeface="Trebuchet MS"/>
                        </a:rPr>
                        <a:t>e</a:t>
                      </a:r>
                      <a:r>
                        <a:rPr sz="650" dirty="0">
                          <a:solidFill>
                            <a:srgbClr val="231F20"/>
                          </a:solidFill>
                          <a:latin typeface="Trebuchet MS"/>
                          <a:cs typeface="Trebuchet MS"/>
                        </a:rPr>
                        <a:t>ns</a:t>
                      </a:r>
                      <a:r>
                        <a:rPr sz="650" spc="-55" dirty="0">
                          <a:solidFill>
                            <a:srgbClr val="231F20"/>
                          </a:solidFill>
                          <a:latin typeface="Trebuchet MS"/>
                          <a:cs typeface="Trebuchet MS"/>
                        </a:rPr>
                        <a:t> </a:t>
                      </a:r>
                      <a:r>
                        <a:rPr sz="650" spc="-15" dirty="0">
                          <a:solidFill>
                            <a:srgbClr val="231F20"/>
                          </a:solidFill>
                          <a:latin typeface="Trebuchet MS"/>
                          <a:cs typeface="Trebuchet MS"/>
                        </a:rPr>
                        <a:t>(</a:t>
                      </a:r>
                      <a:r>
                        <a:rPr sz="650" spc="5" dirty="0">
                          <a:solidFill>
                            <a:srgbClr val="231F20"/>
                          </a:solidFill>
                          <a:latin typeface="Trebuchet MS"/>
                          <a:cs typeface="Trebuchet MS"/>
                        </a:rPr>
                        <a:t>L</a:t>
                      </a:r>
                      <a:r>
                        <a:rPr sz="650" spc="-5" dirty="0">
                          <a:solidFill>
                            <a:srgbClr val="231F20"/>
                          </a:solidFill>
                          <a:latin typeface="Trebuchet MS"/>
                          <a:cs typeface="Trebuchet MS"/>
                        </a:rPr>
                        <a:t>i</a:t>
                      </a:r>
                      <a:r>
                        <a:rPr sz="650" dirty="0">
                          <a:solidFill>
                            <a:srgbClr val="231F20"/>
                          </a:solidFill>
                          <a:latin typeface="Trebuchet MS"/>
                          <a:cs typeface="Trebuchet MS"/>
                        </a:rPr>
                        <a:t>b</a:t>
                      </a:r>
                      <a:r>
                        <a:rPr sz="650" spc="-5" dirty="0">
                          <a:solidFill>
                            <a:srgbClr val="231F20"/>
                          </a:solidFill>
                          <a:latin typeface="Trebuchet MS"/>
                          <a:cs typeface="Trebuchet MS"/>
                        </a:rPr>
                        <a:t>e</a:t>
                      </a:r>
                      <a:r>
                        <a:rPr sz="650" spc="15" dirty="0">
                          <a:solidFill>
                            <a:srgbClr val="231F20"/>
                          </a:solidFill>
                          <a:latin typeface="Trebuchet MS"/>
                          <a:cs typeface="Trebuchet MS"/>
                        </a:rPr>
                        <a:t>r</a:t>
                      </a:r>
                      <a:r>
                        <a:rPr sz="650" spc="-5" dirty="0">
                          <a:solidFill>
                            <a:srgbClr val="231F20"/>
                          </a:solidFill>
                          <a:latin typeface="Trebuchet MS"/>
                          <a:cs typeface="Trebuchet MS"/>
                        </a:rPr>
                        <a:t>a</a:t>
                      </a:r>
                      <a:r>
                        <a:rPr sz="650" dirty="0">
                          <a:solidFill>
                            <a:srgbClr val="231F20"/>
                          </a:solidFill>
                          <a:latin typeface="Trebuchet MS"/>
                          <a:cs typeface="Trebuchet MS"/>
                        </a:rPr>
                        <a:t>l)</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R="455930" algn="r">
                        <a:lnSpc>
                          <a:spcPct val="100000"/>
                        </a:lnSpc>
                        <a:spcBef>
                          <a:spcPts val="405"/>
                        </a:spcBef>
                      </a:pPr>
                      <a:r>
                        <a:rPr sz="650" spc="10" dirty="0">
                          <a:solidFill>
                            <a:srgbClr val="231F20"/>
                          </a:solidFill>
                          <a:latin typeface="Trebuchet MS"/>
                          <a:cs typeface="Trebuchet MS"/>
                        </a:rPr>
                        <a:t>577</a:t>
                      </a:r>
                      <a:endParaRPr sz="650">
                        <a:latin typeface="Trebuchet MS"/>
                        <a:cs typeface="Trebuchet MS"/>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110489" algn="ctr">
                        <a:lnSpc>
                          <a:spcPct val="100000"/>
                        </a:lnSpc>
                        <a:spcBef>
                          <a:spcPts val="405"/>
                        </a:spcBef>
                      </a:pPr>
                      <a:r>
                        <a:rPr sz="650" spc="-25" dirty="0">
                          <a:solidFill>
                            <a:srgbClr val="231F20"/>
                          </a:solidFill>
                          <a:latin typeface="Trebuchet MS"/>
                          <a:cs typeface="Trebuchet MS"/>
                        </a:rPr>
                        <a:t>1.0</a:t>
                      </a:r>
                      <a:endParaRPr sz="650">
                        <a:latin typeface="Trebuchet MS"/>
                        <a:cs typeface="Trebuchet MS"/>
                      </a:endParaRPr>
                    </a:p>
                  </a:txBody>
                  <a:tcPr marL="0" marR="0" marT="51435"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4"/>
                  </a:ext>
                </a:extLst>
              </a:tr>
              <a:tr h="202653">
                <a:tc>
                  <a:txBody>
                    <a:bodyPr/>
                    <a:lstStyle/>
                    <a:p>
                      <a:pPr marL="67945">
                        <a:lnSpc>
                          <a:spcPct val="100000"/>
                        </a:lnSpc>
                        <a:spcBef>
                          <a:spcPts val="405"/>
                        </a:spcBef>
                      </a:pPr>
                      <a:r>
                        <a:rPr sz="650" spc="-5" dirty="0">
                          <a:solidFill>
                            <a:srgbClr val="231F20"/>
                          </a:solidFill>
                          <a:latin typeface="Trebuchet MS"/>
                          <a:cs typeface="Trebuchet MS"/>
                        </a:rPr>
                        <a:t>Ha</a:t>
                      </a:r>
                      <a:r>
                        <a:rPr sz="650" spc="10" dirty="0">
                          <a:solidFill>
                            <a:srgbClr val="231F20"/>
                          </a:solidFill>
                          <a:latin typeface="Trebuchet MS"/>
                          <a:cs typeface="Trebuchet MS"/>
                        </a:rPr>
                        <a:t>rr</a:t>
                      </a:r>
                      <a:r>
                        <a:rPr sz="650" dirty="0">
                          <a:solidFill>
                            <a:srgbClr val="231F20"/>
                          </a:solidFill>
                          <a:latin typeface="Trebuchet MS"/>
                          <a:cs typeface="Trebuchet MS"/>
                        </a:rPr>
                        <a:t>is</a:t>
                      </a:r>
                      <a:r>
                        <a:rPr sz="650" spc="-55" dirty="0">
                          <a:solidFill>
                            <a:srgbClr val="231F20"/>
                          </a:solidFill>
                          <a:latin typeface="Trebuchet MS"/>
                          <a:cs typeface="Trebuchet MS"/>
                        </a:rPr>
                        <a:t> </a:t>
                      </a:r>
                      <a:r>
                        <a:rPr sz="650" dirty="0">
                          <a:solidFill>
                            <a:srgbClr val="231F20"/>
                          </a:solidFill>
                          <a:latin typeface="Trebuchet MS"/>
                          <a:cs typeface="Trebuchet MS"/>
                        </a:rPr>
                        <a:t>is</a:t>
                      </a:r>
                      <a:r>
                        <a:rPr sz="650" spc="-55" dirty="0">
                          <a:solidFill>
                            <a:srgbClr val="231F20"/>
                          </a:solidFill>
                          <a:latin typeface="Trebuchet MS"/>
                          <a:cs typeface="Trebuchet MS"/>
                        </a:rPr>
                        <a:t> </a:t>
                      </a:r>
                      <a:r>
                        <a:rPr sz="650" spc="-5" dirty="0">
                          <a:solidFill>
                            <a:srgbClr val="231F20"/>
                          </a:solidFill>
                          <a:latin typeface="Trebuchet MS"/>
                          <a:cs typeface="Trebuchet MS"/>
                        </a:rPr>
                        <a:t>e</a:t>
                      </a:r>
                      <a:r>
                        <a:rPr sz="650" dirty="0">
                          <a:solidFill>
                            <a:srgbClr val="231F20"/>
                          </a:solidFill>
                          <a:latin typeface="Trebuchet MS"/>
                          <a:cs typeface="Trebuchet MS"/>
                        </a:rPr>
                        <a:t>le</a:t>
                      </a:r>
                      <a:r>
                        <a:rPr sz="650" spc="10" dirty="0">
                          <a:solidFill>
                            <a:srgbClr val="231F20"/>
                          </a:solidFill>
                          <a:latin typeface="Trebuchet MS"/>
                          <a:cs typeface="Trebuchet MS"/>
                        </a:rPr>
                        <a:t>c</a:t>
                      </a:r>
                      <a:r>
                        <a:rPr sz="650" spc="-10" dirty="0">
                          <a:solidFill>
                            <a:srgbClr val="231F20"/>
                          </a:solidFill>
                          <a:latin typeface="Trebuchet MS"/>
                          <a:cs typeface="Trebuchet MS"/>
                        </a:rPr>
                        <a:t>t</a:t>
                      </a:r>
                      <a:r>
                        <a:rPr sz="650" dirty="0">
                          <a:solidFill>
                            <a:srgbClr val="231F20"/>
                          </a:solidFill>
                          <a:latin typeface="Trebuchet MS"/>
                          <a:cs typeface="Trebuchet MS"/>
                        </a:rPr>
                        <a:t>ed</a:t>
                      </a:r>
                      <a:endParaRPr sz="650">
                        <a:latin typeface="Trebuchet MS"/>
                        <a:cs typeface="Trebuchet MS"/>
                      </a:endParaRPr>
                    </a:p>
                  </a:txBody>
                  <a:tcPr marL="0" marR="0" marT="51435" marB="0">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a:lnSpc>
                          <a:spcPct val="100000"/>
                        </a:lnSpc>
                      </a:pPr>
                      <a:endParaRPr sz="800">
                        <a:latin typeface="Times New Roman"/>
                        <a:cs typeface="Times New Roman"/>
                      </a:endParaRPr>
                    </a:p>
                  </a:txBody>
                  <a:tcPr marL="0" marR="0" marT="0" marB="0">
                    <a:lnL w="1270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5"/>
                  </a:ext>
                </a:extLst>
              </a:tr>
            </a:tbl>
          </a:graphicData>
        </a:graphic>
      </p:graphicFrame>
      <p:sp>
        <p:nvSpPr>
          <p:cNvPr id="4" name="object 4"/>
          <p:cNvSpPr txBox="1"/>
          <p:nvPr/>
        </p:nvSpPr>
        <p:spPr>
          <a:xfrm>
            <a:off x="334594" y="2154299"/>
            <a:ext cx="3628390" cy="801501"/>
          </a:xfrm>
          <a:prstGeom prst="rect">
            <a:avLst/>
          </a:prstGeom>
        </p:spPr>
        <p:txBody>
          <a:bodyPr vert="horz" wrap="square" lIns="0" tIns="11430" rIns="0" bIns="0" rtlCol="0">
            <a:spAutoFit/>
          </a:bodyPr>
          <a:lstStyle/>
          <a:p>
            <a:pPr marL="25400">
              <a:lnSpc>
                <a:spcPct val="100000"/>
              </a:lnSpc>
              <a:spcBef>
                <a:spcPts val="90"/>
              </a:spcBef>
            </a:pPr>
            <a:r>
              <a:rPr sz="1100" dirty="0">
                <a:solidFill>
                  <a:srgbClr val="00B0F0"/>
                </a:solidFill>
                <a:cs typeface="Microsoft Sans Serif"/>
              </a:rPr>
              <a:t>Preference ordering: Labour</a:t>
            </a:r>
            <a:r>
              <a:rPr sz="1100" i="1" dirty="0">
                <a:solidFill>
                  <a:srgbClr val="00B0F0"/>
                </a:solidFill>
                <a:cs typeface="Verdana"/>
              </a:rPr>
              <a:t>&gt;</a:t>
            </a:r>
            <a:r>
              <a:rPr sz="1100" dirty="0">
                <a:solidFill>
                  <a:srgbClr val="00B0F0"/>
                </a:solidFill>
                <a:cs typeface="Microsoft Sans Serif"/>
              </a:rPr>
              <a:t>Liberal Democrat</a:t>
            </a:r>
            <a:r>
              <a:rPr sz="1100" i="1" dirty="0">
                <a:solidFill>
                  <a:srgbClr val="00B0F0"/>
                </a:solidFill>
                <a:cs typeface="Verdana"/>
              </a:rPr>
              <a:t>&gt;</a:t>
            </a:r>
            <a:r>
              <a:rPr sz="1100" dirty="0">
                <a:solidFill>
                  <a:srgbClr val="00B0F0"/>
                </a:solidFill>
                <a:cs typeface="Microsoft Sans Serif"/>
              </a:rPr>
              <a:t>Conservative</a:t>
            </a:r>
          </a:p>
          <a:p>
            <a:pPr>
              <a:lnSpc>
                <a:spcPct val="100000"/>
              </a:lnSpc>
              <a:spcBef>
                <a:spcPts val="50"/>
              </a:spcBef>
            </a:pPr>
            <a:endParaRPr sz="1500" dirty="0">
              <a:cs typeface="Microsoft Sans Serif"/>
            </a:endParaRPr>
          </a:p>
          <a:p>
            <a:pPr marL="302260" indent="-139065">
              <a:lnSpc>
                <a:spcPct val="100000"/>
              </a:lnSpc>
              <a:spcBef>
                <a:spcPts val="5"/>
              </a:spcBef>
              <a:buFont typeface="Arial"/>
              <a:buChar char="•"/>
              <a:tabLst>
                <a:tab pos="302895" algn="l"/>
              </a:tabLst>
            </a:pPr>
            <a:r>
              <a:rPr sz="1100" dirty="0">
                <a:cs typeface="Microsoft Sans Serif"/>
              </a:rPr>
              <a:t>Sincere voting: </a:t>
            </a:r>
            <a:r>
              <a:rPr sz="1100" dirty="0">
                <a:solidFill>
                  <a:srgbClr val="00B0F0"/>
                </a:solidFill>
                <a:cs typeface="Microsoft Sans Serif"/>
              </a:rPr>
              <a:t>Labour</a:t>
            </a:r>
          </a:p>
          <a:p>
            <a:pPr marL="302260" indent="-139065">
              <a:lnSpc>
                <a:spcPct val="100000"/>
              </a:lnSpc>
              <a:spcBef>
                <a:spcPts val="330"/>
              </a:spcBef>
              <a:buFont typeface="Arial"/>
              <a:buChar char="•"/>
              <a:tabLst>
                <a:tab pos="302895" algn="l"/>
              </a:tabLst>
            </a:pPr>
            <a:r>
              <a:rPr sz="1100" dirty="0">
                <a:cs typeface="Microsoft Sans Serif"/>
              </a:rPr>
              <a:t>Strategic voting: </a:t>
            </a:r>
            <a:r>
              <a:rPr sz="1100" dirty="0">
                <a:solidFill>
                  <a:srgbClr val="00B0F0"/>
                </a:solidFill>
                <a:cs typeface="Microsoft Sans Serif"/>
              </a:rPr>
              <a:t>Liberal Democrat</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51853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Imagine you’re an aspiring political entrepreneur who has an  interest in environmental politics.</a:t>
            </a:r>
          </a:p>
        </p:txBody>
      </p:sp>
      <p:sp>
        <p:nvSpPr>
          <p:cNvPr id="3" name="object 3"/>
          <p:cNvSpPr txBox="1"/>
          <p:nvPr/>
        </p:nvSpPr>
        <p:spPr>
          <a:xfrm>
            <a:off x="347294" y="1281276"/>
            <a:ext cx="3912870"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If you lived in Duvergerland with an SMDP electoral system, which  party would you join – greens, labor, or business?</a:t>
            </a:r>
            <a:endParaRPr sz="1100">
              <a:cs typeface="Microsoft Sans Serif"/>
            </a:endParaRP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518535"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Imagine you’re an aspiring political entrepreneur who has an  interest in environmental politics.</a:t>
            </a:r>
          </a:p>
        </p:txBody>
      </p:sp>
      <p:sp>
        <p:nvSpPr>
          <p:cNvPr id="3" name="object 3"/>
          <p:cNvSpPr txBox="1"/>
          <p:nvPr/>
        </p:nvSpPr>
        <p:spPr>
          <a:xfrm>
            <a:off x="347294" y="1281276"/>
            <a:ext cx="3913504" cy="1257139"/>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If you lived in Duvergerland with an SMDP electoral system, which  party would you join – greens, labor, or business?</a:t>
            </a:r>
          </a:p>
          <a:p>
            <a:pPr>
              <a:lnSpc>
                <a:spcPct val="100000"/>
              </a:lnSpc>
            </a:pPr>
            <a:endParaRPr sz="1100" dirty="0">
              <a:solidFill>
                <a:srgbClr val="00B0F0"/>
              </a:solidFill>
              <a:cs typeface="Microsoft Sans Serif"/>
            </a:endParaRPr>
          </a:p>
          <a:p>
            <a:pPr>
              <a:lnSpc>
                <a:spcPct val="100000"/>
              </a:lnSpc>
              <a:spcBef>
                <a:spcPts val="5"/>
              </a:spcBef>
            </a:pPr>
            <a:endParaRPr sz="1400" dirty="0">
              <a:solidFill>
                <a:srgbClr val="00B0F0"/>
              </a:solidFill>
              <a:cs typeface="Microsoft Sans Serif"/>
            </a:endParaRPr>
          </a:p>
          <a:p>
            <a:pPr marL="12700" marR="5080">
              <a:lnSpc>
                <a:spcPct val="102600"/>
              </a:lnSpc>
            </a:pPr>
            <a:r>
              <a:rPr sz="1100" dirty="0">
                <a:solidFill>
                  <a:srgbClr val="00B0F0"/>
                </a:solidFill>
                <a:cs typeface="Microsoft Sans Serif"/>
              </a:rPr>
              <a:t>Strategic entry means that small parties are less likely to attract  high-quality candidates and funding, or even form in the first place,  in a country with a disproportional electoral system.</a:t>
            </a:r>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5728"/>
            <a:ext cx="360426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Party Systems: Social Cleavages and the Modifying Effects of  Electoral Institutions</a:t>
            </a:r>
          </a:p>
        </p:txBody>
      </p:sp>
      <p:sp>
        <p:nvSpPr>
          <p:cNvPr id="3" name="object 3"/>
          <p:cNvSpPr txBox="1"/>
          <p:nvPr/>
        </p:nvSpPr>
        <p:spPr>
          <a:xfrm>
            <a:off x="1800271" y="1419833"/>
            <a:ext cx="757555" cy="99060"/>
          </a:xfrm>
          <a:prstGeom prst="rect">
            <a:avLst/>
          </a:prstGeom>
        </p:spPr>
        <p:txBody>
          <a:bodyPr vert="horz" wrap="square" lIns="0" tIns="16510" rIns="0" bIns="0" rtlCol="0">
            <a:spAutoFit/>
          </a:bodyPr>
          <a:lstStyle/>
          <a:p>
            <a:pPr marL="12700">
              <a:lnSpc>
                <a:spcPct val="100000"/>
              </a:lnSpc>
              <a:spcBef>
                <a:spcPts val="130"/>
              </a:spcBef>
            </a:pPr>
            <a:r>
              <a:rPr sz="450" spc="5" dirty="0">
                <a:solidFill>
                  <a:srgbClr val="231F20"/>
                </a:solidFill>
                <a:latin typeface="Arial MT"/>
                <a:cs typeface="Arial MT"/>
              </a:rPr>
              <a:t>Politicized</a:t>
            </a:r>
            <a:r>
              <a:rPr sz="450" spc="-5" dirty="0">
                <a:solidFill>
                  <a:srgbClr val="231F20"/>
                </a:solidFill>
                <a:latin typeface="Arial MT"/>
                <a:cs typeface="Arial MT"/>
              </a:rPr>
              <a:t> </a:t>
            </a:r>
            <a:r>
              <a:rPr sz="450" spc="10" dirty="0">
                <a:solidFill>
                  <a:srgbClr val="231F20"/>
                </a:solidFill>
                <a:latin typeface="Arial MT"/>
                <a:cs typeface="Arial MT"/>
              </a:rPr>
              <a:t>social</a:t>
            </a:r>
            <a:r>
              <a:rPr sz="450" dirty="0">
                <a:solidFill>
                  <a:srgbClr val="231F20"/>
                </a:solidFill>
                <a:latin typeface="Arial MT"/>
                <a:cs typeface="Arial MT"/>
              </a:rPr>
              <a:t> </a:t>
            </a:r>
            <a:r>
              <a:rPr sz="450" spc="10" dirty="0">
                <a:solidFill>
                  <a:srgbClr val="231F20"/>
                </a:solidFill>
                <a:latin typeface="Arial MT"/>
                <a:cs typeface="Arial MT"/>
              </a:rPr>
              <a:t>cleavages</a:t>
            </a:r>
            <a:endParaRPr sz="450">
              <a:latin typeface="Arial MT"/>
              <a:cs typeface="Arial MT"/>
            </a:endParaRPr>
          </a:p>
        </p:txBody>
      </p:sp>
      <p:sp>
        <p:nvSpPr>
          <p:cNvPr id="4" name="object 4"/>
          <p:cNvSpPr txBox="1"/>
          <p:nvPr/>
        </p:nvSpPr>
        <p:spPr>
          <a:xfrm>
            <a:off x="2724370" y="993113"/>
            <a:ext cx="565785" cy="99060"/>
          </a:xfrm>
          <a:prstGeom prst="rect">
            <a:avLst/>
          </a:prstGeom>
        </p:spPr>
        <p:txBody>
          <a:bodyPr vert="horz" wrap="square" lIns="0" tIns="16510" rIns="0" bIns="0" rtlCol="0">
            <a:spAutoFit/>
          </a:bodyPr>
          <a:lstStyle/>
          <a:p>
            <a:pPr marL="12700">
              <a:lnSpc>
                <a:spcPct val="100000"/>
              </a:lnSpc>
              <a:spcBef>
                <a:spcPts val="130"/>
              </a:spcBef>
            </a:pPr>
            <a:r>
              <a:rPr sz="450" spc="10" dirty="0">
                <a:solidFill>
                  <a:srgbClr val="231F20"/>
                </a:solidFill>
                <a:latin typeface="Arial MT"/>
                <a:cs typeface="Arial MT"/>
              </a:rPr>
              <a:t>Elec</a:t>
            </a:r>
            <a:r>
              <a:rPr sz="450" spc="-5" dirty="0">
                <a:solidFill>
                  <a:srgbClr val="231F20"/>
                </a:solidFill>
                <a:latin typeface="Arial MT"/>
                <a:cs typeface="Arial MT"/>
              </a:rPr>
              <a:t>t</a:t>
            </a:r>
            <a:r>
              <a:rPr sz="450" spc="15" dirty="0">
                <a:solidFill>
                  <a:srgbClr val="231F20"/>
                </a:solidFill>
                <a:latin typeface="Arial MT"/>
                <a:cs typeface="Arial MT"/>
              </a:rPr>
              <a:t>o</a:t>
            </a:r>
            <a:r>
              <a:rPr sz="450" spc="5" dirty="0">
                <a:solidFill>
                  <a:srgbClr val="231F20"/>
                </a:solidFill>
                <a:latin typeface="Arial MT"/>
                <a:cs typeface="Arial MT"/>
              </a:rPr>
              <a:t>r</a:t>
            </a:r>
            <a:r>
              <a:rPr sz="450" spc="10" dirty="0">
                <a:solidFill>
                  <a:srgbClr val="231F20"/>
                </a:solidFill>
                <a:latin typeface="Arial MT"/>
                <a:cs typeface="Arial MT"/>
              </a:rPr>
              <a:t>al</a:t>
            </a:r>
            <a:r>
              <a:rPr sz="450" spc="5" dirty="0">
                <a:solidFill>
                  <a:srgbClr val="231F20"/>
                </a:solidFill>
                <a:latin typeface="Arial MT"/>
                <a:cs typeface="Arial MT"/>
              </a:rPr>
              <a:t> </a:t>
            </a:r>
            <a:r>
              <a:rPr sz="450" spc="10" dirty="0">
                <a:solidFill>
                  <a:srgbClr val="231F20"/>
                </a:solidFill>
                <a:latin typeface="Arial MT"/>
                <a:cs typeface="Arial MT"/>
              </a:rPr>
              <a:t>institutions</a:t>
            </a:r>
            <a:endParaRPr sz="450">
              <a:latin typeface="Arial MT"/>
              <a:cs typeface="Arial MT"/>
            </a:endParaRPr>
          </a:p>
        </p:txBody>
      </p:sp>
      <p:grpSp>
        <p:nvGrpSpPr>
          <p:cNvPr id="5" name="object 5"/>
          <p:cNvGrpSpPr/>
          <p:nvPr/>
        </p:nvGrpSpPr>
        <p:grpSpPr>
          <a:xfrm>
            <a:off x="2165262" y="754688"/>
            <a:ext cx="535305" cy="647065"/>
            <a:chOff x="2165262" y="754688"/>
            <a:chExt cx="535305" cy="647065"/>
          </a:xfrm>
        </p:grpSpPr>
        <p:sp>
          <p:nvSpPr>
            <p:cNvPr id="6" name="object 6"/>
            <p:cNvSpPr/>
            <p:nvPr/>
          </p:nvSpPr>
          <p:spPr>
            <a:xfrm>
              <a:off x="2228692" y="1047366"/>
              <a:ext cx="471805" cy="0"/>
            </a:xfrm>
            <a:custGeom>
              <a:avLst/>
              <a:gdLst/>
              <a:ahLst/>
              <a:cxnLst/>
              <a:rect l="l" t="t" r="r" b="b"/>
              <a:pathLst>
                <a:path w="471805">
                  <a:moveTo>
                    <a:pt x="0" y="0"/>
                  </a:moveTo>
                  <a:lnTo>
                    <a:pt x="471731" y="0"/>
                  </a:lnTo>
                </a:path>
              </a:pathLst>
            </a:custGeom>
            <a:ln w="3810">
              <a:solidFill>
                <a:srgbClr val="231F20"/>
              </a:solidFill>
            </a:ln>
          </p:spPr>
          <p:txBody>
            <a:bodyPr wrap="square" lIns="0" tIns="0" rIns="0" bIns="0" rtlCol="0"/>
            <a:lstStyle/>
            <a:p>
              <a:endParaRPr/>
            </a:p>
          </p:txBody>
        </p:sp>
        <p:sp>
          <p:nvSpPr>
            <p:cNvPr id="7" name="object 7"/>
            <p:cNvSpPr/>
            <p:nvPr/>
          </p:nvSpPr>
          <p:spPr>
            <a:xfrm>
              <a:off x="2194800" y="1032922"/>
              <a:ext cx="48895" cy="29209"/>
            </a:xfrm>
            <a:custGeom>
              <a:avLst/>
              <a:gdLst/>
              <a:ahLst/>
              <a:cxnLst/>
              <a:rect l="l" t="t" r="r" b="b"/>
              <a:pathLst>
                <a:path w="48894" h="29209">
                  <a:moveTo>
                    <a:pt x="48402" y="0"/>
                  </a:moveTo>
                  <a:lnTo>
                    <a:pt x="11067" y="12341"/>
                  </a:lnTo>
                  <a:lnTo>
                    <a:pt x="0" y="14424"/>
                  </a:lnTo>
                  <a:lnTo>
                    <a:pt x="5039" y="15225"/>
                  </a:lnTo>
                  <a:lnTo>
                    <a:pt x="40835" y="25793"/>
                  </a:lnTo>
                  <a:lnTo>
                    <a:pt x="48402" y="28834"/>
                  </a:lnTo>
                  <a:lnTo>
                    <a:pt x="48402" y="0"/>
                  </a:lnTo>
                  <a:close/>
                </a:path>
              </a:pathLst>
            </a:custGeom>
            <a:solidFill>
              <a:srgbClr val="231F20"/>
            </a:solidFill>
          </p:spPr>
          <p:txBody>
            <a:bodyPr wrap="square" lIns="0" tIns="0" rIns="0" bIns="0" rtlCol="0"/>
            <a:lstStyle/>
            <a:p>
              <a:endParaRPr/>
            </a:p>
          </p:txBody>
        </p:sp>
        <p:sp>
          <p:nvSpPr>
            <p:cNvPr id="8" name="object 8"/>
            <p:cNvSpPr/>
            <p:nvPr/>
          </p:nvSpPr>
          <p:spPr>
            <a:xfrm>
              <a:off x="2179698" y="754688"/>
              <a:ext cx="0" cy="612775"/>
            </a:xfrm>
            <a:custGeom>
              <a:avLst/>
              <a:gdLst/>
              <a:ahLst/>
              <a:cxnLst/>
              <a:rect l="l" t="t" r="r" b="b"/>
              <a:pathLst>
                <a:path h="612775">
                  <a:moveTo>
                    <a:pt x="0" y="0"/>
                  </a:moveTo>
                  <a:lnTo>
                    <a:pt x="0" y="612747"/>
                  </a:lnTo>
                </a:path>
              </a:pathLst>
            </a:custGeom>
            <a:ln w="3810">
              <a:solidFill>
                <a:srgbClr val="231F20"/>
              </a:solidFill>
            </a:ln>
          </p:spPr>
          <p:txBody>
            <a:bodyPr wrap="square" lIns="0" tIns="0" rIns="0" bIns="0" rtlCol="0"/>
            <a:lstStyle/>
            <a:p>
              <a:endParaRPr/>
            </a:p>
          </p:txBody>
        </p:sp>
        <p:sp>
          <p:nvSpPr>
            <p:cNvPr id="9" name="object 9"/>
            <p:cNvSpPr/>
            <p:nvPr/>
          </p:nvSpPr>
          <p:spPr>
            <a:xfrm>
              <a:off x="2165262" y="1352925"/>
              <a:ext cx="29209" cy="48895"/>
            </a:xfrm>
            <a:custGeom>
              <a:avLst/>
              <a:gdLst/>
              <a:ahLst/>
              <a:cxnLst/>
              <a:rect l="l" t="t" r="r" b="b"/>
              <a:pathLst>
                <a:path w="29210" h="48894">
                  <a:moveTo>
                    <a:pt x="28818" y="0"/>
                  </a:moveTo>
                  <a:lnTo>
                    <a:pt x="0" y="0"/>
                  </a:lnTo>
                  <a:lnTo>
                    <a:pt x="1287" y="2697"/>
                  </a:lnTo>
                  <a:lnTo>
                    <a:pt x="5669" y="13716"/>
                  </a:lnTo>
                  <a:lnTo>
                    <a:pt x="14417" y="48402"/>
                  </a:lnTo>
                  <a:lnTo>
                    <a:pt x="15218" y="43362"/>
                  </a:lnTo>
                  <a:lnTo>
                    <a:pt x="25786" y="7566"/>
                  </a:lnTo>
                  <a:lnTo>
                    <a:pt x="28818" y="0"/>
                  </a:lnTo>
                  <a:close/>
                </a:path>
              </a:pathLst>
            </a:custGeom>
            <a:solidFill>
              <a:srgbClr val="231F20"/>
            </a:solidFill>
          </p:spPr>
          <p:txBody>
            <a:bodyPr wrap="square" lIns="0" tIns="0" rIns="0" bIns="0" rtlCol="0"/>
            <a:lstStyle/>
            <a:p>
              <a:endParaRPr/>
            </a:p>
          </p:txBody>
        </p:sp>
      </p:grpSp>
      <p:sp>
        <p:nvSpPr>
          <p:cNvPr id="10" name="object 10"/>
          <p:cNvSpPr txBox="1"/>
          <p:nvPr/>
        </p:nvSpPr>
        <p:spPr>
          <a:xfrm>
            <a:off x="1853083" y="628059"/>
            <a:ext cx="655320" cy="99060"/>
          </a:xfrm>
          <a:prstGeom prst="rect">
            <a:avLst/>
          </a:prstGeom>
        </p:spPr>
        <p:txBody>
          <a:bodyPr vert="horz" wrap="square" lIns="0" tIns="16510" rIns="0" bIns="0" rtlCol="0">
            <a:spAutoFit/>
          </a:bodyPr>
          <a:lstStyle/>
          <a:p>
            <a:pPr marL="12700">
              <a:lnSpc>
                <a:spcPct val="100000"/>
              </a:lnSpc>
              <a:spcBef>
                <a:spcPts val="130"/>
              </a:spcBef>
            </a:pPr>
            <a:r>
              <a:rPr sz="450" spc="10" dirty="0">
                <a:solidFill>
                  <a:srgbClr val="231F20"/>
                </a:solidFill>
                <a:latin typeface="Arial MT"/>
                <a:cs typeface="Arial MT"/>
              </a:rPr>
              <a:t>Latent</a:t>
            </a:r>
            <a:r>
              <a:rPr sz="450" spc="-15" dirty="0">
                <a:solidFill>
                  <a:srgbClr val="231F20"/>
                </a:solidFill>
                <a:latin typeface="Arial MT"/>
                <a:cs typeface="Arial MT"/>
              </a:rPr>
              <a:t> </a:t>
            </a:r>
            <a:r>
              <a:rPr sz="450" spc="10" dirty="0">
                <a:solidFill>
                  <a:srgbClr val="231F20"/>
                </a:solidFill>
                <a:latin typeface="Arial MT"/>
                <a:cs typeface="Arial MT"/>
              </a:rPr>
              <a:t>social</a:t>
            </a:r>
            <a:r>
              <a:rPr sz="450" spc="-15" dirty="0">
                <a:solidFill>
                  <a:srgbClr val="231F20"/>
                </a:solidFill>
                <a:latin typeface="Arial MT"/>
                <a:cs typeface="Arial MT"/>
              </a:rPr>
              <a:t> </a:t>
            </a:r>
            <a:r>
              <a:rPr sz="450" spc="10" dirty="0">
                <a:solidFill>
                  <a:srgbClr val="231F20"/>
                </a:solidFill>
                <a:latin typeface="Arial MT"/>
                <a:cs typeface="Arial MT"/>
              </a:rPr>
              <a:t>cleavages</a:t>
            </a:r>
            <a:endParaRPr sz="450">
              <a:latin typeface="Arial MT"/>
              <a:cs typeface="Arial MT"/>
            </a:endParaRPr>
          </a:p>
        </p:txBody>
      </p:sp>
      <p:sp>
        <p:nvSpPr>
          <p:cNvPr id="11" name="object 11"/>
          <p:cNvSpPr txBox="1"/>
          <p:nvPr/>
        </p:nvSpPr>
        <p:spPr>
          <a:xfrm>
            <a:off x="1947365" y="2204693"/>
            <a:ext cx="463550" cy="99060"/>
          </a:xfrm>
          <a:prstGeom prst="rect">
            <a:avLst/>
          </a:prstGeom>
        </p:spPr>
        <p:txBody>
          <a:bodyPr vert="horz" wrap="square" lIns="0" tIns="16510" rIns="0" bIns="0" rtlCol="0">
            <a:spAutoFit/>
          </a:bodyPr>
          <a:lstStyle/>
          <a:p>
            <a:pPr marL="12700">
              <a:lnSpc>
                <a:spcPct val="100000"/>
              </a:lnSpc>
              <a:spcBef>
                <a:spcPts val="130"/>
              </a:spcBef>
            </a:pPr>
            <a:r>
              <a:rPr sz="450" spc="10" dirty="0">
                <a:solidFill>
                  <a:srgbClr val="231F20"/>
                </a:solidFill>
                <a:latin typeface="Arial MT"/>
                <a:cs typeface="Arial MT"/>
              </a:rPr>
              <a:t>Elec</a:t>
            </a:r>
            <a:r>
              <a:rPr sz="450" spc="-5" dirty="0">
                <a:solidFill>
                  <a:srgbClr val="231F20"/>
                </a:solidFill>
                <a:latin typeface="Arial MT"/>
                <a:cs typeface="Arial MT"/>
              </a:rPr>
              <a:t>t</a:t>
            </a:r>
            <a:r>
              <a:rPr sz="450" spc="15" dirty="0">
                <a:solidFill>
                  <a:srgbClr val="231F20"/>
                </a:solidFill>
                <a:latin typeface="Arial MT"/>
                <a:cs typeface="Arial MT"/>
              </a:rPr>
              <a:t>o</a:t>
            </a:r>
            <a:r>
              <a:rPr sz="450" spc="5" dirty="0">
                <a:solidFill>
                  <a:srgbClr val="231F20"/>
                </a:solidFill>
                <a:latin typeface="Arial MT"/>
                <a:cs typeface="Arial MT"/>
              </a:rPr>
              <a:t>r</a:t>
            </a:r>
            <a:r>
              <a:rPr sz="450" spc="10" dirty="0">
                <a:solidFill>
                  <a:srgbClr val="231F20"/>
                </a:solidFill>
                <a:latin typeface="Arial MT"/>
                <a:cs typeface="Arial MT"/>
              </a:rPr>
              <a:t>al</a:t>
            </a:r>
            <a:r>
              <a:rPr sz="450" spc="5" dirty="0">
                <a:solidFill>
                  <a:srgbClr val="231F20"/>
                </a:solidFill>
                <a:latin typeface="Arial MT"/>
                <a:cs typeface="Arial MT"/>
              </a:rPr>
              <a:t> </a:t>
            </a:r>
            <a:r>
              <a:rPr sz="450" spc="15" dirty="0">
                <a:solidFill>
                  <a:srgbClr val="231F20"/>
                </a:solidFill>
                <a:latin typeface="Arial MT"/>
                <a:cs typeface="Arial MT"/>
              </a:rPr>
              <a:t>pa</a:t>
            </a:r>
            <a:r>
              <a:rPr sz="450" spc="25" dirty="0">
                <a:solidFill>
                  <a:srgbClr val="231F20"/>
                </a:solidFill>
                <a:latin typeface="Arial MT"/>
                <a:cs typeface="Arial MT"/>
              </a:rPr>
              <a:t>r</a:t>
            </a:r>
            <a:r>
              <a:rPr sz="450" spc="10" dirty="0">
                <a:solidFill>
                  <a:srgbClr val="231F20"/>
                </a:solidFill>
                <a:latin typeface="Arial MT"/>
                <a:cs typeface="Arial MT"/>
              </a:rPr>
              <a:t>ties</a:t>
            </a:r>
            <a:endParaRPr sz="450">
              <a:latin typeface="Arial MT"/>
              <a:cs typeface="Arial MT"/>
            </a:endParaRPr>
          </a:p>
        </p:txBody>
      </p:sp>
      <p:sp>
        <p:nvSpPr>
          <p:cNvPr id="12" name="object 12"/>
          <p:cNvSpPr txBox="1"/>
          <p:nvPr/>
        </p:nvSpPr>
        <p:spPr>
          <a:xfrm>
            <a:off x="1269379" y="2200586"/>
            <a:ext cx="340360" cy="154401"/>
          </a:xfrm>
          <a:prstGeom prst="rect">
            <a:avLst/>
          </a:prstGeom>
        </p:spPr>
        <p:txBody>
          <a:bodyPr vert="horz" wrap="square" lIns="0" tIns="11430" rIns="0" bIns="0" rtlCol="0">
            <a:spAutoFit/>
          </a:bodyPr>
          <a:lstStyle/>
          <a:p>
            <a:pPr marL="76200" marR="5080" indent="-64135">
              <a:lnSpc>
                <a:spcPct val="106700"/>
              </a:lnSpc>
              <a:spcBef>
                <a:spcPts val="90"/>
              </a:spcBef>
            </a:pPr>
            <a:r>
              <a:rPr sz="450" b="1" spc="20" dirty="0">
                <a:solidFill>
                  <a:srgbClr val="00B0F0"/>
                </a:solidFill>
                <a:latin typeface="Arial"/>
                <a:cs typeface="Arial"/>
              </a:rPr>
              <a:t>D</a:t>
            </a:r>
            <a:r>
              <a:rPr sz="450" b="1" spc="5" dirty="0">
                <a:solidFill>
                  <a:srgbClr val="00B0F0"/>
                </a:solidFill>
                <a:latin typeface="Arial"/>
                <a:cs typeface="Arial"/>
              </a:rPr>
              <a:t>uv</a:t>
            </a:r>
            <a:r>
              <a:rPr sz="450" b="1" spc="15" dirty="0">
                <a:solidFill>
                  <a:srgbClr val="00B0F0"/>
                </a:solidFill>
                <a:latin typeface="Arial"/>
                <a:cs typeface="Arial"/>
              </a:rPr>
              <a:t>e</a:t>
            </a:r>
            <a:r>
              <a:rPr sz="450" b="1" dirty="0">
                <a:solidFill>
                  <a:srgbClr val="00B0F0"/>
                </a:solidFill>
                <a:latin typeface="Arial"/>
                <a:cs typeface="Arial"/>
              </a:rPr>
              <a:t>r</a:t>
            </a:r>
            <a:r>
              <a:rPr sz="450" b="1" spc="15" dirty="0">
                <a:solidFill>
                  <a:srgbClr val="00B0F0"/>
                </a:solidFill>
                <a:latin typeface="Arial"/>
                <a:cs typeface="Arial"/>
              </a:rPr>
              <a:t>ge</a:t>
            </a:r>
            <a:r>
              <a:rPr sz="450" b="1" spc="25" dirty="0">
                <a:solidFill>
                  <a:srgbClr val="00B0F0"/>
                </a:solidFill>
                <a:latin typeface="Arial"/>
                <a:cs typeface="Arial"/>
              </a:rPr>
              <a:t>r</a:t>
            </a:r>
            <a:r>
              <a:rPr sz="450" b="1" spc="-25" dirty="0">
                <a:solidFill>
                  <a:srgbClr val="00B0F0"/>
                </a:solidFill>
                <a:latin typeface="Arial"/>
                <a:cs typeface="Arial"/>
              </a:rPr>
              <a:t>’</a:t>
            </a:r>
            <a:r>
              <a:rPr sz="450" b="1" spc="10" dirty="0">
                <a:solidFill>
                  <a:srgbClr val="00B0F0"/>
                </a:solidFill>
                <a:latin typeface="Arial"/>
                <a:cs typeface="Arial"/>
              </a:rPr>
              <a:t>s  </a:t>
            </a:r>
            <a:r>
              <a:rPr sz="450" b="1" spc="15" dirty="0">
                <a:solidFill>
                  <a:srgbClr val="00B0F0"/>
                </a:solidFill>
                <a:latin typeface="Arial"/>
                <a:cs typeface="Arial"/>
              </a:rPr>
              <a:t>theory</a:t>
            </a:r>
            <a:endParaRPr sz="450" dirty="0">
              <a:solidFill>
                <a:srgbClr val="00B0F0"/>
              </a:solidFill>
              <a:latin typeface="Arial"/>
              <a:cs typeface="Arial"/>
            </a:endParaRPr>
          </a:p>
        </p:txBody>
      </p:sp>
      <p:sp>
        <p:nvSpPr>
          <p:cNvPr id="13" name="object 13"/>
          <p:cNvSpPr txBox="1"/>
          <p:nvPr/>
        </p:nvSpPr>
        <p:spPr>
          <a:xfrm>
            <a:off x="2727753" y="1747471"/>
            <a:ext cx="559435" cy="172085"/>
          </a:xfrm>
          <a:prstGeom prst="rect">
            <a:avLst/>
          </a:prstGeom>
        </p:spPr>
        <p:txBody>
          <a:bodyPr vert="horz" wrap="square" lIns="0" tIns="11430" rIns="0" bIns="0" rtlCol="0">
            <a:spAutoFit/>
          </a:bodyPr>
          <a:lstStyle/>
          <a:p>
            <a:pPr marL="12700" marR="5080" indent="32384">
              <a:lnSpc>
                <a:spcPct val="106700"/>
              </a:lnSpc>
              <a:spcBef>
                <a:spcPts val="90"/>
              </a:spcBef>
            </a:pPr>
            <a:r>
              <a:rPr sz="450" spc="10" dirty="0">
                <a:solidFill>
                  <a:srgbClr val="231F20"/>
                </a:solidFill>
                <a:latin typeface="Arial MT"/>
                <a:cs typeface="Arial MT"/>
              </a:rPr>
              <a:t>Strategic </a:t>
            </a:r>
            <a:r>
              <a:rPr sz="450" spc="5" dirty="0">
                <a:solidFill>
                  <a:srgbClr val="231F20"/>
                </a:solidFill>
                <a:latin typeface="Arial MT"/>
                <a:cs typeface="Arial MT"/>
              </a:rPr>
              <a:t>effect </a:t>
            </a:r>
            <a:r>
              <a:rPr sz="450" spc="10" dirty="0">
                <a:solidFill>
                  <a:srgbClr val="231F20"/>
                </a:solidFill>
                <a:latin typeface="Arial MT"/>
                <a:cs typeface="Arial MT"/>
              </a:rPr>
              <a:t>of </a:t>
            </a:r>
            <a:r>
              <a:rPr sz="450" spc="15" dirty="0">
                <a:solidFill>
                  <a:srgbClr val="231F20"/>
                </a:solidFill>
                <a:latin typeface="Arial MT"/>
                <a:cs typeface="Arial MT"/>
              </a:rPr>
              <a:t> </a:t>
            </a:r>
            <a:r>
              <a:rPr sz="450" spc="10" dirty="0">
                <a:solidFill>
                  <a:srgbClr val="231F20"/>
                </a:solidFill>
                <a:latin typeface="Arial MT"/>
                <a:cs typeface="Arial MT"/>
              </a:rPr>
              <a:t>elec</a:t>
            </a:r>
            <a:r>
              <a:rPr sz="450" spc="-5" dirty="0">
                <a:solidFill>
                  <a:srgbClr val="231F20"/>
                </a:solidFill>
                <a:latin typeface="Arial MT"/>
                <a:cs typeface="Arial MT"/>
              </a:rPr>
              <a:t>t</a:t>
            </a:r>
            <a:r>
              <a:rPr sz="450" spc="15" dirty="0">
                <a:solidFill>
                  <a:srgbClr val="231F20"/>
                </a:solidFill>
                <a:latin typeface="Arial MT"/>
                <a:cs typeface="Arial MT"/>
              </a:rPr>
              <a:t>o</a:t>
            </a:r>
            <a:r>
              <a:rPr sz="450" spc="5" dirty="0">
                <a:solidFill>
                  <a:srgbClr val="231F20"/>
                </a:solidFill>
                <a:latin typeface="Arial MT"/>
                <a:cs typeface="Arial MT"/>
              </a:rPr>
              <a:t>r</a:t>
            </a:r>
            <a:r>
              <a:rPr sz="450" spc="10" dirty="0">
                <a:solidFill>
                  <a:srgbClr val="231F20"/>
                </a:solidFill>
                <a:latin typeface="Arial MT"/>
                <a:cs typeface="Arial MT"/>
              </a:rPr>
              <a:t>al</a:t>
            </a:r>
            <a:r>
              <a:rPr sz="450" spc="5" dirty="0">
                <a:solidFill>
                  <a:srgbClr val="231F20"/>
                </a:solidFill>
                <a:latin typeface="Arial MT"/>
                <a:cs typeface="Arial MT"/>
              </a:rPr>
              <a:t> </a:t>
            </a:r>
            <a:r>
              <a:rPr sz="450" spc="10" dirty="0">
                <a:solidFill>
                  <a:srgbClr val="231F20"/>
                </a:solidFill>
                <a:latin typeface="Arial MT"/>
                <a:cs typeface="Arial MT"/>
              </a:rPr>
              <a:t>institutions</a:t>
            </a:r>
            <a:endParaRPr sz="450">
              <a:latin typeface="Arial MT"/>
              <a:cs typeface="Arial MT"/>
            </a:endParaRPr>
          </a:p>
        </p:txBody>
      </p:sp>
      <p:grpSp>
        <p:nvGrpSpPr>
          <p:cNvPr id="14" name="object 14"/>
          <p:cNvGrpSpPr/>
          <p:nvPr/>
        </p:nvGrpSpPr>
        <p:grpSpPr>
          <a:xfrm>
            <a:off x="2165262" y="1539548"/>
            <a:ext cx="535305" cy="647065"/>
            <a:chOff x="2165262" y="1539548"/>
            <a:chExt cx="535305" cy="647065"/>
          </a:xfrm>
        </p:grpSpPr>
        <p:sp>
          <p:nvSpPr>
            <p:cNvPr id="15" name="object 15"/>
            <p:cNvSpPr/>
            <p:nvPr/>
          </p:nvSpPr>
          <p:spPr>
            <a:xfrm>
              <a:off x="2228692" y="1832226"/>
              <a:ext cx="471805" cy="0"/>
            </a:xfrm>
            <a:custGeom>
              <a:avLst/>
              <a:gdLst/>
              <a:ahLst/>
              <a:cxnLst/>
              <a:rect l="l" t="t" r="r" b="b"/>
              <a:pathLst>
                <a:path w="471805">
                  <a:moveTo>
                    <a:pt x="0" y="0"/>
                  </a:moveTo>
                  <a:lnTo>
                    <a:pt x="471731" y="0"/>
                  </a:lnTo>
                </a:path>
              </a:pathLst>
            </a:custGeom>
            <a:ln w="3810">
              <a:solidFill>
                <a:srgbClr val="231F20"/>
              </a:solidFill>
            </a:ln>
          </p:spPr>
          <p:txBody>
            <a:bodyPr wrap="square" lIns="0" tIns="0" rIns="0" bIns="0" rtlCol="0"/>
            <a:lstStyle/>
            <a:p>
              <a:endParaRPr/>
            </a:p>
          </p:txBody>
        </p:sp>
        <p:sp>
          <p:nvSpPr>
            <p:cNvPr id="16" name="object 16"/>
            <p:cNvSpPr/>
            <p:nvPr/>
          </p:nvSpPr>
          <p:spPr>
            <a:xfrm>
              <a:off x="2194800" y="1817782"/>
              <a:ext cx="48895" cy="29209"/>
            </a:xfrm>
            <a:custGeom>
              <a:avLst/>
              <a:gdLst/>
              <a:ahLst/>
              <a:cxnLst/>
              <a:rect l="l" t="t" r="r" b="b"/>
              <a:pathLst>
                <a:path w="48894" h="29210">
                  <a:moveTo>
                    <a:pt x="48402" y="0"/>
                  </a:moveTo>
                  <a:lnTo>
                    <a:pt x="11067" y="12341"/>
                  </a:lnTo>
                  <a:lnTo>
                    <a:pt x="0" y="14424"/>
                  </a:lnTo>
                  <a:lnTo>
                    <a:pt x="5039" y="15225"/>
                  </a:lnTo>
                  <a:lnTo>
                    <a:pt x="40835" y="25793"/>
                  </a:lnTo>
                  <a:lnTo>
                    <a:pt x="48402" y="28834"/>
                  </a:lnTo>
                  <a:lnTo>
                    <a:pt x="48402" y="0"/>
                  </a:lnTo>
                  <a:close/>
                </a:path>
              </a:pathLst>
            </a:custGeom>
            <a:solidFill>
              <a:srgbClr val="231F20"/>
            </a:solidFill>
          </p:spPr>
          <p:txBody>
            <a:bodyPr wrap="square" lIns="0" tIns="0" rIns="0" bIns="0" rtlCol="0"/>
            <a:lstStyle/>
            <a:p>
              <a:endParaRPr/>
            </a:p>
          </p:txBody>
        </p:sp>
        <p:sp>
          <p:nvSpPr>
            <p:cNvPr id="17" name="object 17"/>
            <p:cNvSpPr/>
            <p:nvPr/>
          </p:nvSpPr>
          <p:spPr>
            <a:xfrm>
              <a:off x="2179698" y="1539548"/>
              <a:ext cx="0" cy="612775"/>
            </a:xfrm>
            <a:custGeom>
              <a:avLst/>
              <a:gdLst/>
              <a:ahLst/>
              <a:cxnLst/>
              <a:rect l="l" t="t" r="r" b="b"/>
              <a:pathLst>
                <a:path h="612775">
                  <a:moveTo>
                    <a:pt x="0" y="0"/>
                  </a:moveTo>
                  <a:lnTo>
                    <a:pt x="0" y="612747"/>
                  </a:lnTo>
                </a:path>
              </a:pathLst>
            </a:custGeom>
            <a:ln w="3810">
              <a:solidFill>
                <a:srgbClr val="231F20"/>
              </a:solidFill>
            </a:ln>
          </p:spPr>
          <p:txBody>
            <a:bodyPr wrap="square" lIns="0" tIns="0" rIns="0" bIns="0" rtlCol="0"/>
            <a:lstStyle/>
            <a:p>
              <a:endParaRPr/>
            </a:p>
          </p:txBody>
        </p:sp>
        <p:sp>
          <p:nvSpPr>
            <p:cNvPr id="18" name="object 18"/>
            <p:cNvSpPr/>
            <p:nvPr/>
          </p:nvSpPr>
          <p:spPr>
            <a:xfrm>
              <a:off x="2165262" y="2137785"/>
              <a:ext cx="29209" cy="48895"/>
            </a:xfrm>
            <a:custGeom>
              <a:avLst/>
              <a:gdLst/>
              <a:ahLst/>
              <a:cxnLst/>
              <a:rect l="l" t="t" r="r" b="b"/>
              <a:pathLst>
                <a:path w="29210" h="48894">
                  <a:moveTo>
                    <a:pt x="28818" y="0"/>
                  </a:moveTo>
                  <a:lnTo>
                    <a:pt x="0" y="0"/>
                  </a:lnTo>
                  <a:lnTo>
                    <a:pt x="1287" y="2697"/>
                  </a:lnTo>
                  <a:lnTo>
                    <a:pt x="5669" y="13716"/>
                  </a:lnTo>
                  <a:lnTo>
                    <a:pt x="14417" y="48402"/>
                  </a:lnTo>
                  <a:lnTo>
                    <a:pt x="15218" y="43362"/>
                  </a:lnTo>
                  <a:lnTo>
                    <a:pt x="25786" y="7566"/>
                  </a:lnTo>
                  <a:lnTo>
                    <a:pt x="28818" y="0"/>
                  </a:lnTo>
                  <a:close/>
                </a:path>
              </a:pathLst>
            </a:custGeom>
            <a:solidFill>
              <a:srgbClr val="231F20"/>
            </a:solidFill>
          </p:spPr>
          <p:txBody>
            <a:bodyPr wrap="square" lIns="0" tIns="0" rIns="0" bIns="0" rtlCol="0"/>
            <a:lstStyle/>
            <a:p>
              <a:endParaRPr/>
            </a:p>
          </p:txBody>
        </p:sp>
      </p:grpSp>
      <p:sp>
        <p:nvSpPr>
          <p:cNvPr id="19" name="object 19"/>
          <p:cNvSpPr txBox="1"/>
          <p:nvPr/>
        </p:nvSpPr>
        <p:spPr>
          <a:xfrm>
            <a:off x="1921793" y="2981937"/>
            <a:ext cx="514350" cy="99060"/>
          </a:xfrm>
          <a:prstGeom prst="rect">
            <a:avLst/>
          </a:prstGeom>
        </p:spPr>
        <p:txBody>
          <a:bodyPr vert="horz" wrap="square" lIns="0" tIns="16510" rIns="0" bIns="0" rtlCol="0">
            <a:spAutoFit/>
          </a:bodyPr>
          <a:lstStyle/>
          <a:p>
            <a:pPr marL="12700">
              <a:lnSpc>
                <a:spcPct val="100000"/>
              </a:lnSpc>
              <a:spcBef>
                <a:spcPts val="130"/>
              </a:spcBef>
            </a:pPr>
            <a:r>
              <a:rPr sz="450" spc="10" dirty="0">
                <a:solidFill>
                  <a:srgbClr val="231F20"/>
                </a:solidFill>
                <a:latin typeface="Arial MT"/>
                <a:cs typeface="Arial MT"/>
              </a:rPr>
              <a:t>Legislati</a:t>
            </a:r>
            <a:r>
              <a:rPr sz="450" spc="-5" dirty="0">
                <a:solidFill>
                  <a:srgbClr val="231F20"/>
                </a:solidFill>
                <a:latin typeface="Arial MT"/>
                <a:cs typeface="Arial MT"/>
              </a:rPr>
              <a:t>v</a:t>
            </a:r>
            <a:r>
              <a:rPr sz="450" spc="15" dirty="0">
                <a:solidFill>
                  <a:srgbClr val="231F20"/>
                </a:solidFill>
                <a:latin typeface="Arial MT"/>
                <a:cs typeface="Arial MT"/>
              </a:rPr>
              <a:t>e</a:t>
            </a:r>
            <a:r>
              <a:rPr sz="450" spc="5" dirty="0">
                <a:solidFill>
                  <a:srgbClr val="231F20"/>
                </a:solidFill>
                <a:latin typeface="Arial MT"/>
                <a:cs typeface="Arial MT"/>
              </a:rPr>
              <a:t> </a:t>
            </a:r>
            <a:r>
              <a:rPr sz="450" spc="15" dirty="0">
                <a:solidFill>
                  <a:srgbClr val="231F20"/>
                </a:solidFill>
                <a:latin typeface="Arial MT"/>
                <a:cs typeface="Arial MT"/>
              </a:rPr>
              <a:t>pa</a:t>
            </a:r>
            <a:r>
              <a:rPr sz="450" spc="25" dirty="0">
                <a:solidFill>
                  <a:srgbClr val="231F20"/>
                </a:solidFill>
                <a:latin typeface="Arial MT"/>
                <a:cs typeface="Arial MT"/>
              </a:rPr>
              <a:t>r</a:t>
            </a:r>
            <a:r>
              <a:rPr sz="450" spc="10" dirty="0">
                <a:solidFill>
                  <a:srgbClr val="231F20"/>
                </a:solidFill>
                <a:latin typeface="Arial MT"/>
                <a:cs typeface="Arial MT"/>
              </a:rPr>
              <a:t>ties</a:t>
            </a:r>
            <a:endParaRPr sz="450">
              <a:latin typeface="Arial MT"/>
              <a:cs typeface="Arial MT"/>
            </a:endParaRPr>
          </a:p>
        </p:txBody>
      </p:sp>
      <p:sp>
        <p:nvSpPr>
          <p:cNvPr id="20" name="object 20"/>
          <p:cNvSpPr txBox="1"/>
          <p:nvPr/>
        </p:nvSpPr>
        <p:spPr>
          <a:xfrm>
            <a:off x="2725551" y="2539977"/>
            <a:ext cx="563245" cy="172085"/>
          </a:xfrm>
          <a:prstGeom prst="rect">
            <a:avLst/>
          </a:prstGeom>
        </p:spPr>
        <p:txBody>
          <a:bodyPr vert="horz" wrap="square" lIns="0" tIns="11430" rIns="0" bIns="0" rtlCol="0">
            <a:spAutoFit/>
          </a:bodyPr>
          <a:lstStyle/>
          <a:p>
            <a:pPr marL="14604" marR="5080" indent="-2540">
              <a:lnSpc>
                <a:spcPct val="106700"/>
              </a:lnSpc>
              <a:spcBef>
                <a:spcPts val="90"/>
              </a:spcBef>
            </a:pPr>
            <a:r>
              <a:rPr sz="450" spc="15" dirty="0">
                <a:solidFill>
                  <a:srgbClr val="231F20"/>
                </a:solidFill>
                <a:latin typeface="Arial MT"/>
                <a:cs typeface="Arial MT"/>
              </a:rPr>
              <a:t>Mechanical</a:t>
            </a:r>
            <a:r>
              <a:rPr sz="450" spc="5" dirty="0">
                <a:solidFill>
                  <a:srgbClr val="231F20"/>
                </a:solidFill>
                <a:latin typeface="Arial MT"/>
                <a:cs typeface="Arial MT"/>
              </a:rPr>
              <a:t> </a:t>
            </a:r>
            <a:r>
              <a:rPr sz="450" spc="15" dirty="0">
                <a:solidFill>
                  <a:srgbClr val="231F20"/>
                </a:solidFill>
                <a:latin typeface="Arial MT"/>
                <a:cs typeface="Arial MT"/>
              </a:rPr>
              <a:t>e</a:t>
            </a:r>
            <a:r>
              <a:rPr sz="450" spc="-15" dirty="0">
                <a:solidFill>
                  <a:srgbClr val="231F20"/>
                </a:solidFill>
                <a:latin typeface="Arial MT"/>
                <a:cs typeface="Arial MT"/>
              </a:rPr>
              <a:t>f</a:t>
            </a:r>
            <a:r>
              <a:rPr sz="450" spc="-10" dirty="0">
                <a:solidFill>
                  <a:srgbClr val="231F20"/>
                </a:solidFill>
                <a:latin typeface="Arial MT"/>
                <a:cs typeface="Arial MT"/>
              </a:rPr>
              <a:t>f</a:t>
            </a:r>
            <a:r>
              <a:rPr sz="450" spc="10" dirty="0">
                <a:solidFill>
                  <a:srgbClr val="231F20"/>
                </a:solidFill>
                <a:latin typeface="Arial MT"/>
                <a:cs typeface="Arial MT"/>
              </a:rPr>
              <a:t>ect</a:t>
            </a:r>
            <a:r>
              <a:rPr sz="450" spc="5" dirty="0">
                <a:solidFill>
                  <a:srgbClr val="231F20"/>
                </a:solidFill>
                <a:latin typeface="Arial MT"/>
                <a:cs typeface="Arial MT"/>
              </a:rPr>
              <a:t> </a:t>
            </a:r>
            <a:r>
              <a:rPr sz="450" spc="10" dirty="0">
                <a:solidFill>
                  <a:srgbClr val="231F20"/>
                </a:solidFill>
                <a:latin typeface="Arial MT"/>
                <a:cs typeface="Arial MT"/>
              </a:rPr>
              <a:t>of  elec</a:t>
            </a:r>
            <a:r>
              <a:rPr sz="450" spc="-5" dirty="0">
                <a:solidFill>
                  <a:srgbClr val="231F20"/>
                </a:solidFill>
                <a:latin typeface="Arial MT"/>
                <a:cs typeface="Arial MT"/>
              </a:rPr>
              <a:t>t</a:t>
            </a:r>
            <a:r>
              <a:rPr sz="450" spc="15" dirty="0">
                <a:solidFill>
                  <a:srgbClr val="231F20"/>
                </a:solidFill>
                <a:latin typeface="Arial MT"/>
                <a:cs typeface="Arial MT"/>
              </a:rPr>
              <a:t>o</a:t>
            </a:r>
            <a:r>
              <a:rPr sz="450" spc="5" dirty="0">
                <a:solidFill>
                  <a:srgbClr val="231F20"/>
                </a:solidFill>
                <a:latin typeface="Arial MT"/>
                <a:cs typeface="Arial MT"/>
              </a:rPr>
              <a:t>r</a:t>
            </a:r>
            <a:r>
              <a:rPr sz="450" spc="10" dirty="0">
                <a:solidFill>
                  <a:srgbClr val="231F20"/>
                </a:solidFill>
                <a:latin typeface="Arial MT"/>
                <a:cs typeface="Arial MT"/>
              </a:rPr>
              <a:t>al</a:t>
            </a:r>
            <a:r>
              <a:rPr sz="450" spc="5" dirty="0">
                <a:solidFill>
                  <a:srgbClr val="231F20"/>
                </a:solidFill>
                <a:latin typeface="Arial MT"/>
                <a:cs typeface="Arial MT"/>
              </a:rPr>
              <a:t> </a:t>
            </a:r>
            <a:r>
              <a:rPr sz="450" spc="10" dirty="0">
                <a:solidFill>
                  <a:srgbClr val="231F20"/>
                </a:solidFill>
                <a:latin typeface="Arial MT"/>
                <a:cs typeface="Arial MT"/>
              </a:rPr>
              <a:t>institutions</a:t>
            </a:r>
            <a:endParaRPr sz="450">
              <a:latin typeface="Arial MT"/>
              <a:cs typeface="Arial MT"/>
            </a:endParaRPr>
          </a:p>
        </p:txBody>
      </p:sp>
      <p:grpSp>
        <p:nvGrpSpPr>
          <p:cNvPr id="21" name="object 21"/>
          <p:cNvGrpSpPr/>
          <p:nvPr/>
        </p:nvGrpSpPr>
        <p:grpSpPr>
          <a:xfrm>
            <a:off x="2165262" y="2339648"/>
            <a:ext cx="535305" cy="647065"/>
            <a:chOff x="2165262" y="2339648"/>
            <a:chExt cx="535305" cy="647065"/>
          </a:xfrm>
        </p:grpSpPr>
        <p:sp>
          <p:nvSpPr>
            <p:cNvPr id="22" name="object 22"/>
            <p:cNvSpPr/>
            <p:nvPr/>
          </p:nvSpPr>
          <p:spPr>
            <a:xfrm>
              <a:off x="2228692" y="2632326"/>
              <a:ext cx="471805" cy="0"/>
            </a:xfrm>
            <a:custGeom>
              <a:avLst/>
              <a:gdLst/>
              <a:ahLst/>
              <a:cxnLst/>
              <a:rect l="l" t="t" r="r" b="b"/>
              <a:pathLst>
                <a:path w="471805">
                  <a:moveTo>
                    <a:pt x="0" y="0"/>
                  </a:moveTo>
                  <a:lnTo>
                    <a:pt x="471731" y="0"/>
                  </a:lnTo>
                </a:path>
              </a:pathLst>
            </a:custGeom>
            <a:ln w="3810">
              <a:solidFill>
                <a:srgbClr val="231F20"/>
              </a:solidFill>
            </a:ln>
          </p:spPr>
          <p:txBody>
            <a:bodyPr wrap="square" lIns="0" tIns="0" rIns="0" bIns="0" rtlCol="0"/>
            <a:lstStyle/>
            <a:p>
              <a:endParaRPr/>
            </a:p>
          </p:txBody>
        </p:sp>
        <p:sp>
          <p:nvSpPr>
            <p:cNvPr id="23" name="object 23"/>
            <p:cNvSpPr/>
            <p:nvPr/>
          </p:nvSpPr>
          <p:spPr>
            <a:xfrm>
              <a:off x="2194800" y="2617891"/>
              <a:ext cx="48895" cy="29209"/>
            </a:xfrm>
            <a:custGeom>
              <a:avLst/>
              <a:gdLst/>
              <a:ahLst/>
              <a:cxnLst/>
              <a:rect l="l" t="t" r="r" b="b"/>
              <a:pathLst>
                <a:path w="48894" h="29210">
                  <a:moveTo>
                    <a:pt x="48402" y="0"/>
                  </a:moveTo>
                  <a:lnTo>
                    <a:pt x="11067" y="12329"/>
                  </a:lnTo>
                  <a:lnTo>
                    <a:pt x="0" y="14417"/>
                  </a:lnTo>
                  <a:lnTo>
                    <a:pt x="5039" y="15218"/>
                  </a:lnTo>
                  <a:lnTo>
                    <a:pt x="40835" y="25786"/>
                  </a:lnTo>
                  <a:lnTo>
                    <a:pt x="48402" y="28818"/>
                  </a:lnTo>
                  <a:lnTo>
                    <a:pt x="48402" y="0"/>
                  </a:lnTo>
                  <a:close/>
                </a:path>
              </a:pathLst>
            </a:custGeom>
            <a:solidFill>
              <a:srgbClr val="231F20"/>
            </a:solidFill>
          </p:spPr>
          <p:txBody>
            <a:bodyPr wrap="square" lIns="0" tIns="0" rIns="0" bIns="0" rtlCol="0"/>
            <a:lstStyle/>
            <a:p>
              <a:endParaRPr/>
            </a:p>
          </p:txBody>
        </p:sp>
        <p:sp>
          <p:nvSpPr>
            <p:cNvPr id="24" name="object 24"/>
            <p:cNvSpPr/>
            <p:nvPr/>
          </p:nvSpPr>
          <p:spPr>
            <a:xfrm>
              <a:off x="2179698" y="2339648"/>
              <a:ext cx="0" cy="612775"/>
            </a:xfrm>
            <a:custGeom>
              <a:avLst/>
              <a:gdLst/>
              <a:ahLst/>
              <a:cxnLst/>
              <a:rect l="l" t="t" r="r" b="b"/>
              <a:pathLst>
                <a:path h="612775">
                  <a:moveTo>
                    <a:pt x="0" y="0"/>
                  </a:moveTo>
                  <a:lnTo>
                    <a:pt x="0" y="612747"/>
                  </a:lnTo>
                </a:path>
              </a:pathLst>
            </a:custGeom>
            <a:ln w="3810">
              <a:solidFill>
                <a:srgbClr val="231F20"/>
              </a:solidFill>
            </a:ln>
          </p:spPr>
          <p:txBody>
            <a:bodyPr wrap="square" lIns="0" tIns="0" rIns="0" bIns="0" rtlCol="0"/>
            <a:lstStyle/>
            <a:p>
              <a:endParaRPr/>
            </a:p>
          </p:txBody>
        </p:sp>
        <p:sp>
          <p:nvSpPr>
            <p:cNvPr id="25" name="object 25"/>
            <p:cNvSpPr/>
            <p:nvPr/>
          </p:nvSpPr>
          <p:spPr>
            <a:xfrm>
              <a:off x="2165262" y="2937886"/>
              <a:ext cx="29209" cy="48895"/>
            </a:xfrm>
            <a:custGeom>
              <a:avLst/>
              <a:gdLst/>
              <a:ahLst/>
              <a:cxnLst/>
              <a:rect l="l" t="t" r="r" b="b"/>
              <a:pathLst>
                <a:path w="29210" h="48894">
                  <a:moveTo>
                    <a:pt x="28818" y="0"/>
                  </a:moveTo>
                  <a:lnTo>
                    <a:pt x="0" y="0"/>
                  </a:lnTo>
                  <a:lnTo>
                    <a:pt x="1287" y="2697"/>
                  </a:lnTo>
                  <a:lnTo>
                    <a:pt x="5669" y="13716"/>
                  </a:lnTo>
                  <a:lnTo>
                    <a:pt x="14417" y="48394"/>
                  </a:lnTo>
                  <a:lnTo>
                    <a:pt x="15218" y="43359"/>
                  </a:lnTo>
                  <a:lnTo>
                    <a:pt x="25786" y="7566"/>
                  </a:lnTo>
                  <a:lnTo>
                    <a:pt x="28818" y="0"/>
                  </a:lnTo>
                  <a:close/>
                </a:path>
              </a:pathLst>
            </a:custGeom>
            <a:solidFill>
              <a:srgbClr val="231F20"/>
            </a:solidFill>
          </p:spPr>
          <p:txBody>
            <a:bodyPr wrap="square" lIns="0" tIns="0" rIns="0" bIns="0" rtlCol="0"/>
            <a:lstStyle/>
            <a:p>
              <a:endParaRPr/>
            </a:p>
          </p:txBody>
        </p:sp>
      </p:grpSp>
      <p:sp>
        <p:nvSpPr>
          <p:cNvPr id="26" name="object 26"/>
          <p:cNvSpPr/>
          <p:nvPr/>
        </p:nvSpPr>
        <p:spPr>
          <a:xfrm>
            <a:off x="1647723" y="1434160"/>
            <a:ext cx="125095" cy="1637030"/>
          </a:xfrm>
          <a:custGeom>
            <a:avLst/>
            <a:gdLst/>
            <a:ahLst/>
            <a:cxnLst/>
            <a:rect l="l" t="t" r="r" b="b"/>
            <a:pathLst>
              <a:path w="125094" h="1637030">
                <a:moveTo>
                  <a:pt x="124929" y="1632364"/>
                </a:moveTo>
                <a:lnTo>
                  <a:pt x="73824" y="1627009"/>
                </a:lnTo>
                <a:lnTo>
                  <a:pt x="62461" y="1527711"/>
                </a:lnTo>
                <a:lnTo>
                  <a:pt x="60095" y="1458948"/>
                </a:lnTo>
                <a:lnTo>
                  <a:pt x="59378" y="1416497"/>
                </a:lnTo>
                <a:lnTo>
                  <a:pt x="59525" y="1394974"/>
                </a:lnTo>
                <a:lnTo>
                  <a:pt x="59748" y="1388996"/>
                </a:lnTo>
                <a:lnTo>
                  <a:pt x="57028" y="977699"/>
                </a:lnTo>
                <a:lnTo>
                  <a:pt x="56141" y="918391"/>
                </a:lnTo>
                <a:lnTo>
                  <a:pt x="49905" y="886456"/>
                </a:lnTo>
                <a:lnTo>
                  <a:pt x="32973" y="870944"/>
                </a:lnTo>
                <a:lnTo>
                  <a:pt x="0" y="860907"/>
                </a:lnTo>
                <a:lnTo>
                  <a:pt x="32972" y="833668"/>
                </a:lnTo>
                <a:lnTo>
                  <a:pt x="49902" y="789633"/>
                </a:lnTo>
                <a:lnTo>
                  <a:pt x="56138" y="748653"/>
                </a:lnTo>
                <a:lnTo>
                  <a:pt x="57028" y="730582"/>
                </a:lnTo>
                <a:lnTo>
                  <a:pt x="59748" y="271592"/>
                </a:lnTo>
                <a:lnTo>
                  <a:pt x="58727" y="252161"/>
                </a:lnTo>
                <a:lnTo>
                  <a:pt x="58670" y="229558"/>
                </a:lnTo>
                <a:lnTo>
                  <a:pt x="59829" y="189270"/>
                </a:lnTo>
                <a:lnTo>
                  <a:pt x="62461" y="116784"/>
                </a:lnTo>
                <a:lnTo>
                  <a:pt x="74221" y="44420"/>
                </a:lnTo>
                <a:lnTo>
                  <a:pt x="95472" y="10288"/>
                </a:lnTo>
                <a:lnTo>
                  <a:pt x="115835" y="208"/>
                </a:lnTo>
                <a:lnTo>
                  <a:pt x="124929" y="0"/>
                </a:lnTo>
              </a:path>
            </a:pathLst>
          </a:custGeom>
          <a:ln w="3810">
            <a:solidFill>
              <a:srgbClr val="231F20"/>
            </a:solidFill>
          </a:ln>
        </p:spPr>
        <p:txBody>
          <a:bodyPr wrap="square" lIns="0" tIns="0" rIns="0" bIns="0" rtlCol="0"/>
          <a:lstStyle/>
          <a:p>
            <a:endParaRP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3729990" cy="349391"/>
          </a:xfrm>
          <a:prstGeom prst="rect">
            <a:avLst/>
          </a:prstGeom>
        </p:spPr>
        <p:txBody>
          <a:bodyPr vert="horz" wrap="square" lIns="0" tIns="6985" rIns="0" bIns="0" rtlCol="0">
            <a:spAutoFit/>
          </a:bodyPr>
          <a:lstStyle/>
          <a:p>
            <a:pPr marL="12700" marR="5080">
              <a:lnSpc>
                <a:spcPct val="102699"/>
              </a:lnSpc>
              <a:spcBef>
                <a:spcPts val="55"/>
              </a:spcBef>
            </a:pPr>
            <a:r>
              <a:rPr dirty="0">
                <a:latin typeface="+mj-lt"/>
              </a:rPr>
              <a:t>The </a:t>
            </a:r>
            <a:r>
              <a:rPr dirty="0">
                <a:solidFill>
                  <a:srgbClr val="00B0F0"/>
                </a:solidFill>
                <a:latin typeface="+mj-lt"/>
              </a:rPr>
              <a:t>effective number of parties </a:t>
            </a:r>
            <a:r>
              <a:rPr dirty="0">
                <a:latin typeface="+mj-lt"/>
              </a:rPr>
              <a:t>is a measure that captures both  the number and the size of the parties in a country.</a:t>
            </a:r>
          </a:p>
        </p:txBody>
      </p:sp>
      <p:sp>
        <p:nvSpPr>
          <p:cNvPr id="3" name="object 3"/>
          <p:cNvSpPr txBox="1"/>
          <p:nvPr/>
        </p:nvSpPr>
        <p:spPr>
          <a:xfrm>
            <a:off x="347294" y="1700592"/>
            <a:ext cx="3710304"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j-lt"/>
                <a:cs typeface="Microsoft Sans Serif"/>
              </a:rPr>
              <a:t>The measure weights larger parties greater than smaller parties</a:t>
            </a:r>
            <a:r>
              <a:rPr sz="1100" spc="-45" dirty="0">
                <a:latin typeface="+mj-lt"/>
                <a:cs typeface="Microsoft Sans Serif"/>
              </a:rPr>
              <a:t>.</a:t>
            </a:r>
            <a:endParaRPr sz="1100" dirty="0">
              <a:latin typeface="+mj-lt"/>
              <a:cs typeface="Microsoft Sans Serif"/>
            </a:endParaRPr>
          </a:p>
        </p:txBody>
      </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5511" cy="488287"/>
          </a:xfrm>
          <a:prstGeom prst="rect">
            <a:avLst/>
          </a:prstGeom>
        </p:spPr>
        <p:txBody>
          <a:bodyPr vert="horz" wrap="square" lIns="0" tIns="144538" rIns="0" bIns="0" rtlCol="0">
            <a:spAutoFit/>
          </a:bodyPr>
          <a:lstStyle/>
          <a:p>
            <a:pPr marL="12700" marR="5080">
              <a:lnSpc>
                <a:spcPct val="102600"/>
              </a:lnSpc>
              <a:spcBef>
                <a:spcPts val="55"/>
              </a:spcBef>
            </a:pPr>
            <a:r>
              <a:rPr dirty="0">
                <a:solidFill>
                  <a:srgbClr val="00B0F0"/>
                </a:solidFill>
                <a:latin typeface="Calibri" panose="020F0502020204030204" pitchFamily="34" charset="0"/>
                <a:cs typeface="Calibri" panose="020F0502020204030204" pitchFamily="34" charset="0"/>
              </a:rPr>
              <a:t>The Interplay of Social Heterogeneity and Electoral System  Proportionality on Party System Size</a:t>
            </a:r>
          </a:p>
        </p:txBody>
      </p:sp>
      <p:graphicFrame>
        <p:nvGraphicFramePr>
          <p:cNvPr id="3" name="object 3"/>
          <p:cNvGraphicFramePr>
            <a:graphicFrameLocks noGrp="1"/>
          </p:cNvGraphicFramePr>
          <p:nvPr/>
        </p:nvGraphicFramePr>
        <p:xfrm>
          <a:off x="73253" y="1368552"/>
          <a:ext cx="4534532" cy="906079"/>
        </p:xfrm>
        <a:graphic>
          <a:graphicData uri="http://schemas.openxmlformats.org/drawingml/2006/table">
            <a:tbl>
              <a:tblPr firstRow="1" bandRow="1">
                <a:tableStyleId>{2D5ABB26-0587-4C30-8999-92F81FD0307C}</a:tableStyleId>
              </a:tblPr>
              <a:tblGrid>
                <a:gridCol w="1331595">
                  <a:extLst>
                    <a:ext uri="{9D8B030D-6E8A-4147-A177-3AD203B41FA5}">
                      <a16:colId xmlns:a16="http://schemas.microsoft.com/office/drawing/2014/main" val="20000"/>
                    </a:ext>
                  </a:extLst>
                </a:gridCol>
                <a:gridCol w="473709">
                  <a:extLst>
                    <a:ext uri="{9D8B030D-6E8A-4147-A177-3AD203B41FA5}">
                      <a16:colId xmlns:a16="http://schemas.microsoft.com/office/drawing/2014/main" val="20001"/>
                    </a:ext>
                  </a:extLst>
                </a:gridCol>
                <a:gridCol w="1364614">
                  <a:extLst>
                    <a:ext uri="{9D8B030D-6E8A-4147-A177-3AD203B41FA5}">
                      <a16:colId xmlns:a16="http://schemas.microsoft.com/office/drawing/2014/main" val="20002"/>
                    </a:ext>
                  </a:extLst>
                </a:gridCol>
                <a:gridCol w="1364614">
                  <a:extLst>
                    <a:ext uri="{9D8B030D-6E8A-4147-A177-3AD203B41FA5}">
                      <a16:colId xmlns:a16="http://schemas.microsoft.com/office/drawing/2014/main" val="20003"/>
                    </a:ext>
                  </a:extLst>
                </a:gridCol>
              </a:tblGrid>
              <a:tr h="226770">
                <a:tc>
                  <a:txBody>
                    <a:bodyPr/>
                    <a:lstStyle/>
                    <a:p>
                      <a:pPr>
                        <a:lnSpc>
                          <a:spcPct val="100000"/>
                        </a:lnSpc>
                      </a:pPr>
                      <a:endParaRPr sz="900">
                        <a:latin typeface="Times New Roman"/>
                        <a:cs typeface="Times New Roman"/>
                      </a:endParaRPr>
                    </a:p>
                  </a:txBody>
                  <a:tcPr marL="0" marR="0" marT="0" marB="0">
                    <a:lnR w="19050">
                      <a:solidFill>
                        <a:srgbClr val="FFFFFF"/>
                      </a:solidFill>
                      <a:prstDash val="solid"/>
                    </a:lnR>
                    <a:lnB w="12700">
                      <a:solidFill>
                        <a:srgbClr val="FFFFFF"/>
                      </a:solidFill>
                      <a:prstDash val="solid"/>
                    </a:lnB>
                    <a:solidFill>
                      <a:srgbClr val="6D6E71"/>
                    </a:solidFill>
                  </a:tcPr>
                </a:tc>
                <a:tc gridSpan="3">
                  <a:txBody>
                    <a:bodyPr/>
                    <a:lstStyle/>
                    <a:p>
                      <a:pPr marL="785495">
                        <a:lnSpc>
                          <a:spcPct val="100000"/>
                        </a:lnSpc>
                        <a:spcBef>
                          <a:spcPts val="335"/>
                        </a:spcBef>
                      </a:pPr>
                      <a:r>
                        <a:rPr sz="850" b="1" spc="-10" dirty="0">
                          <a:solidFill>
                            <a:srgbClr val="FFFFFF"/>
                          </a:solidFill>
                          <a:latin typeface="Arial"/>
                          <a:cs typeface="Arial"/>
                        </a:rPr>
                        <a:t>E</a:t>
                      </a:r>
                      <a:r>
                        <a:rPr sz="850" b="1" spc="-5" dirty="0">
                          <a:solidFill>
                            <a:srgbClr val="FFFFFF"/>
                          </a:solidFill>
                          <a:latin typeface="Arial"/>
                          <a:cs typeface="Arial"/>
                        </a:rPr>
                        <a:t>le</a:t>
                      </a:r>
                      <a:r>
                        <a:rPr sz="850" b="1" spc="10" dirty="0">
                          <a:solidFill>
                            <a:srgbClr val="FFFFFF"/>
                          </a:solidFill>
                          <a:latin typeface="Arial"/>
                          <a:cs typeface="Arial"/>
                        </a:rPr>
                        <a:t>c</a:t>
                      </a:r>
                      <a:r>
                        <a:rPr sz="850" b="1" spc="-10" dirty="0">
                          <a:solidFill>
                            <a:srgbClr val="FFFFFF"/>
                          </a:solidFill>
                          <a:latin typeface="Arial"/>
                          <a:cs typeface="Arial"/>
                        </a:rPr>
                        <a:t>t</a:t>
                      </a:r>
                      <a:r>
                        <a:rPr sz="850" b="1" spc="-5" dirty="0">
                          <a:solidFill>
                            <a:srgbClr val="FFFFFF"/>
                          </a:solidFill>
                          <a:latin typeface="Arial"/>
                          <a:cs typeface="Arial"/>
                        </a:rPr>
                        <a:t>o</a:t>
                      </a:r>
                      <a:r>
                        <a:rPr sz="850" b="1" spc="10" dirty="0">
                          <a:solidFill>
                            <a:srgbClr val="FFFFFF"/>
                          </a:solidFill>
                          <a:latin typeface="Arial"/>
                          <a:cs typeface="Arial"/>
                        </a:rPr>
                        <a:t>r</a:t>
                      </a:r>
                      <a:r>
                        <a:rPr sz="850" b="1" spc="-5" dirty="0">
                          <a:solidFill>
                            <a:srgbClr val="FFFFFF"/>
                          </a:solidFill>
                          <a:latin typeface="Arial"/>
                          <a:cs typeface="Arial"/>
                        </a:rPr>
                        <a:t>a</a:t>
                      </a:r>
                      <a:r>
                        <a:rPr sz="850" b="1" dirty="0">
                          <a:solidFill>
                            <a:srgbClr val="FFFFFF"/>
                          </a:solidFill>
                          <a:latin typeface="Arial"/>
                          <a:cs typeface="Arial"/>
                        </a:rPr>
                        <a:t>l</a:t>
                      </a:r>
                      <a:r>
                        <a:rPr sz="850" b="1" spc="-75" dirty="0">
                          <a:solidFill>
                            <a:srgbClr val="FFFFFF"/>
                          </a:solidFill>
                          <a:latin typeface="Arial"/>
                          <a:cs typeface="Arial"/>
                        </a:rPr>
                        <a:t> </a:t>
                      </a:r>
                      <a:r>
                        <a:rPr sz="850" b="1" spc="-20" dirty="0">
                          <a:solidFill>
                            <a:srgbClr val="FFFFFF"/>
                          </a:solidFill>
                          <a:latin typeface="Arial"/>
                          <a:cs typeface="Arial"/>
                        </a:rPr>
                        <a:t>S</a:t>
                      </a:r>
                      <a:r>
                        <a:rPr sz="850" b="1" dirty="0">
                          <a:solidFill>
                            <a:srgbClr val="FFFFFF"/>
                          </a:solidFill>
                          <a:latin typeface="Arial"/>
                          <a:cs typeface="Arial"/>
                        </a:rPr>
                        <a:t>ys</a:t>
                      </a:r>
                      <a:r>
                        <a:rPr sz="850" b="1" spc="-10" dirty="0">
                          <a:solidFill>
                            <a:srgbClr val="FFFFFF"/>
                          </a:solidFill>
                          <a:latin typeface="Arial"/>
                          <a:cs typeface="Arial"/>
                        </a:rPr>
                        <a:t>te</a:t>
                      </a:r>
                      <a:r>
                        <a:rPr sz="850" b="1" dirty="0">
                          <a:solidFill>
                            <a:srgbClr val="FFFFFF"/>
                          </a:solidFill>
                          <a:latin typeface="Arial"/>
                          <a:cs typeface="Arial"/>
                        </a:rPr>
                        <a:t>m</a:t>
                      </a:r>
                      <a:r>
                        <a:rPr sz="850" b="1" spc="-75" dirty="0">
                          <a:solidFill>
                            <a:srgbClr val="FFFFFF"/>
                          </a:solidFill>
                          <a:latin typeface="Arial"/>
                          <a:cs typeface="Arial"/>
                        </a:rPr>
                        <a:t> </a:t>
                      </a:r>
                      <a:r>
                        <a:rPr sz="850" b="1" spc="-10" dirty="0">
                          <a:solidFill>
                            <a:srgbClr val="FFFFFF"/>
                          </a:solidFill>
                          <a:latin typeface="Arial"/>
                          <a:cs typeface="Arial"/>
                        </a:rPr>
                        <a:t>Pe</a:t>
                      </a:r>
                      <a:r>
                        <a:rPr sz="850" b="1" spc="5" dirty="0">
                          <a:solidFill>
                            <a:srgbClr val="FFFFFF"/>
                          </a:solidFill>
                          <a:latin typeface="Arial"/>
                          <a:cs typeface="Arial"/>
                        </a:rPr>
                        <a:t>r</a:t>
                      </a:r>
                      <a:r>
                        <a:rPr sz="850" b="1" spc="-10" dirty="0">
                          <a:solidFill>
                            <a:srgbClr val="FFFFFF"/>
                          </a:solidFill>
                          <a:latin typeface="Arial"/>
                          <a:cs typeface="Arial"/>
                        </a:rPr>
                        <a:t>m</a:t>
                      </a:r>
                      <a:r>
                        <a:rPr sz="850" b="1" spc="-5" dirty="0">
                          <a:solidFill>
                            <a:srgbClr val="FFFFFF"/>
                          </a:solidFill>
                          <a:latin typeface="Arial"/>
                          <a:cs typeface="Arial"/>
                        </a:rPr>
                        <a:t>i</a:t>
                      </a:r>
                      <a:r>
                        <a:rPr sz="850" b="1" spc="5" dirty="0">
                          <a:solidFill>
                            <a:srgbClr val="FFFFFF"/>
                          </a:solidFill>
                          <a:latin typeface="Arial"/>
                          <a:cs typeface="Arial"/>
                        </a:rPr>
                        <a:t>s</a:t>
                      </a:r>
                      <a:r>
                        <a:rPr sz="850" b="1" spc="-5" dirty="0">
                          <a:solidFill>
                            <a:srgbClr val="FFFFFF"/>
                          </a:solidFill>
                          <a:latin typeface="Arial"/>
                          <a:cs typeface="Arial"/>
                        </a:rPr>
                        <a:t>s</a:t>
                      </a:r>
                      <a:r>
                        <a:rPr sz="850" b="1" spc="5" dirty="0">
                          <a:solidFill>
                            <a:srgbClr val="FFFFFF"/>
                          </a:solidFill>
                          <a:latin typeface="Arial"/>
                          <a:cs typeface="Arial"/>
                        </a:rPr>
                        <a:t>i</a:t>
                      </a:r>
                      <a:r>
                        <a:rPr sz="850" b="1" spc="-10" dirty="0">
                          <a:solidFill>
                            <a:srgbClr val="FFFFFF"/>
                          </a:solidFill>
                          <a:latin typeface="Arial"/>
                          <a:cs typeface="Arial"/>
                        </a:rPr>
                        <a:t>ve</a:t>
                      </a:r>
                      <a:r>
                        <a:rPr sz="850" b="1" spc="-5" dirty="0">
                          <a:solidFill>
                            <a:srgbClr val="FFFFFF"/>
                          </a:solidFill>
                          <a:latin typeface="Arial"/>
                          <a:cs typeface="Arial"/>
                        </a:rPr>
                        <a:t>n</a:t>
                      </a:r>
                      <a:r>
                        <a:rPr sz="850" b="1" dirty="0">
                          <a:solidFill>
                            <a:srgbClr val="FFFFFF"/>
                          </a:solidFill>
                          <a:latin typeface="Arial"/>
                          <a:cs typeface="Arial"/>
                        </a:rPr>
                        <a:t>e</a:t>
                      </a:r>
                      <a:r>
                        <a:rPr sz="850" b="1" spc="5" dirty="0">
                          <a:solidFill>
                            <a:srgbClr val="FFFFFF"/>
                          </a:solidFill>
                          <a:latin typeface="Arial"/>
                          <a:cs typeface="Arial"/>
                        </a:rPr>
                        <a:t>s</a:t>
                      </a:r>
                      <a:r>
                        <a:rPr sz="850" b="1" dirty="0">
                          <a:solidFill>
                            <a:srgbClr val="FFFFFF"/>
                          </a:solidFill>
                          <a:latin typeface="Arial"/>
                          <a:cs typeface="Arial"/>
                        </a:rPr>
                        <a:t>s</a:t>
                      </a:r>
                      <a:endParaRPr sz="850">
                        <a:latin typeface="Arial"/>
                        <a:cs typeface="Arial"/>
                      </a:endParaRPr>
                    </a:p>
                  </a:txBody>
                  <a:tcPr marL="0" marR="0" marT="42545" marB="0">
                    <a:lnL w="19050">
                      <a:solidFill>
                        <a:srgbClr val="FFFFFF"/>
                      </a:solidFill>
                      <a:prstDash val="solid"/>
                    </a:lnL>
                    <a:lnB w="12700">
                      <a:solidFill>
                        <a:srgbClr val="FFFFFF"/>
                      </a:solidFill>
                      <a:prstDash val="solid"/>
                    </a:lnB>
                    <a:solidFill>
                      <a:srgbClr val="6D6E71"/>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34873">
                <a:tc>
                  <a:txBody>
                    <a:bodyPr/>
                    <a:lstStyle/>
                    <a:p>
                      <a:pPr>
                        <a:lnSpc>
                          <a:spcPct val="100000"/>
                        </a:lnSpc>
                      </a:pPr>
                      <a:endParaRPr sz="900">
                        <a:latin typeface="Times New Roman"/>
                        <a:cs typeface="Times New Roman"/>
                      </a:endParaRPr>
                    </a:p>
                  </a:txBody>
                  <a:tcPr marL="0" marR="0" marT="0" marB="0">
                    <a:lnR w="1905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a:lnSpc>
                          <a:spcPct val="100000"/>
                        </a:lnSpc>
                      </a:pPr>
                      <a:endParaRPr sz="900">
                        <a:latin typeface="Times New Roman"/>
                        <a:cs typeface="Times New Roman"/>
                      </a:endParaRPr>
                    </a:p>
                  </a:txBody>
                  <a:tcPr marL="0" marR="0" marT="0" marB="0">
                    <a:lnL w="1905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76200">
                        <a:lnSpc>
                          <a:spcPct val="100000"/>
                        </a:lnSpc>
                        <a:spcBef>
                          <a:spcPts val="400"/>
                        </a:spcBef>
                      </a:pPr>
                      <a:r>
                        <a:rPr sz="850" b="1" dirty="0">
                          <a:solidFill>
                            <a:srgbClr val="FFFFFF"/>
                          </a:solidFill>
                          <a:latin typeface="Arial"/>
                          <a:cs typeface="Arial"/>
                        </a:rPr>
                        <a:t>L</a:t>
                      </a:r>
                      <a:r>
                        <a:rPr sz="850" b="1" spc="-5" dirty="0">
                          <a:solidFill>
                            <a:srgbClr val="FFFFFF"/>
                          </a:solidFill>
                          <a:latin typeface="Arial"/>
                          <a:cs typeface="Arial"/>
                        </a:rPr>
                        <a:t>o</a:t>
                      </a:r>
                      <a:r>
                        <a:rPr sz="850" b="1" dirty="0">
                          <a:solidFill>
                            <a:srgbClr val="FFFFFF"/>
                          </a:solidFill>
                          <a:latin typeface="Arial"/>
                          <a:cs typeface="Arial"/>
                        </a:rPr>
                        <a:t>w</a:t>
                      </a:r>
                      <a:r>
                        <a:rPr sz="850" b="1" spc="-75" dirty="0">
                          <a:solidFill>
                            <a:srgbClr val="FFFFFF"/>
                          </a:solidFill>
                          <a:latin typeface="Arial"/>
                          <a:cs typeface="Arial"/>
                        </a:rPr>
                        <a:t> </a:t>
                      </a:r>
                      <a:r>
                        <a:rPr sz="850" b="1" spc="-10" dirty="0">
                          <a:solidFill>
                            <a:srgbClr val="FFFFFF"/>
                          </a:solidFill>
                          <a:latin typeface="Arial"/>
                          <a:cs typeface="Arial"/>
                        </a:rPr>
                        <a:t>(SM</a:t>
                      </a:r>
                      <a:r>
                        <a:rPr sz="850" b="1" spc="-5" dirty="0">
                          <a:solidFill>
                            <a:srgbClr val="FFFFFF"/>
                          </a:solidFill>
                          <a:latin typeface="Arial"/>
                          <a:cs typeface="Arial"/>
                        </a:rPr>
                        <a:t>D</a:t>
                      </a:r>
                      <a:r>
                        <a:rPr sz="850" b="1" spc="-20" dirty="0">
                          <a:solidFill>
                            <a:srgbClr val="FFFFFF"/>
                          </a:solidFill>
                          <a:latin typeface="Arial"/>
                          <a:cs typeface="Arial"/>
                        </a:rPr>
                        <a:t>P</a:t>
                      </a:r>
                      <a:r>
                        <a:rPr sz="850" b="1" dirty="0">
                          <a:solidFill>
                            <a:srgbClr val="FFFFFF"/>
                          </a:solidFill>
                          <a:latin typeface="Arial"/>
                          <a:cs typeface="Arial"/>
                        </a:rPr>
                        <a:t>)</a:t>
                      </a:r>
                      <a:endParaRPr sz="850">
                        <a:latin typeface="Arial"/>
                        <a:cs typeface="Arial"/>
                      </a:endParaRPr>
                    </a:p>
                  </a:txBody>
                  <a:tcPr marL="0" marR="0" marT="50800" marB="0">
                    <a:lnL w="1905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6D6E71"/>
                    </a:solidFill>
                  </a:tcPr>
                </a:tc>
                <a:tc>
                  <a:txBody>
                    <a:bodyPr/>
                    <a:lstStyle/>
                    <a:p>
                      <a:pPr marL="75565">
                        <a:lnSpc>
                          <a:spcPct val="100000"/>
                        </a:lnSpc>
                        <a:spcBef>
                          <a:spcPts val="400"/>
                        </a:spcBef>
                      </a:pPr>
                      <a:r>
                        <a:rPr sz="850" b="1" spc="-10" dirty="0">
                          <a:solidFill>
                            <a:srgbClr val="FFFFFF"/>
                          </a:solidFill>
                          <a:latin typeface="Arial"/>
                          <a:cs typeface="Arial"/>
                        </a:rPr>
                        <a:t>H</a:t>
                      </a:r>
                      <a:r>
                        <a:rPr sz="850" b="1" spc="-5" dirty="0">
                          <a:solidFill>
                            <a:srgbClr val="FFFFFF"/>
                          </a:solidFill>
                          <a:latin typeface="Arial"/>
                          <a:cs typeface="Arial"/>
                        </a:rPr>
                        <a:t>i</a:t>
                      </a:r>
                      <a:r>
                        <a:rPr sz="850" b="1" spc="-10" dirty="0">
                          <a:solidFill>
                            <a:srgbClr val="FFFFFF"/>
                          </a:solidFill>
                          <a:latin typeface="Arial"/>
                          <a:cs typeface="Arial"/>
                        </a:rPr>
                        <a:t>g</a:t>
                      </a:r>
                      <a:r>
                        <a:rPr sz="850" b="1" dirty="0">
                          <a:solidFill>
                            <a:srgbClr val="FFFFFF"/>
                          </a:solidFill>
                          <a:latin typeface="Arial"/>
                          <a:cs typeface="Arial"/>
                        </a:rPr>
                        <a:t>h</a:t>
                      </a:r>
                      <a:r>
                        <a:rPr sz="850" b="1" spc="-75" dirty="0">
                          <a:solidFill>
                            <a:srgbClr val="FFFFFF"/>
                          </a:solidFill>
                          <a:latin typeface="Arial"/>
                          <a:cs typeface="Arial"/>
                        </a:rPr>
                        <a:t> </a:t>
                      </a:r>
                      <a:r>
                        <a:rPr sz="850" b="1" spc="-15" dirty="0">
                          <a:solidFill>
                            <a:srgbClr val="FFFFFF"/>
                          </a:solidFill>
                          <a:latin typeface="Arial"/>
                          <a:cs typeface="Arial"/>
                        </a:rPr>
                        <a:t>(</a:t>
                      </a:r>
                      <a:r>
                        <a:rPr sz="850" b="1" spc="-5" dirty="0">
                          <a:solidFill>
                            <a:srgbClr val="FFFFFF"/>
                          </a:solidFill>
                          <a:latin typeface="Arial"/>
                          <a:cs typeface="Arial"/>
                        </a:rPr>
                        <a:t>P</a:t>
                      </a:r>
                      <a:r>
                        <a:rPr sz="850" b="1" spc="5" dirty="0">
                          <a:solidFill>
                            <a:srgbClr val="FFFFFF"/>
                          </a:solidFill>
                          <a:latin typeface="Arial"/>
                          <a:cs typeface="Arial"/>
                        </a:rPr>
                        <a:t>R</a:t>
                      </a:r>
                      <a:r>
                        <a:rPr sz="850" b="1" dirty="0">
                          <a:solidFill>
                            <a:srgbClr val="FFFFFF"/>
                          </a:solidFill>
                          <a:latin typeface="Arial"/>
                          <a:cs typeface="Arial"/>
                        </a:rPr>
                        <a:t>)</a:t>
                      </a:r>
                      <a:endParaRPr sz="850">
                        <a:latin typeface="Arial"/>
                        <a:cs typeface="Arial"/>
                      </a:endParaRPr>
                    </a:p>
                  </a:txBody>
                  <a:tcPr marL="0" marR="0" marT="50800" marB="0">
                    <a:lnL w="19050">
                      <a:solidFill>
                        <a:srgbClr val="FFFFFF"/>
                      </a:solidFill>
                      <a:prstDash val="solid"/>
                    </a:lnL>
                    <a:lnT w="12700">
                      <a:solidFill>
                        <a:srgbClr val="FFFFFF"/>
                      </a:solidFill>
                      <a:prstDash val="solid"/>
                    </a:lnT>
                    <a:lnB w="12700">
                      <a:solidFill>
                        <a:srgbClr val="FFFFFF"/>
                      </a:solidFill>
                      <a:prstDash val="solid"/>
                    </a:lnB>
                    <a:solidFill>
                      <a:srgbClr val="6D6E71"/>
                    </a:solidFill>
                  </a:tcPr>
                </a:tc>
                <a:extLst>
                  <a:ext uri="{0D108BD9-81ED-4DB2-BD59-A6C34878D82A}">
                    <a16:rowId xmlns:a16="http://schemas.microsoft.com/office/drawing/2014/main" val="10001"/>
                  </a:ext>
                </a:extLst>
              </a:tr>
              <a:tr h="231521">
                <a:tc rowSpan="2">
                  <a:txBody>
                    <a:bodyPr/>
                    <a:lstStyle/>
                    <a:p>
                      <a:pPr marL="75565">
                        <a:lnSpc>
                          <a:spcPct val="100000"/>
                        </a:lnSpc>
                        <a:spcBef>
                          <a:spcPts val="470"/>
                        </a:spcBef>
                      </a:pPr>
                      <a:r>
                        <a:rPr sz="750" b="1" dirty="0">
                          <a:solidFill>
                            <a:srgbClr val="231F20"/>
                          </a:solidFill>
                          <a:latin typeface="Arial"/>
                          <a:cs typeface="Arial"/>
                        </a:rPr>
                        <a:t>Soc</a:t>
                      </a:r>
                      <a:r>
                        <a:rPr sz="750" b="1" spc="-5" dirty="0">
                          <a:solidFill>
                            <a:srgbClr val="231F20"/>
                          </a:solidFill>
                          <a:latin typeface="Arial"/>
                          <a:cs typeface="Arial"/>
                        </a:rPr>
                        <a:t>ia</a:t>
                      </a:r>
                      <a:r>
                        <a:rPr sz="750" b="1" dirty="0">
                          <a:solidFill>
                            <a:srgbClr val="231F20"/>
                          </a:solidFill>
                          <a:latin typeface="Arial"/>
                          <a:cs typeface="Arial"/>
                        </a:rPr>
                        <a:t>l</a:t>
                      </a:r>
                      <a:r>
                        <a:rPr sz="750" b="1" spc="-65" dirty="0">
                          <a:solidFill>
                            <a:srgbClr val="231F20"/>
                          </a:solidFill>
                          <a:latin typeface="Arial"/>
                          <a:cs typeface="Arial"/>
                        </a:rPr>
                        <a:t> </a:t>
                      </a:r>
                      <a:r>
                        <a:rPr sz="750" b="1" spc="-5" dirty="0">
                          <a:solidFill>
                            <a:srgbClr val="231F20"/>
                          </a:solidFill>
                          <a:latin typeface="Arial"/>
                          <a:cs typeface="Arial"/>
                        </a:rPr>
                        <a:t>H</a:t>
                      </a:r>
                      <a:r>
                        <a:rPr sz="750" b="1" dirty="0">
                          <a:solidFill>
                            <a:srgbClr val="231F20"/>
                          </a:solidFill>
                          <a:latin typeface="Arial"/>
                          <a:cs typeface="Arial"/>
                        </a:rPr>
                        <a:t>e</a:t>
                      </a:r>
                      <a:r>
                        <a:rPr sz="750" b="1" spc="-5" dirty="0">
                          <a:solidFill>
                            <a:srgbClr val="231F20"/>
                          </a:solidFill>
                          <a:latin typeface="Arial"/>
                          <a:cs typeface="Arial"/>
                        </a:rPr>
                        <a:t>ter</a:t>
                      </a:r>
                      <a:r>
                        <a:rPr sz="750" b="1" dirty="0">
                          <a:solidFill>
                            <a:srgbClr val="231F20"/>
                          </a:solidFill>
                          <a:latin typeface="Arial"/>
                          <a:cs typeface="Arial"/>
                        </a:rPr>
                        <a:t>o</a:t>
                      </a:r>
                      <a:r>
                        <a:rPr sz="750" b="1" spc="-5" dirty="0">
                          <a:solidFill>
                            <a:srgbClr val="231F20"/>
                          </a:solidFill>
                          <a:latin typeface="Arial"/>
                          <a:cs typeface="Arial"/>
                        </a:rPr>
                        <a:t>ge</a:t>
                      </a:r>
                      <a:r>
                        <a:rPr sz="750" b="1" dirty="0">
                          <a:solidFill>
                            <a:srgbClr val="231F20"/>
                          </a:solidFill>
                          <a:latin typeface="Arial"/>
                          <a:cs typeface="Arial"/>
                        </a:rPr>
                        <a:t>n</a:t>
                      </a:r>
                      <a:r>
                        <a:rPr sz="750" b="1" spc="-5" dirty="0">
                          <a:solidFill>
                            <a:srgbClr val="231F20"/>
                          </a:solidFill>
                          <a:latin typeface="Arial"/>
                          <a:cs typeface="Arial"/>
                        </a:rPr>
                        <a:t>e</a:t>
                      </a:r>
                      <a:r>
                        <a:rPr sz="750" b="1" dirty="0">
                          <a:solidFill>
                            <a:srgbClr val="231F20"/>
                          </a:solidFill>
                          <a:latin typeface="Arial"/>
                          <a:cs typeface="Arial"/>
                        </a:rPr>
                        <a:t>i</a:t>
                      </a:r>
                      <a:r>
                        <a:rPr sz="750" b="1" spc="15" dirty="0">
                          <a:solidFill>
                            <a:srgbClr val="231F20"/>
                          </a:solidFill>
                          <a:latin typeface="Arial"/>
                          <a:cs typeface="Arial"/>
                        </a:rPr>
                        <a:t>t</a:t>
                      </a:r>
                      <a:r>
                        <a:rPr sz="750" b="1" dirty="0">
                          <a:solidFill>
                            <a:srgbClr val="231F20"/>
                          </a:solidFill>
                          <a:latin typeface="Arial"/>
                          <a:cs typeface="Arial"/>
                        </a:rPr>
                        <a:t>y</a:t>
                      </a:r>
                      <a:endParaRPr sz="750">
                        <a:latin typeface="Arial"/>
                        <a:cs typeface="Arial"/>
                      </a:endParaRPr>
                    </a:p>
                  </a:txBody>
                  <a:tcPr marL="0" marR="0" marT="59690" marB="0">
                    <a:lnR w="19050">
                      <a:solidFill>
                        <a:srgbClr val="FFFFFF"/>
                      </a:solidFill>
                      <a:prstDash val="solid"/>
                    </a:lnR>
                    <a:lnT w="12700">
                      <a:solidFill>
                        <a:srgbClr val="FFFFFF"/>
                      </a:solidFill>
                      <a:prstDash val="solid"/>
                    </a:lnT>
                    <a:solidFill>
                      <a:srgbClr val="E6E7E8"/>
                    </a:solidFill>
                  </a:tcPr>
                </a:tc>
                <a:tc>
                  <a:txBody>
                    <a:bodyPr/>
                    <a:lstStyle/>
                    <a:p>
                      <a:pPr marL="75565">
                        <a:lnSpc>
                          <a:spcPct val="100000"/>
                        </a:lnSpc>
                        <a:spcBef>
                          <a:spcPts val="470"/>
                        </a:spcBef>
                      </a:pPr>
                      <a:r>
                        <a:rPr sz="750" b="1" spc="-35" dirty="0">
                          <a:solidFill>
                            <a:srgbClr val="231F20"/>
                          </a:solidFill>
                          <a:latin typeface="Arial"/>
                          <a:cs typeface="Arial"/>
                        </a:rPr>
                        <a:t>High</a:t>
                      </a:r>
                      <a:endParaRPr sz="750">
                        <a:latin typeface="Arial"/>
                        <a:cs typeface="Arial"/>
                      </a:endParaRPr>
                    </a:p>
                  </a:txBody>
                  <a:tcPr marL="0" marR="0" marT="59690" marB="0">
                    <a:lnL w="1905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5565">
                        <a:lnSpc>
                          <a:spcPct val="100000"/>
                        </a:lnSpc>
                        <a:spcBef>
                          <a:spcPts val="470"/>
                        </a:spcBef>
                      </a:pPr>
                      <a:r>
                        <a:rPr sz="750" spc="-5" dirty="0">
                          <a:solidFill>
                            <a:srgbClr val="231F20"/>
                          </a:solidFill>
                          <a:latin typeface="Trebuchet MS"/>
                          <a:cs typeface="Trebuchet MS"/>
                        </a:rPr>
                        <a:t>F</a:t>
                      </a:r>
                      <a:r>
                        <a:rPr sz="750" dirty="0">
                          <a:solidFill>
                            <a:srgbClr val="231F20"/>
                          </a:solidFill>
                          <a:latin typeface="Trebuchet MS"/>
                          <a:cs typeface="Trebuchet MS"/>
                        </a:rPr>
                        <a:t>ew</a:t>
                      </a:r>
                      <a:r>
                        <a:rPr sz="750" spc="-70" dirty="0">
                          <a:solidFill>
                            <a:srgbClr val="231F20"/>
                          </a:solidFill>
                          <a:latin typeface="Trebuchet MS"/>
                          <a:cs typeface="Trebuchet MS"/>
                        </a:rPr>
                        <a:t> </a:t>
                      </a:r>
                      <a:r>
                        <a:rPr sz="750" spc="5" dirty="0">
                          <a:solidFill>
                            <a:srgbClr val="231F20"/>
                          </a:solidFill>
                          <a:latin typeface="Trebuchet MS"/>
                          <a:cs typeface="Trebuchet MS"/>
                        </a:rPr>
                        <a:t>p</a:t>
                      </a:r>
                      <a:r>
                        <a:rPr sz="750" spc="-5" dirty="0">
                          <a:solidFill>
                            <a:srgbClr val="231F20"/>
                          </a:solidFill>
                          <a:latin typeface="Trebuchet MS"/>
                          <a:cs typeface="Trebuchet MS"/>
                        </a:rPr>
                        <a:t>a</a:t>
                      </a:r>
                      <a:r>
                        <a:rPr sz="750" spc="30" dirty="0">
                          <a:solidFill>
                            <a:srgbClr val="231F20"/>
                          </a:solidFill>
                          <a:latin typeface="Trebuchet MS"/>
                          <a:cs typeface="Trebuchet MS"/>
                        </a:rPr>
                        <a:t>r</a:t>
                      </a:r>
                      <a:r>
                        <a:rPr sz="750" spc="-5" dirty="0">
                          <a:solidFill>
                            <a:srgbClr val="231F20"/>
                          </a:solidFill>
                          <a:latin typeface="Trebuchet MS"/>
                          <a:cs typeface="Trebuchet MS"/>
                        </a:rPr>
                        <a:t>ti</a:t>
                      </a:r>
                      <a:r>
                        <a:rPr sz="750" spc="5" dirty="0">
                          <a:solidFill>
                            <a:srgbClr val="231F20"/>
                          </a:solidFill>
                          <a:latin typeface="Trebuchet MS"/>
                          <a:cs typeface="Trebuchet MS"/>
                        </a:rPr>
                        <a:t>e</a:t>
                      </a:r>
                      <a:r>
                        <a:rPr sz="750" dirty="0">
                          <a:solidFill>
                            <a:srgbClr val="231F20"/>
                          </a:solidFill>
                          <a:latin typeface="Trebuchet MS"/>
                          <a:cs typeface="Trebuchet MS"/>
                        </a:rPr>
                        <a:t>s</a:t>
                      </a:r>
                      <a:endParaRPr sz="750">
                        <a:latin typeface="Trebuchet MS"/>
                        <a:cs typeface="Trebuchet MS"/>
                      </a:endParaRPr>
                    </a:p>
                  </a:txBody>
                  <a:tcPr marL="0" marR="0" marT="59690" marB="0">
                    <a:lnL w="19050">
                      <a:solidFill>
                        <a:srgbClr val="FFFFFF"/>
                      </a:solidFill>
                      <a:prstDash val="solid"/>
                    </a:lnL>
                    <a:lnR w="19050">
                      <a:solidFill>
                        <a:srgbClr val="FFFFFF"/>
                      </a:solidFill>
                      <a:prstDash val="solid"/>
                    </a:lnR>
                    <a:lnT w="12700">
                      <a:solidFill>
                        <a:srgbClr val="FFFFFF"/>
                      </a:solidFill>
                      <a:prstDash val="solid"/>
                    </a:lnT>
                    <a:lnB w="12700">
                      <a:solidFill>
                        <a:srgbClr val="FFFFFF"/>
                      </a:solidFill>
                      <a:prstDash val="solid"/>
                    </a:lnB>
                    <a:solidFill>
                      <a:srgbClr val="E6E7E8"/>
                    </a:solidFill>
                  </a:tcPr>
                </a:tc>
                <a:tc>
                  <a:txBody>
                    <a:bodyPr/>
                    <a:lstStyle/>
                    <a:p>
                      <a:pPr marL="76200">
                        <a:lnSpc>
                          <a:spcPct val="100000"/>
                        </a:lnSpc>
                        <a:spcBef>
                          <a:spcPts val="470"/>
                        </a:spcBef>
                      </a:pPr>
                      <a:r>
                        <a:rPr sz="750" spc="-5" dirty="0">
                          <a:solidFill>
                            <a:srgbClr val="231F20"/>
                          </a:solidFill>
                          <a:latin typeface="Trebuchet MS"/>
                          <a:cs typeface="Trebuchet MS"/>
                        </a:rPr>
                        <a:t>Man</a:t>
                      </a:r>
                      <a:r>
                        <a:rPr sz="750" dirty="0">
                          <a:solidFill>
                            <a:srgbClr val="231F20"/>
                          </a:solidFill>
                          <a:latin typeface="Trebuchet MS"/>
                          <a:cs typeface="Trebuchet MS"/>
                        </a:rPr>
                        <a:t>y</a:t>
                      </a:r>
                      <a:r>
                        <a:rPr sz="750" spc="-70" dirty="0">
                          <a:solidFill>
                            <a:srgbClr val="231F20"/>
                          </a:solidFill>
                          <a:latin typeface="Trebuchet MS"/>
                          <a:cs typeface="Trebuchet MS"/>
                        </a:rPr>
                        <a:t> </a:t>
                      </a:r>
                      <a:r>
                        <a:rPr sz="750" spc="5" dirty="0">
                          <a:solidFill>
                            <a:srgbClr val="231F20"/>
                          </a:solidFill>
                          <a:latin typeface="Trebuchet MS"/>
                          <a:cs typeface="Trebuchet MS"/>
                        </a:rPr>
                        <a:t>p</a:t>
                      </a:r>
                      <a:r>
                        <a:rPr sz="750" spc="-5" dirty="0">
                          <a:solidFill>
                            <a:srgbClr val="231F20"/>
                          </a:solidFill>
                          <a:latin typeface="Trebuchet MS"/>
                          <a:cs typeface="Trebuchet MS"/>
                        </a:rPr>
                        <a:t>a</a:t>
                      </a:r>
                      <a:r>
                        <a:rPr sz="750" spc="30" dirty="0">
                          <a:solidFill>
                            <a:srgbClr val="231F20"/>
                          </a:solidFill>
                          <a:latin typeface="Trebuchet MS"/>
                          <a:cs typeface="Trebuchet MS"/>
                        </a:rPr>
                        <a:t>r</a:t>
                      </a:r>
                      <a:r>
                        <a:rPr sz="750" spc="-5" dirty="0">
                          <a:solidFill>
                            <a:srgbClr val="231F20"/>
                          </a:solidFill>
                          <a:latin typeface="Trebuchet MS"/>
                          <a:cs typeface="Trebuchet MS"/>
                        </a:rPr>
                        <a:t>ti</a:t>
                      </a:r>
                      <a:r>
                        <a:rPr sz="750" spc="5" dirty="0">
                          <a:solidFill>
                            <a:srgbClr val="231F20"/>
                          </a:solidFill>
                          <a:latin typeface="Trebuchet MS"/>
                          <a:cs typeface="Trebuchet MS"/>
                        </a:rPr>
                        <a:t>e</a:t>
                      </a:r>
                      <a:r>
                        <a:rPr sz="750" dirty="0">
                          <a:solidFill>
                            <a:srgbClr val="231F20"/>
                          </a:solidFill>
                          <a:latin typeface="Trebuchet MS"/>
                          <a:cs typeface="Trebuchet MS"/>
                        </a:rPr>
                        <a:t>s</a:t>
                      </a:r>
                      <a:endParaRPr sz="750">
                        <a:latin typeface="Trebuchet MS"/>
                        <a:cs typeface="Trebuchet MS"/>
                      </a:endParaRPr>
                    </a:p>
                  </a:txBody>
                  <a:tcPr marL="0" marR="0" marT="59690" marB="0">
                    <a:lnL w="19050">
                      <a:solidFill>
                        <a:srgbClr val="FFFFFF"/>
                      </a:solidFill>
                      <a:prstDash val="solid"/>
                    </a:lnL>
                    <a:lnT w="12700">
                      <a:solidFill>
                        <a:srgbClr val="FFFFFF"/>
                      </a:solidFill>
                      <a:prstDash val="solid"/>
                    </a:lnT>
                    <a:lnB w="12700">
                      <a:solidFill>
                        <a:srgbClr val="FFFFFF"/>
                      </a:solidFill>
                      <a:prstDash val="solid"/>
                    </a:lnB>
                    <a:solidFill>
                      <a:srgbClr val="E6E7E8"/>
                    </a:solidFill>
                  </a:tcPr>
                </a:tc>
                <a:extLst>
                  <a:ext uri="{0D108BD9-81ED-4DB2-BD59-A6C34878D82A}">
                    <a16:rowId xmlns:a16="http://schemas.microsoft.com/office/drawing/2014/main" val="10002"/>
                  </a:ext>
                </a:extLst>
              </a:tr>
              <a:tr h="212915">
                <a:tc vMerge="1">
                  <a:txBody>
                    <a:bodyPr/>
                    <a:lstStyle/>
                    <a:p>
                      <a:endParaRPr/>
                    </a:p>
                  </a:txBody>
                  <a:tcPr marL="0" marR="0" marT="59690" marB="0">
                    <a:lnR w="19050">
                      <a:solidFill>
                        <a:srgbClr val="FFFFFF"/>
                      </a:solidFill>
                      <a:prstDash val="solid"/>
                    </a:lnR>
                    <a:lnT w="12700">
                      <a:solidFill>
                        <a:srgbClr val="FFFFFF"/>
                      </a:solidFill>
                      <a:prstDash val="solid"/>
                    </a:lnT>
                    <a:solidFill>
                      <a:srgbClr val="E6E7E8"/>
                    </a:solidFill>
                  </a:tcPr>
                </a:tc>
                <a:tc>
                  <a:txBody>
                    <a:bodyPr/>
                    <a:lstStyle/>
                    <a:p>
                      <a:pPr marL="75565">
                        <a:lnSpc>
                          <a:spcPct val="100000"/>
                        </a:lnSpc>
                        <a:spcBef>
                          <a:spcPts val="420"/>
                        </a:spcBef>
                      </a:pPr>
                      <a:r>
                        <a:rPr sz="750" b="1" spc="-30" dirty="0">
                          <a:solidFill>
                            <a:srgbClr val="231F20"/>
                          </a:solidFill>
                          <a:latin typeface="Arial"/>
                          <a:cs typeface="Arial"/>
                        </a:rPr>
                        <a:t>Low</a:t>
                      </a:r>
                      <a:endParaRPr sz="750">
                        <a:latin typeface="Arial"/>
                        <a:cs typeface="Arial"/>
                      </a:endParaRPr>
                    </a:p>
                  </a:txBody>
                  <a:tcPr marL="0" marR="0" marT="53340" marB="0">
                    <a:lnL w="19050">
                      <a:solidFill>
                        <a:srgbClr val="FFFFFF"/>
                      </a:solidFill>
                      <a:prstDash val="solid"/>
                    </a:lnL>
                    <a:lnR w="19050">
                      <a:solidFill>
                        <a:srgbClr val="FFFFFF"/>
                      </a:solidFill>
                      <a:prstDash val="solid"/>
                    </a:lnR>
                    <a:lnT w="12700">
                      <a:solidFill>
                        <a:srgbClr val="FFFFFF"/>
                      </a:solidFill>
                      <a:prstDash val="solid"/>
                    </a:lnT>
                    <a:solidFill>
                      <a:srgbClr val="E6E7E8"/>
                    </a:solidFill>
                  </a:tcPr>
                </a:tc>
                <a:tc>
                  <a:txBody>
                    <a:bodyPr/>
                    <a:lstStyle/>
                    <a:p>
                      <a:pPr marL="75565">
                        <a:lnSpc>
                          <a:spcPct val="100000"/>
                        </a:lnSpc>
                        <a:spcBef>
                          <a:spcPts val="420"/>
                        </a:spcBef>
                      </a:pPr>
                      <a:r>
                        <a:rPr sz="750" spc="-5" dirty="0">
                          <a:solidFill>
                            <a:srgbClr val="231F20"/>
                          </a:solidFill>
                          <a:latin typeface="Trebuchet MS"/>
                          <a:cs typeface="Trebuchet MS"/>
                        </a:rPr>
                        <a:t>F</a:t>
                      </a:r>
                      <a:r>
                        <a:rPr sz="750" dirty="0">
                          <a:solidFill>
                            <a:srgbClr val="231F20"/>
                          </a:solidFill>
                          <a:latin typeface="Trebuchet MS"/>
                          <a:cs typeface="Trebuchet MS"/>
                        </a:rPr>
                        <a:t>ew</a:t>
                      </a:r>
                      <a:r>
                        <a:rPr sz="750" spc="-70" dirty="0">
                          <a:solidFill>
                            <a:srgbClr val="231F20"/>
                          </a:solidFill>
                          <a:latin typeface="Trebuchet MS"/>
                          <a:cs typeface="Trebuchet MS"/>
                        </a:rPr>
                        <a:t> </a:t>
                      </a:r>
                      <a:r>
                        <a:rPr sz="750" spc="5" dirty="0">
                          <a:solidFill>
                            <a:srgbClr val="231F20"/>
                          </a:solidFill>
                          <a:latin typeface="Trebuchet MS"/>
                          <a:cs typeface="Trebuchet MS"/>
                        </a:rPr>
                        <a:t>p</a:t>
                      </a:r>
                      <a:r>
                        <a:rPr sz="750" spc="-5" dirty="0">
                          <a:solidFill>
                            <a:srgbClr val="231F20"/>
                          </a:solidFill>
                          <a:latin typeface="Trebuchet MS"/>
                          <a:cs typeface="Trebuchet MS"/>
                        </a:rPr>
                        <a:t>a</a:t>
                      </a:r>
                      <a:r>
                        <a:rPr sz="750" spc="30" dirty="0">
                          <a:solidFill>
                            <a:srgbClr val="231F20"/>
                          </a:solidFill>
                          <a:latin typeface="Trebuchet MS"/>
                          <a:cs typeface="Trebuchet MS"/>
                        </a:rPr>
                        <a:t>r</a:t>
                      </a:r>
                      <a:r>
                        <a:rPr sz="750" spc="-5" dirty="0">
                          <a:solidFill>
                            <a:srgbClr val="231F20"/>
                          </a:solidFill>
                          <a:latin typeface="Trebuchet MS"/>
                          <a:cs typeface="Trebuchet MS"/>
                        </a:rPr>
                        <a:t>ti</a:t>
                      </a:r>
                      <a:r>
                        <a:rPr sz="750" spc="5" dirty="0">
                          <a:solidFill>
                            <a:srgbClr val="231F20"/>
                          </a:solidFill>
                          <a:latin typeface="Trebuchet MS"/>
                          <a:cs typeface="Trebuchet MS"/>
                        </a:rPr>
                        <a:t>e</a:t>
                      </a:r>
                      <a:r>
                        <a:rPr sz="750" dirty="0">
                          <a:solidFill>
                            <a:srgbClr val="231F20"/>
                          </a:solidFill>
                          <a:latin typeface="Trebuchet MS"/>
                          <a:cs typeface="Trebuchet MS"/>
                        </a:rPr>
                        <a:t>s</a:t>
                      </a:r>
                      <a:endParaRPr sz="750">
                        <a:latin typeface="Trebuchet MS"/>
                        <a:cs typeface="Trebuchet MS"/>
                      </a:endParaRPr>
                    </a:p>
                  </a:txBody>
                  <a:tcPr marL="0" marR="0" marT="53340" marB="0">
                    <a:lnL w="19050">
                      <a:solidFill>
                        <a:srgbClr val="FFFFFF"/>
                      </a:solidFill>
                      <a:prstDash val="solid"/>
                    </a:lnL>
                    <a:lnR w="19050">
                      <a:solidFill>
                        <a:srgbClr val="FFFFFF"/>
                      </a:solidFill>
                      <a:prstDash val="solid"/>
                    </a:lnR>
                    <a:lnT w="12700">
                      <a:solidFill>
                        <a:srgbClr val="FFFFFF"/>
                      </a:solidFill>
                      <a:prstDash val="solid"/>
                    </a:lnT>
                    <a:solidFill>
                      <a:srgbClr val="E6E7E8"/>
                    </a:solidFill>
                  </a:tcPr>
                </a:tc>
                <a:tc>
                  <a:txBody>
                    <a:bodyPr/>
                    <a:lstStyle/>
                    <a:p>
                      <a:pPr marL="76200">
                        <a:lnSpc>
                          <a:spcPct val="100000"/>
                        </a:lnSpc>
                        <a:spcBef>
                          <a:spcPts val="420"/>
                        </a:spcBef>
                      </a:pPr>
                      <a:r>
                        <a:rPr sz="750" spc="-5" dirty="0">
                          <a:solidFill>
                            <a:srgbClr val="231F20"/>
                          </a:solidFill>
                          <a:latin typeface="Trebuchet MS"/>
                          <a:cs typeface="Trebuchet MS"/>
                        </a:rPr>
                        <a:t>F</a:t>
                      </a:r>
                      <a:r>
                        <a:rPr sz="750" dirty="0">
                          <a:solidFill>
                            <a:srgbClr val="231F20"/>
                          </a:solidFill>
                          <a:latin typeface="Trebuchet MS"/>
                          <a:cs typeface="Trebuchet MS"/>
                        </a:rPr>
                        <a:t>ew</a:t>
                      </a:r>
                      <a:r>
                        <a:rPr sz="750" spc="-70" dirty="0">
                          <a:solidFill>
                            <a:srgbClr val="231F20"/>
                          </a:solidFill>
                          <a:latin typeface="Trebuchet MS"/>
                          <a:cs typeface="Trebuchet MS"/>
                        </a:rPr>
                        <a:t> </a:t>
                      </a:r>
                      <a:r>
                        <a:rPr sz="750" spc="5" dirty="0">
                          <a:solidFill>
                            <a:srgbClr val="231F20"/>
                          </a:solidFill>
                          <a:latin typeface="Trebuchet MS"/>
                          <a:cs typeface="Trebuchet MS"/>
                        </a:rPr>
                        <a:t>p</a:t>
                      </a:r>
                      <a:r>
                        <a:rPr sz="750" spc="-5" dirty="0">
                          <a:solidFill>
                            <a:srgbClr val="231F20"/>
                          </a:solidFill>
                          <a:latin typeface="Trebuchet MS"/>
                          <a:cs typeface="Trebuchet MS"/>
                        </a:rPr>
                        <a:t>a</a:t>
                      </a:r>
                      <a:r>
                        <a:rPr sz="750" spc="30" dirty="0">
                          <a:solidFill>
                            <a:srgbClr val="231F20"/>
                          </a:solidFill>
                          <a:latin typeface="Trebuchet MS"/>
                          <a:cs typeface="Trebuchet MS"/>
                        </a:rPr>
                        <a:t>r</a:t>
                      </a:r>
                      <a:r>
                        <a:rPr sz="750" spc="-5" dirty="0">
                          <a:solidFill>
                            <a:srgbClr val="231F20"/>
                          </a:solidFill>
                          <a:latin typeface="Trebuchet MS"/>
                          <a:cs typeface="Trebuchet MS"/>
                        </a:rPr>
                        <a:t>ti</a:t>
                      </a:r>
                      <a:r>
                        <a:rPr sz="750" spc="5" dirty="0">
                          <a:solidFill>
                            <a:srgbClr val="231F20"/>
                          </a:solidFill>
                          <a:latin typeface="Trebuchet MS"/>
                          <a:cs typeface="Trebuchet MS"/>
                        </a:rPr>
                        <a:t>e</a:t>
                      </a:r>
                      <a:r>
                        <a:rPr sz="750" dirty="0">
                          <a:solidFill>
                            <a:srgbClr val="231F20"/>
                          </a:solidFill>
                          <a:latin typeface="Trebuchet MS"/>
                          <a:cs typeface="Trebuchet MS"/>
                        </a:rPr>
                        <a:t>s</a:t>
                      </a:r>
                      <a:endParaRPr sz="750">
                        <a:latin typeface="Trebuchet MS"/>
                        <a:cs typeface="Trebuchet MS"/>
                      </a:endParaRPr>
                    </a:p>
                  </a:txBody>
                  <a:tcPr marL="0" marR="0" marT="53340" marB="0">
                    <a:lnL w="19050">
                      <a:solidFill>
                        <a:srgbClr val="FFFFFF"/>
                      </a:solidFill>
                      <a:prstDash val="solid"/>
                    </a:lnL>
                    <a:lnT w="12700">
                      <a:solidFill>
                        <a:srgbClr val="FFFFFF"/>
                      </a:solidFill>
                      <a:prstDash val="solid"/>
                    </a:lnT>
                    <a:solidFill>
                      <a:srgbClr val="E6E7E8"/>
                    </a:solidFill>
                  </a:tcPr>
                </a:tc>
                <a:extLst>
                  <a:ext uri="{0D108BD9-81ED-4DB2-BD59-A6C34878D82A}">
                    <a16:rowId xmlns:a16="http://schemas.microsoft.com/office/drawing/2014/main" val="10003"/>
                  </a:ext>
                </a:extLst>
              </a:tr>
            </a:tbl>
          </a:graphicData>
        </a:graphic>
      </p:graphicFrame>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888104" cy="1635512"/>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Technically, Duverger’s theory only holds at the district level.</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nSpc>
                <a:spcPct val="102600"/>
              </a:lnSpc>
            </a:pPr>
            <a:r>
              <a:rPr sz="1100" dirty="0">
                <a:cs typeface="Microsoft Sans Serif"/>
              </a:rPr>
              <a:t>There can be more parties competing nationally than there are, on  average, competing in each district.</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364490">
              <a:lnSpc>
                <a:spcPct val="102600"/>
              </a:lnSpc>
            </a:pPr>
            <a:r>
              <a:rPr sz="1100" dirty="0">
                <a:cs typeface="Microsoft Sans Serif"/>
              </a:rPr>
              <a:t>A party system is </a:t>
            </a:r>
            <a:r>
              <a:rPr sz="1100" dirty="0">
                <a:solidFill>
                  <a:srgbClr val="00B0F0"/>
                </a:solidFill>
                <a:cs typeface="Microsoft Sans Serif"/>
              </a:rPr>
              <a:t>nationalized</a:t>
            </a:r>
            <a:r>
              <a:rPr sz="1100" dirty="0">
                <a:solidFill>
                  <a:srgbClr val="FF0000"/>
                </a:solidFill>
                <a:cs typeface="Microsoft Sans Serif"/>
              </a:rPr>
              <a:t> </a:t>
            </a:r>
            <a:r>
              <a:rPr sz="1100" dirty="0">
                <a:cs typeface="Microsoft Sans Serif"/>
              </a:rPr>
              <a:t>if the local and national party  systems are of similar size.</a:t>
            </a:r>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06208"/>
            <a:ext cx="377444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Number of Parties at the National and District Levels in the US,  1790-1990</a:t>
            </a:r>
          </a:p>
        </p:txBody>
      </p:sp>
      <p:grpSp>
        <p:nvGrpSpPr>
          <p:cNvPr id="3" name="object 3"/>
          <p:cNvGrpSpPr/>
          <p:nvPr/>
        </p:nvGrpSpPr>
        <p:grpSpPr>
          <a:xfrm>
            <a:off x="547522" y="686697"/>
            <a:ext cx="3500120" cy="1822450"/>
            <a:chOff x="547522" y="686697"/>
            <a:chExt cx="3500120" cy="1822450"/>
          </a:xfrm>
        </p:grpSpPr>
        <p:sp>
          <p:nvSpPr>
            <p:cNvPr id="4" name="object 4"/>
            <p:cNvSpPr/>
            <p:nvPr/>
          </p:nvSpPr>
          <p:spPr>
            <a:xfrm>
              <a:off x="569357" y="689554"/>
              <a:ext cx="3475354" cy="1802764"/>
            </a:xfrm>
            <a:custGeom>
              <a:avLst/>
              <a:gdLst/>
              <a:ahLst/>
              <a:cxnLst/>
              <a:rect l="l" t="t" r="r" b="b"/>
              <a:pathLst>
                <a:path w="3475354" h="1802764">
                  <a:moveTo>
                    <a:pt x="3475094" y="1802376"/>
                  </a:moveTo>
                  <a:lnTo>
                    <a:pt x="21" y="1802419"/>
                  </a:lnTo>
                  <a:lnTo>
                    <a:pt x="0" y="32"/>
                  </a:lnTo>
                  <a:lnTo>
                    <a:pt x="3475072" y="0"/>
                  </a:lnTo>
                  <a:lnTo>
                    <a:pt x="3475094" y="1802376"/>
                  </a:lnTo>
                  <a:close/>
                </a:path>
              </a:pathLst>
            </a:custGeom>
            <a:ln w="5397">
              <a:solidFill>
                <a:srgbClr val="231F20"/>
              </a:solidFill>
            </a:ln>
          </p:spPr>
          <p:txBody>
            <a:bodyPr wrap="square" lIns="0" tIns="0" rIns="0" bIns="0" rtlCol="0"/>
            <a:lstStyle/>
            <a:p>
              <a:endParaRPr/>
            </a:p>
          </p:txBody>
        </p:sp>
        <p:sp>
          <p:nvSpPr>
            <p:cNvPr id="5" name="object 5"/>
            <p:cNvSpPr/>
            <p:nvPr/>
          </p:nvSpPr>
          <p:spPr>
            <a:xfrm>
              <a:off x="741975"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6" name="object 6"/>
            <p:cNvSpPr/>
            <p:nvPr/>
          </p:nvSpPr>
          <p:spPr>
            <a:xfrm>
              <a:off x="569359"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7" name="object 7"/>
            <p:cNvSpPr/>
            <p:nvPr/>
          </p:nvSpPr>
          <p:spPr>
            <a:xfrm>
              <a:off x="919261"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8" name="object 8"/>
            <p:cNvSpPr/>
            <p:nvPr/>
          </p:nvSpPr>
          <p:spPr>
            <a:xfrm>
              <a:off x="1091882"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9" name="object 9"/>
            <p:cNvSpPr/>
            <p:nvPr/>
          </p:nvSpPr>
          <p:spPr>
            <a:xfrm>
              <a:off x="1264497"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0" name="object 10"/>
            <p:cNvSpPr/>
            <p:nvPr/>
          </p:nvSpPr>
          <p:spPr>
            <a:xfrm>
              <a:off x="1438282"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1" name="object 11"/>
            <p:cNvSpPr/>
            <p:nvPr/>
          </p:nvSpPr>
          <p:spPr>
            <a:xfrm>
              <a:off x="1610902"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2" name="object 12"/>
            <p:cNvSpPr/>
            <p:nvPr/>
          </p:nvSpPr>
          <p:spPr>
            <a:xfrm>
              <a:off x="1785853"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3" name="object 13"/>
            <p:cNvSpPr/>
            <p:nvPr/>
          </p:nvSpPr>
          <p:spPr>
            <a:xfrm>
              <a:off x="1959636"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4" name="object 14"/>
            <p:cNvSpPr/>
            <p:nvPr/>
          </p:nvSpPr>
          <p:spPr>
            <a:xfrm>
              <a:off x="2133419"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5" name="object 15"/>
            <p:cNvSpPr/>
            <p:nvPr/>
          </p:nvSpPr>
          <p:spPr>
            <a:xfrm>
              <a:off x="2307199"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6" name="object 16"/>
            <p:cNvSpPr/>
            <p:nvPr/>
          </p:nvSpPr>
          <p:spPr>
            <a:xfrm>
              <a:off x="2483317"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7" name="object 17"/>
            <p:cNvSpPr/>
            <p:nvPr/>
          </p:nvSpPr>
          <p:spPr>
            <a:xfrm>
              <a:off x="2655938"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8" name="object 18"/>
            <p:cNvSpPr/>
            <p:nvPr/>
          </p:nvSpPr>
          <p:spPr>
            <a:xfrm>
              <a:off x="2829731"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19" name="object 19"/>
            <p:cNvSpPr/>
            <p:nvPr/>
          </p:nvSpPr>
          <p:spPr>
            <a:xfrm>
              <a:off x="3005839"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20" name="object 20"/>
            <p:cNvSpPr/>
            <p:nvPr/>
          </p:nvSpPr>
          <p:spPr>
            <a:xfrm>
              <a:off x="3176126"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21" name="object 21"/>
            <p:cNvSpPr/>
            <p:nvPr/>
          </p:nvSpPr>
          <p:spPr>
            <a:xfrm>
              <a:off x="3347585"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22" name="object 22"/>
            <p:cNvSpPr/>
            <p:nvPr/>
          </p:nvSpPr>
          <p:spPr>
            <a:xfrm>
              <a:off x="3524865"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23" name="object 23"/>
            <p:cNvSpPr/>
            <p:nvPr/>
          </p:nvSpPr>
          <p:spPr>
            <a:xfrm>
              <a:off x="3695152"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24" name="object 24"/>
            <p:cNvSpPr/>
            <p:nvPr/>
          </p:nvSpPr>
          <p:spPr>
            <a:xfrm>
              <a:off x="3868936"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25" name="object 25"/>
            <p:cNvSpPr/>
            <p:nvPr/>
          </p:nvSpPr>
          <p:spPr>
            <a:xfrm>
              <a:off x="4044156" y="2477974"/>
              <a:ext cx="0" cy="28575"/>
            </a:xfrm>
            <a:custGeom>
              <a:avLst/>
              <a:gdLst/>
              <a:ahLst/>
              <a:cxnLst/>
              <a:rect l="l" t="t" r="r" b="b"/>
              <a:pathLst>
                <a:path h="28575">
                  <a:moveTo>
                    <a:pt x="0" y="0"/>
                  </a:moveTo>
                  <a:lnTo>
                    <a:pt x="0" y="28056"/>
                  </a:lnTo>
                </a:path>
              </a:pathLst>
            </a:custGeom>
            <a:ln w="5397">
              <a:solidFill>
                <a:srgbClr val="231F20"/>
              </a:solidFill>
            </a:ln>
          </p:spPr>
          <p:txBody>
            <a:bodyPr wrap="square" lIns="0" tIns="0" rIns="0" bIns="0" rtlCol="0"/>
            <a:lstStyle/>
            <a:p>
              <a:endParaRPr/>
            </a:p>
          </p:txBody>
        </p:sp>
        <p:sp>
          <p:nvSpPr>
            <p:cNvPr id="26" name="object 26"/>
            <p:cNvSpPr/>
            <p:nvPr/>
          </p:nvSpPr>
          <p:spPr>
            <a:xfrm>
              <a:off x="550380" y="1455695"/>
              <a:ext cx="36195" cy="0"/>
            </a:xfrm>
            <a:custGeom>
              <a:avLst/>
              <a:gdLst/>
              <a:ahLst/>
              <a:cxnLst/>
              <a:rect l="l" t="t" r="r" b="b"/>
              <a:pathLst>
                <a:path w="36195">
                  <a:moveTo>
                    <a:pt x="0" y="0"/>
                  </a:moveTo>
                  <a:lnTo>
                    <a:pt x="35688" y="0"/>
                  </a:lnTo>
                </a:path>
              </a:pathLst>
            </a:custGeom>
            <a:ln w="5397">
              <a:solidFill>
                <a:srgbClr val="231F20"/>
              </a:solidFill>
            </a:ln>
          </p:spPr>
          <p:txBody>
            <a:bodyPr wrap="square" lIns="0" tIns="0" rIns="0" bIns="0" rtlCol="0"/>
            <a:lstStyle/>
            <a:p>
              <a:endParaRPr/>
            </a:p>
          </p:txBody>
        </p:sp>
        <p:sp>
          <p:nvSpPr>
            <p:cNvPr id="27" name="object 27"/>
            <p:cNvSpPr/>
            <p:nvPr/>
          </p:nvSpPr>
          <p:spPr>
            <a:xfrm>
              <a:off x="550380" y="1723312"/>
              <a:ext cx="36195" cy="0"/>
            </a:xfrm>
            <a:custGeom>
              <a:avLst/>
              <a:gdLst/>
              <a:ahLst/>
              <a:cxnLst/>
              <a:rect l="l" t="t" r="r" b="b"/>
              <a:pathLst>
                <a:path w="36195">
                  <a:moveTo>
                    <a:pt x="0" y="0"/>
                  </a:moveTo>
                  <a:lnTo>
                    <a:pt x="35688" y="0"/>
                  </a:lnTo>
                </a:path>
              </a:pathLst>
            </a:custGeom>
            <a:ln w="5397">
              <a:solidFill>
                <a:srgbClr val="231F20"/>
              </a:solidFill>
            </a:ln>
          </p:spPr>
          <p:txBody>
            <a:bodyPr wrap="square" lIns="0" tIns="0" rIns="0" bIns="0" rtlCol="0"/>
            <a:lstStyle/>
            <a:p>
              <a:endParaRPr/>
            </a:p>
          </p:txBody>
        </p:sp>
        <p:sp>
          <p:nvSpPr>
            <p:cNvPr id="28" name="object 28"/>
            <p:cNvSpPr/>
            <p:nvPr/>
          </p:nvSpPr>
          <p:spPr>
            <a:xfrm>
              <a:off x="550380" y="1976342"/>
              <a:ext cx="36195" cy="0"/>
            </a:xfrm>
            <a:custGeom>
              <a:avLst/>
              <a:gdLst/>
              <a:ahLst/>
              <a:cxnLst/>
              <a:rect l="l" t="t" r="r" b="b"/>
              <a:pathLst>
                <a:path w="36195">
                  <a:moveTo>
                    <a:pt x="0" y="0"/>
                  </a:moveTo>
                  <a:lnTo>
                    <a:pt x="35688" y="0"/>
                  </a:lnTo>
                </a:path>
              </a:pathLst>
            </a:custGeom>
            <a:ln w="5397">
              <a:solidFill>
                <a:srgbClr val="231F20"/>
              </a:solidFill>
            </a:ln>
          </p:spPr>
          <p:txBody>
            <a:bodyPr wrap="square" lIns="0" tIns="0" rIns="0" bIns="0" rtlCol="0"/>
            <a:lstStyle/>
            <a:p>
              <a:endParaRPr/>
            </a:p>
          </p:txBody>
        </p:sp>
        <p:sp>
          <p:nvSpPr>
            <p:cNvPr id="29" name="object 29"/>
            <p:cNvSpPr/>
            <p:nvPr/>
          </p:nvSpPr>
          <p:spPr>
            <a:xfrm>
              <a:off x="550380" y="2230986"/>
              <a:ext cx="36195" cy="0"/>
            </a:xfrm>
            <a:custGeom>
              <a:avLst/>
              <a:gdLst/>
              <a:ahLst/>
              <a:cxnLst/>
              <a:rect l="l" t="t" r="r" b="b"/>
              <a:pathLst>
                <a:path w="36195">
                  <a:moveTo>
                    <a:pt x="0" y="0"/>
                  </a:moveTo>
                  <a:lnTo>
                    <a:pt x="35688" y="0"/>
                  </a:lnTo>
                </a:path>
              </a:pathLst>
            </a:custGeom>
            <a:ln w="5397">
              <a:solidFill>
                <a:srgbClr val="231F20"/>
              </a:solidFill>
            </a:ln>
          </p:spPr>
          <p:txBody>
            <a:bodyPr wrap="square" lIns="0" tIns="0" rIns="0" bIns="0" rtlCol="0"/>
            <a:lstStyle/>
            <a:p>
              <a:endParaRPr/>
            </a:p>
          </p:txBody>
        </p:sp>
        <p:sp>
          <p:nvSpPr>
            <p:cNvPr id="30" name="object 30"/>
            <p:cNvSpPr/>
            <p:nvPr/>
          </p:nvSpPr>
          <p:spPr>
            <a:xfrm>
              <a:off x="550380" y="2491971"/>
              <a:ext cx="36195" cy="0"/>
            </a:xfrm>
            <a:custGeom>
              <a:avLst/>
              <a:gdLst/>
              <a:ahLst/>
              <a:cxnLst/>
              <a:rect l="l" t="t" r="r" b="b"/>
              <a:pathLst>
                <a:path w="36195">
                  <a:moveTo>
                    <a:pt x="0" y="0"/>
                  </a:moveTo>
                  <a:lnTo>
                    <a:pt x="35688" y="0"/>
                  </a:lnTo>
                </a:path>
              </a:pathLst>
            </a:custGeom>
            <a:ln w="5397">
              <a:solidFill>
                <a:srgbClr val="231F20"/>
              </a:solidFill>
            </a:ln>
          </p:spPr>
          <p:txBody>
            <a:bodyPr wrap="square" lIns="0" tIns="0" rIns="0" bIns="0" rtlCol="0"/>
            <a:lstStyle/>
            <a:p>
              <a:endParaRPr/>
            </a:p>
          </p:txBody>
        </p:sp>
      </p:grpSp>
      <p:sp>
        <p:nvSpPr>
          <p:cNvPr id="31" name="object 31"/>
          <p:cNvSpPr txBox="1"/>
          <p:nvPr/>
        </p:nvSpPr>
        <p:spPr>
          <a:xfrm>
            <a:off x="490303" y="2435574"/>
            <a:ext cx="61594" cy="103505"/>
          </a:xfrm>
          <a:prstGeom prst="rect">
            <a:avLst/>
          </a:prstGeom>
        </p:spPr>
        <p:txBody>
          <a:bodyPr vert="horz" wrap="square" lIns="0" tIns="13970" rIns="0" bIns="0" rtlCol="0">
            <a:spAutoFit/>
          </a:bodyPr>
          <a:lstStyle/>
          <a:p>
            <a:pPr marL="12700">
              <a:lnSpc>
                <a:spcPct val="100000"/>
              </a:lnSpc>
              <a:spcBef>
                <a:spcPts val="110"/>
              </a:spcBef>
            </a:pPr>
            <a:r>
              <a:rPr sz="500" spc="5" dirty="0">
                <a:solidFill>
                  <a:srgbClr val="231F20"/>
                </a:solidFill>
                <a:latin typeface="Arial MT"/>
                <a:cs typeface="Arial MT"/>
              </a:rPr>
              <a:t>0</a:t>
            </a:r>
            <a:endParaRPr sz="500">
              <a:latin typeface="Arial MT"/>
              <a:cs typeface="Arial MT"/>
            </a:endParaRPr>
          </a:p>
        </p:txBody>
      </p:sp>
      <p:grpSp>
        <p:nvGrpSpPr>
          <p:cNvPr id="32" name="object 32"/>
          <p:cNvGrpSpPr/>
          <p:nvPr/>
        </p:nvGrpSpPr>
        <p:grpSpPr>
          <a:xfrm>
            <a:off x="547522" y="686426"/>
            <a:ext cx="41910" cy="519430"/>
            <a:chOff x="547522" y="686426"/>
            <a:chExt cx="41910" cy="519430"/>
          </a:xfrm>
        </p:grpSpPr>
        <p:sp>
          <p:nvSpPr>
            <p:cNvPr id="33" name="object 33"/>
            <p:cNvSpPr/>
            <p:nvPr/>
          </p:nvSpPr>
          <p:spPr>
            <a:xfrm>
              <a:off x="550380" y="1202666"/>
              <a:ext cx="36195" cy="0"/>
            </a:xfrm>
            <a:custGeom>
              <a:avLst/>
              <a:gdLst/>
              <a:ahLst/>
              <a:cxnLst/>
              <a:rect l="l" t="t" r="r" b="b"/>
              <a:pathLst>
                <a:path w="36195">
                  <a:moveTo>
                    <a:pt x="0" y="0"/>
                  </a:moveTo>
                  <a:lnTo>
                    <a:pt x="35688" y="0"/>
                  </a:lnTo>
                </a:path>
              </a:pathLst>
            </a:custGeom>
            <a:ln w="5397">
              <a:solidFill>
                <a:srgbClr val="231F20"/>
              </a:solidFill>
            </a:ln>
          </p:spPr>
          <p:txBody>
            <a:bodyPr wrap="square" lIns="0" tIns="0" rIns="0" bIns="0" rtlCol="0"/>
            <a:lstStyle/>
            <a:p>
              <a:endParaRPr/>
            </a:p>
          </p:txBody>
        </p:sp>
        <p:sp>
          <p:nvSpPr>
            <p:cNvPr id="34" name="object 34"/>
            <p:cNvSpPr/>
            <p:nvPr/>
          </p:nvSpPr>
          <p:spPr>
            <a:xfrm>
              <a:off x="550380" y="941532"/>
              <a:ext cx="36195" cy="0"/>
            </a:xfrm>
            <a:custGeom>
              <a:avLst/>
              <a:gdLst/>
              <a:ahLst/>
              <a:cxnLst/>
              <a:rect l="l" t="t" r="r" b="b"/>
              <a:pathLst>
                <a:path w="36195">
                  <a:moveTo>
                    <a:pt x="0" y="0"/>
                  </a:moveTo>
                  <a:lnTo>
                    <a:pt x="35688" y="0"/>
                  </a:lnTo>
                </a:path>
              </a:pathLst>
            </a:custGeom>
            <a:ln w="5397">
              <a:solidFill>
                <a:srgbClr val="231F20"/>
              </a:solidFill>
            </a:ln>
          </p:spPr>
          <p:txBody>
            <a:bodyPr wrap="square" lIns="0" tIns="0" rIns="0" bIns="0" rtlCol="0"/>
            <a:lstStyle/>
            <a:p>
              <a:endParaRPr/>
            </a:p>
          </p:txBody>
        </p:sp>
        <p:sp>
          <p:nvSpPr>
            <p:cNvPr id="35" name="object 35"/>
            <p:cNvSpPr/>
            <p:nvPr/>
          </p:nvSpPr>
          <p:spPr>
            <a:xfrm>
              <a:off x="550380" y="689283"/>
              <a:ext cx="36195" cy="0"/>
            </a:xfrm>
            <a:custGeom>
              <a:avLst/>
              <a:gdLst/>
              <a:ahLst/>
              <a:cxnLst/>
              <a:rect l="l" t="t" r="r" b="b"/>
              <a:pathLst>
                <a:path w="36195">
                  <a:moveTo>
                    <a:pt x="0" y="0"/>
                  </a:moveTo>
                  <a:lnTo>
                    <a:pt x="35688" y="0"/>
                  </a:lnTo>
                </a:path>
              </a:pathLst>
            </a:custGeom>
            <a:ln w="5397">
              <a:solidFill>
                <a:srgbClr val="231F20"/>
              </a:solidFill>
            </a:ln>
          </p:spPr>
          <p:txBody>
            <a:bodyPr wrap="square" lIns="0" tIns="0" rIns="0" bIns="0" rtlCol="0"/>
            <a:lstStyle/>
            <a:p>
              <a:endParaRPr/>
            </a:p>
          </p:txBody>
        </p:sp>
      </p:grpSp>
      <p:sp>
        <p:nvSpPr>
          <p:cNvPr id="36" name="object 36"/>
          <p:cNvSpPr txBox="1"/>
          <p:nvPr/>
        </p:nvSpPr>
        <p:spPr>
          <a:xfrm>
            <a:off x="490303" y="632899"/>
            <a:ext cx="61594" cy="1645285"/>
          </a:xfrm>
          <a:prstGeom prst="rect">
            <a:avLst/>
          </a:prstGeom>
        </p:spPr>
        <p:txBody>
          <a:bodyPr vert="horz" wrap="square" lIns="0" tIns="13970" rIns="0" bIns="0" rtlCol="0">
            <a:spAutoFit/>
          </a:bodyPr>
          <a:lstStyle/>
          <a:p>
            <a:pPr marL="12700">
              <a:lnSpc>
                <a:spcPct val="100000"/>
              </a:lnSpc>
              <a:spcBef>
                <a:spcPts val="110"/>
              </a:spcBef>
            </a:pPr>
            <a:r>
              <a:rPr sz="500" spc="5" dirty="0">
                <a:solidFill>
                  <a:srgbClr val="231F20"/>
                </a:solidFill>
                <a:latin typeface="Arial MT"/>
                <a:cs typeface="Arial MT"/>
              </a:rPr>
              <a:t>7</a:t>
            </a:r>
            <a:endParaRPr sz="500">
              <a:latin typeface="Arial MT"/>
              <a:cs typeface="Arial MT"/>
            </a:endParaRPr>
          </a:p>
          <a:p>
            <a:pPr>
              <a:lnSpc>
                <a:spcPct val="100000"/>
              </a:lnSpc>
            </a:pPr>
            <a:endParaRPr sz="600">
              <a:latin typeface="Arial MT"/>
              <a:cs typeface="Arial MT"/>
            </a:endParaRPr>
          </a:p>
          <a:p>
            <a:pPr>
              <a:lnSpc>
                <a:spcPct val="100000"/>
              </a:lnSpc>
              <a:spcBef>
                <a:spcPts val="5"/>
              </a:spcBef>
            </a:pPr>
            <a:endParaRPr sz="600">
              <a:latin typeface="Arial MT"/>
              <a:cs typeface="Arial MT"/>
            </a:endParaRPr>
          </a:p>
          <a:p>
            <a:pPr marL="12700">
              <a:lnSpc>
                <a:spcPct val="100000"/>
              </a:lnSpc>
            </a:pPr>
            <a:r>
              <a:rPr sz="500" spc="5" dirty="0">
                <a:solidFill>
                  <a:srgbClr val="231F20"/>
                </a:solidFill>
                <a:latin typeface="Arial MT"/>
                <a:cs typeface="Arial MT"/>
              </a:rPr>
              <a:t>6</a:t>
            </a:r>
            <a:endParaRPr sz="500">
              <a:latin typeface="Arial MT"/>
              <a:cs typeface="Arial MT"/>
            </a:endParaRPr>
          </a:p>
          <a:p>
            <a:pPr>
              <a:lnSpc>
                <a:spcPct val="100000"/>
              </a:lnSpc>
            </a:pPr>
            <a:endParaRPr sz="600">
              <a:latin typeface="Arial MT"/>
              <a:cs typeface="Arial MT"/>
            </a:endParaRPr>
          </a:p>
          <a:p>
            <a:pPr>
              <a:lnSpc>
                <a:spcPct val="100000"/>
              </a:lnSpc>
              <a:spcBef>
                <a:spcPts val="20"/>
              </a:spcBef>
            </a:pPr>
            <a:endParaRPr sz="650">
              <a:latin typeface="Arial MT"/>
              <a:cs typeface="Arial MT"/>
            </a:endParaRPr>
          </a:p>
          <a:p>
            <a:pPr marL="12700">
              <a:lnSpc>
                <a:spcPct val="100000"/>
              </a:lnSpc>
            </a:pPr>
            <a:r>
              <a:rPr sz="500" spc="5" dirty="0">
                <a:solidFill>
                  <a:srgbClr val="231F20"/>
                </a:solidFill>
                <a:latin typeface="Arial MT"/>
                <a:cs typeface="Arial MT"/>
              </a:rPr>
              <a:t>5</a:t>
            </a:r>
            <a:endParaRPr sz="500">
              <a:latin typeface="Arial MT"/>
              <a:cs typeface="Arial MT"/>
            </a:endParaRPr>
          </a:p>
          <a:p>
            <a:pPr>
              <a:lnSpc>
                <a:spcPct val="100000"/>
              </a:lnSpc>
            </a:pPr>
            <a:endParaRPr sz="600">
              <a:latin typeface="Arial MT"/>
              <a:cs typeface="Arial MT"/>
            </a:endParaRPr>
          </a:p>
          <a:p>
            <a:pPr>
              <a:lnSpc>
                <a:spcPct val="100000"/>
              </a:lnSpc>
              <a:spcBef>
                <a:spcPts val="10"/>
              </a:spcBef>
            </a:pPr>
            <a:endParaRPr sz="600">
              <a:latin typeface="Arial MT"/>
              <a:cs typeface="Arial MT"/>
            </a:endParaRPr>
          </a:p>
          <a:p>
            <a:pPr marL="12700">
              <a:lnSpc>
                <a:spcPct val="100000"/>
              </a:lnSpc>
            </a:pPr>
            <a:r>
              <a:rPr sz="500" spc="5" dirty="0">
                <a:solidFill>
                  <a:srgbClr val="231F20"/>
                </a:solidFill>
                <a:latin typeface="Arial MT"/>
                <a:cs typeface="Arial MT"/>
              </a:rPr>
              <a:t>4</a:t>
            </a:r>
            <a:endParaRPr sz="500">
              <a:latin typeface="Arial MT"/>
              <a:cs typeface="Arial MT"/>
            </a:endParaRPr>
          </a:p>
          <a:p>
            <a:pPr>
              <a:lnSpc>
                <a:spcPct val="100000"/>
              </a:lnSpc>
            </a:pPr>
            <a:endParaRPr sz="600">
              <a:latin typeface="Arial MT"/>
              <a:cs typeface="Arial MT"/>
            </a:endParaRPr>
          </a:p>
          <a:p>
            <a:pPr>
              <a:lnSpc>
                <a:spcPct val="100000"/>
              </a:lnSpc>
              <a:spcBef>
                <a:spcPts val="10"/>
              </a:spcBef>
            </a:pPr>
            <a:endParaRPr sz="700">
              <a:latin typeface="Arial MT"/>
              <a:cs typeface="Arial MT"/>
            </a:endParaRPr>
          </a:p>
          <a:p>
            <a:pPr marL="12700">
              <a:lnSpc>
                <a:spcPct val="100000"/>
              </a:lnSpc>
              <a:spcBef>
                <a:spcPts val="5"/>
              </a:spcBef>
            </a:pPr>
            <a:r>
              <a:rPr sz="500" spc="5" dirty="0">
                <a:solidFill>
                  <a:srgbClr val="231F20"/>
                </a:solidFill>
                <a:latin typeface="Arial MT"/>
                <a:cs typeface="Arial MT"/>
              </a:rPr>
              <a:t>3</a:t>
            </a:r>
            <a:endParaRPr sz="500">
              <a:latin typeface="Arial MT"/>
              <a:cs typeface="Arial MT"/>
            </a:endParaRPr>
          </a:p>
          <a:p>
            <a:pPr>
              <a:lnSpc>
                <a:spcPct val="100000"/>
              </a:lnSpc>
            </a:pPr>
            <a:endParaRPr sz="600">
              <a:latin typeface="Arial MT"/>
              <a:cs typeface="Arial MT"/>
            </a:endParaRPr>
          </a:p>
          <a:p>
            <a:pPr>
              <a:lnSpc>
                <a:spcPct val="100000"/>
              </a:lnSpc>
              <a:spcBef>
                <a:spcPts val="10"/>
              </a:spcBef>
            </a:pPr>
            <a:endParaRPr sz="600">
              <a:latin typeface="Arial MT"/>
              <a:cs typeface="Arial MT"/>
            </a:endParaRPr>
          </a:p>
          <a:p>
            <a:pPr marL="12700">
              <a:lnSpc>
                <a:spcPct val="100000"/>
              </a:lnSpc>
            </a:pPr>
            <a:r>
              <a:rPr sz="500" spc="5" dirty="0">
                <a:solidFill>
                  <a:srgbClr val="231F20"/>
                </a:solidFill>
                <a:latin typeface="Arial MT"/>
                <a:cs typeface="Arial MT"/>
              </a:rPr>
              <a:t>2</a:t>
            </a:r>
            <a:endParaRPr sz="500">
              <a:latin typeface="Arial MT"/>
              <a:cs typeface="Arial MT"/>
            </a:endParaRPr>
          </a:p>
          <a:p>
            <a:pPr>
              <a:lnSpc>
                <a:spcPct val="100000"/>
              </a:lnSpc>
            </a:pPr>
            <a:endParaRPr sz="600">
              <a:latin typeface="Arial MT"/>
              <a:cs typeface="Arial MT"/>
            </a:endParaRPr>
          </a:p>
          <a:p>
            <a:pPr>
              <a:lnSpc>
                <a:spcPct val="100000"/>
              </a:lnSpc>
              <a:spcBef>
                <a:spcPts val="25"/>
              </a:spcBef>
            </a:pPr>
            <a:endParaRPr sz="600">
              <a:latin typeface="Arial MT"/>
              <a:cs typeface="Arial MT"/>
            </a:endParaRPr>
          </a:p>
          <a:p>
            <a:pPr marL="12700">
              <a:lnSpc>
                <a:spcPct val="100000"/>
              </a:lnSpc>
            </a:pPr>
            <a:r>
              <a:rPr sz="500" spc="5" dirty="0">
                <a:solidFill>
                  <a:srgbClr val="231F20"/>
                </a:solidFill>
                <a:latin typeface="Arial MT"/>
                <a:cs typeface="Arial MT"/>
              </a:rPr>
              <a:t>1</a:t>
            </a:r>
            <a:endParaRPr sz="500">
              <a:latin typeface="Arial MT"/>
              <a:cs typeface="Arial MT"/>
            </a:endParaRPr>
          </a:p>
        </p:txBody>
      </p:sp>
      <p:sp>
        <p:nvSpPr>
          <p:cNvPr id="37" name="object 37"/>
          <p:cNvSpPr txBox="1"/>
          <p:nvPr/>
        </p:nvSpPr>
        <p:spPr>
          <a:xfrm>
            <a:off x="485918" y="2461766"/>
            <a:ext cx="3641725" cy="271780"/>
          </a:xfrm>
          <a:prstGeom prst="rect">
            <a:avLst/>
          </a:prstGeom>
        </p:spPr>
        <p:txBody>
          <a:bodyPr vert="horz" wrap="square" lIns="0" tIns="49530" rIns="0" bIns="0" rtlCol="0">
            <a:spAutoFit/>
          </a:bodyPr>
          <a:lstStyle/>
          <a:p>
            <a:pPr algn="ctr">
              <a:lnSpc>
                <a:spcPct val="100000"/>
              </a:lnSpc>
              <a:spcBef>
                <a:spcPts val="390"/>
              </a:spcBef>
            </a:pPr>
            <a:r>
              <a:rPr sz="500" spc="-5" dirty="0">
                <a:solidFill>
                  <a:srgbClr val="231F20"/>
                </a:solidFill>
                <a:latin typeface="Arial MT"/>
                <a:cs typeface="Arial MT"/>
              </a:rPr>
              <a:t>1790</a:t>
            </a:r>
            <a:r>
              <a:rPr sz="500" spc="110" dirty="0">
                <a:solidFill>
                  <a:srgbClr val="231F20"/>
                </a:solidFill>
                <a:latin typeface="Arial MT"/>
                <a:cs typeface="Arial MT"/>
              </a:rPr>
              <a:t> </a:t>
            </a:r>
            <a:r>
              <a:rPr sz="500" spc="-5" dirty="0">
                <a:solidFill>
                  <a:srgbClr val="231F20"/>
                </a:solidFill>
                <a:latin typeface="Arial MT"/>
                <a:cs typeface="Arial MT"/>
              </a:rPr>
              <a:t>1800</a:t>
            </a:r>
            <a:r>
              <a:rPr sz="500" spc="170" dirty="0">
                <a:solidFill>
                  <a:srgbClr val="231F20"/>
                </a:solidFill>
                <a:latin typeface="Arial MT"/>
                <a:cs typeface="Arial MT"/>
              </a:rPr>
              <a:t> </a:t>
            </a:r>
            <a:r>
              <a:rPr sz="500" spc="-10" dirty="0">
                <a:solidFill>
                  <a:srgbClr val="231F20"/>
                </a:solidFill>
                <a:latin typeface="Arial MT"/>
                <a:cs typeface="Arial MT"/>
              </a:rPr>
              <a:t>1810</a:t>
            </a:r>
            <a:r>
              <a:rPr sz="500" spc="130" dirty="0">
                <a:solidFill>
                  <a:srgbClr val="231F20"/>
                </a:solidFill>
                <a:latin typeface="Arial MT"/>
                <a:cs typeface="Arial MT"/>
              </a:rPr>
              <a:t> </a:t>
            </a:r>
            <a:r>
              <a:rPr sz="500" spc="-5" dirty="0">
                <a:solidFill>
                  <a:srgbClr val="231F20"/>
                </a:solidFill>
                <a:latin typeface="Arial MT"/>
                <a:cs typeface="Arial MT"/>
              </a:rPr>
              <a:t>1820</a:t>
            </a:r>
            <a:r>
              <a:rPr sz="500" spc="114" dirty="0">
                <a:solidFill>
                  <a:srgbClr val="231F20"/>
                </a:solidFill>
                <a:latin typeface="Arial MT"/>
                <a:cs typeface="Arial MT"/>
              </a:rPr>
              <a:t> </a:t>
            </a:r>
            <a:r>
              <a:rPr sz="500" spc="-5" dirty="0">
                <a:solidFill>
                  <a:srgbClr val="231F20"/>
                </a:solidFill>
                <a:latin typeface="Arial MT"/>
                <a:cs typeface="Arial MT"/>
              </a:rPr>
              <a:t>1830</a:t>
            </a:r>
            <a:r>
              <a:rPr sz="500" spc="125" dirty="0">
                <a:solidFill>
                  <a:srgbClr val="231F20"/>
                </a:solidFill>
                <a:latin typeface="Arial MT"/>
                <a:cs typeface="Arial MT"/>
              </a:rPr>
              <a:t> </a:t>
            </a:r>
            <a:r>
              <a:rPr sz="500" spc="-5" dirty="0">
                <a:solidFill>
                  <a:srgbClr val="231F20"/>
                </a:solidFill>
                <a:latin typeface="Arial MT"/>
                <a:cs typeface="Arial MT"/>
              </a:rPr>
              <a:t>1840</a:t>
            </a:r>
            <a:r>
              <a:rPr sz="500" spc="114" dirty="0">
                <a:solidFill>
                  <a:srgbClr val="231F20"/>
                </a:solidFill>
                <a:latin typeface="Arial MT"/>
                <a:cs typeface="Arial MT"/>
              </a:rPr>
              <a:t> </a:t>
            </a:r>
            <a:r>
              <a:rPr sz="500" spc="-5" dirty="0">
                <a:solidFill>
                  <a:srgbClr val="231F20"/>
                </a:solidFill>
                <a:latin typeface="Arial MT"/>
                <a:cs typeface="Arial MT"/>
              </a:rPr>
              <a:t>1850</a:t>
            </a:r>
            <a:r>
              <a:rPr sz="500" spc="135" dirty="0">
                <a:solidFill>
                  <a:srgbClr val="231F20"/>
                </a:solidFill>
                <a:latin typeface="Arial MT"/>
                <a:cs typeface="Arial MT"/>
              </a:rPr>
              <a:t> </a:t>
            </a:r>
            <a:r>
              <a:rPr sz="500" spc="-5" dirty="0">
                <a:solidFill>
                  <a:srgbClr val="231F20"/>
                </a:solidFill>
                <a:latin typeface="Arial MT"/>
                <a:cs typeface="Arial MT"/>
              </a:rPr>
              <a:t>1860</a:t>
            </a:r>
            <a:r>
              <a:rPr sz="500" spc="125" dirty="0">
                <a:solidFill>
                  <a:srgbClr val="231F20"/>
                </a:solidFill>
                <a:latin typeface="Arial MT"/>
                <a:cs typeface="Arial MT"/>
              </a:rPr>
              <a:t> </a:t>
            </a:r>
            <a:r>
              <a:rPr sz="500" spc="-5" dirty="0">
                <a:solidFill>
                  <a:srgbClr val="231F20"/>
                </a:solidFill>
                <a:latin typeface="Arial MT"/>
                <a:cs typeface="Arial MT"/>
              </a:rPr>
              <a:t>1870</a:t>
            </a:r>
            <a:r>
              <a:rPr sz="500" spc="125" dirty="0">
                <a:solidFill>
                  <a:srgbClr val="231F20"/>
                </a:solidFill>
                <a:latin typeface="Arial MT"/>
                <a:cs typeface="Arial MT"/>
              </a:rPr>
              <a:t> </a:t>
            </a:r>
            <a:r>
              <a:rPr sz="500" spc="-5" dirty="0">
                <a:solidFill>
                  <a:srgbClr val="231F20"/>
                </a:solidFill>
                <a:latin typeface="Arial MT"/>
                <a:cs typeface="Arial MT"/>
              </a:rPr>
              <a:t>1880</a:t>
            </a:r>
            <a:r>
              <a:rPr sz="500" spc="125" dirty="0">
                <a:solidFill>
                  <a:srgbClr val="231F20"/>
                </a:solidFill>
                <a:latin typeface="Arial MT"/>
                <a:cs typeface="Arial MT"/>
              </a:rPr>
              <a:t> </a:t>
            </a:r>
            <a:r>
              <a:rPr sz="500" spc="-5" dirty="0">
                <a:solidFill>
                  <a:srgbClr val="231F20"/>
                </a:solidFill>
                <a:latin typeface="Arial MT"/>
                <a:cs typeface="Arial MT"/>
              </a:rPr>
              <a:t>1890</a:t>
            </a:r>
            <a:r>
              <a:rPr sz="500" spc="145" dirty="0">
                <a:solidFill>
                  <a:srgbClr val="231F20"/>
                </a:solidFill>
                <a:latin typeface="Arial MT"/>
                <a:cs typeface="Arial MT"/>
              </a:rPr>
              <a:t> </a:t>
            </a:r>
            <a:r>
              <a:rPr sz="500" spc="-5" dirty="0">
                <a:solidFill>
                  <a:srgbClr val="231F20"/>
                </a:solidFill>
                <a:latin typeface="Arial MT"/>
                <a:cs typeface="Arial MT"/>
              </a:rPr>
              <a:t>1900</a:t>
            </a:r>
            <a:r>
              <a:rPr sz="500" spc="135" dirty="0">
                <a:solidFill>
                  <a:srgbClr val="231F20"/>
                </a:solidFill>
                <a:latin typeface="Arial MT"/>
                <a:cs typeface="Arial MT"/>
              </a:rPr>
              <a:t> </a:t>
            </a:r>
            <a:r>
              <a:rPr sz="500" spc="-10" dirty="0">
                <a:solidFill>
                  <a:srgbClr val="231F20"/>
                </a:solidFill>
                <a:latin typeface="Arial MT"/>
                <a:cs typeface="Arial MT"/>
              </a:rPr>
              <a:t>1910</a:t>
            </a:r>
            <a:r>
              <a:rPr sz="500" spc="140" dirty="0">
                <a:solidFill>
                  <a:srgbClr val="231F20"/>
                </a:solidFill>
                <a:latin typeface="Arial MT"/>
                <a:cs typeface="Arial MT"/>
              </a:rPr>
              <a:t> </a:t>
            </a:r>
            <a:r>
              <a:rPr sz="500" spc="-5" dirty="0">
                <a:solidFill>
                  <a:srgbClr val="231F20"/>
                </a:solidFill>
                <a:latin typeface="Arial MT"/>
                <a:cs typeface="Arial MT"/>
              </a:rPr>
              <a:t>1920</a:t>
            </a:r>
            <a:r>
              <a:rPr sz="500" spc="145" dirty="0">
                <a:solidFill>
                  <a:srgbClr val="231F20"/>
                </a:solidFill>
                <a:latin typeface="Arial MT"/>
                <a:cs typeface="Arial MT"/>
              </a:rPr>
              <a:t> </a:t>
            </a:r>
            <a:r>
              <a:rPr sz="500" spc="-5" dirty="0">
                <a:solidFill>
                  <a:srgbClr val="231F20"/>
                </a:solidFill>
                <a:latin typeface="Arial MT"/>
                <a:cs typeface="Arial MT"/>
              </a:rPr>
              <a:t>1930</a:t>
            </a:r>
            <a:r>
              <a:rPr sz="500" spc="95" dirty="0">
                <a:solidFill>
                  <a:srgbClr val="231F20"/>
                </a:solidFill>
                <a:latin typeface="Arial MT"/>
                <a:cs typeface="Arial MT"/>
              </a:rPr>
              <a:t> </a:t>
            </a:r>
            <a:r>
              <a:rPr sz="500" spc="-5" dirty="0">
                <a:solidFill>
                  <a:srgbClr val="231F20"/>
                </a:solidFill>
                <a:latin typeface="Arial MT"/>
                <a:cs typeface="Arial MT"/>
              </a:rPr>
              <a:t>1940</a:t>
            </a:r>
            <a:r>
              <a:rPr sz="500" spc="105" dirty="0">
                <a:solidFill>
                  <a:srgbClr val="231F20"/>
                </a:solidFill>
                <a:latin typeface="Arial MT"/>
                <a:cs typeface="Arial MT"/>
              </a:rPr>
              <a:t> </a:t>
            </a:r>
            <a:r>
              <a:rPr sz="500" spc="-5" dirty="0">
                <a:solidFill>
                  <a:srgbClr val="231F20"/>
                </a:solidFill>
                <a:latin typeface="Arial MT"/>
                <a:cs typeface="Arial MT"/>
              </a:rPr>
              <a:t>1950</a:t>
            </a:r>
            <a:r>
              <a:rPr sz="500" spc="150" dirty="0">
                <a:solidFill>
                  <a:srgbClr val="231F20"/>
                </a:solidFill>
                <a:latin typeface="Arial MT"/>
                <a:cs typeface="Arial MT"/>
              </a:rPr>
              <a:t> </a:t>
            </a:r>
            <a:r>
              <a:rPr sz="500" spc="-5" dirty="0">
                <a:solidFill>
                  <a:srgbClr val="231F20"/>
                </a:solidFill>
                <a:latin typeface="Arial MT"/>
                <a:cs typeface="Arial MT"/>
              </a:rPr>
              <a:t>1960</a:t>
            </a:r>
            <a:r>
              <a:rPr sz="500" spc="95" dirty="0">
                <a:solidFill>
                  <a:srgbClr val="231F20"/>
                </a:solidFill>
                <a:latin typeface="Arial MT"/>
                <a:cs typeface="Arial MT"/>
              </a:rPr>
              <a:t> </a:t>
            </a:r>
            <a:r>
              <a:rPr sz="500" spc="-5" dirty="0">
                <a:solidFill>
                  <a:srgbClr val="231F20"/>
                </a:solidFill>
                <a:latin typeface="Arial MT"/>
                <a:cs typeface="Arial MT"/>
              </a:rPr>
              <a:t>1970</a:t>
            </a:r>
            <a:r>
              <a:rPr sz="500" spc="125" dirty="0">
                <a:solidFill>
                  <a:srgbClr val="231F20"/>
                </a:solidFill>
                <a:latin typeface="Arial MT"/>
                <a:cs typeface="Arial MT"/>
              </a:rPr>
              <a:t> </a:t>
            </a:r>
            <a:r>
              <a:rPr sz="500" spc="-5" dirty="0">
                <a:solidFill>
                  <a:srgbClr val="231F20"/>
                </a:solidFill>
                <a:latin typeface="Arial MT"/>
                <a:cs typeface="Arial MT"/>
              </a:rPr>
              <a:t>1980</a:t>
            </a:r>
            <a:r>
              <a:rPr sz="500" spc="135" dirty="0">
                <a:solidFill>
                  <a:srgbClr val="231F20"/>
                </a:solidFill>
                <a:latin typeface="Arial MT"/>
                <a:cs typeface="Arial MT"/>
              </a:rPr>
              <a:t> </a:t>
            </a:r>
            <a:r>
              <a:rPr sz="500" spc="-5" dirty="0">
                <a:solidFill>
                  <a:srgbClr val="231F20"/>
                </a:solidFill>
                <a:latin typeface="Arial MT"/>
                <a:cs typeface="Arial MT"/>
              </a:rPr>
              <a:t>1990</a:t>
            </a:r>
            <a:endParaRPr sz="500">
              <a:latin typeface="Arial MT"/>
              <a:cs typeface="Arial MT"/>
            </a:endParaRPr>
          </a:p>
          <a:p>
            <a:pPr marL="11430" algn="ctr">
              <a:lnSpc>
                <a:spcPct val="100000"/>
              </a:lnSpc>
              <a:spcBef>
                <a:spcPts val="325"/>
              </a:spcBef>
            </a:pPr>
            <a:r>
              <a:rPr sz="600" b="1" spc="-20" dirty="0">
                <a:solidFill>
                  <a:srgbClr val="231F20"/>
                </a:solidFill>
                <a:latin typeface="Arial"/>
                <a:cs typeface="Arial"/>
              </a:rPr>
              <a:t>Year</a:t>
            </a:r>
            <a:endParaRPr sz="600">
              <a:latin typeface="Arial"/>
              <a:cs typeface="Arial"/>
            </a:endParaRPr>
          </a:p>
        </p:txBody>
      </p:sp>
      <p:sp>
        <p:nvSpPr>
          <p:cNvPr id="38" name="object 38"/>
          <p:cNvSpPr txBox="1"/>
          <p:nvPr/>
        </p:nvSpPr>
        <p:spPr>
          <a:xfrm>
            <a:off x="348734" y="1076302"/>
            <a:ext cx="115570" cy="1012190"/>
          </a:xfrm>
          <a:prstGeom prst="rect">
            <a:avLst/>
          </a:prstGeom>
        </p:spPr>
        <p:txBody>
          <a:bodyPr vert="vert270" wrap="square" lIns="0" tIns="8890" rIns="0" bIns="0" rtlCol="0">
            <a:spAutoFit/>
          </a:bodyPr>
          <a:lstStyle/>
          <a:p>
            <a:pPr marL="12700">
              <a:lnSpc>
                <a:spcPct val="100000"/>
              </a:lnSpc>
              <a:spcBef>
                <a:spcPts val="70"/>
              </a:spcBef>
            </a:pPr>
            <a:r>
              <a:rPr sz="600" b="1" spc="-5" dirty="0">
                <a:solidFill>
                  <a:srgbClr val="231F20"/>
                </a:solidFill>
                <a:latin typeface="Arial"/>
                <a:cs typeface="Arial"/>
              </a:rPr>
              <a:t>Effective</a:t>
            </a:r>
            <a:r>
              <a:rPr sz="600" b="1" spc="-20" dirty="0">
                <a:solidFill>
                  <a:srgbClr val="231F20"/>
                </a:solidFill>
                <a:latin typeface="Arial"/>
                <a:cs typeface="Arial"/>
              </a:rPr>
              <a:t> </a:t>
            </a:r>
            <a:r>
              <a:rPr sz="600" b="1" spc="-5" dirty="0">
                <a:solidFill>
                  <a:srgbClr val="231F20"/>
                </a:solidFill>
                <a:latin typeface="Arial"/>
                <a:cs typeface="Arial"/>
              </a:rPr>
              <a:t>Number</a:t>
            </a:r>
            <a:r>
              <a:rPr sz="600" b="1" spc="-20" dirty="0">
                <a:solidFill>
                  <a:srgbClr val="231F20"/>
                </a:solidFill>
                <a:latin typeface="Arial"/>
                <a:cs typeface="Arial"/>
              </a:rPr>
              <a:t> </a:t>
            </a:r>
            <a:r>
              <a:rPr sz="600" b="1" spc="-5" dirty="0">
                <a:solidFill>
                  <a:srgbClr val="231F20"/>
                </a:solidFill>
                <a:latin typeface="Arial"/>
                <a:cs typeface="Arial"/>
              </a:rPr>
              <a:t>of</a:t>
            </a:r>
            <a:r>
              <a:rPr sz="600" b="1" spc="-25" dirty="0">
                <a:solidFill>
                  <a:srgbClr val="231F20"/>
                </a:solidFill>
                <a:latin typeface="Arial"/>
                <a:cs typeface="Arial"/>
              </a:rPr>
              <a:t> </a:t>
            </a:r>
            <a:r>
              <a:rPr sz="600" b="1" spc="-5" dirty="0">
                <a:solidFill>
                  <a:srgbClr val="231F20"/>
                </a:solidFill>
                <a:latin typeface="Arial"/>
                <a:cs typeface="Arial"/>
              </a:rPr>
              <a:t>Parties</a:t>
            </a:r>
            <a:endParaRPr sz="600">
              <a:latin typeface="Arial"/>
              <a:cs typeface="Arial"/>
            </a:endParaRPr>
          </a:p>
        </p:txBody>
      </p:sp>
      <p:sp>
        <p:nvSpPr>
          <p:cNvPr id="39" name="object 39"/>
          <p:cNvSpPr/>
          <p:nvPr/>
        </p:nvSpPr>
        <p:spPr>
          <a:xfrm>
            <a:off x="2038181" y="2844395"/>
            <a:ext cx="139065" cy="0"/>
          </a:xfrm>
          <a:custGeom>
            <a:avLst/>
            <a:gdLst/>
            <a:ahLst/>
            <a:cxnLst/>
            <a:rect l="l" t="t" r="r" b="b"/>
            <a:pathLst>
              <a:path w="139064">
                <a:moveTo>
                  <a:pt x="0" y="0"/>
                </a:moveTo>
                <a:lnTo>
                  <a:pt x="139050" y="0"/>
                </a:lnTo>
              </a:path>
            </a:pathLst>
          </a:custGeom>
          <a:ln w="10795">
            <a:solidFill>
              <a:srgbClr val="231F20"/>
            </a:solidFill>
          </a:ln>
        </p:spPr>
        <p:txBody>
          <a:bodyPr wrap="square" lIns="0" tIns="0" rIns="0" bIns="0" rtlCol="0"/>
          <a:lstStyle/>
          <a:p>
            <a:endParaRPr/>
          </a:p>
        </p:txBody>
      </p:sp>
      <p:sp>
        <p:nvSpPr>
          <p:cNvPr id="40" name="object 40"/>
          <p:cNvSpPr txBox="1"/>
          <p:nvPr/>
        </p:nvSpPr>
        <p:spPr>
          <a:xfrm>
            <a:off x="1985972" y="2753433"/>
            <a:ext cx="640715" cy="285115"/>
          </a:xfrm>
          <a:prstGeom prst="rect">
            <a:avLst/>
          </a:prstGeom>
          <a:ln w="5397">
            <a:solidFill>
              <a:srgbClr val="231F20"/>
            </a:solidFill>
          </a:ln>
        </p:spPr>
        <p:txBody>
          <a:bodyPr vert="horz" wrap="square" lIns="0" tIns="46355" rIns="0" bIns="0" rtlCol="0">
            <a:spAutoFit/>
          </a:bodyPr>
          <a:lstStyle/>
          <a:p>
            <a:pPr marR="41910" algn="r">
              <a:lnSpc>
                <a:spcPct val="100000"/>
              </a:lnSpc>
              <a:spcBef>
                <a:spcPts val="365"/>
              </a:spcBef>
            </a:pPr>
            <a:r>
              <a:rPr sz="500" dirty="0">
                <a:solidFill>
                  <a:srgbClr val="231F20"/>
                </a:solidFill>
                <a:latin typeface="Arial MT"/>
                <a:cs typeface="Arial MT"/>
              </a:rPr>
              <a:t>National</a:t>
            </a:r>
            <a:r>
              <a:rPr sz="500" spc="-25" dirty="0">
                <a:solidFill>
                  <a:srgbClr val="231F20"/>
                </a:solidFill>
                <a:latin typeface="Arial MT"/>
                <a:cs typeface="Arial MT"/>
              </a:rPr>
              <a:t> </a:t>
            </a:r>
            <a:r>
              <a:rPr sz="500" spc="-5" dirty="0">
                <a:solidFill>
                  <a:srgbClr val="231F20"/>
                </a:solidFill>
                <a:latin typeface="Arial MT"/>
                <a:cs typeface="Arial MT"/>
              </a:rPr>
              <a:t>level</a:t>
            </a:r>
            <a:endParaRPr sz="500">
              <a:latin typeface="Arial MT"/>
              <a:cs typeface="Arial MT"/>
            </a:endParaRPr>
          </a:p>
          <a:p>
            <a:pPr marR="80645" algn="r">
              <a:lnSpc>
                <a:spcPct val="100000"/>
              </a:lnSpc>
              <a:spcBef>
                <a:spcPts val="160"/>
              </a:spcBef>
            </a:pPr>
            <a:r>
              <a:rPr sz="500" u="heavy" dirty="0">
                <a:solidFill>
                  <a:srgbClr val="231F20"/>
                </a:solidFill>
                <a:uFill>
                  <a:solidFill>
                    <a:srgbClr val="231F20"/>
                  </a:solidFill>
                </a:uFill>
                <a:latin typeface="Arial MT"/>
                <a:cs typeface="Arial MT"/>
              </a:rPr>
              <a:t>      </a:t>
            </a:r>
            <a:r>
              <a:rPr sz="500" u="heavy" spc="-50" dirty="0">
                <a:solidFill>
                  <a:srgbClr val="231F20"/>
                </a:solidFill>
                <a:uFill>
                  <a:solidFill>
                    <a:srgbClr val="231F20"/>
                  </a:solidFill>
                </a:uFill>
                <a:latin typeface="Arial MT"/>
                <a:cs typeface="Arial MT"/>
              </a:rPr>
              <a:t> </a:t>
            </a:r>
            <a:r>
              <a:rPr sz="500" dirty="0">
                <a:solidFill>
                  <a:srgbClr val="231F20"/>
                </a:solidFill>
                <a:latin typeface="Arial MT"/>
                <a:cs typeface="Arial MT"/>
              </a:rPr>
              <a:t> </a:t>
            </a:r>
            <a:r>
              <a:rPr sz="500" spc="-65" dirty="0">
                <a:solidFill>
                  <a:srgbClr val="231F20"/>
                </a:solidFill>
                <a:latin typeface="Arial MT"/>
                <a:cs typeface="Arial MT"/>
              </a:rPr>
              <a:t> </a:t>
            </a:r>
            <a:r>
              <a:rPr sz="500" dirty="0">
                <a:solidFill>
                  <a:srgbClr val="231F20"/>
                </a:solidFill>
                <a:latin typeface="Arial MT"/>
                <a:cs typeface="Arial MT"/>
              </a:rPr>
              <a:t>District</a:t>
            </a:r>
            <a:r>
              <a:rPr sz="500" spc="-25" dirty="0">
                <a:solidFill>
                  <a:srgbClr val="231F20"/>
                </a:solidFill>
                <a:latin typeface="Arial MT"/>
                <a:cs typeface="Arial MT"/>
              </a:rPr>
              <a:t> </a:t>
            </a:r>
            <a:r>
              <a:rPr sz="500" spc="-5" dirty="0">
                <a:solidFill>
                  <a:srgbClr val="231F20"/>
                </a:solidFill>
                <a:latin typeface="Arial MT"/>
                <a:cs typeface="Arial MT"/>
              </a:rPr>
              <a:t>level</a:t>
            </a:r>
            <a:endParaRPr sz="500">
              <a:latin typeface="Arial MT"/>
              <a:cs typeface="Arial MT"/>
            </a:endParaRPr>
          </a:p>
        </p:txBody>
      </p:sp>
      <p:grpSp>
        <p:nvGrpSpPr>
          <p:cNvPr id="41" name="object 41"/>
          <p:cNvGrpSpPr/>
          <p:nvPr/>
        </p:nvGrpSpPr>
        <p:grpSpPr>
          <a:xfrm>
            <a:off x="568788" y="846603"/>
            <a:ext cx="3479800" cy="1393190"/>
            <a:chOff x="568788" y="846603"/>
            <a:chExt cx="3479800" cy="1393190"/>
          </a:xfrm>
        </p:grpSpPr>
        <p:sp>
          <p:nvSpPr>
            <p:cNvPr id="42" name="object 42"/>
            <p:cNvSpPr/>
            <p:nvPr/>
          </p:nvSpPr>
          <p:spPr>
            <a:xfrm>
              <a:off x="673783" y="852001"/>
              <a:ext cx="3369945" cy="1382395"/>
            </a:xfrm>
            <a:custGeom>
              <a:avLst/>
              <a:gdLst/>
              <a:ahLst/>
              <a:cxnLst/>
              <a:rect l="l" t="t" r="r" b="b"/>
              <a:pathLst>
                <a:path w="3369945" h="1382395">
                  <a:moveTo>
                    <a:pt x="0" y="1127073"/>
                  </a:moveTo>
                  <a:lnTo>
                    <a:pt x="71182" y="1123133"/>
                  </a:lnTo>
                  <a:lnTo>
                    <a:pt x="102822" y="478520"/>
                  </a:lnTo>
                  <a:lnTo>
                    <a:pt x="121605" y="1218777"/>
                  </a:lnTo>
                  <a:lnTo>
                    <a:pt x="143001" y="1119992"/>
                  </a:lnTo>
                  <a:lnTo>
                    <a:pt x="175656" y="1381835"/>
                  </a:lnTo>
                  <a:lnTo>
                    <a:pt x="208278" y="1132676"/>
                  </a:lnTo>
                  <a:lnTo>
                    <a:pt x="241235" y="1008436"/>
                  </a:lnTo>
                  <a:lnTo>
                    <a:pt x="276826" y="1123133"/>
                  </a:lnTo>
                  <a:lnTo>
                    <a:pt x="348009" y="1051940"/>
                  </a:lnTo>
                  <a:lnTo>
                    <a:pt x="381711" y="1118340"/>
                  </a:lnTo>
                  <a:lnTo>
                    <a:pt x="450831" y="1119171"/>
                  </a:lnTo>
                  <a:lnTo>
                    <a:pt x="470597" y="1047989"/>
                  </a:lnTo>
                  <a:lnTo>
                    <a:pt x="486422" y="316379"/>
                  </a:lnTo>
                  <a:lnTo>
                    <a:pt x="514101" y="0"/>
                  </a:lnTo>
                  <a:lnTo>
                    <a:pt x="525964" y="253099"/>
                  </a:lnTo>
                  <a:lnTo>
                    <a:pt x="552930" y="769348"/>
                  </a:lnTo>
                  <a:lnTo>
                    <a:pt x="571033" y="728187"/>
                  </a:lnTo>
                  <a:lnTo>
                    <a:pt x="585855" y="830265"/>
                  </a:lnTo>
                  <a:lnTo>
                    <a:pt x="608902" y="1121654"/>
                  </a:lnTo>
                  <a:lnTo>
                    <a:pt x="643468" y="771000"/>
                  </a:lnTo>
                  <a:lnTo>
                    <a:pt x="656476" y="1063804"/>
                  </a:lnTo>
                  <a:lnTo>
                    <a:pt x="656476" y="1099395"/>
                  </a:lnTo>
                  <a:lnTo>
                    <a:pt x="672291" y="1123133"/>
                  </a:lnTo>
                  <a:lnTo>
                    <a:pt x="688105" y="1115220"/>
                  </a:lnTo>
                  <a:lnTo>
                    <a:pt x="711843" y="1127073"/>
                  </a:lnTo>
                  <a:lnTo>
                    <a:pt x="747424" y="1099395"/>
                  </a:lnTo>
                  <a:lnTo>
                    <a:pt x="767200" y="1123133"/>
                  </a:lnTo>
                  <a:lnTo>
                    <a:pt x="786977" y="1123133"/>
                  </a:lnTo>
                  <a:lnTo>
                    <a:pt x="810704" y="1075667"/>
                  </a:lnTo>
                  <a:lnTo>
                    <a:pt x="830470" y="1032163"/>
                  </a:lnTo>
                  <a:lnTo>
                    <a:pt x="850246" y="1087531"/>
                  </a:lnTo>
                  <a:lnTo>
                    <a:pt x="866061" y="1032163"/>
                  </a:lnTo>
                  <a:lnTo>
                    <a:pt x="885837" y="1047989"/>
                  </a:lnTo>
                  <a:lnTo>
                    <a:pt x="901933" y="945501"/>
                  </a:lnTo>
                  <a:lnTo>
                    <a:pt x="921439" y="1047989"/>
                  </a:lnTo>
                  <a:lnTo>
                    <a:pt x="953068" y="1012398"/>
                  </a:lnTo>
                  <a:lnTo>
                    <a:pt x="968894" y="1040076"/>
                  </a:lnTo>
                  <a:lnTo>
                    <a:pt x="990851" y="854964"/>
                  </a:lnTo>
                  <a:lnTo>
                    <a:pt x="1008436" y="241235"/>
                  </a:lnTo>
                  <a:lnTo>
                    <a:pt x="1024251" y="1123133"/>
                  </a:lnTo>
                  <a:lnTo>
                    <a:pt x="1043531" y="858256"/>
                  </a:lnTo>
                  <a:lnTo>
                    <a:pt x="1061634" y="937286"/>
                  </a:lnTo>
                  <a:lnTo>
                    <a:pt x="1083569" y="889799"/>
                  </a:lnTo>
                  <a:lnTo>
                    <a:pt x="1096210" y="794058"/>
                  </a:lnTo>
                  <a:lnTo>
                    <a:pt x="1111258" y="1071706"/>
                  </a:lnTo>
                  <a:lnTo>
                    <a:pt x="1123111" y="395474"/>
                  </a:lnTo>
                  <a:lnTo>
                    <a:pt x="1148890" y="812161"/>
                  </a:lnTo>
                  <a:lnTo>
                    <a:pt x="1163701" y="678811"/>
                  </a:lnTo>
                  <a:lnTo>
                    <a:pt x="1180163" y="812161"/>
                  </a:lnTo>
                  <a:lnTo>
                    <a:pt x="1202217" y="624836"/>
                  </a:lnTo>
                  <a:lnTo>
                    <a:pt x="1216391" y="1036060"/>
                  </a:lnTo>
                  <a:lnTo>
                    <a:pt x="1229895" y="1099395"/>
                  </a:lnTo>
                  <a:lnTo>
                    <a:pt x="1261536" y="1115220"/>
                  </a:lnTo>
                  <a:lnTo>
                    <a:pt x="1289214" y="1067755"/>
                  </a:lnTo>
                  <a:lnTo>
                    <a:pt x="1301078" y="1103346"/>
                  </a:lnTo>
                  <a:lnTo>
                    <a:pt x="1318458" y="1039353"/>
                  </a:lnTo>
                  <a:lnTo>
                    <a:pt x="1340620" y="1111258"/>
                  </a:lnTo>
                  <a:lnTo>
                    <a:pt x="1356445" y="992621"/>
                  </a:lnTo>
                  <a:lnTo>
                    <a:pt x="1376222" y="1032163"/>
                  </a:lnTo>
                  <a:lnTo>
                    <a:pt x="1403900" y="1107307"/>
                  </a:lnTo>
                  <a:lnTo>
                    <a:pt x="1411813" y="980758"/>
                  </a:lnTo>
                  <a:lnTo>
                    <a:pt x="1419715" y="877935"/>
                  </a:lnTo>
                  <a:lnTo>
                    <a:pt x="1443572" y="835219"/>
                  </a:lnTo>
                  <a:lnTo>
                    <a:pt x="1460034" y="1021239"/>
                  </a:lnTo>
                  <a:lnTo>
                    <a:pt x="1486946" y="1000523"/>
                  </a:lnTo>
                  <a:lnTo>
                    <a:pt x="1526499" y="1016349"/>
                  </a:lnTo>
                  <a:lnTo>
                    <a:pt x="1566041" y="1016349"/>
                  </a:lnTo>
                  <a:lnTo>
                    <a:pt x="1593719" y="1040076"/>
                  </a:lnTo>
                  <a:lnTo>
                    <a:pt x="1633272" y="1040076"/>
                  </a:lnTo>
                  <a:lnTo>
                    <a:pt x="1664912" y="980758"/>
                  </a:lnTo>
                  <a:lnTo>
                    <a:pt x="1704444" y="988670"/>
                  </a:lnTo>
                  <a:lnTo>
                    <a:pt x="1740046" y="897712"/>
                  </a:lnTo>
                  <a:lnTo>
                    <a:pt x="1779588" y="996572"/>
                  </a:lnTo>
                  <a:lnTo>
                    <a:pt x="1811228" y="1036114"/>
                  </a:lnTo>
                  <a:lnTo>
                    <a:pt x="1858683" y="1051940"/>
                  </a:lnTo>
                  <a:lnTo>
                    <a:pt x="1878459" y="1071706"/>
                  </a:lnTo>
                  <a:lnTo>
                    <a:pt x="1918001" y="1016349"/>
                  </a:lnTo>
                  <a:lnTo>
                    <a:pt x="1949641" y="1055902"/>
                  </a:lnTo>
                  <a:lnTo>
                    <a:pt x="1977320" y="984709"/>
                  </a:lnTo>
                  <a:lnTo>
                    <a:pt x="2016462" y="690351"/>
                  </a:lnTo>
                  <a:lnTo>
                    <a:pt x="2083953" y="873078"/>
                  </a:lnTo>
                  <a:lnTo>
                    <a:pt x="2151465" y="1014654"/>
                  </a:lnTo>
                  <a:lnTo>
                    <a:pt x="2190866" y="1000523"/>
                  </a:lnTo>
                  <a:lnTo>
                    <a:pt x="2223888" y="1052523"/>
                  </a:lnTo>
                  <a:lnTo>
                    <a:pt x="2262049" y="1051940"/>
                  </a:lnTo>
                  <a:lnTo>
                    <a:pt x="2294693" y="1078863"/>
                  </a:lnTo>
                  <a:lnTo>
                    <a:pt x="2329280" y="1059853"/>
                  </a:lnTo>
                  <a:lnTo>
                    <a:pt x="2364871" y="1059853"/>
                  </a:lnTo>
                  <a:lnTo>
                    <a:pt x="2398400" y="986673"/>
                  </a:lnTo>
                  <a:lnTo>
                    <a:pt x="2436064" y="1047989"/>
                  </a:lnTo>
                  <a:lnTo>
                    <a:pt x="2471655" y="1040076"/>
                  </a:lnTo>
                  <a:lnTo>
                    <a:pt x="2505400" y="1037701"/>
                  </a:lnTo>
                  <a:lnTo>
                    <a:pt x="2541628" y="1062400"/>
                  </a:lnTo>
                  <a:lnTo>
                    <a:pt x="2607478" y="1068974"/>
                  </a:lnTo>
                  <a:lnTo>
                    <a:pt x="2639075" y="1023603"/>
                  </a:lnTo>
                  <a:lnTo>
                    <a:pt x="2702960" y="1050871"/>
                  </a:lnTo>
                  <a:lnTo>
                    <a:pt x="2740569" y="1079618"/>
                  </a:lnTo>
                  <a:lnTo>
                    <a:pt x="2775394" y="1087099"/>
                  </a:lnTo>
                  <a:lnTo>
                    <a:pt x="2807801" y="1071706"/>
                  </a:lnTo>
                  <a:lnTo>
                    <a:pt x="2862639" y="1093673"/>
                  </a:lnTo>
                  <a:lnTo>
                    <a:pt x="2926848" y="1095325"/>
                  </a:lnTo>
                  <a:lnTo>
                    <a:pt x="3017396" y="1067334"/>
                  </a:lnTo>
                  <a:lnTo>
                    <a:pt x="3088579" y="1083580"/>
                  </a:lnTo>
                  <a:lnTo>
                    <a:pt x="3162265" y="1054164"/>
                  </a:lnTo>
                  <a:lnTo>
                    <a:pt x="3196831" y="1077222"/>
                  </a:lnTo>
                  <a:lnTo>
                    <a:pt x="3226992" y="1055902"/>
                  </a:lnTo>
                  <a:lnTo>
                    <a:pt x="3270917" y="1092033"/>
                  </a:lnTo>
                  <a:lnTo>
                    <a:pt x="3298898" y="1065682"/>
                  </a:lnTo>
                  <a:lnTo>
                    <a:pt x="3340059" y="1060749"/>
                  </a:lnTo>
                  <a:lnTo>
                    <a:pt x="3369357" y="1032163"/>
                  </a:lnTo>
                </a:path>
              </a:pathLst>
            </a:custGeom>
            <a:ln w="10795">
              <a:solidFill>
                <a:srgbClr val="231F20"/>
              </a:solidFill>
            </a:ln>
          </p:spPr>
          <p:txBody>
            <a:bodyPr wrap="square" lIns="0" tIns="0" rIns="0" bIns="0" rtlCol="0"/>
            <a:lstStyle/>
            <a:p>
              <a:endParaRPr/>
            </a:p>
          </p:txBody>
        </p:sp>
        <p:sp>
          <p:nvSpPr>
            <p:cNvPr id="43" name="object 43"/>
            <p:cNvSpPr/>
            <p:nvPr/>
          </p:nvSpPr>
          <p:spPr>
            <a:xfrm>
              <a:off x="576884" y="1779172"/>
              <a:ext cx="3458845" cy="262890"/>
            </a:xfrm>
            <a:custGeom>
              <a:avLst/>
              <a:gdLst/>
              <a:ahLst/>
              <a:cxnLst/>
              <a:rect l="l" t="t" r="r" b="b"/>
              <a:pathLst>
                <a:path w="3458845" h="262889">
                  <a:moveTo>
                    <a:pt x="0" y="159863"/>
                  </a:moveTo>
                  <a:lnTo>
                    <a:pt x="22032" y="209941"/>
                  </a:lnTo>
                  <a:lnTo>
                    <a:pt x="31359" y="247259"/>
                  </a:lnTo>
                  <a:lnTo>
                    <a:pt x="67123" y="237932"/>
                  </a:lnTo>
                  <a:lnTo>
                    <a:pt x="99788" y="258151"/>
                  </a:lnTo>
                  <a:lnTo>
                    <a:pt x="163544" y="175731"/>
                  </a:lnTo>
                  <a:lnTo>
                    <a:pt x="228864" y="223931"/>
                  </a:lnTo>
                  <a:lnTo>
                    <a:pt x="267737" y="202168"/>
                  </a:lnTo>
                  <a:lnTo>
                    <a:pt x="294174" y="177275"/>
                  </a:lnTo>
                  <a:lnTo>
                    <a:pt x="319057" y="203712"/>
                  </a:lnTo>
                  <a:lnTo>
                    <a:pt x="339276" y="258151"/>
                  </a:lnTo>
                  <a:lnTo>
                    <a:pt x="379703" y="231714"/>
                  </a:lnTo>
                  <a:lnTo>
                    <a:pt x="413923" y="223931"/>
                  </a:lnTo>
                  <a:lnTo>
                    <a:pt x="426359" y="171057"/>
                  </a:lnTo>
                  <a:lnTo>
                    <a:pt x="463688" y="163285"/>
                  </a:lnTo>
                  <a:lnTo>
                    <a:pt x="482342" y="208386"/>
                  </a:lnTo>
                  <a:lnTo>
                    <a:pt x="519671" y="223931"/>
                  </a:lnTo>
                  <a:lnTo>
                    <a:pt x="561663" y="127510"/>
                  </a:lnTo>
                  <a:lnTo>
                    <a:pt x="589655" y="185058"/>
                  </a:lnTo>
                  <a:lnTo>
                    <a:pt x="637854" y="194385"/>
                  </a:lnTo>
                  <a:lnTo>
                    <a:pt x="676738" y="194385"/>
                  </a:lnTo>
                  <a:lnTo>
                    <a:pt x="742059" y="174166"/>
                  </a:lnTo>
                  <a:lnTo>
                    <a:pt x="771605" y="199059"/>
                  </a:lnTo>
                  <a:lnTo>
                    <a:pt x="819804" y="202168"/>
                  </a:lnTo>
                  <a:lnTo>
                    <a:pt x="869569" y="202168"/>
                  </a:lnTo>
                  <a:lnTo>
                    <a:pt x="941108" y="157056"/>
                  </a:lnTo>
                  <a:lnTo>
                    <a:pt x="997090" y="118183"/>
                  </a:lnTo>
                  <a:lnTo>
                    <a:pt x="1031311" y="174166"/>
                  </a:lnTo>
                  <a:lnTo>
                    <a:pt x="1073292" y="146185"/>
                  </a:lnTo>
                  <a:lnTo>
                    <a:pt x="1138613" y="153947"/>
                  </a:lnTo>
                  <a:lnTo>
                    <a:pt x="1186813" y="183493"/>
                  </a:lnTo>
                  <a:lnTo>
                    <a:pt x="1264569" y="202168"/>
                  </a:lnTo>
                  <a:lnTo>
                    <a:pt x="1345434" y="209930"/>
                  </a:lnTo>
                  <a:lnTo>
                    <a:pt x="1387427" y="191276"/>
                  </a:lnTo>
                  <a:lnTo>
                    <a:pt x="1420082" y="208386"/>
                  </a:lnTo>
                  <a:lnTo>
                    <a:pt x="1451193" y="189711"/>
                  </a:lnTo>
                  <a:lnTo>
                    <a:pt x="1493175" y="191276"/>
                  </a:lnTo>
                  <a:lnTo>
                    <a:pt x="1527395" y="115074"/>
                  </a:lnTo>
                  <a:lnTo>
                    <a:pt x="1552277" y="166394"/>
                  </a:lnTo>
                  <a:lnTo>
                    <a:pt x="1591150" y="163274"/>
                  </a:lnTo>
                  <a:lnTo>
                    <a:pt x="1631588" y="177275"/>
                  </a:lnTo>
                  <a:lnTo>
                    <a:pt x="1659580" y="158621"/>
                  </a:lnTo>
                  <a:lnTo>
                    <a:pt x="1717117" y="167948"/>
                  </a:lnTo>
                  <a:lnTo>
                    <a:pt x="1751326" y="150838"/>
                  </a:lnTo>
                  <a:lnTo>
                    <a:pt x="1788655" y="132184"/>
                  </a:lnTo>
                  <a:lnTo>
                    <a:pt x="1813527" y="138402"/>
                  </a:lnTo>
                  <a:lnTo>
                    <a:pt x="1836855" y="183493"/>
                  </a:lnTo>
                  <a:lnTo>
                    <a:pt x="1920840" y="180384"/>
                  </a:lnTo>
                  <a:lnTo>
                    <a:pt x="1992368" y="169513"/>
                  </a:lnTo>
                  <a:lnTo>
                    <a:pt x="2071690" y="144620"/>
                  </a:lnTo>
                  <a:lnTo>
                    <a:pt x="2102790" y="49764"/>
                  </a:lnTo>
                  <a:lnTo>
                    <a:pt x="2115226" y="0"/>
                  </a:lnTo>
                  <a:lnTo>
                    <a:pt x="2158773" y="101073"/>
                  </a:lnTo>
                  <a:lnTo>
                    <a:pt x="2206983" y="181949"/>
                  </a:lnTo>
                  <a:lnTo>
                    <a:pt x="2239649" y="206821"/>
                  </a:lnTo>
                  <a:lnTo>
                    <a:pt x="2318960" y="208386"/>
                  </a:lnTo>
                  <a:lnTo>
                    <a:pt x="2362496" y="241041"/>
                  </a:lnTo>
                  <a:lnTo>
                    <a:pt x="2395162" y="222387"/>
                  </a:lnTo>
                  <a:lnTo>
                    <a:pt x="2435589" y="237932"/>
                  </a:lnTo>
                  <a:lnTo>
                    <a:pt x="2455808" y="191276"/>
                  </a:lnTo>
                  <a:lnTo>
                    <a:pt x="2524216" y="189711"/>
                  </a:lnTo>
                  <a:lnTo>
                    <a:pt x="2608190" y="195950"/>
                  </a:lnTo>
                  <a:lnTo>
                    <a:pt x="2693719" y="200603"/>
                  </a:lnTo>
                  <a:lnTo>
                    <a:pt x="2769921" y="202168"/>
                  </a:lnTo>
                  <a:lnTo>
                    <a:pt x="2844579" y="214604"/>
                  </a:lnTo>
                  <a:lnTo>
                    <a:pt x="2925434" y="217713"/>
                  </a:lnTo>
                  <a:lnTo>
                    <a:pt x="3004745" y="223931"/>
                  </a:lnTo>
                  <a:lnTo>
                    <a:pt x="3049857" y="217713"/>
                  </a:lnTo>
                  <a:lnTo>
                    <a:pt x="3090295" y="216159"/>
                  </a:lnTo>
                  <a:lnTo>
                    <a:pt x="3126322" y="222449"/>
                  </a:lnTo>
                  <a:lnTo>
                    <a:pt x="3145296" y="225680"/>
                  </a:lnTo>
                  <a:lnTo>
                    <a:pt x="3153485" y="226870"/>
                  </a:lnTo>
                  <a:lnTo>
                    <a:pt x="3157159" y="227040"/>
                  </a:lnTo>
                  <a:lnTo>
                    <a:pt x="3167388" y="226068"/>
                  </a:lnTo>
                  <a:lnTo>
                    <a:pt x="3185345" y="223931"/>
                  </a:lnTo>
                  <a:lnTo>
                    <a:pt x="3202427" y="221794"/>
                  </a:lnTo>
                  <a:lnTo>
                    <a:pt x="3210033" y="220822"/>
                  </a:lnTo>
                  <a:lnTo>
                    <a:pt x="3266027" y="231714"/>
                  </a:lnTo>
                  <a:lnTo>
                    <a:pt x="3317335" y="228605"/>
                  </a:lnTo>
                  <a:lnTo>
                    <a:pt x="3354665" y="237932"/>
                  </a:lnTo>
                  <a:lnTo>
                    <a:pt x="3390428" y="256586"/>
                  </a:lnTo>
                  <a:lnTo>
                    <a:pt x="3433975" y="262804"/>
                  </a:lnTo>
                  <a:lnTo>
                    <a:pt x="3458847" y="247259"/>
                  </a:lnTo>
                </a:path>
              </a:pathLst>
            </a:custGeom>
            <a:ln w="16192">
              <a:solidFill>
                <a:srgbClr val="231F20"/>
              </a:solidFill>
              <a:prstDash val="dash"/>
            </a:ln>
          </p:spPr>
          <p:txBody>
            <a:bodyPr wrap="square" lIns="0" tIns="0" rIns="0" bIns="0" rtlCol="0"/>
            <a:lstStyle/>
            <a:p>
              <a:endParaRPr/>
            </a:p>
          </p:txBody>
        </p:sp>
      </p:gr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602829"/>
            <a:ext cx="2963545" cy="1909497"/>
          </a:xfrm>
          <a:prstGeom prst="rect">
            <a:avLst/>
          </a:prstGeom>
        </p:spPr>
        <p:txBody>
          <a:bodyPr vert="horz" wrap="square" lIns="0" tIns="11430" rIns="0" bIns="0" rtlCol="0">
            <a:spAutoFit/>
          </a:bodyPr>
          <a:lstStyle/>
          <a:p>
            <a:pPr marL="25400">
              <a:lnSpc>
                <a:spcPct val="100000"/>
              </a:lnSpc>
              <a:spcBef>
                <a:spcPts val="90"/>
              </a:spcBef>
            </a:pPr>
            <a:r>
              <a:rPr sz="1100" dirty="0">
                <a:solidFill>
                  <a:srgbClr val="00B0F0"/>
                </a:solidFill>
                <a:cs typeface="Microsoft Sans Serif"/>
              </a:rPr>
              <a:t>What affects the nationalization of party systems?</a:t>
            </a:r>
          </a:p>
          <a:p>
            <a:pPr>
              <a:lnSpc>
                <a:spcPct val="100000"/>
              </a:lnSpc>
              <a:spcBef>
                <a:spcPts val="50"/>
              </a:spcBef>
            </a:pPr>
            <a:endParaRPr sz="1500" dirty="0">
              <a:cs typeface="Microsoft Sans Serif"/>
            </a:endParaRPr>
          </a:p>
          <a:p>
            <a:pPr marL="302260" indent="-139065">
              <a:lnSpc>
                <a:spcPct val="100000"/>
              </a:lnSpc>
              <a:spcBef>
                <a:spcPts val="5"/>
              </a:spcBef>
              <a:buFont typeface="Arial"/>
              <a:buChar char="•"/>
              <a:tabLst>
                <a:tab pos="302895" algn="l"/>
              </a:tabLst>
            </a:pPr>
            <a:r>
              <a:rPr sz="1100" dirty="0">
                <a:cs typeface="Microsoft Sans Serif"/>
              </a:rPr>
              <a:t>Fiscal centralization.</a:t>
            </a:r>
          </a:p>
          <a:p>
            <a:pPr>
              <a:lnSpc>
                <a:spcPct val="100000"/>
              </a:lnSpc>
              <a:spcBef>
                <a:spcPts val="5"/>
              </a:spcBef>
              <a:buFont typeface="Arial"/>
              <a:buChar char="•"/>
            </a:pPr>
            <a:endParaRPr sz="1750" dirty="0">
              <a:cs typeface="Microsoft Sans Serif"/>
            </a:endParaRPr>
          </a:p>
          <a:p>
            <a:pPr marL="302260" indent="-139065">
              <a:lnSpc>
                <a:spcPct val="100000"/>
              </a:lnSpc>
              <a:buFont typeface="Arial"/>
              <a:buChar char="•"/>
              <a:tabLst>
                <a:tab pos="302895" algn="l"/>
              </a:tabLst>
            </a:pPr>
            <a:r>
              <a:rPr sz="1100" dirty="0">
                <a:cs typeface="Microsoft Sans Serif"/>
              </a:rPr>
              <a:t>Political centralization.</a:t>
            </a:r>
          </a:p>
          <a:p>
            <a:pPr>
              <a:lnSpc>
                <a:spcPct val="100000"/>
              </a:lnSpc>
              <a:spcBef>
                <a:spcPts val="5"/>
              </a:spcBef>
              <a:buFont typeface="Arial"/>
              <a:buChar char="•"/>
            </a:pPr>
            <a:endParaRPr sz="1750" dirty="0">
              <a:cs typeface="Microsoft Sans Serif"/>
            </a:endParaRPr>
          </a:p>
          <a:p>
            <a:pPr marL="302260" indent="-139065">
              <a:lnSpc>
                <a:spcPct val="100000"/>
              </a:lnSpc>
              <a:buFont typeface="Arial"/>
              <a:buChar char="•"/>
              <a:tabLst>
                <a:tab pos="302895" algn="l"/>
              </a:tabLst>
            </a:pPr>
            <a:r>
              <a:rPr sz="1100" dirty="0">
                <a:cs typeface="Microsoft Sans Serif"/>
              </a:rPr>
              <a:t>Concurrent presidential elections.</a:t>
            </a:r>
          </a:p>
          <a:p>
            <a:pPr>
              <a:lnSpc>
                <a:spcPct val="100000"/>
              </a:lnSpc>
              <a:spcBef>
                <a:spcPts val="5"/>
              </a:spcBef>
              <a:buFont typeface="Arial"/>
              <a:buChar char="•"/>
            </a:pPr>
            <a:endParaRPr sz="1750" dirty="0">
              <a:cs typeface="Microsoft Sans Serif"/>
            </a:endParaRPr>
          </a:p>
          <a:p>
            <a:pPr marL="302260" indent="-139065">
              <a:lnSpc>
                <a:spcPct val="100000"/>
              </a:lnSpc>
              <a:spcBef>
                <a:spcPts val="5"/>
              </a:spcBef>
              <a:buFont typeface="Arial"/>
              <a:buChar char="•"/>
              <a:tabLst>
                <a:tab pos="302895" algn="l"/>
              </a:tabLst>
            </a:pPr>
            <a:r>
              <a:rPr sz="1100" dirty="0">
                <a:cs typeface="Microsoft Sans Serif"/>
              </a:rPr>
              <a:t>National cleavage patterns.</a:t>
            </a:r>
          </a:p>
        </p:txBody>
      </p:sp>
    </p:spTree>
  </p:cSld>
  <p:clrMapOvr>
    <a:masterClrMapping/>
  </p:clrMapOvr>
  <p:transition>
    <p:cu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04251" y="1225151"/>
            <a:ext cx="1791399" cy="276999"/>
          </a:xfrm>
          <a:prstGeom prst="rect">
            <a:avLst/>
          </a:prstGeom>
        </p:spPr>
        <p:txBody>
          <a:bodyPr vert="horz" wrap="square" lIns="0" tIns="15240" rIns="0" bIns="0" rtlCol="0">
            <a:spAutoFit/>
          </a:bodyPr>
          <a:lstStyle/>
          <a:p>
            <a:pPr marL="12700" algn="ctr">
              <a:lnSpc>
                <a:spcPct val="100000"/>
              </a:lnSpc>
              <a:spcBef>
                <a:spcPts val="120"/>
              </a:spcBef>
            </a:pPr>
            <a:r>
              <a:rPr sz="1700" dirty="0">
                <a:cs typeface="Tahoma"/>
              </a:rPr>
              <a:t>Party Competition</a:t>
            </a:r>
          </a:p>
        </p:txBody>
      </p:sp>
    </p:spTree>
  </p:cSld>
  <p:clrMapOvr>
    <a:masterClrMapping/>
  </p:clrMapOvr>
  <p:transition>
    <p:cut/>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2979" y="206375"/>
            <a:ext cx="468630" cy="232756"/>
          </a:xfrm>
          <a:prstGeom prst="rect">
            <a:avLst/>
          </a:prstGeom>
        </p:spPr>
        <p:txBody>
          <a:bodyPr vert="horz" wrap="square" lIns="0" tIns="17145" rIns="0" bIns="0" rtlCol="0">
            <a:spAutoFit/>
          </a:bodyPr>
          <a:lstStyle/>
          <a:p>
            <a:pPr marL="12700">
              <a:lnSpc>
                <a:spcPct val="100000"/>
              </a:lnSpc>
              <a:spcBef>
                <a:spcPts val="135"/>
              </a:spcBef>
            </a:pPr>
            <a:r>
              <a:rPr sz="1400" dirty="0">
                <a:cs typeface="Microsoft Sans Serif"/>
              </a:rPr>
              <a:t>Policy</a:t>
            </a:r>
          </a:p>
        </p:txBody>
      </p:sp>
      <p:sp>
        <p:nvSpPr>
          <p:cNvPr id="3" name="object 3"/>
          <p:cNvSpPr txBox="1"/>
          <p:nvPr/>
        </p:nvSpPr>
        <p:spPr>
          <a:xfrm>
            <a:off x="347294" y="1112036"/>
            <a:ext cx="3806190" cy="1082797"/>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Microsoft Sans Serif"/>
              </a:rPr>
              <a:t>Parties often compete with each other by offering different policy  packages.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85725">
              <a:lnSpc>
                <a:spcPct val="102600"/>
              </a:lnSpc>
            </a:pPr>
            <a:r>
              <a:rPr sz="1100" dirty="0">
                <a:cs typeface="Microsoft Sans Serif"/>
              </a:rPr>
              <a:t>Parties compete by moving in the policy space in an attempt to  attract voters.</a:t>
            </a:r>
          </a:p>
        </p:txBody>
      </p:sp>
    </p:spTree>
  </p:cSld>
  <p:clrMapOvr>
    <a:masterClrMapping/>
  </p:clrMapOvr>
  <p:transition>
    <p:cu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70268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Spatial models typically assume that voters engage in </a:t>
            </a:r>
            <a:r>
              <a:rPr dirty="0">
                <a:solidFill>
                  <a:srgbClr val="00B0F0"/>
                </a:solidFill>
                <a:latin typeface="+mn-lt"/>
              </a:rPr>
              <a:t>proximity  voting </a:t>
            </a:r>
            <a:r>
              <a:rPr dirty="0">
                <a:latin typeface="+mn-lt"/>
              </a:rPr>
              <a:t>where they vote for the party located closest to them.</a:t>
            </a:r>
          </a:p>
        </p:txBody>
      </p:sp>
      <p:sp>
        <p:nvSpPr>
          <p:cNvPr id="3" name="object 3"/>
          <p:cNvSpPr txBox="1"/>
          <p:nvPr/>
        </p:nvSpPr>
        <p:spPr>
          <a:xfrm>
            <a:off x="347294" y="1631770"/>
            <a:ext cx="3742054"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Most spatial models assume a one-dimensional ‘left-right’ policy  space.</a:t>
            </a:r>
            <a:endParaRPr sz="1100">
              <a:cs typeface="Microsoft Sans Serif"/>
            </a:endParaRPr>
          </a:p>
        </p:txBody>
      </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5511" cy="477515"/>
          </a:xfrm>
          <a:prstGeom prst="rect">
            <a:avLst/>
          </a:prstGeom>
        </p:spPr>
        <p:txBody>
          <a:bodyPr vert="horz" wrap="square" lIns="0" tIns="133870" rIns="0" bIns="0" rtlCol="0">
            <a:spAutoFit/>
          </a:bodyPr>
          <a:lstStyle/>
          <a:p>
            <a:pPr marL="12700" marR="5080">
              <a:lnSpc>
                <a:spcPct val="102600"/>
              </a:lnSpc>
              <a:spcBef>
                <a:spcPts val="55"/>
              </a:spcBef>
            </a:pPr>
            <a:r>
              <a:rPr dirty="0">
                <a:latin typeface="+mn-lt"/>
              </a:rPr>
              <a:t>With two parties, the median voter theorem predicts that parties  converge on the position of the median voter.</a:t>
            </a:r>
          </a:p>
        </p:txBody>
      </p:sp>
      <p:sp>
        <p:nvSpPr>
          <p:cNvPr id="3" name="object 3"/>
          <p:cNvSpPr txBox="1"/>
          <p:nvPr/>
        </p:nvSpPr>
        <p:spPr>
          <a:xfrm>
            <a:off x="347294" y="1350110"/>
            <a:ext cx="3874770" cy="1082797"/>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As the number of parties increase, parties are expected to disperse  out in the policy space.</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261620">
              <a:lnSpc>
                <a:spcPct val="102699"/>
              </a:lnSpc>
            </a:pPr>
            <a:r>
              <a:rPr sz="1100" dirty="0">
                <a:solidFill>
                  <a:srgbClr val="00B0F0"/>
                </a:solidFill>
                <a:cs typeface="Microsoft Sans Serif"/>
              </a:rPr>
              <a:t>Parties in a multiparty system offer voters a variety of distinct  ideological choices.</a:t>
            </a:r>
          </a:p>
        </p:txBody>
      </p:sp>
    </p:spTree>
  </p:cSld>
  <p:clrMapOvr>
    <a:masterClrMapping/>
  </p:clrMapOvr>
  <p:transition>
    <p:cu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73634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spatial model can be extended to a multidimensional policy  space.</a:t>
            </a:r>
          </a:p>
        </p:txBody>
      </p:sp>
      <p:sp>
        <p:nvSpPr>
          <p:cNvPr id="3" name="object 3"/>
          <p:cNvSpPr txBox="1"/>
          <p:nvPr/>
        </p:nvSpPr>
        <p:spPr>
          <a:xfrm>
            <a:off x="347294" y="1631770"/>
            <a:ext cx="3782060"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However, the concept of ‘distance’ is more complicated as voters  may care about some policy dimensions more than others.</a:t>
            </a:r>
            <a:endParaRPr sz="1100">
              <a:cs typeface="Microsoft Sans Serif"/>
            </a:endParaRPr>
          </a:p>
        </p:txBody>
      </p:sp>
    </p:spTree>
  </p:cSld>
  <p:clrMapOvr>
    <a:masterClrMapping/>
  </p:clrMapOvr>
  <p:transition>
    <p:cu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13765"/>
            <a:ext cx="268668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Calibri" panose="020F0502020204030204" pitchFamily="34" charset="0"/>
                <a:cs typeface="Calibri" panose="020F0502020204030204" pitchFamily="34" charset="0"/>
              </a:rPr>
              <a:t>Distance in a Two-Dimensional Spatial Model</a:t>
            </a:r>
          </a:p>
        </p:txBody>
      </p:sp>
      <p:grpSp>
        <p:nvGrpSpPr>
          <p:cNvPr id="3" name="object 3"/>
          <p:cNvGrpSpPr/>
          <p:nvPr/>
        </p:nvGrpSpPr>
        <p:grpSpPr>
          <a:xfrm>
            <a:off x="1434009" y="563844"/>
            <a:ext cx="1993900" cy="1504950"/>
            <a:chOff x="1434009" y="563844"/>
            <a:chExt cx="1993900" cy="1504950"/>
          </a:xfrm>
        </p:grpSpPr>
        <p:sp>
          <p:nvSpPr>
            <p:cNvPr id="4" name="object 4"/>
            <p:cNvSpPr/>
            <p:nvPr/>
          </p:nvSpPr>
          <p:spPr>
            <a:xfrm>
              <a:off x="1437184" y="567019"/>
              <a:ext cx="1987550" cy="1498600"/>
            </a:xfrm>
            <a:custGeom>
              <a:avLst/>
              <a:gdLst/>
              <a:ahLst/>
              <a:cxnLst/>
              <a:rect l="l" t="t" r="r" b="b"/>
              <a:pathLst>
                <a:path w="1987550" h="1498600">
                  <a:moveTo>
                    <a:pt x="0" y="0"/>
                  </a:moveTo>
                  <a:lnTo>
                    <a:pt x="0" y="1498600"/>
                  </a:lnTo>
                  <a:lnTo>
                    <a:pt x="1987550" y="1498600"/>
                  </a:lnTo>
                </a:path>
              </a:pathLst>
            </a:custGeom>
            <a:ln w="6350">
              <a:solidFill>
                <a:srgbClr val="231F20"/>
              </a:solidFill>
            </a:ln>
          </p:spPr>
          <p:txBody>
            <a:bodyPr wrap="square" lIns="0" tIns="0" rIns="0" bIns="0" rtlCol="0"/>
            <a:lstStyle/>
            <a:p>
              <a:endParaRPr/>
            </a:p>
          </p:txBody>
        </p:sp>
        <p:sp>
          <p:nvSpPr>
            <p:cNvPr id="5" name="object 5"/>
            <p:cNvSpPr/>
            <p:nvPr/>
          </p:nvSpPr>
          <p:spPr>
            <a:xfrm>
              <a:off x="2288070" y="1052004"/>
              <a:ext cx="412115" cy="403225"/>
            </a:xfrm>
            <a:custGeom>
              <a:avLst/>
              <a:gdLst/>
              <a:ahLst/>
              <a:cxnLst/>
              <a:rect l="l" t="t" r="r" b="b"/>
              <a:pathLst>
                <a:path w="412114" h="403225">
                  <a:moveTo>
                    <a:pt x="32943" y="7378"/>
                  </a:moveTo>
                  <a:lnTo>
                    <a:pt x="25565" y="0"/>
                  </a:lnTo>
                  <a:lnTo>
                    <a:pt x="7378" y="0"/>
                  </a:lnTo>
                  <a:lnTo>
                    <a:pt x="0" y="7378"/>
                  </a:lnTo>
                  <a:lnTo>
                    <a:pt x="0" y="25565"/>
                  </a:lnTo>
                  <a:lnTo>
                    <a:pt x="7378" y="32943"/>
                  </a:lnTo>
                  <a:lnTo>
                    <a:pt x="25565" y="32943"/>
                  </a:lnTo>
                  <a:lnTo>
                    <a:pt x="32943" y="25565"/>
                  </a:lnTo>
                  <a:lnTo>
                    <a:pt x="32943" y="16471"/>
                  </a:lnTo>
                  <a:lnTo>
                    <a:pt x="32943" y="7378"/>
                  </a:lnTo>
                  <a:close/>
                </a:path>
                <a:path w="412114" h="403225">
                  <a:moveTo>
                    <a:pt x="36118" y="377266"/>
                  </a:moveTo>
                  <a:lnTo>
                    <a:pt x="28740" y="369887"/>
                  </a:lnTo>
                  <a:lnTo>
                    <a:pt x="10553" y="369887"/>
                  </a:lnTo>
                  <a:lnTo>
                    <a:pt x="3175" y="377266"/>
                  </a:lnTo>
                  <a:lnTo>
                    <a:pt x="3175" y="395452"/>
                  </a:lnTo>
                  <a:lnTo>
                    <a:pt x="10553" y="402831"/>
                  </a:lnTo>
                  <a:lnTo>
                    <a:pt x="28740" y="402831"/>
                  </a:lnTo>
                  <a:lnTo>
                    <a:pt x="36118" y="395452"/>
                  </a:lnTo>
                  <a:lnTo>
                    <a:pt x="36118" y="386359"/>
                  </a:lnTo>
                  <a:lnTo>
                    <a:pt x="36118" y="377266"/>
                  </a:lnTo>
                  <a:close/>
                </a:path>
                <a:path w="412114" h="403225">
                  <a:moveTo>
                    <a:pt x="411568" y="7378"/>
                  </a:moveTo>
                  <a:lnTo>
                    <a:pt x="404190" y="0"/>
                  </a:lnTo>
                  <a:lnTo>
                    <a:pt x="386003" y="0"/>
                  </a:lnTo>
                  <a:lnTo>
                    <a:pt x="378625" y="7378"/>
                  </a:lnTo>
                  <a:lnTo>
                    <a:pt x="378625" y="25565"/>
                  </a:lnTo>
                  <a:lnTo>
                    <a:pt x="386003" y="32943"/>
                  </a:lnTo>
                  <a:lnTo>
                    <a:pt x="404190" y="32943"/>
                  </a:lnTo>
                  <a:lnTo>
                    <a:pt x="411568" y="25565"/>
                  </a:lnTo>
                  <a:lnTo>
                    <a:pt x="411568" y="16471"/>
                  </a:lnTo>
                  <a:lnTo>
                    <a:pt x="411568" y="7378"/>
                  </a:lnTo>
                  <a:close/>
                </a:path>
              </a:pathLst>
            </a:custGeom>
            <a:solidFill>
              <a:srgbClr val="231F20"/>
            </a:solidFill>
          </p:spPr>
          <p:txBody>
            <a:bodyPr wrap="square" lIns="0" tIns="0" rIns="0" bIns="0" rtlCol="0"/>
            <a:lstStyle/>
            <a:p>
              <a:endParaRPr/>
            </a:p>
          </p:txBody>
        </p:sp>
      </p:grpSp>
      <p:sp>
        <p:nvSpPr>
          <p:cNvPr id="6" name="object 6"/>
          <p:cNvSpPr txBox="1"/>
          <p:nvPr/>
        </p:nvSpPr>
        <p:spPr>
          <a:xfrm>
            <a:off x="2249983" y="2167219"/>
            <a:ext cx="404495" cy="147320"/>
          </a:xfrm>
          <a:prstGeom prst="rect">
            <a:avLst/>
          </a:prstGeom>
        </p:spPr>
        <p:txBody>
          <a:bodyPr vert="horz" wrap="square" lIns="0" tIns="12700" rIns="0" bIns="0" rtlCol="0">
            <a:spAutoFit/>
          </a:bodyPr>
          <a:lstStyle/>
          <a:p>
            <a:pPr marL="12700">
              <a:lnSpc>
                <a:spcPct val="100000"/>
              </a:lnSpc>
              <a:spcBef>
                <a:spcPts val="100"/>
              </a:spcBef>
            </a:pPr>
            <a:r>
              <a:rPr sz="800" b="1" spc="-35" dirty="0">
                <a:solidFill>
                  <a:srgbClr val="231F20"/>
                </a:solidFill>
                <a:latin typeface="Arial"/>
                <a:cs typeface="Arial"/>
              </a:rPr>
              <a:t>P</a:t>
            </a:r>
            <a:r>
              <a:rPr sz="800" b="1" dirty="0">
                <a:solidFill>
                  <a:srgbClr val="231F20"/>
                </a:solidFill>
                <a:latin typeface="Arial"/>
                <a:cs typeface="Arial"/>
              </a:rPr>
              <a:t>oli</a:t>
            </a:r>
            <a:r>
              <a:rPr sz="800" b="1" spc="-10" dirty="0">
                <a:solidFill>
                  <a:srgbClr val="231F20"/>
                </a:solidFill>
                <a:latin typeface="Arial"/>
                <a:cs typeface="Arial"/>
              </a:rPr>
              <a:t>c</a:t>
            </a:r>
            <a:r>
              <a:rPr sz="800" b="1" spc="-5" dirty="0">
                <a:solidFill>
                  <a:srgbClr val="231F20"/>
                </a:solidFill>
                <a:latin typeface="Arial"/>
                <a:cs typeface="Arial"/>
              </a:rPr>
              <a:t>y</a:t>
            </a:r>
            <a:r>
              <a:rPr sz="800" b="1" dirty="0">
                <a:solidFill>
                  <a:srgbClr val="231F20"/>
                </a:solidFill>
                <a:latin typeface="Arial"/>
                <a:cs typeface="Arial"/>
              </a:rPr>
              <a:t> </a:t>
            </a:r>
            <a:r>
              <a:rPr sz="800" b="1" spc="-5" dirty="0">
                <a:solidFill>
                  <a:srgbClr val="231F20"/>
                </a:solidFill>
                <a:latin typeface="Arial"/>
                <a:cs typeface="Arial"/>
              </a:rPr>
              <a:t>1</a:t>
            </a:r>
            <a:endParaRPr sz="800">
              <a:latin typeface="Arial"/>
              <a:cs typeface="Arial"/>
            </a:endParaRPr>
          </a:p>
        </p:txBody>
      </p:sp>
      <p:sp>
        <p:nvSpPr>
          <p:cNvPr id="7" name="object 7"/>
          <p:cNvSpPr txBox="1"/>
          <p:nvPr/>
        </p:nvSpPr>
        <p:spPr>
          <a:xfrm>
            <a:off x="2131453" y="1430619"/>
            <a:ext cx="349885" cy="147320"/>
          </a:xfrm>
          <a:prstGeom prst="rect">
            <a:avLst/>
          </a:prstGeom>
        </p:spPr>
        <p:txBody>
          <a:bodyPr vert="horz" wrap="square" lIns="0" tIns="12700" rIns="0" bIns="0" rtlCol="0">
            <a:spAutoFit/>
          </a:bodyPr>
          <a:lstStyle/>
          <a:p>
            <a:pPr marL="12700">
              <a:lnSpc>
                <a:spcPct val="100000"/>
              </a:lnSpc>
              <a:spcBef>
                <a:spcPts val="100"/>
              </a:spcBef>
            </a:pPr>
            <a:r>
              <a:rPr sz="800" spc="-35" dirty="0">
                <a:solidFill>
                  <a:srgbClr val="231F20"/>
                </a:solidFill>
                <a:latin typeface="Arial MT"/>
                <a:cs typeface="Arial MT"/>
              </a:rPr>
              <a:t>P</a:t>
            </a:r>
            <a:r>
              <a:rPr sz="800" spc="-5" dirty="0">
                <a:solidFill>
                  <a:srgbClr val="231F20"/>
                </a:solidFill>
                <a:latin typeface="Arial MT"/>
                <a:cs typeface="Arial MT"/>
              </a:rPr>
              <a:t>a</a:t>
            </a:r>
            <a:r>
              <a:rPr sz="800" spc="30" dirty="0">
                <a:solidFill>
                  <a:srgbClr val="231F20"/>
                </a:solidFill>
                <a:latin typeface="Arial MT"/>
                <a:cs typeface="Arial MT"/>
              </a:rPr>
              <a:t>r</a:t>
            </a:r>
            <a:r>
              <a:rPr sz="800" spc="15" dirty="0">
                <a:solidFill>
                  <a:srgbClr val="231F20"/>
                </a:solidFill>
                <a:latin typeface="Arial MT"/>
                <a:cs typeface="Arial MT"/>
              </a:rPr>
              <a:t>t</a:t>
            </a:r>
            <a:r>
              <a:rPr sz="800" dirty="0">
                <a:solidFill>
                  <a:srgbClr val="231F20"/>
                </a:solidFill>
                <a:latin typeface="Arial MT"/>
                <a:cs typeface="Arial MT"/>
              </a:rPr>
              <a:t>y </a:t>
            </a:r>
            <a:r>
              <a:rPr sz="800" spc="-5" dirty="0">
                <a:solidFill>
                  <a:srgbClr val="231F20"/>
                </a:solidFill>
                <a:latin typeface="Arial MT"/>
                <a:cs typeface="Arial MT"/>
              </a:rPr>
              <a:t>2</a:t>
            </a:r>
            <a:endParaRPr sz="800">
              <a:latin typeface="Arial MT"/>
              <a:cs typeface="Arial MT"/>
            </a:endParaRPr>
          </a:p>
        </p:txBody>
      </p:sp>
      <p:sp>
        <p:nvSpPr>
          <p:cNvPr id="8" name="object 8"/>
          <p:cNvSpPr txBox="1"/>
          <p:nvPr/>
        </p:nvSpPr>
        <p:spPr>
          <a:xfrm>
            <a:off x="2702953" y="970676"/>
            <a:ext cx="349885" cy="147320"/>
          </a:xfrm>
          <a:prstGeom prst="rect">
            <a:avLst/>
          </a:prstGeom>
        </p:spPr>
        <p:txBody>
          <a:bodyPr vert="horz" wrap="square" lIns="0" tIns="12700" rIns="0" bIns="0" rtlCol="0">
            <a:spAutoFit/>
          </a:bodyPr>
          <a:lstStyle/>
          <a:p>
            <a:pPr marL="12700">
              <a:lnSpc>
                <a:spcPct val="100000"/>
              </a:lnSpc>
              <a:spcBef>
                <a:spcPts val="100"/>
              </a:spcBef>
            </a:pPr>
            <a:r>
              <a:rPr sz="800" spc="-35" dirty="0">
                <a:solidFill>
                  <a:srgbClr val="231F20"/>
                </a:solidFill>
                <a:latin typeface="Arial MT"/>
                <a:cs typeface="Arial MT"/>
              </a:rPr>
              <a:t>P</a:t>
            </a:r>
            <a:r>
              <a:rPr sz="800" spc="-5" dirty="0">
                <a:solidFill>
                  <a:srgbClr val="231F20"/>
                </a:solidFill>
                <a:latin typeface="Arial MT"/>
                <a:cs typeface="Arial MT"/>
              </a:rPr>
              <a:t>a</a:t>
            </a:r>
            <a:r>
              <a:rPr sz="800" spc="30" dirty="0">
                <a:solidFill>
                  <a:srgbClr val="231F20"/>
                </a:solidFill>
                <a:latin typeface="Arial MT"/>
                <a:cs typeface="Arial MT"/>
              </a:rPr>
              <a:t>r</a:t>
            </a:r>
            <a:r>
              <a:rPr sz="800" spc="15" dirty="0">
                <a:solidFill>
                  <a:srgbClr val="231F20"/>
                </a:solidFill>
                <a:latin typeface="Arial MT"/>
                <a:cs typeface="Arial MT"/>
              </a:rPr>
              <a:t>t</a:t>
            </a:r>
            <a:r>
              <a:rPr sz="800" dirty="0">
                <a:solidFill>
                  <a:srgbClr val="231F20"/>
                </a:solidFill>
                <a:latin typeface="Arial MT"/>
                <a:cs typeface="Arial MT"/>
              </a:rPr>
              <a:t>y </a:t>
            </a:r>
            <a:r>
              <a:rPr sz="800" spc="-5" dirty="0">
                <a:solidFill>
                  <a:srgbClr val="231F20"/>
                </a:solidFill>
                <a:latin typeface="Arial MT"/>
                <a:cs typeface="Arial MT"/>
              </a:rPr>
              <a:t>1</a:t>
            </a:r>
            <a:endParaRPr sz="800">
              <a:latin typeface="Arial MT"/>
              <a:cs typeface="Arial MT"/>
            </a:endParaRPr>
          </a:p>
        </p:txBody>
      </p:sp>
      <p:sp>
        <p:nvSpPr>
          <p:cNvPr id="9" name="object 9"/>
          <p:cNvSpPr txBox="1"/>
          <p:nvPr/>
        </p:nvSpPr>
        <p:spPr>
          <a:xfrm>
            <a:off x="2169553" y="907785"/>
            <a:ext cx="258445" cy="147320"/>
          </a:xfrm>
          <a:prstGeom prst="rect">
            <a:avLst/>
          </a:prstGeom>
        </p:spPr>
        <p:txBody>
          <a:bodyPr vert="horz" wrap="square" lIns="0" tIns="12700" rIns="0" bIns="0" rtlCol="0">
            <a:spAutoFit/>
          </a:bodyPr>
          <a:lstStyle/>
          <a:p>
            <a:pPr marL="12700">
              <a:lnSpc>
                <a:spcPct val="100000"/>
              </a:lnSpc>
              <a:spcBef>
                <a:spcPts val="100"/>
              </a:spcBef>
            </a:pPr>
            <a:r>
              <a:rPr sz="800" spc="-65" dirty="0">
                <a:solidFill>
                  <a:srgbClr val="231F20"/>
                </a:solidFill>
                <a:latin typeface="Arial MT"/>
                <a:cs typeface="Arial MT"/>
              </a:rPr>
              <a:t>V</a:t>
            </a:r>
            <a:r>
              <a:rPr sz="800" dirty="0">
                <a:solidFill>
                  <a:srgbClr val="231F20"/>
                </a:solidFill>
                <a:latin typeface="Arial MT"/>
                <a:cs typeface="Arial MT"/>
              </a:rPr>
              <a:t>o</a:t>
            </a:r>
            <a:r>
              <a:rPr sz="800" spc="-20" dirty="0">
                <a:solidFill>
                  <a:srgbClr val="231F20"/>
                </a:solidFill>
                <a:latin typeface="Arial MT"/>
                <a:cs typeface="Arial MT"/>
              </a:rPr>
              <a:t>t</a:t>
            </a:r>
            <a:r>
              <a:rPr sz="800" spc="-5" dirty="0">
                <a:solidFill>
                  <a:srgbClr val="231F20"/>
                </a:solidFill>
                <a:latin typeface="Arial MT"/>
                <a:cs typeface="Arial MT"/>
              </a:rPr>
              <a:t>er</a:t>
            </a:r>
            <a:endParaRPr sz="800">
              <a:latin typeface="Arial MT"/>
              <a:cs typeface="Arial MT"/>
            </a:endParaRPr>
          </a:p>
        </p:txBody>
      </p:sp>
      <p:sp>
        <p:nvSpPr>
          <p:cNvPr id="10" name="object 10"/>
          <p:cNvSpPr txBox="1"/>
          <p:nvPr/>
        </p:nvSpPr>
        <p:spPr>
          <a:xfrm>
            <a:off x="1170325" y="1100479"/>
            <a:ext cx="146685" cy="404495"/>
          </a:xfrm>
          <a:prstGeom prst="rect">
            <a:avLst/>
          </a:prstGeom>
        </p:spPr>
        <p:txBody>
          <a:bodyPr vert="vert270" wrap="square" lIns="0" tIns="8890" rIns="0" bIns="0" rtlCol="0">
            <a:spAutoFit/>
          </a:bodyPr>
          <a:lstStyle/>
          <a:p>
            <a:pPr marL="12700">
              <a:lnSpc>
                <a:spcPct val="100000"/>
              </a:lnSpc>
              <a:spcBef>
                <a:spcPts val="70"/>
              </a:spcBef>
            </a:pPr>
            <a:r>
              <a:rPr sz="800" b="1" spc="-35" dirty="0">
                <a:solidFill>
                  <a:srgbClr val="231F20"/>
                </a:solidFill>
                <a:latin typeface="Arial"/>
                <a:cs typeface="Arial"/>
              </a:rPr>
              <a:t>P</a:t>
            </a:r>
            <a:r>
              <a:rPr sz="800" b="1" dirty="0">
                <a:solidFill>
                  <a:srgbClr val="231F20"/>
                </a:solidFill>
                <a:latin typeface="Arial"/>
                <a:cs typeface="Arial"/>
              </a:rPr>
              <a:t>oli</a:t>
            </a:r>
            <a:r>
              <a:rPr sz="800" b="1" spc="-10" dirty="0">
                <a:solidFill>
                  <a:srgbClr val="231F20"/>
                </a:solidFill>
                <a:latin typeface="Arial"/>
                <a:cs typeface="Arial"/>
              </a:rPr>
              <a:t>c</a:t>
            </a:r>
            <a:r>
              <a:rPr sz="800" b="1" dirty="0">
                <a:solidFill>
                  <a:srgbClr val="231F20"/>
                </a:solidFill>
                <a:latin typeface="Arial"/>
                <a:cs typeface="Arial"/>
              </a:rPr>
              <a:t>y 2</a:t>
            </a:r>
            <a:endParaRPr sz="800">
              <a:latin typeface="Arial"/>
              <a:cs typeface="Arial"/>
            </a:endParaRPr>
          </a:p>
        </p:txBody>
      </p:sp>
      <p:sp>
        <p:nvSpPr>
          <p:cNvPr id="11" name="object 11"/>
          <p:cNvSpPr txBox="1"/>
          <p:nvPr/>
        </p:nvSpPr>
        <p:spPr>
          <a:xfrm>
            <a:off x="347294" y="2707397"/>
            <a:ext cx="3891279" cy="535940"/>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Parties can compete not only by changing their policy position but  also by changing how much voters care about the different policy  dimensions.</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90776"/>
            <a:ext cx="3517265"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The</a:t>
            </a:r>
            <a:r>
              <a:rPr dirty="0">
                <a:solidFill>
                  <a:srgbClr val="00B0F0"/>
                </a:solidFill>
                <a:latin typeface="+mn-lt"/>
              </a:rPr>
              <a:t> effective number of electoral parties </a:t>
            </a:r>
            <a:r>
              <a:rPr dirty="0">
                <a:latin typeface="+mn-lt"/>
              </a:rPr>
              <a:t>is a measure of the</a:t>
            </a:r>
          </a:p>
        </p:txBody>
      </p:sp>
      <p:sp>
        <p:nvSpPr>
          <p:cNvPr id="3" name="object 3"/>
          <p:cNvSpPr txBox="1"/>
          <p:nvPr/>
        </p:nvSpPr>
        <p:spPr>
          <a:xfrm>
            <a:off x="347294" y="1062861"/>
            <a:ext cx="1958975" cy="180819"/>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number of parties that win votes:</a:t>
            </a:r>
          </a:p>
        </p:txBody>
      </p:sp>
      <p:sp>
        <p:nvSpPr>
          <p:cNvPr id="4" name="object 4"/>
          <p:cNvSpPr txBox="1"/>
          <p:nvPr/>
        </p:nvSpPr>
        <p:spPr>
          <a:xfrm>
            <a:off x="2339818" y="1040280"/>
            <a:ext cx="661947" cy="135293"/>
          </a:xfrm>
          <a:prstGeom prst="rect">
            <a:avLst/>
          </a:prstGeom>
        </p:spPr>
        <p:txBody>
          <a:bodyPr vert="horz" wrap="square" lIns="0" tIns="12065" rIns="0" bIns="0" rtlCol="0">
            <a:spAutoFit/>
          </a:bodyPr>
          <a:lstStyle/>
          <a:p>
            <a:pPr marL="12700">
              <a:lnSpc>
                <a:spcPct val="100000"/>
              </a:lnSpc>
              <a:spcBef>
                <a:spcPts val="95"/>
              </a:spcBef>
            </a:pPr>
            <a:r>
              <a:rPr sz="800" u="sng" spc="-5" dirty="0">
                <a:uFill>
                  <a:solidFill>
                    <a:srgbClr val="000000"/>
                  </a:solidFill>
                </a:uFill>
                <a:latin typeface="Times New Roman"/>
                <a:cs typeface="Times New Roman"/>
              </a:rPr>
              <a:t>   </a:t>
            </a:r>
            <a:r>
              <a:rPr sz="800" u="sng" spc="-70" dirty="0">
                <a:uFill>
                  <a:solidFill>
                    <a:srgbClr val="000000"/>
                  </a:solidFill>
                </a:uFill>
                <a:latin typeface="Times New Roman"/>
                <a:cs typeface="Times New Roman"/>
              </a:rPr>
              <a:t> </a:t>
            </a:r>
            <a:r>
              <a:rPr sz="800" u="sng" dirty="0">
                <a:uFill>
                  <a:solidFill>
                    <a:srgbClr val="000000"/>
                  </a:solidFill>
                </a:uFill>
                <a:latin typeface="Trebuchet MS"/>
                <a:cs typeface="Trebuchet MS"/>
              </a:rPr>
              <a:t>1</a:t>
            </a:r>
            <a:r>
              <a:rPr lang="en-US" sz="800" u="sng" dirty="0">
                <a:solidFill>
                  <a:schemeClr val="bg1"/>
                </a:solidFill>
                <a:uFill>
                  <a:solidFill>
                    <a:srgbClr val="000000"/>
                  </a:solidFill>
                </a:uFill>
                <a:latin typeface="Trebuchet MS"/>
                <a:cs typeface="Trebuchet MS"/>
              </a:rPr>
              <a:t>ggg</a:t>
            </a:r>
            <a:r>
              <a:rPr sz="800" u="sng" spc="10" dirty="0">
                <a:uFill>
                  <a:solidFill>
                    <a:srgbClr val="000000"/>
                  </a:solidFill>
                </a:uFill>
                <a:latin typeface="Trebuchet MS"/>
                <a:cs typeface="Trebuchet MS"/>
              </a:rPr>
              <a:t> </a:t>
            </a:r>
            <a:endParaRPr sz="800" dirty="0">
              <a:latin typeface="Trebuchet MS"/>
              <a:cs typeface="Trebuchet MS"/>
            </a:endParaRPr>
          </a:p>
        </p:txBody>
      </p:sp>
      <p:sp>
        <p:nvSpPr>
          <p:cNvPr id="5" name="object 5"/>
          <p:cNvSpPr txBox="1"/>
          <p:nvPr/>
        </p:nvSpPr>
        <p:spPr>
          <a:xfrm>
            <a:off x="2346660" y="1151642"/>
            <a:ext cx="557111" cy="227626"/>
          </a:xfrm>
          <a:prstGeom prst="rect">
            <a:avLst/>
          </a:prstGeom>
        </p:spPr>
        <p:txBody>
          <a:bodyPr vert="horz" wrap="square" lIns="0" tIns="12065" rIns="0" bIns="0" rtlCol="0">
            <a:spAutoFit/>
          </a:bodyPr>
          <a:lstStyle/>
          <a:p>
            <a:pPr marL="12700">
              <a:lnSpc>
                <a:spcPct val="100000"/>
              </a:lnSpc>
              <a:spcBef>
                <a:spcPts val="95"/>
              </a:spcBef>
            </a:pPr>
            <a:r>
              <a:rPr sz="1400" spc="415" dirty="0">
                <a:latin typeface="Lucida Sans Unicode"/>
                <a:cs typeface="Lucida Sans Unicode"/>
              </a:rPr>
              <a:t>Σ</a:t>
            </a:r>
            <a:endParaRPr sz="800" dirty="0">
              <a:latin typeface="Lucida Sans Unicode"/>
              <a:cs typeface="Lucida Sans Unicode"/>
            </a:endParaRPr>
          </a:p>
        </p:txBody>
      </p:sp>
      <p:sp>
        <p:nvSpPr>
          <p:cNvPr id="6" name="object 6"/>
          <p:cNvSpPr txBox="1"/>
          <p:nvPr/>
        </p:nvSpPr>
        <p:spPr>
          <a:xfrm>
            <a:off x="2461879" y="1178716"/>
            <a:ext cx="661947" cy="135293"/>
          </a:xfrm>
          <a:prstGeom prst="rect">
            <a:avLst/>
          </a:prstGeom>
        </p:spPr>
        <p:txBody>
          <a:bodyPr vert="horz" wrap="square" lIns="0" tIns="12065" rIns="0" bIns="0" rtlCol="0">
            <a:spAutoFit/>
          </a:bodyPr>
          <a:lstStyle/>
          <a:p>
            <a:pPr marL="12700">
              <a:lnSpc>
                <a:spcPct val="100000"/>
              </a:lnSpc>
              <a:spcBef>
                <a:spcPts val="95"/>
              </a:spcBef>
            </a:pPr>
            <a:r>
              <a:rPr sz="800" i="1" spc="55" dirty="0">
                <a:latin typeface="Calibri"/>
                <a:cs typeface="Calibri"/>
              </a:rPr>
              <a:t>v</a:t>
            </a:r>
            <a:endParaRPr sz="800" dirty="0">
              <a:latin typeface="Calibri"/>
              <a:cs typeface="Calibri"/>
            </a:endParaRPr>
          </a:p>
        </p:txBody>
      </p:sp>
      <p:sp>
        <p:nvSpPr>
          <p:cNvPr id="7" name="object 7"/>
          <p:cNvSpPr txBox="1"/>
          <p:nvPr/>
        </p:nvSpPr>
        <p:spPr>
          <a:xfrm>
            <a:off x="2517296" y="1173311"/>
            <a:ext cx="501694" cy="167354"/>
          </a:xfrm>
          <a:prstGeom prst="rect">
            <a:avLst/>
          </a:prstGeom>
        </p:spPr>
        <p:txBody>
          <a:bodyPr vert="horz" wrap="square" lIns="0" tIns="12065" rIns="0" bIns="0" rtlCol="0">
            <a:spAutoFit/>
          </a:bodyPr>
          <a:lstStyle/>
          <a:p>
            <a:pPr marL="15875">
              <a:lnSpc>
                <a:spcPts val="630"/>
              </a:lnSpc>
              <a:spcBef>
                <a:spcPts val="95"/>
              </a:spcBef>
            </a:pPr>
            <a:r>
              <a:rPr lang="en-US" sz="600" spc="-5" dirty="0">
                <a:latin typeface="Cambria Math" panose="02040503050406030204" pitchFamily="18" charset="0"/>
                <a:ea typeface="Cambria Math" panose="02040503050406030204" pitchFamily="18" charset="0"/>
                <a:cs typeface="Comic Sans MS"/>
              </a:rPr>
              <a:t>2</a:t>
            </a:r>
            <a:endParaRPr sz="600" dirty="0">
              <a:latin typeface="Cambria Math" panose="02040503050406030204" pitchFamily="18" charset="0"/>
              <a:ea typeface="Cambria Math" panose="02040503050406030204" pitchFamily="18" charset="0"/>
              <a:cs typeface="Comic Sans MS"/>
            </a:endParaRPr>
          </a:p>
          <a:p>
            <a:pPr marL="12700">
              <a:lnSpc>
                <a:spcPts val="630"/>
              </a:lnSpc>
            </a:pPr>
            <a:r>
              <a:rPr lang="en-US" sz="600" i="1" spc="80" dirty="0">
                <a:latin typeface="Cambria Math" panose="02040503050406030204" pitchFamily="18" charset="0"/>
                <a:ea typeface="Cambria Math" panose="02040503050406030204" pitchFamily="18" charset="0"/>
                <a:cs typeface="Trebuchet MS"/>
              </a:rPr>
              <a:t>𝑖</a:t>
            </a:r>
            <a:endParaRPr sz="600" dirty="0">
              <a:latin typeface="Cambria Math" panose="02040503050406030204" pitchFamily="18" charset="0"/>
              <a:ea typeface="Cambria Math" panose="02040503050406030204" pitchFamily="18" charset="0"/>
              <a:cs typeface="Trebuchet MS"/>
            </a:endParaRPr>
          </a:p>
        </p:txBody>
      </p:sp>
      <p:sp>
        <p:nvSpPr>
          <p:cNvPr id="8" name="object 8"/>
          <p:cNvSpPr txBox="1"/>
          <p:nvPr/>
        </p:nvSpPr>
        <p:spPr>
          <a:xfrm>
            <a:off x="2612885" y="1062861"/>
            <a:ext cx="64135" cy="191770"/>
          </a:xfrm>
          <a:prstGeom prst="rect">
            <a:avLst/>
          </a:prstGeom>
        </p:spPr>
        <p:txBody>
          <a:bodyPr vert="horz" wrap="square" lIns="0" tIns="11430" rIns="0" bIns="0" rtlCol="0">
            <a:spAutoFit/>
          </a:bodyPr>
          <a:lstStyle/>
          <a:p>
            <a:pPr marL="12700">
              <a:lnSpc>
                <a:spcPct val="100000"/>
              </a:lnSpc>
              <a:spcBef>
                <a:spcPts val="90"/>
              </a:spcBef>
            </a:pPr>
            <a:r>
              <a:rPr sz="1100" spc="-5" dirty="0">
                <a:latin typeface="Microsoft Sans Serif"/>
                <a:cs typeface="Microsoft Sans Serif"/>
              </a:rPr>
              <a:t>.</a:t>
            </a:r>
            <a:endParaRPr sz="1100">
              <a:latin typeface="Microsoft Sans Serif"/>
              <a:cs typeface="Microsoft Sans Serif"/>
            </a:endParaRPr>
          </a:p>
        </p:txBody>
      </p:sp>
      <p:sp>
        <p:nvSpPr>
          <p:cNvPr id="9" name="object 9"/>
          <p:cNvSpPr txBox="1"/>
          <p:nvPr/>
        </p:nvSpPr>
        <p:spPr>
          <a:xfrm>
            <a:off x="347294" y="1622842"/>
            <a:ext cx="3596004" cy="180819"/>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The </a:t>
            </a:r>
            <a:r>
              <a:rPr sz="1100" dirty="0">
                <a:solidFill>
                  <a:srgbClr val="00B0F0"/>
                </a:solidFill>
                <a:cs typeface="Microsoft Sans Serif"/>
              </a:rPr>
              <a:t>effective number of legislative parties </a:t>
            </a:r>
            <a:r>
              <a:rPr sz="1100" dirty="0">
                <a:cs typeface="Microsoft Sans Serif"/>
              </a:rPr>
              <a:t>is a measure of the</a:t>
            </a:r>
          </a:p>
        </p:txBody>
      </p:sp>
      <p:sp>
        <p:nvSpPr>
          <p:cNvPr id="10" name="object 10"/>
          <p:cNvSpPr txBox="1"/>
          <p:nvPr/>
        </p:nvSpPr>
        <p:spPr>
          <a:xfrm>
            <a:off x="347294" y="1794915"/>
            <a:ext cx="1945639" cy="180819"/>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number of parties that win seats:</a:t>
            </a:r>
          </a:p>
        </p:txBody>
      </p:sp>
      <p:sp>
        <p:nvSpPr>
          <p:cNvPr id="18" name="TextBox 17">
            <a:extLst>
              <a:ext uri="{FF2B5EF4-FFF2-40B4-BE49-F238E27FC236}">
                <a16:creationId xmlns:a16="http://schemas.microsoft.com/office/drawing/2014/main" id="{3D69C5A3-0681-1A98-F1F1-CFA34E81E870}"/>
              </a:ext>
            </a:extLst>
          </p:cNvPr>
          <p:cNvSpPr txBox="1"/>
          <p:nvPr/>
        </p:nvSpPr>
        <p:spPr>
          <a:xfrm>
            <a:off x="1848802" y="1274445"/>
            <a:ext cx="65" cy="276999"/>
          </a:xfrm>
          <a:prstGeom prst="rect">
            <a:avLst/>
          </a:prstGeom>
          <a:noFill/>
        </p:spPr>
        <p:txBody>
          <a:bodyPr wrap="none" lIns="0" tIns="0" rIns="0" bIns="0" rtlCol="0">
            <a:spAutoFit/>
          </a:bodyPr>
          <a:lstStyle/>
          <a:p>
            <a:endParaRPr lang="en-US" dirty="0"/>
          </a:p>
        </p:txBody>
      </p:sp>
      <p:sp>
        <p:nvSpPr>
          <p:cNvPr id="22" name="TextBox 21">
            <a:extLst>
              <a:ext uri="{FF2B5EF4-FFF2-40B4-BE49-F238E27FC236}">
                <a16:creationId xmlns:a16="http://schemas.microsoft.com/office/drawing/2014/main" id="{A5A07B65-97C0-7EEE-7999-19B1477F98E5}"/>
              </a:ext>
            </a:extLst>
          </p:cNvPr>
          <p:cNvSpPr txBox="1"/>
          <p:nvPr/>
        </p:nvSpPr>
        <p:spPr>
          <a:xfrm>
            <a:off x="1644808" y="1594485"/>
            <a:ext cx="65" cy="276999"/>
          </a:xfrm>
          <a:prstGeom prst="rect">
            <a:avLst/>
          </a:prstGeom>
          <a:noFill/>
        </p:spPr>
        <p:txBody>
          <a:bodyPr wrap="none" lIns="0" tIns="0" rIns="0" bIns="0" rtlCol="0">
            <a:spAutoFit/>
          </a:bodyPr>
          <a:lstStyle/>
          <a:p>
            <a:endParaRPr lang="en-US" dirty="0"/>
          </a:p>
        </p:txBody>
      </p:sp>
      <p:sp>
        <p:nvSpPr>
          <p:cNvPr id="23" name="object 4">
            <a:extLst>
              <a:ext uri="{FF2B5EF4-FFF2-40B4-BE49-F238E27FC236}">
                <a16:creationId xmlns:a16="http://schemas.microsoft.com/office/drawing/2014/main" id="{66C0CCE7-14DA-AFA7-2655-630D52EF5362}"/>
              </a:ext>
            </a:extLst>
          </p:cNvPr>
          <p:cNvSpPr txBox="1"/>
          <p:nvPr/>
        </p:nvSpPr>
        <p:spPr>
          <a:xfrm>
            <a:off x="2346046" y="1824265"/>
            <a:ext cx="661947" cy="135293"/>
          </a:xfrm>
          <a:prstGeom prst="rect">
            <a:avLst/>
          </a:prstGeom>
        </p:spPr>
        <p:txBody>
          <a:bodyPr vert="horz" wrap="square" lIns="0" tIns="12065" rIns="0" bIns="0" rtlCol="0">
            <a:spAutoFit/>
          </a:bodyPr>
          <a:lstStyle/>
          <a:p>
            <a:pPr marL="12700">
              <a:lnSpc>
                <a:spcPct val="100000"/>
              </a:lnSpc>
              <a:spcBef>
                <a:spcPts val="95"/>
              </a:spcBef>
            </a:pPr>
            <a:r>
              <a:rPr sz="800" u="sng" spc="-5" dirty="0">
                <a:uFill>
                  <a:solidFill>
                    <a:srgbClr val="000000"/>
                  </a:solidFill>
                </a:uFill>
                <a:latin typeface="Times New Roman"/>
                <a:cs typeface="Times New Roman"/>
              </a:rPr>
              <a:t>   </a:t>
            </a:r>
            <a:r>
              <a:rPr sz="800" u="sng" spc="-70" dirty="0">
                <a:uFill>
                  <a:solidFill>
                    <a:srgbClr val="000000"/>
                  </a:solidFill>
                </a:uFill>
                <a:latin typeface="Times New Roman"/>
                <a:cs typeface="Times New Roman"/>
              </a:rPr>
              <a:t> </a:t>
            </a:r>
            <a:r>
              <a:rPr sz="800" u="sng" dirty="0">
                <a:uFill>
                  <a:solidFill>
                    <a:srgbClr val="000000"/>
                  </a:solidFill>
                </a:uFill>
                <a:latin typeface="Trebuchet MS"/>
                <a:cs typeface="Trebuchet MS"/>
              </a:rPr>
              <a:t>1</a:t>
            </a:r>
            <a:r>
              <a:rPr lang="en-US" sz="800" u="sng" dirty="0">
                <a:solidFill>
                  <a:schemeClr val="bg1"/>
                </a:solidFill>
                <a:uFill>
                  <a:solidFill>
                    <a:srgbClr val="000000"/>
                  </a:solidFill>
                </a:uFill>
                <a:latin typeface="Trebuchet MS"/>
                <a:cs typeface="Trebuchet MS"/>
              </a:rPr>
              <a:t>ggg</a:t>
            </a:r>
            <a:r>
              <a:rPr sz="800" u="sng" spc="10" dirty="0">
                <a:uFill>
                  <a:solidFill>
                    <a:srgbClr val="000000"/>
                  </a:solidFill>
                </a:uFill>
                <a:latin typeface="Trebuchet MS"/>
                <a:cs typeface="Trebuchet MS"/>
              </a:rPr>
              <a:t> </a:t>
            </a:r>
            <a:endParaRPr sz="800" dirty="0">
              <a:latin typeface="Trebuchet MS"/>
              <a:cs typeface="Trebuchet MS"/>
            </a:endParaRPr>
          </a:p>
        </p:txBody>
      </p:sp>
      <p:sp>
        <p:nvSpPr>
          <p:cNvPr id="24" name="object 5">
            <a:extLst>
              <a:ext uri="{FF2B5EF4-FFF2-40B4-BE49-F238E27FC236}">
                <a16:creationId xmlns:a16="http://schemas.microsoft.com/office/drawing/2014/main" id="{E45046FF-F94D-4802-F0DA-EDD234635691}"/>
              </a:ext>
            </a:extLst>
          </p:cNvPr>
          <p:cNvSpPr txBox="1"/>
          <p:nvPr/>
        </p:nvSpPr>
        <p:spPr>
          <a:xfrm>
            <a:off x="2352888" y="1935627"/>
            <a:ext cx="557111" cy="227626"/>
          </a:xfrm>
          <a:prstGeom prst="rect">
            <a:avLst/>
          </a:prstGeom>
        </p:spPr>
        <p:txBody>
          <a:bodyPr vert="horz" wrap="square" lIns="0" tIns="12065" rIns="0" bIns="0" rtlCol="0">
            <a:spAutoFit/>
          </a:bodyPr>
          <a:lstStyle/>
          <a:p>
            <a:pPr marL="12700">
              <a:lnSpc>
                <a:spcPct val="100000"/>
              </a:lnSpc>
              <a:spcBef>
                <a:spcPts val="95"/>
              </a:spcBef>
            </a:pPr>
            <a:r>
              <a:rPr sz="1400" spc="415" dirty="0">
                <a:latin typeface="Lucida Sans Unicode"/>
                <a:cs typeface="Lucida Sans Unicode"/>
              </a:rPr>
              <a:t>Σ</a:t>
            </a:r>
            <a:endParaRPr sz="800" dirty="0">
              <a:latin typeface="Lucida Sans Unicode"/>
              <a:cs typeface="Lucida Sans Unicode"/>
            </a:endParaRPr>
          </a:p>
        </p:txBody>
      </p:sp>
      <p:sp>
        <p:nvSpPr>
          <p:cNvPr id="25" name="object 6">
            <a:extLst>
              <a:ext uri="{FF2B5EF4-FFF2-40B4-BE49-F238E27FC236}">
                <a16:creationId xmlns:a16="http://schemas.microsoft.com/office/drawing/2014/main" id="{7DF02BE6-A9BB-9135-0FC8-C11877AB6EAA}"/>
              </a:ext>
            </a:extLst>
          </p:cNvPr>
          <p:cNvSpPr txBox="1"/>
          <p:nvPr/>
        </p:nvSpPr>
        <p:spPr>
          <a:xfrm>
            <a:off x="2468107" y="1962701"/>
            <a:ext cx="661947" cy="135293"/>
          </a:xfrm>
          <a:prstGeom prst="rect">
            <a:avLst/>
          </a:prstGeom>
        </p:spPr>
        <p:txBody>
          <a:bodyPr vert="horz" wrap="square" lIns="0" tIns="12065" rIns="0" bIns="0" rtlCol="0">
            <a:spAutoFit/>
          </a:bodyPr>
          <a:lstStyle/>
          <a:p>
            <a:pPr marL="12700">
              <a:lnSpc>
                <a:spcPct val="100000"/>
              </a:lnSpc>
              <a:spcBef>
                <a:spcPts val="95"/>
              </a:spcBef>
            </a:pPr>
            <a:r>
              <a:rPr lang="en-US" sz="800" i="1" spc="55" dirty="0">
                <a:latin typeface="Calibri"/>
                <a:cs typeface="Calibri"/>
              </a:rPr>
              <a:t>s</a:t>
            </a:r>
            <a:endParaRPr sz="800" dirty="0">
              <a:latin typeface="Calibri"/>
              <a:cs typeface="Calibri"/>
            </a:endParaRPr>
          </a:p>
        </p:txBody>
      </p:sp>
      <p:sp>
        <p:nvSpPr>
          <p:cNvPr id="26" name="object 7">
            <a:extLst>
              <a:ext uri="{FF2B5EF4-FFF2-40B4-BE49-F238E27FC236}">
                <a16:creationId xmlns:a16="http://schemas.microsoft.com/office/drawing/2014/main" id="{8F2DF79E-FD28-3585-4AAE-D1C17D0BA4D5}"/>
              </a:ext>
            </a:extLst>
          </p:cNvPr>
          <p:cNvSpPr txBox="1"/>
          <p:nvPr/>
        </p:nvSpPr>
        <p:spPr>
          <a:xfrm>
            <a:off x="2523524" y="1957296"/>
            <a:ext cx="501694" cy="167354"/>
          </a:xfrm>
          <a:prstGeom prst="rect">
            <a:avLst/>
          </a:prstGeom>
        </p:spPr>
        <p:txBody>
          <a:bodyPr vert="horz" wrap="square" lIns="0" tIns="12065" rIns="0" bIns="0" rtlCol="0">
            <a:spAutoFit/>
          </a:bodyPr>
          <a:lstStyle/>
          <a:p>
            <a:pPr marL="15875">
              <a:lnSpc>
                <a:spcPts val="630"/>
              </a:lnSpc>
              <a:spcBef>
                <a:spcPts val="95"/>
              </a:spcBef>
            </a:pPr>
            <a:r>
              <a:rPr lang="en-US" sz="600" spc="-5" dirty="0">
                <a:latin typeface="Cambria Math" panose="02040503050406030204" pitchFamily="18" charset="0"/>
                <a:ea typeface="Cambria Math" panose="02040503050406030204" pitchFamily="18" charset="0"/>
                <a:cs typeface="Comic Sans MS"/>
              </a:rPr>
              <a:t>2</a:t>
            </a:r>
            <a:endParaRPr sz="600" dirty="0">
              <a:latin typeface="Cambria Math" panose="02040503050406030204" pitchFamily="18" charset="0"/>
              <a:ea typeface="Cambria Math" panose="02040503050406030204" pitchFamily="18" charset="0"/>
              <a:cs typeface="Comic Sans MS"/>
            </a:endParaRPr>
          </a:p>
          <a:p>
            <a:pPr marL="12700">
              <a:lnSpc>
                <a:spcPts val="630"/>
              </a:lnSpc>
            </a:pPr>
            <a:r>
              <a:rPr lang="en-US" sz="600" i="1" spc="80" dirty="0">
                <a:latin typeface="Cambria Math" panose="02040503050406030204" pitchFamily="18" charset="0"/>
                <a:ea typeface="Cambria Math" panose="02040503050406030204" pitchFamily="18" charset="0"/>
                <a:cs typeface="Trebuchet MS"/>
              </a:rPr>
              <a:t>𝑖</a:t>
            </a:r>
            <a:endParaRPr sz="600" dirty="0">
              <a:latin typeface="Cambria Math" panose="02040503050406030204" pitchFamily="18" charset="0"/>
              <a:ea typeface="Cambria Math" panose="02040503050406030204" pitchFamily="18" charset="0"/>
              <a:cs typeface="Trebuchet MS"/>
            </a:endParaRPr>
          </a:p>
        </p:txBody>
      </p:sp>
      <p:sp>
        <p:nvSpPr>
          <p:cNvPr id="27" name="object 8">
            <a:extLst>
              <a:ext uri="{FF2B5EF4-FFF2-40B4-BE49-F238E27FC236}">
                <a16:creationId xmlns:a16="http://schemas.microsoft.com/office/drawing/2014/main" id="{76A203C9-BDF0-D533-30E0-3F9AF80A8EAB}"/>
              </a:ext>
            </a:extLst>
          </p:cNvPr>
          <p:cNvSpPr txBox="1"/>
          <p:nvPr/>
        </p:nvSpPr>
        <p:spPr>
          <a:xfrm>
            <a:off x="2619113" y="1846846"/>
            <a:ext cx="64135" cy="191770"/>
          </a:xfrm>
          <a:prstGeom prst="rect">
            <a:avLst/>
          </a:prstGeom>
        </p:spPr>
        <p:txBody>
          <a:bodyPr vert="horz" wrap="square" lIns="0" tIns="11430" rIns="0" bIns="0" rtlCol="0">
            <a:spAutoFit/>
          </a:bodyPr>
          <a:lstStyle/>
          <a:p>
            <a:pPr marL="12700">
              <a:lnSpc>
                <a:spcPct val="100000"/>
              </a:lnSpc>
              <a:spcBef>
                <a:spcPts val="90"/>
              </a:spcBef>
            </a:pPr>
            <a:r>
              <a:rPr sz="1100" spc="-5" dirty="0">
                <a:latin typeface="Microsoft Sans Serif"/>
                <a:cs typeface="Microsoft Sans Serif"/>
              </a:rPr>
              <a:t>.</a:t>
            </a:r>
            <a:endParaRPr sz="1100">
              <a:latin typeface="Microsoft Sans Serif"/>
              <a:cs typeface="Microsoft Sans Serif"/>
            </a:endParaRPr>
          </a:p>
        </p:txBody>
      </p:sp>
    </p:spTree>
  </p:cSld>
  <p:clrMapOvr>
    <a:masterClrMapping/>
  </p:clrMapOvr>
  <p:transition>
    <p:cut/>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353820"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Issue Competition</a:t>
            </a:r>
            <a:endParaRPr sz="1400">
              <a:latin typeface="+mn-lt"/>
            </a:endParaRPr>
          </a:p>
        </p:txBody>
      </p:sp>
      <p:sp>
        <p:nvSpPr>
          <p:cNvPr id="3" name="object 3"/>
          <p:cNvSpPr txBox="1"/>
          <p:nvPr/>
        </p:nvSpPr>
        <p:spPr>
          <a:xfrm>
            <a:off x="347294" y="888427"/>
            <a:ext cx="3913504" cy="1643142"/>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cs typeface="Microsoft Sans Serif"/>
              </a:rPr>
              <a:t>Issue competition </a:t>
            </a:r>
            <a:r>
              <a:rPr sz="1100" dirty="0">
                <a:cs typeface="Microsoft Sans Serif"/>
              </a:rPr>
              <a:t>is when parties compete by trying to strategically  shape how much voters care about different issues.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60325">
              <a:lnSpc>
                <a:spcPct val="102600"/>
              </a:lnSpc>
            </a:pPr>
            <a:r>
              <a:rPr sz="1100" dirty="0">
                <a:cs typeface="Microsoft Sans Serif"/>
              </a:rPr>
              <a:t>Parties emphasize some issues more than others in their campaign  communications.</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nSpc>
                <a:spcPct val="100000"/>
              </a:lnSpc>
            </a:pPr>
            <a:r>
              <a:rPr sz="1100" dirty="0">
                <a:cs typeface="Microsoft Sans Serif"/>
              </a:rPr>
              <a:t>They try to influence </a:t>
            </a:r>
            <a:r>
              <a:rPr sz="1100" dirty="0">
                <a:solidFill>
                  <a:srgbClr val="00B0F0"/>
                </a:solidFill>
                <a:cs typeface="Microsoft Sans Serif"/>
              </a:rPr>
              <a:t>issue salience.</a:t>
            </a:r>
          </a:p>
        </p:txBody>
      </p:sp>
    </p:spTree>
  </p:cSld>
  <p:clrMapOvr>
    <a:masterClrMapping/>
  </p:clrMapOvr>
  <p:transition>
    <p:cut/>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5511" cy="547009"/>
          </a:xfrm>
          <a:prstGeom prst="rect">
            <a:avLst/>
          </a:prstGeom>
        </p:spPr>
        <p:txBody>
          <a:bodyPr vert="horz" wrap="square" lIns="0" tIns="202692" rIns="0" bIns="0" rtlCol="0">
            <a:spAutoFit/>
          </a:bodyPr>
          <a:lstStyle/>
          <a:p>
            <a:pPr marL="12700" marR="5080">
              <a:lnSpc>
                <a:spcPct val="102699"/>
              </a:lnSpc>
              <a:spcBef>
                <a:spcPts val="55"/>
              </a:spcBef>
            </a:pPr>
            <a:r>
              <a:rPr dirty="0">
                <a:latin typeface="+mn-lt"/>
              </a:rPr>
              <a:t>A </a:t>
            </a:r>
            <a:r>
              <a:rPr dirty="0">
                <a:solidFill>
                  <a:srgbClr val="00B0F0"/>
                </a:solidFill>
                <a:latin typeface="+mn-lt"/>
              </a:rPr>
              <a:t>high yield issue </a:t>
            </a:r>
            <a:r>
              <a:rPr dirty="0">
                <a:latin typeface="+mn-lt"/>
              </a:rPr>
              <a:t>is one on which a party is united and where the  party’s position is widely shared in the electorate.</a:t>
            </a:r>
          </a:p>
        </p:txBody>
      </p:sp>
      <p:sp>
        <p:nvSpPr>
          <p:cNvPr id="3" name="object 3"/>
          <p:cNvSpPr txBox="1"/>
          <p:nvPr/>
        </p:nvSpPr>
        <p:spPr>
          <a:xfrm>
            <a:off x="347294" y="1418931"/>
            <a:ext cx="3914140" cy="909736"/>
          </a:xfrm>
          <a:prstGeom prst="rect">
            <a:avLst/>
          </a:prstGeom>
        </p:spPr>
        <p:txBody>
          <a:bodyPr vert="horz" wrap="square" lIns="0" tIns="6985" rIns="0" bIns="0" rtlCol="0">
            <a:spAutoFit/>
          </a:bodyPr>
          <a:lstStyle/>
          <a:p>
            <a:pPr marL="12700" marR="116205">
              <a:lnSpc>
                <a:spcPct val="102600"/>
              </a:lnSpc>
              <a:spcBef>
                <a:spcPts val="55"/>
              </a:spcBef>
            </a:pPr>
            <a:r>
              <a:rPr sz="1100" dirty="0">
                <a:cs typeface="Microsoft Sans Serif"/>
              </a:rPr>
              <a:t>A </a:t>
            </a:r>
            <a:r>
              <a:rPr sz="1100" dirty="0">
                <a:solidFill>
                  <a:srgbClr val="00B0F0"/>
                </a:solidFill>
                <a:cs typeface="Microsoft Sans Serif"/>
              </a:rPr>
              <a:t>low yield issue </a:t>
            </a:r>
            <a:r>
              <a:rPr sz="1100" dirty="0">
                <a:cs typeface="Microsoft Sans Serif"/>
              </a:rPr>
              <a:t>is one on which a party is internally divided and  where the party’s position enjoys only limited electoral support.</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nSpc>
                <a:spcPct val="100000"/>
              </a:lnSpc>
            </a:pPr>
            <a:r>
              <a:rPr sz="1100" dirty="0">
                <a:solidFill>
                  <a:srgbClr val="00B0F0"/>
                </a:solidFill>
                <a:cs typeface="Microsoft Sans Serif"/>
              </a:rPr>
              <a:t>Parties will emphasize high yield issues rather than low yield issues.</a:t>
            </a:r>
          </a:p>
        </p:txBody>
      </p:sp>
    </p:spTree>
  </p:cSld>
  <p:clrMapOvr>
    <a:masterClrMapping/>
  </p:clrMapOvr>
  <p:transition>
    <p:cut/>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621404"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According to</a:t>
            </a:r>
            <a:r>
              <a:rPr dirty="0">
                <a:solidFill>
                  <a:srgbClr val="00B0F0"/>
                </a:solidFill>
                <a:latin typeface="+mn-lt"/>
              </a:rPr>
              <a:t> issue ownership theory, </a:t>
            </a:r>
            <a:r>
              <a:rPr dirty="0">
                <a:latin typeface="+mn-lt"/>
              </a:rPr>
              <a:t>parties should emphasize  issues they ‘own’ rather than issues that are owned by other  parties.</a:t>
            </a:r>
          </a:p>
        </p:txBody>
      </p:sp>
      <p:sp>
        <p:nvSpPr>
          <p:cNvPr id="3" name="object 3"/>
          <p:cNvSpPr txBox="1"/>
          <p:nvPr/>
        </p:nvSpPr>
        <p:spPr>
          <a:xfrm>
            <a:off x="347294" y="1735009"/>
            <a:ext cx="3914140"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A party </a:t>
            </a:r>
            <a:r>
              <a:rPr sz="1100" dirty="0">
                <a:solidFill>
                  <a:srgbClr val="00B0F0"/>
                </a:solidFill>
                <a:cs typeface="Microsoft Sans Serif"/>
              </a:rPr>
              <a:t>owns</a:t>
            </a:r>
            <a:r>
              <a:rPr sz="1100" dirty="0">
                <a:solidFill>
                  <a:srgbClr val="FF0000"/>
                </a:solidFill>
                <a:cs typeface="Microsoft Sans Serif"/>
              </a:rPr>
              <a:t> </a:t>
            </a:r>
            <a:r>
              <a:rPr sz="1100" dirty="0">
                <a:cs typeface="Microsoft Sans Serif"/>
              </a:rPr>
              <a:t>an issue if voters perceive it to be more competent or  credible at dealing with it.</a:t>
            </a:r>
          </a:p>
        </p:txBody>
      </p:sp>
    </p:spTree>
  </p:cSld>
  <p:clrMapOvr>
    <a:masterClrMapping/>
  </p:clrMapOvr>
  <p:transition>
    <p:cut/>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9951"/>
            <a:ext cx="3307079"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Issue competition predicts that parties won’t engage in  head-to-head policy contests where they talk about their  competing positions on the same issue.</a:t>
            </a:r>
          </a:p>
        </p:txBody>
      </p:sp>
      <p:sp>
        <p:nvSpPr>
          <p:cNvPr id="3" name="object 3"/>
          <p:cNvSpPr txBox="1"/>
          <p:nvPr/>
        </p:nvSpPr>
        <p:spPr>
          <a:xfrm>
            <a:off x="347294" y="1666175"/>
            <a:ext cx="3842385" cy="535940"/>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Instead, they’ll focus their campaigns on different issues that they  think are most beneficial to themselves or potentially detrimental  to their opponents.</a:t>
            </a:r>
          </a:p>
        </p:txBody>
      </p:sp>
    </p:spTree>
  </p:cSld>
  <p:clrMapOvr>
    <a:masterClrMapping/>
  </p:clrMapOvr>
  <p:transition>
    <p:cut/>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641090" cy="349391"/>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Issue entrepreneurship </a:t>
            </a:r>
            <a:r>
              <a:rPr dirty="0">
                <a:latin typeface="+mn-lt"/>
              </a:rPr>
              <a:t>occurs when parties appeal to voters by  emphasizing new issues.</a:t>
            </a:r>
          </a:p>
        </p:txBody>
      </p:sp>
      <p:sp>
        <p:nvSpPr>
          <p:cNvPr id="3" name="object 3"/>
          <p:cNvSpPr txBox="1"/>
          <p:nvPr/>
        </p:nvSpPr>
        <p:spPr>
          <a:xfrm>
            <a:off x="347294" y="1631770"/>
            <a:ext cx="3764279"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Challenger parties tend to engage in issue entrepreneurship more  than established mainstream parties.</a:t>
            </a:r>
            <a:endParaRPr sz="1100">
              <a:cs typeface="Microsoft Sans Serif"/>
            </a:endParaRPr>
          </a:p>
        </p:txBody>
      </p:sp>
    </p:spTree>
  </p:cSld>
  <p:clrMapOvr>
    <a:masterClrMapping/>
  </p:clrMapOvr>
  <p:transition>
    <p:cut/>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02029"/>
            <a:ext cx="3711575" cy="1625317"/>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Established mainstream parties can adopt </a:t>
            </a:r>
            <a:r>
              <a:rPr sz="1100" dirty="0">
                <a:solidFill>
                  <a:srgbClr val="00B0F0"/>
                </a:solidFill>
                <a:cs typeface="Microsoft Sans Serif"/>
              </a:rPr>
              <a:t>three strategies </a:t>
            </a:r>
            <a:r>
              <a:rPr sz="1100" dirty="0">
                <a:cs typeface="Microsoft Sans Serif"/>
              </a:rPr>
              <a:t>when  responding to new parties:</a:t>
            </a:r>
          </a:p>
          <a:p>
            <a:pPr>
              <a:lnSpc>
                <a:spcPct val="100000"/>
              </a:lnSpc>
              <a:spcBef>
                <a:spcPts val="50"/>
              </a:spcBef>
            </a:pPr>
            <a:endParaRPr sz="1500" dirty="0">
              <a:cs typeface="Microsoft Sans Serif"/>
            </a:endParaRPr>
          </a:p>
          <a:p>
            <a:pPr marL="289560" indent="-177800">
              <a:lnSpc>
                <a:spcPct val="100000"/>
              </a:lnSpc>
              <a:spcBef>
                <a:spcPts val="5"/>
              </a:spcBef>
              <a:buAutoNum type="arabicPeriod"/>
              <a:tabLst>
                <a:tab pos="290195" algn="l"/>
              </a:tabLst>
            </a:pPr>
            <a:r>
              <a:rPr sz="1100" dirty="0">
                <a:cs typeface="Microsoft Sans Serif"/>
              </a:rPr>
              <a:t>Dismissive strategy.</a:t>
            </a:r>
          </a:p>
          <a:p>
            <a:pPr>
              <a:lnSpc>
                <a:spcPct val="100000"/>
              </a:lnSpc>
              <a:buFont typeface="Microsoft Sans Serif"/>
              <a:buAutoNum type="arabicPeriod"/>
            </a:pPr>
            <a:endParaRPr sz="1100" dirty="0">
              <a:cs typeface="Microsoft Sans Serif"/>
            </a:endParaRPr>
          </a:p>
          <a:p>
            <a:pPr marL="289560" indent="-177800">
              <a:lnSpc>
                <a:spcPct val="100000"/>
              </a:lnSpc>
              <a:spcBef>
                <a:spcPts val="740"/>
              </a:spcBef>
              <a:buAutoNum type="arabicPeriod"/>
              <a:tabLst>
                <a:tab pos="290195" algn="l"/>
              </a:tabLst>
            </a:pPr>
            <a:r>
              <a:rPr sz="1100" dirty="0">
                <a:cs typeface="Microsoft Sans Serif"/>
              </a:rPr>
              <a:t>Accommodative strategy.</a:t>
            </a:r>
          </a:p>
          <a:p>
            <a:pPr>
              <a:lnSpc>
                <a:spcPct val="100000"/>
              </a:lnSpc>
              <a:buFont typeface="Microsoft Sans Serif"/>
              <a:buAutoNum type="arabicPeriod"/>
            </a:pPr>
            <a:endParaRPr sz="1100" dirty="0">
              <a:cs typeface="Microsoft Sans Serif"/>
            </a:endParaRPr>
          </a:p>
          <a:p>
            <a:pPr marL="289560" indent="-177800">
              <a:lnSpc>
                <a:spcPct val="100000"/>
              </a:lnSpc>
              <a:spcBef>
                <a:spcPts val="745"/>
              </a:spcBef>
              <a:buAutoNum type="arabicPeriod"/>
              <a:tabLst>
                <a:tab pos="290195" algn="l"/>
              </a:tabLst>
            </a:pPr>
            <a:r>
              <a:rPr sz="1100" dirty="0">
                <a:cs typeface="Microsoft Sans Serif"/>
              </a:rPr>
              <a:t>Adversarial strategy.</a:t>
            </a:r>
          </a:p>
        </p:txBody>
      </p:sp>
    </p:spTree>
  </p:cSld>
  <p:clrMapOvr>
    <a:masterClrMapping/>
  </p:clrMapOvr>
  <p:transition>
    <p:cu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567815" cy="232756"/>
          </a:xfrm>
          <a:prstGeom prst="rect">
            <a:avLst/>
          </a:prstGeom>
        </p:spPr>
        <p:txBody>
          <a:bodyPr vert="horz" wrap="square" lIns="0" tIns="17145" rIns="0" bIns="0" rtlCol="0">
            <a:spAutoFit/>
          </a:bodyPr>
          <a:lstStyle/>
          <a:p>
            <a:pPr marL="12700">
              <a:lnSpc>
                <a:spcPct val="100000"/>
              </a:lnSpc>
              <a:spcBef>
                <a:spcPts val="135"/>
              </a:spcBef>
            </a:pPr>
            <a:r>
              <a:rPr sz="1400" dirty="0">
                <a:latin typeface="+mn-lt"/>
              </a:rPr>
              <a:t>Valence Competition</a:t>
            </a:r>
          </a:p>
        </p:txBody>
      </p:sp>
      <p:sp>
        <p:nvSpPr>
          <p:cNvPr id="3" name="object 3"/>
          <p:cNvSpPr txBox="1"/>
          <p:nvPr/>
        </p:nvSpPr>
        <p:spPr>
          <a:xfrm>
            <a:off x="347294" y="888427"/>
            <a:ext cx="3862070" cy="1642566"/>
          </a:xfrm>
          <a:prstGeom prst="rect">
            <a:avLst/>
          </a:prstGeom>
        </p:spPr>
        <p:txBody>
          <a:bodyPr vert="horz" wrap="square" lIns="0" tIns="11430" rIns="0" bIns="0" rtlCol="0">
            <a:spAutoFit/>
          </a:bodyPr>
          <a:lstStyle/>
          <a:p>
            <a:pPr marL="12700" algn="just">
              <a:lnSpc>
                <a:spcPct val="100000"/>
              </a:lnSpc>
              <a:spcBef>
                <a:spcPts val="90"/>
              </a:spcBef>
            </a:pPr>
            <a:r>
              <a:rPr sz="1100" dirty="0">
                <a:cs typeface="Microsoft Sans Serif"/>
              </a:rPr>
              <a:t>Voters don’t just care about policy preferences at election time.</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gn="just">
              <a:lnSpc>
                <a:spcPct val="102600"/>
              </a:lnSpc>
            </a:pPr>
            <a:r>
              <a:rPr sz="1100" dirty="0">
                <a:cs typeface="Microsoft Sans Serif"/>
              </a:rPr>
              <a:t>They also care about the non-policy characteristics of parties such  as their competence, integrity, trustworthiness, leader quality, and  experience.</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gn="just">
              <a:lnSpc>
                <a:spcPct val="100000"/>
              </a:lnSpc>
            </a:pPr>
            <a:r>
              <a:rPr sz="1100" dirty="0">
                <a:cs typeface="Microsoft Sans Serif"/>
              </a:rPr>
              <a:t>These non-policy characteristics are called </a:t>
            </a:r>
            <a:r>
              <a:rPr sz="1100" dirty="0">
                <a:solidFill>
                  <a:srgbClr val="00B0F0"/>
                </a:solidFill>
                <a:cs typeface="Microsoft Sans Serif"/>
              </a:rPr>
              <a:t>valence issues.</a:t>
            </a:r>
          </a:p>
        </p:txBody>
      </p:sp>
    </p:spTree>
  </p:cSld>
  <p:clrMapOvr>
    <a:masterClrMapping/>
  </p:clrMapOvr>
  <p:transition>
    <p:cu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3614"/>
            <a:ext cx="3698875"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Valence issues are things that most people agree on, and which  usually have to do with the effectiveness of policy delivery.</a:t>
            </a:r>
          </a:p>
        </p:txBody>
      </p:sp>
      <p:sp>
        <p:nvSpPr>
          <p:cNvPr id="3" name="object 3"/>
          <p:cNvSpPr txBox="1"/>
          <p:nvPr/>
        </p:nvSpPr>
        <p:spPr>
          <a:xfrm>
            <a:off x="347294" y="1487765"/>
            <a:ext cx="3674110" cy="734817"/>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Voters prefer </a:t>
            </a:r>
            <a:r>
              <a:rPr sz="1100" b="1" dirty="0">
                <a:solidFill>
                  <a:srgbClr val="00B0F0"/>
                </a:solidFill>
                <a:cs typeface="Microsoft Sans Serif"/>
              </a:rPr>
              <a:t>high</a:t>
            </a:r>
            <a:r>
              <a:rPr sz="1100" dirty="0">
                <a:solidFill>
                  <a:srgbClr val="00B0F0"/>
                </a:solidFill>
                <a:cs typeface="Microsoft Sans Serif"/>
              </a:rPr>
              <a:t> valence parties to </a:t>
            </a:r>
            <a:r>
              <a:rPr sz="1100" b="1" dirty="0">
                <a:solidFill>
                  <a:srgbClr val="00B0F0"/>
                </a:solidFill>
                <a:cs typeface="Microsoft Sans Serif"/>
              </a:rPr>
              <a:t>low</a:t>
            </a:r>
            <a:r>
              <a:rPr sz="1100" dirty="0">
                <a:solidFill>
                  <a:srgbClr val="00B0F0"/>
                </a:solidFill>
                <a:cs typeface="Microsoft Sans Serif"/>
              </a:rPr>
              <a:t> valence parties.</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nSpc>
                <a:spcPct val="100000"/>
              </a:lnSpc>
            </a:pPr>
            <a:r>
              <a:rPr sz="1100" dirty="0">
                <a:cs typeface="Microsoft Sans Serif"/>
              </a:rPr>
              <a:t>Parties invest resources to improve their valence among voters.</a:t>
            </a:r>
          </a:p>
        </p:txBody>
      </p:sp>
    </p:spTree>
  </p:cSld>
  <p:clrMapOvr>
    <a:masterClrMapping/>
  </p:clrMapOvr>
  <p:transition>
    <p:cut/>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5511" cy="349391"/>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B0F0"/>
                </a:solidFill>
                <a:latin typeface="+mn-lt"/>
              </a:rPr>
              <a:t>Valence is especially important when it comes to policies on which  parties hold similar positions.</a:t>
            </a:r>
          </a:p>
        </p:txBody>
      </p:sp>
      <p:sp>
        <p:nvSpPr>
          <p:cNvPr id="3" name="object 3"/>
          <p:cNvSpPr txBox="1"/>
          <p:nvPr/>
        </p:nvSpPr>
        <p:spPr>
          <a:xfrm>
            <a:off x="347294" y="1212442"/>
            <a:ext cx="3801745" cy="1431482"/>
          </a:xfrm>
          <a:prstGeom prst="rect">
            <a:avLst/>
          </a:prstGeom>
        </p:spPr>
        <p:txBody>
          <a:bodyPr vert="horz" wrap="square" lIns="0" tIns="6985" rIns="0" bIns="0" rtlCol="0">
            <a:spAutoFit/>
          </a:bodyPr>
          <a:lstStyle/>
          <a:p>
            <a:pPr marL="12700" marR="371475">
              <a:lnSpc>
                <a:spcPct val="102600"/>
              </a:lnSpc>
              <a:spcBef>
                <a:spcPts val="55"/>
              </a:spcBef>
            </a:pPr>
            <a:r>
              <a:rPr sz="1100" dirty="0">
                <a:cs typeface="Microsoft Sans Serif"/>
              </a:rPr>
              <a:t>Most parties promise economic growth, lower crime, better  schools, and improved healthcare.</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nSpc>
                <a:spcPct val="102600"/>
              </a:lnSpc>
            </a:pPr>
            <a:r>
              <a:rPr sz="1100" dirty="0">
                <a:cs typeface="Microsoft Sans Serif"/>
              </a:rPr>
              <a:t>While parties can’t engage in significant policy competition when  they hold the same policy positions, they can engage in valence  competition where they try to convince voters they’re generally  more competent, trustworthy, and capable than their opponents.</a:t>
            </a:r>
          </a:p>
        </p:txBody>
      </p:sp>
    </p:spTree>
  </p:cSld>
  <p:clrMapOvr>
    <a:masterClrMapping/>
  </p:clrMapOvr>
  <p:transition>
    <p:cut/>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860165"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Policy competition, issue competition, and valence competition all  fall under the heading of </a:t>
            </a:r>
            <a:r>
              <a:rPr sz="1100" dirty="0">
                <a:solidFill>
                  <a:srgbClr val="00B0F0"/>
                </a:solidFill>
                <a:cs typeface="Microsoft Sans Serif"/>
              </a:rPr>
              <a:t>programmatic politics.</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21943" y="1225151"/>
            <a:ext cx="2163445" cy="276999"/>
          </a:xfrm>
          <a:prstGeom prst="rect">
            <a:avLst/>
          </a:prstGeom>
        </p:spPr>
        <p:txBody>
          <a:bodyPr vert="horz" wrap="square" lIns="0" tIns="15240" rIns="0" bIns="0" rtlCol="0">
            <a:spAutoFit/>
          </a:bodyPr>
          <a:lstStyle/>
          <a:p>
            <a:pPr marL="12700" algn="ctr">
              <a:lnSpc>
                <a:spcPct val="100000"/>
              </a:lnSpc>
              <a:spcBef>
                <a:spcPts val="120"/>
              </a:spcBef>
            </a:pPr>
            <a:r>
              <a:rPr sz="1700" dirty="0">
                <a:latin typeface="Calibri" panose="020F0502020204030204" pitchFamily="34" charset="0"/>
                <a:cs typeface="Calibri" panose="020F0502020204030204" pitchFamily="34" charset="0"/>
              </a:rPr>
              <a:t>Types of Political Parties</a:t>
            </a:r>
          </a:p>
        </p:txBody>
      </p:sp>
    </p:spTree>
  </p:cSld>
  <p:clrMapOvr>
    <a:masterClrMapping/>
  </p:clrMapOvr>
  <p:transition>
    <p:cut/>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3794" y="297140"/>
            <a:ext cx="3987165" cy="2682594"/>
          </a:xfrm>
          <a:prstGeom prst="rect">
            <a:avLst/>
          </a:prstGeom>
        </p:spPr>
        <p:txBody>
          <a:bodyPr vert="horz" wrap="square" lIns="0" tIns="11430" rIns="0" bIns="0" rtlCol="0">
            <a:spAutoFit/>
          </a:bodyPr>
          <a:lstStyle/>
          <a:p>
            <a:pPr marL="76200">
              <a:lnSpc>
                <a:spcPct val="100000"/>
              </a:lnSpc>
              <a:spcBef>
                <a:spcPts val="90"/>
              </a:spcBef>
            </a:pPr>
            <a:r>
              <a:rPr sz="1100" dirty="0">
                <a:solidFill>
                  <a:srgbClr val="00B0F0"/>
                </a:solidFill>
                <a:cs typeface="Microsoft Sans Serif"/>
              </a:rPr>
              <a:t>Programmatic politics:</a:t>
            </a:r>
          </a:p>
          <a:p>
            <a:pPr>
              <a:lnSpc>
                <a:spcPct val="100000"/>
              </a:lnSpc>
              <a:spcBef>
                <a:spcPts val="50"/>
              </a:spcBef>
            </a:pPr>
            <a:endParaRPr sz="1500" dirty="0">
              <a:cs typeface="Microsoft Sans Serif"/>
            </a:endParaRPr>
          </a:p>
          <a:p>
            <a:pPr marL="353060" indent="-139065">
              <a:lnSpc>
                <a:spcPct val="100000"/>
              </a:lnSpc>
              <a:spcBef>
                <a:spcPts val="5"/>
              </a:spcBef>
              <a:buFont typeface="Arial"/>
              <a:buChar char="•"/>
              <a:tabLst>
                <a:tab pos="353695" algn="l"/>
              </a:tabLst>
            </a:pPr>
            <a:r>
              <a:rPr sz="1100" dirty="0">
                <a:cs typeface="Microsoft Sans Serif"/>
              </a:rPr>
              <a:t>Ideologically consistent and coherent policy platforms.</a:t>
            </a:r>
          </a:p>
          <a:p>
            <a:pPr>
              <a:lnSpc>
                <a:spcPct val="100000"/>
              </a:lnSpc>
              <a:spcBef>
                <a:spcPts val="5"/>
              </a:spcBef>
              <a:buFont typeface="Arial"/>
              <a:buChar char="•"/>
            </a:pPr>
            <a:endParaRPr sz="1750" dirty="0">
              <a:cs typeface="Microsoft Sans Serif"/>
            </a:endParaRPr>
          </a:p>
          <a:p>
            <a:pPr marL="353060" indent="-139065">
              <a:lnSpc>
                <a:spcPct val="100000"/>
              </a:lnSpc>
              <a:buFont typeface="Arial"/>
              <a:buChar char="•"/>
              <a:tabLst>
                <a:tab pos="353695" algn="l"/>
              </a:tabLst>
            </a:pPr>
            <a:r>
              <a:rPr sz="1100" dirty="0">
                <a:cs typeface="Microsoft Sans Serif"/>
              </a:rPr>
              <a:t>Parties attempt to implement their policy platforms in office.</a:t>
            </a:r>
          </a:p>
          <a:p>
            <a:pPr>
              <a:lnSpc>
                <a:spcPct val="100000"/>
              </a:lnSpc>
              <a:spcBef>
                <a:spcPts val="5"/>
              </a:spcBef>
              <a:buFont typeface="Arial"/>
              <a:buChar char="•"/>
            </a:pPr>
            <a:endParaRPr sz="1750" dirty="0">
              <a:cs typeface="Microsoft Sans Serif"/>
            </a:endParaRPr>
          </a:p>
          <a:p>
            <a:pPr marL="353060" indent="-139065">
              <a:lnSpc>
                <a:spcPct val="100000"/>
              </a:lnSpc>
              <a:buFont typeface="Arial"/>
              <a:buChar char="•"/>
              <a:tabLst>
                <a:tab pos="353695" algn="l"/>
              </a:tabLst>
            </a:pPr>
            <a:r>
              <a:rPr sz="1100" dirty="0">
                <a:cs typeface="Microsoft Sans Serif"/>
              </a:rPr>
              <a:t>Policy delivery is governed by formalized and public rules.</a:t>
            </a:r>
          </a:p>
          <a:p>
            <a:pPr>
              <a:lnSpc>
                <a:spcPct val="100000"/>
              </a:lnSpc>
              <a:spcBef>
                <a:spcPts val="30"/>
              </a:spcBef>
              <a:buFont typeface="Arial"/>
              <a:buChar char="•"/>
            </a:pPr>
            <a:endParaRPr sz="1700" dirty="0">
              <a:cs typeface="Microsoft Sans Serif"/>
            </a:endParaRPr>
          </a:p>
          <a:p>
            <a:pPr marL="353060" marR="88265" indent="-139065">
              <a:lnSpc>
                <a:spcPct val="102699"/>
              </a:lnSpc>
              <a:buFont typeface="Arial"/>
              <a:buChar char="•"/>
              <a:tabLst>
                <a:tab pos="353695" algn="l"/>
              </a:tabLst>
            </a:pPr>
            <a:r>
              <a:rPr sz="1100" dirty="0">
                <a:cs typeface="Microsoft Sans Serif"/>
              </a:rPr>
              <a:t>The delivery of goods and services is typically provided by an  impersonal and nonpartisan bureaucracy.</a:t>
            </a:r>
          </a:p>
          <a:p>
            <a:pPr>
              <a:lnSpc>
                <a:spcPct val="100000"/>
              </a:lnSpc>
              <a:buFont typeface="Arial"/>
              <a:buChar char="•"/>
            </a:pPr>
            <a:endParaRPr sz="1100" dirty="0">
              <a:cs typeface="Microsoft Sans Serif"/>
            </a:endParaRPr>
          </a:p>
          <a:p>
            <a:pPr marL="353060" marR="318770" indent="-139065">
              <a:lnSpc>
                <a:spcPct val="102600"/>
              </a:lnSpc>
              <a:spcBef>
                <a:spcPts val="710"/>
              </a:spcBef>
              <a:buFont typeface="Arial"/>
              <a:buChar char="•"/>
              <a:tabLst>
                <a:tab pos="353695" algn="l"/>
              </a:tabLst>
            </a:pPr>
            <a:r>
              <a:rPr sz="1100" dirty="0">
                <a:cs typeface="Microsoft Sans Serif"/>
              </a:rPr>
              <a:t>The receipt of goods and services isn’t contingent on the  provision of political support.</a:t>
            </a:r>
          </a:p>
        </p:txBody>
      </p:sp>
    </p:spTree>
  </p:cSld>
  <p:clrMapOvr>
    <a:masterClrMapping/>
  </p:clrMapOvr>
  <p:transition>
    <p:cut/>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78101"/>
            <a:ext cx="3906520" cy="180819"/>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Parties can also compete by engaging in </a:t>
            </a:r>
            <a:r>
              <a:rPr sz="1100" dirty="0">
                <a:solidFill>
                  <a:srgbClr val="00B0F0"/>
                </a:solidFill>
                <a:cs typeface="Microsoft Sans Serif"/>
              </a:rPr>
              <a:t>nonprogrammatic politics.</a:t>
            </a:r>
          </a:p>
        </p:txBody>
      </p:sp>
    </p:spTree>
  </p:cSld>
  <p:clrMapOvr>
    <a:masterClrMapping/>
  </p:clrMapOvr>
  <p:transition>
    <p:cut/>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891915" cy="535940"/>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 key feature of </a:t>
            </a:r>
            <a:r>
              <a:rPr dirty="0">
                <a:solidFill>
                  <a:srgbClr val="00B0F0"/>
                </a:solidFill>
                <a:latin typeface="+mn-lt"/>
              </a:rPr>
              <a:t>nonprogrammatic politics </a:t>
            </a:r>
            <a:r>
              <a:rPr dirty="0">
                <a:latin typeface="+mn-lt"/>
              </a:rPr>
              <a:t>is that the delivery of  goods and services is discretionary and not based on formalized  rules that have been made public.</a:t>
            </a:r>
          </a:p>
        </p:txBody>
      </p:sp>
      <p:sp>
        <p:nvSpPr>
          <p:cNvPr id="3" name="object 3"/>
          <p:cNvSpPr txBox="1"/>
          <p:nvPr/>
        </p:nvSpPr>
        <p:spPr>
          <a:xfrm>
            <a:off x="347294" y="1453348"/>
            <a:ext cx="3890010" cy="1082219"/>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Parties don’t develop detailed policy platforms to appeal to voters.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43815">
              <a:lnSpc>
                <a:spcPct val="102600"/>
              </a:lnSpc>
            </a:pPr>
            <a:r>
              <a:rPr sz="1100" dirty="0">
                <a:cs typeface="Microsoft Sans Serif"/>
              </a:rPr>
              <a:t>Instead, they compete with each other to win electoral support by  using their discretion to provide goods and services to particular  groups and individuals.</a:t>
            </a:r>
          </a:p>
        </p:txBody>
      </p:sp>
    </p:spTree>
  </p:cSld>
  <p:clrMapOvr>
    <a:masterClrMapping/>
  </p:clrMapOvr>
  <p:transition>
    <p:cut/>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95300" y="72527"/>
            <a:ext cx="1470025" cy="232756"/>
          </a:xfrm>
          <a:prstGeom prst="rect">
            <a:avLst/>
          </a:prstGeom>
        </p:spPr>
        <p:txBody>
          <a:bodyPr vert="horz" wrap="square" lIns="0" tIns="17145" rIns="0" bIns="0" rtlCol="0">
            <a:spAutoFit/>
          </a:bodyPr>
          <a:lstStyle/>
          <a:p>
            <a:pPr marL="12700">
              <a:lnSpc>
                <a:spcPct val="100000"/>
              </a:lnSpc>
              <a:spcBef>
                <a:spcPts val="135"/>
              </a:spcBef>
            </a:pPr>
            <a:r>
              <a:rPr sz="1400" dirty="0">
                <a:cs typeface="Microsoft Sans Serif"/>
              </a:rPr>
              <a:t>Clientelistic Politics</a:t>
            </a:r>
            <a:endParaRPr sz="1400">
              <a:cs typeface="Microsoft Sans Serif"/>
            </a:endParaRPr>
          </a:p>
        </p:txBody>
      </p:sp>
      <p:sp>
        <p:nvSpPr>
          <p:cNvPr id="3" name="object 3"/>
          <p:cNvSpPr txBox="1"/>
          <p:nvPr/>
        </p:nvSpPr>
        <p:spPr>
          <a:xfrm>
            <a:off x="347294" y="1032432"/>
            <a:ext cx="3773170" cy="1257139"/>
          </a:xfrm>
          <a:prstGeom prst="rect">
            <a:avLst/>
          </a:prstGeom>
        </p:spPr>
        <p:txBody>
          <a:bodyPr vert="horz" wrap="square" lIns="0" tIns="6985" rIns="0" bIns="0" rtlCol="0">
            <a:spAutoFit/>
          </a:bodyPr>
          <a:lstStyle/>
          <a:p>
            <a:pPr marL="12700" marR="5080" algn="just">
              <a:lnSpc>
                <a:spcPct val="102600"/>
              </a:lnSpc>
              <a:spcBef>
                <a:spcPts val="55"/>
              </a:spcBef>
            </a:pPr>
            <a:r>
              <a:rPr sz="1100" dirty="0">
                <a:solidFill>
                  <a:srgbClr val="00B0F0"/>
                </a:solidFill>
                <a:cs typeface="Microsoft Sans Serif"/>
              </a:rPr>
              <a:t>Clientelistic politics </a:t>
            </a:r>
            <a:r>
              <a:rPr sz="1100" dirty="0">
                <a:cs typeface="Microsoft Sans Serif"/>
              </a:rPr>
              <a:t>is a form of nonprogrammatic politics where  the distribution of goods and services is made conditional on the  provision of political favors by the recipients.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106680">
              <a:lnSpc>
                <a:spcPct val="102600"/>
              </a:lnSpc>
            </a:pPr>
            <a:r>
              <a:rPr sz="1100" dirty="0">
                <a:cs typeface="Microsoft Sans Serif"/>
              </a:rPr>
              <a:t>When clientelistic benefits are targeted at voters, we often talk  about </a:t>
            </a:r>
            <a:r>
              <a:rPr sz="1100" dirty="0">
                <a:solidFill>
                  <a:srgbClr val="00B0F0"/>
                </a:solidFill>
                <a:cs typeface="Microsoft Sans Serif"/>
              </a:rPr>
              <a:t>vote buying </a:t>
            </a:r>
            <a:r>
              <a:rPr sz="1100" dirty="0">
                <a:cs typeface="Microsoft Sans Serif"/>
              </a:rPr>
              <a:t>or</a:t>
            </a:r>
            <a:r>
              <a:rPr sz="1100" dirty="0">
                <a:solidFill>
                  <a:srgbClr val="00B0F0"/>
                </a:solidFill>
                <a:cs typeface="Microsoft Sans Serif"/>
              </a:rPr>
              <a:t> turnout buying.</a:t>
            </a:r>
          </a:p>
        </p:txBody>
      </p:sp>
    </p:spTree>
  </p:cSld>
  <p:clrMapOvr>
    <a:masterClrMapping/>
  </p:clrMapOvr>
  <p:transition>
    <p:cut/>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5511" cy="408009"/>
          </a:xfrm>
          <a:prstGeom prst="rect">
            <a:avLst/>
          </a:prstGeom>
        </p:spPr>
        <p:txBody>
          <a:bodyPr vert="horz" wrap="square" lIns="0" tIns="65036" rIns="0" bIns="0" rtlCol="0">
            <a:spAutoFit/>
          </a:bodyPr>
          <a:lstStyle/>
          <a:p>
            <a:pPr marL="12700" marR="5080">
              <a:lnSpc>
                <a:spcPct val="102600"/>
              </a:lnSpc>
              <a:spcBef>
                <a:spcPts val="55"/>
              </a:spcBef>
            </a:pPr>
            <a:r>
              <a:rPr dirty="0">
                <a:latin typeface="+mn-lt"/>
              </a:rPr>
              <a:t>For clientelism to work as a form of </a:t>
            </a:r>
            <a:r>
              <a:rPr dirty="0">
                <a:solidFill>
                  <a:srgbClr val="00B0F0"/>
                </a:solidFill>
                <a:latin typeface="+mn-lt"/>
              </a:rPr>
              <a:t>quid pro quo, </a:t>
            </a:r>
            <a:r>
              <a:rPr dirty="0">
                <a:latin typeface="+mn-lt"/>
              </a:rPr>
              <a:t>parties require a  lot of fine-grained information.</a:t>
            </a:r>
          </a:p>
        </p:txBody>
      </p:sp>
      <p:sp>
        <p:nvSpPr>
          <p:cNvPr id="3" name="object 3"/>
          <p:cNvSpPr txBox="1"/>
          <p:nvPr/>
        </p:nvSpPr>
        <p:spPr>
          <a:xfrm>
            <a:off x="347294" y="1281276"/>
            <a:ext cx="3888740" cy="1257139"/>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One solution to this informational problem is to employ individuals  called </a:t>
            </a:r>
            <a:r>
              <a:rPr sz="1100" dirty="0">
                <a:solidFill>
                  <a:srgbClr val="00B0F0"/>
                </a:solidFill>
                <a:cs typeface="Microsoft Sans Serif"/>
              </a:rPr>
              <a:t>brokers </a:t>
            </a:r>
            <a:r>
              <a:rPr sz="1100" dirty="0">
                <a:cs typeface="Microsoft Sans Serif"/>
              </a:rPr>
              <a:t>to be their agents in local communities.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0">
              <a:lnSpc>
                <a:spcPct val="102600"/>
              </a:lnSpc>
            </a:pPr>
            <a:r>
              <a:rPr sz="1100" dirty="0">
                <a:cs typeface="Microsoft Sans Serif"/>
              </a:rPr>
              <a:t>Brokers tend to be powerful local notables who, due to their  networked position in a community, claim to have the information  that parties desire.</a:t>
            </a:r>
          </a:p>
        </p:txBody>
      </p:sp>
    </p:spTree>
  </p:cSld>
  <p:clrMapOvr>
    <a:masterClrMapping/>
  </p:clrMapOvr>
  <p:transition>
    <p:cut/>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480435" cy="180819"/>
          </a:xfrm>
          <a:prstGeom prst="rect">
            <a:avLst/>
          </a:prstGeom>
        </p:spPr>
        <p:txBody>
          <a:bodyPr vert="horz" wrap="square" lIns="0" tIns="11430" rIns="0" bIns="0" rtlCol="0">
            <a:spAutoFit/>
          </a:bodyPr>
          <a:lstStyle/>
          <a:p>
            <a:pPr marL="12700">
              <a:lnSpc>
                <a:spcPct val="100000"/>
              </a:lnSpc>
              <a:spcBef>
                <a:spcPts val="90"/>
              </a:spcBef>
            </a:pPr>
            <a:r>
              <a:rPr dirty="0">
                <a:latin typeface="+mn-lt"/>
              </a:rPr>
              <a:t>Brokers target party resources to their </a:t>
            </a:r>
            <a:r>
              <a:rPr dirty="0">
                <a:solidFill>
                  <a:srgbClr val="00B0F0"/>
                </a:solidFill>
                <a:latin typeface="+mn-lt"/>
              </a:rPr>
              <a:t>followers</a:t>
            </a:r>
            <a:r>
              <a:rPr dirty="0">
                <a:solidFill>
                  <a:srgbClr val="FF0000"/>
                </a:solidFill>
                <a:latin typeface="+mn-lt"/>
              </a:rPr>
              <a:t> </a:t>
            </a:r>
            <a:r>
              <a:rPr dirty="0">
                <a:latin typeface="+mn-lt"/>
              </a:rPr>
              <a:t>and </a:t>
            </a:r>
            <a:r>
              <a:rPr dirty="0">
                <a:solidFill>
                  <a:srgbClr val="00B0F0"/>
                </a:solidFill>
                <a:latin typeface="+mn-lt"/>
              </a:rPr>
              <a:t>clients</a:t>
            </a:r>
            <a:r>
              <a:rPr dirty="0">
                <a:latin typeface="+mn-lt"/>
              </a:rPr>
              <a:t>.</a:t>
            </a:r>
          </a:p>
        </p:txBody>
      </p:sp>
      <p:sp>
        <p:nvSpPr>
          <p:cNvPr id="3" name="object 3"/>
          <p:cNvSpPr txBox="1"/>
          <p:nvPr/>
        </p:nvSpPr>
        <p:spPr>
          <a:xfrm>
            <a:off x="347294" y="1459685"/>
            <a:ext cx="3913504" cy="535940"/>
          </a:xfrm>
          <a:prstGeom prst="rect">
            <a:avLst/>
          </a:prstGeom>
        </p:spPr>
        <p:txBody>
          <a:bodyPr vert="horz" wrap="square" lIns="0" tIns="6985" rIns="0" bIns="0" rtlCol="0">
            <a:spAutoFit/>
          </a:bodyPr>
          <a:lstStyle/>
          <a:p>
            <a:pPr marL="12700" marR="5080" algn="just">
              <a:lnSpc>
                <a:spcPct val="102600"/>
              </a:lnSpc>
              <a:spcBef>
                <a:spcPts val="55"/>
              </a:spcBef>
            </a:pPr>
            <a:r>
              <a:rPr sz="1100" dirty="0">
                <a:cs typeface="Microsoft Sans Serif"/>
              </a:rPr>
              <a:t>In return for the benefits, brokers request that their clients provide  some sort of</a:t>
            </a:r>
            <a:r>
              <a:rPr sz="1100" dirty="0">
                <a:solidFill>
                  <a:srgbClr val="00B0F0"/>
                </a:solidFill>
                <a:cs typeface="Microsoft Sans Serif"/>
              </a:rPr>
              <a:t> political favor </a:t>
            </a:r>
            <a:r>
              <a:rPr sz="1100" dirty="0">
                <a:cs typeface="Microsoft Sans Serif"/>
              </a:rPr>
              <a:t>such as participating in a rally or voting  for a particular party.</a:t>
            </a:r>
          </a:p>
        </p:txBody>
      </p:sp>
    </p:spTree>
  </p:cSld>
  <p:clrMapOvr>
    <a:masterClrMapping/>
  </p:clrMapOvr>
  <p:transition>
    <p:cut/>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802379"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Competing brokers who wish to be ‘hired’ by parties try to outdo  each other by building larger and more reliable client networks.</a:t>
            </a:r>
          </a:p>
        </p:txBody>
      </p:sp>
      <p:sp>
        <p:nvSpPr>
          <p:cNvPr id="3" name="object 3"/>
          <p:cNvSpPr txBox="1"/>
          <p:nvPr/>
        </p:nvSpPr>
        <p:spPr>
          <a:xfrm>
            <a:off x="347294" y="1562936"/>
            <a:ext cx="3902075" cy="535940"/>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Brokers essentially ‘sell’ their client networks to parties in return  for resources, which, among other things, can be used to build and  maintain a local power base.</a:t>
            </a:r>
            <a:endParaRPr sz="1100">
              <a:cs typeface="Microsoft Sans Serif"/>
            </a:endParaRPr>
          </a:p>
        </p:txBody>
      </p:sp>
    </p:spTree>
  </p:cSld>
  <p:clrMapOvr>
    <a:masterClrMapping/>
  </p:clrMapOvr>
  <p:transition>
    <p:cut/>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01953"/>
            <a:ext cx="3914140" cy="2195281"/>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Parties face a </a:t>
            </a:r>
            <a:r>
              <a:rPr sz="1100" dirty="0">
                <a:solidFill>
                  <a:srgbClr val="00B0F0"/>
                </a:solidFill>
                <a:cs typeface="Microsoft Sans Serif"/>
              </a:rPr>
              <a:t>principal-agent problem </a:t>
            </a:r>
            <a:r>
              <a:rPr sz="1100" dirty="0">
                <a:cs typeface="Microsoft Sans Serif"/>
              </a:rPr>
              <a:t>with respect to their brokers.</a:t>
            </a:r>
          </a:p>
          <a:p>
            <a:pPr>
              <a:lnSpc>
                <a:spcPct val="100000"/>
              </a:lnSpc>
            </a:pPr>
            <a:endParaRPr sz="1100" dirty="0">
              <a:cs typeface="Microsoft Sans Serif"/>
            </a:endParaRPr>
          </a:p>
          <a:p>
            <a:pPr>
              <a:lnSpc>
                <a:spcPct val="100000"/>
              </a:lnSpc>
              <a:spcBef>
                <a:spcPts val="40"/>
              </a:spcBef>
            </a:pPr>
            <a:endParaRPr sz="1400" dirty="0">
              <a:cs typeface="Microsoft Sans Serif"/>
            </a:endParaRPr>
          </a:p>
          <a:p>
            <a:pPr marL="12700">
              <a:lnSpc>
                <a:spcPct val="100000"/>
              </a:lnSpc>
            </a:pPr>
            <a:r>
              <a:rPr sz="1100" dirty="0">
                <a:cs typeface="Microsoft Sans Serif"/>
              </a:rPr>
              <a:t>Parties want their resources to be targeted to </a:t>
            </a:r>
            <a:r>
              <a:rPr sz="1100" dirty="0">
                <a:solidFill>
                  <a:srgbClr val="00B0F0"/>
                </a:solidFill>
                <a:cs typeface="Microsoft Sans Serif"/>
              </a:rPr>
              <a:t>swing voters.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315595">
              <a:lnSpc>
                <a:spcPct val="102699"/>
              </a:lnSpc>
            </a:pPr>
            <a:r>
              <a:rPr sz="1100" dirty="0">
                <a:cs typeface="Microsoft Sans Serif"/>
              </a:rPr>
              <a:t>But brokers tend to give too many resources to </a:t>
            </a:r>
            <a:r>
              <a:rPr sz="1100" dirty="0">
                <a:solidFill>
                  <a:srgbClr val="00B0F0"/>
                </a:solidFill>
                <a:cs typeface="Microsoft Sans Serif"/>
              </a:rPr>
              <a:t>party loyalists  </a:t>
            </a:r>
            <a:r>
              <a:rPr sz="1100" dirty="0">
                <a:cs typeface="Microsoft Sans Serif"/>
              </a:rPr>
              <a:t>because they’re ‘cheaper’ to buy.</a:t>
            </a:r>
          </a:p>
          <a:p>
            <a:pPr>
              <a:lnSpc>
                <a:spcPct val="100000"/>
              </a:lnSpc>
            </a:pPr>
            <a:endParaRPr sz="1100" dirty="0">
              <a:cs typeface="Microsoft Sans Serif"/>
            </a:endParaRPr>
          </a:p>
          <a:p>
            <a:pPr>
              <a:lnSpc>
                <a:spcPct val="100000"/>
              </a:lnSpc>
              <a:spcBef>
                <a:spcPts val="5"/>
              </a:spcBef>
            </a:pPr>
            <a:endParaRPr sz="1400" dirty="0">
              <a:solidFill>
                <a:srgbClr val="00B0F0"/>
              </a:solidFill>
              <a:cs typeface="Microsoft Sans Serif"/>
            </a:endParaRPr>
          </a:p>
          <a:p>
            <a:pPr marL="12700" marR="42545">
              <a:lnSpc>
                <a:spcPct val="102600"/>
              </a:lnSpc>
            </a:pPr>
            <a:r>
              <a:rPr sz="1100" dirty="0">
                <a:solidFill>
                  <a:srgbClr val="00B0F0"/>
                </a:solidFill>
                <a:cs typeface="Microsoft Sans Serif"/>
              </a:rPr>
              <a:t>The result is a distribution of clientelistic benefits that’s inefficient  from the party’s perspective.</a:t>
            </a:r>
          </a:p>
        </p:txBody>
      </p:sp>
    </p:spTree>
  </p:cSld>
  <p:clrMapOvr>
    <a:masterClrMapping/>
  </p:clrMapOvr>
  <p:transition>
    <p:cut/>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27619"/>
            <a:ext cx="3906520"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There’s a </a:t>
            </a:r>
            <a:r>
              <a:rPr dirty="0">
                <a:solidFill>
                  <a:srgbClr val="00B0F0"/>
                </a:solidFill>
                <a:latin typeface="+mn-lt"/>
              </a:rPr>
              <a:t>credible commitment problem </a:t>
            </a:r>
            <a:r>
              <a:rPr dirty="0">
                <a:latin typeface="+mn-lt"/>
              </a:rPr>
              <a:t>at the heart of clientelistic  politics.</a:t>
            </a:r>
          </a:p>
        </p:txBody>
      </p:sp>
      <p:sp>
        <p:nvSpPr>
          <p:cNvPr id="3" name="object 3"/>
          <p:cNvSpPr txBox="1"/>
          <p:nvPr/>
        </p:nvSpPr>
        <p:spPr>
          <a:xfrm>
            <a:off x="347294" y="1631770"/>
            <a:ext cx="3912870" cy="349391"/>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How can voters credibly commit to follow through on their promise  to provide political favors?</a:t>
            </a:r>
            <a:endParaRPr sz="1100">
              <a:cs typeface="Microsoft Sans Serif"/>
            </a:endParaRPr>
          </a:p>
        </p:txBody>
      </p:sp>
    </p:spTree>
  </p:cSld>
  <p:clrMapOvr>
    <a:masterClrMapping/>
  </p:clrMapOvr>
  <p:transition>
    <p:cut/>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4780"/>
            <a:ext cx="3912235" cy="1635512"/>
          </a:xfrm>
          <a:prstGeom prst="rect">
            <a:avLst/>
          </a:prstGeom>
        </p:spPr>
        <p:txBody>
          <a:bodyPr vert="horz" wrap="square" lIns="0" tIns="11430" rIns="0" bIns="0" rtlCol="0">
            <a:spAutoFit/>
          </a:bodyPr>
          <a:lstStyle/>
          <a:p>
            <a:pPr marL="12700">
              <a:lnSpc>
                <a:spcPct val="100000"/>
              </a:lnSpc>
              <a:spcBef>
                <a:spcPts val="90"/>
              </a:spcBef>
            </a:pPr>
            <a:r>
              <a:rPr sz="1100" dirty="0">
                <a:cs typeface="Microsoft Sans Serif"/>
              </a:rPr>
              <a:t>Brokers can help, but only to some extent.</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nSpc>
                <a:spcPct val="102600"/>
              </a:lnSpc>
            </a:pPr>
            <a:r>
              <a:rPr sz="1100" dirty="0">
                <a:cs typeface="Microsoft Sans Serif"/>
              </a:rPr>
              <a:t>The introduction of the secret ballot incentivized a shift away from  </a:t>
            </a:r>
            <a:r>
              <a:rPr sz="1100" dirty="0">
                <a:solidFill>
                  <a:srgbClr val="00B0F0"/>
                </a:solidFill>
                <a:cs typeface="Microsoft Sans Serif"/>
              </a:rPr>
              <a:t>vote buying </a:t>
            </a:r>
            <a:r>
              <a:rPr sz="1100" dirty="0">
                <a:cs typeface="Microsoft Sans Serif"/>
              </a:rPr>
              <a:t>towards </a:t>
            </a:r>
            <a:r>
              <a:rPr sz="1100" dirty="0">
                <a:solidFill>
                  <a:srgbClr val="00B0F0"/>
                </a:solidFill>
                <a:cs typeface="Microsoft Sans Serif"/>
              </a:rPr>
              <a:t>turnout buying.</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318770">
              <a:lnSpc>
                <a:spcPct val="102600"/>
              </a:lnSpc>
            </a:pPr>
            <a:r>
              <a:rPr sz="1100" dirty="0">
                <a:cs typeface="Microsoft Sans Serif"/>
              </a:rPr>
              <a:t>Parties and brokers also try to convince voters that the secret  ballot isn’t as secret as they think it is.</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45958"/>
            <a:ext cx="3888740" cy="1815625"/>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cs typeface="Microsoft Sans Serif"/>
              </a:rPr>
              <a:t>Where do parties come from?</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0">
              <a:lnSpc>
                <a:spcPct val="102600"/>
              </a:lnSpc>
            </a:pPr>
            <a:r>
              <a:rPr sz="1100" dirty="0">
                <a:cs typeface="Microsoft Sans Serif"/>
              </a:rPr>
              <a:t>The </a:t>
            </a:r>
            <a:r>
              <a:rPr sz="1100" dirty="0">
                <a:solidFill>
                  <a:srgbClr val="00B0F0"/>
                </a:solidFill>
                <a:cs typeface="Microsoft Sans Serif"/>
              </a:rPr>
              <a:t>primordial, or bottom-up, view </a:t>
            </a:r>
            <a:r>
              <a:rPr sz="1100" dirty="0">
                <a:cs typeface="Microsoft Sans Serif"/>
              </a:rPr>
              <a:t>of party formation treats  parties as the natural representatives of people who share common  interests.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8255">
              <a:lnSpc>
                <a:spcPct val="102699"/>
              </a:lnSpc>
            </a:pPr>
            <a:r>
              <a:rPr sz="1100" dirty="0">
                <a:cs typeface="Microsoft Sans Serif"/>
              </a:rPr>
              <a:t>Parties form to represent the interests of natural divisions or social  cleavages in society.</a:t>
            </a:r>
          </a:p>
        </p:txBody>
      </p:sp>
    </p:spTree>
  </p:cSld>
  <p:clrMapOvr>
    <a:masterClrMapping/>
  </p:clrMapOvr>
  <p:transition>
    <p:cut/>
  </p:transition>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9951"/>
            <a:ext cx="3665854" cy="349391"/>
          </a:xfrm>
          <a:prstGeom prst="rect">
            <a:avLst/>
          </a:prstGeom>
        </p:spPr>
        <p:txBody>
          <a:bodyPr vert="horz" wrap="square" lIns="0" tIns="6985" rIns="0" bIns="0" rtlCol="0">
            <a:spAutoFit/>
          </a:bodyPr>
          <a:lstStyle/>
          <a:p>
            <a:pPr marL="12700" marR="5080">
              <a:lnSpc>
                <a:spcPct val="102600"/>
              </a:lnSpc>
              <a:spcBef>
                <a:spcPts val="55"/>
              </a:spcBef>
            </a:pPr>
            <a:r>
              <a:rPr dirty="0">
                <a:latin typeface="+mn-lt"/>
              </a:rPr>
              <a:t>Parties can also use the nature of the clientelistic benefits they  distribute to align voter interests with their interests.</a:t>
            </a:r>
          </a:p>
        </p:txBody>
      </p:sp>
      <p:sp>
        <p:nvSpPr>
          <p:cNvPr id="3" name="object 3"/>
          <p:cNvSpPr txBox="1"/>
          <p:nvPr/>
        </p:nvSpPr>
        <p:spPr>
          <a:xfrm>
            <a:off x="347294" y="1494102"/>
            <a:ext cx="3788410" cy="708025"/>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The provision of public sector jobs, for example, can create  incentives for recipients to keep the ruling party in power for fear  that another party or regime will replace them with their own  supporters.</a:t>
            </a:r>
            <a:endParaRPr sz="1100">
              <a:cs typeface="Microsoft Sans Serif"/>
            </a:endParaRPr>
          </a:p>
        </p:txBody>
      </p:sp>
    </p:spTree>
  </p:cSld>
  <p:clrMapOvr>
    <a:masterClrMapping/>
  </p:clrMapOvr>
  <p:transition>
    <p:cut/>
  </p:transition>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19073"/>
            <a:ext cx="3915511" cy="477515"/>
          </a:xfrm>
          <a:prstGeom prst="rect">
            <a:avLst/>
          </a:prstGeom>
        </p:spPr>
        <p:txBody>
          <a:bodyPr vert="horz" wrap="square" lIns="0" tIns="133870" rIns="0" bIns="0" rtlCol="0">
            <a:spAutoFit/>
          </a:bodyPr>
          <a:lstStyle/>
          <a:p>
            <a:pPr marL="12700" marR="5080">
              <a:lnSpc>
                <a:spcPct val="102600"/>
              </a:lnSpc>
              <a:spcBef>
                <a:spcPts val="55"/>
              </a:spcBef>
            </a:pPr>
            <a:r>
              <a:rPr dirty="0">
                <a:latin typeface="+mn-lt"/>
              </a:rPr>
              <a:t>Programmatic and nonprogrammatic politics are two alternative  strategies that parties can use to win electoral and other support.</a:t>
            </a:r>
          </a:p>
        </p:txBody>
      </p:sp>
      <p:sp>
        <p:nvSpPr>
          <p:cNvPr id="3" name="object 3"/>
          <p:cNvSpPr txBox="1"/>
          <p:nvPr/>
        </p:nvSpPr>
        <p:spPr>
          <a:xfrm>
            <a:off x="347294" y="1350110"/>
            <a:ext cx="3898265" cy="1082797"/>
          </a:xfrm>
          <a:prstGeom prst="rect">
            <a:avLst/>
          </a:prstGeom>
        </p:spPr>
        <p:txBody>
          <a:bodyPr vert="horz" wrap="square" lIns="0" tIns="6985" rIns="0" bIns="0" rtlCol="0">
            <a:spAutoFit/>
          </a:bodyPr>
          <a:lstStyle/>
          <a:p>
            <a:pPr marL="12700" marR="5080">
              <a:lnSpc>
                <a:spcPct val="102600"/>
              </a:lnSpc>
              <a:spcBef>
                <a:spcPts val="55"/>
              </a:spcBef>
            </a:pPr>
            <a:r>
              <a:rPr sz="1100" dirty="0">
                <a:cs typeface="Microsoft Sans Serif"/>
              </a:rPr>
              <a:t>From the perspective of parties or politicians, they each come with  certain inefficiencies.</a:t>
            </a:r>
          </a:p>
          <a:p>
            <a:pPr>
              <a:lnSpc>
                <a:spcPct val="100000"/>
              </a:lnSpc>
            </a:pPr>
            <a:endParaRPr sz="1100" dirty="0">
              <a:cs typeface="Microsoft Sans Serif"/>
            </a:endParaRPr>
          </a:p>
          <a:p>
            <a:pPr>
              <a:lnSpc>
                <a:spcPct val="100000"/>
              </a:lnSpc>
              <a:spcBef>
                <a:spcPts val="5"/>
              </a:spcBef>
            </a:pPr>
            <a:endParaRPr sz="1400" dirty="0">
              <a:cs typeface="Microsoft Sans Serif"/>
            </a:endParaRPr>
          </a:p>
          <a:p>
            <a:pPr marL="12700" marR="508634">
              <a:lnSpc>
                <a:spcPct val="102699"/>
              </a:lnSpc>
            </a:pPr>
            <a:r>
              <a:rPr sz="1100" dirty="0">
                <a:solidFill>
                  <a:srgbClr val="00B0F0"/>
                </a:solidFill>
                <a:cs typeface="Microsoft Sans Serif"/>
              </a:rPr>
              <a:t>Programmatic politics becomes relatively more efficient as  countries develop.</a:t>
            </a: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TotalTime>
  <Words>3477</Words>
  <Application>Microsoft Office PowerPoint</Application>
  <PresentationFormat>Custom</PresentationFormat>
  <Paragraphs>588</Paragraphs>
  <Slides>91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91</vt:i4>
      </vt:variant>
    </vt:vector>
  </HeadingPairs>
  <TitlesOfParts>
    <vt:vector size="102" baseType="lpstr">
      <vt:lpstr>Arial</vt:lpstr>
      <vt:lpstr>Arial MT</vt:lpstr>
      <vt:lpstr>Calibri</vt:lpstr>
      <vt:lpstr>Cambria Math</vt:lpstr>
      <vt:lpstr>Lucida Sans Unicode</vt:lpstr>
      <vt:lpstr>Microsoft Sans Serif</vt:lpstr>
      <vt:lpstr>Tahoma</vt:lpstr>
      <vt:lpstr>Times New Roman</vt:lpstr>
      <vt:lpstr>Trebuchet MS</vt:lpstr>
      <vt:lpstr>Verdana</vt:lpstr>
      <vt:lpstr>Office Theme</vt:lpstr>
      <vt:lpstr>Parties, Party Systems,  and Party Competition</vt:lpstr>
      <vt:lpstr>PowerPoint Presentation</vt:lpstr>
      <vt:lpstr>PowerPoint Presentation</vt:lpstr>
      <vt:lpstr>PowerPoint Presentation</vt:lpstr>
      <vt:lpstr>PowerPoint Presentation</vt:lpstr>
      <vt:lpstr>The effective number of parties is a measure that captures both  the number and the size of the parties in a country.</vt:lpstr>
      <vt:lpstr>The effective number of electoral parties is a measure of the</vt:lpstr>
      <vt:lpstr>PowerPoint Presentation</vt:lpstr>
      <vt:lpstr>PowerPoint Presentation</vt:lpstr>
      <vt:lpstr>The instrumental, or top-down, view of party formation treats parties as teams of office seekers and focuses on the role played by  political elites and entrepreneurs.</vt:lpstr>
      <vt:lpstr>PowerPoint Presentation</vt:lpstr>
      <vt:lpstr>PowerPoint Presentation</vt:lpstr>
      <vt:lpstr>Populism</vt:lpstr>
      <vt:lpstr>PowerPoint Presentation</vt:lpstr>
      <vt:lpstr>When attached to nationalism, we get a right-wing and  exclusionary populism that targets immigrants and ethnic  minorities as enemies of the people.</vt:lpstr>
      <vt:lpstr>Populism is a strategy that all parties can adopt.</vt:lpstr>
      <vt:lpstr>Theorizing about Politicized Cleavages</vt:lpstr>
      <vt:lpstr>PowerPoint Presentation</vt:lpstr>
      <vt:lpstr>Attributes and Possible Combinations of Attributes in a  Hypothetical Country</vt:lpstr>
      <vt:lpstr>Potential Identity Categories in a Hypothetical Country</vt:lpstr>
      <vt:lpstr>How attributes map onto actual identity categories depends on the  distribution and correlation of those attributes.</vt:lpstr>
      <vt:lpstr>Cross-Cutting Attributes</vt:lpstr>
      <vt:lpstr>Reinforcing Attributes</vt:lpstr>
      <vt:lpstr>PowerPoint Presentation</vt:lpstr>
      <vt:lpstr>PowerPoint Presentation</vt:lpstr>
      <vt:lpstr>PowerPoint Presentation</vt:lpstr>
      <vt:lpstr>PowerPoint Presentation</vt:lpstr>
      <vt:lpstr>Zambia and Malawi</vt:lpstr>
      <vt:lpstr>PowerPoint Presentation</vt:lpstr>
      <vt:lpstr>PowerPoint Presentation</vt:lpstr>
      <vt:lpstr>PowerPoint Presentation</vt:lpstr>
      <vt:lpstr>PowerPoint Presentation</vt:lpstr>
      <vt:lpstr>Chewas and Tumbukas are allies in Zambia and enemies in Malawi.</vt:lpstr>
      <vt:lpstr>PowerPoint Presentation</vt:lpstr>
      <vt:lpstr>PowerPoint Presentation</vt:lpstr>
      <vt:lpstr>PowerPoint Presentation</vt:lpstr>
      <vt:lpstr>The logic of political competition focuses voter and elite attention  on some cleavages and not others.</vt:lpstr>
      <vt:lpstr>Politicized Cleavages and the Role of Electoral Institutions</vt:lpstr>
      <vt:lpstr>PowerPoint Presentation</vt:lpstr>
      <vt:lpstr>PowerPoint Presentation</vt:lpstr>
      <vt:lpstr>PowerPoint Presentation</vt:lpstr>
      <vt:lpstr>Social cleavages matter.</vt:lpstr>
      <vt:lpstr>PowerPoint Presentation</vt:lpstr>
      <vt:lpstr>PowerPoint Presentation</vt:lpstr>
      <vt:lpstr>PowerPoint Presentation</vt:lpstr>
      <vt:lpstr>PowerPoint Presentation</vt:lpstr>
      <vt:lpstr>PowerPoint Presentation</vt:lpstr>
      <vt:lpstr>Duvergerland: A Hypothetical Country using an SMDP Electoral  System</vt:lpstr>
      <vt:lpstr>Distribution of Seats under SMDP and PR Electoral Rules</vt:lpstr>
      <vt:lpstr>PowerPoint Presentation</vt:lpstr>
      <vt:lpstr>PowerPoint Presentation</vt:lpstr>
      <vt:lpstr>Distribution of Votes and Seats in UK Elections, 1992</vt:lpstr>
      <vt:lpstr>Strategic effect of electoral laws.</vt:lpstr>
      <vt:lpstr>When electoral systems are disproportional, their mechanical effect  can be expected to punish small parties and reward large parties.</vt:lpstr>
      <vt:lpstr>PowerPoint Presentation</vt:lpstr>
      <vt:lpstr>St. Ives Constituency, United Kingdom, 1992</vt:lpstr>
      <vt:lpstr>Imagine you’re an aspiring political entrepreneur who has an  interest in environmental politics.</vt:lpstr>
      <vt:lpstr>Imagine you’re an aspiring political entrepreneur who has an  interest in environmental politics.</vt:lpstr>
      <vt:lpstr>Party Systems: Social Cleavages and the Modifying Effects of  Electoral Institutions</vt:lpstr>
      <vt:lpstr>The Interplay of Social Heterogeneity and Electoral System  Proportionality on Party System Size</vt:lpstr>
      <vt:lpstr>PowerPoint Presentation</vt:lpstr>
      <vt:lpstr>Number of Parties at the National and District Levels in the US,  1790-1990</vt:lpstr>
      <vt:lpstr>PowerPoint Presentation</vt:lpstr>
      <vt:lpstr>PowerPoint Presentation</vt:lpstr>
      <vt:lpstr>PowerPoint Presentation</vt:lpstr>
      <vt:lpstr>Spatial models typically assume that voters engage in proximity  voting where they vote for the party located closest to them.</vt:lpstr>
      <vt:lpstr>With two parties, the median voter theorem predicts that parties  converge on the position of the median voter.</vt:lpstr>
      <vt:lpstr>The spatial model can be extended to a multidimensional policy  space.</vt:lpstr>
      <vt:lpstr>Distance in a Two-Dimensional Spatial Model</vt:lpstr>
      <vt:lpstr>Issue Competition</vt:lpstr>
      <vt:lpstr>A high yield issue is one on which a party is united and where the  party’s position is widely shared in the electorate.</vt:lpstr>
      <vt:lpstr>According to issue ownership theory, parties should emphasize  issues they ‘own’ rather than issues that are owned by other  parties.</vt:lpstr>
      <vt:lpstr>Issue competition predicts that parties won’t engage in  head-to-head policy contests where they talk about their  competing positions on the same issue.</vt:lpstr>
      <vt:lpstr>Issue entrepreneurship occurs when parties appeal to voters by  emphasizing new issues.</vt:lpstr>
      <vt:lpstr>PowerPoint Presentation</vt:lpstr>
      <vt:lpstr>Valence Competition</vt:lpstr>
      <vt:lpstr>Valence issues are things that most people agree on, and which  usually have to do with the effectiveness of policy delivery.</vt:lpstr>
      <vt:lpstr>Valence is especially important when it comes to policies on which  parties hold similar positions.</vt:lpstr>
      <vt:lpstr>PowerPoint Presentation</vt:lpstr>
      <vt:lpstr>PowerPoint Presentation</vt:lpstr>
      <vt:lpstr>PowerPoint Presentation</vt:lpstr>
      <vt:lpstr>The key feature of nonprogrammatic politics is that the delivery of  goods and services is discretionary and not based on formalized  rules that have been made public.</vt:lpstr>
      <vt:lpstr>PowerPoint Presentation</vt:lpstr>
      <vt:lpstr>For clientelism to work as a form of quid pro quo, parties require a  lot of fine-grained information.</vt:lpstr>
      <vt:lpstr>Brokers target party resources to their followers and clients.</vt:lpstr>
      <vt:lpstr>Competing brokers who wish to be ‘hired’ by parties try to outdo  each other by building larger and more reliable client networks.</vt:lpstr>
      <vt:lpstr>PowerPoint Presentation</vt:lpstr>
      <vt:lpstr>There’s a credible commitment problem at the heart of clientelistic  politics.</vt:lpstr>
      <vt:lpstr>PowerPoint Presentation</vt:lpstr>
      <vt:lpstr>Parties can also use the nature of the clientelistic benefits they  distribute to align voter interests with their interests.</vt:lpstr>
      <vt:lpstr>Programmatic and nonprogrammatic politics are two alternative  strategies that parties can use to win electoral and other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Golder, Matthew Richard</cp:lastModifiedBy>
  <cp:revision>2</cp:revision>
  <dcterms:created xsi:type="dcterms:W3CDTF">2024-07-07T18:18:31Z</dcterms:created>
  <dcterms:modified xsi:type="dcterms:W3CDTF">2024-07-15T00:01:24Z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2024-06-22T00:00:00Z</vt:filetime>
  </property>
  <property fmtid="{D5CDD505-2E9C-101B-9397-08002B2CF9AE}" pid="3" name="Creator">
    <vt:lpwstr>LaTeX with Beamer class</vt:lpwstr>
  </property>
  <property fmtid="{D5CDD505-2E9C-101B-9397-08002B2CF9AE}" pid="4" name="LastSaved">
    <vt:filetime>2024-07-07T00:00:00Z</vt:filetime>
  </property>
</Properties>
</file>