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Lst>
  <p:sldSz cx="4610100" cy="3460750"/>
  <p:notesSz cx="4610100" cy="34607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94687"/>
  </p:normalViewPr>
  <p:slideViewPr>
    <p:cSldViewPr>
      <p:cViewPr varScale="1">
        <p:scale>
          <a:sx n="138" d="100"/>
          <a:sy n="138" d="100"/>
        </p:scale>
        <p:origin x="2382" y="11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45757" y="1072832"/>
            <a:ext cx="3918585" cy="726757"/>
          </a:xfrm>
          <a:prstGeom prst="rect">
            <a:avLst/>
          </a:prstGeom>
        </p:spPr>
        <p:txBody>
          <a:bodyPr wrap="square" lIns="0" tIns="0" rIns="0" bIns="0">
            <a:spAutoFit/>
          </a:bodyPr>
          <a:lstStyle>
            <a:lvl1pPr>
              <a:defRPr sz="1100" b="0" i="0">
                <a:solidFill>
                  <a:schemeClr val="tx1"/>
                </a:solidFill>
                <a:latin typeface="Arial MT"/>
                <a:cs typeface="Arial MT"/>
              </a:defRPr>
            </a:lvl1pPr>
          </a:lstStyle>
          <a:p>
            <a:endParaRPr/>
          </a:p>
        </p:txBody>
      </p:sp>
      <p:sp>
        <p:nvSpPr>
          <p:cNvPr id="3" name="Holder 3"/>
          <p:cNvSpPr>
            <a:spLocks noGrp="1"/>
          </p:cNvSpPr>
          <p:nvPr>
            <p:ph type="subTitle" idx="4"/>
          </p:nvPr>
        </p:nvSpPr>
        <p:spPr>
          <a:xfrm>
            <a:off x="691515" y="1938020"/>
            <a:ext cx="3227070" cy="865187"/>
          </a:xfrm>
          <a:prstGeom prst="rect">
            <a:avLst/>
          </a:prstGeom>
        </p:spPr>
        <p:txBody>
          <a:bodyPr wrap="square" lIns="0" tIns="0" rIns="0" bIns="0">
            <a:spAutoFit/>
          </a:bodyPr>
          <a:lstStyle>
            <a:lvl1pPr>
              <a:defRPr sz="11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00" b="0" i="0">
                <a:solidFill>
                  <a:schemeClr val="tx1"/>
                </a:solidFill>
                <a:latin typeface="Arial MT"/>
                <a:cs typeface="Arial MT"/>
              </a:defRPr>
            </a:lvl1pPr>
          </a:lstStyle>
          <a:p>
            <a:endParaRPr/>
          </a:p>
        </p:txBody>
      </p:sp>
      <p:sp>
        <p:nvSpPr>
          <p:cNvPr id="3" name="Holder 3"/>
          <p:cNvSpPr>
            <a:spLocks noGrp="1"/>
          </p:cNvSpPr>
          <p:nvPr>
            <p:ph type="body" idx="1"/>
          </p:nvPr>
        </p:nvSpPr>
        <p:spPr/>
        <p:txBody>
          <a:bodyPr lIns="0" tIns="0" rIns="0" bIns="0"/>
          <a:lstStyle>
            <a:lvl1pPr>
              <a:defRPr sz="11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00" b="0" i="0">
                <a:solidFill>
                  <a:schemeClr val="tx1"/>
                </a:solidFill>
                <a:latin typeface="Arial MT"/>
                <a:cs typeface="Arial MT"/>
              </a:defRPr>
            </a:lvl1pPr>
          </a:lstStyle>
          <a:p>
            <a:endParaRPr/>
          </a:p>
        </p:txBody>
      </p:sp>
      <p:sp>
        <p:nvSpPr>
          <p:cNvPr id="3" name="Holder 3"/>
          <p:cNvSpPr>
            <a:spLocks noGrp="1"/>
          </p:cNvSpPr>
          <p:nvPr>
            <p:ph sz="half" idx="2"/>
          </p:nvPr>
        </p:nvSpPr>
        <p:spPr>
          <a:xfrm>
            <a:off x="230505" y="795972"/>
            <a:ext cx="2005393" cy="228409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374201" y="795972"/>
            <a:ext cx="2005393" cy="228409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00" b="0" i="0">
                <a:solidFill>
                  <a:schemeClr val="tx1"/>
                </a:solidFill>
                <a:latin typeface="Arial MT"/>
                <a:cs typeface="Arial M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47294" y="519073"/>
            <a:ext cx="3914140" cy="1047737"/>
          </a:xfrm>
          <a:prstGeom prst="rect">
            <a:avLst/>
          </a:prstGeom>
        </p:spPr>
        <p:txBody>
          <a:bodyPr wrap="square" lIns="0" tIns="0" rIns="0" bIns="0">
            <a:spAutoFit/>
          </a:bodyPr>
          <a:lstStyle>
            <a:lvl1pPr>
              <a:defRPr sz="1100" b="0" i="0">
                <a:solidFill>
                  <a:schemeClr val="tx1"/>
                </a:solidFill>
                <a:latin typeface="Arial MT"/>
                <a:cs typeface="Arial MT"/>
              </a:defRPr>
            </a:lvl1pPr>
          </a:lstStyle>
          <a:p>
            <a:endParaRPr/>
          </a:p>
        </p:txBody>
      </p:sp>
      <p:sp>
        <p:nvSpPr>
          <p:cNvPr id="3" name="Holder 3"/>
          <p:cNvSpPr>
            <a:spLocks noGrp="1"/>
          </p:cNvSpPr>
          <p:nvPr>
            <p:ph type="body" idx="1"/>
          </p:nvPr>
        </p:nvSpPr>
        <p:spPr>
          <a:xfrm>
            <a:off x="347294" y="1109204"/>
            <a:ext cx="3906520" cy="1412239"/>
          </a:xfrm>
          <a:prstGeom prst="rect">
            <a:avLst/>
          </a:prstGeom>
        </p:spPr>
        <p:txBody>
          <a:bodyPr wrap="square" lIns="0" tIns="0" rIns="0" bIns="0">
            <a:spAutoFit/>
          </a:bodyPr>
          <a:lstStyle>
            <a:lvl1pPr>
              <a:defRPr sz="1100" b="0" i="0">
                <a:solidFill>
                  <a:schemeClr val="tx1"/>
                </a:solidFill>
                <a:latin typeface="Arial MT"/>
                <a:cs typeface="Arial MT"/>
              </a:defRPr>
            </a:lvl1pPr>
          </a:lstStyle>
          <a:p>
            <a:endParaRPr/>
          </a:p>
        </p:txBody>
      </p:sp>
      <p:sp>
        <p:nvSpPr>
          <p:cNvPr id="4" name="Holder 4"/>
          <p:cNvSpPr>
            <a:spLocks noGrp="1"/>
          </p:cNvSpPr>
          <p:nvPr>
            <p:ph type="ftr" sz="quarter" idx="5"/>
          </p:nvPr>
        </p:nvSpPr>
        <p:spPr>
          <a:xfrm>
            <a:off x="1567434" y="3218497"/>
            <a:ext cx="1475232" cy="17303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30505" y="3218497"/>
            <a:ext cx="1060323" cy="17303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6" name="Holder 6"/>
          <p:cNvSpPr>
            <a:spLocks noGrp="1"/>
          </p:cNvSpPr>
          <p:nvPr>
            <p:ph type="sldNum" sz="quarter" idx="7"/>
          </p:nvPr>
        </p:nvSpPr>
        <p:spPr>
          <a:xfrm>
            <a:off x="3319272" y="3218497"/>
            <a:ext cx="1060323" cy="17303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691738" rIns="0" bIns="0" rtlCol="0">
            <a:spAutoFit/>
          </a:bodyPr>
          <a:lstStyle/>
          <a:p>
            <a:pPr marL="659765">
              <a:lnSpc>
                <a:spcPct val="100000"/>
              </a:lnSpc>
              <a:spcBef>
                <a:spcPts val="114"/>
              </a:spcBef>
            </a:pPr>
            <a:r>
              <a:rPr sz="2050" dirty="0">
                <a:latin typeface="+mn-lt"/>
                <a:cs typeface="Tahoma"/>
              </a:rPr>
              <a:t>Institutional Veto Players</a:t>
            </a: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645958"/>
            <a:ext cx="3912235" cy="1800236"/>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Federal states can be congruent or incongruent.</a:t>
            </a:r>
          </a:p>
          <a:p>
            <a:pPr>
              <a:lnSpc>
                <a:spcPct val="100000"/>
              </a:lnSpc>
            </a:pPr>
            <a:endParaRPr sz="1100" dirty="0">
              <a:solidFill>
                <a:srgbClr val="00B0F0"/>
              </a:solidFill>
              <a:latin typeface="+mn-lt"/>
              <a:cs typeface="Arial MT"/>
            </a:endParaRPr>
          </a:p>
          <a:p>
            <a:pPr>
              <a:lnSpc>
                <a:spcPct val="100000"/>
              </a:lnSpc>
              <a:spcBef>
                <a:spcPts val="305"/>
              </a:spcBef>
            </a:pPr>
            <a:endParaRPr sz="1100" dirty="0">
              <a:solidFill>
                <a:srgbClr val="00B0F0"/>
              </a:solidFill>
              <a:latin typeface="+mn-lt"/>
              <a:cs typeface="Arial MT"/>
            </a:endParaRPr>
          </a:p>
          <a:p>
            <a:pPr marL="12700" marR="121285">
              <a:lnSpc>
                <a:spcPct val="102600"/>
              </a:lnSpc>
            </a:pPr>
            <a:r>
              <a:rPr sz="1100" dirty="0">
                <a:solidFill>
                  <a:srgbClr val="00B0F0"/>
                </a:solidFill>
                <a:latin typeface="+mn-lt"/>
                <a:cs typeface="Arial MT"/>
              </a:rPr>
              <a:t>Congruent federalism </a:t>
            </a:r>
            <a:r>
              <a:rPr sz="1100" dirty="0">
                <a:latin typeface="+mn-lt"/>
                <a:cs typeface="Arial MT"/>
              </a:rPr>
              <a:t>exists when the territorial units of a federal state share a similar demographic makeup with one another and the country as a whole.</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5080">
              <a:lnSpc>
                <a:spcPct val="102699"/>
              </a:lnSpc>
            </a:pPr>
            <a:r>
              <a:rPr sz="1100" dirty="0">
                <a:solidFill>
                  <a:srgbClr val="00B0F0"/>
                </a:solidFill>
                <a:latin typeface="+mn-lt"/>
                <a:cs typeface="Arial MT"/>
              </a:rPr>
              <a:t>Incongruent federalism </a:t>
            </a:r>
            <a:r>
              <a:rPr sz="1100" dirty="0">
                <a:latin typeface="+mn-lt"/>
                <a:cs typeface="Arial MT"/>
              </a:rPr>
              <a:t>exists when the demographic makeup of territorial units differs among the units and the country as a whole.</a:t>
            </a:r>
          </a:p>
        </p:txBody>
      </p:sp>
    </p:spTree>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645958"/>
            <a:ext cx="3810000" cy="1800236"/>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Federal states can be symmetric or asymmetric.</a:t>
            </a:r>
          </a:p>
          <a:p>
            <a:pPr>
              <a:lnSpc>
                <a:spcPct val="100000"/>
              </a:lnSpc>
            </a:pPr>
            <a:endParaRPr sz="1100" dirty="0">
              <a:solidFill>
                <a:srgbClr val="00B0F0"/>
              </a:solidFill>
              <a:latin typeface="+mn-lt"/>
              <a:cs typeface="Arial MT"/>
            </a:endParaRPr>
          </a:p>
          <a:p>
            <a:pPr>
              <a:lnSpc>
                <a:spcPct val="100000"/>
              </a:lnSpc>
              <a:spcBef>
                <a:spcPts val="305"/>
              </a:spcBef>
            </a:pPr>
            <a:endParaRPr sz="1100" dirty="0">
              <a:solidFill>
                <a:srgbClr val="00B0F0"/>
              </a:solidFill>
              <a:latin typeface="+mn-lt"/>
              <a:cs typeface="Arial MT"/>
            </a:endParaRPr>
          </a:p>
          <a:p>
            <a:pPr marL="12700" marR="5080">
              <a:lnSpc>
                <a:spcPct val="102699"/>
              </a:lnSpc>
            </a:pPr>
            <a:r>
              <a:rPr sz="1100" dirty="0">
                <a:solidFill>
                  <a:srgbClr val="00B0F0"/>
                </a:solidFill>
                <a:latin typeface="+mn-lt"/>
                <a:cs typeface="Arial MT"/>
              </a:rPr>
              <a:t>Symmetric federalism </a:t>
            </a:r>
            <a:r>
              <a:rPr sz="1100" dirty="0">
                <a:latin typeface="+mn-lt"/>
                <a:cs typeface="Arial MT"/>
              </a:rPr>
              <a:t>exists when the territorial units of a federal state possess equal powers relative to the central government.</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180975">
              <a:lnSpc>
                <a:spcPct val="102600"/>
              </a:lnSpc>
            </a:pPr>
            <a:r>
              <a:rPr sz="1100" dirty="0">
                <a:solidFill>
                  <a:srgbClr val="00B0F0"/>
                </a:solidFill>
                <a:latin typeface="+mn-lt"/>
                <a:cs typeface="Arial MT"/>
              </a:rPr>
              <a:t>Asymmetric federalism </a:t>
            </a:r>
            <a:r>
              <a:rPr sz="1100" dirty="0">
                <a:latin typeface="+mn-lt"/>
                <a:cs typeface="Arial MT"/>
              </a:rPr>
              <a:t>exists when some territorial units enjoy more extensive powers than others relative to the central government.</a:t>
            </a:r>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19073"/>
            <a:ext cx="3914140" cy="756861"/>
          </a:xfrm>
          <a:prstGeom prst="rect">
            <a:avLst/>
          </a:prstGeom>
        </p:spPr>
        <p:txBody>
          <a:bodyPr vert="horz" wrap="square" lIns="0" tIns="415531" rIns="0" bIns="0" rtlCol="0">
            <a:spAutoFit/>
          </a:bodyPr>
          <a:lstStyle/>
          <a:p>
            <a:pPr marL="12700" marR="5080">
              <a:lnSpc>
                <a:spcPct val="102600"/>
              </a:lnSpc>
              <a:spcBef>
                <a:spcPts val="55"/>
              </a:spcBef>
            </a:pPr>
            <a:r>
              <a:rPr dirty="0">
                <a:latin typeface="+mn-lt"/>
              </a:rPr>
              <a:t>Whether a state is federal or unitary is ultimately a constitutional issue.</a:t>
            </a:r>
          </a:p>
        </p:txBody>
      </p:sp>
      <p:sp>
        <p:nvSpPr>
          <p:cNvPr id="3" name="object 3"/>
          <p:cNvSpPr txBox="1"/>
          <p:nvPr/>
        </p:nvSpPr>
        <p:spPr>
          <a:xfrm>
            <a:off x="347294" y="1631770"/>
            <a:ext cx="3695065"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Whether a state is </a:t>
            </a:r>
            <a:r>
              <a:rPr sz="1100" dirty="0">
                <a:solidFill>
                  <a:srgbClr val="00B0F0"/>
                </a:solidFill>
                <a:latin typeface="+mn-lt"/>
                <a:cs typeface="Arial MT"/>
              </a:rPr>
              <a:t>decentralized</a:t>
            </a:r>
            <a:r>
              <a:rPr sz="1100" dirty="0">
                <a:solidFill>
                  <a:srgbClr val="FF0000"/>
                </a:solidFill>
                <a:latin typeface="+mn-lt"/>
                <a:cs typeface="Arial MT"/>
              </a:rPr>
              <a:t> </a:t>
            </a:r>
            <a:r>
              <a:rPr sz="1100" dirty="0">
                <a:latin typeface="+mn-lt"/>
                <a:cs typeface="Arial MT"/>
              </a:rPr>
              <a:t>or not is about where policy is actually made.</a:t>
            </a:r>
          </a:p>
        </p:txBody>
      </p:sp>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14780"/>
            <a:ext cx="3862704" cy="349391"/>
          </a:xfrm>
          <a:prstGeom prst="rect">
            <a:avLst/>
          </a:prstGeom>
        </p:spPr>
        <p:txBody>
          <a:bodyPr vert="horz" wrap="square" lIns="0" tIns="6985" rIns="0" bIns="0" rtlCol="0">
            <a:spAutoFit/>
          </a:bodyPr>
          <a:lstStyle/>
          <a:p>
            <a:pPr marL="12700" marR="5080">
              <a:lnSpc>
                <a:spcPct val="102699"/>
              </a:lnSpc>
              <a:spcBef>
                <a:spcPts val="55"/>
              </a:spcBef>
            </a:pPr>
            <a:r>
              <a:rPr dirty="0">
                <a:solidFill>
                  <a:srgbClr val="00B0F0"/>
                </a:solidFill>
                <a:latin typeface="+mn-lt"/>
              </a:rPr>
              <a:t>Decentralization</a:t>
            </a:r>
            <a:r>
              <a:rPr dirty="0">
                <a:solidFill>
                  <a:srgbClr val="FF0000"/>
                </a:solidFill>
                <a:latin typeface="+mn-lt"/>
              </a:rPr>
              <a:t> </a:t>
            </a:r>
            <a:r>
              <a:rPr dirty="0">
                <a:latin typeface="+mn-lt"/>
              </a:rPr>
              <a:t>refers to the extent to which actual policymaking power lies with the central or regional governments.</a:t>
            </a:r>
          </a:p>
        </p:txBody>
      </p:sp>
      <p:sp>
        <p:nvSpPr>
          <p:cNvPr id="3" name="object 3"/>
          <p:cNvSpPr txBox="1"/>
          <p:nvPr/>
        </p:nvSpPr>
        <p:spPr>
          <a:xfrm>
            <a:off x="347294" y="1418931"/>
            <a:ext cx="3686175" cy="900183"/>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Most political scientists see decentralization as a revenue issue.</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122555">
              <a:lnSpc>
                <a:spcPct val="102600"/>
              </a:lnSpc>
            </a:pPr>
            <a:r>
              <a:rPr sz="1100" dirty="0">
                <a:solidFill>
                  <a:srgbClr val="00B0F0"/>
                </a:solidFill>
                <a:latin typeface="+mn-lt"/>
                <a:cs typeface="Arial MT"/>
              </a:rPr>
              <a:t>The greater the share of all tax revenues going to the central government, the less decentralized the state.</a:t>
            </a:r>
          </a:p>
        </p:txBody>
      </p:sp>
    </p:spTree>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8397" y="101514"/>
            <a:ext cx="2592705"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Central Government’s Share of Tax Revenue</a:t>
            </a:r>
          </a:p>
        </p:txBody>
      </p:sp>
      <p:sp>
        <p:nvSpPr>
          <p:cNvPr id="3" name="object 3"/>
          <p:cNvSpPr/>
          <p:nvPr/>
        </p:nvSpPr>
        <p:spPr>
          <a:xfrm>
            <a:off x="1626226" y="519353"/>
            <a:ext cx="40005" cy="0"/>
          </a:xfrm>
          <a:custGeom>
            <a:avLst/>
            <a:gdLst/>
            <a:ahLst/>
            <a:cxnLst/>
            <a:rect l="l" t="t" r="r" b="b"/>
            <a:pathLst>
              <a:path w="40005">
                <a:moveTo>
                  <a:pt x="0" y="0"/>
                </a:moveTo>
                <a:lnTo>
                  <a:pt x="39583" y="0"/>
                </a:lnTo>
              </a:path>
            </a:pathLst>
          </a:custGeom>
          <a:ln w="3492">
            <a:solidFill>
              <a:srgbClr val="231F20"/>
            </a:solidFill>
          </a:ln>
        </p:spPr>
        <p:txBody>
          <a:bodyPr wrap="square" lIns="0" tIns="0" rIns="0" bIns="0" rtlCol="0"/>
          <a:lstStyle/>
          <a:p>
            <a:endParaRPr/>
          </a:p>
        </p:txBody>
      </p:sp>
      <p:sp>
        <p:nvSpPr>
          <p:cNvPr id="4" name="object 4"/>
          <p:cNvSpPr/>
          <p:nvPr/>
        </p:nvSpPr>
        <p:spPr>
          <a:xfrm>
            <a:off x="1626226" y="847320"/>
            <a:ext cx="40005" cy="0"/>
          </a:xfrm>
          <a:custGeom>
            <a:avLst/>
            <a:gdLst/>
            <a:ahLst/>
            <a:cxnLst/>
            <a:rect l="l" t="t" r="r" b="b"/>
            <a:pathLst>
              <a:path w="40005">
                <a:moveTo>
                  <a:pt x="0" y="0"/>
                </a:moveTo>
                <a:lnTo>
                  <a:pt x="39583" y="0"/>
                </a:lnTo>
              </a:path>
            </a:pathLst>
          </a:custGeom>
          <a:ln w="3492">
            <a:solidFill>
              <a:srgbClr val="231F20"/>
            </a:solidFill>
          </a:ln>
        </p:spPr>
        <p:txBody>
          <a:bodyPr wrap="square" lIns="0" tIns="0" rIns="0" bIns="0" rtlCol="0"/>
          <a:lstStyle/>
          <a:p>
            <a:endParaRPr/>
          </a:p>
        </p:txBody>
      </p:sp>
      <p:sp>
        <p:nvSpPr>
          <p:cNvPr id="5" name="object 5"/>
          <p:cNvSpPr/>
          <p:nvPr/>
        </p:nvSpPr>
        <p:spPr>
          <a:xfrm>
            <a:off x="1626226" y="1175287"/>
            <a:ext cx="40005" cy="0"/>
          </a:xfrm>
          <a:custGeom>
            <a:avLst/>
            <a:gdLst/>
            <a:ahLst/>
            <a:cxnLst/>
            <a:rect l="l" t="t" r="r" b="b"/>
            <a:pathLst>
              <a:path w="40005">
                <a:moveTo>
                  <a:pt x="0" y="0"/>
                </a:moveTo>
                <a:lnTo>
                  <a:pt x="39583" y="0"/>
                </a:lnTo>
              </a:path>
            </a:pathLst>
          </a:custGeom>
          <a:ln w="3492">
            <a:solidFill>
              <a:srgbClr val="231F20"/>
            </a:solidFill>
          </a:ln>
        </p:spPr>
        <p:txBody>
          <a:bodyPr wrap="square" lIns="0" tIns="0" rIns="0" bIns="0" rtlCol="0"/>
          <a:lstStyle/>
          <a:p>
            <a:endParaRPr/>
          </a:p>
        </p:txBody>
      </p:sp>
      <p:sp>
        <p:nvSpPr>
          <p:cNvPr id="6" name="object 6"/>
          <p:cNvSpPr/>
          <p:nvPr/>
        </p:nvSpPr>
        <p:spPr>
          <a:xfrm>
            <a:off x="1626226" y="1503253"/>
            <a:ext cx="40005" cy="0"/>
          </a:xfrm>
          <a:custGeom>
            <a:avLst/>
            <a:gdLst/>
            <a:ahLst/>
            <a:cxnLst/>
            <a:rect l="l" t="t" r="r" b="b"/>
            <a:pathLst>
              <a:path w="40005">
                <a:moveTo>
                  <a:pt x="0" y="0"/>
                </a:moveTo>
                <a:lnTo>
                  <a:pt x="39583" y="0"/>
                </a:lnTo>
              </a:path>
            </a:pathLst>
          </a:custGeom>
          <a:ln w="3492">
            <a:solidFill>
              <a:srgbClr val="231F20"/>
            </a:solidFill>
          </a:ln>
        </p:spPr>
        <p:txBody>
          <a:bodyPr wrap="square" lIns="0" tIns="0" rIns="0" bIns="0" rtlCol="0"/>
          <a:lstStyle/>
          <a:p>
            <a:endParaRPr/>
          </a:p>
        </p:txBody>
      </p:sp>
      <p:sp>
        <p:nvSpPr>
          <p:cNvPr id="7" name="object 7"/>
          <p:cNvSpPr/>
          <p:nvPr/>
        </p:nvSpPr>
        <p:spPr>
          <a:xfrm>
            <a:off x="1626226" y="1831220"/>
            <a:ext cx="40005" cy="0"/>
          </a:xfrm>
          <a:custGeom>
            <a:avLst/>
            <a:gdLst/>
            <a:ahLst/>
            <a:cxnLst/>
            <a:rect l="l" t="t" r="r" b="b"/>
            <a:pathLst>
              <a:path w="40005">
                <a:moveTo>
                  <a:pt x="0" y="0"/>
                </a:moveTo>
                <a:lnTo>
                  <a:pt x="39583" y="0"/>
                </a:lnTo>
              </a:path>
            </a:pathLst>
          </a:custGeom>
          <a:ln w="3492">
            <a:solidFill>
              <a:srgbClr val="231F20"/>
            </a:solidFill>
          </a:ln>
        </p:spPr>
        <p:txBody>
          <a:bodyPr wrap="square" lIns="0" tIns="0" rIns="0" bIns="0" rtlCol="0"/>
          <a:lstStyle/>
          <a:p>
            <a:endParaRPr/>
          </a:p>
        </p:txBody>
      </p:sp>
      <p:sp>
        <p:nvSpPr>
          <p:cNvPr id="8" name="object 8"/>
          <p:cNvSpPr/>
          <p:nvPr/>
        </p:nvSpPr>
        <p:spPr>
          <a:xfrm>
            <a:off x="1626226" y="2159194"/>
            <a:ext cx="40005" cy="0"/>
          </a:xfrm>
          <a:custGeom>
            <a:avLst/>
            <a:gdLst/>
            <a:ahLst/>
            <a:cxnLst/>
            <a:rect l="l" t="t" r="r" b="b"/>
            <a:pathLst>
              <a:path w="40005">
                <a:moveTo>
                  <a:pt x="0" y="0"/>
                </a:moveTo>
                <a:lnTo>
                  <a:pt x="39583" y="0"/>
                </a:lnTo>
              </a:path>
            </a:pathLst>
          </a:custGeom>
          <a:ln w="3492">
            <a:solidFill>
              <a:srgbClr val="231F20"/>
            </a:solidFill>
          </a:ln>
        </p:spPr>
        <p:txBody>
          <a:bodyPr wrap="square" lIns="0" tIns="0" rIns="0" bIns="0" rtlCol="0"/>
          <a:lstStyle/>
          <a:p>
            <a:endParaRPr/>
          </a:p>
        </p:txBody>
      </p:sp>
      <p:sp>
        <p:nvSpPr>
          <p:cNvPr id="9" name="object 9"/>
          <p:cNvSpPr/>
          <p:nvPr/>
        </p:nvSpPr>
        <p:spPr>
          <a:xfrm>
            <a:off x="1626226" y="2487160"/>
            <a:ext cx="40005" cy="0"/>
          </a:xfrm>
          <a:custGeom>
            <a:avLst/>
            <a:gdLst/>
            <a:ahLst/>
            <a:cxnLst/>
            <a:rect l="l" t="t" r="r" b="b"/>
            <a:pathLst>
              <a:path w="40005">
                <a:moveTo>
                  <a:pt x="0" y="0"/>
                </a:moveTo>
                <a:lnTo>
                  <a:pt x="39583" y="0"/>
                </a:lnTo>
              </a:path>
            </a:pathLst>
          </a:custGeom>
          <a:ln w="3492">
            <a:solidFill>
              <a:srgbClr val="231F20"/>
            </a:solidFill>
          </a:ln>
        </p:spPr>
        <p:txBody>
          <a:bodyPr wrap="square" lIns="0" tIns="0" rIns="0" bIns="0" rtlCol="0"/>
          <a:lstStyle/>
          <a:p>
            <a:endParaRPr/>
          </a:p>
        </p:txBody>
      </p:sp>
      <p:sp>
        <p:nvSpPr>
          <p:cNvPr id="10" name="object 10"/>
          <p:cNvSpPr/>
          <p:nvPr/>
        </p:nvSpPr>
        <p:spPr>
          <a:xfrm>
            <a:off x="1626226" y="2815127"/>
            <a:ext cx="40005" cy="0"/>
          </a:xfrm>
          <a:custGeom>
            <a:avLst/>
            <a:gdLst/>
            <a:ahLst/>
            <a:cxnLst/>
            <a:rect l="l" t="t" r="r" b="b"/>
            <a:pathLst>
              <a:path w="40005">
                <a:moveTo>
                  <a:pt x="0" y="0"/>
                </a:moveTo>
                <a:lnTo>
                  <a:pt x="39583" y="0"/>
                </a:lnTo>
              </a:path>
            </a:pathLst>
          </a:custGeom>
          <a:ln w="3492">
            <a:solidFill>
              <a:srgbClr val="231F20"/>
            </a:solidFill>
          </a:ln>
        </p:spPr>
        <p:txBody>
          <a:bodyPr wrap="square" lIns="0" tIns="0" rIns="0" bIns="0" rtlCol="0"/>
          <a:lstStyle/>
          <a:p>
            <a:endParaRPr/>
          </a:p>
        </p:txBody>
      </p:sp>
      <p:sp>
        <p:nvSpPr>
          <p:cNvPr id="11" name="object 11"/>
          <p:cNvSpPr/>
          <p:nvPr/>
        </p:nvSpPr>
        <p:spPr>
          <a:xfrm>
            <a:off x="1626226" y="3143094"/>
            <a:ext cx="40005" cy="0"/>
          </a:xfrm>
          <a:custGeom>
            <a:avLst/>
            <a:gdLst/>
            <a:ahLst/>
            <a:cxnLst/>
            <a:rect l="l" t="t" r="r" b="b"/>
            <a:pathLst>
              <a:path w="40005">
                <a:moveTo>
                  <a:pt x="0" y="0"/>
                </a:moveTo>
                <a:lnTo>
                  <a:pt x="39583" y="0"/>
                </a:lnTo>
              </a:path>
            </a:pathLst>
          </a:custGeom>
          <a:ln w="3492">
            <a:solidFill>
              <a:srgbClr val="231F20"/>
            </a:solidFill>
          </a:ln>
        </p:spPr>
        <p:txBody>
          <a:bodyPr wrap="square" lIns="0" tIns="0" rIns="0" bIns="0" rtlCol="0"/>
          <a:lstStyle/>
          <a:p>
            <a:endParaRPr/>
          </a:p>
        </p:txBody>
      </p:sp>
      <p:sp>
        <p:nvSpPr>
          <p:cNvPr id="12" name="object 12"/>
          <p:cNvSpPr txBox="1"/>
          <p:nvPr/>
        </p:nvSpPr>
        <p:spPr>
          <a:xfrm>
            <a:off x="1510790" y="470855"/>
            <a:ext cx="115570" cy="92710"/>
          </a:xfrm>
          <a:prstGeom prst="rect">
            <a:avLst/>
          </a:prstGeom>
        </p:spPr>
        <p:txBody>
          <a:bodyPr vert="horz" wrap="square" lIns="0" tIns="11430" rIns="0" bIns="0" rtlCol="0">
            <a:spAutoFit/>
          </a:bodyPr>
          <a:lstStyle/>
          <a:p>
            <a:pPr marL="12700">
              <a:lnSpc>
                <a:spcPct val="100000"/>
              </a:lnSpc>
              <a:spcBef>
                <a:spcPts val="90"/>
              </a:spcBef>
            </a:pPr>
            <a:r>
              <a:rPr sz="450" spc="-25" dirty="0">
                <a:solidFill>
                  <a:srgbClr val="231F20"/>
                </a:solidFill>
                <a:latin typeface="Arial MT"/>
                <a:cs typeface="Arial MT"/>
              </a:rPr>
              <a:t>100</a:t>
            </a:r>
            <a:endParaRPr sz="450">
              <a:latin typeface="Arial MT"/>
              <a:cs typeface="Arial MT"/>
            </a:endParaRPr>
          </a:p>
        </p:txBody>
      </p:sp>
      <p:sp>
        <p:nvSpPr>
          <p:cNvPr id="13" name="object 13"/>
          <p:cNvSpPr txBox="1"/>
          <p:nvPr/>
        </p:nvSpPr>
        <p:spPr>
          <a:xfrm>
            <a:off x="1538786" y="799004"/>
            <a:ext cx="87630" cy="92710"/>
          </a:xfrm>
          <a:prstGeom prst="rect">
            <a:avLst/>
          </a:prstGeom>
        </p:spPr>
        <p:txBody>
          <a:bodyPr vert="horz" wrap="square" lIns="0" tIns="11430" rIns="0" bIns="0" rtlCol="0">
            <a:spAutoFit/>
          </a:bodyPr>
          <a:lstStyle/>
          <a:p>
            <a:pPr marL="12700">
              <a:lnSpc>
                <a:spcPct val="100000"/>
              </a:lnSpc>
              <a:spcBef>
                <a:spcPts val="90"/>
              </a:spcBef>
            </a:pPr>
            <a:r>
              <a:rPr sz="450" spc="-25" dirty="0">
                <a:solidFill>
                  <a:srgbClr val="231F20"/>
                </a:solidFill>
                <a:latin typeface="Arial MT"/>
                <a:cs typeface="Arial MT"/>
              </a:rPr>
              <a:t>90</a:t>
            </a:r>
            <a:endParaRPr sz="450">
              <a:latin typeface="Arial MT"/>
              <a:cs typeface="Arial MT"/>
            </a:endParaRPr>
          </a:p>
        </p:txBody>
      </p:sp>
      <p:sp>
        <p:nvSpPr>
          <p:cNvPr id="14" name="object 14"/>
          <p:cNvSpPr txBox="1"/>
          <p:nvPr/>
        </p:nvSpPr>
        <p:spPr>
          <a:xfrm>
            <a:off x="1538786" y="1127131"/>
            <a:ext cx="87630" cy="92710"/>
          </a:xfrm>
          <a:prstGeom prst="rect">
            <a:avLst/>
          </a:prstGeom>
        </p:spPr>
        <p:txBody>
          <a:bodyPr vert="horz" wrap="square" lIns="0" tIns="11430" rIns="0" bIns="0" rtlCol="0">
            <a:spAutoFit/>
          </a:bodyPr>
          <a:lstStyle/>
          <a:p>
            <a:pPr marL="12700">
              <a:lnSpc>
                <a:spcPct val="100000"/>
              </a:lnSpc>
              <a:spcBef>
                <a:spcPts val="90"/>
              </a:spcBef>
            </a:pPr>
            <a:r>
              <a:rPr sz="450" spc="-25" dirty="0">
                <a:solidFill>
                  <a:srgbClr val="231F20"/>
                </a:solidFill>
                <a:latin typeface="Arial MT"/>
                <a:cs typeface="Arial MT"/>
              </a:rPr>
              <a:t>80</a:t>
            </a:r>
            <a:endParaRPr sz="450">
              <a:latin typeface="Arial MT"/>
              <a:cs typeface="Arial MT"/>
            </a:endParaRPr>
          </a:p>
        </p:txBody>
      </p:sp>
      <p:sp>
        <p:nvSpPr>
          <p:cNvPr id="15" name="object 15"/>
          <p:cNvSpPr txBox="1"/>
          <p:nvPr/>
        </p:nvSpPr>
        <p:spPr>
          <a:xfrm>
            <a:off x="1538786" y="1455258"/>
            <a:ext cx="87630" cy="92710"/>
          </a:xfrm>
          <a:prstGeom prst="rect">
            <a:avLst/>
          </a:prstGeom>
        </p:spPr>
        <p:txBody>
          <a:bodyPr vert="horz" wrap="square" lIns="0" tIns="11430" rIns="0" bIns="0" rtlCol="0">
            <a:spAutoFit/>
          </a:bodyPr>
          <a:lstStyle/>
          <a:p>
            <a:pPr marL="12700">
              <a:lnSpc>
                <a:spcPct val="100000"/>
              </a:lnSpc>
              <a:spcBef>
                <a:spcPts val="90"/>
              </a:spcBef>
            </a:pPr>
            <a:r>
              <a:rPr sz="450" spc="-25" dirty="0">
                <a:solidFill>
                  <a:srgbClr val="231F20"/>
                </a:solidFill>
                <a:latin typeface="Arial MT"/>
                <a:cs typeface="Arial MT"/>
              </a:rPr>
              <a:t>70</a:t>
            </a:r>
            <a:endParaRPr sz="450">
              <a:latin typeface="Arial MT"/>
              <a:cs typeface="Arial MT"/>
            </a:endParaRPr>
          </a:p>
        </p:txBody>
      </p:sp>
      <p:sp>
        <p:nvSpPr>
          <p:cNvPr id="16" name="object 16"/>
          <p:cNvSpPr txBox="1"/>
          <p:nvPr/>
        </p:nvSpPr>
        <p:spPr>
          <a:xfrm>
            <a:off x="1538786" y="1783386"/>
            <a:ext cx="87630" cy="92710"/>
          </a:xfrm>
          <a:prstGeom prst="rect">
            <a:avLst/>
          </a:prstGeom>
        </p:spPr>
        <p:txBody>
          <a:bodyPr vert="horz" wrap="square" lIns="0" tIns="11430" rIns="0" bIns="0" rtlCol="0">
            <a:spAutoFit/>
          </a:bodyPr>
          <a:lstStyle/>
          <a:p>
            <a:pPr marL="12700">
              <a:lnSpc>
                <a:spcPct val="100000"/>
              </a:lnSpc>
              <a:spcBef>
                <a:spcPts val="90"/>
              </a:spcBef>
            </a:pPr>
            <a:r>
              <a:rPr sz="450" spc="-25" dirty="0">
                <a:solidFill>
                  <a:srgbClr val="231F20"/>
                </a:solidFill>
                <a:latin typeface="Arial MT"/>
                <a:cs typeface="Arial MT"/>
              </a:rPr>
              <a:t>60</a:t>
            </a:r>
            <a:endParaRPr sz="450">
              <a:latin typeface="Arial MT"/>
              <a:cs typeface="Arial MT"/>
            </a:endParaRPr>
          </a:p>
        </p:txBody>
      </p:sp>
      <p:sp>
        <p:nvSpPr>
          <p:cNvPr id="17" name="object 17"/>
          <p:cNvSpPr txBox="1"/>
          <p:nvPr/>
        </p:nvSpPr>
        <p:spPr>
          <a:xfrm>
            <a:off x="1538786" y="2111513"/>
            <a:ext cx="87630" cy="92710"/>
          </a:xfrm>
          <a:prstGeom prst="rect">
            <a:avLst/>
          </a:prstGeom>
        </p:spPr>
        <p:txBody>
          <a:bodyPr vert="horz" wrap="square" lIns="0" tIns="11430" rIns="0" bIns="0" rtlCol="0">
            <a:spAutoFit/>
          </a:bodyPr>
          <a:lstStyle/>
          <a:p>
            <a:pPr marL="12700">
              <a:lnSpc>
                <a:spcPct val="100000"/>
              </a:lnSpc>
              <a:spcBef>
                <a:spcPts val="90"/>
              </a:spcBef>
            </a:pPr>
            <a:r>
              <a:rPr sz="450" spc="-25" dirty="0">
                <a:solidFill>
                  <a:srgbClr val="231F20"/>
                </a:solidFill>
                <a:latin typeface="Arial MT"/>
                <a:cs typeface="Arial MT"/>
              </a:rPr>
              <a:t>50</a:t>
            </a:r>
            <a:endParaRPr sz="450">
              <a:latin typeface="Arial MT"/>
              <a:cs typeface="Arial MT"/>
            </a:endParaRPr>
          </a:p>
        </p:txBody>
      </p:sp>
      <p:sp>
        <p:nvSpPr>
          <p:cNvPr id="18" name="object 18"/>
          <p:cNvSpPr txBox="1"/>
          <p:nvPr/>
        </p:nvSpPr>
        <p:spPr>
          <a:xfrm>
            <a:off x="1538786" y="2439640"/>
            <a:ext cx="87630" cy="92710"/>
          </a:xfrm>
          <a:prstGeom prst="rect">
            <a:avLst/>
          </a:prstGeom>
        </p:spPr>
        <p:txBody>
          <a:bodyPr vert="horz" wrap="square" lIns="0" tIns="11430" rIns="0" bIns="0" rtlCol="0">
            <a:spAutoFit/>
          </a:bodyPr>
          <a:lstStyle/>
          <a:p>
            <a:pPr marL="12700">
              <a:lnSpc>
                <a:spcPct val="100000"/>
              </a:lnSpc>
              <a:spcBef>
                <a:spcPts val="90"/>
              </a:spcBef>
            </a:pPr>
            <a:r>
              <a:rPr sz="450" spc="-25" dirty="0">
                <a:solidFill>
                  <a:srgbClr val="231F20"/>
                </a:solidFill>
                <a:latin typeface="Arial MT"/>
                <a:cs typeface="Arial MT"/>
              </a:rPr>
              <a:t>40</a:t>
            </a:r>
            <a:endParaRPr sz="450">
              <a:latin typeface="Arial MT"/>
              <a:cs typeface="Arial MT"/>
            </a:endParaRPr>
          </a:p>
        </p:txBody>
      </p:sp>
      <p:sp>
        <p:nvSpPr>
          <p:cNvPr id="19" name="object 19"/>
          <p:cNvSpPr txBox="1"/>
          <p:nvPr/>
        </p:nvSpPr>
        <p:spPr>
          <a:xfrm>
            <a:off x="1538786" y="2767768"/>
            <a:ext cx="87630" cy="92710"/>
          </a:xfrm>
          <a:prstGeom prst="rect">
            <a:avLst/>
          </a:prstGeom>
        </p:spPr>
        <p:txBody>
          <a:bodyPr vert="horz" wrap="square" lIns="0" tIns="11430" rIns="0" bIns="0" rtlCol="0">
            <a:spAutoFit/>
          </a:bodyPr>
          <a:lstStyle/>
          <a:p>
            <a:pPr marL="12700">
              <a:lnSpc>
                <a:spcPct val="100000"/>
              </a:lnSpc>
              <a:spcBef>
                <a:spcPts val="90"/>
              </a:spcBef>
            </a:pPr>
            <a:r>
              <a:rPr sz="450" spc="-25" dirty="0">
                <a:solidFill>
                  <a:srgbClr val="231F20"/>
                </a:solidFill>
                <a:latin typeface="Arial MT"/>
                <a:cs typeface="Arial MT"/>
              </a:rPr>
              <a:t>30</a:t>
            </a:r>
            <a:endParaRPr sz="450">
              <a:latin typeface="Arial MT"/>
              <a:cs typeface="Arial MT"/>
            </a:endParaRPr>
          </a:p>
        </p:txBody>
      </p:sp>
      <p:sp>
        <p:nvSpPr>
          <p:cNvPr id="20" name="object 20"/>
          <p:cNvSpPr txBox="1"/>
          <p:nvPr/>
        </p:nvSpPr>
        <p:spPr>
          <a:xfrm>
            <a:off x="1538786" y="3095895"/>
            <a:ext cx="87630" cy="92710"/>
          </a:xfrm>
          <a:prstGeom prst="rect">
            <a:avLst/>
          </a:prstGeom>
        </p:spPr>
        <p:txBody>
          <a:bodyPr vert="horz" wrap="square" lIns="0" tIns="11430" rIns="0" bIns="0" rtlCol="0">
            <a:spAutoFit/>
          </a:bodyPr>
          <a:lstStyle/>
          <a:p>
            <a:pPr marL="12700">
              <a:lnSpc>
                <a:spcPct val="100000"/>
              </a:lnSpc>
              <a:spcBef>
                <a:spcPts val="90"/>
              </a:spcBef>
            </a:pPr>
            <a:r>
              <a:rPr sz="450" spc="-25" dirty="0">
                <a:solidFill>
                  <a:srgbClr val="231F20"/>
                </a:solidFill>
                <a:latin typeface="Arial MT"/>
                <a:cs typeface="Arial MT"/>
              </a:rPr>
              <a:t>20</a:t>
            </a:r>
            <a:endParaRPr sz="450">
              <a:latin typeface="Arial MT"/>
              <a:cs typeface="Arial MT"/>
            </a:endParaRPr>
          </a:p>
        </p:txBody>
      </p:sp>
      <p:sp>
        <p:nvSpPr>
          <p:cNvPr id="21" name="object 21"/>
          <p:cNvSpPr/>
          <p:nvPr/>
        </p:nvSpPr>
        <p:spPr>
          <a:xfrm>
            <a:off x="2130305" y="512084"/>
            <a:ext cx="16510" cy="41910"/>
          </a:xfrm>
          <a:custGeom>
            <a:avLst/>
            <a:gdLst/>
            <a:ahLst/>
            <a:cxnLst/>
            <a:rect l="l" t="t" r="r" b="b"/>
            <a:pathLst>
              <a:path w="16510" h="41909">
                <a:moveTo>
                  <a:pt x="16154" y="29222"/>
                </a:moveTo>
                <a:lnTo>
                  <a:pt x="12534" y="25615"/>
                </a:lnTo>
                <a:lnTo>
                  <a:pt x="3606" y="25615"/>
                </a:lnTo>
                <a:lnTo>
                  <a:pt x="0" y="29222"/>
                </a:lnTo>
                <a:lnTo>
                  <a:pt x="0" y="38150"/>
                </a:lnTo>
                <a:lnTo>
                  <a:pt x="3606" y="41757"/>
                </a:lnTo>
                <a:lnTo>
                  <a:pt x="12534" y="41757"/>
                </a:lnTo>
                <a:lnTo>
                  <a:pt x="16154" y="38150"/>
                </a:lnTo>
                <a:lnTo>
                  <a:pt x="16154" y="33680"/>
                </a:lnTo>
                <a:lnTo>
                  <a:pt x="16154" y="29222"/>
                </a:lnTo>
                <a:close/>
              </a:path>
              <a:path w="16510" h="41909">
                <a:moveTo>
                  <a:pt x="16154" y="3619"/>
                </a:moveTo>
                <a:lnTo>
                  <a:pt x="12534" y="0"/>
                </a:lnTo>
                <a:lnTo>
                  <a:pt x="3606" y="0"/>
                </a:lnTo>
                <a:lnTo>
                  <a:pt x="0" y="3619"/>
                </a:lnTo>
                <a:lnTo>
                  <a:pt x="0" y="12534"/>
                </a:lnTo>
                <a:lnTo>
                  <a:pt x="3606" y="16154"/>
                </a:lnTo>
                <a:lnTo>
                  <a:pt x="12534" y="16154"/>
                </a:lnTo>
                <a:lnTo>
                  <a:pt x="16154" y="12534"/>
                </a:lnTo>
                <a:lnTo>
                  <a:pt x="16154" y="8077"/>
                </a:lnTo>
                <a:lnTo>
                  <a:pt x="16154" y="3619"/>
                </a:lnTo>
                <a:close/>
              </a:path>
            </a:pathLst>
          </a:custGeom>
          <a:solidFill>
            <a:srgbClr val="939598"/>
          </a:solidFill>
        </p:spPr>
        <p:txBody>
          <a:bodyPr wrap="square" lIns="0" tIns="0" rIns="0" bIns="0" rtlCol="0"/>
          <a:lstStyle/>
          <a:p>
            <a:endParaRPr/>
          </a:p>
        </p:txBody>
      </p:sp>
      <p:sp>
        <p:nvSpPr>
          <p:cNvPr id="22" name="object 22"/>
          <p:cNvSpPr/>
          <p:nvPr/>
        </p:nvSpPr>
        <p:spPr>
          <a:xfrm>
            <a:off x="2623914" y="597648"/>
            <a:ext cx="16510" cy="16510"/>
          </a:xfrm>
          <a:custGeom>
            <a:avLst/>
            <a:gdLst/>
            <a:ahLst/>
            <a:cxnLst/>
            <a:rect l="l" t="t" r="r" b="b"/>
            <a:pathLst>
              <a:path w="16510" h="16509">
                <a:moveTo>
                  <a:pt x="12538" y="0"/>
                </a:moveTo>
                <a:lnTo>
                  <a:pt x="3618" y="0"/>
                </a:lnTo>
                <a:lnTo>
                  <a:pt x="0" y="3611"/>
                </a:lnTo>
                <a:lnTo>
                  <a:pt x="0" y="12531"/>
                </a:lnTo>
                <a:lnTo>
                  <a:pt x="3618" y="16149"/>
                </a:lnTo>
                <a:lnTo>
                  <a:pt x="12538" y="16149"/>
                </a:lnTo>
                <a:lnTo>
                  <a:pt x="16156" y="12531"/>
                </a:lnTo>
                <a:lnTo>
                  <a:pt x="16156" y="8067"/>
                </a:lnTo>
                <a:lnTo>
                  <a:pt x="16156" y="3611"/>
                </a:lnTo>
                <a:lnTo>
                  <a:pt x="12538" y="0"/>
                </a:lnTo>
                <a:close/>
              </a:path>
            </a:pathLst>
          </a:custGeom>
          <a:solidFill>
            <a:srgbClr val="939598"/>
          </a:solidFill>
        </p:spPr>
        <p:txBody>
          <a:bodyPr wrap="square" lIns="0" tIns="0" rIns="0" bIns="0" rtlCol="0"/>
          <a:lstStyle/>
          <a:p>
            <a:endParaRPr/>
          </a:p>
        </p:txBody>
      </p:sp>
      <p:sp>
        <p:nvSpPr>
          <p:cNvPr id="23" name="object 23"/>
          <p:cNvSpPr/>
          <p:nvPr/>
        </p:nvSpPr>
        <p:spPr>
          <a:xfrm>
            <a:off x="2623914" y="802246"/>
            <a:ext cx="16510" cy="16510"/>
          </a:xfrm>
          <a:custGeom>
            <a:avLst/>
            <a:gdLst/>
            <a:ahLst/>
            <a:cxnLst/>
            <a:rect l="l" t="t" r="r" b="b"/>
            <a:pathLst>
              <a:path w="16510" h="16509">
                <a:moveTo>
                  <a:pt x="12538" y="0"/>
                </a:moveTo>
                <a:lnTo>
                  <a:pt x="3618" y="0"/>
                </a:lnTo>
                <a:lnTo>
                  <a:pt x="0" y="3611"/>
                </a:lnTo>
                <a:lnTo>
                  <a:pt x="0" y="12538"/>
                </a:lnTo>
                <a:lnTo>
                  <a:pt x="3618" y="16149"/>
                </a:lnTo>
                <a:lnTo>
                  <a:pt x="12538" y="16149"/>
                </a:lnTo>
                <a:lnTo>
                  <a:pt x="16156" y="12538"/>
                </a:lnTo>
                <a:lnTo>
                  <a:pt x="16156" y="8074"/>
                </a:lnTo>
                <a:lnTo>
                  <a:pt x="16156" y="3611"/>
                </a:lnTo>
                <a:lnTo>
                  <a:pt x="12538" y="0"/>
                </a:lnTo>
                <a:close/>
              </a:path>
            </a:pathLst>
          </a:custGeom>
          <a:solidFill>
            <a:srgbClr val="939598"/>
          </a:solidFill>
        </p:spPr>
        <p:txBody>
          <a:bodyPr wrap="square" lIns="0" tIns="0" rIns="0" bIns="0" rtlCol="0"/>
          <a:lstStyle/>
          <a:p>
            <a:endParaRPr/>
          </a:p>
        </p:txBody>
      </p:sp>
      <p:sp>
        <p:nvSpPr>
          <p:cNvPr id="24" name="object 24"/>
          <p:cNvSpPr/>
          <p:nvPr/>
        </p:nvSpPr>
        <p:spPr>
          <a:xfrm>
            <a:off x="2623914" y="1166632"/>
            <a:ext cx="16510" cy="16510"/>
          </a:xfrm>
          <a:custGeom>
            <a:avLst/>
            <a:gdLst/>
            <a:ahLst/>
            <a:cxnLst/>
            <a:rect l="l" t="t" r="r" b="b"/>
            <a:pathLst>
              <a:path w="16510" h="16509">
                <a:moveTo>
                  <a:pt x="12538" y="0"/>
                </a:moveTo>
                <a:lnTo>
                  <a:pt x="3618" y="0"/>
                </a:lnTo>
                <a:lnTo>
                  <a:pt x="0" y="3611"/>
                </a:lnTo>
                <a:lnTo>
                  <a:pt x="0" y="12538"/>
                </a:lnTo>
                <a:lnTo>
                  <a:pt x="3618" y="16149"/>
                </a:lnTo>
                <a:lnTo>
                  <a:pt x="12538" y="16149"/>
                </a:lnTo>
                <a:lnTo>
                  <a:pt x="16156" y="12538"/>
                </a:lnTo>
                <a:lnTo>
                  <a:pt x="16156" y="8074"/>
                </a:lnTo>
                <a:lnTo>
                  <a:pt x="16156" y="3611"/>
                </a:lnTo>
                <a:lnTo>
                  <a:pt x="12538" y="0"/>
                </a:lnTo>
                <a:close/>
              </a:path>
            </a:pathLst>
          </a:custGeom>
          <a:solidFill>
            <a:srgbClr val="939598"/>
          </a:solidFill>
        </p:spPr>
        <p:txBody>
          <a:bodyPr wrap="square" lIns="0" tIns="0" rIns="0" bIns="0" rtlCol="0"/>
          <a:lstStyle/>
          <a:p>
            <a:endParaRPr/>
          </a:p>
        </p:txBody>
      </p:sp>
      <p:sp>
        <p:nvSpPr>
          <p:cNvPr id="25" name="object 25"/>
          <p:cNvSpPr/>
          <p:nvPr/>
        </p:nvSpPr>
        <p:spPr>
          <a:xfrm>
            <a:off x="2623903" y="1692181"/>
            <a:ext cx="16510" cy="46990"/>
          </a:xfrm>
          <a:custGeom>
            <a:avLst/>
            <a:gdLst/>
            <a:ahLst/>
            <a:cxnLst/>
            <a:rect l="l" t="t" r="r" b="b"/>
            <a:pathLst>
              <a:path w="16510" h="46990">
                <a:moveTo>
                  <a:pt x="16154" y="33883"/>
                </a:moveTo>
                <a:lnTo>
                  <a:pt x="12547" y="30264"/>
                </a:lnTo>
                <a:lnTo>
                  <a:pt x="3619" y="30264"/>
                </a:lnTo>
                <a:lnTo>
                  <a:pt x="0" y="33883"/>
                </a:lnTo>
                <a:lnTo>
                  <a:pt x="0" y="42811"/>
                </a:lnTo>
                <a:lnTo>
                  <a:pt x="3619" y="46418"/>
                </a:lnTo>
                <a:lnTo>
                  <a:pt x="12547" y="46418"/>
                </a:lnTo>
                <a:lnTo>
                  <a:pt x="16154" y="42811"/>
                </a:lnTo>
                <a:lnTo>
                  <a:pt x="16154" y="38354"/>
                </a:lnTo>
                <a:lnTo>
                  <a:pt x="16154" y="33883"/>
                </a:lnTo>
                <a:close/>
              </a:path>
              <a:path w="16510" h="46990">
                <a:moveTo>
                  <a:pt x="16154" y="3619"/>
                </a:moveTo>
                <a:lnTo>
                  <a:pt x="12547" y="0"/>
                </a:lnTo>
                <a:lnTo>
                  <a:pt x="3619" y="0"/>
                </a:lnTo>
                <a:lnTo>
                  <a:pt x="0" y="3619"/>
                </a:lnTo>
                <a:lnTo>
                  <a:pt x="0" y="12534"/>
                </a:lnTo>
                <a:lnTo>
                  <a:pt x="3619" y="16154"/>
                </a:lnTo>
                <a:lnTo>
                  <a:pt x="12547" y="16154"/>
                </a:lnTo>
                <a:lnTo>
                  <a:pt x="16154" y="12534"/>
                </a:lnTo>
                <a:lnTo>
                  <a:pt x="16154" y="8077"/>
                </a:lnTo>
                <a:lnTo>
                  <a:pt x="16154" y="3619"/>
                </a:lnTo>
                <a:close/>
              </a:path>
            </a:pathLst>
          </a:custGeom>
          <a:solidFill>
            <a:srgbClr val="939598"/>
          </a:solidFill>
        </p:spPr>
        <p:txBody>
          <a:bodyPr wrap="square" lIns="0" tIns="0" rIns="0" bIns="0" rtlCol="0"/>
          <a:lstStyle/>
          <a:p>
            <a:endParaRPr/>
          </a:p>
        </p:txBody>
      </p:sp>
      <p:sp>
        <p:nvSpPr>
          <p:cNvPr id="26" name="object 26"/>
          <p:cNvSpPr/>
          <p:nvPr/>
        </p:nvSpPr>
        <p:spPr>
          <a:xfrm>
            <a:off x="2623914" y="1914530"/>
            <a:ext cx="16510" cy="16510"/>
          </a:xfrm>
          <a:custGeom>
            <a:avLst/>
            <a:gdLst/>
            <a:ahLst/>
            <a:cxnLst/>
            <a:rect l="l" t="t" r="r" b="b"/>
            <a:pathLst>
              <a:path w="16510" h="16510">
                <a:moveTo>
                  <a:pt x="12538" y="0"/>
                </a:moveTo>
                <a:lnTo>
                  <a:pt x="3618" y="0"/>
                </a:lnTo>
                <a:lnTo>
                  <a:pt x="0" y="3618"/>
                </a:lnTo>
                <a:lnTo>
                  <a:pt x="0" y="12545"/>
                </a:lnTo>
                <a:lnTo>
                  <a:pt x="3618" y="16156"/>
                </a:lnTo>
                <a:lnTo>
                  <a:pt x="12538" y="16156"/>
                </a:lnTo>
                <a:lnTo>
                  <a:pt x="16156" y="12545"/>
                </a:lnTo>
                <a:lnTo>
                  <a:pt x="16156" y="8081"/>
                </a:lnTo>
                <a:lnTo>
                  <a:pt x="16156" y="3618"/>
                </a:lnTo>
                <a:lnTo>
                  <a:pt x="12538" y="0"/>
                </a:lnTo>
                <a:close/>
              </a:path>
            </a:pathLst>
          </a:custGeom>
          <a:solidFill>
            <a:srgbClr val="231F20"/>
          </a:solidFill>
        </p:spPr>
        <p:txBody>
          <a:bodyPr wrap="square" lIns="0" tIns="0" rIns="0" bIns="0" rtlCol="0"/>
          <a:lstStyle/>
          <a:p>
            <a:endParaRPr/>
          </a:p>
        </p:txBody>
      </p:sp>
      <p:sp>
        <p:nvSpPr>
          <p:cNvPr id="27" name="object 27"/>
          <p:cNvSpPr/>
          <p:nvPr/>
        </p:nvSpPr>
        <p:spPr>
          <a:xfrm>
            <a:off x="2623914" y="2177634"/>
            <a:ext cx="16510" cy="16510"/>
          </a:xfrm>
          <a:custGeom>
            <a:avLst/>
            <a:gdLst/>
            <a:ahLst/>
            <a:cxnLst/>
            <a:rect l="l" t="t" r="r" b="b"/>
            <a:pathLst>
              <a:path w="16510" h="16510">
                <a:moveTo>
                  <a:pt x="12538" y="0"/>
                </a:moveTo>
                <a:lnTo>
                  <a:pt x="3618" y="0"/>
                </a:lnTo>
                <a:lnTo>
                  <a:pt x="0" y="3611"/>
                </a:lnTo>
                <a:lnTo>
                  <a:pt x="0" y="12538"/>
                </a:lnTo>
                <a:lnTo>
                  <a:pt x="3618" y="16149"/>
                </a:lnTo>
                <a:lnTo>
                  <a:pt x="12538" y="16149"/>
                </a:lnTo>
                <a:lnTo>
                  <a:pt x="16156" y="12538"/>
                </a:lnTo>
                <a:lnTo>
                  <a:pt x="16156" y="8074"/>
                </a:lnTo>
                <a:lnTo>
                  <a:pt x="16156" y="3611"/>
                </a:lnTo>
                <a:lnTo>
                  <a:pt x="12538" y="0"/>
                </a:lnTo>
                <a:close/>
              </a:path>
            </a:pathLst>
          </a:custGeom>
          <a:solidFill>
            <a:srgbClr val="939598"/>
          </a:solidFill>
        </p:spPr>
        <p:txBody>
          <a:bodyPr wrap="square" lIns="0" tIns="0" rIns="0" bIns="0" rtlCol="0"/>
          <a:lstStyle/>
          <a:p>
            <a:endParaRPr/>
          </a:p>
        </p:txBody>
      </p:sp>
      <p:sp>
        <p:nvSpPr>
          <p:cNvPr id="28" name="object 28"/>
          <p:cNvSpPr/>
          <p:nvPr/>
        </p:nvSpPr>
        <p:spPr>
          <a:xfrm>
            <a:off x="2622900" y="2401743"/>
            <a:ext cx="18415" cy="43180"/>
          </a:xfrm>
          <a:custGeom>
            <a:avLst/>
            <a:gdLst/>
            <a:ahLst/>
            <a:cxnLst/>
            <a:rect l="l" t="t" r="r" b="b"/>
            <a:pathLst>
              <a:path w="18414" h="43180">
                <a:moveTo>
                  <a:pt x="17157" y="3619"/>
                </a:moveTo>
                <a:lnTo>
                  <a:pt x="13550" y="0"/>
                </a:lnTo>
                <a:lnTo>
                  <a:pt x="4622" y="0"/>
                </a:lnTo>
                <a:lnTo>
                  <a:pt x="1003" y="3619"/>
                </a:lnTo>
                <a:lnTo>
                  <a:pt x="1003" y="12547"/>
                </a:lnTo>
                <a:lnTo>
                  <a:pt x="4622" y="16154"/>
                </a:lnTo>
                <a:lnTo>
                  <a:pt x="13550" y="16154"/>
                </a:lnTo>
                <a:lnTo>
                  <a:pt x="17157" y="12547"/>
                </a:lnTo>
                <a:lnTo>
                  <a:pt x="17157" y="8077"/>
                </a:lnTo>
                <a:lnTo>
                  <a:pt x="17157" y="3619"/>
                </a:lnTo>
                <a:close/>
              </a:path>
              <a:path w="18414" h="43180">
                <a:moveTo>
                  <a:pt x="18186" y="35267"/>
                </a:moveTo>
                <a:lnTo>
                  <a:pt x="16725" y="31051"/>
                </a:lnTo>
                <a:lnTo>
                  <a:pt x="15265" y="26822"/>
                </a:lnTo>
                <a:lnTo>
                  <a:pt x="10668" y="24587"/>
                </a:lnTo>
                <a:lnTo>
                  <a:pt x="2235" y="27508"/>
                </a:lnTo>
                <a:lnTo>
                  <a:pt x="0" y="32105"/>
                </a:lnTo>
                <a:lnTo>
                  <a:pt x="2921" y="40538"/>
                </a:lnTo>
                <a:lnTo>
                  <a:pt x="7518" y="42773"/>
                </a:lnTo>
                <a:lnTo>
                  <a:pt x="15951" y="39865"/>
                </a:lnTo>
                <a:lnTo>
                  <a:pt x="18186" y="35267"/>
                </a:lnTo>
                <a:close/>
              </a:path>
            </a:pathLst>
          </a:custGeom>
          <a:solidFill>
            <a:srgbClr val="939598"/>
          </a:solidFill>
        </p:spPr>
        <p:txBody>
          <a:bodyPr wrap="square" lIns="0" tIns="0" rIns="0" bIns="0" rtlCol="0"/>
          <a:lstStyle/>
          <a:p>
            <a:endParaRPr/>
          </a:p>
        </p:txBody>
      </p:sp>
      <p:sp>
        <p:nvSpPr>
          <p:cNvPr id="29" name="object 29"/>
          <p:cNvSpPr/>
          <p:nvPr/>
        </p:nvSpPr>
        <p:spPr>
          <a:xfrm>
            <a:off x="2622908" y="2505203"/>
            <a:ext cx="18415" cy="18415"/>
          </a:xfrm>
          <a:custGeom>
            <a:avLst/>
            <a:gdLst/>
            <a:ahLst/>
            <a:cxnLst/>
            <a:rect l="l" t="t" r="r" b="b"/>
            <a:pathLst>
              <a:path w="18414" h="18414">
                <a:moveTo>
                  <a:pt x="10666" y="0"/>
                </a:moveTo>
                <a:lnTo>
                  <a:pt x="2235" y="2919"/>
                </a:lnTo>
                <a:lnTo>
                  <a:pt x="0" y="7515"/>
                </a:lnTo>
                <a:lnTo>
                  <a:pt x="2912" y="15946"/>
                </a:lnTo>
                <a:lnTo>
                  <a:pt x="7515" y="18181"/>
                </a:lnTo>
                <a:lnTo>
                  <a:pt x="15946" y="15269"/>
                </a:lnTo>
                <a:lnTo>
                  <a:pt x="18181" y="10673"/>
                </a:lnTo>
                <a:lnTo>
                  <a:pt x="16722" y="6454"/>
                </a:lnTo>
                <a:lnTo>
                  <a:pt x="15262" y="2235"/>
                </a:lnTo>
                <a:lnTo>
                  <a:pt x="10666" y="0"/>
                </a:lnTo>
                <a:close/>
              </a:path>
            </a:pathLst>
          </a:custGeom>
          <a:solidFill>
            <a:srgbClr val="939598"/>
          </a:solidFill>
        </p:spPr>
        <p:txBody>
          <a:bodyPr wrap="square" lIns="0" tIns="0" rIns="0" bIns="0" rtlCol="0"/>
          <a:lstStyle/>
          <a:p>
            <a:endParaRPr/>
          </a:p>
        </p:txBody>
      </p:sp>
      <p:sp>
        <p:nvSpPr>
          <p:cNvPr id="30" name="object 30"/>
          <p:cNvSpPr/>
          <p:nvPr/>
        </p:nvSpPr>
        <p:spPr>
          <a:xfrm>
            <a:off x="2622908" y="2692485"/>
            <a:ext cx="18415" cy="18415"/>
          </a:xfrm>
          <a:custGeom>
            <a:avLst/>
            <a:gdLst/>
            <a:ahLst/>
            <a:cxnLst/>
            <a:rect l="l" t="t" r="r" b="b"/>
            <a:pathLst>
              <a:path w="18414" h="18414">
                <a:moveTo>
                  <a:pt x="10666" y="0"/>
                </a:moveTo>
                <a:lnTo>
                  <a:pt x="2235" y="2926"/>
                </a:lnTo>
                <a:lnTo>
                  <a:pt x="0" y="7522"/>
                </a:lnTo>
                <a:lnTo>
                  <a:pt x="2912" y="15953"/>
                </a:lnTo>
                <a:lnTo>
                  <a:pt x="7515" y="18188"/>
                </a:lnTo>
                <a:lnTo>
                  <a:pt x="15946" y="15276"/>
                </a:lnTo>
                <a:lnTo>
                  <a:pt x="18181" y="10680"/>
                </a:lnTo>
                <a:lnTo>
                  <a:pt x="16722" y="6461"/>
                </a:lnTo>
                <a:lnTo>
                  <a:pt x="15262" y="2242"/>
                </a:lnTo>
                <a:lnTo>
                  <a:pt x="10666" y="0"/>
                </a:lnTo>
                <a:close/>
              </a:path>
            </a:pathLst>
          </a:custGeom>
          <a:solidFill>
            <a:srgbClr val="939598"/>
          </a:solidFill>
        </p:spPr>
        <p:txBody>
          <a:bodyPr wrap="square" lIns="0" tIns="0" rIns="0" bIns="0" rtlCol="0"/>
          <a:lstStyle/>
          <a:p>
            <a:endParaRPr/>
          </a:p>
        </p:txBody>
      </p:sp>
      <p:sp>
        <p:nvSpPr>
          <p:cNvPr id="31" name="object 31"/>
          <p:cNvSpPr/>
          <p:nvPr/>
        </p:nvSpPr>
        <p:spPr>
          <a:xfrm>
            <a:off x="2622908" y="2888505"/>
            <a:ext cx="18415" cy="18415"/>
          </a:xfrm>
          <a:custGeom>
            <a:avLst/>
            <a:gdLst/>
            <a:ahLst/>
            <a:cxnLst/>
            <a:rect l="l" t="t" r="r" b="b"/>
            <a:pathLst>
              <a:path w="18414" h="18414">
                <a:moveTo>
                  <a:pt x="10666" y="0"/>
                </a:moveTo>
                <a:lnTo>
                  <a:pt x="2235" y="2919"/>
                </a:lnTo>
                <a:lnTo>
                  <a:pt x="0" y="7515"/>
                </a:lnTo>
                <a:lnTo>
                  <a:pt x="2912" y="15946"/>
                </a:lnTo>
                <a:lnTo>
                  <a:pt x="7515" y="18181"/>
                </a:lnTo>
                <a:lnTo>
                  <a:pt x="15946" y="15269"/>
                </a:lnTo>
                <a:lnTo>
                  <a:pt x="18181" y="10673"/>
                </a:lnTo>
                <a:lnTo>
                  <a:pt x="16722" y="6454"/>
                </a:lnTo>
                <a:lnTo>
                  <a:pt x="15262" y="2235"/>
                </a:lnTo>
                <a:lnTo>
                  <a:pt x="10666" y="0"/>
                </a:lnTo>
                <a:close/>
              </a:path>
            </a:pathLst>
          </a:custGeom>
          <a:solidFill>
            <a:srgbClr val="939598"/>
          </a:solidFill>
        </p:spPr>
        <p:txBody>
          <a:bodyPr wrap="square" lIns="0" tIns="0" rIns="0" bIns="0" rtlCol="0"/>
          <a:lstStyle/>
          <a:p>
            <a:endParaRPr/>
          </a:p>
        </p:txBody>
      </p:sp>
      <p:sp>
        <p:nvSpPr>
          <p:cNvPr id="32" name="object 32"/>
          <p:cNvSpPr/>
          <p:nvPr/>
        </p:nvSpPr>
        <p:spPr>
          <a:xfrm>
            <a:off x="2130305" y="726724"/>
            <a:ext cx="16510" cy="16510"/>
          </a:xfrm>
          <a:custGeom>
            <a:avLst/>
            <a:gdLst/>
            <a:ahLst/>
            <a:cxnLst/>
            <a:rect l="l" t="t" r="r" b="b"/>
            <a:pathLst>
              <a:path w="16510" h="16509">
                <a:moveTo>
                  <a:pt x="12538" y="0"/>
                </a:moveTo>
                <a:lnTo>
                  <a:pt x="3618" y="0"/>
                </a:lnTo>
                <a:lnTo>
                  <a:pt x="0" y="3611"/>
                </a:lnTo>
                <a:lnTo>
                  <a:pt x="0" y="12538"/>
                </a:lnTo>
                <a:lnTo>
                  <a:pt x="3618" y="16149"/>
                </a:lnTo>
                <a:lnTo>
                  <a:pt x="12538" y="16149"/>
                </a:lnTo>
                <a:lnTo>
                  <a:pt x="16156" y="12538"/>
                </a:lnTo>
                <a:lnTo>
                  <a:pt x="16156" y="8074"/>
                </a:lnTo>
                <a:lnTo>
                  <a:pt x="16156" y="3611"/>
                </a:lnTo>
                <a:lnTo>
                  <a:pt x="12538" y="0"/>
                </a:lnTo>
                <a:close/>
              </a:path>
            </a:pathLst>
          </a:custGeom>
          <a:solidFill>
            <a:srgbClr val="939598"/>
          </a:solidFill>
        </p:spPr>
        <p:txBody>
          <a:bodyPr wrap="square" lIns="0" tIns="0" rIns="0" bIns="0" rtlCol="0"/>
          <a:lstStyle/>
          <a:p>
            <a:endParaRPr/>
          </a:p>
        </p:txBody>
      </p:sp>
      <p:sp>
        <p:nvSpPr>
          <p:cNvPr id="33" name="object 33"/>
          <p:cNvSpPr/>
          <p:nvPr/>
        </p:nvSpPr>
        <p:spPr>
          <a:xfrm>
            <a:off x="2130305" y="818408"/>
            <a:ext cx="16510" cy="139700"/>
          </a:xfrm>
          <a:custGeom>
            <a:avLst/>
            <a:gdLst/>
            <a:ahLst/>
            <a:cxnLst/>
            <a:rect l="l" t="t" r="r" b="b"/>
            <a:pathLst>
              <a:path w="16510" h="139700">
                <a:moveTo>
                  <a:pt x="16154" y="127152"/>
                </a:moveTo>
                <a:lnTo>
                  <a:pt x="12534" y="123545"/>
                </a:lnTo>
                <a:lnTo>
                  <a:pt x="3606" y="123545"/>
                </a:lnTo>
                <a:lnTo>
                  <a:pt x="0" y="127152"/>
                </a:lnTo>
                <a:lnTo>
                  <a:pt x="0" y="136080"/>
                </a:lnTo>
                <a:lnTo>
                  <a:pt x="3606" y="139687"/>
                </a:lnTo>
                <a:lnTo>
                  <a:pt x="12534" y="139687"/>
                </a:lnTo>
                <a:lnTo>
                  <a:pt x="16154" y="136080"/>
                </a:lnTo>
                <a:lnTo>
                  <a:pt x="16154" y="131622"/>
                </a:lnTo>
                <a:lnTo>
                  <a:pt x="16154" y="127152"/>
                </a:lnTo>
                <a:close/>
              </a:path>
              <a:path w="16510" h="139700">
                <a:moveTo>
                  <a:pt x="16154" y="80873"/>
                </a:moveTo>
                <a:lnTo>
                  <a:pt x="12534" y="77266"/>
                </a:lnTo>
                <a:lnTo>
                  <a:pt x="3606" y="77266"/>
                </a:lnTo>
                <a:lnTo>
                  <a:pt x="0" y="80873"/>
                </a:lnTo>
                <a:lnTo>
                  <a:pt x="0" y="89801"/>
                </a:lnTo>
                <a:lnTo>
                  <a:pt x="3606" y="93421"/>
                </a:lnTo>
                <a:lnTo>
                  <a:pt x="12534" y="93421"/>
                </a:lnTo>
                <a:lnTo>
                  <a:pt x="16154" y="89801"/>
                </a:lnTo>
                <a:lnTo>
                  <a:pt x="16154" y="85344"/>
                </a:lnTo>
                <a:lnTo>
                  <a:pt x="16154" y="80873"/>
                </a:lnTo>
                <a:close/>
              </a:path>
              <a:path w="16510" h="139700">
                <a:moveTo>
                  <a:pt x="16154" y="31978"/>
                </a:moveTo>
                <a:lnTo>
                  <a:pt x="12534" y="28371"/>
                </a:lnTo>
                <a:lnTo>
                  <a:pt x="3606" y="28371"/>
                </a:lnTo>
                <a:lnTo>
                  <a:pt x="0" y="31978"/>
                </a:lnTo>
                <a:lnTo>
                  <a:pt x="0" y="40906"/>
                </a:lnTo>
                <a:lnTo>
                  <a:pt x="3606" y="44526"/>
                </a:lnTo>
                <a:lnTo>
                  <a:pt x="12534" y="44526"/>
                </a:lnTo>
                <a:lnTo>
                  <a:pt x="16154" y="40906"/>
                </a:lnTo>
                <a:lnTo>
                  <a:pt x="16154" y="36449"/>
                </a:lnTo>
                <a:lnTo>
                  <a:pt x="16154" y="31978"/>
                </a:lnTo>
                <a:close/>
              </a:path>
              <a:path w="16510" h="139700">
                <a:moveTo>
                  <a:pt x="16154" y="3606"/>
                </a:moveTo>
                <a:lnTo>
                  <a:pt x="12534" y="0"/>
                </a:lnTo>
                <a:lnTo>
                  <a:pt x="3606" y="0"/>
                </a:lnTo>
                <a:lnTo>
                  <a:pt x="0" y="3606"/>
                </a:lnTo>
                <a:lnTo>
                  <a:pt x="0" y="12534"/>
                </a:lnTo>
                <a:lnTo>
                  <a:pt x="3606" y="16154"/>
                </a:lnTo>
                <a:lnTo>
                  <a:pt x="12534" y="16154"/>
                </a:lnTo>
                <a:lnTo>
                  <a:pt x="16154" y="12534"/>
                </a:lnTo>
                <a:lnTo>
                  <a:pt x="16154" y="8077"/>
                </a:lnTo>
                <a:lnTo>
                  <a:pt x="16154" y="3606"/>
                </a:lnTo>
                <a:close/>
              </a:path>
            </a:pathLst>
          </a:custGeom>
          <a:solidFill>
            <a:srgbClr val="939598"/>
          </a:solidFill>
        </p:spPr>
        <p:txBody>
          <a:bodyPr wrap="square" lIns="0" tIns="0" rIns="0" bIns="0" rtlCol="0"/>
          <a:lstStyle/>
          <a:p>
            <a:endParaRPr/>
          </a:p>
        </p:txBody>
      </p:sp>
      <p:sp>
        <p:nvSpPr>
          <p:cNvPr id="34" name="object 34"/>
          <p:cNvSpPr/>
          <p:nvPr/>
        </p:nvSpPr>
        <p:spPr>
          <a:xfrm>
            <a:off x="2130305" y="1003943"/>
            <a:ext cx="16510" cy="170180"/>
          </a:xfrm>
          <a:custGeom>
            <a:avLst/>
            <a:gdLst/>
            <a:ahLst/>
            <a:cxnLst/>
            <a:rect l="l" t="t" r="r" b="b"/>
            <a:pathLst>
              <a:path w="16510" h="170180">
                <a:moveTo>
                  <a:pt x="16154" y="157213"/>
                </a:moveTo>
                <a:lnTo>
                  <a:pt x="12534" y="153606"/>
                </a:lnTo>
                <a:lnTo>
                  <a:pt x="3606" y="153606"/>
                </a:lnTo>
                <a:lnTo>
                  <a:pt x="0" y="157213"/>
                </a:lnTo>
                <a:lnTo>
                  <a:pt x="0" y="166141"/>
                </a:lnTo>
                <a:lnTo>
                  <a:pt x="3606" y="169748"/>
                </a:lnTo>
                <a:lnTo>
                  <a:pt x="12534" y="169748"/>
                </a:lnTo>
                <a:lnTo>
                  <a:pt x="16154" y="166141"/>
                </a:lnTo>
                <a:lnTo>
                  <a:pt x="16154" y="161671"/>
                </a:lnTo>
                <a:lnTo>
                  <a:pt x="16154" y="157213"/>
                </a:lnTo>
                <a:close/>
              </a:path>
              <a:path w="16510" h="170180">
                <a:moveTo>
                  <a:pt x="16154" y="112966"/>
                </a:moveTo>
                <a:lnTo>
                  <a:pt x="12534" y="109359"/>
                </a:lnTo>
                <a:lnTo>
                  <a:pt x="3606" y="109359"/>
                </a:lnTo>
                <a:lnTo>
                  <a:pt x="0" y="112966"/>
                </a:lnTo>
                <a:lnTo>
                  <a:pt x="0" y="121907"/>
                </a:lnTo>
                <a:lnTo>
                  <a:pt x="3606" y="125514"/>
                </a:lnTo>
                <a:lnTo>
                  <a:pt x="12534" y="125514"/>
                </a:lnTo>
                <a:lnTo>
                  <a:pt x="16154" y="121907"/>
                </a:lnTo>
                <a:lnTo>
                  <a:pt x="16154" y="117436"/>
                </a:lnTo>
                <a:lnTo>
                  <a:pt x="16154" y="112966"/>
                </a:lnTo>
                <a:close/>
              </a:path>
              <a:path w="16510" h="170180">
                <a:moveTo>
                  <a:pt x="16154" y="79578"/>
                </a:moveTo>
                <a:lnTo>
                  <a:pt x="12534" y="75958"/>
                </a:lnTo>
                <a:lnTo>
                  <a:pt x="3606" y="75958"/>
                </a:lnTo>
                <a:lnTo>
                  <a:pt x="0" y="79578"/>
                </a:lnTo>
                <a:lnTo>
                  <a:pt x="0" y="88506"/>
                </a:lnTo>
                <a:lnTo>
                  <a:pt x="3606" y="92113"/>
                </a:lnTo>
                <a:lnTo>
                  <a:pt x="12534" y="92113"/>
                </a:lnTo>
                <a:lnTo>
                  <a:pt x="16154" y="88506"/>
                </a:lnTo>
                <a:lnTo>
                  <a:pt x="16154" y="84035"/>
                </a:lnTo>
                <a:lnTo>
                  <a:pt x="16154" y="79578"/>
                </a:lnTo>
                <a:close/>
              </a:path>
              <a:path w="16510" h="170180">
                <a:moveTo>
                  <a:pt x="16154" y="54254"/>
                </a:moveTo>
                <a:lnTo>
                  <a:pt x="12534" y="50647"/>
                </a:lnTo>
                <a:lnTo>
                  <a:pt x="3606" y="50647"/>
                </a:lnTo>
                <a:lnTo>
                  <a:pt x="0" y="54254"/>
                </a:lnTo>
                <a:lnTo>
                  <a:pt x="0" y="63182"/>
                </a:lnTo>
                <a:lnTo>
                  <a:pt x="3606" y="66789"/>
                </a:lnTo>
                <a:lnTo>
                  <a:pt x="12534" y="66789"/>
                </a:lnTo>
                <a:lnTo>
                  <a:pt x="16154" y="63182"/>
                </a:lnTo>
                <a:lnTo>
                  <a:pt x="16154" y="58712"/>
                </a:lnTo>
                <a:lnTo>
                  <a:pt x="16154" y="54254"/>
                </a:lnTo>
                <a:close/>
              </a:path>
              <a:path w="16510" h="170180">
                <a:moveTo>
                  <a:pt x="16154" y="28930"/>
                </a:moveTo>
                <a:lnTo>
                  <a:pt x="12534" y="25323"/>
                </a:lnTo>
                <a:lnTo>
                  <a:pt x="3606" y="25323"/>
                </a:lnTo>
                <a:lnTo>
                  <a:pt x="0" y="28930"/>
                </a:lnTo>
                <a:lnTo>
                  <a:pt x="0" y="37858"/>
                </a:lnTo>
                <a:lnTo>
                  <a:pt x="3606" y="41465"/>
                </a:lnTo>
                <a:lnTo>
                  <a:pt x="12534" y="41465"/>
                </a:lnTo>
                <a:lnTo>
                  <a:pt x="16154" y="37858"/>
                </a:lnTo>
                <a:lnTo>
                  <a:pt x="16154" y="33401"/>
                </a:lnTo>
                <a:lnTo>
                  <a:pt x="16154" y="28930"/>
                </a:lnTo>
                <a:close/>
              </a:path>
              <a:path w="16510" h="170180">
                <a:moveTo>
                  <a:pt x="16154" y="3606"/>
                </a:moveTo>
                <a:lnTo>
                  <a:pt x="12534" y="0"/>
                </a:lnTo>
                <a:lnTo>
                  <a:pt x="3606" y="0"/>
                </a:lnTo>
                <a:lnTo>
                  <a:pt x="0" y="3606"/>
                </a:lnTo>
                <a:lnTo>
                  <a:pt x="0" y="12534"/>
                </a:lnTo>
                <a:lnTo>
                  <a:pt x="3606" y="16154"/>
                </a:lnTo>
                <a:lnTo>
                  <a:pt x="12534" y="16154"/>
                </a:lnTo>
                <a:lnTo>
                  <a:pt x="16154" y="12534"/>
                </a:lnTo>
                <a:lnTo>
                  <a:pt x="16154" y="8077"/>
                </a:lnTo>
                <a:lnTo>
                  <a:pt x="16154" y="3606"/>
                </a:lnTo>
                <a:close/>
              </a:path>
            </a:pathLst>
          </a:custGeom>
          <a:solidFill>
            <a:srgbClr val="939598"/>
          </a:solidFill>
        </p:spPr>
        <p:txBody>
          <a:bodyPr wrap="square" lIns="0" tIns="0" rIns="0" bIns="0" rtlCol="0"/>
          <a:lstStyle/>
          <a:p>
            <a:endParaRPr/>
          </a:p>
        </p:txBody>
      </p:sp>
      <p:sp>
        <p:nvSpPr>
          <p:cNvPr id="35" name="object 35"/>
          <p:cNvSpPr/>
          <p:nvPr/>
        </p:nvSpPr>
        <p:spPr>
          <a:xfrm>
            <a:off x="2130305" y="1223022"/>
            <a:ext cx="16510" cy="16510"/>
          </a:xfrm>
          <a:custGeom>
            <a:avLst/>
            <a:gdLst/>
            <a:ahLst/>
            <a:cxnLst/>
            <a:rect l="l" t="t" r="r" b="b"/>
            <a:pathLst>
              <a:path w="16510" h="16509">
                <a:moveTo>
                  <a:pt x="12538" y="0"/>
                </a:moveTo>
                <a:lnTo>
                  <a:pt x="3618" y="0"/>
                </a:lnTo>
                <a:lnTo>
                  <a:pt x="0" y="3611"/>
                </a:lnTo>
                <a:lnTo>
                  <a:pt x="0" y="12538"/>
                </a:lnTo>
                <a:lnTo>
                  <a:pt x="3618" y="16149"/>
                </a:lnTo>
                <a:lnTo>
                  <a:pt x="12538" y="16149"/>
                </a:lnTo>
                <a:lnTo>
                  <a:pt x="16156" y="12538"/>
                </a:lnTo>
                <a:lnTo>
                  <a:pt x="16156" y="8074"/>
                </a:lnTo>
                <a:lnTo>
                  <a:pt x="16156" y="3611"/>
                </a:lnTo>
                <a:lnTo>
                  <a:pt x="12538" y="0"/>
                </a:lnTo>
                <a:close/>
              </a:path>
            </a:pathLst>
          </a:custGeom>
          <a:solidFill>
            <a:srgbClr val="939598"/>
          </a:solidFill>
        </p:spPr>
        <p:txBody>
          <a:bodyPr wrap="square" lIns="0" tIns="0" rIns="0" bIns="0" rtlCol="0"/>
          <a:lstStyle/>
          <a:p>
            <a:endParaRPr/>
          </a:p>
        </p:txBody>
      </p:sp>
      <p:sp>
        <p:nvSpPr>
          <p:cNvPr id="36" name="object 36"/>
          <p:cNvSpPr/>
          <p:nvPr/>
        </p:nvSpPr>
        <p:spPr>
          <a:xfrm>
            <a:off x="2130305" y="1400272"/>
            <a:ext cx="16510" cy="321945"/>
          </a:xfrm>
          <a:custGeom>
            <a:avLst/>
            <a:gdLst/>
            <a:ahLst/>
            <a:cxnLst/>
            <a:rect l="l" t="t" r="r" b="b"/>
            <a:pathLst>
              <a:path w="16510" h="321944">
                <a:moveTo>
                  <a:pt x="16154" y="309206"/>
                </a:moveTo>
                <a:lnTo>
                  <a:pt x="12534" y="305600"/>
                </a:lnTo>
                <a:lnTo>
                  <a:pt x="3606" y="305600"/>
                </a:lnTo>
                <a:lnTo>
                  <a:pt x="0" y="309206"/>
                </a:lnTo>
                <a:lnTo>
                  <a:pt x="0" y="318135"/>
                </a:lnTo>
                <a:lnTo>
                  <a:pt x="3606" y="321741"/>
                </a:lnTo>
                <a:lnTo>
                  <a:pt x="12534" y="321741"/>
                </a:lnTo>
                <a:lnTo>
                  <a:pt x="16154" y="318135"/>
                </a:lnTo>
                <a:lnTo>
                  <a:pt x="16154" y="313664"/>
                </a:lnTo>
                <a:lnTo>
                  <a:pt x="16154" y="309206"/>
                </a:lnTo>
                <a:close/>
              </a:path>
              <a:path w="16510" h="321944">
                <a:moveTo>
                  <a:pt x="16154" y="290436"/>
                </a:moveTo>
                <a:lnTo>
                  <a:pt x="12534" y="286816"/>
                </a:lnTo>
                <a:lnTo>
                  <a:pt x="3606" y="286816"/>
                </a:lnTo>
                <a:lnTo>
                  <a:pt x="0" y="290436"/>
                </a:lnTo>
                <a:lnTo>
                  <a:pt x="0" y="299351"/>
                </a:lnTo>
                <a:lnTo>
                  <a:pt x="3606" y="302971"/>
                </a:lnTo>
                <a:lnTo>
                  <a:pt x="12534" y="302971"/>
                </a:lnTo>
                <a:lnTo>
                  <a:pt x="16154" y="299351"/>
                </a:lnTo>
                <a:lnTo>
                  <a:pt x="16154" y="294906"/>
                </a:lnTo>
                <a:lnTo>
                  <a:pt x="16154" y="290436"/>
                </a:lnTo>
                <a:close/>
              </a:path>
              <a:path w="16510" h="321944">
                <a:moveTo>
                  <a:pt x="16154" y="254635"/>
                </a:moveTo>
                <a:lnTo>
                  <a:pt x="12534" y="251015"/>
                </a:lnTo>
                <a:lnTo>
                  <a:pt x="3606" y="251015"/>
                </a:lnTo>
                <a:lnTo>
                  <a:pt x="0" y="254635"/>
                </a:lnTo>
                <a:lnTo>
                  <a:pt x="0" y="263563"/>
                </a:lnTo>
                <a:lnTo>
                  <a:pt x="3606" y="267169"/>
                </a:lnTo>
                <a:lnTo>
                  <a:pt x="12534" y="267169"/>
                </a:lnTo>
                <a:lnTo>
                  <a:pt x="16154" y="263563"/>
                </a:lnTo>
                <a:lnTo>
                  <a:pt x="16154" y="259105"/>
                </a:lnTo>
                <a:lnTo>
                  <a:pt x="16154" y="254635"/>
                </a:lnTo>
                <a:close/>
              </a:path>
              <a:path w="16510" h="321944">
                <a:moveTo>
                  <a:pt x="16154" y="214909"/>
                </a:moveTo>
                <a:lnTo>
                  <a:pt x="12534" y="211302"/>
                </a:lnTo>
                <a:lnTo>
                  <a:pt x="3606" y="211302"/>
                </a:lnTo>
                <a:lnTo>
                  <a:pt x="0" y="214909"/>
                </a:lnTo>
                <a:lnTo>
                  <a:pt x="0" y="223837"/>
                </a:lnTo>
                <a:lnTo>
                  <a:pt x="3606" y="227444"/>
                </a:lnTo>
                <a:lnTo>
                  <a:pt x="12534" y="227444"/>
                </a:lnTo>
                <a:lnTo>
                  <a:pt x="16154" y="223837"/>
                </a:lnTo>
                <a:lnTo>
                  <a:pt x="16154" y="219367"/>
                </a:lnTo>
                <a:lnTo>
                  <a:pt x="16154" y="214909"/>
                </a:lnTo>
                <a:close/>
              </a:path>
              <a:path w="16510" h="321944">
                <a:moveTo>
                  <a:pt x="16154" y="180416"/>
                </a:moveTo>
                <a:lnTo>
                  <a:pt x="12534" y="176809"/>
                </a:lnTo>
                <a:lnTo>
                  <a:pt x="3606" y="176809"/>
                </a:lnTo>
                <a:lnTo>
                  <a:pt x="0" y="180416"/>
                </a:lnTo>
                <a:lnTo>
                  <a:pt x="0" y="189344"/>
                </a:lnTo>
                <a:lnTo>
                  <a:pt x="3606" y="192951"/>
                </a:lnTo>
                <a:lnTo>
                  <a:pt x="12534" y="192951"/>
                </a:lnTo>
                <a:lnTo>
                  <a:pt x="16154" y="189344"/>
                </a:lnTo>
                <a:lnTo>
                  <a:pt x="16154" y="184886"/>
                </a:lnTo>
                <a:lnTo>
                  <a:pt x="16154" y="180416"/>
                </a:lnTo>
                <a:close/>
              </a:path>
              <a:path w="16510" h="321944">
                <a:moveTo>
                  <a:pt x="16154" y="152476"/>
                </a:moveTo>
                <a:lnTo>
                  <a:pt x="12534" y="148869"/>
                </a:lnTo>
                <a:lnTo>
                  <a:pt x="3606" y="148869"/>
                </a:lnTo>
                <a:lnTo>
                  <a:pt x="0" y="152476"/>
                </a:lnTo>
                <a:lnTo>
                  <a:pt x="0" y="161404"/>
                </a:lnTo>
                <a:lnTo>
                  <a:pt x="3606" y="165011"/>
                </a:lnTo>
                <a:lnTo>
                  <a:pt x="12534" y="165011"/>
                </a:lnTo>
                <a:lnTo>
                  <a:pt x="16154" y="161404"/>
                </a:lnTo>
                <a:lnTo>
                  <a:pt x="16154" y="156946"/>
                </a:lnTo>
                <a:lnTo>
                  <a:pt x="16154" y="152476"/>
                </a:lnTo>
                <a:close/>
              </a:path>
              <a:path w="16510" h="321944">
                <a:moveTo>
                  <a:pt x="16154" y="114058"/>
                </a:moveTo>
                <a:lnTo>
                  <a:pt x="12534" y="110451"/>
                </a:lnTo>
                <a:lnTo>
                  <a:pt x="3606" y="110451"/>
                </a:lnTo>
                <a:lnTo>
                  <a:pt x="0" y="114058"/>
                </a:lnTo>
                <a:lnTo>
                  <a:pt x="0" y="122986"/>
                </a:lnTo>
                <a:lnTo>
                  <a:pt x="3606" y="126593"/>
                </a:lnTo>
                <a:lnTo>
                  <a:pt x="12534" y="126593"/>
                </a:lnTo>
                <a:lnTo>
                  <a:pt x="16154" y="122986"/>
                </a:lnTo>
                <a:lnTo>
                  <a:pt x="16154" y="118529"/>
                </a:lnTo>
                <a:lnTo>
                  <a:pt x="16154" y="114058"/>
                </a:lnTo>
                <a:close/>
              </a:path>
              <a:path w="16510" h="321944">
                <a:moveTo>
                  <a:pt x="16154" y="95719"/>
                </a:moveTo>
                <a:lnTo>
                  <a:pt x="12534" y="92113"/>
                </a:lnTo>
                <a:lnTo>
                  <a:pt x="3606" y="92113"/>
                </a:lnTo>
                <a:lnTo>
                  <a:pt x="0" y="95719"/>
                </a:lnTo>
                <a:lnTo>
                  <a:pt x="0" y="104648"/>
                </a:lnTo>
                <a:lnTo>
                  <a:pt x="3606" y="108267"/>
                </a:lnTo>
                <a:lnTo>
                  <a:pt x="12534" y="108267"/>
                </a:lnTo>
                <a:lnTo>
                  <a:pt x="16154" y="104648"/>
                </a:lnTo>
                <a:lnTo>
                  <a:pt x="16154" y="100190"/>
                </a:lnTo>
                <a:lnTo>
                  <a:pt x="16154" y="95719"/>
                </a:lnTo>
                <a:close/>
              </a:path>
              <a:path w="16510" h="321944">
                <a:moveTo>
                  <a:pt x="16154" y="36347"/>
                </a:moveTo>
                <a:lnTo>
                  <a:pt x="12534" y="32740"/>
                </a:lnTo>
                <a:lnTo>
                  <a:pt x="3606" y="32740"/>
                </a:lnTo>
                <a:lnTo>
                  <a:pt x="0" y="36347"/>
                </a:lnTo>
                <a:lnTo>
                  <a:pt x="0" y="45275"/>
                </a:lnTo>
                <a:lnTo>
                  <a:pt x="3606" y="48895"/>
                </a:lnTo>
                <a:lnTo>
                  <a:pt x="12534" y="48895"/>
                </a:lnTo>
                <a:lnTo>
                  <a:pt x="16154" y="45275"/>
                </a:lnTo>
                <a:lnTo>
                  <a:pt x="16154" y="40817"/>
                </a:lnTo>
                <a:lnTo>
                  <a:pt x="16154" y="36347"/>
                </a:lnTo>
                <a:close/>
              </a:path>
              <a:path w="16510" h="321944">
                <a:moveTo>
                  <a:pt x="16154" y="3606"/>
                </a:moveTo>
                <a:lnTo>
                  <a:pt x="12534" y="0"/>
                </a:lnTo>
                <a:lnTo>
                  <a:pt x="3606" y="0"/>
                </a:lnTo>
                <a:lnTo>
                  <a:pt x="0" y="3606"/>
                </a:lnTo>
                <a:lnTo>
                  <a:pt x="0" y="12534"/>
                </a:lnTo>
                <a:lnTo>
                  <a:pt x="3606" y="16154"/>
                </a:lnTo>
                <a:lnTo>
                  <a:pt x="12534" y="16154"/>
                </a:lnTo>
                <a:lnTo>
                  <a:pt x="16154" y="12534"/>
                </a:lnTo>
                <a:lnTo>
                  <a:pt x="16154" y="8077"/>
                </a:lnTo>
                <a:lnTo>
                  <a:pt x="16154" y="3606"/>
                </a:lnTo>
                <a:close/>
              </a:path>
            </a:pathLst>
          </a:custGeom>
          <a:solidFill>
            <a:srgbClr val="939598"/>
          </a:solidFill>
        </p:spPr>
        <p:txBody>
          <a:bodyPr wrap="square" lIns="0" tIns="0" rIns="0" bIns="0" rtlCol="0"/>
          <a:lstStyle/>
          <a:p>
            <a:endParaRPr/>
          </a:p>
        </p:txBody>
      </p:sp>
      <p:sp>
        <p:nvSpPr>
          <p:cNvPr id="37" name="object 37"/>
          <p:cNvSpPr/>
          <p:nvPr/>
        </p:nvSpPr>
        <p:spPr>
          <a:xfrm>
            <a:off x="2130305" y="1794919"/>
            <a:ext cx="16510" cy="16510"/>
          </a:xfrm>
          <a:custGeom>
            <a:avLst/>
            <a:gdLst/>
            <a:ahLst/>
            <a:cxnLst/>
            <a:rect l="l" t="t" r="r" b="b"/>
            <a:pathLst>
              <a:path w="16510" h="16510">
                <a:moveTo>
                  <a:pt x="12538" y="0"/>
                </a:moveTo>
                <a:lnTo>
                  <a:pt x="3618" y="0"/>
                </a:lnTo>
                <a:lnTo>
                  <a:pt x="0" y="3611"/>
                </a:lnTo>
                <a:lnTo>
                  <a:pt x="0" y="12538"/>
                </a:lnTo>
                <a:lnTo>
                  <a:pt x="3618" y="16149"/>
                </a:lnTo>
                <a:lnTo>
                  <a:pt x="12538" y="16149"/>
                </a:lnTo>
                <a:lnTo>
                  <a:pt x="16156" y="12538"/>
                </a:lnTo>
                <a:lnTo>
                  <a:pt x="16156" y="8074"/>
                </a:lnTo>
                <a:lnTo>
                  <a:pt x="16156" y="3611"/>
                </a:lnTo>
                <a:lnTo>
                  <a:pt x="12538" y="0"/>
                </a:lnTo>
                <a:close/>
              </a:path>
            </a:pathLst>
          </a:custGeom>
          <a:solidFill>
            <a:srgbClr val="939598"/>
          </a:solidFill>
        </p:spPr>
        <p:txBody>
          <a:bodyPr wrap="square" lIns="0" tIns="0" rIns="0" bIns="0" rtlCol="0"/>
          <a:lstStyle/>
          <a:p>
            <a:endParaRPr/>
          </a:p>
        </p:txBody>
      </p:sp>
      <p:sp>
        <p:nvSpPr>
          <p:cNvPr id="38" name="object 38"/>
          <p:cNvSpPr/>
          <p:nvPr/>
        </p:nvSpPr>
        <p:spPr>
          <a:xfrm>
            <a:off x="2130305" y="1927195"/>
            <a:ext cx="16510" cy="323215"/>
          </a:xfrm>
          <a:custGeom>
            <a:avLst/>
            <a:gdLst/>
            <a:ahLst/>
            <a:cxnLst/>
            <a:rect l="l" t="t" r="r" b="b"/>
            <a:pathLst>
              <a:path w="16510" h="323214">
                <a:moveTo>
                  <a:pt x="16154" y="310527"/>
                </a:moveTo>
                <a:lnTo>
                  <a:pt x="12534" y="306908"/>
                </a:lnTo>
                <a:lnTo>
                  <a:pt x="3606" y="306908"/>
                </a:lnTo>
                <a:lnTo>
                  <a:pt x="0" y="310527"/>
                </a:lnTo>
                <a:lnTo>
                  <a:pt x="0" y="319443"/>
                </a:lnTo>
                <a:lnTo>
                  <a:pt x="3606" y="323062"/>
                </a:lnTo>
                <a:lnTo>
                  <a:pt x="8077" y="323062"/>
                </a:lnTo>
                <a:lnTo>
                  <a:pt x="12534" y="323062"/>
                </a:lnTo>
                <a:lnTo>
                  <a:pt x="16154" y="319443"/>
                </a:lnTo>
                <a:lnTo>
                  <a:pt x="16154" y="310527"/>
                </a:lnTo>
                <a:close/>
              </a:path>
              <a:path w="16510" h="323214">
                <a:moveTo>
                  <a:pt x="16154" y="266433"/>
                </a:moveTo>
                <a:lnTo>
                  <a:pt x="12534" y="262813"/>
                </a:lnTo>
                <a:lnTo>
                  <a:pt x="3606" y="262813"/>
                </a:lnTo>
                <a:lnTo>
                  <a:pt x="0" y="266433"/>
                </a:lnTo>
                <a:lnTo>
                  <a:pt x="0" y="275348"/>
                </a:lnTo>
                <a:lnTo>
                  <a:pt x="3606" y="278968"/>
                </a:lnTo>
                <a:lnTo>
                  <a:pt x="8077" y="278968"/>
                </a:lnTo>
                <a:lnTo>
                  <a:pt x="12534" y="278968"/>
                </a:lnTo>
                <a:lnTo>
                  <a:pt x="16154" y="275348"/>
                </a:lnTo>
                <a:lnTo>
                  <a:pt x="16154" y="266433"/>
                </a:lnTo>
                <a:close/>
              </a:path>
              <a:path w="16510" h="323214">
                <a:moveTo>
                  <a:pt x="16154" y="226263"/>
                </a:moveTo>
                <a:lnTo>
                  <a:pt x="12534" y="222656"/>
                </a:lnTo>
                <a:lnTo>
                  <a:pt x="3606" y="222656"/>
                </a:lnTo>
                <a:lnTo>
                  <a:pt x="0" y="226263"/>
                </a:lnTo>
                <a:lnTo>
                  <a:pt x="0" y="235178"/>
                </a:lnTo>
                <a:lnTo>
                  <a:pt x="3606" y="238798"/>
                </a:lnTo>
                <a:lnTo>
                  <a:pt x="8077" y="238798"/>
                </a:lnTo>
                <a:lnTo>
                  <a:pt x="12534" y="238798"/>
                </a:lnTo>
                <a:lnTo>
                  <a:pt x="16154" y="235178"/>
                </a:lnTo>
                <a:lnTo>
                  <a:pt x="16154" y="226263"/>
                </a:lnTo>
                <a:close/>
              </a:path>
              <a:path w="16510" h="323214">
                <a:moveTo>
                  <a:pt x="16154" y="191338"/>
                </a:moveTo>
                <a:lnTo>
                  <a:pt x="12534" y="187731"/>
                </a:lnTo>
                <a:lnTo>
                  <a:pt x="3606" y="187731"/>
                </a:lnTo>
                <a:lnTo>
                  <a:pt x="0" y="191338"/>
                </a:lnTo>
                <a:lnTo>
                  <a:pt x="0" y="200253"/>
                </a:lnTo>
                <a:lnTo>
                  <a:pt x="3606" y="203873"/>
                </a:lnTo>
                <a:lnTo>
                  <a:pt x="8077" y="203873"/>
                </a:lnTo>
                <a:lnTo>
                  <a:pt x="12534" y="203873"/>
                </a:lnTo>
                <a:lnTo>
                  <a:pt x="16154" y="200253"/>
                </a:lnTo>
                <a:lnTo>
                  <a:pt x="16154" y="191338"/>
                </a:lnTo>
                <a:close/>
              </a:path>
              <a:path w="16510" h="323214">
                <a:moveTo>
                  <a:pt x="16154" y="128917"/>
                </a:moveTo>
                <a:lnTo>
                  <a:pt x="12534" y="125298"/>
                </a:lnTo>
                <a:lnTo>
                  <a:pt x="3606" y="125298"/>
                </a:lnTo>
                <a:lnTo>
                  <a:pt x="0" y="128917"/>
                </a:lnTo>
                <a:lnTo>
                  <a:pt x="0" y="137845"/>
                </a:lnTo>
                <a:lnTo>
                  <a:pt x="3606" y="141452"/>
                </a:lnTo>
                <a:lnTo>
                  <a:pt x="0" y="145059"/>
                </a:lnTo>
                <a:lnTo>
                  <a:pt x="0" y="153987"/>
                </a:lnTo>
                <a:lnTo>
                  <a:pt x="3606" y="157607"/>
                </a:lnTo>
                <a:lnTo>
                  <a:pt x="12534" y="157607"/>
                </a:lnTo>
                <a:lnTo>
                  <a:pt x="16154" y="153987"/>
                </a:lnTo>
                <a:lnTo>
                  <a:pt x="16154" y="149529"/>
                </a:lnTo>
                <a:lnTo>
                  <a:pt x="16154" y="145059"/>
                </a:lnTo>
                <a:lnTo>
                  <a:pt x="12534" y="141452"/>
                </a:lnTo>
                <a:lnTo>
                  <a:pt x="16154" y="137845"/>
                </a:lnTo>
                <a:lnTo>
                  <a:pt x="16154" y="133375"/>
                </a:lnTo>
                <a:lnTo>
                  <a:pt x="16154" y="128917"/>
                </a:lnTo>
                <a:close/>
              </a:path>
              <a:path w="16510" h="323214">
                <a:moveTo>
                  <a:pt x="16154" y="92671"/>
                </a:moveTo>
                <a:lnTo>
                  <a:pt x="12534" y="89065"/>
                </a:lnTo>
                <a:lnTo>
                  <a:pt x="3606" y="89065"/>
                </a:lnTo>
                <a:lnTo>
                  <a:pt x="0" y="92671"/>
                </a:lnTo>
                <a:lnTo>
                  <a:pt x="0" y="101600"/>
                </a:lnTo>
                <a:lnTo>
                  <a:pt x="3606" y="105219"/>
                </a:lnTo>
                <a:lnTo>
                  <a:pt x="12534" y="105219"/>
                </a:lnTo>
                <a:lnTo>
                  <a:pt x="16154" y="101600"/>
                </a:lnTo>
                <a:lnTo>
                  <a:pt x="16154" y="97142"/>
                </a:lnTo>
                <a:lnTo>
                  <a:pt x="16154" y="92671"/>
                </a:lnTo>
                <a:close/>
              </a:path>
              <a:path w="16510" h="323214">
                <a:moveTo>
                  <a:pt x="16154" y="56438"/>
                </a:moveTo>
                <a:lnTo>
                  <a:pt x="12534" y="52832"/>
                </a:lnTo>
                <a:lnTo>
                  <a:pt x="3606" y="52832"/>
                </a:lnTo>
                <a:lnTo>
                  <a:pt x="0" y="56438"/>
                </a:lnTo>
                <a:lnTo>
                  <a:pt x="0" y="65366"/>
                </a:lnTo>
                <a:lnTo>
                  <a:pt x="3606" y="68986"/>
                </a:lnTo>
                <a:lnTo>
                  <a:pt x="12534" y="68986"/>
                </a:lnTo>
                <a:lnTo>
                  <a:pt x="16154" y="65366"/>
                </a:lnTo>
                <a:lnTo>
                  <a:pt x="16154" y="60909"/>
                </a:lnTo>
                <a:lnTo>
                  <a:pt x="16154" y="56438"/>
                </a:lnTo>
                <a:close/>
              </a:path>
              <a:path w="16510" h="323214">
                <a:moveTo>
                  <a:pt x="16154" y="3619"/>
                </a:moveTo>
                <a:lnTo>
                  <a:pt x="12534" y="0"/>
                </a:lnTo>
                <a:lnTo>
                  <a:pt x="3606" y="0"/>
                </a:lnTo>
                <a:lnTo>
                  <a:pt x="0" y="3619"/>
                </a:lnTo>
                <a:lnTo>
                  <a:pt x="0" y="12547"/>
                </a:lnTo>
                <a:lnTo>
                  <a:pt x="3606" y="16154"/>
                </a:lnTo>
                <a:lnTo>
                  <a:pt x="12534" y="16154"/>
                </a:lnTo>
                <a:lnTo>
                  <a:pt x="16154" y="12547"/>
                </a:lnTo>
                <a:lnTo>
                  <a:pt x="16154" y="8089"/>
                </a:lnTo>
                <a:lnTo>
                  <a:pt x="16154" y="3619"/>
                </a:lnTo>
                <a:close/>
              </a:path>
            </a:pathLst>
          </a:custGeom>
          <a:solidFill>
            <a:srgbClr val="939598"/>
          </a:solidFill>
        </p:spPr>
        <p:txBody>
          <a:bodyPr wrap="square" lIns="0" tIns="0" rIns="0" bIns="0" rtlCol="0"/>
          <a:lstStyle/>
          <a:p>
            <a:endParaRPr/>
          </a:p>
        </p:txBody>
      </p:sp>
      <p:sp>
        <p:nvSpPr>
          <p:cNvPr id="39" name="object 39"/>
          <p:cNvSpPr/>
          <p:nvPr/>
        </p:nvSpPr>
        <p:spPr>
          <a:xfrm>
            <a:off x="2130312" y="2336690"/>
            <a:ext cx="16510" cy="16510"/>
          </a:xfrm>
          <a:custGeom>
            <a:avLst/>
            <a:gdLst/>
            <a:ahLst/>
            <a:cxnLst/>
            <a:rect l="l" t="t" r="r" b="b"/>
            <a:pathLst>
              <a:path w="16510" h="16510">
                <a:moveTo>
                  <a:pt x="12538" y="0"/>
                </a:moveTo>
                <a:lnTo>
                  <a:pt x="3611" y="0"/>
                </a:lnTo>
                <a:lnTo>
                  <a:pt x="0" y="3611"/>
                </a:lnTo>
                <a:lnTo>
                  <a:pt x="0" y="12531"/>
                </a:lnTo>
                <a:lnTo>
                  <a:pt x="3611" y="16149"/>
                </a:lnTo>
                <a:lnTo>
                  <a:pt x="8074" y="16149"/>
                </a:lnTo>
                <a:lnTo>
                  <a:pt x="12538" y="16149"/>
                </a:lnTo>
                <a:lnTo>
                  <a:pt x="16149" y="12531"/>
                </a:lnTo>
                <a:lnTo>
                  <a:pt x="16149" y="3611"/>
                </a:lnTo>
                <a:lnTo>
                  <a:pt x="12538" y="0"/>
                </a:lnTo>
                <a:close/>
              </a:path>
            </a:pathLst>
          </a:custGeom>
          <a:solidFill>
            <a:srgbClr val="939598"/>
          </a:solidFill>
        </p:spPr>
        <p:txBody>
          <a:bodyPr wrap="square" lIns="0" tIns="0" rIns="0" bIns="0" rtlCol="0"/>
          <a:lstStyle/>
          <a:p>
            <a:endParaRPr/>
          </a:p>
        </p:txBody>
      </p:sp>
      <p:sp>
        <p:nvSpPr>
          <p:cNvPr id="40" name="object 40"/>
          <p:cNvSpPr/>
          <p:nvPr/>
        </p:nvSpPr>
        <p:spPr>
          <a:xfrm>
            <a:off x="2130305" y="2508334"/>
            <a:ext cx="16510" cy="73025"/>
          </a:xfrm>
          <a:custGeom>
            <a:avLst/>
            <a:gdLst/>
            <a:ahLst/>
            <a:cxnLst/>
            <a:rect l="l" t="t" r="r" b="b"/>
            <a:pathLst>
              <a:path w="16510" h="73025">
                <a:moveTo>
                  <a:pt x="16154" y="59931"/>
                </a:moveTo>
                <a:lnTo>
                  <a:pt x="12534" y="56311"/>
                </a:lnTo>
                <a:lnTo>
                  <a:pt x="3606" y="56311"/>
                </a:lnTo>
                <a:lnTo>
                  <a:pt x="0" y="59931"/>
                </a:lnTo>
                <a:lnTo>
                  <a:pt x="0" y="68859"/>
                </a:lnTo>
                <a:lnTo>
                  <a:pt x="3606" y="72478"/>
                </a:lnTo>
                <a:lnTo>
                  <a:pt x="8077" y="72478"/>
                </a:lnTo>
                <a:lnTo>
                  <a:pt x="12534" y="72478"/>
                </a:lnTo>
                <a:lnTo>
                  <a:pt x="16154" y="68859"/>
                </a:lnTo>
                <a:lnTo>
                  <a:pt x="16154" y="59931"/>
                </a:lnTo>
                <a:close/>
              </a:path>
              <a:path w="16510" h="73025">
                <a:moveTo>
                  <a:pt x="16154" y="3619"/>
                </a:moveTo>
                <a:lnTo>
                  <a:pt x="12534" y="0"/>
                </a:lnTo>
                <a:lnTo>
                  <a:pt x="3606" y="0"/>
                </a:lnTo>
                <a:lnTo>
                  <a:pt x="0" y="3619"/>
                </a:lnTo>
                <a:lnTo>
                  <a:pt x="0" y="12534"/>
                </a:lnTo>
                <a:lnTo>
                  <a:pt x="3606" y="16154"/>
                </a:lnTo>
                <a:lnTo>
                  <a:pt x="8077" y="16154"/>
                </a:lnTo>
                <a:lnTo>
                  <a:pt x="12534" y="16154"/>
                </a:lnTo>
                <a:lnTo>
                  <a:pt x="16154" y="12534"/>
                </a:lnTo>
                <a:lnTo>
                  <a:pt x="16154" y="3619"/>
                </a:lnTo>
                <a:close/>
              </a:path>
            </a:pathLst>
          </a:custGeom>
          <a:solidFill>
            <a:srgbClr val="939598"/>
          </a:solidFill>
        </p:spPr>
        <p:txBody>
          <a:bodyPr wrap="square" lIns="0" tIns="0" rIns="0" bIns="0" rtlCol="0"/>
          <a:lstStyle/>
          <a:p>
            <a:endParaRPr/>
          </a:p>
        </p:txBody>
      </p:sp>
      <p:sp>
        <p:nvSpPr>
          <p:cNvPr id="41" name="object 41"/>
          <p:cNvSpPr/>
          <p:nvPr/>
        </p:nvSpPr>
        <p:spPr>
          <a:xfrm>
            <a:off x="2130312" y="2738397"/>
            <a:ext cx="16510" cy="16510"/>
          </a:xfrm>
          <a:custGeom>
            <a:avLst/>
            <a:gdLst/>
            <a:ahLst/>
            <a:cxnLst/>
            <a:rect l="l" t="t" r="r" b="b"/>
            <a:pathLst>
              <a:path w="16510" h="16510">
                <a:moveTo>
                  <a:pt x="12538" y="0"/>
                </a:moveTo>
                <a:lnTo>
                  <a:pt x="3611" y="0"/>
                </a:lnTo>
                <a:lnTo>
                  <a:pt x="0" y="3618"/>
                </a:lnTo>
                <a:lnTo>
                  <a:pt x="0" y="12538"/>
                </a:lnTo>
                <a:lnTo>
                  <a:pt x="3611" y="16156"/>
                </a:lnTo>
                <a:lnTo>
                  <a:pt x="8074" y="16156"/>
                </a:lnTo>
                <a:lnTo>
                  <a:pt x="12538" y="16156"/>
                </a:lnTo>
                <a:lnTo>
                  <a:pt x="16149" y="12538"/>
                </a:lnTo>
                <a:lnTo>
                  <a:pt x="16149" y="3618"/>
                </a:lnTo>
                <a:lnTo>
                  <a:pt x="12538" y="0"/>
                </a:lnTo>
                <a:close/>
              </a:path>
            </a:pathLst>
          </a:custGeom>
          <a:solidFill>
            <a:srgbClr val="939598"/>
          </a:solidFill>
        </p:spPr>
        <p:txBody>
          <a:bodyPr wrap="square" lIns="0" tIns="0" rIns="0" bIns="0" rtlCol="0"/>
          <a:lstStyle/>
          <a:p>
            <a:endParaRPr/>
          </a:p>
        </p:txBody>
      </p:sp>
      <p:sp>
        <p:nvSpPr>
          <p:cNvPr id="42" name="object 42"/>
          <p:cNvSpPr/>
          <p:nvPr/>
        </p:nvSpPr>
        <p:spPr>
          <a:xfrm>
            <a:off x="2130305" y="1315280"/>
            <a:ext cx="16510" cy="16510"/>
          </a:xfrm>
          <a:custGeom>
            <a:avLst/>
            <a:gdLst/>
            <a:ahLst/>
            <a:cxnLst/>
            <a:rect l="l" t="t" r="r" b="b"/>
            <a:pathLst>
              <a:path w="16510" h="16509">
                <a:moveTo>
                  <a:pt x="12538" y="0"/>
                </a:moveTo>
                <a:lnTo>
                  <a:pt x="3618" y="0"/>
                </a:lnTo>
                <a:lnTo>
                  <a:pt x="0" y="3611"/>
                </a:lnTo>
                <a:lnTo>
                  <a:pt x="0" y="12538"/>
                </a:lnTo>
                <a:lnTo>
                  <a:pt x="3618" y="16149"/>
                </a:lnTo>
                <a:lnTo>
                  <a:pt x="12538" y="16149"/>
                </a:lnTo>
                <a:lnTo>
                  <a:pt x="16156" y="12538"/>
                </a:lnTo>
                <a:lnTo>
                  <a:pt x="16156" y="8074"/>
                </a:lnTo>
                <a:lnTo>
                  <a:pt x="16156" y="3611"/>
                </a:lnTo>
                <a:lnTo>
                  <a:pt x="12538" y="0"/>
                </a:lnTo>
                <a:close/>
              </a:path>
            </a:pathLst>
          </a:custGeom>
          <a:solidFill>
            <a:srgbClr val="231F20"/>
          </a:solidFill>
        </p:spPr>
        <p:txBody>
          <a:bodyPr wrap="square" lIns="0" tIns="0" rIns="0" bIns="0" rtlCol="0"/>
          <a:lstStyle/>
          <a:p>
            <a:endParaRPr/>
          </a:p>
        </p:txBody>
      </p:sp>
      <p:sp>
        <p:nvSpPr>
          <p:cNvPr id="43" name="object 43"/>
          <p:cNvSpPr txBox="1"/>
          <p:nvPr/>
        </p:nvSpPr>
        <p:spPr>
          <a:xfrm>
            <a:off x="1834061" y="469123"/>
            <a:ext cx="655320" cy="136525"/>
          </a:xfrm>
          <a:prstGeom prst="rect">
            <a:avLst/>
          </a:prstGeom>
        </p:spPr>
        <p:txBody>
          <a:bodyPr vert="horz" wrap="square" lIns="0" tIns="36195" rIns="0" bIns="0" rtlCol="0">
            <a:spAutoFit/>
          </a:bodyPr>
          <a:lstStyle/>
          <a:p>
            <a:pPr marL="108585" marR="30480" indent="-71120">
              <a:lnSpc>
                <a:spcPct val="63600"/>
              </a:lnSpc>
              <a:spcBef>
                <a:spcPts val="285"/>
              </a:spcBef>
            </a:pPr>
            <a:r>
              <a:rPr sz="675" baseline="18518" dirty="0">
                <a:solidFill>
                  <a:srgbClr val="231F20"/>
                </a:solidFill>
                <a:latin typeface="Arial MT"/>
                <a:cs typeface="Arial MT"/>
              </a:rPr>
              <a:t>Singapore</a:t>
            </a:r>
            <a:r>
              <a:rPr sz="675" spc="52" baseline="18518" dirty="0">
                <a:solidFill>
                  <a:srgbClr val="231F20"/>
                </a:solidFill>
                <a:latin typeface="Arial MT"/>
                <a:cs typeface="Arial MT"/>
              </a:rPr>
              <a:t> </a:t>
            </a:r>
            <a:r>
              <a:rPr sz="450" spc="-10" dirty="0">
                <a:solidFill>
                  <a:srgbClr val="231F20"/>
                </a:solidFill>
                <a:latin typeface="Arial MT"/>
                <a:cs typeface="Arial MT"/>
              </a:rPr>
              <a:t>Bangladesh</a:t>
            </a:r>
            <a:r>
              <a:rPr sz="450" spc="500" dirty="0">
                <a:solidFill>
                  <a:srgbClr val="231F20"/>
                </a:solidFill>
                <a:latin typeface="Arial MT"/>
                <a:cs typeface="Arial MT"/>
              </a:rPr>
              <a:t> </a:t>
            </a:r>
            <a:r>
              <a:rPr sz="450" spc="-10" dirty="0">
                <a:solidFill>
                  <a:srgbClr val="231F20"/>
                </a:solidFill>
                <a:latin typeface="Arial MT"/>
                <a:cs typeface="Arial MT"/>
              </a:rPr>
              <a:t>Bhutan</a:t>
            </a:r>
            <a:endParaRPr sz="450">
              <a:latin typeface="Arial MT"/>
              <a:cs typeface="Arial MT"/>
            </a:endParaRPr>
          </a:p>
        </p:txBody>
      </p:sp>
      <p:sp>
        <p:nvSpPr>
          <p:cNvPr id="44" name="object 44"/>
          <p:cNvSpPr txBox="1"/>
          <p:nvPr/>
        </p:nvSpPr>
        <p:spPr>
          <a:xfrm>
            <a:off x="2636556" y="551211"/>
            <a:ext cx="243204" cy="92710"/>
          </a:xfrm>
          <a:prstGeom prst="rect">
            <a:avLst/>
          </a:prstGeom>
        </p:spPr>
        <p:txBody>
          <a:bodyPr vert="horz" wrap="square" lIns="0" tIns="11430" rIns="0" bIns="0" rtlCol="0">
            <a:spAutoFit/>
          </a:bodyPr>
          <a:lstStyle/>
          <a:p>
            <a:pPr marL="12700">
              <a:lnSpc>
                <a:spcPct val="100000"/>
              </a:lnSpc>
              <a:spcBef>
                <a:spcPts val="90"/>
              </a:spcBef>
            </a:pPr>
            <a:r>
              <a:rPr sz="450" spc="-10" dirty="0">
                <a:solidFill>
                  <a:srgbClr val="231F20"/>
                </a:solidFill>
                <a:latin typeface="Arial MT"/>
                <a:cs typeface="Arial MT"/>
              </a:rPr>
              <a:t>Malaysia</a:t>
            </a:r>
            <a:endParaRPr sz="450">
              <a:latin typeface="Arial MT"/>
              <a:cs typeface="Arial MT"/>
            </a:endParaRPr>
          </a:p>
        </p:txBody>
      </p:sp>
      <p:sp>
        <p:nvSpPr>
          <p:cNvPr id="45" name="object 45"/>
          <p:cNvSpPr txBox="1"/>
          <p:nvPr/>
        </p:nvSpPr>
        <p:spPr>
          <a:xfrm>
            <a:off x="2636556" y="757911"/>
            <a:ext cx="237490" cy="92710"/>
          </a:xfrm>
          <a:prstGeom prst="rect">
            <a:avLst/>
          </a:prstGeom>
        </p:spPr>
        <p:txBody>
          <a:bodyPr vert="horz" wrap="square" lIns="0" tIns="11430" rIns="0" bIns="0" rtlCol="0">
            <a:spAutoFit/>
          </a:bodyPr>
          <a:lstStyle/>
          <a:p>
            <a:pPr marL="12700">
              <a:lnSpc>
                <a:spcPct val="100000"/>
              </a:lnSpc>
              <a:spcBef>
                <a:spcPts val="90"/>
              </a:spcBef>
            </a:pPr>
            <a:r>
              <a:rPr sz="450" spc="-10" dirty="0">
                <a:solidFill>
                  <a:srgbClr val="231F20"/>
                </a:solidFill>
                <a:latin typeface="Arial MT"/>
                <a:cs typeface="Arial MT"/>
              </a:rPr>
              <a:t>Pakistan</a:t>
            </a:r>
            <a:endParaRPr sz="450">
              <a:latin typeface="Arial MT"/>
              <a:cs typeface="Arial MT"/>
            </a:endParaRPr>
          </a:p>
        </p:txBody>
      </p:sp>
      <p:sp>
        <p:nvSpPr>
          <p:cNvPr id="46" name="object 46"/>
          <p:cNvSpPr txBox="1"/>
          <p:nvPr/>
        </p:nvSpPr>
        <p:spPr>
          <a:xfrm>
            <a:off x="1758483" y="662579"/>
            <a:ext cx="642620" cy="208915"/>
          </a:xfrm>
          <a:prstGeom prst="rect">
            <a:avLst/>
          </a:prstGeom>
        </p:spPr>
        <p:txBody>
          <a:bodyPr vert="horz" wrap="square" lIns="0" tIns="12700" rIns="0" bIns="0" rtlCol="0">
            <a:spAutoFit/>
          </a:bodyPr>
          <a:lstStyle/>
          <a:p>
            <a:pPr marL="112395" marR="30480" indent="-74930">
              <a:lnSpc>
                <a:spcPct val="133500"/>
              </a:lnSpc>
              <a:spcBef>
                <a:spcPts val="100"/>
              </a:spcBef>
            </a:pPr>
            <a:r>
              <a:rPr sz="450" spc="-10" dirty="0">
                <a:solidFill>
                  <a:srgbClr val="231F20"/>
                </a:solidFill>
                <a:latin typeface="Arial MT"/>
                <a:cs typeface="Arial MT"/>
              </a:rPr>
              <a:t>New</a:t>
            </a:r>
            <a:r>
              <a:rPr sz="450" spc="-25" dirty="0">
                <a:solidFill>
                  <a:srgbClr val="231F20"/>
                </a:solidFill>
                <a:latin typeface="Arial MT"/>
                <a:cs typeface="Arial MT"/>
              </a:rPr>
              <a:t> </a:t>
            </a:r>
            <a:r>
              <a:rPr sz="450" dirty="0">
                <a:solidFill>
                  <a:srgbClr val="231F20"/>
                </a:solidFill>
                <a:latin typeface="Arial MT"/>
                <a:cs typeface="Arial MT"/>
              </a:rPr>
              <a:t>Zealand</a:t>
            </a:r>
            <a:r>
              <a:rPr sz="450" spc="80" dirty="0">
                <a:solidFill>
                  <a:srgbClr val="231F20"/>
                </a:solidFill>
                <a:latin typeface="Arial MT"/>
                <a:cs typeface="Arial MT"/>
              </a:rPr>
              <a:t> </a:t>
            </a:r>
            <a:r>
              <a:rPr sz="675" spc="-15" baseline="18518" dirty="0">
                <a:solidFill>
                  <a:srgbClr val="231F20"/>
                </a:solidFill>
                <a:latin typeface="Arial MT"/>
                <a:cs typeface="Arial MT"/>
              </a:rPr>
              <a:t>Jamaica</a:t>
            </a:r>
            <a:r>
              <a:rPr sz="675" spc="750" baseline="18518" dirty="0">
                <a:solidFill>
                  <a:srgbClr val="231F20"/>
                </a:solidFill>
                <a:latin typeface="Arial MT"/>
                <a:cs typeface="Arial MT"/>
              </a:rPr>
              <a:t> </a:t>
            </a:r>
            <a:r>
              <a:rPr sz="450" dirty="0">
                <a:solidFill>
                  <a:srgbClr val="231F20"/>
                </a:solidFill>
                <a:latin typeface="Arial MT"/>
                <a:cs typeface="Arial MT"/>
              </a:rPr>
              <a:t>Cambodia</a:t>
            </a:r>
            <a:r>
              <a:rPr sz="450" spc="110" dirty="0">
                <a:solidFill>
                  <a:srgbClr val="231F20"/>
                </a:solidFill>
                <a:latin typeface="Arial MT"/>
                <a:cs typeface="Arial MT"/>
              </a:rPr>
              <a:t> </a:t>
            </a:r>
            <a:r>
              <a:rPr sz="675" spc="-15" baseline="-18518" dirty="0">
                <a:solidFill>
                  <a:srgbClr val="231F20"/>
                </a:solidFill>
                <a:latin typeface="Arial MT"/>
                <a:cs typeface="Arial MT"/>
              </a:rPr>
              <a:t>Guyana</a:t>
            </a:r>
            <a:endParaRPr sz="675" baseline="-18518" dirty="0">
              <a:latin typeface="Arial MT"/>
              <a:cs typeface="Arial MT"/>
            </a:endParaRPr>
          </a:p>
        </p:txBody>
      </p:sp>
      <p:sp>
        <p:nvSpPr>
          <p:cNvPr id="47" name="object 47"/>
          <p:cNvSpPr txBox="1"/>
          <p:nvPr/>
        </p:nvSpPr>
        <p:spPr>
          <a:xfrm>
            <a:off x="2151964" y="902025"/>
            <a:ext cx="177165" cy="92710"/>
          </a:xfrm>
          <a:prstGeom prst="rect">
            <a:avLst/>
          </a:prstGeom>
        </p:spPr>
        <p:txBody>
          <a:bodyPr vert="horz" wrap="square" lIns="0" tIns="11430" rIns="0" bIns="0" rtlCol="0">
            <a:spAutoFit/>
          </a:bodyPr>
          <a:lstStyle/>
          <a:p>
            <a:pPr marL="12700">
              <a:lnSpc>
                <a:spcPct val="100000"/>
              </a:lnSpc>
              <a:spcBef>
                <a:spcPts val="90"/>
              </a:spcBef>
            </a:pPr>
            <a:r>
              <a:rPr sz="450" spc="-10" dirty="0">
                <a:solidFill>
                  <a:srgbClr val="231F20"/>
                </a:solidFill>
                <a:latin typeface="Arial MT"/>
                <a:cs typeface="Arial MT"/>
              </a:rPr>
              <a:t>Belize</a:t>
            </a:r>
            <a:endParaRPr sz="450">
              <a:latin typeface="Arial MT"/>
              <a:cs typeface="Arial MT"/>
            </a:endParaRPr>
          </a:p>
        </p:txBody>
      </p:sp>
      <p:sp>
        <p:nvSpPr>
          <p:cNvPr id="48" name="object 48"/>
          <p:cNvSpPr txBox="1"/>
          <p:nvPr/>
        </p:nvSpPr>
        <p:spPr>
          <a:xfrm>
            <a:off x="2151964" y="1114258"/>
            <a:ext cx="161925" cy="92710"/>
          </a:xfrm>
          <a:prstGeom prst="rect">
            <a:avLst/>
          </a:prstGeom>
        </p:spPr>
        <p:txBody>
          <a:bodyPr vert="horz" wrap="square" lIns="0" tIns="11430" rIns="0" bIns="0" rtlCol="0">
            <a:spAutoFit/>
          </a:bodyPr>
          <a:lstStyle/>
          <a:p>
            <a:pPr marL="12700">
              <a:lnSpc>
                <a:spcPct val="100000"/>
              </a:lnSpc>
              <a:spcBef>
                <a:spcPts val="90"/>
              </a:spcBef>
            </a:pPr>
            <a:r>
              <a:rPr sz="450" spc="-10" dirty="0">
                <a:solidFill>
                  <a:srgbClr val="231F20"/>
                </a:solidFill>
                <a:latin typeface="Arial MT"/>
                <a:cs typeface="Arial MT"/>
              </a:rPr>
              <a:t>Malta</a:t>
            </a:r>
            <a:endParaRPr sz="450">
              <a:latin typeface="Arial MT"/>
              <a:cs typeface="Arial MT"/>
            </a:endParaRPr>
          </a:p>
        </p:txBody>
      </p:sp>
      <p:sp>
        <p:nvSpPr>
          <p:cNvPr id="49" name="object 49"/>
          <p:cNvSpPr txBox="1"/>
          <p:nvPr/>
        </p:nvSpPr>
        <p:spPr>
          <a:xfrm>
            <a:off x="2126564" y="1680434"/>
            <a:ext cx="523875" cy="92710"/>
          </a:xfrm>
          <a:prstGeom prst="rect">
            <a:avLst/>
          </a:prstGeom>
        </p:spPr>
        <p:txBody>
          <a:bodyPr vert="horz" wrap="square" lIns="0" tIns="11430" rIns="0" bIns="0" rtlCol="0">
            <a:spAutoFit/>
          </a:bodyPr>
          <a:lstStyle/>
          <a:p>
            <a:pPr marL="38100">
              <a:lnSpc>
                <a:spcPct val="100000"/>
              </a:lnSpc>
              <a:spcBef>
                <a:spcPts val="90"/>
              </a:spcBef>
            </a:pPr>
            <a:r>
              <a:rPr sz="675" baseline="12345" dirty="0">
                <a:solidFill>
                  <a:srgbClr val="231F20"/>
                </a:solidFill>
                <a:latin typeface="Arial MT"/>
                <a:cs typeface="Arial MT"/>
              </a:rPr>
              <a:t>Greece</a:t>
            </a:r>
            <a:r>
              <a:rPr sz="675" spc="307" baseline="12345" dirty="0">
                <a:solidFill>
                  <a:srgbClr val="231F20"/>
                </a:solidFill>
                <a:latin typeface="Arial MT"/>
                <a:cs typeface="Arial MT"/>
              </a:rPr>
              <a:t>  </a:t>
            </a:r>
            <a:r>
              <a:rPr sz="450" spc="-10" dirty="0">
                <a:solidFill>
                  <a:srgbClr val="231F20"/>
                </a:solidFill>
                <a:latin typeface="Arial MT"/>
                <a:cs typeface="Arial MT"/>
              </a:rPr>
              <a:t>Austria</a:t>
            </a:r>
            <a:endParaRPr sz="450">
              <a:latin typeface="Arial MT"/>
              <a:cs typeface="Arial MT"/>
            </a:endParaRPr>
          </a:p>
        </p:txBody>
      </p:sp>
      <p:sp>
        <p:nvSpPr>
          <p:cNvPr id="50" name="object 50"/>
          <p:cNvSpPr txBox="1"/>
          <p:nvPr/>
        </p:nvSpPr>
        <p:spPr>
          <a:xfrm>
            <a:off x="2640914" y="1645285"/>
            <a:ext cx="263525" cy="92710"/>
          </a:xfrm>
          <a:prstGeom prst="rect">
            <a:avLst/>
          </a:prstGeom>
        </p:spPr>
        <p:txBody>
          <a:bodyPr vert="horz" wrap="square" lIns="0" tIns="11430" rIns="0" bIns="0" rtlCol="0">
            <a:spAutoFit/>
          </a:bodyPr>
          <a:lstStyle/>
          <a:p>
            <a:pPr marL="12700">
              <a:lnSpc>
                <a:spcPct val="100000"/>
              </a:lnSpc>
              <a:spcBef>
                <a:spcPts val="90"/>
              </a:spcBef>
            </a:pPr>
            <a:r>
              <a:rPr sz="450" spc="-10" dirty="0">
                <a:solidFill>
                  <a:srgbClr val="231F20"/>
                </a:solidFill>
                <a:latin typeface="Arial MT"/>
                <a:cs typeface="Arial MT"/>
              </a:rPr>
              <a:t>Argentina</a:t>
            </a:r>
            <a:endParaRPr sz="450">
              <a:latin typeface="Arial MT"/>
              <a:cs typeface="Arial MT"/>
            </a:endParaRPr>
          </a:p>
        </p:txBody>
      </p:sp>
      <p:sp>
        <p:nvSpPr>
          <p:cNvPr id="51" name="object 51"/>
          <p:cNvSpPr txBox="1"/>
          <p:nvPr/>
        </p:nvSpPr>
        <p:spPr>
          <a:xfrm>
            <a:off x="1804193" y="960643"/>
            <a:ext cx="514984" cy="92710"/>
          </a:xfrm>
          <a:prstGeom prst="rect">
            <a:avLst/>
          </a:prstGeom>
        </p:spPr>
        <p:txBody>
          <a:bodyPr vert="horz" wrap="square" lIns="0" tIns="11430" rIns="0" bIns="0" rtlCol="0">
            <a:spAutoFit/>
          </a:bodyPr>
          <a:lstStyle/>
          <a:p>
            <a:pPr marL="38100">
              <a:lnSpc>
                <a:spcPct val="100000"/>
              </a:lnSpc>
              <a:spcBef>
                <a:spcPts val="90"/>
              </a:spcBef>
            </a:pPr>
            <a:r>
              <a:rPr sz="450" dirty="0">
                <a:solidFill>
                  <a:srgbClr val="231F20"/>
                </a:solidFill>
                <a:latin typeface="Arial MT"/>
                <a:cs typeface="Arial MT"/>
              </a:rPr>
              <a:t>El</a:t>
            </a:r>
            <a:r>
              <a:rPr sz="450" spc="-35" dirty="0">
                <a:solidFill>
                  <a:srgbClr val="231F20"/>
                </a:solidFill>
                <a:latin typeface="Arial MT"/>
                <a:cs typeface="Arial MT"/>
              </a:rPr>
              <a:t> </a:t>
            </a:r>
            <a:r>
              <a:rPr sz="450" dirty="0">
                <a:solidFill>
                  <a:srgbClr val="231F20"/>
                </a:solidFill>
                <a:latin typeface="Arial MT"/>
                <a:cs typeface="Arial MT"/>
              </a:rPr>
              <a:t>Salvador</a:t>
            </a:r>
            <a:r>
              <a:rPr sz="450" spc="114" dirty="0">
                <a:solidFill>
                  <a:srgbClr val="231F20"/>
                </a:solidFill>
                <a:latin typeface="Arial MT"/>
                <a:cs typeface="Arial MT"/>
              </a:rPr>
              <a:t> </a:t>
            </a:r>
            <a:r>
              <a:rPr sz="675" spc="-30" baseline="-24691" dirty="0">
                <a:solidFill>
                  <a:srgbClr val="231F20"/>
                </a:solidFill>
                <a:latin typeface="Arial MT"/>
                <a:cs typeface="Arial MT"/>
              </a:rPr>
              <a:t>Peru</a:t>
            </a:r>
            <a:endParaRPr sz="675" baseline="-24691">
              <a:latin typeface="Arial MT"/>
              <a:cs typeface="Arial MT"/>
            </a:endParaRPr>
          </a:p>
        </p:txBody>
      </p:sp>
      <p:sp>
        <p:nvSpPr>
          <p:cNvPr id="52" name="object 52"/>
          <p:cNvSpPr txBox="1"/>
          <p:nvPr/>
        </p:nvSpPr>
        <p:spPr>
          <a:xfrm>
            <a:off x="1916847" y="1044743"/>
            <a:ext cx="528320" cy="92710"/>
          </a:xfrm>
          <a:prstGeom prst="rect">
            <a:avLst/>
          </a:prstGeom>
        </p:spPr>
        <p:txBody>
          <a:bodyPr vert="horz" wrap="square" lIns="0" tIns="11430" rIns="0" bIns="0" rtlCol="0">
            <a:spAutoFit/>
          </a:bodyPr>
          <a:lstStyle/>
          <a:p>
            <a:pPr marL="38100">
              <a:lnSpc>
                <a:spcPct val="100000"/>
              </a:lnSpc>
              <a:spcBef>
                <a:spcPts val="90"/>
              </a:spcBef>
            </a:pPr>
            <a:r>
              <a:rPr sz="675" baseline="24691" dirty="0">
                <a:solidFill>
                  <a:srgbClr val="231F20"/>
                </a:solidFill>
                <a:latin typeface="Arial MT"/>
                <a:cs typeface="Arial MT"/>
              </a:rPr>
              <a:t>Ireland</a:t>
            </a:r>
            <a:r>
              <a:rPr sz="675" spc="195" baseline="24691" dirty="0">
                <a:solidFill>
                  <a:srgbClr val="231F20"/>
                </a:solidFill>
                <a:latin typeface="Arial MT"/>
                <a:cs typeface="Arial MT"/>
              </a:rPr>
              <a:t> </a:t>
            </a:r>
            <a:r>
              <a:rPr sz="450" spc="-10" dirty="0">
                <a:solidFill>
                  <a:srgbClr val="231F20"/>
                </a:solidFill>
                <a:latin typeface="Arial MT"/>
                <a:cs typeface="Arial MT"/>
              </a:rPr>
              <a:t>Indonesia</a:t>
            </a:r>
            <a:endParaRPr sz="450">
              <a:latin typeface="Arial MT"/>
              <a:cs typeface="Arial MT"/>
            </a:endParaRPr>
          </a:p>
        </p:txBody>
      </p:sp>
      <p:sp>
        <p:nvSpPr>
          <p:cNvPr id="53" name="object 53"/>
          <p:cNvSpPr txBox="1"/>
          <p:nvPr/>
        </p:nvSpPr>
        <p:spPr>
          <a:xfrm>
            <a:off x="2636556" y="1866626"/>
            <a:ext cx="293370" cy="92710"/>
          </a:xfrm>
          <a:prstGeom prst="rect">
            <a:avLst/>
          </a:prstGeom>
        </p:spPr>
        <p:txBody>
          <a:bodyPr vert="horz" wrap="square" lIns="0" tIns="11430" rIns="0" bIns="0" rtlCol="0">
            <a:spAutoFit/>
          </a:bodyPr>
          <a:lstStyle/>
          <a:p>
            <a:pPr marL="12700">
              <a:lnSpc>
                <a:spcPct val="100000"/>
              </a:lnSpc>
              <a:spcBef>
                <a:spcPts val="90"/>
              </a:spcBef>
            </a:pPr>
            <a:r>
              <a:rPr sz="450" b="1" spc="-10" dirty="0">
                <a:solidFill>
                  <a:srgbClr val="231F20"/>
                </a:solidFill>
                <a:latin typeface="Arial"/>
                <a:cs typeface="Arial"/>
              </a:rPr>
              <a:t>AVERAGE</a:t>
            </a:r>
            <a:endParaRPr sz="450">
              <a:latin typeface="Arial"/>
              <a:cs typeface="Arial"/>
            </a:endParaRPr>
          </a:p>
        </p:txBody>
      </p:sp>
      <p:sp>
        <p:nvSpPr>
          <p:cNvPr id="54" name="object 54"/>
          <p:cNvSpPr txBox="1"/>
          <p:nvPr/>
        </p:nvSpPr>
        <p:spPr>
          <a:xfrm>
            <a:off x="2636556" y="1127110"/>
            <a:ext cx="201295" cy="92710"/>
          </a:xfrm>
          <a:prstGeom prst="rect">
            <a:avLst/>
          </a:prstGeom>
        </p:spPr>
        <p:txBody>
          <a:bodyPr vert="horz" wrap="square" lIns="0" tIns="11430" rIns="0" bIns="0" rtlCol="0">
            <a:spAutoFit/>
          </a:bodyPr>
          <a:lstStyle/>
          <a:p>
            <a:pPr marL="12700">
              <a:lnSpc>
                <a:spcPct val="100000"/>
              </a:lnSpc>
              <a:spcBef>
                <a:spcPts val="90"/>
              </a:spcBef>
            </a:pPr>
            <a:r>
              <a:rPr sz="450" spc="-10" dirty="0">
                <a:solidFill>
                  <a:srgbClr val="231F20"/>
                </a:solidFill>
                <a:latin typeface="Arial MT"/>
                <a:cs typeface="Arial MT"/>
              </a:rPr>
              <a:t>Mexico</a:t>
            </a:r>
            <a:endParaRPr sz="450">
              <a:latin typeface="Arial MT"/>
              <a:cs typeface="Arial MT"/>
            </a:endParaRPr>
          </a:p>
        </p:txBody>
      </p:sp>
      <p:sp>
        <p:nvSpPr>
          <p:cNvPr id="55" name="object 55"/>
          <p:cNvSpPr txBox="1"/>
          <p:nvPr/>
        </p:nvSpPr>
        <p:spPr>
          <a:xfrm>
            <a:off x="1871391" y="864250"/>
            <a:ext cx="261620" cy="92710"/>
          </a:xfrm>
          <a:prstGeom prst="rect">
            <a:avLst/>
          </a:prstGeom>
        </p:spPr>
        <p:txBody>
          <a:bodyPr vert="horz" wrap="square" lIns="0" tIns="11430" rIns="0" bIns="0" rtlCol="0">
            <a:spAutoFit/>
          </a:bodyPr>
          <a:lstStyle/>
          <a:p>
            <a:pPr marL="12700">
              <a:lnSpc>
                <a:spcPct val="100000"/>
              </a:lnSpc>
              <a:spcBef>
                <a:spcPts val="90"/>
              </a:spcBef>
            </a:pPr>
            <a:r>
              <a:rPr sz="450" spc="-10" dirty="0">
                <a:solidFill>
                  <a:srgbClr val="231F20"/>
                </a:solidFill>
                <a:latin typeface="Arial MT"/>
                <a:cs typeface="Arial MT"/>
              </a:rPr>
              <a:t>Bahamas</a:t>
            </a:r>
            <a:endParaRPr sz="450">
              <a:latin typeface="Arial MT"/>
              <a:cs typeface="Arial MT"/>
            </a:endParaRPr>
          </a:p>
        </p:txBody>
      </p:sp>
      <p:sp>
        <p:nvSpPr>
          <p:cNvPr id="56" name="object 56"/>
          <p:cNvSpPr txBox="1"/>
          <p:nvPr/>
        </p:nvSpPr>
        <p:spPr>
          <a:xfrm>
            <a:off x="1840713" y="1038261"/>
            <a:ext cx="299085" cy="224790"/>
          </a:xfrm>
          <a:prstGeom prst="rect">
            <a:avLst/>
          </a:prstGeom>
        </p:spPr>
        <p:txBody>
          <a:bodyPr vert="horz" wrap="square" lIns="0" tIns="12700" rIns="0" bIns="0" rtlCol="0">
            <a:spAutoFit/>
          </a:bodyPr>
          <a:lstStyle/>
          <a:p>
            <a:pPr marL="12700" marR="5080" indent="88900">
              <a:lnSpc>
                <a:spcPct val="145400"/>
              </a:lnSpc>
              <a:spcBef>
                <a:spcPts val="100"/>
              </a:spcBef>
            </a:pPr>
            <a:r>
              <a:rPr sz="450" spc="-20" dirty="0">
                <a:solidFill>
                  <a:srgbClr val="231F20"/>
                </a:solidFill>
                <a:latin typeface="Arial MT"/>
                <a:cs typeface="Arial MT"/>
              </a:rPr>
              <a:t>Estonia</a:t>
            </a:r>
            <a:r>
              <a:rPr sz="450" spc="500" dirty="0">
                <a:solidFill>
                  <a:srgbClr val="231F20"/>
                </a:solidFill>
                <a:latin typeface="Arial MT"/>
                <a:cs typeface="Arial MT"/>
              </a:rPr>
              <a:t> </a:t>
            </a:r>
            <a:r>
              <a:rPr sz="450" spc="-10" dirty="0">
                <a:solidFill>
                  <a:srgbClr val="231F20"/>
                </a:solidFill>
                <a:latin typeface="Arial MT"/>
                <a:cs typeface="Arial MT"/>
              </a:rPr>
              <a:t>Philippines</a:t>
            </a:r>
            <a:endParaRPr sz="450">
              <a:latin typeface="Arial MT"/>
              <a:cs typeface="Arial MT"/>
            </a:endParaRPr>
          </a:p>
        </p:txBody>
      </p:sp>
      <p:sp>
        <p:nvSpPr>
          <p:cNvPr id="57" name="object 57"/>
          <p:cNvSpPr txBox="1"/>
          <p:nvPr/>
        </p:nvSpPr>
        <p:spPr>
          <a:xfrm>
            <a:off x="1879519" y="1531402"/>
            <a:ext cx="577850" cy="92710"/>
          </a:xfrm>
          <a:prstGeom prst="rect">
            <a:avLst/>
          </a:prstGeom>
        </p:spPr>
        <p:txBody>
          <a:bodyPr vert="horz" wrap="square" lIns="0" tIns="11430" rIns="0" bIns="0" rtlCol="0">
            <a:spAutoFit/>
          </a:bodyPr>
          <a:lstStyle/>
          <a:p>
            <a:pPr marL="38100">
              <a:lnSpc>
                <a:spcPct val="100000"/>
              </a:lnSpc>
              <a:spcBef>
                <a:spcPts val="90"/>
              </a:spcBef>
            </a:pPr>
            <a:r>
              <a:rPr sz="675" baseline="24691" dirty="0">
                <a:solidFill>
                  <a:srgbClr val="231F20"/>
                </a:solidFill>
                <a:latin typeface="Arial MT"/>
                <a:cs typeface="Arial MT"/>
              </a:rPr>
              <a:t>Ecuador</a:t>
            </a:r>
            <a:r>
              <a:rPr sz="675" spc="187" baseline="24691" dirty="0">
                <a:solidFill>
                  <a:srgbClr val="231F20"/>
                </a:solidFill>
                <a:latin typeface="Arial MT"/>
                <a:cs typeface="Arial MT"/>
              </a:rPr>
              <a:t> </a:t>
            </a:r>
            <a:r>
              <a:rPr sz="450" spc="-10" dirty="0">
                <a:solidFill>
                  <a:srgbClr val="231F20"/>
                </a:solidFill>
                <a:latin typeface="Arial MT"/>
                <a:cs typeface="Arial MT"/>
              </a:rPr>
              <a:t>Nicaragua</a:t>
            </a:r>
            <a:endParaRPr sz="450">
              <a:latin typeface="Arial MT"/>
              <a:cs typeface="Arial MT"/>
            </a:endParaRPr>
          </a:p>
        </p:txBody>
      </p:sp>
      <p:sp>
        <p:nvSpPr>
          <p:cNvPr id="58" name="object 58"/>
          <p:cNvSpPr txBox="1"/>
          <p:nvPr/>
        </p:nvSpPr>
        <p:spPr>
          <a:xfrm>
            <a:off x="1879519" y="1550401"/>
            <a:ext cx="488315" cy="187960"/>
          </a:xfrm>
          <a:prstGeom prst="rect">
            <a:avLst/>
          </a:prstGeom>
        </p:spPr>
        <p:txBody>
          <a:bodyPr vert="horz" wrap="square" lIns="0" tIns="12700" rIns="0" bIns="0" rtlCol="0">
            <a:spAutoFit/>
          </a:bodyPr>
          <a:lstStyle/>
          <a:p>
            <a:pPr marL="38100" marR="30480">
              <a:lnSpc>
                <a:spcPct val="118100"/>
              </a:lnSpc>
              <a:spcBef>
                <a:spcPts val="100"/>
              </a:spcBef>
            </a:pPr>
            <a:r>
              <a:rPr sz="450" spc="-10" dirty="0">
                <a:solidFill>
                  <a:srgbClr val="231F20"/>
                </a:solidFill>
                <a:latin typeface="Arial MT"/>
                <a:cs typeface="Arial MT"/>
              </a:rPr>
              <a:t>Bulgaria</a:t>
            </a:r>
            <a:r>
              <a:rPr sz="450" spc="500" dirty="0">
                <a:solidFill>
                  <a:srgbClr val="231F20"/>
                </a:solidFill>
                <a:latin typeface="Arial MT"/>
                <a:cs typeface="Arial MT"/>
              </a:rPr>
              <a:t> </a:t>
            </a:r>
            <a:r>
              <a:rPr sz="450" dirty="0">
                <a:solidFill>
                  <a:srgbClr val="231F20"/>
                </a:solidFill>
                <a:latin typeface="Arial MT"/>
                <a:cs typeface="Arial MT"/>
              </a:rPr>
              <a:t>Portugal</a:t>
            </a:r>
            <a:r>
              <a:rPr sz="450" spc="114" dirty="0">
                <a:solidFill>
                  <a:srgbClr val="231F20"/>
                </a:solidFill>
                <a:latin typeface="Arial MT"/>
                <a:cs typeface="Arial MT"/>
              </a:rPr>
              <a:t> </a:t>
            </a:r>
            <a:r>
              <a:rPr sz="675" spc="-15" baseline="30864" dirty="0">
                <a:solidFill>
                  <a:srgbClr val="231F20"/>
                </a:solidFill>
                <a:latin typeface="Arial MT"/>
                <a:cs typeface="Arial MT"/>
              </a:rPr>
              <a:t>Bolivia</a:t>
            </a:r>
            <a:endParaRPr sz="675" baseline="30864">
              <a:latin typeface="Arial MT"/>
              <a:cs typeface="Arial MT"/>
            </a:endParaRPr>
          </a:p>
        </p:txBody>
      </p:sp>
      <p:sp>
        <p:nvSpPr>
          <p:cNvPr id="59" name="object 59"/>
          <p:cNvSpPr txBox="1"/>
          <p:nvPr/>
        </p:nvSpPr>
        <p:spPr>
          <a:xfrm>
            <a:off x="1946829" y="1750060"/>
            <a:ext cx="187325" cy="92710"/>
          </a:xfrm>
          <a:prstGeom prst="rect">
            <a:avLst/>
          </a:prstGeom>
        </p:spPr>
        <p:txBody>
          <a:bodyPr vert="horz" wrap="square" lIns="0" tIns="11430" rIns="0" bIns="0" rtlCol="0">
            <a:spAutoFit/>
          </a:bodyPr>
          <a:lstStyle/>
          <a:p>
            <a:pPr marL="12700">
              <a:lnSpc>
                <a:spcPct val="100000"/>
              </a:lnSpc>
              <a:spcBef>
                <a:spcPts val="90"/>
              </a:spcBef>
            </a:pPr>
            <a:r>
              <a:rPr sz="450" spc="-10" dirty="0">
                <a:solidFill>
                  <a:srgbClr val="231F20"/>
                </a:solidFill>
                <a:latin typeface="Arial MT"/>
                <a:cs typeface="Arial MT"/>
              </a:rPr>
              <a:t>Turkey</a:t>
            </a:r>
            <a:endParaRPr sz="450">
              <a:latin typeface="Arial MT"/>
              <a:cs typeface="Arial MT"/>
            </a:endParaRPr>
          </a:p>
        </p:txBody>
      </p:sp>
      <p:sp>
        <p:nvSpPr>
          <p:cNvPr id="60" name="object 60"/>
          <p:cNvSpPr txBox="1"/>
          <p:nvPr/>
        </p:nvSpPr>
        <p:spPr>
          <a:xfrm>
            <a:off x="1681704" y="1259923"/>
            <a:ext cx="756285" cy="297815"/>
          </a:xfrm>
          <a:prstGeom prst="rect">
            <a:avLst/>
          </a:prstGeom>
        </p:spPr>
        <p:txBody>
          <a:bodyPr vert="horz" wrap="square" lIns="0" tIns="12700" rIns="0" bIns="0" rtlCol="0">
            <a:spAutoFit/>
          </a:bodyPr>
          <a:lstStyle/>
          <a:p>
            <a:pPr marL="38100" marR="30480" indent="133350">
              <a:lnSpc>
                <a:spcPct val="119300"/>
              </a:lnSpc>
              <a:spcBef>
                <a:spcPts val="100"/>
              </a:spcBef>
            </a:pPr>
            <a:r>
              <a:rPr sz="450" b="1" spc="-10" dirty="0">
                <a:solidFill>
                  <a:srgbClr val="231F20"/>
                </a:solidFill>
                <a:latin typeface="Arial"/>
                <a:cs typeface="Arial"/>
              </a:rPr>
              <a:t>AVERAGE</a:t>
            </a:r>
            <a:r>
              <a:rPr sz="450" b="1" spc="140" dirty="0">
                <a:solidFill>
                  <a:srgbClr val="231F20"/>
                </a:solidFill>
                <a:latin typeface="Arial"/>
                <a:cs typeface="Arial"/>
              </a:rPr>
              <a:t> </a:t>
            </a:r>
            <a:r>
              <a:rPr sz="450" spc="-10" dirty="0">
                <a:solidFill>
                  <a:srgbClr val="231F20"/>
                </a:solidFill>
                <a:latin typeface="Arial MT"/>
                <a:cs typeface="Arial MT"/>
              </a:rPr>
              <a:t>Israel</a:t>
            </a:r>
            <a:r>
              <a:rPr sz="450" spc="500" dirty="0">
                <a:solidFill>
                  <a:srgbClr val="231F20"/>
                </a:solidFill>
                <a:latin typeface="Arial MT"/>
                <a:cs typeface="Arial MT"/>
              </a:rPr>
              <a:t> </a:t>
            </a:r>
            <a:r>
              <a:rPr sz="450" spc="-10" dirty="0">
                <a:solidFill>
                  <a:srgbClr val="231F20"/>
                </a:solidFill>
                <a:latin typeface="Arial MT"/>
                <a:cs typeface="Arial MT"/>
              </a:rPr>
              <a:t>United</a:t>
            </a:r>
            <a:r>
              <a:rPr sz="450" spc="-20" dirty="0">
                <a:solidFill>
                  <a:srgbClr val="231F20"/>
                </a:solidFill>
                <a:latin typeface="Arial MT"/>
                <a:cs typeface="Arial MT"/>
              </a:rPr>
              <a:t> </a:t>
            </a:r>
            <a:r>
              <a:rPr sz="450" dirty="0">
                <a:solidFill>
                  <a:srgbClr val="231F20"/>
                </a:solidFill>
                <a:latin typeface="Arial MT"/>
                <a:cs typeface="Arial MT"/>
              </a:rPr>
              <a:t>Kingdom</a:t>
            </a:r>
            <a:r>
              <a:rPr sz="450" spc="225" dirty="0">
                <a:solidFill>
                  <a:srgbClr val="231F20"/>
                </a:solidFill>
                <a:latin typeface="Arial MT"/>
                <a:cs typeface="Arial MT"/>
              </a:rPr>
              <a:t> </a:t>
            </a:r>
            <a:r>
              <a:rPr sz="675" spc="-15" baseline="-30864" dirty="0">
                <a:solidFill>
                  <a:srgbClr val="231F20"/>
                </a:solidFill>
                <a:latin typeface="Arial MT"/>
                <a:cs typeface="Arial MT"/>
              </a:rPr>
              <a:t>Colombia</a:t>
            </a:r>
            <a:endParaRPr sz="675" baseline="-30864">
              <a:latin typeface="Arial MT"/>
              <a:cs typeface="Arial MT"/>
            </a:endParaRPr>
          </a:p>
          <a:p>
            <a:pPr marL="260985">
              <a:lnSpc>
                <a:spcPct val="100000"/>
              </a:lnSpc>
              <a:spcBef>
                <a:spcPts val="315"/>
              </a:spcBef>
            </a:pPr>
            <a:r>
              <a:rPr sz="675" baseline="6172" dirty="0">
                <a:solidFill>
                  <a:srgbClr val="231F20"/>
                </a:solidFill>
                <a:latin typeface="Arial MT"/>
                <a:cs typeface="Arial MT"/>
              </a:rPr>
              <a:t>Iceland</a:t>
            </a:r>
            <a:r>
              <a:rPr sz="675" spc="232" baseline="6172" dirty="0">
                <a:solidFill>
                  <a:srgbClr val="231F20"/>
                </a:solidFill>
                <a:latin typeface="Arial MT"/>
                <a:cs typeface="Arial MT"/>
              </a:rPr>
              <a:t> </a:t>
            </a:r>
            <a:r>
              <a:rPr sz="450" spc="-10" dirty="0">
                <a:solidFill>
                  <a:srgbClr val="231F20"/>
                </a:solidFill>
                <a:latin typeface="Arial MT"/>
                <a:cs typeface="Arial MT"/>
              </a:rPr>
              <a:t>Vietnam</a:t>
            </a:r>
            <a:endParaRPr sz="450">
              <a:latin typeface="Arial MT"/>
              <a:cs typeface="Arial MT"/>
            </a:endParaRPr>
          </a:p>
        </p:txBody>
      </p:sp>
      <p:sp>
        <p:nvSpPr>
          <p:cNvPr id="61" name="object 61"/>
          <p:cNvSpPr txBox="1"/>
          <p:nvPr/>
        </p:nvSpPr>
        <p:spPr>
          <a:xfrm>
            <a:off x="2636556" y="2129430"/>
            <a:ext cx="227329" cy="92710"/>
          </a:xfrm>
          <a:prstGeom prst="rect">
            <a:avLst/>
          </a:prstGeom>
        </p:spPr>
        <p:txBody>
          <a:bodyPr vert="horz" wrap="square" lIns="0" tIns="11430" rIns="0" bIns="0" rtlCol="0">
            <a:spAutoFit/>
          </a:bodyPr>
          <a:lstStyle/>
          <a:p>
            <a:pPr marL="12700">
              <a:lnSpc>
                <a:spcPct val="100000"/>
              </a:lnSpc>
              <a:spcBef>
                <a:spcPts val="90"/>
              </a:spcBef>
            </a:pPr>
            <a:r>
              <a:rPr sz="450" spc="-10" dirty="0">
                <a:solidFill>
                  <a:srgbClr val="231F20"/>
                </a:solidFill>
                <a:latin typeface="Arial MT"/>
                <a:cs typeface="Arial MT"/>
              </a:rPr>
              <a:t>Belgium</a:t>
            </a:r>
            <a:endParaRPr sz="450">
              <a:latin typeface="Arial MT"/>
              <a:cs typeface="Arial MT"/>
            </a:endParaRPr>
          </a:p>
        </p:txBody>
      </p:sp>
      <p:sp>
        <p:nvSpPr>
          <p:cNvPr id="62" name="object 62"/>
          <p:cNvSpPr txBox="1"/>
          <p:nvPr/>
        </p:nvSpPr>
        <p:spPr>
          <a:xfrm>
            <a:off x="2364334" y="2318122"/>
            <a:ext cx="660400" cy="237490"/>
          </a:xfrm>
          <a:prstGeom prst="rect">
            <a:avLst/>
          </a:prstGeom>
        </p:spPr>
        <p:txBody>
          <a:bodyPr vert="horz" wrap="square" lIns="0" tIns="50165" rIns="0" bIns="0" rtlCol="0">
            <a:spAutoFit/>
          </a:bodyPr>
          <a:lstStyle/>
          <a:p>
            <a:pPr marL="38100">
              <a:lnSpc>
                <a:spcPct val="100000"/>
              </a:lnSpc>
              <a:spcBef>
                <a:spcPts val="395"/>
              </a:spcBef>
            </a:pPr>
            <a:r>
              <a:rPr sz="675" baseline="-24691" dirty="0">
                <a:solidFill>
                  <a:srgbClr val="231F20"/>
                </a:solidFill>
                <a:latin typeface="Arial MT"/>
                <a:cs typeface="Arial MT"/>
              </a:rPr>
              <a:t>Canada</a:t>
            </a:r>
            <a:r>
              <a:rPr sz="675" spc="330" baseline="-24691" dirty="0">
                <a:solidFill>
                  <a:srgbClr val="231F20"/>
                </a:solidFill>
                <a:latin typeface="Arial MT"/>
                <a:cs typeface="Arial MT"/>
              </a:rPr>
              <a:t> </a:t>
            </a:r>
            <a:r>
              <a:rPr sz="450" spc="-10" dirty="0">
                <a:solidFill>
                  <a:srgbClr val="231F20"/>
                </a:solidFill>
                <a:latin typeface="Arial MT"/>
                <a:cs typeface="Arial MT"/>
              </a:rPr>
              <a:t>Brazil</a:t>
            </a:r>
            <a:endParaRPr sz="450">
              <a:latin typeface="Arial MT"/>
              <a:cs typeface="Arial MT"/>
            </a:endParaRPr>
          </a:p>
          <a:p>
            <a:pPr marL="288925">
              <a:lnSpc>
                <a:spcPct val="100000"/>
              </a:lnSpc>
              <a:spcBef>
                <a:spcPts val="295"/>
              </a:spcBef>
            </a:pPr>
            <a:r>
              <a:rPr sz="450" spc="-10" dirty="0">
                <a:solidFill>
                  <a:srgbClr val="231F20"/>
                </a:solidFill>
                <a:latin typeface="Arial MT"/>
                <a:cs typeface="Arial MT"/>
              </a:rPr>
              <a:t>United</a:t>
            </a:r>
            <a:r>
              <a:rPr sz="450" spc="5" dirty="0">
                <a:solidFill>
                  <a:srgbClr val="231F20"/>
                </a:solidFill>
                <a:latin typeface="Arial MT"/>
                <a:cs typeface="Arial MT"/>
              </a:rPr>
              <a:t> </a:t>
            </a:r>
            <a:r>
              <a:rPr sz="450" spc="-10" dirty="0">
                <a:solidFill>
                  <a:srgbClr val="231F20"/>
                </a:solidFill>
                <a:latin typeface="Arial MT"/>
                <a:cs typeface="Arial MT"/>
              </a:rPr>
              <a:t>States</a:t>
            </a:r>
            <a:endParaRPr sz="450">
              <a:latin typeface="Arial MT"/>
              <a:cs typeface="Arial MT"/>
            </a:endParaRPr>
          </a:p>
        </p:txBody>
      </p:sp>
      <p:sp>
        <p:nvSpPr>
          <p:cNvPr id="63" name="object 63"/>
          <p:cNvSpPr txBox="1"/>
          <p:nvPr/>
        </p:nvSpPr>
        <p:spPr>
          <a:xfrm>
            <a:off x="1695450" y="1882775"/>
            <a:ext cx="806450" cy="506095"/>
          </a:xfrm>
          <a:prstGeom prst="rect">
            <a:avLst/>
          </a:prstGeom>
        </p:spPr>
        <p:txBody>
          <a:bodyPr vert="horz" wrap="square" lIns="0" tIns="11430" rIns="0" bIns="0" rtlCol="0">
            <a:spAutoFit/>
          </a:bodyPr>
          <a:lstStyle/>
          <a:p>
            <a:pPr marR="43180" algn="ctr">
              <a:lnSpc>
                <a:spcPts val="505"/>
              </a:lnSpc>
              <a:spcBef>
                <a:spcPts val="90"/>
              </a:spcBef>
            </a:pPr>
            <a:r>
              <a:rPr sz="450" spc="-10" dirty="0">
                <a:solidFill>
                  <a:srgbClr val="231F20"/>
                </a:solidFill>
                <a:latin typeface="Arial MT"/>
                <a:cs typeface="Arial MT"/>
              </a:rPr>
              <a:t>Italy</a:t>
            </a:r>
            <a:endParaRPr sz="450">
              <a:latin typeface="Arial MT"/>
              <a:cs typeface="Arial MT"/>
            </a:endParaRPr>
          </a:p>
          <a:p>
            <a:pPr marL="221615">
              <a:lnSpc>
                <a:spcPts val="505"/>
              </a:lnSpc>
            </a:pPr>
            <a:r>
              <a:rPr sz="675" baseline="-30864" dirty="0">
                <a:solidFill>
                  <a:srgbClr val="231F20"/>
                </a:solidFill>
                <a:latin typeface="Arial MT"/>
                <a:cs typeface="Arial MT"/>
              </a:rPr>
              <a:t>Slovakia</a:t>
            </a:r>
            <a:r>
              <a:rPr sz="675" spc="67" baseline="-30864" dirty="0">
                <a:solidFill>
                  <a:srgbClr val="231F20"/>
                </a:solidFill>
                <a:latin typeface="Arial MT"/>
                <a:cs typeface="Arial MT"/>
              </a:rPr>
              <a:t> </a:t>
            </a:r>
            <a:r>
              <a:rPr sz="450" spc="-10" dirty="0">
                <a:solidFill>
                  <a:srgbClr val="231F20"/>
                </a:solidFill>
                <a:latin typeface="Arial MT"/>
                <a:cs typeface="Arial MT"/>
              </a:rPr>
              <a:t>Costa</a:t>
            </a:r>
            <a:r>
              <a:rPr sz="450" spc="-25" dirty="0">
                <a:solidFill>
                  <a:srgbClr val="231F20"/>
                </a:solidFill>
                <a:latin typeface="Arial MT"/>
                <a:cs typeface="Arial MT"/>
              </a:rPr>
              <a:t> </a:t>
            </a:r>
            <a:r>
              <a:rPr sz="450" spc="-20" dirty="0">
                <a:solidFill>
                  <a:srgbClr val="231F20"/>
                </a:solidFill>
                <a:latin typeface="Arial MT"/>
                <a:cs typeface="Arial MT"/>
              </a:rPr>
              <a:t>Rica</a:t>
            </a:r>
            <a:endParaRPr sz="450">
              <a:latin typeface="Arial MT"/>
              <a:cs typeface="Arial MT"/>
            </a:endParaRPr>
          </a:p>
          <a:p>
            <a:pPr marL="38100" marR="30480" algn="ctr">
              <a:lnSpc>
                <a:spcPct val="64500"/>
              </a:lnSpc>
              <a:spcBef>
                <a:spcPts val="315"/>
              </a:spcBef>
            </a:pPr>
            <a:r>
              <a:rPr sz="450" spc="-10" dirty="0">
                <a:solidFill>
                  <a:srgbClr val="231F20"/>
                </a:solidFill>
                <a:latin typeface="Arial MT"/>
                <a:cs typeface="Arial MT"/>
              </a:rPr>
              <a:t>Czech</a:t>
            </a:r>
            <a:r>
              <a:rPr sz="450" spc="-20" dirty="0">
                <a:solidFill>
                  <a:srgbClr val="231F20"/>
                </a:solidFill>
                <a:latin typeface="Arial MT"/>
                <a:cs typeface="Arial MT"/>
              </a:rPr>
              <a:t> </a:t>
            </a:r>
            <a:r>
              <a:rPr sz="450" dirty="0">
                <a:solidFill>
                  <a:srgbClr val="231F20"/>
                </a:solidFill>
                <a:latin typeface="Arial MT"/>
                <a:cs typeface="Arial MT"/>
              </a:rPr>
              <a:t>Republic</a:t>
            </a:r>
            <a:r>
              <a:rPr sz="450" spc="110" dirty="0">
                <a:solidFill>
                  <a:srgbClr val="231F20"/>
                </a:solidFill>
                <a:latin typeface="Arial MT"/>
                <a:cs typeface="Arial MT"/>
              </a:rPr>
              <a:t> </a:t>
            </a:r>
            <a:r>
              <a:rPr sz="675" spc="-15" baseline="12345" dirty="0">
                <a:solidFill>
                  <a:srgbClr val="231F20"/>
                </a:solidFill>
                <a:latin typeface="Arial MT"/>
                <a:cs typeface="Arial MT"/>
              </a:rPr>
              <a:t>South</a:t>
            </a:r>
            <a:r>
              <a:rPr sz="675" spc="-30" baseline="12345" dirty="0">
                <a:solidFill>
                  <a:srgbClr val="231F20"/>
                </a:solidFill>
                <a:latin typeface="Arial MT"/>
                <a:cs typeface="Arial MT"/>
              </a:rPr>
              <a:t> </a:t>
            </a:r>
            <a:r>
              <a:rPr sz="675" spc="-15" baseline="12345" dirty="0">
                <a:solidFill>
                  <a:srgbClr val="231F20"/>
                </a:solidFill>
                <a:latin typeface="Arial MT"/>
                <a:cs typeface="Arial MT"/>
              </a:rPr>
              <a:t>Korea</a:t>
            </a:r>
            <a:r>
              <a:rPr sz="675" spc="750" baseline="12345" dirty="0">
                <a:solidFill>
                  <a:srgbClr val="231F20"/>
                </a:solidFill>
                <a:latin typeface="Arial MT"/>
                <a:cs typeface="Arial MT"/>
              </a:rPr>
              <a:t> </a:t>
            </a:r>
            <a:r>
              <a:rPr sz="675" baseline="-30864" dirty="0">
                <a:solidFill>
                  <a:srgbClr val="231F20"/>
                </a:solidFill>
                <a:latin typeface="Arial MT"/>
                <a:cs typeface="Arial MT"/>
              </a:rPr>
              <a:t>Sweden</a:t>
            </a:r>
            <a:r>
              <a:rPr sz="675" spc="104" baseline="-30864" dirty="0">
                <a:solidFill>
                  <a:srgbClr val="231F20"/>
                </a:solidFill>
                <a:latin typeface="Arial MT"/>
                <a:cs typeface="Arial MT"/>
              </a:rPr>
              <a:t> </a:t>
            </a:r>
            <a:r>
              <a:rPr sz="450" spc="-10" dirty="0">
                <a:solidFill>
                  <a:srgbClr val="231F20"/>
                </a:solidFill>
                <a:latin typeface="Arial MT"/>
                <a:cs typeface="Arial MT"/>
              </a:rPr>
              <a:t>Latvia</a:t>
            </a:r>
            <a:endParaRPr sz="450">
              <a:latin typeface="Arial MT"/>
              <a:cs typeface="Arial MT"/>
            </a:endParaRPr>
          </a:p>
          <a:p>
            <a:pPr marL="460375">
              <a:lnSpc>
                <a:spcPts val="459"/>
              </a:lnSpc>
              <a:spcBef>
                <a:spcPts val="45"/>
              </a:spcBef>
            </a:pPr>
            <a:r>
              <a:rPr sz="450" spc="-10" dirty="0">
                <a:solidFill>
                  <a:srgbClr val="231F20"/>
                </a:solidFill>
                <a:latin typeface="Arial MT"/>
                <a:cs typeface="Arial MT"/>
              </a:rPr>
              <a:t>Poland</a:t>
            </a:r>
            <a:endParaRPr sz="450">
              <a:latin typeface="Arial MT"/>
              <a:cs typeface="Arial MT"/>
            </a:endParaRPr>
          </a:p>
          <a:p>
            <a:pPr marL="243204">
              <a:lnSpc>
                <a:spcPts val="459"/>
              </a:lnSpc>
            </a:pPr>
            <a:r>
              <a:rPr sz="450" spc="-10" dirty="0">
                <a:solidFill>
                  <a:srgbClr val="231F20"/>
                </a:solidFill>
                <a:latin typeface="Arial MT"/>
                <a:cs typeface="Arial MT"/>
              </a:rPr>
              <a:t>Finland</a:t>
            </a:r>
            <a:endParaRPr sz="450">
              <a:latin typeface="Arial MT"/>
              <a:cs typeface="Arial MT"/>
            </a:endParaRPr>
          </a:p>
          <a:p>
            <a:pPr marL="212090">
              <a:lnSpc>
                <a:spcPct val="100000"/>
              </a:lnSpc>
              <a:spcBef>
                <a:spcPts val="259"/>
              </a:spcBef>
            </a:pPr>
            <a:r>
              <a:rPr sz="450" spc="-10" dirty="0">
                <a:solidFill>
                  <a:srgbClr val="231F20"/>
                </a:solidFill>
                <a:latin typeface="Arial MT"/>
                <a:cs typeface="Arial MT"/>
              </a:rPr>
              <a:t>Slovenia</a:t>
            </a:r>
            <a:endParaRPr sz="450">
              <a:latin typeface="Arial MT"/>
              <a:cs typeface="Arial MT"/>
            </a:endParaRPr>
          </a:p>
        </p:txBody>
      </p:sp>
      <p:sp>
        <p:nvSpPr>
          <p:cNvPr id="64" name="object 64"/>
          <p:cNvSpPr txBox="1"/>
          <p:nvPr/>
        </p:nvSpPr>
        <p:spPr>
          <a:xfrm>
            <a:off x="2640907" y="2657517"/>
            <a:ext cx="313055" cy="92710"/>
          </a:xfrm>
          <a:prstGeom prst="rect">
            <a:avLst/>
          </a:prstGeom>
        </p:spPr>
        <p:txBody>
          <a:bodyPr vert="horz" wrap="square" lIns="0" tIns="11430" rIns="0" bIns="0" rtlCol="0">
            <a:spAutoFit/>
          </a:bodyPr>
          <a:lstStyle/>
          <a:p>
            <a:pPr marL="12700">
              <a:lnSpc>
                <a:spcPct val="100000"/>
              </a:lnSpc>
              <a:spcBef>
                <a:spcPts val="90"/>
              </a:spcBef>
            </a:pPr>
            <a:r>
              <a:rPr sz="450" spc="-10" dirty="0">
                <a:solidFill>
                  <a:srgbClr val="231F20"/>
                </a:solidFill>
                <a:latin typeface="Arial MT"/>
                <a:cs typeface="Arial MT"/>
              </a:rPr>
              <a:t>Switzerland</a:t>
            </a:r>
            <a:endParaRPr sz="450">
              <a:latin typeface="Arial MT"/>
              <a:cs typeface="Arial MT"/>
            </a:endParaRPr>
          </a:p>
        </p:txBody>
      </p:sp>
      <p:sp>
        <p:nvSpPr>
          <p:cNvPr id="65" name="object 65"/>
          <p:cNvSpPr txBox="1"/>
          <p:nvPr/>
        </p:nvSpPr>
        <p:spPr>
          <a:xfrm>
            <a:off x="2640907" y="2843764"/>
            <a:ext cx="255904" cy="92710"/>
          </a:xfrm>
          <a:prstGeom prst="rect">
            <a:avLst/>
          </a:prstGeom>
        </p:spPr>
        <p:txBody>
          <a:bodyPr vert="horz" wrap="square" lIns="0" tIns="11430" rIns="0" bIns="0" rtlCol="0">
            <a:spAutoFit/>
          </a:bodyPr>
          <a:lstStyle/>
          <a:p>
            <a:pPr marL="12700">
              <a:lnSpc>
                <a:spcPct val="100000"/>
              </a:lnSpc>
              <a:spcBef>
                <a:spcPts val="90"/>
              </a:spcBef>
            </a:pPr>
            <a:r>
              <a:rPr sz="450" spc="-10" dirty="0">
                <a:solidFill>
                  <a:srgbClr val="231F20"/>
                </a:solidFill>
                <a:latin typeface="Arial MT"/>
                <a:cs typeface="Arial MT"/>
              </a:rPr>
              <a:t>Germany</a:t>
            </a:r>
            <a:endParaRPr sz="450">
              <a:latin typeface="Arial MT"/>
              <a:cs typeface="Arial MT"/>
            </a:endParaRPr>
          </a:p>
        </p:txBody>
      </p:sp>
      <p:sp>
        <p:nvSpPr>
          <p:cNvPr id="66" name="object 66"/>
          <p:cNvSpPr txBox="1"/>
          <p:nvPr/>
        </p:nvSpPr>
        <p:spPr>
          <a:xfrm>
            <a:off x="1962524" y="2463054"/>
            <a:ext cx="171450" cy="149860"/>
          </a:xfrm>
          <a:prstGeom prst="rect">
            <a:avLst/>
          </a:prstGeom>
        </p:spPr>
        <p:txBody>
          <a:bodyPr vert="horz" wrap="square" lIns="0" tIns="22860" rIns="0" bIns="0" rtlCol="0">
            <a:spAutoFit/>
          </a:bodyPr>
          <a:lstStyle/>
          <a:p>
            <a:pPr marL="12700" marR="5080">
              <a:lnSpc>
                <a:spcPts val="450"/>
              </a:lnSpc>
              <a:spcBef>
                <a:spcPts val="180"/>
              </a:spcBef>
            </a:pPr>
            <a:r>
              <a:rPr sz="450" spc="-20" dirty="0">
                <a:solidFill>
                  <a:srgbClr val="231F20"/>
                </a:solidFill>
                <a:latin typeface="Arial MT"/>
                <a:cs typeface="Arial MT"/>
              </a:rPr>
              <a:t>China</a:t>
            </a:r>
            <a:r>
              <a:rPr sz="450" spc="500" dirty="0">
                <a:solidFill>
                  <a:srgbClr val="231F20"/>
                </a:solidFill>
                <a:latin typeface="Arial MT"/>
                <a:cs typeface="Arial MT"/>
              </a:rPr>
              <a:t> </a:t>
            </a:r>
            <a:r>
              <a:rPr sz="450" spc="-10" dirty="0">
                <a:solidFill>
                  <a:srgbClr val="231F20"/>
                </a:solidFill>
                <a:latin typeface="Arial MT"/>
                <a:cs typeface="Arial MT"/>
              </a:rPr>
              <a:t>Spain</a:t>
            </a:r>
            <a:endParaRPr sz="450">
              <a:latin typeface="Arial MT"/>
              <a:cs typeface="Arial MT"/>
            </a:endParaRPr>
          </a:p>
        </p:txBody>
      </p:sp>
      <p:sp>
        <p:nvSpPr>
          <p:cNvPr id="67" name="object 67"/>
          <p:cNvSpPr txBox="1"/>
          <p:nvPr/>
        </p:nvSpPr>
        <p:spPr>
          <a:xfrm>
            <a:off x="1942184" y="2695906"/>
            <a:ext cx="196850" cy="92710"/>
          </a:xfrm>
          <a:prstGeom prst="rect">
            <a:avLst/>
          </a:prstGeom>
        </p:spPr>
        <p:txBody>
          <a:bodyPr vert="horz" wrap="square" lIns="0" tIns="11430" rIns="0" bIns="0" rtlCol="0">
            <a:spAutoFit/>
          </a:bodyPr>
          <a:lstStyle/>
          <a:p>
            <a:pPr marL="12700">
              <a:lnSpc>
                <a:spcPct val="100000"/>
              </a:lnSpc>
              <a:spcBef>
                <a:spcPts val="90"/>
              </a:spcBef>
            </a:pPr>
            <a:r>
              <a:rPr sz="450" spc="-10" dirty="0">
                <a:solidFill>
                  <a:srgbClr val="231F20"/>
                </a:solidFill>
                <a:latin typeface="Arial MT"/>
                <a:cs typeface="Arial MT"/>
              </a:rPr>
              <a:t>France</a:t>
            </a:r>
            <a:endParaRPr sz="450">
              <a:latin typeface="Arial MT"/>
              <a:cs typeface="Arial MT"/>
            </a:endParaRPr>
          </a:p>
        </p:txBody>
      </p:sp>
      <p:sp>
        <p:nvSpPr>
          <p:cNvPr id="68" name="object 68"/>
          <p:cNvSpPr txBox="1"/>
          <p:nvPr/>
        </p:nvSpPr>
        <p:spPr>
          <a:xfrm>
            <a:off x="2009687" y="3211008"/>
            <a:ext cx="266065" cy="92710"/>
          </a:xfrm>
          <a:prstGeom prst="rect">
            <a:avLst/>
          </a:prstGeom>
        </p:spPr>
        <p:txBody>
          <a:bodyPr vert="horz" wrap="square" lIns="0" tIns="11430" rIns="0" bIns="0" rtlCol="0">
            <a:spAutoFit/>
          </a:bodyPr>
          <a:lstStyle/>
          <a:p>
            <a:pPr marL="12700">
              <a:lnSpc>
                <a:spcPct val="100000"/>
              </a:lnSpc>
              <a:spcBef>
                <a:spcPts val="90"/>
              </a:spcBef>
            </a:pPr>
            <a:r>
              <a:rPr sz="450" b="1" spc="-10" dirty="0">
                <a:solidFill>
                  <a:srgbClr val="231F20"/>
                </a:solidFill>
                <a:latin typeface="Arial"/>
                <a:cs typeface="Arial"/>
              </a:rPr>
              <a:t>UNITARY</a:t>
            </a:r>
            <a:endParaRPr sz="450">
              <a:latin typeface="Arial"/>
              <a:cs typeface="Arial"/>
            </a:endParaRPr>
          </a:p>
        </p:txBody>
      </p:sp>
      <p:sp>
        <p:nvSpPr>
          <p:cNvPr id="69" name="object 69"/>
          <p:cNvSpPr txBox="1"/>
          <p:nvPr/>
        </p:nvSpPr>
        <p:spPr>
          <a:xfrm>
            <a:off x="2489303" y="3211008"/>
            <a:ext cx="288290" cy="92710"/>
          </a:xfrm>
          <a:prstGeom prst="rect">
            <a:avLst/>
          </a:prstGeom>
        </p:spPr>
        <p:txBody>
          <a:bodyPr vert="horz" wrap="square" lIns="0" tIns="11430" rIns="0" bIns="0" rtlCol="0">
            <a:spAutoFit/>
          </a:bodyPr>
          <a:lstStyle/>
          <a:p>
            <a:pPr marL="12700">
              <a:lnSpc>
                <a:spcPct val="100000"/>
              </a:lnSpc>
              <a:spcBef>
                <a:spcPts val="90"/>
              </a:spcBef>
            </a:pPr>
            <a:r>
              <a:rPr sz="450" b="1" spc="-10" dirty="0">
                <a:solidFill>
                  <a:srgbClr val="231F20"/>
                </a:solidFill>
                <a:latin typeface="Arial"/>
                <a:cs typeface="Arial"/>
              </a:rPr>
              <a:t>FEDERAL</a:t>
            </a:r>
            <a:endParaRPr sz="450">
              <a:latin typeface="Arial"/>
              <a:cs typeface="Arial"/>
            </a:endParaRPr>
          </a:p>
        </p:txBody>
      </p:sp>
    </p:spTree>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0420"/>
            <a:ext cx="1799589"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Two Dimensions of Federalism</a:t>
            </a:r>
          </a:p>
        </p:txBody>
      </p:sp>
      <p:sp>
        <p:nvSpPr>
          <p:cNvPr id="3" name="object 3"/>
          <p:cNvSpPr txBox="1"/>
          <p:nvPr/>
        </p:nvSpPr>
        <p:spPr>
          <a:xfrm>
            <a:off x="1903526" y="2972778"/>
            <a:ext cx="517525" cy="123111"/>
          </a:xfrm>
          <a:prstGeom prst="rect">
            <a:avLst/>
          </a:prstGeom>
        </p:spPr>
        <p:txBody>
          <a:bodyPr vert="horz" wrap="square" lIns="0" tIns="15240" rIns="0" bIns="0" rtlCol="0">
            <a:spAutoFit/>
          </a:bodyPr>
          <a:lstStyle/>
          <a:p>
            <a:pPr marL="12700">
              <a:lnSpc>
                <a:spcPct val="100000"/>
              </a:lnSpc>
              <a:spcBef>
                <a:spcPts val="120"/>
              </a:spcBef>
            </a:pPr>
            <a:r>
              <a:rPr sz="700" b="1" dirty="0">
                <a:solidFill>
                  <a:srgbClr val="231F20"/>
                </a:solidFill>
                <a:latin typeface="+mn-lt"/>
                <a:cs typeface="Arial"/>
              </a:rPr>
              <a:t>Centralized</a:t>
            </a:r>
            <a:endParaRPr sz="700" dirty="0">
              <a:latin typeface="+mn-lt"/>
              <a:cs typeface="Arial"/>
            </a:endParaRPr>
          </a:p>
        </p:txBody>
      </p:sp>
      <p:sp>
        <p:nvSpPr>
          <p:cNvPr id="4" name="object 4"/>
          <p:cNvSpPr txBox="1"/>
          <p:nvPr/>
        </p:nvSpPr>
        <p:spPr>
          <a:xfrm>
            <a:off x="3360059" y="1675334"/>
            <a:ext cx="347345" cy="123111"/>
          </a:xfrm>
          <a:prstGeom prst="rect">
            <a:avLst/>
          </a:prstGeom>
        </p:spPr>
        <p:txBody>
          <a:bodyPr vert="horz" wrap="square" lIns="0" tIns="15240" rIns="0" bIns="0" rtlCol="0">
            <a:spAutoFit/>
          </a:bodyPr>
          <a:lstStyle/>
          <a:p>
            <a:pPr marL="12700">
              <a:lnSpc>
                <a:spcPct val="100000"/>
              </a:lnSpc>
              <a:spcBef>
                <a:spcPts val="120"/>
              </a:spcBef>
            </a:pPr>
            <a:r>
              <a:rPr sz="700" b="1" dirty="0">
                <a:solidFill>
                  <a:srgbClr val="231F20"/>
                </a:solidFill>
                <a:latin typeface="+mn-lt"/>
                <a:cs typeface="Arial"/>
              </a:rPr>
              <a:t>Federal</a:t>
            </a:r>
            <a:endParaRPr sz="700">
              <a:latin typeface="+mn-lt"/>
              <a:cs typeface="Arial"/>
            </a:endParaRPr>
          </a:p>
        </p:txBody>
      </p:sp>
      <p:sp>
        <p:nvSpPr>
          <p:cNvPr id="5" name="object 5"/>
          <p:cNvSpPr txBox="1"/>
          <p:nvPr/>
        </p:nvSpPr>
        <p:spPr>
          <a:xfrm>
            <a:off x="2267270" y="1049610"/>
            <a:ext cx="962660" cy="337721"/>
          </a:xfrm>
          <a:prstGeom prst="rect">
            <a:avLst/>
          </a:prstGeom>
        </p:spPr>
        <p:txBody>
          <a:bodyPr vert="horz" wrap="square" lIns="0" tIns="12065" rIns="0" bIns="0" rtlCol="0">
            <a:spAutoFit/>
          </a:bodyPr>
          <a:lstStyle/>
          <a:p>
            <a:pPr marL="12700" marR="5080" indent="-635" algn="ctr">
              <a:lnSpc>
                <a:spcPct val="102899"/>
              </a:lnSpc>
              <a:spcBef>
                <a:spcPts val="95"/>
              </a:spcBef>
            </a:pPr>
            <a:r>
              <a:rPr sz="700" dirty="0">
                <a:solidFill>
                  <a:srgbClr val="231F20"/>
                </a:solidFill>
                <a:latin typeface="+mn-lt"/>
                <a:cs typeface="Arial MT"/>
              </a:rPr>
              <a:t>Germany, Switzerland United States, Canada, Brazil, Belgium</a:t>
            </a:r>
            <a:endParaRPr sz="700">
              <a:latin typeface="+mn-lt"/>
              <a:cs typeface="Arial MT"/>
            </a:endParaRPr>
          </a:p>
        </p:txBody>
      </p:sp>
      <p:sp>
        <p:nvSpPr>
          <p:cNvPr id="6" name="object 6"/>
          <p:cNvSpPr txBox="1"/>
          <p:nvPr/>
        </p:nvSpPr>
        <p:spPr>
          <a:xfrm>
            <a:off x="1050019" y="1068537"/>
            <a:ext cx="978535" cy="337721"/>
          </a:xfrm>
          <a:prstGeom prst="rect">
            <a:avLst/>
          </a:prstGeom>
        </p:spPr>
        <p:txBody>
          <a:bodyPr vert="horz" wrap="square" lIns="0" tIns="12065" rIns="0" bIns="0" rtlCol="0">
            <a:spAutoFit/>
          </a:bodyPr>
          <a:lstStyle/>
          <a:p>
            <a:pPr marL="12700" marR="5080" algn="ctr">
              <a:lnSpc>
                <a:spcPct val="102899"/>
              </a:lnSpc>
              <a:spcBef>
                <a:spcPts val="95"/>
              </a:spcBef>
            </a:pPr>
            <a:r>
              <a:rPr sz="700" dirty="0">
                <a:solidFill>
                  <a:srgbClr val="231F20"/>
                </a:solidFill>
                <a:latin typeface="+mn-lt"/>
                <a:cs typeface="Arial MT"/>
              </a:rPr>
              <a:t>France, China, Spain, Slovenia, Finland, Poland, Sweden, Latvia</a:t>
            </a:r>
            <a:endParaRPr sz="700">
              <a:latin typeface="+mn-lt"/>
              <a:cs typeface="Arial MT"/>
            </a:endParaRPr>
          </a:p>
        </p:txBody>
      </p:sp>
      <p:sp>
        <p:nvSpPr>
          <p:cNvPr id="7" name="object 7"/>
          <p:cNvSpPr txBox="1"/>
          <p:nvPr/>
        </p:nvSpPr>
        <p:spPr>
          <a:xfrm>
            <a:off x="1052305" y="1969681"/>
            <a:ext cx="1053465" cy="464820"/>
          </a:xfrm>
          <a:prstGeom prst="rect">
            <a:avLst/>
          </a:prstGeom>
        </p:spPr>
        <p:txBody>
          <a:bodyPr vert="horz" wrap="square" lIns="0" tIns="12065" rIns="0" bIns="0" rtlCol="0">
            <a:spAutoFit/>
          </a:bodyPr>
          <a:lstStyle/>
          <a:p>
            <a:pPr marL="173990" marR="33020" indent="-133985">
              <a:lnSpc>
                <a:spcPct val="102899"/>
              </a:lnSpc>
              <a:spcBef>
                <a:spcPts val="95"/>
              </a:spcBef>
            </a:pPr>
            <a:r>
              <a:rPr sz="700" dirty="0">
                <a:solidFill>
                  <a:srgbClr val="231F20"/>
                </a:solidFill>
                <a:latin typeface="+mn-lt"/>
                <a:cs typeface="Arial MT"/>
              </a:rPr>
              <a:t>Singapore, Bangladesh, Bhutan, Jamaica,</a:t>
            </a:r>
            <a:endParaRPr sz="700" dirty="0">
              <a:latin typeface="+mn-lt"/>
              <a:cs typeface="Arial MT"/>
            </a:endParaRPr>
          </a:p>
          <a:p>
            <a:pPr marL="148590" marR="5080" indent="-136525">
              <a:lnSpc>
                <a:spcPct val="102899"/>
              </a:lnSpc>
            </a:pPr>
            <a:r>
              <a:rPr sz="700" dirty="0">
                <a:solidFill>
                  <a:srgbClr val="231F20"/>
                </a:solidFill>
                <a:latin typeface="+mn-lt"/>
                <a:cs typeface="Arial MT"/>
              </a:rPr>
              <a:t>New Zealand, Cambodia, Guyana, Bahamas</a:t>
            </a:r>
            <a:endParaRPr sz="700" dirty="0">
              <a:latin typeface="+mn-lt"/>
              <a:cs typeface="Arial MT"/>
            </a:endParaRPr>
          </a:p>
        </p:txBody>
      </p:sp>
      <p:sp>
        <p:nvSpPr>
          <p:cNvPr id="8" name="object 8"/>
          <p:cNvSpPr txBox="1"/>
          <p:nvPr/>
        </p:nvSpPr>
        <p:spPr>
          <a:xfrm>
            <a:off x="2325883" y="2054901"/>
            <a:ext cx="804545" cy="229999"/>
          </a:xfrm>
          <a:prstGeom prst="rect">
            <a:avLst/>
          </a:prstGeom>
        </p:spPr>
        <p:txBody>
          <a:bodyPr vert="horz" wrap="square" lIns="0" tIns="12065" rIns="0" bIns="0" rtlCol="0">
            <a:spAutoFit/>
          </a:bodyPr>
          <a:lstStyle/>
          <a:p>
            <a:pPr marL="258445" marR="5080" indent="-246379">
              <a:lnSpc>
                <a:spcPct val="102899"/>
              </a:lnSpc>
              <a:spcBef>
                <a:spcPts val="95"/>
              </a:spcBef>
            </a:pPr>
            <a:r>
              <a:rPr sz="700" dirty="0">
                <a:solidFill>
                  <a:srgbClr val="231F20"/>
                </a:solidFill>
                <a:latin typeface="+mn-lt"/>
                <a:cs typeface="Arial MT"/>
              </a:rPr>
              <a:t>Malaysia, Pakistan, Mexico</a:t>
            </a:r>
            <a:endParaRPr sz="700">
              <a:latin typeface="+mn-lt"/>
              <a:cs typeface="Arial MT"/>
            </a:endParaRPr>
          </a:p>
        </p:txBody>
      </p:sp>
      <p:sp>
        <p:nvSpPr>
          <p:cNvPr id="9" name="object 9"/>
          <p:cNvSpPr txBox="1"/>
          <p:nvPr/>
        </p:nvSpPr>
        <p:spPr>
          <a:xfrm>
            <a:off x="596799" y="1675288"/>
            <a:ext cx="341630" cy="123111"/>
          </a:xfrm>
          <a:prstGeom prst="rect">
            <a:avLst/>
          </a:prstGeom>
        </p:spPr>
        <p:txBody>
          <a:bodyPr vert="horz" wrap="square" lIns="0" tIns="15240" rIns="0" bIns="0" rtlCol="0">
            <a:spAutoFit/>
          </a:bodyPr>
          <a:lstStyle/>
          <a:p>
            <a:pPr marL="12700">
              <a:lnSpc>
                <a:spcPct val="100000"/>
              </a:lnSpc>
              <a:spcBef>
                <a:spcPts val="120"/>
              </a:spcBef>
            </a:pPr>
            <a:r>
              <a:rPr sz="700" b="1" dirty="0">
                <a:solidFill>
                  <a:srgbClr val="231F20"/>
                </a:solidFill>
                <a:latin typeface="+mn-lt"/>
                <a:cs typeface="Arial"/>
              </a:rPr>
              <a:t>Unitary</a:t>
            </a:r>
            <a:endParaRPr sz="700">
              <a:latin typeface="+mn-lt"/>
              <a:cs typeface="Arial"/>
            </a:endParaRPr>
          </a:p>
        </p:txBody>
      </p:sp>
      <p:sp>
        <p:nvSpPr>
          <p:cNvPr id="10" name="object 10"/>
          <p:cNvSpPr txBox="1"/>
          <p:nvPr/>
        </p:nvSpPr>
        <p:spPr>
          <a:xfrm>
            <a:off x="1852727" y="418994"/>
            <a:ext cx="619125" cy="123111"/>
          </a:xfrm>
          <a:prstGeom prst="rect">
            <a:avLst/>
          </a:prstGeom>
        </p:spPr>
        <p:txBody>
          <a:bodyPr vert="horz" wrap="square" lIns="0" tIns="15240" rIns="0" bIns="0" rtlCol="0">
            <a:spAutoFit/>
          </a:bodyPr>
          <a:lstStyle/>
          <a:p>
            <a:pPr marL="12700">
              <a:lnSpc>
                <a:spcPct val="100000"/>
              </a:lnSpc>
              <a:spcBef>
                <a:spcPts val="120"/>
              </a:spcBef>
            </a:pPr>
            <a:r>
              <a:rPr sz="700" b="1" dirty="0">
                <a:solidFill>
                  <a:srgbClr val="231F20"/>
                </a:solidFill>
                <a:latin typeface="+mn-lt"/>
                <a:cs typeface="Arial"/>
              </a:rPr>
              <a:t>Decentralized</a:t>
            </a:r>
            <a:endParaRPr sz="700">
              <a:latin typeface="+mn-lt"/>
              <a:cs typeface="Arial"/>
            </a:endParaRPr>
          </a:p>
        </p:txBody>
      </p:sp>
      <p:grpSp>
        <p:nvGrpSpPr>
          <p:cNvPr id="11" name="object 11"/>
          <p:cNvGrpSpPr/>
          <p:nvPr/>
        </p:nvGrpSpPr>
        <p:grpSpPr>
          <a:xfrm>
            <a:off x="938429" y="585456"/>
            <a:ext cx="2332355" cy="2332355"/>
            <a:chOff x="994827" y="587702"/>
            <a:chExt cx="2332355" cy="2332355"/>
          </a:xfrm>
        </p:grpSpPr>
        <p:sp>
          <p:nvSpPr>
            <p:cNvPr id="12" name="object 12"/>
            <p:cNvSpPr/>
            <p:nvPr/>
          </p:nvSpPr>
          <p:spPr>
            <a:xfrm>
              <a:off x="2160836" y="678319"/>
              <a:ext cx="0" cy="2150745"/>
            </a:xfrm>
            <a:custGeom>
              <a:avLst/>
              <a:gdLst/>
              <a:ahLst/>
              <a:cxnLst/>
              <a:rect l="l" t="t" r="r" b="b"/>
              <a:pathLst>
                <a:path h="2150745">
                  <a:moveTo>
                    <a:pt x="0" y="0"/>
                  </a:moveTo>
                  <a:lnTo>
                    <a:pt x="0" y="2150748"/>
                  </a:lnTo>
                </a:path>
              </a:pathLst>
            </a:custGeom>
            <a:ln w="5715">
              <a:solidFill>
                <a:srgbClr val="231F20"/>
              </a:solidFill>
            </a:ln>
          </p:spPr>
          <p:txBody>
            <a:bodyPr wrap="square" lIns="0" tIns="0" rIns="0" bIns="0" rtlCol="0"/>
            <a:lstStyle/>
            <a:p>
              <a:endParaRPr>
                <a:latin typeface="+mn-lt"/>
              </a:endParaRPr>
            </a:p>
          </p:txBody>
        </p:sp>
        <p:pic>
          <p:nvPicPr>
            <p:cNvPr id="13" name="object 13"/>
            <p:cNvPicPr/>
            <p:nvPr/>
          </p:nvPicPr>
          <p:blipFill>
            <a:blip r:embed="rId2" cstate="print"/>
            <a:stretch>
              <a:fillRect/>
            </a:stretch>
          </p:blipFill>
          <p:spPr>
            <a:xfrm>
              <a:off x="2127209" y="587702"/>
              <a:ext cx="67425" cy="113259"/>
            </a:xfrm>
            <a:prstGeom prst="rect">
              <a:avLst/>
            </a:prstGeom>
          </p:spPr>
        </p:pic>
        <p:pic>
          <p:nvPicPr>
            <p:cNvPr id="14" name="object 14"/>
            <p:cNvPicPr/>
            <p:nvPr/>
          </p:nvPicPr>
          <p:blipFill>
            <a:blip r:embed="rId3" cstate="print"/>
            <a:stretch>
              <a:fillRect/>
            </a:stretch>
          </p:blipFill>
          <p:spPr>
            <a:xfrm>
              <a:off x="2127038" y="2806437"/>
              <a:ext cx="67425" cy="113271"/>
            </a:xfrm>
            <a:prstGeom prst="rect">
              <a:avLst/>
            </a:prstGeom>
          </p:spPr>
        </p:pic>
        <p:sp>
          <p:nvSpPr>
            <p:cNvPr id="15" name="object 15"/>
            <p:cNvSpPr/>
            <p:nvPr/>
          </p:nvSpPr>
          <p:spPr>
            <a:xfrm>
              <a:off x="1085444" y="1753699"/>
              <a:ext cx="2150745" cy="0"/>
            </a:xfrm>
            <a:custGeom>
              <a:avLst/>
              <a:gdLst/>
              <a:ahLst/>
              <a:cxnLst/>
              <a:rect l="l" t="t" r="r" b="b"/>
              <a:pathLst>
                <a:path w="2150745">
                  <a:moveTo>
                    <a:pt x="0" y="0"/>
                  </a:moveTo>
                  <a:lnTo>
                    <a:pt x="2150748" y="0"/>
                  </a:lnTo>
                </a:path>
              </a:pathLst>
            </a:custGeom>
            <a:ln w="5715">
              <a:solidFill>
                <a:srgbClr val="231F20"/>
              </a:solidFill>
            </a:ln>
          </p:spPr>
          <p:txBody>
            <a:bodyPr wrap="square" lIns="0" tIns="0" rIns="0" bIns="0" rtlCol="0"/>
            <a:lstStyle/>
            <a:p>
              <a:endParaRPr>
                <a:latin typeface="+mn-lt"/>
              </a:endParaRPr>
            </a:p>
          </p:txBody>
        </p:sp>
        <p:pic>
          <p:nvPicPr>
            <p:cNvPr id="16" name="object 16"/>
            <p:cNvPicPr/>
            <p:nvPr/>
          </p:nvPicPr>
          <p:blipFill>
            <a:blip r:embed="rId4" cstate="print"/>
            <a:stretch>
              <a:fillRect/>
            </a:stretch>
          </p:blipFill>
          <p:spPr>
            <a:xfrm>
              <a:off x="994827" y="1719924"/>
              <a:ext cx="113248" cy="67414"/>
            </a:xfrm>
            <a:prstGeom prst="rect">
              <a:avLst/>
            </a:prstGeom>
          </p:spPr>
        </p:pic>
        <p:pic>
          <p:nvPicPr>
            <p:cNvPr id="17" name="object 17"/>
            <p:cNvPicPr/>
            <p:nvPr/>
          </p:nvPicPr>
          <p:blipFill>
            <a:blip r:embed="rId5" cstate="print"/>
            <a:stretch>
              <a:fillRect/>
            </a:stretch>
          </p:blipFill>
          <p:spPr>
            <a:xfrm>
              <a:off x="3213573" y="1720049"/>
              <a:ext cx="113248" cy="67448"/>
            </a:xfrm>
            <a:prstGeom prst="rect">
              <a:avLst/>
            </a:prstGeom>
          </p:spPr>
        </p:pic>
      </p:grpSp>
    </p:spTree>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19073"/>
            <a:ext cx="3914140" cy="902106"/>
          </a:xfrm>
          <a:prstGeom prst="rect">
            <a:avLst/>
          </a:prstGeom>
        </p:spPr>
        <p:txBody>
          <a:bodyPr vert="horz" wrap="square" lIns="0" tIns="209042" rIns="0" bIns="0" rtlCol="0">
            <a:spAutoFit/>
          </a:bodyPr>
          <a:lstStyle/>
          <a:p>
            <a:pPr marL="12700" marR="5080">
              <a:lnSpc>
                <a:spcPct val="102600"/>
              </a:lnSpc>
              <a:spcBef>
                <a:spcPts val="55"/>
              </a:spcBef>
            </a:pPr>
            <a:r>
              <a:rPr dirty="0">
                <a:solidFill>
                  <a:srgbClr val="00B0F0"/>
                </a:solidFill>
                <a:latin typeface="+mn-lt"/>
              </a:rPr>
              <a:t>Coming-together federalism </a:t>
            </a:r>
            <a:r>
              <a:rPr dirty="0">
                <a:latin typeface="+mn-lt"/>
              </a:rPr>
              <a:t>is the result of a bargaining process in which previously sovereign polities voluntarily agree to give up part of their sovereignty in order to pool together their resources and improve their collective security or achieve other, economic goals.</a:t>
            </a:r>
          </a:p>
        </p:txBody>
      </p:sp>
      <p:sp>
        <p:nvSpPr>
          <p:cNvPr id="3" name="object 3"/>
          <p:cNvSpPr txBox="1"/>
          <p:nvPr/>
        </p:nvSpPr>
        <p:spPr>
          <a:xfrm>
            <a:off x="347294" y="1769426"/>
            <a:ext cx="3892550" cy="523733"/>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Holding-together federalism </a:t>
            </a:r>
            <a:r>
              <a:rPr sz="1100" dirty="0">
                <a:latin typeface="+mn-lt"/>
                <a:cs typeface="Arial MT"/>
              </a:rPr>
              <a:t>is the result of a process in which the central government of a polity chooses to decentralize its power to subnational governments in order to diffuse secessionist pressures.</a:t>
            </a:r>
          </a:p>
        </p:txBody>
      </p:sp>
    </p:spTree>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83794" y="297140"/>
            <a:ext cx="3876040" cy="2655599"/>
          </a:xfrm>
          <a:prstGeom prst="rect">
            <a:avLst/>
          </a:prstGeom>
        </p:spPr>
        <p:txBody>
          <a:bodyPr vert="horz" wrap="square" lIns="0" tIns="11430" rIns="0" bIns="0" rtlCol="0">
            <a:spAutoFit/>
          </a:bodyPr>
          <a:lstStyle/>
          <a:p>
            <a:pPr marL="76200">
              <a:lnSpc>
                <a:spcPct val="100000"/>
              </a:lnSpc>
              <a:spcBef>
                <a:spcPts val="90"/>
              </a:spcBef>
            </a:pPr>
            <a:r>
              <a:rPr sz="1100" dirty="0">
                <a:solidFill>
                  <a:srgbClr val="00B0F0"/>
                </a:solidFill>
                <a:latin typeface="+mn-lt"/>
                <a:cs typeface="Arial MT"/>
              </a:rPr>
              <a:t>Potential advantages of federalism.</a:t>
            </a:r>
          </a:p>
          <a:p>
            <a:pPr>
              <a:lnSpc>
                <a:spcPct val="100000"/>
              </a:lnSpc>
              <a:spcBef>
                <a:spcPts val="484"/>
              </a:spcBef>
            </a:pPr>
            <a:endParaRPr sz="1100" dirty="0">
              <a:latin typeface="+mn-lt"/>
              <a:cs typeface="Arial MT"/>
            </a:endParaRPr>
          </a:p>
          <a:p>
            <a:pPr marL="353060" indent="-138430">
              <a:lnSpc>
                <a:spcPct val="100000"/>
              </a:lnSpc>
              <a:buFont typeface="Lucida Sans Unicode"/>
              <a:buChar char="•"/>
              <a:tabLst>
                <a:tab pos="353060" algn="l"/>
              </a:tabLst>
            </a:pPr>
            <a:r>
              <a:rPr sz="1100" dirty="0">
                <a:latin typeface="+mn-lt"/>
                <a:cs typeface="Arial MT"/>
              </a:rPr>
              <a:t>Closer match between policy and citizen preferences.</a:t>
            </a:r>
          </a:p>
          <a:p>
            <a:pPr>
              <a:lnSpc>
                <a:spcPct val="100000"/>
              </a:lnSpc>
              <a:spcBef>
                <a:spcPts val="690"/>
              </a:spcBef>
              <a:buFont typeface="Lucida Sans Unicode"/>
              <a:buChar char="•"/>
            </a:pPr>
            <a:endParaRPr sz="1100" dirty="0">
              <a:latin typeface="+mn-lt"/>
              <a:cs typeface="Arial MT"/>
            </a:endParaRPr>
          </a:p>
          <a:p>
            <a:pPr marL="353060" marR="55880" indent="-139065">
              <a:lnSpc>
                <a:spcPct val="102600"/>
              </a:lnSpc>
              <a:buFont typeface="Lucida Sans Unicode"/>
              <a:buChar char="•"/>
              <a:tabLst>
                <a:tab pos="353060" algn="l"/>
              </a:tabLst>
            </a:pPr>
            <a:r>
              <a:rPr sz="1100" dirty="0">
                <a:latin typeface="+mn-lt"/>
                <a:cs typeface="Arial MT"/>
              </a:rPr>
              <a:t>Greater government accountability by bring</a:t>
            </a:r>
            <a:r>
              <a:rPr lang="en-US" sz="1100" dirty="0">
                <a:latin typeface="+mn-lt"/>
                <a:cs typeface="Arial MT"/>
              </a:rPr>
              <a:t>ing</a:t>
            </a:r>
            <a:r>
              <a:rPr sz="1100" dirty="0">
                <a:latin typeface="+mn-lt"/>
                <a:cs typeface="Arial MT"/>
              </a:rPr>
              <a:t> the government closer to the people.</a:t>
            </a:r>
          </a:p>
          <a:p>
            <a:pPr>
              <a:lnSpc>
                <a:spcPct val="100000"/>
              </a:lnSpc>
              <a:spcBef>
                <a:spcPts val="685"/>
              </a:spcBef>
              <a:buFont typeface="Lucida Sans Unicode"/>
              <a:buChar char="•"/>
            </a:pPr>
            <a:endParaRPr sz="1100" dirty="0">
              <a:latin typeface="+mn-lt"/>
              <a:cs typeface="Arial MT"/>
            </a:endParaRPr>
          </a:p>
          <a:p>
            <a:pPr marL="353060" marR="267970" indent="-139065">
              <a:lnSpc>
                <a:spcPct val="102600"/>
              </a:lnSpc>
              <a:buFont typeface="Lucida Sans Unicode"/>
              <a:buChar char="•"/>
              <a:tabLst>
                <a:tab pos="353060" algn="l"/>
              </a:tabLst>
            </a:pPr>
            <a:r>
              <a:rPr sz="1100" dirty="0">
                <a:latin typeface="+mn-lt"/>
                <a:cs typeface="Arial MT"/>
              </a:rPr>
              <a:t>Competition among states creates an incentive for good government.</a:t>
            </a:r>
          </a:p>
          <a:p>
            <a:pPr>
              <a:lnSpc>
                <a:spcPct val="100000"/>
              </a:lnSpc>
              <a:spcBef>
                <a:spcPts val="725"/>
              </a:spcBef>
              <a:buFont typeface="Lucida Sans Unicode"/>
              <a:buChar char="•"/>
            </a:pPr>
            <a:endParaRPr sz="1100" dirty="0">
              <a:latin typeface="+mn-lt"/>
              <a:cs typeface="Arial MT"/>
            </a:endParaRPr>
          </a:p>
          <a:p>
            <a:pPr marL="353060" indent="-138430">
              <a:lnSpc>
                <a:spcPct val="100000"/>
              </a:lnSpc>
              <a:buFont typeface="Lucida Sans Unicode"/>
              <a:buChar char="•"/>
              <a:tabLst>
                <a:tab pos="353060" algn="l"/>
              </a:tabLst>
            </a:pPr>
            <a:r>
              <a:rPr sz="1100" dirty="0">
                <a:latin typeface="+mn-lt"/>
                <a:cs typeface="Arial MT"/>
              </a:rPr>
              <a:t>Policy experimentation.</a:t>
            </a:r>
          </a:p>
          <a:p>
            <a:pPr>
              <a:lnSpc>
                <a:spcPct val="100000"/>
              </a:lnSpc>
              <a:spcBef>
                <a:spcPts val="720"/>
              </a:spcBef>
              <a:buFont typeface="Lucida Sans Unicode"/>
              <a:buChar char="•"/>
            </a:pPr>
            <a:endParaRPr sz="1100" dirty="0">
              <a:latin typeface="+mn-lt"/>
              <a:cs typeface="Arial MT"/>
            </a:endParaRPr>
          </a:p>
          <a:p>
            <a:pPr marL="353060" indent="-138430">
              <a:lnSpc>
                <a:spcPct val="100000"/>
              </a:lnSpc>
              <a:spcBef>
                <a:spcPts val="5"/>
              </a:spcBef>
              <a:buFont typeface="Lucida Sans Unicode"/>
              <a:buChar char="•"/>
              <a:tabLst>
                <a:tab pos="353060" algn="l"/>
              </a:tabLst>
            </a:pPr>
            <a:r>
              <a:rPr sz="1100" dirty="0">
                <a:latin typeface="+mn-lt"/>
                <a:cs typeface="Arial MT"/>
              </a:rPr>
              <a:t>System of checks and balances.</a:t>
            </a:r>
          </a:p>
        </p:txBody>
      </p:sp>
    </p:spTree>
  </p:cSld>
  <p:clrMapOvr>
    <a:masterClrMapping/>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83794" y="365974"/>
            <a:ext cx="3743325" cy="2469843"/>
          </a:xfrm>
          <a:prstGeom prst="rect">
            <a:avLst/>
          </a:prstGeom>
        </p:spPr>
        <p:txBody>
          <a:bodyPr vert="horz" wrap="square" lIns="0" tIns="11430" rIns="0" bIns="0" rtlCol="0">
            <a:spAutoFit/>
          </a:bodyPr>
          <a:lstStyle/>
          <a:p>
            <a:pPr marL="76200">
              <a:lnSpc>
                <a:spcPct val="100000"/>
              </a:lnSpc>
              <a:spcBef>
                <a:spcPts val="90"/>
              </a:spcBef>
            </a:pPr>
            <a:r>
              <a:rPr sz="1100" dirty="0">
                <a:solidFill>
                  <a:srgbClr val="00B0F0"/>
                </a:solidFill>
                <a:latin typeface="+mn-lt"/>
                <a:cs typeface="Arial MT"/>
              </a:rPr>
              <a:t>Potential disadvantages of federalism.</a:t>
            </a:r>
          </a:p>
          <a:p>
            <a:pPr>
              <a:lnSpc>
                <a:spcPct val="100000"/>
              </a:lnSpc>
              <a:spcBef>
                <a:spcPts val="484"/>
              </a:spcBef>
            </a:pPr>
            <a:endParaRPr sz="1100" dirty="0">
              <a:latin typeface="+mn-lt"/>
              <a:cs typeface="Arial MT"/>
            </a:endParaRPr>
          </a:p>
          <a:p>
            <a:pPr marL="353060" indent="-138430">
              <a:lnSpc>
                <a:spcPct val="100000"/>
              </a:lnSpc>
              <a:buFont typeface="Lucida Sans Unicode"/>
              <a:buChar char="•"/>
              <a:tabLst>
                <a:tab pos="353060" algn="l"/>
              </a:tabLst>
            </a:pPr>
            <a:r>
              <a:rPr sz="1100" dirty="0">
                <a:latin typeface="+mn-lt"/>
                <a:cs typeface="Arial MT"/>
              </a:rPr>
              <a:t>Unnecessary duplication and contradictory policies.</a:t>
            </a:r>
          </a:p>
          <a:p>
            <a:pPr>
              <a:lnSpc>
                <a:spcPct val="100000"/>
              </a:lnSpc>
              <a:spcBef>
                <a:spcPts val="720"/>
              </a:spcBef>
              <a:buFont typeface="Lucida Sans Unicode"/>
              <a:buChar char="•"/>
            </a:pPr>
            <a:endParaRPr sz="1100" dirty="0">
              <a:latin typeface="+mn-lt"/>
              <a:cs typeface="Arial MT"/>
            </a:endParaRPr>
          </a:p>
          <a:p>
            <a:pPr marL="353060" indent="-138430">
              <a:lnSpc>
                <a:spcPct val="100000"/>
              </a:lnSpc>
              <a:spcBef>
                <a:spcPts val="5"/>
              </a:spcBef>
              <a:buFont typeface="Lucida Sans Unicode"/>
              <a:buChar char="•"/>
              <a:tabLst>
                <a:tab pos="353060" algn="l"/>
              </a:tabLst>
            </a:pPr>
            <a:r>
              <a:rPr sz="1100" dirty="0">
                <a:latin typeface="+mn-lt"/>
                <a:cs typeface="Arial MT"/>
              </a:rPr>
              <a:t>Increases collective action problems in policy formulation.</a:t>
            </a:r>
          </a:p>
          <a:p>
            <a:pPr>
              <a:lnSpc>
                <a:spcPct val="100000"/>
              </a:lnSpc>
              <a:spcBef>
                <a:spcPts val="720"/>
              </a:spcBef>
              <a:buFont typeface="Lucida Sans Unicode"/>
              <a:buChar char="•"/>
            </a:pPr>
            <a:endParaRPr sz="1100" dirty="0">
              <a:latin typeface="+mn-lt"/>
              <a:cs typeface="Arial MT"/>
            </a:endParaRPr>
          </a:p>
          <a:p>
            <a:pPr marL="353060" indent="-138430">
              <a:lnSpc>
                <a:spcPct val="100000"/>
              </a:lnSpc>
              <a:buFont typeface="Lucida Sans Unicode"/>
              <a:buChar char="•"/>
              <a:tabLst>
                <a:tab pos="353060" algn="l"/>
              </a:tabLst>
            </a:pPr>
            <a:r>
              <a:rPr sz="1100" dirty="0">
                <a:latin typeface="+mn-lt"/>
                <a:cs typeface="Arial MT"/>
              </a:rPr>
              <a:t>Competition leads to downward harmonization.</a:t>
            </a:r>
          </a:p>
          <a:p>
            <a:pPr>
              <a:lnSpc>
                <a:spcPct val="100000"/>
              </a:lnSpc>
              <a:spcBef>
                <a:spcPts val="725"/>
              </a:spcBef>
              <a:buFont typeface="Lucida Sans Unicode"/>
              <a:buChar char="•"/>
            </a:pPr>
            <a:endParaRPr sz="1100" dirty="0">
              <a:latin typeface="+mn-lt"/>
              <a:cs typeface="Arial MT"/>
            </a:endParaRPr>
          </a:p>
          <a:p>
            <a:pPr marL="353060" indent="-138430">
              <a:lnSpc>
                <a:spcPct val="100000"/>
              </a:lnSpc>
              <a:buFont typeface="Lucida Sans Unicode"/>
              <a:buChar char="•"/>
              <a:tabLst>
                <a:tab pos="353060" algn="l"/>
              </a:tabLst>
            </a:pPr>
            <a:r>
              <a:rPr sz="1100" dirty="0">
                <a:latin typeface="+mn-lt"/>
                <a:cs typeface="Arial MT"/>
              </a:rPr>
              <a:t>Competition amplifies pre-existing inequalities.</a:t>
            </a:r>
          </a:p>
          <a:p>
            <a:pPr>
              <a:lnSpc>
                <a:spcPct val="100000"/>
              </a:lnSpc>
              <a:spcBef>
                <a:spcPts val="685"/>
              </a:spcBef>
              <a:buFont typeface="Lucida Sans Unicode"/>
              <a:buChar char="•"/>
            </a:pPr>
            <a:endParaRPr sz="1100" dirty="0">
              <a:latin typeface="+mn-lt"/>
              <a:cs typeface="Arial MT"/>
            </a:endParaRPr>
          </a:p>
          <a:p>
            <a:pPr marL="353060" marR="279400" indent="-139065">
              <a:lnSpc>
                <a:spcPct val="102600"/>
              </a:lnSpc>
              <a:buFont typeface="Lucida Sans Unicode"/>
              <a:buChar char="•"/>
              <a:tabLst>
                <a:tab pos="353060" algn="l"/>
              </a:tabLst>
            </a:pPr>
            <a:r>
              <a:rPr sz="1100" dirty="0">
                <a:latin typeface="+mn-lt"/>
                <a:cs typeface="Arial MT"/>
              </a:rPr>
              <a:t>Facilitates blame shifting and credit claiming, thereby reducing government accountability.</a:t>
            </a:r>
          </a:p>
        </p:txBody>
      </p:sp>
    </p:spTree>
  </p:cSld>
  <p:clrMapOvr>
    <a:masterClrMapping/>
  </p:clrMapOvr>
  <p:transition>
    <p:cut/>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722602" y="1242156"/>
            <a:ext cx="1573048" cy="276999"/>
          </a:xfrm>
          <a:prstGeom prst="rect">
            <a:avLst/>
          </a:prstGeom>
        </p:spPr>
        <p:txBody>
          <a:bodyPr vert="horz" wrap="square" lIns="0" tIns="15240" rIns="0" bIns="0" rtlCol="0">
            <a:spAutoFit/>
          </a:bodyPr>
          <a:lstStyle/>
          <a:p>
            <a:pPr marL="12700">
              <a:lnSpc>
                <a:spcPct val="100000"/>
              </a:lnSpc>
              <a:spcBef>
                <a:spcPts val="120"/>
              </a:spcBef>
            </a:pPr>
            <a:r>
              <a:rPr sz="1700" dirty="0">
                <a:latin typeface="+mn-lt"/>
                <a:cs typeface="Tahoma"/>
              </a:rPr>
              <a:t>Bicameralism</a:t>
            </a:r>
            <a:endParaRPr sz="1700">
              <a:latin typeface="+mn-lt"/>
              <a:cs typeface="Tahoma"/>
            </a:endParaRPr>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81949"/>
            <a:ext cx="2576195"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Federalism, bicameralism, constitutionalism.</a:t>
            </a:r>
          </a:p>
        </p:txBody>
      </p:sp>
    </p:spTree>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14780"/>
            <a:ext cx="3649345" cy="349391"/>
          </a:xfrm>
          <a:prstGeom prst="rect">
            <a:avLst/>
          </a:prstGeom>
        </p:spPr>
        <p:txBody>
          <a:bodyPr vert="horz" wrap="square" lIns="0" tIns="6985" rIns="0" bIns="0" rtlCol="0">
            <a:spAutoFit/>
          </a:bodyPr>
          <a:lstStyle/>
          <a:p>
            <a:pPr marL="12700" marR="5080">
              <a:lnSpc>
                <a:spcPct val="102699"/>
              </a:lnSpc>
              <a:spcBef>
                <a:spcPts val="55"/>
              </a:spcBef>
            </a:pPr>
            <a:r>
              <a:rPr dirty="0">
                <a:latin typeface="+mn-lt"/>
              </a:rPr>
              <a:t>A </a:t>
            </a:r>
            <a:r>
              <a:rPr dirty="0">
                <a:solidFill>
                  <a:srgbClr val="00B0F0"/>
                </a:solidFill>
                <a:latin typeface="+mn-lt"/>
              </a:rPr>
              <a:t>unicameral legislature </a:t>
            </a:r>
            <a:r>
              <a:rPr dirty="0">
                <a:latin typeface="+mn-lt"/>
              </a:rPr>
              <a:t>is one in which legislative deliberation occurs in a single assembly.</a:t>
            </a:r>
          </a:p>
        </p:txBody>
      </p:sp>
      <p:sp>
        <p:nvSpPr>
          <p:cNvPr id="3" name="object 3"/>
          <p:cNvSpPr txBox="1"/>
          <p:nvPr/>
        </p:nvSpPr>
        <p:spPr>
          <a:xfrm>
            <a:off x="347294" y="1418931"/>
            <a:ext cx="3709035" cy="902042"/>
          </a:xfrm>
          <a:prstGeom prst="rect">
            <a:avLst/>
          </a:prstGeom>
        </p:spPr>
        <p:txBody>
          <a:bodyPr vert="horz" wrap="square" lIns="0" tIns="6985" rIns="0" bIns="0" rtlCol="0">
            <a:spAutoFit/>
          </a:bodyPr>
          <a:lstStyle/>
          <a:p>
            <a:pPr marL="12700" marR="135890">
              <a:lnSpc>
                <a:spcPct val="102600"/>
              </a:lnSpc>
              <a:spcBef>
                <a:spcPts val="55"/>
              </a:spcBef>
            </a:pPr>
            <a:r>
              <a:rPr sz="1100" dirty="0">
                <a:latin typeface="+mn-lt"/>
                <a:cs typeface="Arial MT"/>
              </a:rPr>
              <a:t>A </a:t>
            </a:r>
            <a:r>
              <a:rPr sz="1100" dirty="0">
                <a:solidFill>
                  <a:srgbClr val="00B0F0"/>
                </a:solidFill>
                <a:latin typeface="+mn-lt"/>
                <a:cs typeface="Arial MT"/>
              </a:rPr>
              <a:t>bicameral legislature </a:t>
            </a:r>
            <a:r>
              <a:rPr sz="1100" dirty="0">
                <a:latin typeface="+mn-lt"/>
                <a:cs typeface="Arial MT"/>
              </a:rPr>
              <a:t>is one in which legislative deliberation occurs in two distinct assemblies.</a:t>
            </a:r>
          </a:p>
          <a:p>
            <a:pPr>
              <a:lnSpc>
                <a:spcPct val="100000"/>
              </a:lnSpc>
            </a:pPr>
            <a:endParaRPr sz="1100" dirty="0">
              <a:latin typeface="+mn-lt"/>
              <a:cs typeface="Arial MT"/>
            </a:endParaRPr>
          </a:p>
          <a:p>
            <a:pPr>
              <a:lnSpc>
                <a:spcPct val="100000"/>
              </a:lnSpc>
              <a:spcBef>
                <a:spcPts val="340"/>
              </a:spcBef>
            </a:pPr>
            <a:endParaRPr sz="1100" dirty="0">
              <a:latin typeface="+mn-lt"/>
              <a:cs typeface="Arial MT"/>
            </a:endParaRPr>
          </a:p>
          <a:p>
            <a:pPr marL="12700">
              <a:lnSpc>
                <a:spcPct val="100000"/>
              </a:lnSpc>
            </a:pPr>
            <a:r>
              <a:rPr sz="1100" dirty="0">
                <a:latin typeface="+mn-lt"/>
                <a:cs typeface="Arial MT"/>
              </a:rPr>
              <a:t>About 40% of the world’s countries have bicameral legislatures.</a:t>
            </a:r>
          </a:p>
        </p:txBody>
      </p:sp>
    </p:spTree>
  </p:cSld>
  <p:clrMapOvr>
    <a:masterClrMapping/>
  </p:clrMapOvr>
  <p:transition>
    <p:cut/>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14780"/>
            <a:ext cx="3630295" cy="1625894"/>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Bicameral systems can be congruent or incongruent.</a:t>
            </a:r>
          </a:p>
          <a:p>
            <a:pPr>
              <a:lnSpc>
                <a:spcPct val="100000"/>
              </a:lnSpc>
            </a:pPr>
            <a:endParaRPr sz="1100" dirty="0">
              <a:solidFill>
                <a:srgbClr val="00B0F0"/>
              </a:solidFill>
              <a:latin typeface="+mn-lt"/>
              <a:cs typeface="Arial MT"/>
            </a:endParaRPr>
          </a:p>
          <a:p>
            <a:pPr>
              <a:lnSpc>
                <a:spcPct val="100000"/>
              </a:lnSpc>
              <a:spcBef>
                <a:spcPts val="305"/>
              </a:spcBef>
            </a:pPr>
            <a:endParaRPr sz="1100" dirty="0">
              <a:solidFill>
                <a:srgbClr val="00B0F0"/>
              </a:solidFill>
              <a:latin typeface="+mn-lt"/>
              <a:cs typeface="Arial MT"/>
            </a:endParaRPr>
          </a:p>
          <a:p>
            <a:pPr marL="12700" marR="5080">
              <a:lnSpc>
                <a:spcPct val="102600"/>
              </a:lnSpc>
            </a:pPr>
            <a:r>
              <a:rPr sz="1100" dirty="0">
                <a:solidFill>
                  <a:srgbClr val="00B0F0"/>
                </a:solidFill>
                <a:latin typeface="+mn-lt"/>
                <a:cs typeface="Arial MT"/>
              </a:rPr>
              <a:t>Congruent bicameralism </a:t>
            </a:r>
            <a:r>
              <a:rPr sz="1100" dirty="0">
                <a:latin typeface="+mn-lt"/>
                <a:cs typeface="Arial MT"/>
              </a:rPr>
              <a:t>occurs when two legislative chambers have a similar political composition.</a:t>
            </a:r>
          </a:p>
          <a:p>
            <a:pPr>
              <a:lnSpc>
                <a:spcPct val="100000"/>
              </a:lnSpc>
            </a:pPr>
            <a:endParaRPr sz="1100" dirty="0">
              <a:solidFill>
                <a:srgbClr val="00B0F0"/>
              </a:solidFill>
              <a:latin typeface="+mn-lt"/>
              <a:cs typeface="Arial MT"/>
            </a:endParaRPr>
          </a:p>
          <a:p>
            <a:pPr>
              <a:lnSpc>
                <a:spcPct val="100000"/>
              </a:lnSpc>
              <a:spcBef>
                <a:spcPts val="305"/>
              </a:spcBef>
            </a:pPr>
            <a:endParaRPr sz="1100" dirty="0">
              <a:solidFill>
                <a:srgbClr val="00B0F0"/>
              </a:solidFill>
              <a:latin typeface="+mn-lt"/>
              <a:cs typeface="Arial MT"/>
            </a:endParaRPr>
          </a:p>
          <a:p>
            <a:pPr marL="12700" marR="285750">
              <a:lnSpc>
                <a:spcPct val="102600"/>
              </a:lnSpc>
            </a:pPr>
            <a:r>
              <a:rPr sz="1100" dirty="0">
                <a:solidFill>
                  <a:srgbClr val="00B0F0"/>
                </a:solidFill>
                <a:latin typeface="+mn-lt"/>
                <a:cs typeface="Arial MT"/>
              </a:rPr>
              <a:t>Incongruent bicameralism </a:t>
            </a:r>
            <a:r>
              <a:rPr sz="1100" dirty="0">
                <a:latin typeface="+mn-lt"/>
                <a:cs typeface="Arial MT"/>
              </a:rPr>
              <a:t>occurs when the two legislative chambers differ in their political composition.</a:t>
            </a:r>
          </a:p>
        </p:txBody>
      </p:sp>
    </p:spTree>
  </p:cSld>
  <p:clrMapOvr>
    <a:masterClrMapping/>
  </p:clrMapOvr>
  <p:transition>
    <p:cut/>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613612"/>
            <a:ext cx="3830320" cy="1868460"/>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There are four methods of selecting members of the upper house:</a:t>
            </a:r>
          </a:p>
          <a:p>
            <a:pPr>
              <a:lnSpc>
                <a:spcPct val="100000"/>
              </a:lnSpc>
              <a:spcBef>
                <a:spcPts val="484"/>
              </a:spcBef>
            </a:pPr>
            <a:endParaRPr sz="1100" dirty="0">
              <a:latin typeface="+mn-lt"/>
              <a:cs typeface="Arial MT"/>
            </a:endParaRPr>
          </a:p>
          <a:p>
            <a:pPr marL="287655" indent="-175260">
              <a:lnSpc>
                <a:spcPct val="100000"/>
              </a:lnSpc>
              <a:buAutoNum type="arabicPeriod"/>
              <a:tabLst>
                <a:tab pos="287655" algn="l"/>
              </a:tabLst>
            </a:pPr>
            <a:r>
              <a:rPr sz="1100" dirty="0">
                <a:latin typeface="+mn-lt"/>
                <a:cs typeface="Arial MT"/>
              </a:rPr>
              <a:t>Heredity</a:t>
            </a:r>
          </a:p>
          <a:p>
            <a:pPr>
              <a:lnSpc>
                <a:spcPct val="100000"/>
              </a:lnSpc>
              <a:spcBef>
                <a:spcPts val="720"/>
              </a:spcBef>
              <a:buFont typeface="Arial MT"/>
              <a:buAutoNum type="arabicPeriod"/>
            </a:pPr>
            <a:endParaRPr sz="1100" dirty="0">
              <a:latin typeface="+mn-lt"/>
              <a:cs typeface="Arial MT"/>
            </a:endParaRPr>
          </a:p>
          <a:p>
            <a:pPr marL="287655" indent="-175260">
              <a:lnSpc>
                <a:spcPct val="100000"/>
              </a:lnSpc>
              <a:spcBef>
                <a:spcPts val="5"/>
              </a:spcBef>
              <a:buAutoNum type="arabicPeriod"/>
              <a:tabLst>
                <a:tab pos="287655" algn="l"/>
              </a:tabLst>
            </a:pPr>
            <a:r>
              <a:rPr sz="1100" dirty="0">
                <a:latin typeface="+mn-lt"/>
                <a:cs typeface="Arial MT"/>
              </a:rPr>
              <a:t>Appointment</a:t>
            </a:r>
          </a:p>
          <a:p>
            <a:pPr>
              <a:lnSpc>
                <a:spcPct val="100000"/>
              </a:lnSpc>
              <a:spcBef>
                <a:spcPts val="720"/>
              </a:spcBef>
              <a:buFont typeface="Arial MT"/>
              <a:buAutoNum type="arabicPeriod"/>
            </a:pPr>
            <a:endParaRPr sz="1100" dirty="0">
              <a:latin typeface="+mn-lt"/>
              <a:cs typeface="Arial MT"/>
            </a:endParaRPr>
          </a:p>
          <a:p>
            <a:pPr marL="287655" indent="-175260">
              <a:lnSpc>
                <a:spcPct val="100000"/>
              </a:lnSpc>
              <a:buAutoNum type="arabicPeriod"/>
              <a:tabLst>
                <a:tab pos="287655" algn="l"/>
              </a:tabLst>
            </a:pPr>
            <a:r>
              <a:rPr sz="1100" dirty="0">
                <a:latin typeface="+mn-lt"/>
                <a:cs typeface="Arial MT"/>
              </a:rPr>
              <a:t>Indirect elections</a:t>
            </a:r>
          </a:p>
          <a:p>
            <a:pPr>
              <a:lnSpc>
                <a:spcPct val="100000"/>
              </a:lnSpc>
              <a:spcBef>
                <a:spcPts val="725"/>
              </a:spcBef>
              <a:buFont typeface="Arial MT"/>
              <a:buAutoNum type="arabicPeriod"/>
            </a:pPr>
            <a:endParaRPr sz="1100" dirty="0">
              <a:latin typeface="+mn-lt"/>
              <a:cs typeface="Arial MT"/>
            </a:endParaRPr>
          </a:p>
          <a:p>
            <a:pPr marL="287655" indent="-175260">
              <a:lnSpc>
                <a:spcPct val="100000"/>
              </a:lnSpc>
              <a:buAutoNum type="arabicPeriod"/>
              <a:tabLst>
                <a:tab pos="287655" algn="l"/>
              </a:tabLst>
            </a:pPr>
            <a:r>
              <a:rPr sz="1100" dirty="0">
                <a:latin typeface="+mn-lt"/>
                <a:cs typeface="Arial MT"/>
              </a:rPr>
              <a:t>Direct elections</a:t>
            </a:r>
          </a:p>
        </p:txBody>
      </p:sp>
    </p:spTree>
  </p:cSld>
  <p:clrMapOvr>
    <a:masterClrMapping/>
  </p:clrMapOvr>
  <p:transition>
    <p:cut/>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87589"/>
            <a:ext cx="3791585"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Members of the lower chamber are usually supposed to represent all citizens equally.</a:t>
            </a:r>
          </a:p>
        </p:txBody>
      </p:sp>
      <p:sp>
        <p:nvSpPr>
          <p:cNvPr id="3" name="object 3"/>
          <p:cNvSpPr txBox="1"/>
          <p:nvPr/>
        </p:nvSpPr>
        <p:spPr>
          <a:xfrm>
            <a:off x="334594" y="1391741"/>
            <a:ext cx="3938904" cy="925830"/>
          </a:xfrm>
          <a:prstGeom prst="rect">
            <a:avLst/>
          </a:prstGeom>
        </p:spPr>
        <p:txBody>
          <a:bodyPr vert="horz" wrap="square" lIns="0" tIns="6985" rIns="0" bIns="0" rtlCol="0">
            <a:spAutoFit/>
          </a:bodyPr>
          <a:lstStyle/>
          <a:p>
            <a:pPr marL="25400" marR="113664">
              <a:lnSpc>
                <a:spcPct val="102600"/>
              </a:lnSpc>
              <a:spcBef>
                <a:spcPts val="55"/>
              </a:spcBef>
            </a:pPr>
            <a:r>
              <a:rPr sz="1100" dirty="0">
                <a:solidFill>
                  <a:srgbClr val="00B0F0"/>
                </a:solidFill>
                <a:latin typeface="+mn-lt"/>
                <a:cs typeface="Arial MT"/>
              </a:rPr>
              <a:t>The most common role for the upper chamber is to represent the citizens of subnational geographic units.</a:t>
            </a:r>
          </a:p>
          <a:p>
            <a:pPr>
              <a:lnSpc>
                <a:spcPct val="100000"/>
              </a:lnSpc>
              <a:spcBef>
                <a:spcPts val="450"/>
              </a:spcBef>
            </a:pPr>
            <a:endParaRPr sz="1100" dirty="0">
              <a:latin typeface="+mn-lt"/>
              <a:cs typeface="Arial MT"/>
            </a:endParaRPr>
          </a:p>
          <a:p>
            <a:pPr marL="302260" marR="17780" indent="-139065">
              <a:lnSpc>
                <a:spcPct val="102600"/>
              </a:lnSpc>
              <a:buFont typeface="Lucida Sans Unicode"/>
              <a:buChar char="•"/>
              <a:tabLst>
                <a:tab pos="302260" algn="l"/>
              </a:tabLst>
            </a:pPr>
            <a:r>
              <a:rPr sz="1100" dirty="0">
                <a:latin typeface="+mn-lt"/>
                <a:cs typeface="Arial MT"/>
              </a:rPr>
              <a:t>This is always the case in federal states, but is also the case in some unitary states.</a:t>
            </a:r>
          </a:p>
        </p:txBody>
      </p:sp>
    </p:spTree>
  </p:cSld>
  <p:clrMapOvr>
    <a:masterClrMapping/>
  </p:clrMapOvr>
  <p:transition>
    <p:cut/>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19073"/>
            <a:ext cx="3797935" cy="535940"/>
          </a:xfrm>
          <a:prstGeom prst="rect">
            <a:avLst/>
          </a:prstGeom>
        </p:spPr>
        <p:txBody>
          <a:bodyPr vert="horz" wrap="square" lIns="0" tIns="6985" rIns="0" bIns="0" rtlCol="0">
            <a:spAutoFit/>
          </a:bodyPr>
          <a:lstStyle/>
          <a:p>
            <a:pPr marL="12700" marR="5080" algn="just">
              <a:lnSpc>
                <a:spcPct val="102600"/>
              </a:lnSpc>
              <a:spcBef>
                <a:spcPts val="55"/>
              </a:spcBef>
            </a:pPr>
            <a:r>
              <a:rPr dirty="0">
                <a:latin typeface="+mn-lt"/>
              </a:rPr>
              <a:t>The fact that citizens are often distributed in an unequal manner across the different subnational geographic units frequently leads to malapportionment.</a:t>
            </a:r>
          </a:p>
        </p:txBody>
      </p:sp>
      <p:sp>
        <p:nvSpPr>
          <p:cNvPr id="3" name="object 3"/>
          <p:cNvSpPr txBox="1"/>
          <p:nvPr/>
        </p:nvSpPr>
        <p:spPr>
          <a:xfrm>
            <a:off x="347294" y="1395297"/>
            <a:ext cx="3909695" cy="1240155"/>
          </a:xfrm>
          <a:prstGeom prst="rect">
            <a:avLst/>
          </a:prstGeom>
        </p:spPr>
        <p:txBody>
          <a:bodyPr vert="horz" wrap="square" lIns="0" tIns="6985" rIns="0" bIns="0" rtlCol="0">
            <a:spAutoFit/>
          </a:bodyPr>
          <a:lstStyle/>
          <a:p>
            <a:pPr marL="12700" marR="220979">
              <a:lnSpc>
                <a:spcPct val="102600"/>
              </a:lnSpc>
              <a:spcBef>
                <a:spcPts val="55"/>
              </a:spcBef>
            </a:pPr>
            <a:r>
              <a:rPr sz="1100" dirty="0">
                <a:solidFill>
                  <a:srgbClr val="00B0F0"/>
                </a:solidFill>
                <a:latin typeface="+mn-lt"/>
                <a:cs typeface="Arial MT"/>
              </a:rPr>
              <a:t>Malapportionment</a:t>
            </a:r>
            <a:r>
              <a:rPr sz="1100" dirty="0">
                <a:solidFill>
                  <a:srgbClr val="FF0000"/>
                </a:solidFill>
                <a:latin typeface="+mn-lt"/>
                <a:cs typeface="Arial MT"/>
              </a:rPr>
              <a:t> </a:t>
            </a:r>
            <a:r>
              <a:rPr sz="1100" dirty="0">
                <a:latin typeface="+mn-lt"/>
                <a:cs typeface="Arial MT"/>
              </a:rPr>
              <a:t>occurs when the distribution of political representation between constituencies isn’t based on the size of each constituency’s population.</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5080">
              <a:lnSpc>
                <a:spcPct val="102600"/>
              </a:lnSpc>
            </a:pPr>
            <a:r>
              <a:rPr sz="1100" dirty="0">
                <a:latin typeface="+mn-lt"/>
                <a:cs typeface="Arial MT"/>
              </a:rPr>
              <a:t>In a malapportioned system, the votes of some citizens weigh more than the votes of others.</a:t>
            </a:r>
          </a:p>
        </p:txBody>
      </p:sp>
    </p:spTree>
  </p:cSld>
  <p:clrMapOvr>
    <a:masterClrMapping/>
  </p:clrMapOvr>
  <p:transition>
    <p:cut/>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211072"/>
            <a:ext cx="2620645"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Malapportionment in Upper Chambers, 2019</a:t>
            </a:r>
            <a:endParaRPr sz="1100">
              <a:solidFill>
                <a:srgbClr val="00B0F0"/>
              </a:solidFill>
              <a:latin typeface="+mn-lt"/>
              <a:cs typeface="Arial MT"/>
            </a:endParaRPr>
          </a:p>
        </p:txBody>
      </p:sp>
      <p:graphicFrame>
        <p:nvGraphicFramePr>
          <p:cNvPr id="3" name="object 3"/>
          <p:cNvGraphicFramePr>
            <a:graphicFrameLocks noGrp="1"/>
          </p:cNvGraphicFramePr>
          <p:nvPr/>
        </p:nvGraphicFramePr>
        <p:xfrm>
          <a:off x="268631" y="745091"/>
          <a:ext cx="4079238" cy="2174874"/>
        </p:xfrm>
        <a:graphic>
          <a:graphicData uri="http://schemas.openxmlformats.org/drawingml/2006/table">
            <a:tbl>
              <a:tblPr firstRow="1" bandRow="1">
                <a:tableStyleId>{2D5ABB26-0587-4C30-8999-92F81FD0307C}</a:tableStyleId>
              </a:tblPr>
              <a:tblGrid>
                <a:gridCol w="822325">
                  <a:extLst>
                    <a:ext uri="{9D8B030D-6E8A-4147-A177-3AD203B41FA5}">
                      <a16:colId xmlns:a16="http://schemas.microsoft.com/office/drawing/2014/main" val="20000"/>
                    </a:ext>
                  </a:extLst>
                </a:gridCol>
                <a:gridCol w="814069">
                  <a:extLst>
                    <a:ext uri="{9D8B030D-6E8A-4147-A177-3AD203B41FA5}">
                      <a16:colId xmlns:a16="http://schemas.microsoft.com/office/drawing/2014/main" val="20001"/>
                    </a:ext>
                  </a:extLst>
                </a:gridCol>
                <a:gridCol w="814069">
                  <a:extLst>
                    <a:ext uri="{9D8B030D-6E8A-4147-A177-3AD203B41FA5}">
                      <a16:colId xmlns:a16="http://schemas.microsoft.com/office/drawing/2014/main" val="20002"/>
                    </a:ext>
                  </a:extLst>
                </a:gridCol>
                <a:gridCol w="814705">
                  <a:extLst>
                    <a:ext uri="{9D8B030D-6E8A-4147-A177-3AD203B41FA5}">
                      <a16:colId xmlns:a16="http://schemas.microsoft.com/office/drawing/2014/main" val="20003"/>
                    </a:ext>
                  </a:extLst>
                </a:gridCol>
                <a:gridCol w="814070">
                  <a:extLst>
                    <a:ext uri="{9D8B030D-6E8A-4147-A177-3AD203B41FA5}">
                      <a16:colId xmlns:a16="http://schemas.microsoft.com/office/drawing/2014/main" val="20004"/>
                    </a:ext>
                  </a:extLst>
                </a:gridCol>
              </a:tblGrid>
              <a:tr h="337820">
                <a:tc>
                  <a:txBody>
                    <a:bodyPr/>
                    <a:lstStyle/>
                    <a:p>
                      <a:pPr>
                        <a:lnSpc>
                          <a:spcPct val="100000"/>
                        </a:lnSpc>
                      </a:pPr>
                      <a:endParaRPr sz="700">
                        <a:latin typeface="Times New Roman"/>
                        <a:cs typeface="Times New Roman"/>
                      </a:endParaRPr>
                    </a:p>
                  </a:txBody>
                  <a:tcPr marL="0" marR="0" marT="0" marB="0">
                    <a:lnR w="12700">
                      <a:solidFill>
                        <a:srgbClr val="FFFFFF"/>
                      </a:solidFill>
                      <a:prstDash val="solid"/>
                    </a:lnR>
                    <a:lnB w="12700">
                      <a:solidFill>
                        <a:srgbClr val="FFFFFF"/>
                      </a:solidFill>
                      <a:prstDash val="solid"/>
                    </a:lnB>
                    <a:solidFill>
                      <a:srgbClr val="6D6F71"/>
                    </a:solidFill>
                  </a:tcPr>
                </a:tc>
                <a:tc gridSpan="4">
                  <a:txBody>
                    <a:bodyPr/>
                    <a:lstStyle/>
                    <a:p>
                      <a:pPr marL="1148080" marR="218440" indent="-922019">
                        <a:lnSpc>
                          <a:spcPct val="120000"/>
                        </a:lnSpc>
                        <a:spcBef>
                          <a:spcPts val="110"/>
                        </a:spcBef>
                      </a:pPr>
                      <a:r>
                        <a:rPr sz="750" b="1" spc="-20" dirty="0">
                          <a:solidFill>
                            <a:srgbClr val="FFFFFF"/>
                          </a:solidFill>
                          <a:latin typeface="Arial"/>
                          <a:cs typeface="Arial"/>
                        </a:rPr>
                        <a:t>Seats</a:t>
                      </a:r>
                      <a:r>
                        <a:rPr sz="750" b="1" spc="-35" dirty="0">
                          <a:solidFill>
                            <a:srgbClr val="FFFFFF"/>
                          </a:solidFill>
                          <a:latin typeface="Arial"/>
                          <a:cs typeface="Arial"/>
                        </a:rPr>
                        <a:t> </a:t>
                      </a:r>
                      <a:r>
                        <a:rPr sz="750" b="1" spc="-10" dirty="0">
                          <a:solidFill>
                            <a:srgbClr val="FFFFFF"/>
                          </a:solidFill>
                          <a:latin typeface="Arial"/>
                          <a:cs typeface="Arial"/>
                        </a:rPr>
                        <a:t>held</a:t>
                      </a:r>
                      <a:r>
                        <a:rPr sz="750" b="1" spc="-35" dirty="0">
                          <a:solidFill>
                            <a:srgbClr val="FFFFFF"/>
                          </a:solidFill>
                          <a:latin typeface="Arial"/>
                          <a:cs typeface="Arial"/>
                        </a:rPr>
                        <a:t> </a:t>
                      </a:r>
                      <a:r>
                        <a:rPr sz="750" b="1" spc="-45" dirty="0">
                          <a:solidFill>
                            <a:srgbClr val="FFFFFF"/>
                          </a:solidFill>
                          <a:latin typeface="Arial"/>
                          <a:cs typeface="Arial"/>
                        </a:rPr>
                        <a:t>by</a:t>
                      </a:r>
                      <a:r>
                        <a:rPr sz="750" b="1" spc="-35" dirty="0">
                          <a:solidFill>
                            <a:srgbClr val="FFFFFF"/>
                          </a:solidFill>
                          <a:latin typeface="Arial"/>
                          <a:cs typeface="Arial"/>
                        </a:rPr>
                        <a:t> </a:t>
                      </a:r>
                      <a:r>
                        <a:rPr sz="750" b="1" spc="-10" dirty="0">
                          <a:solidFill>
                            <a:srgbClr val="FFFFFF"/>
                          </a:solidFill>
                          <a:latin typeface="Arial"/>
                          <a:cs typeface="Arial"/>
                        </a:rPr>
                        <a:t>the</a:t>
                      </a:r>
                      <a:r>
                        <a:rPr sz="750" b="1" spc="-35" dirty="0">
                          <a:solidFill>
                            <a:srgbClr val="FFFFFF"/>
                          </a:solidFill>
                          <a:latin typeface="Arial"/>
                          <a:cs typeface="Arial"/>
                        </a:rPr>
                        <a:t> </a:t>
                      </a:r>
                      <a:r>
                        <a:rPr sz="750" b="1" spc="-20" dirty="0">
                          <a:solidFill>
                            <a:srgbClr val="FFFFFF"/>
                          </a:solidFill>
                          <a:latin typeface="Arial"/>
                          <a:cs typeface="Arial"/>
                        </a:rPr>
                        <a:t>percentages</a:t>
                      </a:r>
                      <a:r>
                        <a:rPr sz="750" b="1" spc="-35" dirty="0">
                          <a:solidFill>
                            <a:srgbClr val="FFFFFF"/>
                          </a:solidFill>
                          <a:latin typeface="Arial"/>
                          <a:cs typeface="Arial"/>
                        </a:rPr>
                        <a:t> </a:t>
                      </a:r>
                      <a:r>
                        <a:rPr sz="750" b="1" spc="-30" dirty="0">
                          <a:solidFill>
                            <a:srgbClr val="FFFFFF"/>
                          </a:solidFill>
                          <a:latin typeface="Arial"/>
                          <a:cs typeface="Arial"/>
                        </a:rPr>
                        <a:t>of</a:t>
                      </a:r>
                      <a:r>
                        <a:rPr sz="750" b="1" spc="-35" dirty="0">
                          <a:solidFill>
                            <a:srgbClr val="FFFFFF"/>
                          </a:solidFill>
                          <a:latin typeface="Arial"/>
                          <a:cs typeface="Arial"/>
                        </a:rPr>
                        <a:t> </a:t>
                      </a:r>
                      <a:r>
                        <a:rPr sz="750" b="1" spc="-10" dirty="0">
                          <a:solidFill>
                            <a:srgbClr val="FFFFFF"/>
                          </a:solidFill>
                          <a:latin typeface="Arial"/>
                          <a:cs typeface="Arial"/>
                        </a:rPr>
                        <a:t>the</a:t>
                      </a:r>
                      <a:r>
                        <a:rPr sz="750" b="1" spc="-35" dirty="0">
                          <a:solidFill>
                            <a:srgbClr val="FFFFFF"/>
                          </a:solidFill>
                          <a:latin typeface="Arial"/>
                          <a:cs typeface="Arial"/>
                        </a:rPr>
                        <a:t> </a:t>
                      </a:r>
                      <a:r>
                        <a:rPr sz="750" b="1" spc="-25" dirty="0">
                          <a:solidFill>
                            <a:srgbClr val="FFFFFF"/>
                          </a:solidFill>
                          <a:latin typeface="Arial"/>
                          <a:cs typeface="Arial"/>
                        </a:rPr>
                        <a:t>most</a:t>
                      </a:r>
                      <a:r>
                        <a:rPr sz="750" b="1" spc="-35" dirty="0">
                          <a:solidFill>
                            <a:srgbClr val="FFFFFF"/>
                          </a:solidFill>
                          <a:latin typeface="Arial"/>
                          <a:cs typeface="Arial"/>
                        </a:rPr>
                        <a:t> </a:t>
                      </a:r>
                      <a:r>
                        <a:rPr sz="750" b="1" spc="-20" dirty="0">
                          <a:solidFill>
                            <a:srgbClr val="FFFFFF"/>
                          </a:solidFill>
                          <a:latin typeface="Arial"/>
                          <a:cs typeface="Arial"/>
                        </a:rPr>
                        <a:t>favorably</a:t>
                      </a:r>
                      <a:r>
                        <a:rPr sz="750" b="1" spc="-35" dirty="0">
                          <a:solidFill>
                            <a:srgbClr val="FFFFFF"/>
                          </a:solidFill>
                          <a:latin typeface="Arial"/>
                          <a:cs typeface="Arial"/>
                        </a:rPr>
                        <a:t> </a:t>
                      </a:r>
                      <a:r>
                        <a:rPr sz="750" b="1" spc="-10" dirty="0">
                          <a:solidFill>
                            <a:srgbClr val="FFFFFF"/>
                          </a:solidFill>
                          <a:latin typeface="Arial"/>
                          <a:cs typeface="Arial"/>
                        </a:rPr>
                        <a:t>represented </a:t>
                      </a:r>
                      <a:r>
                        <a:rPr sz="750" b="1" spc="-25" dirty="0">
                          <a:solidFill>
                            <a:srgbClr val="FFFFFF"/>
                          </a:solidFill>
                          <a:latin typeface="Arial"/>
                          <a:cs typeface="Arial"/>
                        </a:rPr>
                        <a:t>citizens</a:t>
                      </a:r>
                      <a:r>
                        <a:rPr sz="750" b="1" spc="-5" dirty="0">
                          <a:solidFill>
                            <a:srgbClr val="FFFFFF"/>
                          </a:solidFill>
                          <a:latin typeface="Arial"/>
                          <a:cs typeface="Arial"/>
                        </a:rPr>
                        <a:t> </a:t>
                      </a:r>
                      <a:r>
                        <a:rPr sz="750" b="1" spc="-10" dirty="0">
                          <a:solidFill>
                            <a:srgbClr val="FFFFFF"/>
                          </a:solidFill>
                          <a:latin typeface="Arial"/>
                          <a:cs typeface="Arial"/>
                        </a:rPr>
                        <a:t>(percentages)</a:t>
                      </a:r>
                      <a:endParaRPr sz="750">
                        <a:latin typeface="Arial"/>
                        <a:cs typeface="Arial"/>
                      </a:endParaRPr>
                    </a:p>
                  </a:txBody>
                  <a:tcPr marL="0" marR="0" marT="13970" marB="0">
                    <a:lnL w="12700">
                      <a:solidFill>
                        <a:srgbClr val="FFFFFF"/>
                      </a:solidFill>
                      <a:prstDash val="solid"/>
                    </a:lnL>
                    <a:lnB w="12700">
                      <a:solidFill>
                        <a:srgbClr val="FFFFFF"/>
                      </a:solidFill>
                      <a:prstDash val="solid"/>
                    </a:lnB>
                    <a:solidFill>
                      <a:srgbClr val="6D6F71"/>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210820">
                <a:tc>
                  <a:txBody>
                    <a:bodyPr/>
                    <a:lstStyle/>
                    <a:p>
                      <a:pPr>
                        <a:lnSpc>
                          <a:spcPct val="100000"/>
                        </a:lnSpc>
                      </a:pPr>
                      <a:endParaRPr sz="700">
                        <a:latin typeface="Times New Roman"/>
                        <a:cs typeface="Times New Roman"/>
                      </a:endParaRPr>
                    </a:p>
                  </a:txBody>
                  <a:tcPr marL="0" marR="0" marT="0" marB="0">
                    <a:lnR w="12700">
                      <a:solidFill>
                        <a:srgbClr val="FFFFFF"/>
                      </a:solidFill>
                      <a:prstDash val="solid"/>
                    </a:lnR>
                    <a:lnT w="12700">
                      <a:solidFill>
                        <a:srgbClr val="FFFFFF"/>
                      </a:solidFill>
                      <a:prstDash val="solid"/>
                    </a:lnT>
                    <a:lnB w="12700">
                      <a:solidFill>
                        <a:srgbClr val="FFFFFF"/>
                      </a:solidFill>
                      <a:prstDash val="solid"/>
                    </a:lnB>
                    <a:solidFill>
                      <a:srgbClr val="6D6F71"/>
                    </a:solidFill>
                  </a:tcPr>
                </a:tc>
                <a:tc>
                  <a:txBody>
                    <a:bodyPr/>
                    <a:lstStyle/>
                    <a:p>
                      <a:pPr algn="ctr">
                        <a:lnSpc>
                          <a:spcPct val="100000"/>
                        </a:lnSpc>
                        <a:spcBef>
                          <a:spcPts val="375"/>
                        </a:spcBef>
                      </a:pPr>
                      <a:r>
                        <a:rPr sz="750" b="1" spc="-25" dirty="0">
                          <a:solidFill>
                            <a:srgbClr val="FFFFFF"/>
                          </a:solidFill>
                          <a:latin typeface="Arial"/>
                          <a:cs typeface="Arial"/>
                        </a:rPr>
                        <a:t>10</a:t>
                      </a:r>
                      <a:endParaRPr sz="750">
                        <a:latin typeface="Arial"/>
                        <a:cs typeface="Arial"/>
                      </a:endParaRPr>
                    </a:p>
                  </a:txBody>
                  <a:tcPr marL="0" marR="0" marT="4762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6D6F71"/>
                    </a:solidFill>
                  </a:tcPr>
                </a:tc>
                <a:tc>
                  <a:txBody>
                    <a:bodyPr/>
                    <a:lstStyle/>
                    <a:p>
                      <a:pPr algn="ctr">
                        <a:lnSpc>
                          <a:spcPct val="100000"/>
                        </a:lnSpc>
                        <a:spcBef>
                          <a:spcPts val="375"/>
                        </a:spcBef>
                      </a:pPr>
                      <a:r>
                        <a:rPr sz="750" b="1" spc="-25" dirty="0">
                          <a:solidFill>
                            <a:srgbClr val="FFFFFF"/>
                          </a:solidFill>
                          <a:latin typeface="Arial"/>
                          <a:cs typeface="Arial"/>
                        </a:rPr>
                        <a:t>20</a:t>
                      </a:r>
                      <a:endParaRPr sz="750">
                        <a:latin typeface="Arial"/>
                        <a:cs typeface="Arial"/>
                      </a:endParaRPr>
                    </a:p>
                  </a:txBody>
                  <a:tcPr marL="0" marR="0" marT="4762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6D6F71"/>
                    </a:solidFill>
                  </a:tcPr>
                </a:tc>
                <a:tc>
                  <a:txBody>
                    <a:bodyPr/>
                    <a:lstStyle/>
                    <a:p>
                      <a:pPr algn="ctr">
                        <a:lnSpc>
                          <a:spcPct val="100000"/>
                        </a:lnSpc>
                        <a:spcBef>
                          <a:spcPts val="375"/>
                        </a:spcBef>
                      </a:pPr>
                      <a:r>
                        <a:rPr sz="750" b="1" spc="-25" dirty="0">
                          <a:solidFill>
                            <a:srgbClr val="FFFFFF"/>
                          </a:solidFill>
                          <a:latin typeface="Arial"/>
                          <a:cs typeface="Arial"/>
                        </a:rPr>
                        <a:t>30</a:t>
                      </a:r>
                      <a:endParaRPr sz="750">
                        <a:latin typeface="Arial"/>
                        <a:cs typeface="Arial"/>
                      </a:endParaRPr>
                    </a:p>
                  </a:txBody>
                  <a:tcPr marL="0" marR="0" marT="4762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6D6F71"/>
                    </a:solidFill>
                  </a:tcPr>
                </a:tc>
                <a:tc>
                  <a:txBody>
                    <a:bodyPr/>
                    <a:lstStyle/>
                    <a:p>
                      <a:pPr algn="ctr">
                        <a:lnSpc>
                          <a:spcPct val="100000"/>
                        </a:lnSpc>
                        <a:spcBef>
                          <a:spcPts val="375"/>
                        </a:spcBef>
                      </a:pPr>
                      <a:r>
                        <a:rPr sz="750" b="1" spc="-25" dirty="0">
                          <a:solidFill>
                            <a:srgbClr val="FFFFFF"/>
                          </a:solidFill>
                          <a:latin typeface="Arial"/>
                          <a:cs typeface="Arial"/>
                        </a:rPr>
                        <a:t>50</a:t>
                      </a:r>
                      <a:endParaRPr sz="750">
                        <a:latin typeface="Arial"/>
                        <a:cs typeface="Arial"/>
                      </a:endParaRPr>
                    </a:p>
                  </a:txBody>
                  <a:tcPr marL="0" marR="0" marT="47625" marB="0">
                    <a:lnL w="12700">
                      <a:solidFill>
                        <a:srgbClr val="FFFFFF"/>
                      </a:solidFill>
                      <a:prstDash val="solid"/>
                    </a:lnL>
                    <a:lnT w="12700">
                      <a:solidFill>
                        <a:srgbClr val="FFFFFF"/>
                      </a:solidFill>
                      <a:prstDash val="solid"/>
                    </a:lnT>
                    <a:lnB w="12700">
                      <a:solidFill>
                        <a:srgbClr val="FFFFFF"/>
                      </a:solidFill>
                      <a:prstDash val="solid"/>
                    </a:lnB>
                    <a:solidFill>
                      <a:srgbClr val="6D6F71"/>
                    </a:solidFill>
                  </a:tcPr>
                </a:tc>
                <a:extLst>
                  <a:ext uri="{0D108BD9-81ED-4DB2-BD59-A6C34878D82A}">
                    <a16:rowId xmlns:a16="http://schemas.microsoft.com/office/drawing/2014/main" val="10001"/>
                  </a:ext>
                </a:extLst>
              </a:tr>
              <a:tr h="208279">
                <a:tc>
                  <a:txBody>
                    <a:bodyPr/>
                    <a:lstStyle/>
                    <a:p>
                      <a:pPr marL="67945">
                        <a:lnSpc>
                          <a:spcPct val="100000"/>
                        </a:lnSpc>
                        <a:spcBef>
                          <a:spcPts val="450"/>
                        </a:spcBef>
                      </a:pPr>
                      <a:r>
                        <a:rPr sz="650" dirty="0">
                          <a:solidFill>
                            <a:srgbClr val="231F20"/>
                          </a:solidFill>
                          <a:latin typeface="Arial MT"/>
                          <a:cs typeface="Arial MT"/>
                        </a:rPr>
                        <a:t>United</a:t>
                      </a:r>
                      <a:r>
                        <a:rPr sz="650" spc="5" dirty="0">
                          <a:solidFill>
                            <a:srgbClr val="231F20"/>
                          </a:solidFill>
                          <a:latin typeface="Arial MT"/>
                          <a:cs typeface="Arial MT"/>
                        </a:rPr>
                        <a:t> </a:t>
                      </a:r>
                      <a:r>
                        <a:rPr sz="650" spc="-10" dirty="0">
                          <a:solidFill>
                            <a:srgbClr val="231F20"/>
                          </a:solidFill>
                          <a:latin typeface="Arial MT"/>
                          <a:cs typeface="Arial MT"/>
                        </a:rPr>
                        <a:t>States</a:t>
                      </a:r>
                      <a:endParaRPr sz="650">
                        <a:latin typeface="Arial MT"/>
                        <a:cs typeface="Arial MT"/>
                      </a:endParaRPr>
                    </a:p>
                  </a:txBody>
                  <a:tcPr marL="0" marR="0" marT="57150"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50"/>
                        </a:spcBef>
                      </a:pPr>
                      <a:r>
                        <a:rPr sz="650" spc="-20" dirty="0">
                          <a:solidFill>
                            <a:srgbClr val="231F20"/>
                          </a:solidFill>
                          <a:latin typeface="Arial MT"/>
                          <a:cs typeface="Arial MT"/>
                        </a:rPr>
                        <a:t>39.3</a:t>
                      </a:r>
                      <a:endParaRPr sz="650">
                        <a:latin typeface="Arial MT"/>
                        <a:cs typeface="Arial MT"/>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50"/>
                        </a:spcBef>
                      </a:pPr>
                      <a:r>
                        <a:rPr sz="650" spc="-20" dirty="0">
                          <a:solidFill>
                            <a:srgbClr val="231F20"/>
                          </a:solidFill>
                          <a:latin typeface="Arial MT"/>
                          <a:cs typeface="Arial MT"/>
                        </a:rPr>
                        <a:t>53.9</a:t>
                      </a:r>
                      <a:endParaRPr sz="650">
                        <a:latin typeface="Arial MT"/>
                        <a:cs typeface="Arial MT"/>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50"/>
                        </a:spcBef>
                      </a:pPr>
                      <a:r>
                        <a:rPr sz="650" spc="-20" dirty="0">
                          <a:solidFill>
                            <a:srgbClr val="231F20"/>
                          </a:solidFill>
                          <a:latin typeface="Arial MT"/>
                          <a:cs typeface="Arial MT"/>
                        </a:rPr>
                        <a:t>65.5</a:t>
                      </a:r>
                      <a:endParaRPr sz="650">
                        <a:latin typeface="Arial MT"/>
                        <a:cs typeface="Arial MT"/>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50"/>
                        </a:spcBef>
                      </a:pPr>
                      <a:r>
                        <a:rPr sz="650" spc="-20" dirty="0">
                          <a:solidFill>
                            <a:srgbClr val="231F20"/>
                          </a:solidFill>
                          <a:latin typeface="Arial MT"/>
                          <a:cs typeface="Arial MT"/>
                        </a:rPr>
                        <a:t>82.4</a:t>
                      </a:r>
                      <a:endParaRPr sz="650">
                        <a:latin typeface="Arial MT"/>
                        <a:cs typeface="Arial MT"/>
                      </a:endParaRPr>
                    </a:p>
                  </a:txBody>
                  <a:tcPr marL="0" marR="0" marT="57150"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2"/>
                  </a:ext>
                </a:extLst>
              </a:tr>
              <a:tr h="202565">
                <a:tc>
                  <a:txBody>
                    <a:bodyPr/>
                    <a:lstStyle/>
                    <a:p>
                      <a:pPr marL="67945">
                        <a:lnSpc>
                          <a:spcPct val="100000"/>
                        </a:lnSpc>
                        <a:spcBef>
                          <a:spcPts val="405"/>
                        </a:spcBef>
                      </a:pPr>
                      <a:r>
                        <a:rPr sz="650" spc="-10" dirty="0">
                          <a:solidFill>
                            <a:srgbClr val="231F20"/>
                          </a:solidFill>
                          <a:latin typeface="Arial MT"/>
                          <a:cs typeface="Arial MT"/>
                        </a:rPr>
                        <a:t>Switzerland</a:t>
                      </a:r>
                      <a:endParaRPr sz="650">
                        <a:latin typeface="Arial MT"/>
                        <a:cs typeface="Arial MT"/>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20" dirty="0">
                          <a:solidFill>
                            <a:srgbClr val="231F20"/>
                          </a:solidFill>
                          <a:latin typeface="Arial MT"/>
                          <a:cs typeface="Arial MT"/>
                        </a:rPr>
                        <a:t>39.3</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20" dirty="0">
                          <a:solidFill>
                            <a:srgbClr val="231F20"/>
                          </a:solidFill>
                          <a:latin typeface="Arial MT"/>
                          <a:cs typeface="Arial MT"/>
                        </a:rPr>
                        <a:t>53.1</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20" dirty="0">
                          <a:solidFill>
                            <a:srgbClr val="231F20"/>
                          </a:solidFill>
                          <a:latin typeface="Arial MT"/>
                          <a:cs typeface="Arial MT"/>
                        </a:rPr>
                        <a:t>63.0</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20" dirty="0">
                          <a:solidFill>
                            <a:srgbClr val="231F20"/>
                          </a:solidFill>
                          <a:latin typeface="Arial MT"/>
                          <a:cs typeface="Arial MT"/>
                        </a:rPr>
                        <a:t>80.6</a:t>
                      </a:r>
                      <a:endParaRPr sz="650">
                        <a:latin typeface="Arial MT"/>
                        <a:cs typeface="Arial MT"/>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3"/>
                  </a:ext>
                </a:extLst>
              </a:tr>
              <a:tr h="202565">
                <a:tc>
                  <a:txBody>
                    <a:bodyPr/>
                    <a:lstStyle/>
                    <a:p>
                      <a:pPr marL="68580">
                        <a:lnSpc>
                          <a:spcPct val="100000"/>
                        </a:lnSpc>
                        <a:spcBef>
                          <a:spcPts val="405"/>
                        </a:spcBef>
                      </a:pPr>
                      <a:r>
                        <a:rPr sz="650" spc="-10" dirty="0">
                          <a:solidFill>
                            <a:srgbClr val="231F20"/>
                          </a:solidFill>
                          <a:latin typeface="Arial MT"/>
                          <a:cs typeface="Arial MT"/>
                        </a:rPr>
                        <a:t>Australia</a:t>
                      </a:r>
                      <a:endParaRPr sz="650">
                        <a:latin typeface="Arial MT"/>
                        <a:cs typeface="Arial MT"/>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20" dirty="0">
                          <a:solidFill>
                            <a:srgbClr val="231F20"/>
                          </a:solidFill>
                          <a:latin typeface="Arial MT"/>
                          <a:cs typeface="Arial MT"/>
                        </a:rPr>
                        <a:t>33.1</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20" dirty="0">
                          <a:solidFill>
                            <a:srgbClr val="231F20"/>
                          </a:solidFill>
                          <a:latin typeface="Arial MT"/>
                          <a:cs typeface="Arial MT"/>
                        </a:rPr>
                        <a:t>49.6</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20" dirty="0">
                          <a:solidFill>
                            <a:srgbClr val="231F20"/>
                          </a:solidFill>
                          <a:latin typeface="Arial MT"/>
                          <a:cs typeface="Arial MT"/>
                        </a:rPr>
                        <a:t>58.9</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20" dirty="0">
                          <a:solidFill>
                            <a:srgbClr val="231F20"/>
                          </a:solidFill>
                          <a:latin typeface="Arial MT"/>
                          <a:cs typeface="Arial MT"/>
                        </a:rPr>
                        <a:t>73.2</a:t>
                      </a:r>
                      <a:endParaRPr sz="650">
                        <a:latin typeface="Arial MT"/>
                        <a:cs typeface="Arial MT"/>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4"/>
                  </a:ext>
                </a:extLst>
              </a:tr>
              <a:tr h="202565">
                <a:tc>
                  <a:txBody>
                    <a:bodyPr/>
                    <a:lstStyle/>
                    <a:p>
                      <a:pPr marL="68580">
                        <a:lnSpc>
                          <a:spcPct val="100000"/>
                        </a:lnSpc>
                        <a:spcBef>
                          <a:spcPts val="405"/>
                        </a:spcBef>
                      </a:pPr>
                      <a:r>
                        <a:rPr sz="650" spc="-10" dirty="0">
                          <a:solidFill>
                            <a:srgbClr val="231F20"/>
                          </a:solidFill>
                          <a:latin typeface="Arial MT"/>
                          <a:cs typeface="Arial MT"/>
                        </a:rPr>
                        <a:t>Canada</a:t>
                      </a:r>
                      <a:endParaRPr sz="650">
                        <a:latin typeface="Arial MT"/>
                        <a:cs typeface="Arial MT"/>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20" dirty="0">
                          <a:solidFill>
                            <a:srgbClr val="231F20"/>
                          </a:solidFill>
                          <a:latin typeface="Arial MT"/>
                          <a:cs typeface="Arial MT"/>
                        </a:rPr>
                        <a:t>37.3</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20" dirty="0">
                          <a:solidFill>
                            <a:srgbClr val="231F20"/>
                          </a:solidFill>
                          <a:latin typeface="Arial MT"/>
                          <a:cs typeface="Arial MT"/>
                        </a:rPr>
                        <a:t>46.1</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20" dirty="0">
                          <a:solidFill>
                            <a:srgbClr val="231F20"/>
                          </a:solidFill>
                          <a:latin typeface="Arial MT"/>
                          <a:cs typeface="Arial MT"/>
                        </a:rPr>
                        <a:t>50.6</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20" dirty="0">
                          <a:solidFill>
                            <a:srgbClr val="231F20"/>
                          </a:solidFill>
                          <a:latin typeface="Arial MT"/>
                          <a:cs typeface="Arial MT"/>
                        </a:rPr>
                        <a:t>65.7</a:t>
                      </a:r>
                      <a:endParaRPr sz="650">
                        <a:latin typeface="Arial MT"/>
                        <a:cs typeface="Arial MT"/>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5"/>
                  </a:ext>
                </a:extLst>
              </a:tr>
              <a:tr h="202565">
                <a:tc>
                  <a:txBody>
                    <a:bodyPr/>
                    <a:lstStyle/>
                    <a:p>
                      <a:pPr marL="68580">
                        <a:lnSpc>
                          <a:spcPct val="100000"/>
                        </a:lnSpc>
                        <a:spcBef>
                          <a:spcPts val="405"/>
                        </a:spcBef>
                      </a:pPr>
                      <a:r>
                        <a:rPr sz="650" spc="-10" dirty="0">
                          <a:solidFill>
                            <a:srgbClr val="231F20"/>
                          </a:solidFill>
                          <a:latin typeface="Arial MT"/>
                          <a:cs typeface="Arial MT"/>
                        </a:rPr>
                        <a:t>Germany</a:t>
                      </a:r>
                      <a:endParaRPr sz="650">
                        <a:latin typeface="Arial MT"/>
                        <a:cs typeface="Arial MT"/>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20" dirty="0">
                          <a:solidFill>
                            <a:srgbClr val="231F20"/>
                          </a:solidFill>
                          <a:latin typeface="Arial MT"/>
                          <a:cs typeface="Arial MT"/>
                        </a:rPr>
                        <a:t>26.0</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20" dirty="0">
                          <a:solidFill>
                            <a:srgbClr val="231F20"/>
                          </a:solidFill>
                          <a:latin typeface="Arial MT"/>
                          <a:cs typeface="Arial MT"/>
                        </a:rPr>
                        <a:t>43.4</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35" algn="ctr">
                        <a:lnSpc>
                          <a:spcPct val="100000"/>
                        </a:lnSpc>
                        <a:spcBef>
                          <a:spcPts val="405"/>
                        </a:spcBef>
                      </a:pPr>
                      <a:r>
                        <a:rPr sz="650" spc="-20" dirty="0">
                          <a:solidFill>
                            <a:srgbClr val="231F20"/>
                          </a:solidFill>
                          <a:latin typeface="Arial MT"/>
                          <a:cs typeface="Arial MT"/>
                        </a:rPr>
                        <a:t>55.5</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20" dirty="0">
                          <a:solidFill>
                            <a:srgbClr val="231F20"/>
                          </a:solidFill>
                          <a:latin typeface="Arial MT"/>
                          <a:cs typeface="Arial MT"/>
                        </a:rPr>
                        <a:t>74.4</a:t>
                      </a:r>
                      <a:endParaRPr sz="650">
                        <a:latin typeface="Arial MT"/>
                        <a:cs typeface="Arial MT"/>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6"/>
                  </a:ext>
                </a:extLst>
              </a:tr>
              <a:tr h="202565">
                <a:tc>
                  <a:txBody>
                    <a:bodyPr/>
                    <a:lstStyle/>
                    <a:p>
                      <a:pPr marL="68580">
                        <a:lnSpc>
                          <a:spcPct val="100000"/>
                        </a:lnSpc>
                        <a:spcBef>
                          <a:spcPts val="405"/>
                        </a:spcBef>
                      </a:pPr>
                      <a:r>
                        <a:rPr sz="650" spc="-10" dirty="0">
                          <a:solidFill>
                            <a:srgbClr val="231F20"/>
                          </a:solidFill>
                          <a:latin typeface="Arial MT"/>
                          <a:cs typeface="Arial MT"/>
                        </a:rPr>
                        <a:t>India</a:t>
                      </a:r>
                      <a:endParaRPr sz="650">
                        <a:latin typeface="Arial MT"/>
                        <a:cs typeface="Arial MT"/>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20" dirty="0">
                          <a:solidFill>
                            <a:srgbClr val="231F20"/>
                          </a:solidFill>
                          <a:latin typeface="Arial MT"/>
                          <a:cs typeface="Arial MT"/>
                        </a:rPr>
                        <a:t>13.7</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20" dirty="0">
                          <a:solidFill>
                            <a:srgbClr val="231F20"/>
                          </a:solidFill>
                          <a:latin typeface="Arial MT"/>
                          <a:cs typeface="Arial MT"/>
                        </a:rPr>
                        <a:t>25.1</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20" dirty="0">
                          <a:solidFill>
                            <a:srgbClr val="231F20"/>
                          </a:solidFill>
                          <a:latin typeface="Arial MT"/>
                          <a:cs typeface="Arial MT"/>
                        </a:rPr>
                        <a:t>36.3</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20" dirty="0">
                          <a:solidFill>
                            <a:srgbClr val="231F20"/>
                          </a:solidFill>
                          <a:latin typeface="Arial MT"/>
                          <a:cs typeface="Arial MT"/>
                        </a:rPr>
                        <a:t>56.2</a:t>
                      </a:r>
                      <a:endParaRPr sz="650">
                        <a:latin typeface="Arial MT"/>
                        <a:cs typeface="Arial MT"/>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7"/>
                  </a:ext>
                </a:extLst>
              </a:tr>
              <a:tr h="202565">
                <a:tc>
                  <a:txBody>
                    <a:bodyPr/>
                    <a:lstStyle/>
                    <a:p>
                      <a:pPr marL="68580">
                        <a:lnSpc>
                          <a:spcPct val="100000"/>
                        </a:lnSpc>
                        <a:spcBef>
                          <a:spcPts val="405"/>
                        </a:spcBef>
                      </a:pPr>
                      <a:r>
                        <a:rPr sz="650" spc="-10" dirty="0">
                          <a:solidFill>
                            <a:srgbClr val="231F20"/>
                          </a:solidFill>
                          <a:latin typeface="Arial MT"/>
                          <a:cs typeface="Arial MT"/>
                        </a:rPr>
                        <a:t>Austria</a:t>
                      </a:r>
                      <a:endParaRPr sz="650">
                        <a:latin typeface="Arial MT"/>
                        <a:cs typeface="Arial MT"/>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20" dirty="0">
                          <a:solidFill>
                            <a:srgbClr val="231F20"/>
                          </a:solidFill>
                          <a:latin typeface="Arial MT"/>
                          <a:cs typeface="Arial MT"/>
                        </a:rPr>
                        <a:t>12.2</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20" dirty="0">
                          <a:solidFill>
                            <a:srgbClr val="231F20"/>
                          </a:solidFill>
                          <a:latin typeface="Arial MT"/>
                          <a:cs typeface="Arial MT"/>
                        </a:rPr>
                        <a:t>22.6</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20" dirty="0">
                          <a:solidFill>
                            <a:srgbClr val="231F20"/>
                          </a:solidFill>
                          <a:latin typeface="Arial MT"/>
                          <a:cs typeface="Arial MT"/>
                        </a:rPr>
                        <a:t>32.3</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20" dirty="0">
                          <a:solidFill>
                            <a:srgbClr val="231F20"/>
                          </a:solidFill>
                          <a:latin typeface="Arial MT"/>
                          <a:cs typeface="Arial MT"/>
                        </a:rPr>
                        <a:t>52.9</a:t>
                      </a:r>
                      <a:endParaRPr sz="650">
                        <a:latin typeface="Arial MT"/>
                        <a:cs typeface="Arial MT"/>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8"/>
                  </a:ext>
                </a:extLst>
              </a:tr>
              <a:tr h="202565">
                <a:tc>
                  <a:txBody>
                    <a:bodyPr/>
                    <a:lstStyle/>
                    <a:p>
                      <a:pPr marL="68580">
                        <a:lnSpc>
                          <a:spcPct val="100000"/>
                        </a:lnSpc>
                        <a:spcBef>
                          <a:spcPts val="405"/>
                        </a:spcBef>
                      </a:pPr>
                      <a:r>
                        <a:rPr sz="650" spc="-10" dirty="0">
                          <a:solidFill>
                            <a:srgbClr val="231F20"/>
                          </a:solidFill>
                          <a:latin typeface="Arial MT"/>
                          <a:cs typeface="Arial MT"/>
                        </a:rPr>
                        <a:t>Belgium</a:t>
                      </a:r>
                      <a:endParaRPr sz="650">
                        <a:latin typeface="Arial MT"/>
                        <a:cs typeface="Arial MT"/>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20" dirty="0">
                          <a:solidFill>
                            <a:srgbClr val="231F20"/>
                          </a:solidFill>
                          <a:latin typeface="Arial MT"/>
                          <a:cs typeface="Arial MT"/>
                        </a:rPr>
                        <a:t>11.2</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20" dirty="0">
                          <a:solidFill>
                            <a:srgbClr val="231F20"/>
                          </a:solidFill>
                          <a:latin typeface="Arial MT"/>
                          <a:cs typeface="Arial MT"/>
                        </a:rPr>
                        <a:t>21.2</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20" dirty="0">
                          <a:solidFill>
                            <a:srgbClr val="231F20"/>
                          </a:solidFill>
                          <a:latin typeface="Arial MT"/>
                          <a:cs typeface="Arial MT"/>
                        </a:rPr>
                        <a:t>31.1</a:t>
                      </a:r>
                      <a:endParaRPr sz="650">
                        <a:latin typeface="Arial MT"/>
                        <a:cs typeface="Arial MT"/>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05"/>
                        </a:spcBef>
                      </a:pPr>
                      <a:r>
                        <a:rPr sz="650" spc="-20" dirty="0">
                          <a:solidFill>
                            <a:srgbClr val="231F20"/>
                          </a:solidFill>
                          <a:latin typeface="Arial MT"/>
                          <a:cs typeface="Arial MT"/>
                        </a:rPr>
                        <a:t>50.7</a:t>
                      </a:r>
                      <a:endParaRPr sz="650">
                        <a:latin typeface="Arial MT"/>
                        <a:cs typeface="Arial MT"/>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9"/>
                  </a:ext>
                </a:extLst>
              </a:tr>
            </a:tbl>
          </a:graphicData>
        </a:graphic>
      </p:graphicFrame>
    </p:spTree>
  </p:cSld>
  <p:clrMapOvr>
    <a:masterClrMapping/>
  </p:clrMapOvr>
  <p:transition>
    <p:cut/>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14780"/>
            <a:ext cx="3873500" cy="1625894"/>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Bicameral systems can be symmetric or asymmetric.</a:t>
            </a:r>
          </a:p>
          <a:p>
            <a:pPr>
              <a:lnSpc>
                <a:spcPct val="100000"/>
              </a:lnSpc>
            </a:pPr>
            <a:endParaRPr sz="1100" dirty="0">
              <a:solidFill>
                <a:srgbClr val="00B0F0"/>
              </a:solidFill>
              <a:latin typeface="+mn-lt"/>
              <a:cs typeface="Arial MT"/>
            </a:endParaRPr>
          </a:p>
          <a:p>
            <a:pPr>
              <a:lnSpc>
                <a:spcPct val="100000"/>
              </a:lnSpc>
              <a:spcBef>
                <a:spcPts val="305"/>
              </a:spcBef>
            </a:pPr>
            <a:endParaRPr sz="1100" dirty="0">
              <a:solidFill>
                <a:srgbClr val="00B0F0"/>
              </a:solidFill>
              <a:latin typeface="+mn-lt"/>
              <a:cs typeface="Arial MT"/>
            </a:endParaRPr>
          </a:p>
          <a:p>
            <a:pPr marL="12700" marR="5080">
              <a:lnSpc>
                <a:spcPct val="102600"/>
              </a:lnSpc>
            </a:pPr>
            <a:r>
              <a:rPr sz="1100" dirty="0">
                <a:solidFill>
                  <a:srgbClr val="00B0F0"/>
                </a:solidFill>
                <a:latin typeface="+mn-lt"/>
                <a:cs typeface="Arial MT"/>
              </a:rPr>
              <a:t>Symmetric bicameralism </a:t>
            </a:r>
            <a:r>
              <a:rPr sz="1100" dirty="0">
                <a:latin typeface="+mn-lt"/>
                <a:cs typeface="Arial MT"/>
              </a:rPr>
              <a:t>occurs when the two legislative chambers have equal or near equal constitutional power.</a:t>
            </a:r>
          </a:p>
          <a:p>
            <a:pPr>
              <a:lnSpc>
                <a:spcPct val="100000"/>
              </a:lnSpc>
            </a:pPr>
            <a:endParaRPr sz="1100" dirty="0">
              <a:solidFill>
                <a:srgbClr val="00B0F0"/>
              </a:solidFill>
              <a:latin typeface="+mn-lt"/>
              <a:cs typeface="Arial MT"/>
            </a:endParaRPr>
          </a:p>
          <a:p>
            <a:pPr>
              <a:lnSpc>
                <a:spcPct val="100000"/>
              </a:lnSpc>
              <a:spcBef>
                <a:spcPts val="305"/>
              </a:spcBef>
            </a:pPr>
            <a:endParaRPr sz="1100" dirty="0">
              <a:solidFill>
                <a:srgbClr val="00B0F0"/>
              </a:solidFill>
              <a:latin typeface="+mn-lt"/>
              <a:cs typeface="Arial MT"/>
            </a:endParaRPr>
          </a:p>
          <a:p>
            <a:pPr marL="12700" marR="530225">
              <a:lnSpc>
                <a:spcPct val="102600"/>
              </a:lnSpc>
            </a:pPr>
            <a:r>
              <a:rPr sz="1100" dirty="0">
                <a:solidFill>
                  <a:srgbClr val="00B0F0"/>
                </a:solidFill>
                <a:latin typeface="+mn-lt"/>
                <a:cs typeface="Arial MT"/>
              </a:rPr>
              <a:t>Asymmetric bicameralism </a:t>
            </a:r>
            <a:r>
              <a:rPr sz="1100" dirty="0">
                <a:latin typeface="+mn-lt"/>
                <a:cs typeface="Arial MT"/>
              </a:rPr>
              <a:t>occurs when the two legislative chambers have unequal constitutional power.</a:t>
            </a:r>
          </a:p>
        </p:txBody>
      </p:sp>
    </p:spTree>
  </p:cSld>
  <p:clrMapOvr>
    <a:masterClrMapping/>
  </p:clrMapOvr>
  <p:transition>
    <p:cut/>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0420"/>
            <a:ext cx="1954530"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Two Dimensions of Bicameralism</a:t>
            </a:r>
          </a:p>
        </p:txBody>
      </p:sp>
      <p:sp>
        <p:nvSpPr>
          <p:cNvPr id="3" name="object 3"/>
          <p:cNvSpPr txBox="1"/>
          <p:nvPr/>
        </p:nvSpPr>
        <p:spPr>
          <a:xfrm>
            <a:off x="1949590" y="2967107"/>
            <a:ext cx="544195" cy="135255"/>
          </a:xfrm>
          <a:prstGeom prst="rect">
            <a:avLst/>
          </a:prstGeom>
        </p:spPr>
        <p:txBody>
          <a:bodyPr vert="horz" wrap="square" lIns="0" tIns="15240" rIns="0" bIns="0" rtlCol="0">
            <a:spAutoFit/>
          </a:bodyPr>
          <a:lstStyle/>
          <a:p>
            <a:pPr marL="12700">
              <a:lnSpc>
                <a:spcPct val="100000"/>
              </a:lnSpc>
              <a:spcBef>
                <a:spcPts val="120"/>
              </a:spcBef>
            </a:pPr>
            <a:r>
              <a:rPr sz="700" b="1" spc="-10" dirty="0">
                <a:solidFill>
                  <a:srgbClr val="231F20"/>
                </a:solidFill>
                <a:latin typeface="Arial"/>
                <a:cs typeface="Arial"/>
              </a:rPr>
              <a:t>Asymmetric</a:t>
            </a:r>
            <a:endParaRPr sz="700">
              <a:latin typeface="Arial"/>
              <a:cs typeface="Arial"/>
            </a:endParaRPr>
          </a:p>
        </p:txBody>
      </p:sp>
      <p:sp>
        <p:nvSpPr>
          <p:cNvPr id="4" name="object 4"/>
          <p:cNvSpPr txBox="1"/>
          <p:nvPr/>
        </p:nvSpPr>
        <p:spPr>
          <a:xfrm>
            <a:off x="2430439" y="973715"/>
            <a:ext cx="1532890" cy="1494155"/>
          </a:xfrm>
          <a:prstGeom prst="rect">
            <a:avLst/>
          </a:prstGeom>
        </p:spPr>
        <p:txBody>
          <a:bodyPr vert="horz" wrap="square" lIns="0" tIns="76835" rIns="0" bIns="0" rtlCol="0">
            <a:spAutoFit/>
          </a:bodyPr>
          <a:lstStyle/>
          <a:p>
            <a:pPr marL="74930" indent="-52705">
              <a:lnSpc>
                <a:spcPct val="100000"/>
              </a:lnSpc>
              <a:spcBef>
                <a:spcPts val="605"/>
              </a:spcBef>
            </a:pPr>
            <a:r>
              <a:rPr sz="700" b="1" i="1" dirty="0">
                <a:solidFill>
                  <a:srgbClr val="231F20"/>
                </a:solidFill>
                <a:latin typeface="Arial"/>
                <a:cs typeface="Arial"/>
              </a:rPr>
              <a:t>Strong</a:t>
            </a:r>
            <a:r>
              <a:rPr sz="700" b="1" i="1" spc="5" dirty="0">
                <a:solidFill>
                  <a:srgbClr val="231F20"/>
                </a:solidFill>
                <a:latin typeface="Arial"/>
                <a:cs typeface="Arial"/>
              </a:rPr>
              <a:t> </a:t>
            </a:r>
            <a:r>
              <a:rPr sz="700" b="1" i="1" spc="-10" dirty="0">
                <a:solidFill>
                  <a:srgbClr val="231F20"/>
                </a:solidFill>
                <a:latin typeface="Arial"/>
                <a:cs typeface="Arial"/>
              </a:rPr>
              <a:t>Bicameralism</a:t>
            </a:r>
            <a:endParaRPr sz="700">
              <a:latin typeface="Arial"/>
              <a:cs typeface="Arial"/>
            </a:endParaRPr>
          </a:p>
          <a:p>
            <a:pPr marL="200660" marR="653415" indent="-126364">
              <a:lnSpc>
                <a:spcPct val="102899"/>
              </a:lnSpc>
              <a:spcBef>
                <a:spcPts val="484"/>
              </a:spcBef>
            </a:pPr>
            <a:r>
              <a:rPr sz="700" dirty="0">
                <a:solidFill>
                  <a:srgbClr val="231F20"/>
                </a:solidFill>
                <a:latin typeface="Arial MT"/>
                <a:cs typeface="Arial MT"/>
              </a:rPr>
              <a:t>Australia,</a:t>
            </a:r>
            <a:r>
              <a:rPr sz="700" spc="45" dirty="0">
                <a:solidFill>
                  <a:srgbClr val="231F20"/>
                </a:solidFill>
                <a:latin typeface="Arial MT"/>
                <a:cs typeface="Arial MT"/>
              </a:rPr>
              <a:t> </a:t>
            </a:r>
            <a:r>
              <a:rPr sz="700" spc="-10" dirty="0">
                <a:solidFill>
                  <a:srgbClr val="231F20"/>
                </a:solidFill>
                <a:latin typeface="Arial MT"/>
                <a:cs typeface="Arial MT"/>
              </a:rPr>
              <a:t>Germany,</a:t>
            </a:r>
            <a:r>
              <a:rPr sz="700" spc="500" dirty="0">
                <a:solidFill>
                  <a:srgbClr val="231F20"/>
                </a:solidFill>
                <a:latin typeface="Arial MT"/>
                <a:cs typeface="Arial MT"/>
              </a:rPr>
              <a:t> </a:t>
            </a:r>
            <a:r>
              <a:rPr sz="700" spc="-10" dirty="0">
                <a:solidFill>
                  <a:srgbClr val="231F20"/>
                </a:solidFill>
                <a:latin typeface="Arial MT"/>
                <a:cs typeface="Arial MT"/>
              </a:rPr>
              <a:t>Switzerland,</a:t>
            </a:r>
            <a:r>
              <a:rPr sz="700" spc="500" dirty="0">
                <a:solidFill>
                  <a:srgbClr val="231F20"/>
                </a:solidFill>
                <a:latin typeface="Arial MT"/>
                <a:cs typeface="Arial MT"/>
              </a:rPr>
              <a:t> </a:t>
            </a:r>
            <a:r>
              <a:rPr sz="700" dirty="0">
                <a:solidFill>
                  <a:srgbClr val="231F20"/>
                </a:solidFill>
                <a:latin typeface="Arial MT"/>
                <a:cs typeface="Arial MT"/>
              </a:rPr>
              <a:t>United</a:t>
            </a:r>
            <a:r>
              <a:rPr sz="700" spc="50" dirty="0">
                <a:solidFill>
                  <a:srgbClr val="231F20"/>
                </a:solidFill>
                <a:latin typeface="Arial MT"/>
                <a:cs typeface="Arial MT"/>
              </a:rPr>
              <a:t> </a:t>
            </a:r>
            <a:r>
              <a:rPr sz="700" spc="-10" dirty="0">
                <a:solidFill>
                  <a:srgbClr val="231F20"/>
                </a:solidFill>
                <a:latin typeface="Arial MT"/>
                <a:cs typeface="Arial MT"/>
              </a:rPr>
              <a:t>States</a:t>
            </a:r>
            <a:endParaRPr sz="700">
              <a:latin typeface="Arial MT"/>
              <a:cs typeface="Arial MT"/>
            </a:endParaRPr>
          </a:p>
          <a:p>
            <a:pPr>
              <a:lnSpc>
                <a:spcPct val="100000"/>
              </a:lnSpc>
              <a:spcBef>
                <a:spcPts val="360"/>
              </a:spcBef>
            </a:pPr>
            <a:endParaRPr sz="700">
              <a:latin typeface="Arial MT"/>
              <a:cs typeface="Arial MT"/>
            </a:endParaRPr>
          </a:p>
          <a:p>
            <a:pPr marL="992505">
              <a:lnSpc>
                <a:spcPct val="100000"/>
              </a:lnSpc>
              <a:spcBef>
                <a:spcPts val="5"/>
              </a:spcBef>
            </a:pPr>
            <a:r>
              <a:rPr sz="700" b="1" spc="-10" dirty="0">
                <a:solidFill>
                  <a:srgbClr val="231F20"/>
                </a:solidFill>
                <a:latin typeface="Arial"/>
                <a:cs typeface="Arial"/>
              </a:rPr>
              <a:t>Incongruent</a:t>
            </a:r>
            <a:endParaRPr sz="700">
              <a:latin typeface="Arial"/>
              <a:cs typeface="Arial"/>
            </a:endParaRPr>
          </a:p>
          <a:p>
            <a:pPr>
              <a:lnSpc>
                <a:spcPct val="100000"/>
              </a:lnSpc>
            </a:pPr>
            <a:endParaRPr sz="700">
              <a:latin typeface="Arial"/>
              <a:cs typeface="Arial"/>
            </a:endParaRPr>
          </a:p>
          <a:p>
            <a:pPr>
              <a:lnSpc>
                <a:spcPct val="100000"/>
              </a:lnSpc>
              <a:spcBef>
                <a:spcPts val="470"/>
              </a:spcBef>
            </a:pPr>
            <a:endParaRPr sz="700">
              <a:latin typeface="Arial"/>
              <a:cs typeface="Arial"/>
            </a:endParaRPr>
          </a:p>
          <a:p>
            <a:pPr marL="12700" indent="40005">
              <a:lnSpc>
                <a:spcPct val="100000"/>
              </a:lnSpc>
            </a:pPr>
            <a:r>
              <a:rPr sz="700" b="1" i="1" dirty="0">
                <a:solidFill>
                  <a:srgbClr val="231F20"/>
                </a:solidFill>
                <a:latin typeface="Arial"/>
                <a:cs typeface="Arial"/>
              </a:rPr>
              <a:t>Weak</a:t>
            </a:r>
            <a:r>
              <a:rPr sz="700" b="1" i="1" spc="-40" dirty="0">
                <a:solidFill>
                  <a:srgbClr val="231F20"/>
                </a:solidFill>
                <a:latin typeface="Arial"/>
                <a:cs typeface="Arial"/>
              </a:rPr>
              <a:t> </a:t>
            </a:r>
            <a:r>
              <a:rPr sz="700" b="1" i="1" spc="-10" dirty="0">
                <a:solidFill>
                  <a:srgbClr val="231F20"/>
                </a:solidFill>
                <a:latin typeface="Arial"/>
                <a:cs typeface="Arial"/>
              </a:rPr>
              <a:t>Bicameralism</a:t>
            </a:r>
            <a:endParaRPr sz="700">
              <a:latin typeface="Arial"/>
              <a:cs typeface="Arial"/>
            </a:endParaRPr>
          </a:p>
          <a:p>
            <a:pPr marL="148590" marR="590550" indent="-136525">
              <a:lnSpc>
                <a:spcPct val="101699"/>
              </a:lnSpc>
              <a:spcBef>
                <a:spcPts val="500"/>
              </a:spcBef>
            </a:pPr>
            <a:r>
              <a:rPr sz="700" dirty="0">
                <a:solidFill>
                  <a:srgbClr val="231F20"/>
                </a:solidFill>
                <a:latin typeface="Arial MT"/>
                <a:cs typeface="Arial MT"/>
              </a:rPr>
              <a:t>Canada,</a:t>
            </a:r>
            <a:r>
              <a:rPr sz="700" spc="30" dirty="0">
                <a:solidFill>
                  <a:srgbClr val="231F20"/>
                </a:solidFill>
                <a:latin typeface="Arial MT"/>
                <a:cs typeface="Arial MT"/>
              </a:rPr>
              <a:t> </a:t>
            </a:r>
            <a:r>
              <a:rPr sz="700" dirty="0">
                <a:solidFill>
                  <a:srgbClr val="231F20"/>
                </a:solidFill>
                <a:latin typeface="Arial MT"/>
                <a:cs typeface="Arial MT"/>
              </a:rPr>
              <a:t>France,</a:t>
            </a:r>
            <a:r>
              <a:rPr sz="700" spc="35" dirty="0">
                <a:solidFill>
                  <a:srgbClr val="231F20"/>
                </a:solidFill>
                <a:latin typeface="Arial MT"/>
                <a:cs typeface="Arial MT"/>
              </a:rPr>
              <a:t> </a:t>
            </a:r>
            <a:r>
              <a:rPr sz="700" spc="-10" dirty="0">
                <a:solidFill>
                  <a:srgbClr val="231F20"/>
                </a:solidFill>
                <a:latin typeface="Arial MT"/>
                <a:cs typeface="Arial MT"/>
              </a:rPr>
              <a:t>India,</a:t>
            </a:r>
            <a:r>
              <a:rPr sz="700" spc="500" dirty="0">
                <a:solidFill>
                  <a:srgbClr val="231F20"/>
                </a:solidFill>
                <a:latin typeface="Arial MT"/>
                <a:cs typeface="Arial MT"/>
              </a:rPr>
              <a:t> </a:t>
            </a:r>
            <a:r>
              <a:rPr sz="700" dirty="0">
                <a:solidFill>
                  <a:srgbClr val="231F20"/>
                </a:solidFill>
                <a:latin typeface="Arial MT"/>
                <a:cs typeface="Arial MT"/>
              </a:rPr>
              <a:t>United</a:t>
            </a:r>
            <a:r>
              <a:rPr sz="700" spc="50" dirty="0">
                <a:solidFill>
                  <a:srgbClr val="231F20"/>
                </a:solidFill>
                <a:latin typeface="Arial MT"/>
                <a:cs typeface="Arial MT"/>
              </a:rPr>
              <a:t> </a:t>
            </a:r>
            <a:r>
              <a:rPr sz="700" spc="-10" dirty="0">
                <a:solidFill>
                  <a:srgbClr val="231F20"/>
                </a:solidFill>
                <a:latin typeface="Arial MT"/>
                <a:cs typeface="Arial MT"/>
              </a:rPr>
              <a:t>Kingdom</a:t>
            </a:r>
            <a:endParaRPr sz="700">
              <a:latin typeface="Arial MT"/>
              <a:cs typeface="Arial MT"/>
            </a:endParaRPr>
          </a:p>
        </p:txBody>
      </p:sp>
      <p:sp>
        <p:nvSpPr>
          <p:cNvPr id="5" name="object 5"/>
          <p:cNvSpPr txBox="1"/>
          <p:nvPr/>
        </p:nvSpPr>
        <p:spPr>
          <a:xfrm>
            <a:off x="1024732" y="967954"/>
            <a:ext cx="866775" cy="368300"/>
          </a:xfrm>
          <a:prstGeom prst="rect">
            <a:avLst/>
          </a:prstGeom>
        </p:spPr>
        <p:txBody>
          <a:bodyPr vert="horz" wrap="square" lIns="0" tIns="76835" rIns="0" bIns="0" rtlCol="0">
            <a:spAutoFit/>
          </a:bodyPr>
          <a:lstStyle/>
          <a:p>
            <a:pPr algn="ctr">
              <a:lnSpc>
                <a:spcPct val="100000"/>
              </a:lnSpc>
              <a:spcBef>
                <a:spcPts val="605"/>
              </a:spcBef>
            </a:pPr>
            <a:r>
              <a:rPr sz="700" b="1" i="1" dirty="0">
                <a:solidFill>
                  <a:srgbClr val="231F20"/>
                </a:solidFill>
                <a:latin typeface="Arial"/>
                <a:cs typeface="Arial"/>
              </a:rPr>
              <a:t>Weak</a:t>
            </a:r>
            <a:r>
              <a:rPr sz="700" b="1" i="1" spc="-40" dirty="0">
                <a:solidFill>
                  <a:srgbClr val="231F20"/>
                </a:solidFill>
                <a:latin typeface="Arial"/>
                <a:cs typeface="Arial"/>
              </a:rPr>
              <a:t> </a:t>
            </a:r>
            <a:r>
              <a:rPr sz="700" b="1" i="1" spc="-10" dirty="0">
                <a:solidFill>
                  <a:srgbClr val="231F20"/>
                </a:solidFill>
                <a:latin typeface="Arial"/>
                <a:cs typeface="Arial"/>
              </a:rPr>
              <a:t>Bicameralism</a:t>
            </a:r>
            <a:endParaRPr sz="700">
              <a:latin typeface="Arial"/>
              <a:cs typeface="Arial"/>
            </a:endParaRPr>
          </a:p>
          <a:p>
            <a:pPr algn="ctr">
              <a:lnSpc>
                <a:spcPct val="100000"/>
              </a:lnSpc>
              <a:spcBef>
                <a:spcPts val="509"/>
              </a:spcBef>
            </a:pPr>
            <a:r>
              <a:rPr sz="700" spc="-10" dirty="0">
                <a:solidFill>
                  <a:srgbClr val="231F20"/>
                </a:solidFill>
                <a:latin typeface="Arial MT"/>
                <a:cs typeface="Arial MT"/>
              </a:rPr>
              <a:t>Italy, Japan</a:t>
            </a:r>
            <a:endParaRPr sz="700">
              <a:latin typeface="Arial MT"/>
              <a:cs typeface="Arial MT"/>
            </a:endParaRPr>
          </a:p>
        </p:txBody>
      </p:sp>
      <p:sp>
        <p:nvSpPr>
          <p:cNvPr id="6" name="object 6"/>
          <p:cNvSpPr txBox="1"/>
          <p:nvPr/>
        </p:nvSpPr>
        <p:spPr>
          <a:xfrm>
            <a:off x="540477" y="1681232"/>
            <a:ext cx="1501775" cy="678180"/>
          </a:xfrm>
          <a:prstGeom prst="rect">
            <a:avLst/>
          </a:prstGeom>
        </p:spPr>
        <p:txBody>
          <a:bodyPr vert="horz" wrap="square" lIns="0" tIns="15240" rIns="0" bIns="0" rtlCol="0">
            <a:spAutoFit/>
          </a:bodyPr>
          <a:lstStyle/>
          <a:p>
            <a:pPr marL="12700">
              <a:lnSpc>
                <a:spcPct val="100000"/>
              </a:lnSpc>
              <a:spcBef>
                <a:spcPts val="120"/>
              </a:spcBef>
            </a:pPr>
            <a:r>
              <a:rPr sz="700" b="1" spc="-10" dirty="0">
                <a:solidFill>
                  <a:srgbClr val="231F20"/>
                </a:solidFill>
                <a:latin typeface="Arial"/>
                <a:cs typeface="Arial"/>
              </a:rPr>
              <a:t>Congruent</a:t>
            </a:r>
            <a:endParaRPr sz="700">
              <a:latin typeface="Arial"/>
              <a:cs typeface="Arial"/>
            </a:endParaRPr>
          </a:p>
          <a:p>
            <a:pPr>
              <a:lnSpc>
                <a:spcPct val="100000"/>
              </a:lnSpc>
            </a:pPr>
            <a:endParaRPr sz="700">
              <a:latin typeface="Arial"/>
              <a:cs typeface="Arial"/>
            </a:endParaRPr>
          </a:p>
          <a:p>
            <a:pPr>
              <a:lnSpc>
                <a:spcPct val="100000"/>
              </a:lnSpc>
              <a:spcBef>
                <a:spcPts val="475"/>
              </a:spcBef>
            </a:pPr>
            <a:endParaRPr sz="700">
              <a:latin typeface="Arial"/>
              <a:cs typeface="Arial"/>
            </a:endParaRPr>
          </a:p>
          <a:p>
            <a:pPr marL="346075">
              <a:lnSpc>
                <a:spcPct val="100000"/>
              </a:lnSpc>
            </a:pPr>
            <a:r>
              <a:rPr sz="700" b="1" i="1" dirty="0">
                <a:solidFill>
                  <a:srgbClr val="231F20"/>
                </a:solidFill>
                <a:latin typeface="Arial"/>
                <a:cs typeface="Arial"/>
              </a:rPr>
              <a:t>Insignificant</a:t>
            </a:r>
            <a:r>
              <a:rPr sz="700" b="1" i="1" spc="5" dirty="0">
                <a:solidFill>
                  <a:srgbClr val="231F20"/>
                </a:solidFill>
                <a:latin typeface="Arial"/>
                <a:cs typeface="Arial"/>
              </a:rPr>
              <a:t> </a:t>
            </a:r>
            <a:r>
              <a:rPr sz="700" b="1" i="1" spc="-10" dirty="0">
                <a:solidFill>
                  <a:srgbClr val="231F20"/>
                </a:solidFill>
                <a:latin typeface="Arial"/>
                <a:cs typeface="Arial"/>
              </a:rPr>
              <a:t>Bicameralism</a:t>
            </a:r>
            <a:endParaRPr sz="700">
              <a:latin typeface="Arial"/>
              <a:cs typeface="Arial"/>
            </a:endParaRPr>
          </a:p>
          <a:p>
            <a:pPr marL="363220">
              <a:lnSpc>
                <a:spcPct val="100000"/>
              </a:lnSpc>
              <a:spcBef>
                <a:spcPts val="509"/>
              </a:spcBef>
            </a:pPr>
            <a:r>
              <a:rPr sz="700" dirty="0">
                <a:solidFill>
                  <a:srgbClr val="231F20"/>
                </a:solidFill>
                <a:latin typeface="Arial MT"/>
                <a:cs typeface="Arial MT"/>
              </a:rPr>
              <a:t>Austria,</a:t>
            </a:r>
            <a:r>
              <a:rPr sz="700" spc="60" dirty="0">
                <a:solidFill>
                  <a:srgbClr val="231F20"/>
                </a:solidFill>
                <a:latin typeface="Arial MT"/>
                <a:cs typeface="Arial MT"/>
              </a:rPr>
              <a:t> </a:t>
            </a:r>
            <a:r>
              <a:rPr sz="700" dirty="0">
                <a:solidFill>
                  <a:srgbClr val="231F20"/>
                </a:solidFill>
                <a:latin typeface="Arial MT"/>
                <a:cs typeface="Arial MT"/>
              </a:rPr>
              <a:t>Bahamas,</a:t>
            </a:r>
            <a:r>
              <a:rPr sz="700" spc="65" dirty="0">
                <a:solidFill>
                  <a:srgbClr val="231F20"/>
                </a:solidFill>
                <a:latin typeface="Arial MT"/>
                <a:cs typeface="Arial MT"/>
              </a:rPr>
              <a:t> </a:t>
            </a:r>
            <a:r>
              <a:rPr sz="700" spc="-10" dirty="0">
                <a:solidFill>
                  <a:srgbClr val="231F20"/>
                </a:solidFill>
                <a:latin typeface="Arial MT"/>
                <a:cs typeface="Arial MT"/>
              </a:rPr>
              <a:t>Jamaica</a:t>
            </a:r>
            <a:endParaRPr sz="700">
              <a:latin typeface="Arial MT"/>
              <a:cs typeface="Arial MT"/>
            </a:endParaRPr>
          </a:p>
        </p:txBody>
      </p:sp>
      <p:sp>
        <p:nvSpPr>
          <p:cNvPr id="7" name="object 7"/>
          <p:cNvSpPr txBox="1"/>
          <p:nvPr/>
        </p:nvSpPr>
        <p:spPr>
          <a:xfrm>
            <a:off x="1979468" y="424938"/>
            <a:ext cx="489584" cy="135255"/>
          </a:xfrm>
          <a:prstGeom prst="rect">
            <a:avLst/>
          </a:prstGeom>
        </p:spPr>
        <p:txBody>
          <a:bodyPr vert="horz" wrap="square" lIns="0" tIns="15240" rIns="0" bIns="0" rtlCol="0">
            <a:spAutoFit/>
          </a:bodyPr>
          <a:lstStyle/>
          <a:p>
            <a:pPr marL="12700">
              <a:lnSpc>
                <a:spcPct val="100000"/>
              </a:lnSpc>
              <a:spcBef>
                <a:spcPts val="120"/>
              </a:spcBef>
            </a:pPr>
            <a:r>
              <a:rPr sz="700" b="1" spc="-10" dirty="0">
                <a:solidFill>
                  <a:srgbClr val="231F20"/>
                </a:solidFill>
                <a:latin typeface="Arial"/>
                <a:cs typeface="Arial"/>
              </a:rPr>
              <a:t>Symmetric</a:t>
            </a:r>
            <a:endParaRPr sz="700">
              <a:latin typeface="Arial"/>
              <a:cs typeface="Arial"/>
            </a:endParaRPr>
          </a:p>
        </p:txBody>
      </p:sp>
      <p:grpSp>
        <p:nvGrpSpPr>
          <p:cNvPr id="8" name="object 8"/>
          <p:cNvGrpSpPr/>
          <p:nvPr/>
        </p:nvGrpSpPr>
        <p:grpSpPr>
          <a:xfrm>
            <a:off x="1056692" y="593646"/>
            <a:ext cx="2332355" cy="2332355"/>
            <a:chOff x="1056692" y="593646"/>
            <a:chExt cx="2332355" cy="2332355"/>
          </a:xfrm>
        </p:grpSpPr>
        <p:sp>
          <p:nvSpPr>
            <p:cNvPr id="9" name="object 9"/>
            <p:cNvSpPr/>
            <p:nvPr/>
          </p:nvSpPr>
          <p:spPr>
            <a:xfrm>
              <a:off x="2222689" y="684263"/>
              <a:ext cx="0" cy="2150745"/>
            </a:xfrm>
            <a:custGeom>
              <a:avLst/>
              <a:gdLst/>
              <a:ahLst/>
              <a:cxnLst/>
              <a:rect l="l" t="t" r="r" b="b"/>
              <a:pathLst>
                <a:path h="2150745">
                  <a:moveTo>
                    <a:pt x="0" y="0"/>
                  </a:moveTo>
                  <a:lnTo>
                    <a:pt x="0" y="2150748"/>
                  </a:lnTo>
                </a:path>
              </a:pathLst>
            </a:custGeom>
            <a:ln w="5715">
              <a:solidFill>
                <a:srgbClr val="231F20"/>
              </a:solidFill>
            </a:ln>
          </p:spPr>
          <p:txBody>
            <a:bodyPr wrap="square" lIns="0" tIns="0" rIns="0" bIns="0" rtlCol="0"/>
            <a:lstStyle/>
            <a:p>
              <a:endParaRPr/>
            </a:p>
          </p:txBody>
        </p:sp>
        <p:pic>
          <p:nvPicPr>
            <p:cNvPr id="10" name="object 10"/>
            <p:cNvPicPr/>
            <p:nvPr/>
          </p:nvPicPr>
          <p:blipFill>
            <a:blip r:embed="rId2" cstate="print"/>
            <a:stretch>
              <a:fillRect/>
            </a:stretch>
          </p:blipFill>
          <p:spPr>
            <a:xfrm>
              <a:off x="2189062" y="593646"/>
              <a:ext cx="67425" cy="113259"/>
            </a:xfrm>
            <a:prstGeom prst="rect">
              <a:avLst/>
            </a:prstGeom>
          </p:spPr>
        </p:pic>
        <p:pic>
          <p:nvPicPr>
            <p:cNvPr id="11" name="object 11"/>
            <p:cNvPicPr/>
            <p:nvPr/>
          </p:nvPicPr>
          <p:blipFill>
            <a:blip r:embed="rId3" cstate="print"/>
            <a:stretch>
              <a:fillRect/>
            </a:stretch>
          </p:blipFill>
          <p:spPr>
            <a:xfrm>
              <a:off x="2188902" y="2812380"/>
              <a:ext cx="67425" cy="113271"/>
            </a:xfrm>
            <a:prstGeom prst="rect">
              <a:avLst/>
            </a:prstGeom>
          </p:spPr>
        </p:pic>
        <p:sp>
          <p:nvSpPr>
            <p:cNvPr id="12" name="object 12"/>
            <p:cNvSpPr/>
            <p:nvPr/>
          </p:nvSpPr>
          <p:spPr>
            <a:xfrm>
              <a:off x="1147309" y="1759643"/>
              <a:ext cx="2150745" cy="0"/>
            </a:xfrm>
            <a:custGeom>
              <a:avLst/>
              <a:gdLst/>
              <a:ahLst/>
              <a:cxnLst/>
              <a:rect l="l" t="t" r="r" b="b"/>
              <a:pathLst>
                <a:path w="2150745">
                  <a:moveTo>
                    <a:pt x="0" y="0"/>
                  </a:moveTo>
                  <a:lnTo>
                    <a:pt x="2150748" y="0"/>
                  </a:lnTo>
                </a:path>
              </a:pathLst>
            </a:custGeom>
            <a:ln w="5715">
              <a:solidFill>
                <a:srgbClr val="231F20"/>
              </a:solidFill>
            </a:ln>
          </p:spPr>
          <p:txBody>
            <a:bodyPr wrap="square" lIns="0" tIns="0" rIns="0" bIns="0" rtlCol="0"/>
            <a:lstStyle/>
            <a:p>
              <a:endParaRPr/>
            </a:p>
          </p:txBody>
        </p:sp>
        <p:pic>
          <p:nvPicPr>
            <p:cNvPr id="13" name="object 13"/>
            <p:cNvPicPr/>
            <p:nvPr/>
          </p:nvPicPr>
          <p:blipFill>
            <a:blip r:embed="rId4" cstate="print"/>
            <a:stretch>
              <a:fillRect/>
            </a:stretch>
          </p:blipFill>
          <p:spPr>
            <a:xfrm>
              <a:off x="1056692" y="1725868"/>
              <a:ext cx="113248" cy="67414"/>
            </a:xfrm>
            <a:prstGeom prst="rect">
              <a:avLst/>
            </a:prstGeom>
          </p:spPr>
        </p:pic>
        <p:pic>
          <p:nvPicPr>
            <p:cNvPr id="14" name="object 14"/>
            <p:cNvPicPr/>
            <p:nvPr/>
          </p:nvPicPr>
          <p:blipFill>
            <a:blip r:embed="rId5" cstate="print"/>
            <a:stretch>
              <a:fillRect/>
            </a:stretch>
          </p:blipFill>
          <p:spPr>
            <a:xfrm>
              <a:off x="3275426" y="1725993"/>
              <a:ext cx="113248" cy="67448"/>
            </a:xfrm>
            <a:prstGeom prst="rect">
              <a:avLst/>
            </a:prstGeom>
          </p:spPr>
        </p:pic>
      </p:grpSp>
    </p:spTree>
  </p:cSld>
  <p:clrMapOvr>
    <a:masterClrMapping/>
  </p:clrMapOvr>
  <p:transition>
    <p:cut/>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87907"/>
            <a:ext cx="3322954"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Bicameralism can find its origins in the concept of mixed government outlined in ancient Greece.</a:t>
            </a:r>
          </a:p>
        </p:txBody>
      </p:sp>
      <p:sp>
        <p:nvSpPr>
          <p:cNvPr id="3" name="object 3"/>
          <p:cNvSpPr txBox="1"/>
          <p:nvPr/>
        </p:nvSpPr>
        <p:spPr>
          <a:xfrm>
            <a:off x="347294" y="1292045"/>
            <a:ext cx="3765550" cy="1240155"/>
          </a:xfrm>
          <a:prstGeom prst="rect">
            <a:avLst/>
          </a:prstGeom>
        </p:spPr>
        <p:txBody>
          <a:bodyPr vert="horz" wrap="square" lIns="0" tIns="6985" rIns="0" bIns="0" rtlCol="0">
            <a:spAutoFit/>
          </a:bodyPr>
          <a:lstStyle/>
          <a:p>
            <a:pPr marL="12700" marR="5080" algn="just">
              <a:lnSpc>
                <a:spcPct val="102699"/>
              </a:lnSpc>
              <a:spcBef>
                <a:spcPts val="55"/>
              </a:spcBef>
            </a:pPr>
            <a:r>
              <a:rPr sz="1100" dirty="0">
                <a:latin typeface="+mn-lt"/>
                <a:cs typeface="Arial MT"/>
              </a:rPr>
              <a:t>Mixed government calls for different institutions to represent the interests of the different social classes.</a:t>
            </a:r>
            <a:endParaRPr sz="1100">
              <a:latin typeface="+mn-lt"/>
              <a:cs typeface="Arial MT"/>
            </a:endParaRPr>
          </a:p>
          <a:p>
            <a:pPr>
              <a:lnSpc>
                <a:spcPct val="100000"/>
              </a:lnSpc>
            </a:pPr>
            <a:endParaRPr sz="1100">
              <a:latin typeface="+mn-lt"/>
              <a:cs typeface="Arial MT"/>
            </a:endParaRPr>
          </a:p>
          <a:p>
            <a:pPr>
              <a:lnSpc>
                <a:spcPct val="100000"/>
              </a:lnSpc>
              <a:spcBef>
                <a:spcPts val="305"/>
              </a:spcBef>
            </a:pPr>
            <a:endParaRPr sz="1100">
              <a:latin typeface="+mn-lt"/>
              <a:cs typeface="Arial MT"/>
            </a:endParaRPr>
          </a:p>
          <a:p>
            <a:pPr marL="12700" marR="14604" algn="just">
              <a:lnSpc>
                <a:spcPct val="102600"/>
              </a:lnSpc>
            </a:pPr>
            <a:r>
              <a:rPr sz="1100" dirty="0">
                <a:latin typeface="+mn-lt"/>
                <a:cs typeface="Arial MT"/>
              </a:rPr>
              <a:t>By creating a system of checks and balances, mixed government was supposed to prevent one social class from dominating all of the others.</a:t>
            </a:r>
            <a:endParaRPr sz="1100">
              <a:latin typeface="+mn-lt"/>
              <a:cs typeface="Arial MT"/>
            </a:endParaRPr>
          </a:p>
        </p:txBody>
      </p:sp>
    </p:spTree>
  </p:cSld>
  <p:clrMapOvr>
    <a:masterClrMapping/>
  </p:clrMapOvr>
  <p:transition>
    <p:cut/>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21894" y="1155063"/>
            <a:ext cx="3923665" cy="535940"/>
          </a:xfrm>
          <a:prstGeom prst="rect">
            <a:avLst/>
          </a:prstGeom>
        </p:spPr>
        <p:txBody>
          <a:bodyPr vert="horz" wrap="square" lIns="0" tIns="6985" rIns="0" bIns="0" rtlCol="0">
            <a:spAutoFit/>
          </a:bodyPr>
          <a:lstStyle/>
          <a:p>
            <a:pPr marL="38100" marR="30480">
              <a:lnSpc>
                <a:spcPct val="102600"/>
              </a:lnSpc>
              <a:spcBef>
                <a:spcPts val="55"/>
              </a:spcBef>
            </a:pPr>
            <a:r>
              <a:rPr sz="1100" dirty="0">
                <a:latin typeface="+mn-lt"/>
                <a:cs typeface="Arial MT"/>
              </a:rPr>
              <a:t>The rise of republicanism in the 18</a:t>
            </a:r>
            <a:r>
              <a:rPr sz="1200" i="1" baseline="27777" dirty="0">
                <a:latin typeface="+mn-lt"/>
                <a:cs typeface="Calibri"/>
              </a:rPr>
              <a:t>th </a:t>
            </a:r>
            <a:r>
              <a:rPr sz="1100" dirty="0">
                <a:latin typeface="+mn-lt"/>
                <a:cs typeface="Arial MT"/>
              </a:rPr>
              <a:t>century saw an emphasis on the representation of the people as a whole rather than as a set of competing social classes.</a:t>
            </a:r>
            <a:endParaRPr sz="1100">
              <a:latin typeface="+mn-lt"/>
              <a:cs typeface="Arial MT"/>
            </a:endParaRP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837574" y="1242156"/>
            <a:ext cx="1229475" cy="276999"/>
          </a:xfrm>
          <a:prstGeom prst="rect">
            <a:avLst/>
          </a:prstGeom>
        </p:spPr>
        <p:txBody>
          <a:bodyPr vert="horz" wrap="square" lIns="0" tIns="15240" rIns="0" bIns="0" rtlCol="0">
            <a:spAutoFit/>
          </a:bodyPr>
          <a:lstStyle/>
          <a:p>
            <a:pPr marL="12700">
              <a:lnSpc>
                <a:spcPct val="100000"/>
              </a:lnSpc>
              <a:spcBef>
                <a:spcPts val="120"/>
              </a:spcBef>
            </a:pPr>
            <a:r>
              <a:rPr sz="1700" dirty="0">
                <a:latin typeface="+mn-lt"/>
                <a:cs typeface="Tahoma"/>
              </a:rPr>
              <a:t>Federalism</a:t>
            </a:r>
          </a:p>
        </p:txBody>
      </p:sp>
    </p:spTree>
  </p:cSld>
  <p:clrMapOvr>
    <a:masterClrMapping/>
  </p:clrMapOvr>
  <p:transition>
    <p:cut/>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45958"/>
            <a:ext cx="3836670"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Bicameralism increasingly became seen as a way for federal states to represent their constituent territorial units.</a:t>
            </a:r>
          </a:p>
        </p:txBody>
      </p:sp>
      <p:sp>
        <p:nvSpPr>
          <p:cNvPr id="3" name="object 3"/>
          <p:cNvSpPr txBox="1"/>
          <p:nvPr/>
        </p:nvSpPr>
        <p:spPr>
          <a:xfrm>
            <a:off x="347294" y="1350110"/>
            <a:ext cx="3913504" cy="1068070"/>
          </a:xfrm>
          <a:prstGeom prst="rect">
            <a:avLst/>
          </a:prstGeom>
        </p:spPr>
        <p:txBody>
          <a:bodyPr vert="horz" wrap="square" lIns="0" tIns="6985" rIns="0" bIns="0" rtlCol="0">
            <a:spAutoFit/>
          </a:bodyPr>
          <a:lstStyle/>
          <a:p>
            <a:pPr marL="12700" marR="114935">
              <a:lnSpc>
                <a:spcPct val="102600"/>
              </a:lnSpc>
              <a:spcBef>
                <a:spcPts val="55"/>
              </a:spcBef>
            </a:pPr>
            <a:r>
              <a:rPr sz="1100" dirty="0">
                <a:latin typeface="+mn-lt"/>
                <a:cs typeface="Arial MT"/>
              </a:rPr>
              <a:t>The lower chamber would represent the popular dimension of the people’s will.</a:t>
            </a:r>
            <a:endParaRPr sz="1100">
              <a:latin typeface="+mn-lt"/>
              <a:cs typeface="Arial MT"/>
            </a:endParaRPr>
          </a:p>
          <a:p>
            <a:pPr>
              <a:lnSpc>
                <a:spcPct val="100000"/>
              </a:lnSpc>
            </a:pPr>
            <a:endParaRPr sz="1100">
              <a:latin typeface="+mn-lt"/>
              <a:cs typeface="Arial MT"/>
            </a:endParaRPr>
          </a:p>
          <a:p>
            <a:pPr>
              <a:lnSpc>
                <a:spcPct val="100000"/>
              </a:lnSpc>
              <a:spcBef>
                <a:spcPts val="305"/>
              </a:spcBef>
            </a:pPr>
            <a:endParaRPr sz="1100">
              <a:latin typeface="+mn-lt"/>
              <a:cs typeface="Arial MT"/>
            </a:endParaRPr>
          </a:p>
          <a:p>
            <a:pPr marL="12700" marR="5080">
              <a:lnSpc>
                <a:spcPct val="102699"/>
              </a:lnSpc>
            </a:pPr>
            <a:r>
              <a:rPr sz="1100" dirty="0">
                <a:latin typeface="+mn-lt"/>
                <a:cs typeface="Arial MT"/>
              </a:rPr>
              <a:t>The upper chamber would represent the territorial dimension of the people’s will.</a:t>
            </a:r>
            <a:endParaRPr sz="1100">
              <a:latin typeface="+mn-lt"/>
              <a:cs typeface="Arial MT"/>
            </a:endParaRPr>
          </a:p>
        </p:txBody>
      </p:sp>
    </p:spTree>
  </p:cSld>
  <p:clrMapOvr>
    <a:masterClrMapping/>
  </p:clrMapOvr>
  <p:transition>
    <p:cut/>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375067"/>
            <a:ext cx="3731260"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Some unitary states have retained an upper legislative chamber.</a:t>
            </a:r>
          </a:p>
        </p:txBody>
      </p:sp>
      <p:sp>
        <p:nvSpPr>
          <p:cNvPr id="3" name="object 3"/>
          <p:cNvSpPr txBox="1"/>
          <p:nvPr/>
        </p:nvSpPr>
        <p:spPr>
          <a:xfrm>
            <a:off x="347294" y="907147"/>
            <a:ext cx="3895725" cy="1970091"/>
          </a:xfrm>
          <a:prstGeom prst="rect">
            <a:avLst/>
          </a:prstGeom>
        </p:spPr>
        <p:txBody>
          <a:bodyPr vert="horz" wrap="square" lIns="0" tIns="6985" rIns="0" bIns="0" rtlCol="0">
            <a:spAutoFit/>
          </a:bodyPr>
          <a:lstStyle/>
          <a:p>
            <a:pPr marL="12700" marR="622935">
              <a:lnSpc>
                <a:spcPct val="102600"/>
              </a:lnSpc>
              <a:spcBef>
                <a:spcPts val="55"/>
              </a:spcBef>
            </a:pPr>
            <a:r>
              <a:rPr sz="1100" dirty="0">
                <a:latin typeface="+mn-lt"/>
                <a:cs typeface="Arial MT"/>
              </a:rPr>
              <a:t>In most cases the power of the upper chamber has been significantly weakened.</a:t>
            </a:r>
            <a:endParaRPr sz="1100">
              <a:latin typeface="+mn-lt"/>
              <a:cs typeface="Arial MT"/>
            </a:endParaRPr>
          </a:p>
          <a:p>
            <a:pPr>
              <a:lnSpc>
                <a:spcPct val="100000"/>
              </a:lnSpc>
            </a:pPr>
            <a:endParaRPr sz="1100">
              <a:latin typeface="+mn-lt"/>
              <a:cs typeface="Arial MT"/>
            </a:endParaRPr>
          </a:p>
          <a:p>
            <a:pPr>
              <a:lnSpc>
                <a:spcPct val="100000"/>
              </a:lnSpc>
              <a:spcBef>
                <a:spcPts val="305"/>
              </a:spcBef>
            </a:pPr>
            <a:endParaRPr sz="1100">
              <a:latin typeface="+mn-lt"/>
              <a:cs typeface="Arial MT"/>
            </a:endParaRPr>
          </a:p>
          <a:p>
            <a:pPr marL="12700" marR="5080" algn="just">
              <a:lnSpc>
                <a:spcPct val="102600"/>
              </a:lnSpc>
            </a:pPr>
            <a:r>
              <a:rPr sz="1100" dirty="0">
                <a:latin typeface="+mn-lt"/>
                <a:cs typeface="Arial MT"/>
              </a:rPr>
              <a:t>Those in the upper chamber are thought to have characteristics of value – wisdom, age, knowledge – that those in the lower chamber may not.</a:t>
            </a:r>
            <a:endParaRPr sz="1100">
              <a:latin typeface="+mn-lt"/>
              <a:cs typeface="Arial MT"/>
            </a:endParaRPr>
          </a:p>
          <a:p>
            <a:pPr>
              <a:lnSpc>
                <a:spcPct val="100000"/>
              </a:lnSpc>
            </a:pPr>
            <a:endParaRPr sz="1100">
              <a:latin typeface="+mn-lt"/>
              <a:cs typeface="Arial MT"/>
            </a:endParaRPr>
          </a:p>
          <a:p>
            <a:pPr>
              <a:lnSpc>
                <a:spcPct val="100000"/>
              </a:lnSpc>
              <a:spcBef>
                <a:spcPts val="305"/>
              </a:spcBef>
            </a:pPr>
            <a:endParaRPr sz="1100">
              <a:latin typeface="+mn-lt"/>
              <a:cs typeface="Arial MT"/>
            </a:endParaRPr>
          </a:p>
          <a:p>
            <a:pPr marL="12700" marR="132715">
              <a:lnSpc>
                <a:spcPct val="102600"/>
              </a:lnSpc>
            </a:pPr>
            <a:r>
              <a:rPr sz="1100" dirty="0">
                <a:latin typeface="+mn-lt"/>
                <a:cs typeface="Arial MT"/>
              </a:rPr>
              <a:t>This incongruence is achieved by appointing people to the upper chamber.</a:t>
            </a:r>
            <a:endParaRPr sz="1100">
              <a:latin typeface="+mn-lt"/>
              <a:cs typeface="Arial MT"/>
            </a:endParaRPr>
          </a:p>
        </p:txBody>
      </p:sp>
    </p:spTree>
  </p:cSld>
  <p:clrMapOvr>
    <a:masterClrMapping/>
  </p:clrMapOvr>
  <p:transition>
    <p:cut/>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32395"/>
            <a:ext cx="3898900" cy="1538626"/>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Two basic arguments in favor of bicameralism.</a:t>
            </a:r>
          </a:p>
          <a:p>
            <a:pPr>
              <a:lnSpc>
                <a:spcPct val="100000"/>
              </a:lnSpc>
              <a:spcBef>
                <a:spcPts val="450"/>
              </a:spcBef>
            </a:pPr>
            <a:endParaRPr sz="1100" dirty="0">
              <a:solidFill>
                <a:srgbClr val="00B0F0"/>
              </a:solidFill>
              <a:latin typeface="+mn-lt"/>
              <a:cs typeface="Arial MT"/>
            </a:endParaRPr>
          </a:p>
          <a:p>
            <a:pPr marL="287655" marR="5080" indent="-175260">
              <a:lnSpc>
                <a:spcPct val="102600"/>
              </a:lnSpc>
              <a:buClr>
                <a:srgbClr val="000000"/>
              </a:buClr>
              <a:buAutoNum type="arabicPeriod"/>
              <a:tabLst>
                <a:tab pos="289560" algn="l"/>
              </a:tabLst>
            </a:pPr>
            <a:r>
              <a:rPr sz="1100" dirty="0">
                <a:solidFill>
                  <a:srgbClr val="00B0F0"/>
                </a:solidFill>
                <a:latin typeface="+mn-lt"/>
                <a:cs typeface="Arial MT"/>
              </a:rPr>
              <a:t>In federal countries, </a:t>
            </a:r>
            <a:r>
              <a:rPr sz="1100" dirty="0">
                <a:latin typeface="+mn-lt"/>
                <a:cs typeface="Arial MT"/>
              </a:rPr>
              <a:t>bicameralism is primarily defended as an 	institutional means for protecting the federal system and 	promoting the distinct preferences of different territorial units.</a:t>
            </a:r>
          </a:p>
          <a:p>
            <a:pPr>
              <a:lnSpc>
                <a:spcPct val="100000"/>
              </a:lnSpc>
              <a:spcBef>
                <a:spcPts val="685"/>
              </a:spcBef>
              <a:buFont typeface="Arial MT"/>
              <a:buAutoNum type="arabicPeriod"/>
            </a:pPr>
            <a:endParaRPr sz="1100" dirty="0">
              <a:latin typeface="+mn-lt"/>
              <a:cs typeface="Arial MT"/>
            </a:endParaRPr>
          </a:p>
          <a:p>
            <a:pPr marL="287655" marR="60960" indent="-175260">
              <a:lnSpc>
                <a:spcPct val="102699"/>
              </a:lnSpc>
              <a:spcBef>
                <a:spcPts val="5"/>
              </a:spcBef>
              <a:buClr>
                <a:srgbClr val="000000"/>
              </a:buClr>
              <a:buAutoNum type="arabicPeriod"/>
              <a:tabLst>
                <a:tab pos="289560" algn="l"/>
              </a:tabLst>
            </a:pPr>
            <a:r>
              <a:rPr sz="1100" dirty="0">
                <a:solidFill>
                  <a:srgbClr val="00B0F0"/>
                </a:solidFill>
                <a:latin typeface="+mn-lt"/>
                <a:cs typeface="Arial MT"/>
              </a:rPr>
              <a:t>In unitary countries, </a:t>
            </a:r>
            <a:r>
              <a:rPr sz="1100" dirty="0">
                <a:latin typeface="+mn-lt"/>
                <a:cs typeface="Arial MT"/>
              </a:rPr>
              <a:t>bicameralism is primarily defended as an 	institutional means for improving the quality of legislation.</a:t>
            </a:r>
          </a:p>
        </p:txBody>
      </p:sp>
    </p:spTree>
  </p:cSld>
  <p:clrMapOvr>
    <a:masterClrMapping/>
  </p:clrMapOvr>
  <p:transition>
    <p:cut/>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545856" y="1242156"/>
            <a:ext cx="1825994" cy="276999"/>
          </a:xfrm>
          <a:prstGeom prst="rect">
            <a:avLst/>
          </a:prstGeom>
        </p:spPr>
        <p:txBody>
          <a:bodyPr vert="horz" wrap="square" lIns="0" tIns="15240" rIns="0" bIns="0" rtlCol="0">
            <a:spAutoFit/>
          </a:bodyPr>
          <a:lstStyle/>
          <a:p>
            <a:pPr marL="12700">
              <a:lnSpc>
                <a:spcPct val="100000"/>
              </a:lnSpc>
              <a:spcBef>
                <a:spcPts val="120"/>
              </a:spcBef>
            </a:pPr>
            <a:r>
              <a:rPr sz="1700" dirty="0">
                <a:latin typeface="+mn-lt"/>
                <a:cs typeface="Tahoma"/>
              </a:rPr>
              <a:t>Constitutionalism</a:t>
            </a:r>
          </a:p>
        </p:txBody>
      </p:sp>
    </p:spTree>
  </p:cSld>
  <p:clrMapOvr>
    <a:masterClrMapping/>
  </p:clrMapOvr>
  <p:transition>
    <p:cut/>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19073"/>
            <a:ext cx="3914140" cy="797256"/>
          </a:xfrm>
          <a:prstGeom prst="rect">
            <a:avLst/>
          </a:prstGeom>
        </p:spPr>
        <p:txBody>
          <a:bodyPr vert="horz" wrap="square" lIns="0" tIns="277863" rIns="0" bIns="0" rtlCol="0">
            <a:spAutoFit/>
          </a:bodyPr>
          <a:lstStyle/>
          <a:p>
            <a:pPr marL="12700" marR="5080">
              <a:lnSpc>
                <a:spcPct val="102600"/>
              </a:lnSpc>
              <a:spcBef>
                <a:spcPts val="55"/>
              </a:spcBef>
            </a:pPr>
            <a:r>
              <a:rPr dirty="0">
                <a:solidFill>
                  <a:srgbClr val="00B0F0"/>
                </a:solidFill>
                <a:latin typeface="+mn-lt"/>
              </a:rPr>
              <a:t>Constitutionalism</a:t>
            </a:r>
            <a:r>
              <a:rPr dirty="0">
                <a:solidFill>
                  <a:srgbClr val="FF0000"/>
                </a:solidFill>
                <a:latin typeface="+mn-lt"/>
              </a:rPr>
              <a:t> </a:t>
            </a:r>
            <a:r>
              <a:rPr dirty="0">
                <a:latin typeface="+mn-lt"/>
              </a:rPr>
              <a:t>refers to the commitment of governments to accept the legitimacy of, and be governed by, a set of authoritative rules and principles that are laid out in a constitution.</a:t>
            </a:r>
          </a:p>
        </p:txBody>
      </p:sp>
      <p:sp>
        <p:nvSpPr>
          <p:cNvPr id="3" name="object 3"/>
          <p:cNvSpPr txBox="1"/>
          <p:nvPr/>
        </p:nvSpPr>
        <p:spPr>
          <a:xfrm>
            <a:off x="347294" y="1666175"/>
            <a:ext cx="3846195" cy="535940"/>
          </a:xfrm>
          <a:prstGeom prst="rect">
            <a:avLst/>
          </a:prstGeom>
        </p:spPr>
        <p:txBody>
          <a:bodyPr vert="horz" wrap="square" lIns="0" tIns="6985" rIns="0" bIns="0" rtlCol="0">
            <a:spAutoFit/>
          </a:bodyPr>
          <a:lstStyle/>
          <a:p>
            <a:pPr marL="12700" marR="5080" algn="just">
              <a:lnSpc>
                <a:spcPct val="102600"/>
              </a:lnSpc>
              <a:spcBef>
                <a:spcPts val="55"/>
              </a:spcBef>
            </a:pPr>
            <a:r>
              <a:rPr sz="1100" dirty="0">
                <a:latin typeface="+mn-lt"/>
                <a:cs typeface="Arial MT"/>
              </a:rPr>
              <a:t>A </a:t>
            </a:r>
            <a:r>
              <a:rPr sz="1100" dirty="0">
                <a:solidFill>
                  <a:srgbClr val="00B0F0"/>
                </a:solidFill>
                <a:latin typeface="+mn-lt"/>
                <a:cs typeface="Arial MT"/>
              </a:rPr>
              <a:t>system of constitutional justice </a:t>
            </a:r>
            <a:r>
              <a:rPr sz="1100" dirty="0">
                <a:latin typeface="+mn-lt"/>
                <a:cs typeface="Arial MT"/>
              </a:rPr>
              <a:t>comprises the set of institutions and procedures that are established to protect constitutional rules and principles.</a:t>
            </a:r>
          </a:p>
        </p:txBody>
      </p:sp>
    </p:spTree>
  </p:cSld>
  <p:clrMapOvr>
    <a:masterClrMapping/>
  </p:clrMapOvr>
  <p:transition>
    <p:cut/>
  </p:transition>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27619"/>
            <a:ext cx="3487420" cy="180819"/>
          </a:xfrm>
          <a:prstGeom prst="rect">
            <a:avLst/>
          </a:prstGeom>
        </p:spPr>
        <p:txBody>
          <a:bodyPr vert="horz" wrap="square" lIns="0" tIns="11430" rIns="0" bIns="0" rtlCol="0">
            <a:spAutoFit/>
          </a:bodyPr>
          <a:lstStyle/>
          <a:p>
            <a:pPr marL="12700">
              <a:lnSpc>
                <a:spcPct val="100000"/>
              </a:lnSpc>
              <a:spcBef>
                <a:spcPts val="90"/>
              </a:spcBef>
            </a:pPr>
            <a:r>
              <a:rPr dirty="0">
                <a:latin typeface="+mn-lt"/>
              </a:rPr>
              <a:t>A </a:t>
            </a:r>
            <a:r>
              <a:rPr dirty="0">
                <a:solidFill>
                  <a:srgbClr val="00B0F0"/>
                </a:solidFill>
                <a:latin typeface="+mn-lt"/>
              </a:rPr>
              <a:t>constitution</a:t>
            </a:r>
            <a:r>
              <a:rPr dirty="0">
                <a:solidFill>
                  <a:srgbClr val="FF0000"/>
                </a:solidFill>
                <a:latin typeface="+mn-lt"/>
              </a:rPr>
              <a:t> </a:t>
            </a:r>
            <a:r>
              <a:rPr dirty="0">
                <a:latin typeface="+mn-lt"/>
              </a:rPr>
              <a:t>provides the formal source of state authority.</a:t>
            </a:r>
          </a:p>
        </p:txBody>
      </p:sp>
      <p:sp>
        <p:nvSpPr>
          <p:cNvPr id="3" name="object 3"/>
          <p:cNvSpPr txBox="1"/>
          <p:nvPr/>
        </p:nvSpPr>
        <p:spPr>
          <a:xfrm>
            <a:off x="347294" y="1459685"/>
            <a:ext cx="3853815" cy="535940"/>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In addition to establishing the structure, procedure, powers, and duties of governmental institutions, more recent constitutions also contain a list of guaranteed rights.</a:t>
            </a:r>
            <a:endParaRPr sz="1100">
              <a:latin typeface="+mn-lt"/>
              <a:cs typeface="Arial MT"/>
            </a:endParaRPr>
          </a:p>
        </p:txBody>
      </p:sp>
    </p:spTree>
  </p:cSld>
  <p:clrMapOvr>
    <a:masterClrMapping/>
  </p:clrMapOvr>
  <p:transition>
    <p:cut/>
  </p:transition>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512735"/>
            <a:ext cx="3883025" cy="2172198"/>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Constitutions can be codified or uncodified.</a:t>
            </a:r>
          </a:p>
          <a:p>
            <a:pPr>
              <a:lnSpc>
                <a:spcPct val="100000"/>
              </a:lnSpc>
            </a:pPr>
            <a:endParaRPr sz="1100" dirty="0">
              <a:latin typeface="+mn-lt"/>
              <a:cs typeface="Arial MT"/>
            </a:endParaRPr>
          </a:p>
          <a:p>
            <a:pPr>
              <a:lnSpc>
                <a:spcPct val="100000"/>
              </a:lnSpc>
              <a:spcBef>
                <a:spcPts val="340"/>
              </a:spcBef>
            </a:pPr>
            <a:endParaRPr sz="1100" dirty="0">
              <a:latin typeface="+mn-lt"/>
              <a:cs typeface="Arial MT"/>
            </a:endParaRPr>
          </a:p>
          <a:p>
            <a:pPr marL="12700">
              <a:lnSpc>
                <a:spcPct val="100000"/>
              </a:lnSpc>
            </a:pPr>
            <a:r>
              <a:rPr sz="1100" dirty="0">
                <a:latin typeface="+mn-lt"/>
                <a:cs typeface="Arial MT"/>
              </a:rPr>
              <a:t>A </a:t>
            </a:r>
            <a:r>
              <a:rPr sz="1100" dirty="0">
                <a:solidFill>
                  <a:srgbClr val="00B0F0"/>
                </a:solidFill>
                <a:latin typeface="+mn-lt"/>
                <a:cs typeface="Arial MT"/>
              </a:rPr>
              <a:t>codified constitution </a:t>
            </a:r>
            <a:r>
              <a:rPr sz="1100" dirty="0">
                <a:latin typeface="+mn-lt"/>
                <a:cs typeface="Arial MT"/>
              </a:rPr>
              <a:t>is one that’s written in a single document.</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5080">
              <a:lnSpc>
                <a:spcPct val="102600"/>
              </a:lnSpc>
            </a:pPr>
            <a:r>
              <a:rPr sz="1100" dirty="0">
                <a:latin typeface="+mn-lt"/>
                <a:cs typeface="Arial MT"/>
              </a:rPr>
              <a:t>An </a:t>
            </a:r>
            <a:r>
              <a:rPr sz="1100" dirty="0">
                <a:solidFill>
                  <a:srgbClr val="00B0F0"/>
                </a:solidFill>
                <a:latin typeface="+mn-lt"/>
                <a:cs typeface="Arial MT"/>
              </a:rPr>
              <a:t>uncodified constitution </a:t>
            </a:r>
            <a:r>
              <a:rPr sz="1100" dirty="0">
                <a:latin typeface="+mn-lt"/>
                <a:cs typeface="Arial MT"/>
              </a:rPr>
              <a:t>is one that has several resources, which may be written or unwritten.</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512445">
              <a:lnSpc>
                <a:spcPct val="102600"/>
              </a:lnSpc>
            </a:pPr>
            <a:r>
              <a:rPr sz="1100" dirty="0">
                <a:latin typeface="+mn-lt"/>
                <a:cs typeface="Arial MT"/>
              </a:rPr>
              <a:t>Only Israel, New Zealand, and the UK have an uncodified constitution.</a:t>
            </a:r>
          </a:p>
        </p:txBody>
      </p:sp>
    </p:spTree>
  </p:cSld>
  <p:clrMapOvr>
    <a:masterClrMapping/>
  </p:clrMapOvr>
  <p:transition>
    <p:cut/>
  </p:transition>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645958"/>
            <a:ext cx="3914140" cy="1795171"/>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Constitutions can be entrenched or unentrenched.</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26034">
              <a:lnSpc>
                <a:spcPct val="102699"/>
              </a:lnSpc>
            </a:pPr>
            <a:r>
              <a:rPr sz="1100" dirty="0">
                <a:latin typeface="+mn-lt"/>
                <a:cs typeface="Arial MT"/>
              </a:rPr>
              <a:t>An </a:t>
            </a:r>
            <a:r>
              <a:rPr sz="1100" dirty="0">
                <a:solidFill>
                  <a:srgbClr val="00B0F0"/>
                </a:solidFill>
                <a:latin typeface="+mn-lt"/>
                <a:cs typeface="Arial MT"/>
              </a:rPr>
              <a:t>entrenched constitution </a:t>
            </a:r>
            <a:r>
              <a:rPr sz="1100" dirty="0">
                <a:latin typeface="+mn-lt"/>
                <a:cs typeface="Arial MT"/>
              </a:rPr>
              <a:t>can be modified only through a special procedure of constitutional amendment.</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5080">
              <a:lnSpc>
                <a:spcPct val="102600"/>
              </a:lnSpc>
            </a:pPr>
            <a:r>
              <a:rPr sz="1100" dirty="0">
                <a:latin typeface="+mn-lt"/>
                <a:cs typeface="Arial MT"/>
              </a:rPr>
              <a:t>An </a:t>
            </a:r>
            <a:r>
              <a:rPr sz="1100" dirty="0">
                <a:solidFill>
                  <a:srgbClr val="00B0F0"/>
                </a:solidFill>
                <a:latin typeface="+mn-lt"/>
                <a:cs typeface="Arial MT"/>
              </a:rPr>
              <a:t>unentrenched constitution </a:t>
            </a:r>
            <a:r>
              <a:rPr sz="1100" dirty="0">
                <a:latin typeface="+mn-lt"/>
                <a:cs typeface="Arial MT"/>
              </a:rPr>
              <a:t>has no special amendment procedure and can be modified at any point in time with the support of a legislative majority.</a:t>
            </a:r>
          </a:p>
        </p:txBody>
      </p:sp>
    </p:spTree>
  </p:cSld>
  <p:clrMapOvr>
    <a:masterClrMapping/>
  </p:clrMapOvr>
  <p:transition>
    <p:cut/>
  </p:transition>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811998"/>
            <a:ext cx="3907790" cy="1364284"/>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Historically, we can identify two ideal types of constitutions.</a:t>
            </a:r>
          </a:p>
          <a:p>
            <a:pPr>
              <a:lnSpc>
                <a:spcPct val="100000"/>
              </a:lnSpc>
              <a:spcBef>
                <a:spcPts val="450"/>
              </a:spcBef>
            </a:pPr>
            <a:endParaRPr sz="1100" dirty="0">
              <a:solidFill>
                <a:srgbClr val="00B0F0"/>
              </a:solidFill>
              <a:latin typeface="+mn-lt"/>
              <a:cs typeface="Arial MT"/>
            </a:endParaRPr>
          </a:p>
          <a:p>
            <a:pPr marL="287655" marR="83185" indent="-175260">
              <a:lnSpc>
                <a:spcPct val="102600"/>
              </a:lnSpc>
              <a:buClr>
                <a:srgbClr val="000000"/>
              </a:buClr>
              <a:buAutoNum type="arabicPeriod"/>
              <a:tabLst>
                <a:tab pos="289560" algn="l"/>
              </a:tabLst>
            </a:pPr>
            <a:r>
              <a:rPr sz="1100" dirty="0">
                <a:solidFill>
                  <a:srgbClr val="00B0F0"/>
                </a:solidFill>
                <a:latin typeface="+mn-lt"/>
                <a:cs typeface="Arial MT"/>
              </a:rPr>
              <a:t>Legislative supremacy constitution: </a:t>
            </a:r>
            <a:r>
              <a:rPr sz="1100" dirty="0">
                <a:latin typeface="+mn-lt"/>
                <a:cs typeface="Arial MT"/>
              </a:rPr>
              <a:t>No constitutional review, 	no bill of rights, and not entrenched.</a:t>
            </a:r>
          </a:p>
          <a:p>
            <a:pPr>
              <a:lnSpc>
                <a:spcPct val="100000"/>
              </a:lnSpc>
              <a:spcBef>
                <a:spcPts val="685"/>
              </a:spcBef>
              <a:buFont typeface="Arial MT"/>
              <a:buAutoNum type="arabicPeriod"/>
            </a:pPr>
            <a:endParaRPr sz="1100" dirty="0">
              <a:latin typeface="+mn-lt"/>
              <a:cs typeface="Arial MT"/>
            </a:endParaRPr>
          </a:p>
          <a:p>
            <a:pPr marL="287655" marR="5080" indent="-175260">
              <a:lnSpc>
                <a:spcPct val="102699"/>
              </a:lnSpc>
              <a:spcBef>
                <a:spcPts val="5"/>
              </a:spcBef>
              <a:buClr>
                <a:srgbClr val="000000"/>
              </a:buClr>
              <a:buAutoNum type="arabicPeriod"/>
              <a:tabLst>
                <a:tab pos="289560" algn="l"/>
              </a:tabLst>
            </a:pPr>
            <a:r>
              <a:rPr sz="1100" dirty="0">
                <a:solidFill>
                  <a:srgbClr val="00B0F0"/>
                </a:solidFill>
                <a:latin typeface="+mn-lt"/>
                <a:cs typeface="Arial MT"/>
              </a:rPr>
              <a:t>Higher law constitution: </a:t>
            </a:r>
            <a:r>
              <a:rPr sz="1100" dirty="0">
                <a:latin typeface="+mn-lt"/>
                <a:cs typeface="Arial MT"/>
              </a:rPr>
              <a:t>Constitutional review, a bill of rights, 	and is entrenched.</a:t>
            </a:r>
          </a:p>
        </p:txBody>
      </p:sp>
    </p:spTree>
  </p:cSld>
  <p:clrMapOvr>
    <a:masterClrMapping/>
  </p:clrMapOvr>
  <p:transition>
    <p:cut/>
  </p:transition>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140446"/>
            <a:ext cx="3906520" cy="523733"/>
          </a:xfrm>
          <a:prstGeom prst="rect">
            <a:avLst/>
          </a:prstGeom>
        </p:spPr>
        <p:txBody>
          <a:bodyPr vert="horz" wrap="square" lIns="0" tIns="6985" rIns="0" bIns="0" rtlCol="0">
            <a:spAutoFit/>
          </a:bodyPr>
          <a:lstStyle/>
          <a:p>
            <a:pPr marL="12700" marR="5080" algn="just">
              <a:lnSpc>
                <a:spcPct val="102600"/>
              </a:lnSpc>
              <a:spcBef>
                <a:spcPts val="55"/>
              </a:spcBef>
            </a:pPr>
            <a:r>
              <a:rPr sz="1100" dirty="0">
                <a:solidFill>
                  <a:srgbClr val="00B0F0"/>
                </a:solidFill>
                <a:latin typeface="+mn-lt"/>
                <a:cs typeface="Arial MT"/>
              </a:rPr>
              <a:t>Constitutional review </a:t>
            </a:r>
            <a:r>
              <a:rPr sz="1100" dirty="0">
                <a:latin typeface="+mn-lt"/>
                <a:cs typeface="Arial MT"/>
              </a:rPr>
              <a:t>is the authority of an institution to invalidate legislation, administrative decisions, judicial rulings, and other</a:t>
            </a:r>
            <a:r>
              <a:rPr lang="en-US" sz="1100" dirty="0">
                <a:latin typeface="+mn-lt"/>
                <a:cs typeface="Arial MT"/>
              </a:rPr>
              <a:t> </a:t>
            </a:r>
            <a:r>
              <a:rPr sz="1100" dirty="0">
                <a:latin typeface="+mn-lt"/>
                <a:cs typeface="Arial MT"/>
              </a:rPr>
              <a:t>acts of government that violate constitutional rules, such as rights.</a:t>
            </a:r>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21894" y="870050"/>
            <a:ext cx="3567429" cy="1186735"/>
          </a:xfrm>
          <a:prstGeom prst="rect">
            <a:avLst/>
          </a:prstGeom>
        </p:spPr>
        <p:txBody>
          <a:bodyPr vert="horz" wrap="square" lIns="0" tIns="6985" rIns="0" bIns="0" rtlCol="0">
            <a:spAutoFit/>
          </a:bodyPr>
          <a:lstStyle/>
          <a:p>
            <a:pPr marL="38100" marR="30480">
              <a:lnSpc>
                <a:spcPct val="102600"/>
              </a:lnSpc>
              <a:spcBef>
                <a:spcPts val="55"/>
              </a:spcBef>
            </a:pPr>
            <a:r>
              <a:rPr sz="1100" dirty="0">
                <a:latin typeface="+mn-lt"/>
                <a:cs typeface="Arial MT"/>
              </a:rPr>
              <a:t>It’s useful to distinguish between federalism in structure and federalism in practice.</a:t>
            </a:r>
          </a:p>
          <a:p>
            <a:pPr>
              <a:lnSpc>
                <a:spcPct val="100000"/>
              </a:lnSpc>
              <a:spcBef>
                <a:spcPts val="484"/>
              </a:spcBef>
            </a:pPr>
            <a:endParaRPr sz="1100" dirty="0">
              <a:latin typeface="+mn-lt"/>
              <a:cs typeface="Arial MT"/>
            </a:endParaRPr>
          </a:p>
          <a:p>
            <a:pPr marL="314960" indent="-138430">
              <a:lnSpc>
                <a:spcPct val="100000"/>
              </a:lnSpc>
              <a:buFont typeface="Lucida Sans Unicode"/>
              <a:buChar char="•"/>
              <a:tabLst>
                <a:tab pos="314960" algn="l"/>
              </a:tabLst>
            </a:pPr>
            <a:r>
              <a:rPr sz="1100" dirty="0">
                <a:latin typeface="+mn-lt"/>
                <a:cs typeface="Arial MT"/>
              </a:rPr>
              <a:t>Federalism in structure </a:t>
            </a:r>
            <a:r>
              <a:rPr sz="1100" dirty="0">
                <a:latin typeface="+mn-lt"/>
                <a:cs typeface="Lucida Sans Unicode"/>
              </a:rPr>
              <a:t>⇒ </a:t>
            </a:r>
            <a:r>
              <a:rPr sz="1100" dirty="0">
                <a:solidFill>
                  <a:srgbClr val="00B0F0"/>
                </a:solidFill>
                <a:latin typeface="+mn-lt"/>
                <a:cs typeface="Arial MT"/>
              </a:rPr>
              <a:t>Federalism.</a:t>
            </a:r>
          </a:p>
          <a:p>
            <a:pPr>
              <a:lnSpc>
                <a:spcPct val="100000"/>
              </a:lnSpc>
              <a:spcBef>
                <a:spcPts val="725"/>
              </a:spcBef>
              <a:buFont typeface="Lucida Sans Unicode"/>
              <a:buChar char="•"/>
            </a:pPr>
            <a:endParaRPr sz="1100" dirty="0">
              <a:latin typeface="+mn-lt"/>
              <a:cs typeface="Arial MT"/>
            </a:endParaRPr>
          </a:p>
          <a:p>
            <a:pPr marL="314960" indent="-138430">
              <a:lnSpc>
                <a:spcPct val="100000"/>
              </a:lnSpc>
              <a:buFont typeface="Lucida Sans Unicode"/>
              <a:buChar char="•"/>
              <a:tabLst>
                <a:tab pos="314960" algn="l"/>
              </a:tabLst>
            </a:pPr>
            <a:r>
              <a:rPr sz="1100" dirty="0">
                <a:latin typeface="+mn-lt"/>
                <a:cs typeface="Arial MT"/>
              </a:rPr>
              <a:t>Federalism in practice </a:t>
            </a:r>
            <a:r>
              <a:rPr sz="1100" dirty="0">
                <a:latin typeface="+mn-lt"/>
                <a:cs typeface="Lucida Sans Unicode"/>
              </a:rPr>
              <a:t>⇒ </a:t>
            </a:r>
            <a:r>
              <a:rPr sz="1100" dirty="0">
                <a:solidFill>
                  <a:srgbClr val="00B0F0"/>
                </a:solidFill>
                <a:latin typeface="+mn-lt"/>
                <a:cs typeface="Arial MT"/>
              </a:rPr>
              <a:t>Decentralization.</a:t>
            </a:r>
          </a:p>
        </p:txBody>
      </p:sp>
    </p:spTree>
  </p:cSld>
  <p:clrMapOvr>
    <a:masterClrMapping/>
  </p:clrMapOvr>
  <p:transition>
    <p:cut/>
  </p:transition>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19073"/>
            <a:ext cx="3914140" cy="730367"/>
          </a:xfrm>
          <a:prstGeom prst="rect">
            <a:avLst/>
          </a:prstGeom>
        </p:spPr>
        <p:txBody>
          <a:bodyPr vert="horz" wrap="square" lIns="0" tIns="216636" rIns="0" bIns="0" rtlCol="0">
            <a:spAutoFit/>
          </a:bodyPr>
          <a:lstStyle/>
          <a:p>
            <a:pPr marL="12700" marR="5080">
              <a:lnSpc>
                <a:spcPct val="102600"/>
              </a:lnSpc>
              <a:spcBef>
                <a:spcPts val="55"/>
              </a:spcBef>
            </a:pPr>
            <a:r>
              <a:rPr dirty="0">
                <a:solidFill>
                  <a:srgbClr val="00B0F0"/>
                </a:solidFill>
                <a:latin typeface="+mn-lt"/>
              </a:rPr>
              <a:t>Constitutional review </a:t>
            </a:r>
            <a:r>
              <a:rPr dirty="0">
                <a:latin typeface="+mn-lt"/>
              </a:rPr>
              <a:t>is exercised by judges sitting on special tribunals – constitutional courts – that aren’t part of the regular judicial system.</a:t>
            </a:r>
          </a:p>
        </p:txBody>
      </p:sp>
      <p:sp>
        <p:nvSpPr>
          <p:cNvPr id="3" name="object 3"/>
          <p:cNvSpPr txBox="1"/>
          <p:nvPr/>
        </p:nvSpPr>
        <p:spPr>
          <a:xfrm>
            <a:off x="347294" y="1604961"/>
            <a:ext cx="3781425" cy="535940"/>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When constitutional review is conducted by ordinary judges from the regular judicial system, it’s commonly referred to as </a:t>
            </a:r>
            <a:r>
              <a:rPr sz="1100" dirty="0">
                <a:solidFill>
                  <a:srgbClr val="00B0F0"/>
                </a:solidFill>
                <a:latin typeface="+mn-lt"/>
                <a:cs typeface="Arial MT"/>
              </a:rPr>
              <a:t>judicial review.</a:t>
            </a:r>
          </a:p>
        </p:txBody>
      </p:sp>
    </p:spTree>
  </p:cSld>
  <p:clrMapOvr>
    <a:masterClrMapping/>
  </p:clrMapOvr>
  <p:transition>
    <p:cut/>
  </p:transition>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391436"/>
            <a:ext cx="3912235" cy="349391"/>
          </a:xfrm>
          <a:prstGeom prst="rect">
            <a:avLst/>
          </a:prstGeom>
        </p:spPr>
        <p:txBody>
          <a:bodyPr vert="horz" wrap="square" lIns="0" tIns="6985" rIns="0" bIns="0" rtlCol="0">
            <a:spAutoFit/>
          </a:bodyPr>
          <a:lstStyle/>
          <a:p>
            <a:pPr marL="12700" marR="5080">
              <a:lnSpc>
                <a:spcPct val="102699"/>
              </a:lnSpc>
              <a:spcBef>
                <a:spcPts val="55"/>
              </a:spcBef>
            </a:pPr>
            <a:r>
              <a:rPr sz="1100" dirty="0">
                <a:latin typeface="Calibri" panose="020F0502020204030204" pitchFamily="34" charset="0"/>
                <a:cs typeface="Calibri" panose="020F0502020204030204" pitchFamily="34" charset="0"/>
              </a:rPr>
              <a:t>The </a:t>
            </a:r>
            <a:r>
              <a:rPr sz="1100" dirty="0">
                <a:solidFill>
                  <a:srgbClr val="00B0F0"/>
                </a:solidFill>
                <a:latin typeface="Calibri" panose="020F0502020204030204" pitchFamily="34" charset="0"/>
                <a:cs typeface="Calibri" panose="020F0502020204030204" pitchFamily="34" charset="0"/>
              </a:rPr>
              <a:t>new constitutionalism </a:t>
            </a:r>
            <a:r>
              <a:rPr sz="1100" dirty="0">
                <a:latin typeface="Calibri" panose="020F0502020204030204" pitchFamily="34" charset="0"/>
                <a:cs typeface="Calibri" panose="020F0502020204030204" pitchFamily="34" charset="0"/>
              </a:rPr>
              <a:t>describes a situation in which almost all countries now have a higher law constitution.</a:t>
            </a:r>
          </a:p>
        </p:txBody>
      </p:sp>
    </p:spTree>
  </p:cSld>
  <p:clrMapOvr>
    <a:masterClrMapping/>
  </p:clrMapOvr>
  <p:transition>
    <p:cut/>
  </p:transition>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9194" y="712798"/>
            <a:ext cx="3721735" cy="1615058"/>
          </a:xfrm>
          <a:prstGeom prst="rect">
            <a:avLst/>
          </a:prstGeom>
        </p:spPr>
        <p:txBody>
          <a:bodyPr vert="horz" wrap="square" lIns="0" tIns="6985" rIns="0" bIns="0" rtlCol="0">
            <a:spAutoFit/>
          </a:bodyPr>
          <a:lstStyle/>
          <a:p>
            <a:pPr marL="50800" marR="43180">
              <a:lnSpc>
                <a:spcPct val="102699"/>
              </a:lnSpc>
              <a:spcBef>
                <a:spcPts val="55"/>
              </a:spcBef>
            </a:pPr>
            <a:r>
              <a:rPr sz="1100" dirty="0">
                <a:solidFill>
                  <a:srgbClr val="00B0F0"/>
                </a:solidFill>
                <a:latin typeface="+mn-lt"/>
                <a:cs typeface="Arial MT"/>
              </a:rPr>
              <a:t>Despite the convergence on higher law constitutions, countries differ in their system of constitutional justice.</a:t>
            </a:r>
          </a:p>
          <a:p>
            <a:pPr>
              <a:lnSpc>
                <a:spcPct val="100000"/>
              </a:lnSpc>
              <a:spcBef>
                <a:spcPts val="484"/>
              </a:spcBef>
            </a:pPr>
            <a:endParaRPr sz="1100" dirty="0">
              <a:latin typeface="+mn-lt"/>
              <a:cs typeface="Arial MT"/>
            </a:endParaRPr>
          </a:p>
          <a:p>
            <a:pPr marL="327660" indent="-138430">
              <a:lnSpc>
                <a:spcPct val="100000"/>
              </a:lnSpc>
              <a:buFont typeface="Lucida Sans Unicode"/>
              <a:buChar char="•"/>
              <a:tabLst>
                <a:tab pos="327660" algn="l"/>
              </a:tabLst>
            </a:pPr>
            <a:r>
              <a:rPr sz="1100" dirty="0">
                <a:latin typeface="+mn-lt"/>
                <a:cs typeface="Arial MT"/>
              </a:rPr>
              <a:t>Type of constitutional review</a:t>
            </a:r>
          </a:p>
          <a:p>
            <a:pPr>
              <a:lnSpc>
                <a:spcPct val="100000"/>
              </a:lnSpc>
              <a:spcBef>
                <a:spcPts val="720"/>
              </a:spcBef>
              <a:buFont typeface="Lucida Sans Unicode"/>
              <a:buChar char="•"/>
            </a:pPr>
            <a:endParaRPr sz="1100" dirty="0">
              <a:latin typeface="+mn-lt"/>
              <a:cs typeface="Arial MT"/>
            </a:endParaRPr>
          </a:p>
          <a:p>
            <a:pPr marL="327660" indent="-138430">
              <a:lnSpc>
                <a:spcPct val="100000"/>
              </a:lnSpc>
              <a:spcBef>
                <a:spcPts val="5"/>
              </a:spcBef>
              <a:buFont typeface="Lucida Sans Unicode"/>
              <a:buChar char="•"/>
              <a:tabLst>
                <a:tab pos="327660" algn="l"/>
              </a:tabLst>
            </a:pPr>
            <a:r>
              <a:rPr sz="1100" dirty="0">
                <a:latin typeface="+mn-lt"/>
                <a:cs typeface="Arial MT"/>
              </a:rPr>
              <a:t>Timing of constitutional review</a:t>
            </a:r>
          </a:p>
          <a:p>
            <a:pPr>
              <a:lnSpc>
                <a:spcPct val="100000"/>
              </a:lnSpc>
              <a:spcBef>
                <a:spcPts val="720"/>
              </a:spcBef>
              <a:buFont typeface="Lucida Sans Unicode"/>
              <a:buChar char="•"/>
            </a:pPr>
            <a:endParaRPr sz="1100" dirty="0">
              <a:latin typeface="+mn-lt"/>
              <a:cs typeface="Arial MT"/>
            </a:endParaRPr>
          </a:p>
          <a:p>
            <a:pPr marL="327660" indent="-138430">
              <a:lnSpc>
                <a:spcPct val="100000"/>
              </a:lnSpc>
              <a:buFont typeface="Lucida Sans Unicode"/>
              <a:buChar char="•"/>
              <a:tabLst>
                <a:tab pos="327660" algn="l"/>
              </a:tabLst>
            </a:pPr>
            <a:r>
              <a:rPr sz="1100" dirty="0">
                <a:latin typeface="+mn-lt"/>
                <a:cs typeface="Arial MT"/>
              </a:rPr>
              <a:t>Jurisdiction of constitutional review</a:t>
            </a:r>
          </a:p>
        </p:txBody>
      </p:sp>
    </p:spTree>
  </p:cSld>
  <p:clrMapOvr>
    <a:masterClrMapping/>
  </p:clrMapOvr>
  <p:transition>
    <p:cut/>
  </p:transition>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14780"/>
            <a:ext cx="3897629" cy="1620828"/>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Type of constitutional review</a:t>
            </a:r>
          </a:p>
          <a:p>
            <a:pPr>
              <a:lnSpc>
                <a:spcPct val="100000"/>
              </a:lnSpc>
            </a:pPr>
            <a:endParaRPr sz="1100" dirty="0">
              <a:solidFill>
                <a:srgbClr val="00B0F0"/>
              </a:solidFill>
              <a:latin typeface="+mn-lt"/>
              <a:cs typeface="Arial MT"/>
            </a:endParaRPr>
          </a:p>
          <a:p>
            <a:pPr>
              <a:lnSpc>
                <a:spcPct val="100000"/>
              </a:lnSpc>
              <a:spcBef>
                <a:spcPts val="305"/>
              </a:spcBef>
            </a:pPr>
            <a:endParaRPr sz="1100" dirty="0">
              <a:solidFill>
                <a:srgbClr val="00B0F0"/>
              </a:solidFill>
              <a:latin typeface="+mn-lt"/>
              <a:cs typeface="Arial MT"/>
            </a:endParaRPr>
          </a:p>
          <a:p>
            <a:pPr marL="12700" marR="23495">
              <a:lnSpc>
                <a:spcPct val="102600"/>
              </a:lnSpc>
            </a:pPr>
            <a:r>
              <a:rPr sz="1100" dirty="0">
                <a:solidFill>
                  <a:srgbClr val="00B0F0"/>
                </a:solidFill>
                <a:latin typeface="+mn-lt"/>
                <a:cs typeface="Arial MT"/>
              </a:rPr>
              <a:t>Abstract constitutional review </a:t>
            </a:r>
            <a:r>
              <a:rPr sz="1100" dirty="0">
                <a:latin typeface="+mn-lt"/>
                <a:cs typeface="Arial MT"/>
              </a:rPr>
              <a:t>involves the constitutional review of legislation in the absence of a concrete legal case.</a:t>
            </a:r>
          </a:p>
          <a:p>
            <a:pPr>
              <a:lnSpc>
                <a:spcPct val="100000"/>
              </a:lnSpc>
            </a:pPr>
            <a:endParaRPr sz="1100" dirty="0">
              <a:latin typeface="+mn-lt"/>
              <a:cs typeface="Arial MT"/>
            </a:endParaRPr>
          </a:p>
          <a:p>
            <a:pPr>
              <a:lnSpc>
                <a:spcPct val="100000"/>
              </a:lnSpc>
              <a:spcBef>
                <a:spcPts val="305"/>
              </a:spcBef>
            </a:pPr>
            <a:endParaRPr sz="1100" dirty="0">
              <a:solidFill>
                <a:srgbClr val="00B0F0"/>
              </a:solidFill>
              <a:latin typeface="+mn-lt"/>
              <a:cs typeface="Arial MT"/>
            </a:endParaRPr>
          </a:p>
          <a:p>
            <a:pPr marL="12700" marR="5080">
              <a:lnSpc>
                <a:spcPct val="102600"/>
              </a:lnSpc>
            </a:pPr>
            <a:r>
              <a:rPr sz="1100" dirty="0">
                <a:solidFill>
                  <a:srgbClr val="00B0F0"/>
                </a:solidFill>
                <a:latin typeface="+mn-lt"/>
                <a:cs typeface="Arial MT"/>
              </a:rPr>
              <a:t>Concrete constitutional review </a:t>
            </a:r>
            <a:r>
              <a:rPr sz="1100" dirty="0">
                <a:latin typeface="+mn-lt"/>
                <a:cs typeface="Arial MT"/>
              </a:rPr>
              <a:t>involves the constitutional review of legislation with respect to a specific legal case.</a:t>
            </a:r>
          </a:p>
        </p:txBody>
      </p:sp>
    </p:spTree>
  </p:cSld>
  <p:clrMapOvr>
    <a:masterClrMapping/>
  </p:clrMapOvr>
  <p:transition>
    <p:cut/>
  </p:transition>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14780"/>
            <a:ext cx="3501390" cy="1620828"/>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Calibri" panose="020F0502020204030204" pitchFamily="34" charset="0"/>
                <a:cs typeface="Calibri" panose="020F0502020204030204" pitchFamily="34" charset="0"/>
              </a:rPr>
              <a:t>Timing of constitutional review</a:t>
            </a:r>
          </a:p>
          <a:p>
            <a:pPr>
              <a:lnSpc>
                <a:spcPct val="100000"/>
              </a:lnSpc>
            </a:pPr>
            <a:endParaRPr sz="1100" dirty="0">
              <a:solidFill>
                <a:srgbClr val="00B0F0"/>
              </a:solidFill>
              <a:latin typeface="Calibri" panose="020F0502020204030204" pitchFamily="34" charset="0"/>
              <a:cs typeface="Calibri" panose="020F0502020204030204" pitchFamily="34" charset="0"/>
            </a:endParaRPr>
          </a:p>
          <a:p>
            <a:pPr>
              <a:lnSpc>
                <a:spcPct val="100000"/>
              </a:lnSpc>
              <a:spcBef>
                <a:spcPts val="305"/>
              </a:spcBef>
            </a:pPr>
            <a:endParaRPr sz="1100" dirty="0">
              <a:solidFill>
                <a:srgbClr val="00B0F0"/>
              </a:solidFill>
              <a:latin typeface="Calibri" panose="020F0502020204030204" pitchFamily="34" charset="0"/>
              <a:cs typeface="Calibri" panose="020F0502020204030204" pitchFamily="34" charset="0"/>
            </a:endParaRPr>
          </a:p>
          <a:p>
            <a:pPr marL="12700" marR="5080">
              <a:lnSpc>
                <a:spcPct val="102600"/>
              </a:lnSpc>
            </a:pPr>
            <a:r>
              <a:rPr sz="1100" dirty="0">
                <a:solidFill>
                  <a:srgbClr val="00B0F0"/>
                </a:solidFill>
                <a:latin typeface="Calibri" panose="020F0502020204030204" pitchFamily="34" charset="0"/>
                <a:cs typeface="Calibri" panose="020F0502020204030204" pitchFamily="34" charset="0"/>
              </a:rPr>
              <a:t>A priori constitutional review </a:t>
            </a:r>
            <a:r>
              <a:rPr sz="1100" dirty="0">
                <a:latin typeface="Calibri" panose="020F0502020204030204" pitchFamily="34" charset="0"/>
                <a:cs typeface="Calibri" panose="020F0502020204030204" pitchFamily="34" charset="0"/>
              </a:rPr>
              <a:t>occurs </a:t>
            </a:r>
            <a:r>
              <a:rPr sz="1100" b="1" dirty="0">
                <a:latin typeface="Calibri" panose="020F0502020204030204" pitchFamily="34" charset="0"/>
                <a:cs typeface="Calibri" panose="020F0502020204030204" pitchFamily="34" charset="0"/>
              </a:rPr>
              <a:t>before</a:t>
            </a:r>
            <a:r>
              <a:rPr sz="1100" dirty="0">
                <a:latin typeface="Calibri" panose="020F0502020204030204" pitchFamily="34" charset="0"/>
                <a:cs typeface="Calibri" panose="020F0502020204030204" pitchFamily="34" charset="0"/>
              </a:rPr>
              <a:t> a law is formally enacted.</a:t>
            </a:r>
          </a:p>
          <a:p>
            <a:pPr>
              <a:lnSpc>
                <a:spcPct val="100000"/>
              </a:lnSpc>
            </a:pPr>
            <a:endParaRPr sz="1100" dirty="0">
              <a:latin typeface="Calibri" panose="020F0502020204030204" pitchFamily="34" charset="0"/>
              <a:cs typeface="Calibri" panose="020F0502020204030204" pitchFamily="34" charset="0"/>
            </a:endParaRPr>
          </a:p>
          <a:p>
            <a:pPr>
              <a:lnSpc>
                <a:spcPct val="100000"/>
              </a:lnSpc>
              <a:spcBef>
                <a:spcPts val="305"/>
              </a:spcBef>
            </a:pPr>
            <a:endParaRPr sz="1100" dirty="0">
              <a:latin typeface="Calibri" panose="020F0502020204030204" pitchFamily="34" charset="0"/>
              <a:cs typeface="Calibri" panose="020F0502020204030204" pitchFamily="34" charset="0"/>
            </a:endParaRPr>
          </a:p>
          <a:p>
            <a:pPr marL="12700" marR="73025">
              <a:lnSpc>
                <a:spcPct val="102600"/>
              </a:lnSpc>
            </a:pPr>
            <a:r>
              <a:rPr sz="1100" dirty="0">
                <a:solidFill>
                  <a:srgbClr val="00B0F0"/>
                </a:solidFill>
                <a:latin typeface="Calibri" panose="020F0502020204030204" pitchFamily="34" charset="0"/>
                <a:cs typeface="Calibri" panose="020F0502020204030204" pitchFamily="34" charset="0"/>
              </a:rPr>
              <a:t>A posteriori constitutional review </a:t>
            </a:r>
            <a:r>
              <a:rPr sz="1100" dirty="0">
                <a:latin typeface="Calibri" panose="020F0502020204030204" pitchFamily="34" charset="0"/>
                <a:cs typeface="Calibri" panose="020F0502020204030204" pitchFamily="34" charset="0"/>
              </a:rPr>
              <a:t>occurs only </a:t>
            </a:r>
            <a:r>
              <a:rPr sz="1100" b="1" dirty="0">
                <a:latin typeface="Calibri" panose="020F0502020204030204" pitchFamily="34" charset="0"/>
                <a:cs typeface="Calibri" panose="020F0502020204030204" pitchFamily="34" charset="0"/>
              </a:rPr>
              <a:t>after</a:t>
            </a:r>
            <a:r>
              <a:rPr sz="1100" dirty="0">
                <a:latin typeface="Calibri" panose="020F0502020204030204" pitchFamily="34" charset="0"/>
                <a:cs typeface="Calibri" panose="020F0502020204030204" pitchFamily="34" charset="0"/>
              </a:rPr>
              <a:t> a law is formally enacted.</a:t>
            </a:r>
          </a:p>
        </p:txBody>
      </p:sp>
    </p:spTree>
  </p:cSld>
  <p:clrMapOvr>
    <a:masterClrMapping/>
  </p:clrMapOvr>
  <p:transition>
    <p:cut/>
  </p:transition>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642872"/>
            <a:ext cx="3905885" cy="1800236"/>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Jurisdiction of constitutional review</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5080">
              <a:lnSpc>
                <a:spcPct val="102600"/>
              </a:lnSpc>
            </a:pPr>
            <a:r>
              <a:rPr sz="1100" dirty="0">
                <a:latin typeface="+mn-lt"/>
                <a:cs typeface="Arial MT"/>
              </a:rPr>
              <a:t>Centralized constitutional review refers to a situation in which only one court can conduct constitutional review </a:t>
            </a:r>
            <a:r>
              <a:rPr sz="1100" dirty="0">
                <a:solidFill>
                  <a:srgbClr val="00B0F0"/>
                </a:solidFill>
                <a:latin typeface="+mn-lt"/>
                <a:cs typeface="Arial MT"/>
              </a:rPr>
              <a:t>(European Model).</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154305">
              <a:lnSpc>
                <a:spcPct val="102600"/>
              </a:lnSpc>
            </a:pPr>
            <a:r>
              <a:rPr sz="1100" dirty="0">
                <a:latin typeface="+mn-lt"/>
                <a:cs typeface="Arial MT"/>
              </a:rPr>
              <a:t>Decentralized constitutional review refers to a situation in which more than one court can interpret the constitution </a:t>
            </a:r>
            <a:r>
              <a:rPr sz="1100" dirty="0">
                <a:solidFill>
                  <a:srgbClr val="00B0F0"/>
                </a:solidFill>
                <a:latin typeface="+mn-lt"/>
                <a:cs typeface="Arial MT"/>
              </a:rPr>
              <a:t>(American model).</a:t>
            </a:r>
          </a:p>
        </p:txBody>
      </p:sp>
    </p:spTree>
  </p:cSld>
  <p:clrMapOvr>
    <a:masterClrMapping/>
  </p:clrMapOvr>
  <p:transition>
    <p:cut/>
  </p:transition>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19073"/>
            <a:ext cx="3914140" cy="756861"/>
          </a:xfrm>
          <a:prstGeom prst="rect">
            <a:avLst/>
          </a:prstGeom>
        </p:spPr>
        <p:txBody>
          <a:bodyPr vert="horz" wrap="square" lIns="0" tIns="415531" rIns="0" bIns="0" rtlCol="0">
            <a:spAutoFit/>
          </a:bodyPr>
          <a:lstStyle/>
          <a:p>
            <a:pPr marL="12700" marR="5080">
              <a:lnSpc>
                <a:spcPct val="102600"/>
              </a:lnSpc>
              <a:spcBef>
                <a:spcPts val="55"/>
              </a:spcBef>
            </a:pPr>
            <a:r>
              <a:rPr dirty="0">
                <a:solidFill>
                  <a:srgbClr val="00B0F0"/>
                </a:solidFill>
                <a:latin typeface="+mn-lt"/>
              </a:rPr>
              <a:t>Veto player theory </a:t>
            </a:r>
            <a:r>
              <a:rPr dirty="0">
                <a:latin typeface="+mn-lt"/>
              </a:rPr>
              <a:t>offers a way to think about political institutions in a consistent way across countries.</a:t>
            </a:r>
          </a:p>
        </p:txBody>
      </p:sp>
      <p:sp>
        <p:nvSpPr>
          <p:cNvPr id="3" name="object 3"/>
          <p:cNvSpPr txBox="1"/>
          <p:nvPr/>
        </p:nvSpPr>
        <p:spPr>
          <a:xfrm>
            <a:off x="347294" y="1631770"/>
            <a:ext cx="3757295"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It conceptualizes the institutional structure of a given country in terms of its configuration of veto players.</a:t>
            </a:r>
            <a:endParaRPr sz="1100">
              <a:latin typeface="+mn-lt"/>
              <a:cs typeface="Arial MT"/>
            </a:endParaRPr>
          </a:p>
        </p:txBody>
      </p:sp>
    </p:spTree>
  </p:cSld>
  <p:clrMapOvr>
    <a:masterClrMapping/>
  </p:clrMapOvr>
  <p:transition>
    <p:cut/>
  </p:transition>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756650" y="1225151"/>
            <a:ext cx="1615199" cy="276999"/>
          </a:xfrm>
          <a:prstGeom prst="rect">
            <a:avLst/>
          </a:prstGeom>
        </p:spPr>
        <p:txBody>
          <a:bodyPr vert="horz" wrap="square" lIns="0" tIns="15240" rIns="0" bIns="0" rtlCol="0">
            <a:spAutoFit/>
          </a:bodyPr>
          <a:lstStyle/>
          <a:p>
            <a:pPr marL="12700">
              <a:lnSpc>
                <a:spcPct val="100000"/>
              </a:lnSpc>
              <a:spcBef>
                <a:spcPts val="120"/>
              </a:spcBef>
            </a:pPr>
            <a:r>
              <a:rPr sz="1700" dirty="0">
                <a:latin typeface="+mn-lt"/>
                <a:cs typeface="Tahoma"/>
              </a:rPr>
              <a:t>Veto Players</a:t>
            </a:r>
            <a:endParaRPr sz="1700">
              <a:latin typeface="+mn-lt"/>
              <a:cs typeface="Tahoma"/>
            </a:endParaRPr>
          </a:p>
        </p:txBody>
      </p:sp>
    </p:spTree>
  </p:cSld>
  <p:clrMapOvr>
    <a:masterClrMapping/>
  </p:clrMapOvr>
  <p:transition>
    <p:cut/>
  </p:transition>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45958"/>
            <a:ext cx="3816350"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A </a:t>
            </a:r>
            <a:r>
              <a:rPr dirty="0">
                <a:solidFill>
                  <a:srgbClr val="00B0F0"/>
                </a:solidFill>
                <a:latin typeface="+mn-lt"/>
              </a:rPr>
              <a:t>veto player </a:t>
            </a:r>
            <a:r>
              <a:rPr dirty="0">
                <a:latin typeface="+mn-lt"/>
              </a:rPr>
              <a:t>is an individual or collective actor whose agreement is necessary for a change in the political status quo.</a:t>
            </a:r>
          </a:p>
        </p:txBody>
      </p:sp>
      <p:sp>
        <p:nvSpPr>
          <p:cNvPr id="3" name="object 3"/>
          <p:cNvSpPr txBox="1"/>
          <p:nvPr/>
        </p:nvSpPr>
        <p:spPr>
          <a:xfrm>
            <a:off x="347294" y="1350110"/>
            <a:ext cx="3914140" cy="1068070"/>
          </a:xfrm>
          <a:prstGeom prst="rect">
            <a:avLst/>
          </a:prstGeom>
        </p:spPr>
        <p:txBody>
          <a:bodyPr vert="horz" wrap="square" lIns="0" tIns="6985" rIns="0" bIns="0" rtlCol="0">
            <a:spAutoFit/>
          </a:bodyPr>
          <a:lstStyle/>
          <a:p>
            <a:pPr marL="12700" marR="719455">
              <a:lnSpc>
                <a:spcPct val="102600"/>
              </a:lnSpc>
              <a:spcBef>
                <a:spcPts val="55"/>
              </a:spcBef>
            </a:pPr>
            <a:r>
              <a:rPr sz="1100" dirty="0">
                <a:latin typeface="+mn-lt"/>
                <a:cs typeface="Arial MT"/>
              </a:rPr>
              <a:t>An </a:t>
            </a:r>
            <a:r>
              <a:rPr sz="1100" dirty="0">
                <a:solidFill>
                  <a:srgbClr val="00B0F0"/>
                </a:solidFill>
                <a:latin typeface="+mn-lt"/>
                <a:cs typeface="Arial MT"/>
              </a:rPr>
              <a:t>institutional veto player </a:t>
            </a:r>
            <a:r>
              <a:rPr sz="1100" dirty="0">
                <a:latin typeface="+mn-lt"/>
                <a:cs typeface="Arial MT"/>
              </a:rPr>
              <a:t>is generated by a country’s constitution.</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5080">
              <a:lnSpc>
                <a:spcPct val="102699"/>
              </a:lnSpc>
            </a:pPr>
            <a:r>
              <a:rPr sz="1100" dirty="0">
                <a:latin typeface="+mn-lt"/>
                <a:cs typeface="Arial MT"/>
              </a:rPr>
              <a:t>A </a:t>
            </a:r>
            <a:r>
              <a:rPr sz="1100" dirty="0">
                <a:solidFill>
                  <a:srgbClr val="00B0F0"/>
                </a:solidFill>
                <a:latin typeface="+mn-lt"/>
                <a:cs typeface="Arial MT"/>
              </a:rPr>
              <a:t>partisan veto player </a:t>
            </a:r>
            <a:r>
              <a:rPr sz="1100" dirty="0">
                <a:latin typeface="+mn-lt"/>
                <a:cs typeface="Arial MT"/>
              </a:rPr>
              <a:t>is generated by the way the political game is played.</a:t>
            </a:r>
          </a:p>
        </p:txBody>
      </p:sp>
    </p:spTree>
  </p:cSld>
  <p:clrMapOvr>
    <a:masterClrMapping/>
  </p:clrMapOvr>
  <p:transition>
    <p:cut/>
  </p:transition>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19073"/>
            <a:ext cx="3914140" cy="756861"/>
          </a:xfrm>
          <a:prstGeom prst="rect">
            <a:avLst/>
          </a:prstGeom>
        </p:spPr>
        <p:txBody>
          <a:bodyPr vert="horz" wrap="square" lIns="0" tIns="415531" rIns="0" bIns="0" rtlCol="0">
            <a:spAutoFit/>
          </a:bodyPr>
          <a:lstStyle/>
          <a:p>
            <a:pPr marL="12700" marR="5080">
              <a:lnSpc>
                <a:spcPct val="102600"/>
              </a:lnSpc>
              <a:spcBef>
                <a:spcPts val="55"/>
              </a:spcBef>
            </a:pPr>
            <a:r>
              <a:rPr dirty="0">
                <a:solidFill>
                  <a:srgbClr val="00B0F0"/>
                </a:solidFill>
                <a:latin typeface="+mn-lt"/>
              </a:rPr>
              <a:t>Federalism, bicameralism, and constitutionalism can be conceptualized as different types of institutional veto players.</a:t>
            </a:r>
          </a:p>
        </p:txBody>
      </p:sp>
      <p:sp>
        <p:nvSpPr>
          <p:cNvPr id="3" name="object 3"/>
          <p:cNvSpPr txBox="1"/>
          <p:nvPr/>
        </p:nvSpPr>
        <p:spPr>
          <a:xfrm>
            <a:off x="347294" y="1631770"/>
            <a:ext cx="3863340"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All three institutions place hurdles on the ability of political actors to change the status quo.</a:t>
            </a:r>
            <a:endParaRPr sz="1100">
              <a:latin typeface="+mn-lt"/>
              <a:cs typeface="Arial MT"/>
            </a:endParaRP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70850"/>
            <a:ext cx="2592070" cy="1440138"/>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Federalism has three structural components.</a:t>
            </a:r>
          </a:p>
          <a:p>
            <a:pPr>
              <a:lnSpc>
                <a:spcPct val="100000"/>
              </a:lnSpc>
              <a:spcBef>
                <a:spcPts val="484"/>
              </a:spcBef>
            </a:pPr>
            <a:endParaRPr sz="1100" dirty="0">
              <a:latin typeface="+mn-lt"/>
              <a:cs typeface="Arial MT"/>
            </a:endParaRPr>
          </a:p>
          <a:p>
            <a:pPr marL="287655" indent="-175260">
              <a:lnSpc>
                <a:spcPct val="100000"/>
              </a:lnSpc>
              <a:buAutoNum type="arabicPeriod"/>
              <a:tabLst>
                <a:tab pos="287655" algn="l"/>
              </a:tabLst>
            </a:pPr>
            <a:r>
              <a:rPr sz="1100" dirty="0">
                <a:latin typeface="+mn-lt"/>
                <a:cs typeface="Arial MT"/>
              </a:rPr>
              <a:t>Geopolitical division</a:t>
            </a:r>
          </a:p>
          <a:p>
            <a:pPr>
              <a:lnSpc>
                <a:spcPct val="100000"/>
              </a:lnSpc>
              <a:spcBef>
                <a:spcPts val="720"/>
              </a:spcBef>
              <a:buFont typeface="Arial MT"/>
              <a:buAutoNum type="arabicPeriod"/>
            </a:pPr>
            <a:endParaRPr sz="1100" dirty="0">
              <a:latin typeface="+mn-lt"/>
              <a:cs typeface="Arial MT"/>
            </a:endParaRPr>
          </a:p>
          <a:p>
            <a:pPr marL="287655" indent="-175260">
              <a:lnSpc>
                <a:spcPct val="100000"/>
              </a:lnSpc>
              <a:spcBef>
                <a:spcPts val="5"/>
              </a:spcBef>
              <a:buAutoNum type="arabicPeriod"/>
              <a:tabLst>
                <a:tab pos="287655" algn="l"/>
              </a:tabLst>
            </a:pPr>
            <a:r>
              <a:rPr sz="1100" dirty="0">
                <a:latin typeface="+mn-lt"/>
                <a:cs typeface="Arial MT"/>
              </a:rPr>
              <a:t>Independence</a:t>
            </a:r>
          </a:p>
          <a:p>
            <a:pPr>
              <a:lnSpc>
                <a:spcPct val="100000"/>
              </a:lnSpc>
              <a:spcBef>
                <a:spcPts val="720"/>
              </a:spcBef>
              <a:buFont typeface="Arial MT"/>
              <a:buAutoNum type="arabicPeriod"/>
            </a:pPr>
            <a:endParaRPr sz="1100" dirty="0">
              <a:latin typeface="+mn-lt"/>
              <a:cs typeface="Arial MT"/>
            </a:endParaRPr>
          </a:p>
          <a:p>
            <a:pPr marL="287655" indent="-175260">
              <a:lnSpc>
                <a:spcPct val="100000"/>
              </a:lnSpc>
              <a:buAutoNum type="arabicPeriod"/>
              <a:tabLst>
                <a:tab pos="287655" algn="l"/>
              </a:tabLst>
            </a:pPr>
            <a:r>
              <a:rPr sz="1100" dirty="0">
                <a:latin typeface="+mn-lt"/>
                <a:cs typeface="Arial MT"/>
              </a:rPr>
              <a:t>Direct governance</a:t>
            </a:r>
          </a:p>
        </p:txBody>
      </p:sp>
    </p:spTree>
  </p:cSld>
  <p:clrMapOvr>
    <a:masterClrMapping/>
  </p:clrMapOvr>
  <p:transition>
    <p:cut/>
  </p:transition>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533995"/>
            <a:ext cx="3861435" cy="2043380"/>
          </a:xfrm>
          <a:prstGeom prst="rect">
            <a:avLst/>
          </a:prstGeom>
        </p:spPr>
        <p:txBody>
          <a:bodyPr vert="horz" wrap="square" lIns="0" tIns="6985" rIns="0" bIns="0" rtlCol="0">
            <a:spAutoFit/>
          </a:bodyPr>
          <a:lstStyle/>
          <a:p>
            <a:pPr marL="12700" marR="5080">
              <a:lnSpc>
                <a:spcPct val="102699"/>
              </a:lnSpc>
              <a:spcBef>
                <a:spcPts val="55"/>
              </a:spcBef>
            </a:pPr>
            <a:r>
              <a:rPr sz="1100" dirty="0">
                <a:solidFill>
                  <a:srgbClr val="00B0F0"/>
                </a:solidFill>
                <a:latin typeface="+mn-lt"/>
                <a:cs typeface="Arial MT"/>
              </a:rPr>
              <a:t>Veto player theory </a:t>
            </a:r>
            <a:r>
              <a:rPr sz="1100" dirty="0">
                <a:latin typeface="+mn-lt"/>
                <a:cs typeface="Arial MT"/>
              </a:rPr>
              <a:t>indicates that countries with many veto players who have conflicting preferences will be characterized by:</a:t>
            </a:r>
          </a:p>
          <a:p>
            <a:pPr>
              <a:lnSpc>
                <a:spcPct val="100000"/>
              </a:lnSpc>
              <a:spcBef>
                <a:spcPts val="484"/>
              </a:spcBef>
            </a:pPr>
            <a:endParaRPr sz="1100" dirty="0">
              <a:latin typeface="+mn-lt"/>
              <a:cs typeface="Arial MT"/>
            </a:endParaRPr>
          </a:p>
          <a:p>
            <a:pPr marL="287655" indent="-175260">
              <a:lnSpc>
                <a:spcPct val="100000"/>
              </a:lnSpc>
              <a:buAutoNum type="arabicPeriod"/>
              <a:tabLst>
                <a:tab pos="287655" algn="l"/>
              </a:tabLst>
            </a:pPr>
            <a:r>
              <a:rPr sz="1100" dirty="0">
                <a:latin typeface="+mn-lt"/>
                <a:cs typeface="Arial MT"/>
              </a:rPr>
              <a:t>Greater policy stability</a:t>
            </a:r>
          </a:p>
          <a:p>
            <a:pPr>
              <a:lnSpc>
                <a:spcPct val="100000"/>
              </a:lnSpc>
              <a:spcBef>
                <a:spcPts val="720"/>
              </a:spcBef>
              <a:buFont typeface="Arial MT"/>
              <a:buAutoNum type="arabicPeriod"/>
            </a:pPr>
            <a:endParaRPr sz="1100" dirty="0">
              <a:latin typeface="+mn-lt"/>
              <a:cs typeface="Arial MT"/>
            </a:endParaRPr>
          </a:p>
          <a:p>
            <a:pPr marL="287655" indent="-175260">
              <a:lnSpc>
                <a:spcPct val="100000"/>
              </a:lnSpc>
              <a:spcBef>
                <a:spcPts val="5"/>
              </a:spcBef>
              <a:buAutoNum type="arabicPeriod"/>
              <a:tabLst>
                <a:tab pos="287655" algn="l"/>
              </a:tabLst>
            </a:pPr>
            <a:r>
              <a:rPr sz="1100" dirty="0">
                <a:latin typeface="+mn-lt"/>
                <a:cs typeface="Arial MT"/>
              </a:rPr>
              <a:t>Smaller policy shifts</a:t>
            </a:r>
          </a:p>
          <a:p>
            <a:pPr>
              <a:lnSpc>
                <a:spcPct val="100000"/>
              </a:lnSpc>
              <a:spcBef>
                <a:spcPts val="720"/>
              </a:spcBef>
              <a:buFont typeface="Arial MT"/>
              <a:buAutoNum type="arabicPeriod"/>
            </a:pPr>
            <a:endParaRPr sz="1100" dirty="0">
              <a:latin typeface="+mn-lt"/>
              <a:cs typeface="Arial MT"/>
            </a:endParaRPr>
          </a:p>
          <a:p>
            <a:pPr marL="287655" indent="-175260">
              <a:lnSpc>
                <a:spcPct val="100000"/>
              </a:lnSpc>
              <a:buAutoNum type="arabicPeriod"/>
              <a:tabLst>
                <a:tab pos="287655" algn="l"/>
              </a:tabLst>
            </a:pPr>
            <a:r>
              <a:rPr sz="1100" dirty="0">
                <a:latin typeface="+mn-lt"/>
                <a:cs typeface="Arial MT"/>
              </a:rPr>
              <a:t>Less variation in the size of policy shifts</a:t>
            </a:r>
          </a:p>
          <a:p>
            <a:pPr>
              <a:lnSpc>
                <a:spcPct val="100000"/>
              </a:lnSpc>
              <a:spcBef>
                <a:spcPts val="720"/>
              </a:spcBef>
              <a:buFont typeface="Arial MT"/>
              <a:buAutoNum type="arabicPeriod"/>
            </a:pPr>
            <a:endParaRPr sz="1100" dirty="0">
              <a:latin typeface="+mn-lt"/>
              <a:cs typeface="Arial MT"/>
            </a:endParaRPr>
          </a:p>
          <a:p>
            <a:pPr marL="287655" indent="-175260">
              <a:lnSpc>
                <a:spcPct val="100000"/>
              </a:lnSpc>
              <a:spcBef>
                <a:spcPts val="5"/>
              </a:spcBef>
              <a:buAutoNum type="arabicPeriod"/>
              <a:tabLst>
                <a:tab pos="287655" algn="l"/>
              </a:tabLst>
            </a:pPr>
            <a:r>
              <a:rPr sz="1100" dirty="0">
                <a:latin typeface="+mn-lt"/>
                <a:cs typeface="Arial MT"/>
              </a:rPr>
              <a:t>Weaker agenda-setting powers</a:t>
            </a:r>
          </a:p>
        </p:txBody>
      </p:sp>
    </p:spTree>
  </p:cSld>
  <p:clrMapOvr>
    <a:masterClrMapping/>
  </p:clrMapOvr>
  <p:transition>
    <p:cut/>
  </p:transition>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9194" y="519568"/>
            <a:ext cx="3976370" cy="2128468"/>
          </a:xfrm>
          <a:prstGeom prst="rect">
            <a:avLst/>
          </a:prstGeom>
        </p:spPr>
        <p:txBody>
          <a:bodyPr vert="horz" wrap="square" lIns="0" tIns="11430" rIns="0" bIns="0" rtlCol="0">
            <a:spAutoFit/>
          </a:bodyPr>
          <a:lstStyle/>
          <a:p>
            <a:pPr marL="50800">
              <a:lnSpc>
                <a:spcPct val="100000"/>
              </a:lnSpc>
              <a:spcBef>
                <a:spcPts val="90"/>
              </a:spcBef>
            </a:pPr>
            <a:r>
              <a:rPr sz="1100" dirty="0">
                <a:solidFill>
                  <a:srgbClr val="00B0F0"/>
                </a:solidFill>
                <a:latin typeface="+mn-lt"/>
                <a:cs typeface="Arial MT"/>
              </a:rPr>
              <a:t>Reminder</a:t>
            </a:r>
          </a:p>
          <a:p>
            <a:pPr>
              <a:lnSpc>
                <a:spcPct val="100000"/>
              </a:lnSpc>
              <a:spcBef>
                <a:spcPts val="450"/>
              </a:spcBef>
            </a:pPr>
            <a:endParaRPr sz="1100" dirty="0">
              <a:latin typeface="+mn-lt"/>
              <a:cs typeface="Arial MT"/>
            </a:endParaRPr>
          </a:p>
          <a:p>
            <a:pPr marL="327660" marR="287020" indent="-139065">
              <a:lnSpc>
                <a:spcPct val="102600"/>
              </a:lnSpc>
              <a:buFont typeface="Lucida Sans Unicode"/>
              <a:buChar char="•"/>
              <a:tabLst>
                <a:tab pos="327660" algn="l"/>
              </a:tabLst>
            </a:pPr>
            <a:r>
              <a:rPr sz="1100" dirty="0">
                <a:latin typeface="+mn-lt"/>
                <a:cs typeface="Arial MT"/>
              </a:rPr>
              <a:t>An indifference curve is the set of points such that an individual is indifferent between any two points in the set.</a:t>
            </a:r>
          </a:p>
          <a:p>
            <a:pPr>
              <a:lnSpc>
                <a:spcPct val="100000"/>
              </a:lnSpc>
              <a:spcBef>
                <a:spcPts val="690"/>
              </a:spcBef>
              <a:buFont typeface="Lucida Sans Unicode"/>
              <a:buChar char="•"/>
            </a:pPr>
            <a:endParaRPr sz="1100" dirty="0">
              <a:latin typeface="+mn-lt"/>
              <a:cs typeface="Arial MT"/>
            </a:endParaRPr>
          </a:p>
          <a:p>
            <a:pPr marL="327660" marR="30480" indent="-139065">
              <a:lnSpc>
                <a:spcPct val="102600"/>
              </a:lnSpc>
              <a:buFont typeface="Lucida Sans Unicode"/>
              <a:buChar char="•"/>
              <a:tabLst>
                <a:tab pos="327660" algn="l"/>
              </a:tabLst>
            </a:pPr>
            <a:r>
              <a:rPr sz="1100" dirty="0">
                <a:latin typeface="+mn-lt"/>
                <a:cs typeface="Arial MT"/>
              </a:rPr>
              <a:t>The winset of the status quo is the set of alternatives that can defeat the status quo point.</a:t>
            </a:r>
          </a:p>
          <a:p>
            <a:pPr>
              <a:lnSpc>
                <a:spcPct val="100000"/>
              </a:lnSpc>
            </a:pPr>
            <a:endParaRPr sz="1100" dirty="0">
              <a:latin typeface="+mn-lt"/>
              <a:cs typeface="Arial MT"/>
            </a:endParaRPr>
          </a:p>
          <a:p>
            <a:pPr>
              <a:lnSpc>
                <a:spcPct val="100000"/>
              </a:lnSpc>
              <a:spcBef>
                <a:spcPts val="605"/>
              </a:spcBef>
            </a:pPr>
            <a:endParaRPr sz="1100" dirty="0">
              <a:latin typeface="+mn-lt"/>
              <a:cs typeface="Arial MT"/>
            </a:endParaRPr>
          </a:p>
          <a:p>
            <a:pPr marL="50800" marR="283845">
              <a:lnSpc>
                <a:spcPct val="102600"/>
              </a:lnSpc>
            </a:pPr>
            <a:r>
              <a:rPr sz="1100" dirty="0">
                <a:latin typeface="+mn-lt"/>
                <a:cs typeface="Arial MT"/>
              </a:rPr>
              <a:t>The winset of the status quo in veto player theory is the set of alternatives that </a:t>
            </a:r>
            <a:r>
              <a:rPr sz="1100" dirty="0">
                <a:solidFill>
                  <a:srgbClr val="00B0F0"/>
                </a:solidFill>
                <a:latin typeface="+mn-lt"/>
                <a:cs typeface="Arial MT"/>
              </a:rPr>
              <a:t>all</a:t>
            </a:r>
            <a:r>
              <a:rPr sz="1100" dirty="0">
                <a:solidFill>
                  <a:srgbClr val="FF0000"/>
                </a:solidFill>
                <a:latin typeface="+mn-lt"/>
                <a:cs typeface="Arial MT"/>
              </a:rPr>
              <a:t> </a:t>
            </a:r>
            <a:r>
              <a:rPr sz="1100" dirty="0">
                <a:latin typeface="+mn-lt"/>
                <a:cs typeface="Arial MT"/>
              </a:rPr>
              <a:t>veto players prefer to the status quo.</a:t>
            </a:r>
          </a:p>
        </p:txBody>
      </p:sp>
    </p:spTree>
  </p:cSld>
  <p:clrMapOvr>
    <a:masterClrMapping/>
  </p:clrMapOvr>
  <p:transition>
    <p:cut/>
  </p:transition>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11758"/>
            <a:ext cx="2212340"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An Application of Veto Player Theory</a:t>
            </a:r>
            <a:endParaRPr sz="1100">
              <a:solidFill>
                <a:srgbClr val="00B0F0"/>
              </a:solidFill>
              <a:latin typeface="+mn-lt"/>
              <a:cs typeface="Arial MT"/>
            </a:endParaRPr>
          </a:p>
        </p:txBody>
      </p:sp>
      <p:grpSp>
        <p:nvGrpSpPr>
          <p:cNvPr id="3" name="object 3"/>
          <p:cNvGrpSpPr/>
          <p:nvPr/>
        </p:nvGrpSpPr>
        <p:grpSpPr>
          <a:xfrm>
            <a:off x="1304762" y="640074"/>
            <a:ext cx="2171065" cy="2171065"/>
            <a:chOff x="1304762" y="640074"/>
            <a:chExt cx="2171065" cy="2171065"/>
          </a:xfrm>
        </p:grpSpPr>
        <p:sp>
          <p:nvSpPr>
            <p:cNvPr id="4" name="object 4"/>
            <p:cNvSpPr/>
            <p:nvPr/>
          </p:nvSpPr>
          <p:spPr>
            <a:xfrm>
              <a:off x="2109378" y="1272148"/>
              <a:ext cx="173355" cy="430530"/>
            </a:xfrm>
            <a:custGeom>
              <a:avLst/>
              <a:gdLst/>
              <a:ahLst/>
              <a:cxnLst/>
              <a:rect l="l" t="t" r="r" b="b"/>
              <a:pathLst>
                <a:path w="173355" h="430530">
                  <a:moveTo>
                    <a:pt x="0" y="0"/>
                  </a:moveTo>
                  <a:lnTo>
                    <a:pt x="1767" y="48092"/>
                  </a:lnTo>
                  <a:lnTo>
                    <a:pt x="7016" y="95489"/>
                  </a:lnTo>
                  <a:lnTo>
                    <a:pt x="15610" y="141795"/>
                  </a:lnTo>
                  <a:lnTo>
                    <a:pt x="27425" y="186885"/>
                  </a:lnTo>
                  <a:lnTo>
                    <a:pt x="42336" y="230633"/>
                  </a:lnTo>
                  <a:lnTo>
                    <a:pt x="60216" y="272916"/>
                  </a:lnTo>
                  <a:lnTo>
                    <a:pt x="80942" y="313606"/>
                  </a:lnTo>
                  <a:lnTo>
                    <a:pt x="104387" y="352579"/>
                  </a:lnTo>
                  <a:lnTo>
                    <a:pt x="130426" y="389710"/>
                  </a:lnTo>
                  <a:lnTo>
                    <a:pt x="158934" y="424873"/>
                  </a:lnTo>
                  <a:lnTo>
                    <a:pt x="164072" y="430380"/>
                  </a:lnTo>
                  <a:lnTo>
                    <a:pt x="170258" y="392408"/>
                  </a:lnTo>
                  <a:lnTo>
                    <a:pt x="172793" y="345335"/>
                  </a:lnTo>
                  <a:lnTo>
                    <a:pt x="170258" y="298263"/>
                  </a:lnTo>
                  <a:lnTo>
                    <a:pt x="162829" y="252659"/>
                  </a:lnTo>
                  <a:lnTo>
                    <a:pt x="150769" y="208787"/>
                  </a:lnTo>
                  <a:lnTo>
                    <a:pt x="134342" y="166910"/>
                  </a:lnTo>
                  <a:lnTo>
                    <a:pt x="113812" y="127293"/>
                  </a:lnTo>
                  <a:lnTo>
                    <a:pt x="89442" y="90197"/>
                  </a:lnTo>
                  <a:lnTo>
                    <a:pt x="61495" y="55888"/>
                  </a:lnTo>
                  <a:lnTo>
                    <a:pt x="30235" y="24628"/>
                  </a:lnTo>
                  <a:lnTo>
                    <a:pt x="0" y="0"/>
                  </a:lnTo>
                  <a:close/>
                </a:path>
              </a:pathLst>
            </a:custGeom>
            <a:solidFill>
              <a:srgbClr val="CCCCCC"/>
            </a:solidFill>
          </p:spPr>
          <p:txBody>
            <a:bodyPr wrap="square" lIns="0" tIns="0" rIns="0" bIns="0" rtlCol="0"/>
            <a:lstStyle/>
            <a:p>
              <a:endParaRPr/>
            </a:p>
          </p:txBody>
        </p:sp>
        <p:sp>
          <p:nvSpPr>
            <p:cNvPr id="5" name="object 5"/>
            <p:cNvSpPr/>
            <p:nvPr/>
          </p:nvSpPr>
          <p:spPr>
            <a:xfrm>
              <a:off x="1310159" y="645471"/>
              <a:ext cx="2160270" cy="2160270"/>
            </a:xfrm>
            <a:custGeom>
              <a:avLst/>
              <a:gdLst/>
              <a:ahLst/>
              <a:cxnLst/>
              <a:rect l="l" t="t" r="r" b="b"/>
              <a:pathLst>
                <a:path w="2160270" h="2160270">
                  <a:moveTo>
                    <a:pt x="0" y="2160027"/>
                  </a:moveTo>
                  <a:lnTo>
                    <a:pt x="2160027" y="2160027"/>
                  </a:lnTo>
                </a:path>
                <a:path w="2160270" h="2160270">
                  <a:moveTo>
                    <a:pt x="0" y="2160027"/>
                  </a:moveTo>
                  <a:lnTo>
                    <a:pt x="0" y="0"/>
                  </a:lnTo>
                </a:path>
              </a:pathLst>
            </a:custGeom>
            <a:ln w="10799">
              <a:solidFill>
                <a:srgbClr val="000000"/>
              </a:solidFill>
            </a:ln>
          </p:spPr>
          <p:txBody>
            <a:bodyPr wrap="square" lIns="0" tIns="0" rIns="0" bIns="0" rtlCol="0"/>
            <a:lstStyle/>
            <a:p>
              <a:endParaRPr/>
            </a:p>
          </p:txBody>
        </p:sp>
      </p:grpSp>
      <p:sp>
        <p:nvSpPr>
          <p:cNvPr id="6" name="object 6"/>
          <p:cNvSpPr txBox="1"/>
          <p:nvPr/>
        </p:nvSpPr>
        <p:spPr>
          <a:xfrm>
            <a:off x="1857903" y="1550641"/>
            <a:ext cx="78740" cy="126364"/>
          </a:xfrm>
          <a:prstGeom prst="rect">
            <a:avLst/>
          </a:prstGeom>
        </p:spPr>
        <p:txBody>
          <a:bodyPr vert="horz" wrap="square" lIns="0" tIns="13970" rIns="0" bIns="0" rtlCol="0">
            <a:spAutoFit/>
          </a:bodyPr>
          <a:lstStyle/>
          <a:p>
            <a:pPr marL="12700">
              <a:lnSpc>
                <a:spcPct val="100000"/>
              </a:lnSpc>
              <a:spcBef>
                <a:spcPts val="110"/>
              </a:spcBef>
            </a:pPr>
            <a:r>
              <a:rPr sz="650" spc="-50" dirty="0">
                <a:latin typeface="Times New Roman"/>
                <a:cs typeface="Times New Roman"/>
              </a:rPr>
              <a:t>A</a:t>
            </a:r>
            <a:endParaRPr sz="650">
              <a:latin typeface="Times New Roman"/>
              <a:cs typeface="Times New Roman"/>
            </a:endParaRPr>
          </a:p>
        </p:txBody>
      </p:sp>
      <p:grpSp>
        <p:nvGrpSpPr>
          <p:cNvPr id="7" name="object 7"/>
          <p:cNvGrpSpPr/>
          <p:nvPr/>
        </p:nvGrpSpPr>
        <p:grpSpPr>
          <a:xfrm>
            <a:off x="1414350" y="1181668"/>
            <a:ext cx="871855" cy="871855"/>
            <a:chOff x="1414350" y="1181668"/>
            <a:chExt cx="871855" cy="871855"/>
          </a:xfrm>
        </p:grpSpPr>
        <p:sp>
          <p:nvSpPr>
            <p:cNvPr id="8" name="object 8"/>
            <p:cNvSpPr/>
            <p:nvPr/>
          </p:nvSpPr>
          <p:spPr>
            <a:xfrm>
              <a:off x="1836501" y="1603818"/>
              <a:ext cx="27940" cy="27940"/>
            </a:xfrm>
            <a:custGeom>
              <a:avLst/>
              <a:gdLst/>
              <a:ahLst/>
              <a:cxnLst/>
              <a:rect l="l" t="t" r="r" b="b"/>
              <a:pathLst>
                <a:path w="27939" h="27939">
                  <a:moveTo>
                    <a:pt x="21211" y="0"/>
                  </a:moveTo>
                  <a:lnTo>
                    <a:pt x="6117" y="0"/>
                  </a:lnTo>
                  <a:lnTo>
                    <a:pt x="0" y="6117"/>
                  </a:lnTo>
                  <a:lnTo>
                    <a:pt x="0" y="21212"/>
                  </a:lnTo>
                  <a:lnTo>
                    <a:pt x="6117" y="27329"/>
                  </a:lnTo>
                  <a:lnTo>
                    <a:pt x="21211" y="27329"/>
                  </a:lnTo>
                  <a:lnTo>
                    <a:pt x="27329" y="21212"/>
                  </a:lnTo>
                  <a:lnTo>
                    <a:pt x="27329" y="6117"/>
                  </a:lnTo>
                  <a:lnTo>
                    <a:pt x="21211" y="0"/>
                  </a:lnTo>
                  <a:close/>
                </a:path>
              </a:pathLst>
            </a:custGeom>
            <a:solidFill>
              <a:srgbClr val="000000"/>
            </a:solidFill>
          </p:spPr>
          <p:txBody>
            <a:bodyPr wrap="square" lIns="0" tIns="0" rIns="0" bIns="0" rtlCol="0"/>
            <a:lstStyle/>
            <a:p>
              <a:endParaRPr/>
            </a:p>
          </p:txBody>
        </p:sp>
        <p:sp>
          <p:nvSpPr>
            <p:cNvPr id="9" name="object 9"/>
            <p:cNvSpPr/>
            <p:nvPr/>
          </p:nvSpPr>
          <p:spPr>
            <a:xfrm>
              <a:off x="1836501" y="1603819"/>
              <a:ext cx="27940" cy="27940"/>
            </a:xfrm>
            <a:custGeom>
              <a:avLst/>
              <a:gdLst/>
              <a:ahLst/>
              <a:cxnLst/>
              <a:rect l="l" t="t" r="r" b="b"/>
              <a:pathLst>
                <a:path w="27939" h="27939">
                  <a:moveTo>
                    <a:pt x="27329" y="13664"/>
                  </a:moveTo>
                  <a:lnTo>
                    <a:pt x="27329" y="6117"/>
                  </a:lnTo>
                  <a:lnTo>
                    <a:pt x="21211" y="0"/>
                  </a:lnTo>
                  <a:lnTo>
                    <a:pt x="13664" y="0"/>
                  </a:lnTo>
                  <a:lnTo>
                    <a:pt x="6117" y="0"/>
                  </a:lnTo>
                  <a:lnTo>
                    <a:pt x="0" y="6117"/>
                  </a:lnTo>
                  <a:lnTo>
                    <a:pt x="0" y="13664"/>
                  </a:lnTo>
                  <a:lnTo>
                    <a:pt x="0" y="21212"/>
                  </a:lnTo>
                  <a:lnTo>
                    <a:pt x="6117" y="27329"/>
                  </a:lnTo>
                  <a:lnTo>
                    <a:pt x="13664" y="27329"/>
                  </a:lnTo>
                  <a:lnTo>
                    <a:pt x="21211" y="27329"/>
                  </a:lnTo>
                  <a:lnTo>
                    <a:pt x="27329" y="21212"/>
                  </a:lnTo>
                  <a:lnTo>
                    <a:pt x="27329" y="13664"/>
                  </a:lnTo>
                  <a:close/>
                </a:path>
              </a:pathLst>
            </a:custGeom>
            <a:ln w="3175">
              <a:solidFill>
                <a:srgbClr val="000000"/>
              </a:solidFill>
            </a:ln>
          </p:spPr>
          <p:txBody>
            <a:bodyPr wrap="square" lIns="0" tIns="0" rIns="0" bIns="0" rtlCol="0"/>
            <a:lstStyle/>
            <a:p>
              <a:endParaRPr/>
            </a:p>
          </p:txBody>
        </p:sp>
        <p:sp>
          <p:nvSpPr>
            <p:cNvPr id="10" name="object 10"/>
            <p:cNvSpPr/>
            <p:nvPr/>
          </p:nvSpPr>
          <p:spPr>
            <a:xfrm>
              <a:off x="1418160" y="1185478"/>
              <a:ext cx="864235" cy="864235"/>
            </a:xfrm>
            <a:custGeom>
              <a:avLst/>
              <a:gdLst/>
              <a:ahLst/>
              <a:cxnLst/>
              <a:rect l="l" t="t" r="r" b="b"/>
              <a:pathLst>
                <a:path w="864235" h="864235">
                  <a:moveTo>
                    <a:pt x="864011" y="432005"/>
                  </a:moveTo>
                  <a:lnTo>
                    <a:pt x="861476" y="384933"/>
                  </a:lnTo>
                  <a:lnTo>
                    <a:pt x="854047" y="339329"/>
                  </a:lnTo>
                  <a:lnTo>
                    <a:pt x="841987" y="295457"/>
                  </a:lnTo>
                  <a:lnTo>
                    <a:pt x="825560" y="253580"/>
                  </a:lnTo>
                  <a:lnTo>
                    <a:pt x="805030" y="213962"/>
                  </a:lnTo>
                  <a:lnTo>
                    <a:pt x="780659" y="176867"/>
                  </a:lnTo>
                  <a:lnTo>
                    <a:pt x="752713" y="142557"/>
                  </a:lnTo>
                  <a:lnTo>
                    <a:pt x="721453" y="111298"/>
                  </a:lnTo>
                  <a:lnTo>
                    <a:pt x="687143" y="83351"/>
                  </a:lnTo>
                  <a:lnTo>
                    <a:pt x="650048" y="58980"/>
                  </a:lnTo>
                  <a:lnTo>
                    <a:pt x="610430" y="38450"/>
                  </a:lnTo>
                  <a:lnTo>
                    <a:pt x="568553" y="22023"/>
                  </a:lnTo>
                  <a:lnTo>
                    <a:pt x="524681" y="9963"/>
                  </a:lnTo>
                  <a:lnTo>
                    <a:pt x="479077" y="2534"/>
                  </a:lnTo>
                  <a:lnTo>
                    <a:pt x="432005" y="0"/>
                  </a:lnTo>
                  <a:lnTo>
                    <a:pt x="384933" y="2534"/>
                  </a:lnTo>
                  <a:lnTo>
                    <a:pt x="339329" y="9963"/>
                  </a:lnTo>
                  <a:lnTo>
                    <a:pt x="295457" y="22023"/>
                  </a:lnTo>
                  <a:lnTo>
                    <a:pt x="253580" y="38450"/>
                  </a:lnTo>
                  <a:lnTo>
                    <a:pt x="213962" y="58980"/>
                  </a:lnTo>
                  <a:lnTo>
                    <a:pt x="176867" y="83351"/>
                  </a:lnTo>
                  <a:lnTo>
                    <a:pt x="142557" y="111298"/>
                  </a:lnTo>
                  <a:lnTo>
                    <a:pt x="111298" y="142557"/>
                  </a:lnTo>
                  <a:lnTo>
                    <a:pt x="83351" y="176867"/>
                  </a:lnTo>
                  <a:lnTo>
                    <a:pt x="58980" y="213962"/>
                  </a:lnTo>
                  <a:lnTo>
                    <a:pt x="38450" y="253580"/>
                  </a:lnTo>
                  <a:lnTo>
                    <a:pt x="22023" y="295457"/>
                  </a:lnTo>
                  <a:lnTo>
                    <a:pt x="9963" y="339329"/>
                  </a:lnTo>
                  <a:lnTo>
                    <a:pt x="2534" y="384933"/>
                  </a:lnTo>
                  <a:lnTo>
                    <a:pt x="0" y="432005"/>
                  </a:lnTo>
                  <a:lnTo>
                    <a:pt x="2534" y="479077"/>
                  </a:lnTo>
                  <a:lnTo>
                    <a:pt x="9963" y="524681"/>
                  </a:lnTo>
                  <a:lnTo>
                    <a:pt x="22023" y="568553"/>
                  </a:lnTo>
                  <a:lnTo>
                    <a:pt x="38450" y="610430"/>
                  </a:lnTo>
                  <a:lnTo>
                    <a:pt x="58980" y="650048"/>
                  </a:lnTo>
                  <a:lnTo>
                    <a:pt x="83351" y="687143"/>
                  </a:lnTo>
                  <a:lnTo>
                    <a:pt x="111298" y="721453"/>
                  </a:lnTo>
                  <a:lnTo>
                    <a:pt x="142557" y="752712"/>
                  </a:lnTo>
                  <a:lnTo>
                    <a:pt x="176867" y="780659"/>
                  </a:lnTo>
                  <a:lnTo>
                    <a:pt x="213962" y="805030"/>
                  </a:lnTo>
                  <a:lnTo>
                    <a:pt x="253580" y="825560"/>
                  </a:lnTo>
                  <a:lnTo>
                    <a:pt x="295457" y="841987"/>
                  </a:lnTo>
                  <a:lnTo>
                    <a:pt x="339329" y="854047"/>
                  </a:lnTo>
                  <a:lnTo>
                    <a:pt x="384933" y="861476"/>
                  </a:lnTo>
                  <a:lnTo>
                    <a:pt x="432005" y="864011"/>
                  </a:lnTo>
                  <a:lnTo>
                    <a:pt x="479077" y="861476"/>
                  </a:lnTo>
                  <a:lnTo>
                    <a:pt x="524681" y="854047"/>
                  </a:lnTo>
                  <a:lnTo>
                    <a:pt x="568553" y="841987"/>
                  </a:lnTo>
                  <a:lnTo>
                    <a:pt x="610430" y="825560"/>
                  </a:lnTo>
                  <a:lnTo>
                    <a:pt x="650048" y="805030"/>
                  </a:lnTo>
                  <a:lnTo>
                    <a:pt x="687143" y="780659"/>
                  </a:lnTo>
                  <a:lnTo>
                    <a:pt x="721453" y="752712"/>
                  </a:lnTo>
                  <a:lnTo>
                    <a:pt x="752713" y="721453"/>
                  </a:lnTo>
                  <a:lnTo>
                    <a:pt x="780659" y="687143"/>
                  </a:lnTo>
                  <a:lnTo>
                    <a:pt x="805030" y="650048"/>
                  </a:lnTo>
                  <a:lnTo>
                    <a:pt x="825560" y="610430"/>
                  </a:lnTo>
                  <a:lnTo>
                    <a:pt x="841987" y="568553"/>
                  </a:lnTo>
                  <a:lnTo>
                    <a:pt x="854047" y="524681"/>
                  </a:lnTo>
                  <a:lnTo>
                    <a:pt x="861476" y="479077"/>
                  </a:lnTo>
                  <a:lnTo>
                    <a:pt x="864011" y="432005"/>
                  </a:lnTo>
                  <a:close/>
                </a:path>
              </a:pathLst>
            </a:custGeom>
            <a:ln w="7560">
              <a:solidFill>
                <a:srgbClr val="000000"/>
              </a:solidFill>
            </a:ln>
          </p:spPr>
          <p:txBody>
            <a:bodyPr wrap="square" lIns="0" tIns="0" rIns="0" bIns="0" rtlCol="0"/>
            <a:lstStyle/>
            <a:p>
              <a:endParaRPr/>
            </a:p>
          </p:txBody>
        </p:sp>
      </p:grpSp>
      <p:sp>
        <p:nvSpPr>
          <p:cNvPr id="11" name="object 11"/>
          <p:cNvSpPr txBox="1"/>
          <p:nvPr/>
        </p:nvSpPr>
        <p:spPr>
          <a:xfrm>
            <a:off x="2775899" y="1193401"/>
            <a:ext cx="83185" cy="126364"/>
          </a:xfrm>
          <a:prstGeom prst="rect">
            <a:avLst/>
          </a:prstGeom>
        </p:spPr>
        <p:txBody>
          <a:bodyPr vert="horz" wrap="square" lIns="0" tIns="13970" rIns="0" bIns="0" rtlCol="0">
            <a:spAutoFit/>
          </a:bodyPr>
          <a:lstStyle/>
          <a:p>
            <a:pPr marL="12700">
              <a:lnSpc>
                <a:spcPct val="100000"/>
              </a:lnSpc>
              <a:spcBef>
                <a:spcPts val="110"/>
              </a:spcBef>
            </a:pPr>
            <a:r>
              <a:rPr sz="650" spc="-50" dirty="0">
                <a:latin typeface="Times New Roman"/>
                <a:cs typeface="Times New Roman"/>
              </a:rPr>
              <a:t>C</a:t>
            </a:r>
            <a:endParaRPr sz="650">
              <a:latin typeface="Times New Roman"/>
              <a:cs typeface="Times New Roman"/>
            </a:endParaRPr>
          </a:p>
        </p:txBody>
      </p:sp>
      <p:grpSp>
        <p:nvGrpSpPr>
          <p:cNvPr id="12" name="object 12"/>
          <p:cNvGrpSpPr/>
          <p:nvPr/>
        </p:nvGrpSpPr>
        <p:grpSpPr>
          <a:xfrm>
            <a:off x="2105558" y="620059"/>
            <a:ext cx="1303655" cy="1303655"/>
            <a:chOff x="2105558" y="620059"/>
            <a:chExt cx="1303655" cy="1303655"/>
          </a:xfrm>
        </p:grpSpPr>
        <p:sp>
          <p:nvSpPr>
            <p:cNvPr id="13" name="object 13"/>
            <p:cNvSpPr/>
            <p:nvPr/>
          </p:nvSpPr>
          <p:spPr>
            <a:xfrm>
              <a:off x="2743712" y="1258213"/>
              <a:ext cx="27940" cy="27940"/>
            </a:xfrm>
            <a:custGeom>
              <a:avLst/>
              <a:gdLst/>
              <a:ahLst/>
              <a:cxnLst/>
              <a:rect l="l" t="t" r="r" b="b"/>
              <a:pathLst>
                <a:path w="27939" h="27940">
                  <a:moveTo>
                    <a:pt x="21211" y="0"/>
                  </a:moveTo>
                  <a:lnTo>
                    <a:pt x="6117" y="0"/>
                  </a:lnTo>
                  <a:lnTo>
                    <a:pt x="0" y="6118"/>
                  </a:lnTo>
                  <a:lnTo>
                    <a:pt x="0" y="21212"/>
                  </a:lnTo>
                  <a:lnTo>
                    <a:pt x="6117" y="27329"/>
                  </a:lnTo>
                  <a:lnTo>
                    <a:pt x="21211" y="27329"/>
                  </a:lnTo>
                  <a:lnTo>
                    <a:pt x="27329" y="21212"/>
                  </a:lnTo>
                  <a:lnTo>
                    <a:pt x="27329" y="6118"/>
                  </a:lnTo>
                  <a:lnTo>
                    <a:pt x="21211" y="0"/>
                  </a:lnTo>
                  <a:close/>
                </a:path>
              </a:pathLst>
            </a:custGeom>
            <a:solidFill>
              <a:srgbClr val="000000"/>
            </a:solidFill>
          </p:spPr>
          <p:txBody>
            <a:bodyPr wrap="square" lIns="0" tIns="0" rIns="0" bIns="0" rtlCol="0"/>
            <a:lstStyle/>
            <a:p>
              <a:endParaRPr/>
            </a:p>
          </p:txBody>
        </p:sp>
        <p:sp>
          <p:nvSpPr>
            <p:cNvPr id="14" name="object 14"/>
            <p:cNvSpPr/>
            <p:nvPr/>
          </p:nvSpPr>
          <p:spPr>
            <a:xfrm>
              <a:off x="2743712" y="1258213"/>
              <a:ext cx="27940" cy="27940"/>
            </a:xfrm>
            <a:custGeom>
              <a:avLst/>
              <a:gdLst/>
              <a:ahLst/>
              <a:cxnLst/>
              <a:rect l="l" t="t" r="r" b="b"/>
              <a:pathLst>
                <a:path w="27939" h="27940">
                  <a:moveTo>
                    <a:pt x="27329" y="13665"/>
                  </a:moveTo>
                  <a:lnTo>
                    <a:pt x="27329" y="6118"/>
                  </a:lnTo>
                  <a:lnTo>
                    <a:pt x="21211" y="0"/>
                  </a:lnTo>
                  <a:lnTo>
                    <a:pt x="13664" y="0"/>
                  </a:lnTo>
                  <a:lnTo>
                    <a:pt x="6117" y="0"/>
                  </a:lnTo>
                  <a:lnTo>
                    <a:pt x="0" y="6118"/>
                  </a:lnTo>
                  <a:lnTo>
                    <a:pt x="0" y="13665"/>
                  </a:lnTo>
                  <a:lnTo>
                    <a:pt x="0" y="21212"/>
                  </a:lnTo>
                  <a:lnTo>
                    <a:pt x="6117" y="27329"/>
                  </a:lnTo>
                  <a:lnTo>
                    <a:pt x="13664" y="27329"/>
                  </a:lnTo>
                  <a:lnTo>
                    <a:pt x="21211" y="27329"/>
                  </a:lnTo>
                  <a:lnTo>
                    <a:pt x="27329" y="21212"/>
                  </a:lnTo>
                  <a:lnTo>
                    <a:pt x="27329" y="13665"/>
                  </a:lnTo>
                  <a:close/>
                </a:path>
              </a:pathLst>
            </a:custGeom>
            <a:ln w="3175">
              <a:solidFill>
                <a:srgbClr val="000000"/>
              </a:solidFill>
            </a:ln>
          </p:spPr>
          <p:txBody>
            <a:bodyPr wrap="square" lIns="0" tIns="0" rIns="0" bIns="0" rtlCol="0"/>
            <a:lstStyle/>
            <a:p>
              <a:endParaRPr/>
            </a:p>
          </p:txBody>
        </p:sp>
        <p:sp>
          <p:nvSpPr>
            <p:cNvPr id="15" name="object 15"/>
            <p:cNvSpPr/>
            <p:nvPr/>
          </p:nvSpPr>
          <p:spPr>
            <a:xfrm>
              <a:off x="2109368" y="623869"/>
              <a:ext cx="1296035" cy="1296035"/>
            </a:xfrm>
            <a:custGeom>
              <a:avLst/>
              <a:gdLst/>
              <a:ahLst/>
              <a:cxnLst/>
              <a:rect l="l" t="t" r="r" b="b"/>
              <a:pathLst>
                <a:path w="1296035" h="1296035">
                  <a:moveTo>
                    <a:pt x="1296016" y="648008"/>
                  </a:moveTo>
                  <a:lnTo>
                    <a:pt x="1294239" y="599646"/>
                  </a:lnTo>
                  <a:lnTo>
                    <a:pt x="1288990" y="552249"/>
                  </a:lnTo>
                  <a:lnTo>
                    <a:pt x="1280396" y="505943"/>
                  </a:lnTo>
                  <a:lnTo>
                    <a:pt x="1268581" y="460853"/>
                  </a:lnTo>
                  <a:lnTo>
                    <a:pt x="1253670" y="417104"/>
                  </a:lnTo>
                  <a:lnTo>
                    <a:pt x="1235789" y="374822"/>
                  </a:lnTo>
                  <a:lnTo>
                    <a:pt x="1215064" y="334132"/>
                  </a:lnTo>
                  <a:lnTo>
                    <a:pt x="1191619" y="295159"/>
                  </a:lnTo>
                  <a:lnTo>
                    <a:pt x="1165580" y="258028"/>
                  </a:lnTo>
                  <a:lnTo>
                    <a:pt x="1137072" y="222865"/>
                  </a:lnTo>
                  <a:lnTo>
                    <a:pt x="1106221" y="189795"/>
                  </a:lnTo>
                  <a:lnTo>
                    <a:pt x="1073151" y="158944"/>
                  </a:lnTo>
                  <a:lnTo>
                    <a:pt x="1037988" y="130436"/>
                  </a:lnTo>
                  <a:lnTo>
                    <a:pt x="1000857" y="104397"/>
                  </a:lnTo>
                  <a:lnTo>
                    <a:pt x="961884" y="80952"/>
                  </a:lnTo>
                  <a:lnTo>
                    <a:pt x="921194" y="60226"/>
                  </a:lnTo>
                  <a:lnTo>
                    <a:pt x="878912" y="42346"/>
                  </a:lnTo>
                  <a:lnTo>
                    <a:pt x="835163" y="27435"/>
                  </a:lnTo>
                  <a:lnTo>
                    <a:pt x="790073" y="15620"/>
                  </a:lnTo>
                  <a:lnTo>
                    <a:pt x="743767" y="7025"/>
                  </a:lnTo>
                  <a:lnTo>
                    <a:pt x="696370" y="1777"/>
                  </a:lnTo>
                  <a:lnTo>
                    <a:pt x="648008" y="0"/>
                  </a:lnTo>
                  <a:lnTo>
                    <a:pt x="599646" y="1777"/>
                  </a:lnTo>
                  <a:lnTo>
                    <a:pt x="552249" y="7025"/>
                  </a:lnTo>
                  <a:lnTo>
                    <a:pt x="505943" y="15620"/>
                  </a:lnTo>
                  <a:lnTo>
                    <a:pt x="460853" y="27435"/>
                  </a:lnTo>
                  <a:lnTo>
                    <a:pt x="417104" y="42346"/>
                  </a:lnTo>
                  <a:lnTo>
                    <a:pt x="374822" y="60226"/>
                  </a:lnTo>
                  <a:lnTo>
                    <a:pt x="334132" y="80952"/>
                  </a:lnTo>
                  <a:lnTo>
                    <a:pt x="295159" y="104397"/>
                  </a:lnTo>
                  <a:lnTo>
                    <a:pt x="258028" y="130436"/>
                  </a:lnTo>
                  <a:lnTo>
                    <a:pt x="222865" y="158944"/>
                  </a:lnTo>
                  <a:lnTo>
                    <a:pt x="189795" y="189795"/>
                  </a:lnTo>
                  <a:lnTo>
                    <a:pt x="158943" y="222865"/>
                  </a:lnTo>
                  <a:lnTo>
                    <a:pt x="130436" y="258028"/>
                  </a:lnTo>
                  <a:lnTo>
                    <a:pt x="104397" y="295159"/>
                  </a:lnTo>
                  <a:lnTo>
                    <a:pt x="80952" y="334132"/>
                  </a:lnTo>
                  <a:lnTo>
                    <a:pt x="60226" y="374822"/>
                  </a:lnTo>
                  <a:lnTo>
                    <a:pt x="42346" y="417104"/>
                  </a:lnTo>
                  <a:lnTo>
                    <a:pt x="27435" y="460853"/>
                  </a:lnTo>
                  <a:lnTo>
                    <a:pt x="15620" y="505943"/>
                  </a:lnTo>
                  <a:lnTo>
                    <a:pt x="7025" y="552249"/>
                  </a:lnTo>
                  <a:lnTo>
                    <a:pt x="1777" y="599646"/>
                  </a:lnTo>
                  <a:lnTo>
                    <a:pt x="0" y="648008"/>
                  </a:lnTo>
                  <a:lnTo>
                    <a:pt x="1777" y="696370"/>
                  </a:lnTo>
                  <a:lnTo>
                    <a:pt x="7025" y="743767"/>
                  </a:lnTo>
                  <a:lnTo>
                    <a:pt x="15620" y="790073"/>
                  </a:lnTo>
                  <a:lnTo>
                    <a:pt x="27435" y="835163"/>
                  </a:lnTo>
                  <a:lnTo>
                    <a:pt x="42346" y="878912"/>
                  </a:lnTo>
                  <a:lnTo>
                    <a:pt x="60226" y="921194"/>
                  </a:lnTo>
                  <a:lnTo>
                    <a:pt x="80952" y="961884"/>
                  </a:lnTo>
                  <a:lnTo>
                    <a:pt x="104397" y="1000857"/>
                  </a:lnTo>
                  <a:lnTo>
                    <a:pt x="130436" y="1037988"/>
                  </a:lnTo>
                  <a:lnTo>
                    <a:pt x="158943" y="1073151"/>
                  </a:lnTo>
                  <a:lnTo>
                    <a:pt x="189795" y="1106221"/>
                  </a:lnTo>
                  <a:lnTo>
                    <a:pt x="222865" y="1137072"/>
                  </a:lnTo>
                  <a:lnTo>
                    <a:pt x="258028" y="1165580"/>
                  </a:lnTo>
                  <a:lnTo>
                    <a:pt x="295159" y="1191619"/>
                  </a:lnTo>
                  <a:lnTo>
                    <a:pt x="334132" y="1215064"/>
                  </a:lnTo>
                  <a:lnTo>
                    <a:pt x="374822" y="1235789"/>
                  </a:lnTo>
                  <a:lnTo>
                    <a:pt x="417104" y="1253670"/>
                  </a:lnTo>
                  <a:lnTo>
                    <a:pt x="460853" y="1268581"/>
                  </a:lnTo>
                  <a:lnTo>
                    <a:pt x="505943" y="1280396"/>
                  </a:lnTo>
                  <a:lnTo>
                    <a:pt x="552249" y="1288990"/>
                  </a:lnTo>
                  <a:lnTo>
                    <a:pt x="599646" y="1294239"/>
                  </a:lnTo>
                  <a:lnTo>
                    <a:pt x="648008" y="1296016"/>
                  </a:lnTo>
                  <a:lnTo>
                    <a:pt x="696370" y="1294239"/>
                  </a:lnTo>
                  <a:lnTo>
                    <a:pt x="743767" y="1288990"/>
                  </a:lnTo>
                  <a:lnTo>
                    <a:pt x="790073" y="1280396"/>
                  </a:lnTo>
                  <a:lnTo>
                    <a:pt x="835163" y="1268581"/>
                  </a:lnTo>
                  <a:lnTo>
                    <a:pt x="878912" y="1253670"/>
                  </a:lnTo>
                  <a:lnTo>
                    <a:pt x="921194" y="1235789"/>
                  </a:lnTo>
                  <a:lnTo>
                    <a:pt x="961884" y="1215064"/>
                  </a:lnTo>
                  <a:lnTo>
                    <a:pt x="1000857" y="1191619"/>
                  </a:lnTo>
                  <a:lnTo>
                    <a:pt x="1037988" y="1165580"/>
                  </a:lnTo>
                  <a:lnTo>
                    <a:pt x="1073151" y="1137072"/>
                  </a:lnTo>
                  <a:lnTo>
                    <a:pt x="1106221" y="1106221"/>
                  </a:lnTo>
                  <a:lnTo>
                    <a:pt x="1137072" y="1073151"/>
                  </a:lnTo>
                  <a:lnTo>
                    <a:pt x="1165580" y="1037988"/>
                  </a:lnTo>
                  <a:lnTo>
                    <a:pt x="1191619" y="1000857"/>
                  </a:lnTo>
                  <a:lnTo>
                    <a:pt x="1215064" y="961884"/>
                  </a:lnTo>
                  <a:lnTo>
                    <a:pt x="1235789" y="921194"/>
                  </a:lnTo>
                  <a:lnTo>
                    <a:pt x="1253670" y="878912"/>
                  </a:lnTo>
                  <a:lnTo>
                    <a:pt x="1268581" y="835163"/>
                  </a:lnTo>
                  <a:lnTo>
                    <a:pt x="1280396" y="790073"/>
                  </a:lnTo>
                  <a:lnTo>
                    <a:pt x="1288990" y="743767"/>
                  </a:lnTo>
                  <a:lnTo>
                    <a:pt x="1294239" y="696370"/>
                  </a:lnTo>
                  <a:lnTo>
                    <a:pt x="1296016" y="648008"/>
                  </a:lnTo>
                  <a:close/>
                </a:path>
              </a:pathLst>
            </a:custGeom>
            <a:ln w="7560">
              <a:solidFill>
                <a:srgbClr val="000000"/>
              </a:solidFill>
            </a:ln>
          </p:spPr>
          <p:txBody>
            <a:bodyPr wrap="square" lIns="0" tIns="0" rIns="0" bIns="0" rtlCol="0"/>
            <a:lstStyle/>
            <a:p>
              <a:endParaRPr/>
            </a:p>
          </p:txBody>
        </p:sp>
      </p:grpSp>
      <p:sp>
        <p:nvSpPr>
          <p:cNvPr id="16" name="object 16"/>
          <p:cNvSpPr txBox="1"/>
          <p:nvPr/>
        </p:nvSpPr>
        <p:spPr>
          <a:xfrm>
            <a:off x="2610896" y="1626240"/>
            <a:ext cx="80010" cy="126364"/>
          </a:xfrm>
          <a:prstGeom prst="rect">
            <a:avLst/>
          </a:prstGeom>
        </p:spPr>
        <p:txBody>
          <a:bodyPr vert="horz" wrap="square" lIns="0" tIns="13970" rIns="0" bIns="0" rtlCol="0">
            <a:spAutoFit/>
          </a:bodyPr>
          <a:lstStyle/>
          <a:p>
            <a:pPr marL="12700">
              <a:lnSpc>
                <a:spcPct val="100000"/>
              </a:lnSpc>
              <a:spcBef>
                <a:spcPts val="110"/>
              </a:spcBef>
            </a:pPr>
            <a:r>
              <a:rPr sz="650" spc="-50" dirty="0">
                <a:latin typeface="Times New Roman"/>
                <a:cs typeface="Times New Roman"/>
              </a:rPr>
              <a:t>B</a:t>
            </a:r>
            <a:endParaRPr sz="650">
              <a:latin typeface="Times New Roman"/>
              <a:cs typeface="Times New Roman"/>
            </a:endParaRPr>
          </a:p>
        </p:txBody>
      </p:sp>
      <p:grpSp>
        <p:nvGrpSpPr>
          <p:cNvPr id="17" name="object 17"/>
          <p:cNvGrpSpPr/>
          <p:nvPr/>
        </p:nvGrpSpPr>
        <p:grpSpPr>
          <a:xfrm>
            <a:off x="1940547" y="1052065"/>
            <a:ext cx="1303655" cy="1303655"/>
            <a:chOff x="1940547" y="1052065"/>
            <a:chExt cx="1303655" cy="1303655"/>
          </a:xfrm>
        </p:grpSpPr>
        <p:sp>
          <p:nvSpPr>
            <p:cNvPr id="18" name="object 18"/>
            <p:cNvSpPr/>
            <p:nvPr/>
          </p:nvSpPr>
          <p:spPr>
            <a:xfrm>
              <a:off x="2578701" y="1690218"/>
              <a:ext cx="27940" cy="27940"/>
            </a:xfrm>
            <a:custGeom>
              <a:avLst/>
              <a:gdLst/>
              <a:ahLst/>
              <a:cxnLst/>
              <a:rect l="l" t="t" r="r" b="b"/>
              <a:pathLst>
                <a:path w="27939" h="27939">
                  <a:moveTo>
                    <a:pt x="21211" y="0"/>
                  </a:moveTo>
                  <a:lnTo>
                    <a:pt x="6117" y="0"/>
                  </a:lnTo>
                  <a:lnTo>
                    <a:pt x="0" y="6118"/>
                  </a:lnTo>
                  <a:lnTo>
                    <a:pt x="0" y="21212"/>
                  </a:lnTo>
                  <a:lnTo>
                    <a:pt x="6117" y="27329"/>
                  </a:lnTo>
                  <a:lnTo>
                    <a:pt x="21211" y="27329"/>
                  </a:lnTo>
                  <a:lnTo>
                    <a:pt x="27329" y="21212"/>
                  </a:lnTo>
                  <a:lnTo>
                    <a:pt x="27329" y="6118"/>
                  </a:lnTo>
                  <a:lnTo>
                    <a:pt x="21211" y="0"/>
                  </a:lnTo>
                  <a:close/>
                </a:path>
              </a:pathLst>
            </a:custGeom>
            <a:solidFill>
              <a:srgbClr val="000000"/>
            </a:solidFill>
          </p:spPr>
          <p:txBody>
            <a:bodyPr wrap="square" lIns="0" tIns="0" rIns="0" bIns="0" rtlCol="0"/>
            <a:lstStyle/>
            <a:p>
              <a:endParaRPr/>
            </a:p>
          </p:txBody>
        </p:sp>
        <p:sp>
          <p:nvSpPr>
            <p:cNvPr id="19" name="object 19"/>
            <p:cNvSpPr/>
            <p:nvPr/>
          </p:nvSpPr>
          <p:spPr>
            <a:xfrm>
              <a:off x="2578701" y="1690218"/>
              <a:ext cx="27940" cy="27940"/>
            </a:xfrm>
            <a:custGeom>
              <a:avLst/>
              <a:gdLst/>
              <a:ahLst/>
              <a:cxnLst/>
              <a:rect l="l" t="t" r="r" b="b"/>
              <a:pathLst>
                <a:path w="27939" h="27939">
                  <a:moveTo>
                    <a:pt x="27329" y="13664"/>
                  </a:moveTo>
                  <a:lnTo>
                    <a:pt x="27329" y="6118"/>
                  </a:lnTo>
                  <a:lnTo>
                    <a:pt x="21211" y="0"/>
                  </a:lnTo>
                  <a:lnTo>
                    <a:pt x="13664" y="0"/>
                  </a:lnTo>
                  <a:lnTo>
                    <a:pt x="6117" y="0"/>
                  </a:lnTo>
                  <a:lnTo>
                    <a:pt x="0" y="6118"/>
                  </a:lnTo>
                  <a:lnTo>
                    <a:pt x="0" y="13664"/>
                  </a:lnTo>
                  <a:lnTo>
                    <a:pt x="0" y="21212"/>
                  </a:lnTo>
                  <a:lnTo>
                    <a:pt x="6117" y="27329"/>
                  </a:lnTo>
                  <a:lnTo>
                    <a:pt x="13664" y="27329"/>
                  </a:lnTo>
                  <a:lnTo>
                    <a:pt x="21211" y="27329"/>
                  </a:lnTo>
                  <a:lnTo>
                    <a:pt x="27329" y="21212"/>
                  </a:lnTo>
                  <a:lnTo>
                    <a:pt x="27329" y="13664"/>
                  </a:lnTo>
                  <a:close/>
                </a:path>
              </a:pathLst>
            </a:custGeom>
            <a:ln w="3175">
              <a:solidFill>
                <a:srgbClr val="000000"/>
              </a:solidFill>
            </a:ln>
          </p:spPr>
          <p:txBody>
            <a:bodyPr wrap="square" lIns="0" tIns="0" rIns="0" bIns="0" rtlCol="0"/>
            <a:lstStyle/>
            <a:p>
              <a:endParaRPr/>
            </a:p>
          </p:txBody>
        </p:sp>
        <p:sp>
          <p:nvSpPr>
            <p:cNvPr id="20" name="object 20"/>
            <p:cNvSpPr/>
            <p:nvPr/>
          </p:nvSpPr>
          <p:spPr>
            <a:xfrm>
              <a:off x="1944357" y="1055875"/>
              <a:ext cx="1296035" cy="1296035"/>
            </a:xfrm>
            <a:custGeom>
              <a:avLst/>
              <a:gdLst/>
              <a:ahLst/>
              <a:cxnLst/>
              <a:rect l="l" t="t" r="r" b="b"/>
              <a:pathLst>
                <a:path w="1296035" h="1296035">
                  <a:moveTo>
                    <a:pt x="1296016" y="648008"/>
                  </a:moveTo>
                  <a:lnTo>
                    <a:pt x="1294239" y="599645"/>
                  </a:lnTo>
                  <a:lnTo>
                    <a:pt x="1288990" y="552249"/>
                  </a:lnTo>
                  <a:lnTo>
                    <a:pt x="1280396" y="505943"/>
                  </a:lnTo>
                  <a:lnTo>
                    <a:pt x="1268580" y="460853"/>
                  </a:lnTo>
                  <a:lnTo>
                    <a:pt x="1253670" y="417104"/>
                  </a:lnTo>
                  <a:lnTo>
                    <a:pt x="1235789" y="374822"/>
                  </a:lnTo>
                  <a:lnTo>
                    <a:pt x="1215064" y="334132"/>
                  </a:lnTo>
                  <a:lnTo>
                    <a:pt x="1191619" y="295158"/>
                  </a:lnTo>
                  <a:lnTo>
                    <a:pt x="1165580" y="258028"/>
                  </a:lnTo>
                  <a:lnTo>
                    <a:pt x="1137072" y="222865"/>
                  </a:lnTo>
                  <a:lnTo>
                    <a:pt x="1106221" y="189795"/>
                  </a:lnTo>
                  <a:lnTo>
                    <a:pt x="1073151" y="158943"/>
                  </a:lnTo>
                  <a:lnTo>
                    <a:pt x="1037988" y="130435"/>
                  </a:lnTo>
                  <a:lnTo>
                    <a:pt x="1000857" y="104396"/>
                  </a:lnTo>
                  <a:lnTo>
                    <a:pt x="961884" y="80952"/>
                  </a:lnTo>
                  <a:lnTo>
                    <a:pt x="921194" y="60226"/>
                  </a:lnTo>
                  <a:lnTo>
                    <a:pt x="878912" y="42346"/>
                  </a:lnTo>
                  <a:lnTo>
                    <a:pt x="835163" y="27435"/>
                  </a:lnTo>
                  <a:lnTo>
                    <a:pt x="790073" y="15620"/>
                  </a:lnTo>
                  <a:lnTo>
                    <a:pt x="743767" y="7025"/>
                  </a:lnTo>
                  <a:lnTo>
                    <a:pt x="696370" y="1777"/>
                  </a:lnTo>
                  <a:lnTo>
                    <a:pt x="648008" y="0"/>
                  </a:lnTo>
                  <a:lnTo>
                    <a:pt x="599646" y="1777"/>
                  </a:lnTo>
                  <a:lnTo>
                    <a:pt x="552249" y="7025"/>
                  </a:lnTo>
                  <a:lnTo>
                    <a:pt x="505943" y="15620"/>
                  </a:lnTo>
                  <a:lnTo>
                    <a:pt x="460853" y="27435"/>
                  </a:lnTo>
                  <a:lnTo>
                    <a:pt x="417104" y="42346"/>
                  </a:lnTo>
                  <a:lnTo>
                    <a:pt x="374822" y="60226"/>
                  </a:lnTo>
                  <a:lnTo>
                    <a:pt x="334132" y="80952"/>
                  </a:lnTo>
                  <a:lnTo>
                    <a:pt x="295158" y="104396"/>
                  </a:lnTo>
                  <a:lnTo>
                    <a:pt x="258028" y="130435"/>
                  </a:lnTo>
                  <a:lnTo>
                    <a:pt x="222865" y="158943"/>
                  </a:lnTo>
                  <a:lnTo>
                    <a:pt x="189795" y="189795"/>
                  </a:lnTo>
                  <a:lnTo>
                    <a:pt x="158943" y="222865"/>
                  </a:lnTo>
                  <a:lnTo>
                    <a:pt x="130436" y="258028"/>
                  </a:lnTo>
                  <a:lnTo>
                    <a:pt x="104396" y="295158"/>
                  </a:lnTo>
                  <a:lnTo>
                    <a:pt x="80952" y="334132"/>
                  </a:lnTo>
                  <a:lnTo>
                    <a:pt x="60226" y="374822"/>
                  </a:lnTo>
                  <a:lnTo>
                    <a:pt x="42346" y="417104"/>
                  </a:lnTo>
                  <a:lnTo>
                    <a:pt x="27435" y="460853"/>
                  </a:lnTo>
                  <a:lnTo>
                    <a:pt x="15620" y="505943"/>
                  </a:lnTo>
                  <a:lnTo>
                    <a:pt x="7025" y="552249"/>
                  </a:lnTo>
                  <a:lnTo>
                    <a:pt x="1777" y="599645"/>
                  </a:lnTo>
                  <a:lnTo>
                    <a:pt x="0" y="648008"/>
                  </a:lnTo>
                  <a:lnTo>
                    <a:pt x="1777" y="696370"/>
                  </a:lnTo>
                  <a:lnTo>
                    <a:pt x="7025" y="743767"/>
                  </a:lnTo>
                  <a:lnTo>
                    <a:pt x="15620" y="790073"/>
                  </a:lnTo>
                  <a:lnTo>
                    <a:pt x="27435" y="835163"/>
                  </a:lnTo>
                  <a:lnTo>
                    <a:pt x="42346" y="878911"/>
                  </a:lnTo>
                  <a:lnTo>
                    <a:pt x="60226" y="921194"/>
                  </a:lnTo>
                  <a:lnTo>
                    <a:pt x="80952" y="961884"/>
                  </a:lnTo>
                  <a:lnTo>
                    <a:pt x="104396" y="1000857"/>
                  </a:lnTo>
                  <a:lnTo>
                    <a:pt x="130436" y="1037988"/>
                  </a:lnTo>
                  <a:lnTo>
                    <a:pt x="158943" y="1073151"/>
                  </a:lnTo>
                  <a:lnTo>
                    <a:pt x="189795" y="1106221"/>
                  </a:lnTo>
                  <a:lnTo>
                    <a:pt x="222865" y="1137072"/>
                  </a:lnTo>
                  <a:lnTo>
                    <a:pt x="258028" y="1165580"/>
                  </a:lnTo>
                  <a:lnTo>
                    <a:pt x="295158" y="1191619"/>
                  </a:lnTo>
                  <a:lnTo>
                    <a:pt x="334132" y="1215064"/>
                  </a:lnTo>
                  <a:lnTo>
                    <a:pt x="374822" y="1235789"/>
                  </a:lnTo>
                  <a:lnTo>
                    <a:pt x="417104" y="1253670"/>
                  </a:lnTo>
                  <a:lnTo>
                    <a:pt x="460853" y="1268580"/>
                  </a:lnTo>
                  <a:lnTo>
                    <a:pt x="505943" y="1280396"/>
                  </a:lnTo>
                  <a:lnTo>
                    <a:pt x="552249" y="1288990"/>
                  </a:lnTo>
                  <a:lnTo>
                    <a:pt x="599646" y="1294239"/>
                  </a:lnTo>
                  <a:lnTo>
                    <a:pt x="648008" y="1296016"/>
                  </a:lnTo>
                  <a:lnTo>
                    <a:pt x="696370" y="1294239"/>
                  </a:lnTo>
                  <a:lnTo>
                    <a:pt x="743767" y="1288990"/>
                  </a:lnTo>
                  <a:lnTo>
                    <a:pt x="790073" y="1280396"/>
                  </a:lnTo>
                  <a:lnTo>
                    <a:pt x="835163" y="1268580"/>
                  </a:lnTo>
                  <a:lnTo>
                    <a:pt x="878912" y="1253670"/>
                  </a:lnTo>
                  <a:lnTo>
                    <a:pt x="921194" y="1235789"/>
                  </a:lnTo>
                  <a:lnTo>
                    <a:pt x="961884" y="1215064"/>
                  </a:lnTo>
                  <a:lnTo>
                    <a:pt x="1000857" y="1191619"/>
                  </a:lnTo>
                  <a:lnTo>
                    <a:pt x="1037988" y="1165580"/>
                  </a:lnTo>
                  <a:lnTo>
                    <a:pt x="1073151" y="1137072"/>
                  </a:lnTo>
                  <a:lnTo>
                    <a:pt x="1106221" y="1106221"/>
                  </a:lnTo>
                  <a:lnTo>
                    <a:pt x="1137072" y="1073151"/>
                  </a:lnTo>
                  <a:lnTo>
                    <a:pt x="1165580" y="1037988"/>
                  </a:lnTo>
                  <a:lnTo>
                    <a:pt x="1191619" y="1000857"/>
                  </a:lnTo>
                  <a:lnTo>
                    <a:pt x="1215064" y="961884"/>
                  </a:lnTo>
                  <a:lnTo>
                    <a:pt x="1235789" y="921194"/>
                  </a:lnTo>
                  <a:lnTo>
                    <a:pt x="1253670" y="878911"/>
                  </a:lnTo>
                  <a:lnTo>
                    <a:pt x="1268580" y="835163"/>
                  </a:lnTo>
                  <a:lnTo>
                    <a:pt x="1280396" y="790073"/>
                  </a:lnTo>
                  <a:lnTo>
                    <a:pt x="1288990" y="743767"/>
                  </a:lnTo>
                  <a:lnTo>
                    <a:pt x="1294239" y="696370"/>
                  </a:lnTo>
                  <a:lnTo>
                    <a:pt x="1296016" y="648008"/>
                  </a:lnTo>
                  <a:close/>
                </a:path>
              </a:pathLst>
            </a:custGeom>
            <a:ln w="7560">
              <a:solidFill>
                <a:srgbClr val="000000"/>
              </a:solidFill>
            </a:ln>
          </p:spPr>
          <p:txBody>
            <a:bodyPr wrap="square" lIns="0" tIns="0" rIns="0" bIns="0" rtlCol="0"/>
            <a:lstStyle/>
            <a:p>
              <a:endParaRPr/>
            </a:p>
          </p:txBody>
        </p:sp>
      </p:grpSp>
      <p:sp>
        <p:nvSpPr>
          <p:cNvPr id="21" name="object 21"/>
          <p:cNvSpPr txBox="1"/>
          <p:nvPr/>
        </p:nvSpPr>
        <p:spPr>
          <a:xfrm>
            <a:off x="1984265" y="1112804"/>
            <a:ext cx="134620" cy="126364"/>
          </a:xfrm>
          <a:prstGeom prst="rect">
            <a:avLst/>
          </a:prstGeom>
        </p:spPr>
        <p:txBody>
          <a:bodyPr vert="horz" wrap="square" lIns="0" tIns="13970" rIns="0" bIns="0" rtlCol="0">
            <a:spAutoFit/>
          </a:bodyPr>
          <a:lstStyle/>
          <a:p>
            <a:pPr marL="12700">
              <a:lnSpc>
                <a:spcPct val="100000"/>
              </a:lnSpc>
              <a:spcBef>
                <a:spcPts val="110"/>
              </a:spcBef>
            </a:pPr>
            <a:r>
              <a:rPr sz="650" spc="-25" dirty="0">
                <a:latin typeface="Times New Roman"/>
                <a:cs typeface="Times New Roman"/>
              </a:rPr>
              <a:t>SQ</a:t>
            </a:r>
            <a:endParaRPr sz="650">
              <a:latin typeface="Times New Roman"/>
              <a:cs typeface="Times New Roman"/>
            </a:endParaRPr>
          </a:p>
        </p:txBody>
      </p:sp>
      <p:grpSp>
        <p:nvGrpSpPr>
          <p:cNvPr id="22" name="object 22"/>
          <p:cNvGrpSpPr/>
          <p:nvPr/>
        </p:nvGrpSpPr>
        <p:grpSpPr>
          <a:xfrm>
            <a:off x="2088871" y="1251380"/>
            <a:ext cx="180340" cy="227965"/>
            <a:chOff x="2088871" y="1251380"/>
            <a:chExt cx="180340" cy="227965"/>
          </a:xfrm>
        </p:grpSpPr>
        <p:sp>
          <p:nvSpPr>
            <p:cNvPr id="23" name="object 23"/>
            <p:cNvSpPr/>
            <p:nvPr/>
          </p:nvSpPr>
          <p:spPr>
            <a:xfrm>
              <a:off x="2090390" y="1252899"/>
              <a:ext cx="38100" cy="38100"/>
            </a:xfrm>
            <a:custGeom>
              <a:avLst/>
              <a:gdLst/>
              <a:ahLst/>
              <a:cxnLst/>
              <a:rect l="l" t="t" r="r" b="b"/>
              <a:pathLst>
                <a:path w="38100" h="38100">
                  <a:moveTo>
                    <a:pt x="18979" y="0"/>
                  </a:moveTo>
                  <a:lnTo>
                    <a:pt x="11591" y="1491"/>
                  </a:lnTo>
                  <a:lnTo>
                    <a:pt x="5558" y="5558"/>
                  </a:lnTo>
                  <a:lnTo>
                    <a:pt x="1491" y="11591"/>
                  </a:lnTo>
                  <a:lnTo>
                    <a:pt x="0" y="18979"/>
                  </a:lnTo>
                  <a:lnTo>
                    <a:pt x="1491" y="26366"/>
                  </a:lnTo>
                  <a:lnTo>
                    <a:pt x="5558" y="32399"/>
                  </a:lnTo>
                  <a:lnTo>
                    <a:pt x="11591" y="36466"/>
                  </a:lnTo>
                  <a:lnTo>
                    <a:pt x="18979" y="37958"/>
                  </a:lnTo>
                  <a:lnTo>
                    <a:pt x="26366" y="36466"/>
                  </a:lnTo>
                  <a:lnTo>
                    <a:pt x="32399" y="32399"/>
                  </a:lnTo>
                  <a:lnTo>
                    <a:pt x="36466" y="26366"/>
                  </a:lnTo>
                  <a:lnTo>
                    <a:pt x="37958" y="18979"/>
                  </a:lnTo>
                  <a:lnTo>
                    <a:pt x="36466" y="11591"/>
                  </a:lnTo>
                  <a:lnTo>
                    <a:pt x="32399" y="5558"/>
                  </a:lnTo>
                  <a:lnTo>
                    <a:pt x="26366" y="1491"/>
                  </a:lnTo>
                  <a:lnTo>
                    <a:pt x="18979" y="0"/>
                  </a:lnTo>
                  <a:close/>
                </a:path>
              </a:pathLst>
            </a:custGeom>
            <a:solidFill>
              <a:srgbClr val="000000"/>
            </a:solidFill>
          </p:spPr>
          <p:txBody>
            <a:bodyPr wrap="square" lIns="0" tIns="0" rIns="0" bIns="0" rtlCol="0"/>
            <a:lstStyle/>
            <a:p>
              <a:endParaRPr/>
            </a:p>
          </p:txBody>
        </p:sp>
        <p:sp>
          <p:nvSpPr>
            <p:cNvPr id="24" name="object 24"/>
            <p:cNvSpPr/>
            <p:nvPr/>
          </p:nvSpPr>
          <p:spPr>
            <a:xfrm>
              <a:off x="2090390" y="1252899"/>
              <a:ext cx="38100" cy="38100"/>
            </a:xfrm>
            <a:custGeom>
              <a:avLst/>
              <a:gdLst/>
              <a:ahLst/>
              <a:cxnLst/>
              <a:rect l="l" t="t" r="r" b="b"/>
              <a:pathLst>
                <a:path w="38100" h="38100">
                  <a:moveTo>
                    <a:pt x="37958" y="18979"/>
                  </a:moveTo>
                  <a:lnTo>
                    <a:pt x="36466" y="11591"/>
                  </a:lnTo>
                  <a:lnTo>
                    <a:pt x="32399" y="5558"/>
                  </a:lnTo>
                  <a:lnTo>
                    <a:pt x="26366" y="1491"/>
                  </a:lnTo>
                  <a:lnTo>
                    <a:pt x="18979" y="0"/>
                  </a:lnTo>
                  <a:lnTo>
                    <a:pt x="11591" y="1491"/>
                  </a:lnTo>
                  <a:lnTo>
                    <a:pt x="5558" y="5558"/>
                  </a:lnTo>
                  <a:lnTo>
                    <a:pt x="1491" y="11591"/>
                  </a:lnTo>
                  <a:lnTo>
                    <a:pt x="0" y="18979"/>
                  </a:lnTo>
                  <a:lnTo>
                    <a:pt x="1491" y="26366"/>
                  </a:lnTo>
                  <a:lnTo>
                    <a:pt x="5558" y="32399"/>
                  </a:lnTo>
                  <a:lnTo>
                    <a:pt x="11591" y="36466"/>
                  </a:lnTo>
                  <a:lnTo>
                    <a:pt x="18979" y="37958"/>
                  </a:lnTo>
                  <a:lnTo>
                    <a:pt x="26366" y="36466"/>
                  </a:lnTo>
                  <a:lnTo>
                    <a:pt x="32399" y="32399"/>
                  </a:lnTo>
                  <a:lnTo>
                    <a:pt x="36466" y="26366"/>
                  </a:lnTo>
                  <a:lnTo>
                    <a:pt x="37958" y="18979"/>
                  </a:lnTo>
                  <a:close/>
                </a:path>
              </a:pathLst>
            </a:custGeom>
            <a:ln w="3175">
              <a:solidFill>
                <a:srgbClr val="000000"/>
              </a:solidFill>
            </a:ln>
          </p:spPr>
          <p:txBody>
            <a:bodyPr wrap="square" lIns="0" tIns="0" rIns="0" bIns="0" rtlCol="0"/>
            <a:lstStyle/>
            <a:p>
              <a:endParaRPr/>
            </a:p>
          </p:txBody>
        </p:sp>
        <p:sp>
          <p:nvSpPr>
            <p:cNvPr id="25" name="object 25"/>
            <p:cNvSpPr/>
            <p:nvPr/>
          </p:nvSpPr>
          <p:spPr>
            <a:xfrm>
              <a:off x="2240211" y="1450023"/>
              <a:ext cx="27940" cy="27940"/>
            </a:xfrm>
            <a:custGeom>
              <a:avLst/>
              <a:gdLst/>
              <a:ahLst/>
              <a:cxnLst/>
              <a:rect l="l" t="t" r="r" b="b"/>
              <a:pathLst>
                <a:path w="27939" h="27940">
                  <a:moveTo>
                    <a:pt x="21211" y="0"/>
                  </a:moveTo>
                  <a:lnTo>
                    <a:pt x="6117" y="0"/>
                  </a:lnTo>
                  <a:lnTo>
                    <a:pt x="0" y="6117"/>
                  </a:lnTo>
                  <a:lnTo>
                    <a:pt x="0" y="21212"/>
                  </a:lnTo>
                  <a:lnTo>
                    <a:pt x="6117" y="27329"/>
                  </a:lnTo>
                  <a:lnTo>
                    <a:pt x="21211" y="27329"/>
                  </a:lnTo>
                  <a:lnTo>
                    <a:pt x="27329" y="21212"/>
                  </a:lnTo>
                  <a:lnTo>
                    <a:pt x="27329" y="6117"/>
                  </a:lnTo>
                  <a:lnTo>
                    <a:pt x="21211" y="0"/>
                  </a:lnTo>
                  <a:close/>
                </a:path>
              </a:pathLst>
            </a:custGeom>
            <a:solidFill>
              <a:srgbClr val="000000"/>
            </a:solidFill>
          </p:spPr>
          <p:txBody>
            <a:bodyPr wrap="square" lIns="0" tIns="0" rIns="0" bIns="0" rtlCol="0"/>
            <a:lstStyle/>
            <a:p>
              <a:endParaRPr/>
            </a:p>
          </p:txBody>
        </p:sp>
        <p:sp>
          <p:nvSpPr>
            <p:cNvPr id="26" name="object 26"/>
            <p:cNvSpPr/>
            <p:nvPr/>
          </p:nvSpPr>
          <p:spPr>
            <a:xfrm>
              <a:off x="2240211" y="1450023"/>
              <a:ext cx="27940" cy="27940"/>
            </a:xfrm>
            <a:custGeom>
              <a:avLst/>
              <a:gdLst/>
              <a:ahLst/>
              <a:cxnLst/>
              <a:rect l="l" t="t" r="r" b="b"/>
              <a:pathLst>
                <a:path w="27939" h="27940">
                  <a:moveTo>
                    <a:pt x="27329" y="13664"/>
                  </a:moveTo>
                  <a:lnTo>
                    <a:pt x="27329" y="6117"/>
                  </a:lnTo>
                  <a:lnTo>
                    <a:pt x="21211" y="0"/>
                  </a:lnTo>
                  <a:lnTo>
                    <a:pt x="13664" y="0"/>
                  </a:lnTo>
                  <a:lnTo>
                    <a:pt x="6117" y="0"/>
                  </a:lnTo>
                  <a:lnTo>
                    <a:pt x="0" y="6117"/>
                  </a:lnTo>
                  <a:lnTo>
                    <a:pt x="0" y="13664"/>
                  </a:lnTo>
                  <a:lnTo>
                    <a:pt x="0" y="21212"/>
                  </a:lnTo>
                  <a:lnTo>
                    <a:pt x="6117" y="27329"/>
                  </a:lnTo>
                  <a:lnTo>
                    <a:pt x="13664" y="27329"/>
                  </a:lnTo>
                  <a:lnTo>
                    <a:pt x="21211" y="27329"/>
                  </a:lnTo>
                  <a:lnTo>
                    <a:pt x="27329" y="21212"/>
                  </a:lnTo>
                  <a:lnTo>
                    <a:pt x="27329" y="13664"/>
                  </a:lnTo>
                  <a:close/>
                </a:path>
              </a:pathLst>
            </a:custGeom>
            <a:ln w="3175">
              <a:solidFill>
                <a:srgbClr val="000000"/>
              </a:solidFill>
            </a:ln>
          </p:spPr>
          <p:txBody>
            <a:bodyPr wrap="square" lIns="0" tIns="0" rIns="0" bIns="0" rtlCol="0"/>
            <a:lstStyle/>
            <a:p>
              <a:endParaRPr/>
            </a:p>
          </p:txBody>
        </p:sp>
      </p:grpSp>
      <p:sp>
        <p:nvSpPr>
          <p:cNvPr id="27" name="object 27"/>
          <p:cNvSpPr txBox="1"/>
          <p:nvPr/>
        </p:nvSpPr>
        <p:spPr>
          <a:xfrm>
            <a:off x="2234275" y="1416895"/>
            <a:ext cx="176530" cy="97155"/>
          </a:xfrm>
          <a:prstGeom prst="rect">
            <a:avLst/>
          </a:prstGeom>
        </p:spPr>
        <p:txBody>
          <a:bodyPr vert="horz" wrap="square" lIns="0" tIns="14604" rIns="0" bIns="0" rtlCol="0">
            <a:spAutoFit/>
          </a:bodyPr>
          <a:lstStyle/>
          <a:p>
            <a:pPr marL="38100">
              <a:lnSpc>
                <a:spcPct val="100000"/>
              </a:lnSpc>
              <a:spcBef>
                <a:spcPts val="114"/>
              </a:spcBef>
            </a:pPr>
            <a:r>
              <a:rPr sz="675" i="1" spc="-37" baseline="12345" dirty="0">
                <a:latin typeface="Times New Roman"/>
                <a:cs typeface="Times New Roman"/>
              </a:rPr>
              <a:t>C</a:t>
            </a:r>
            <a:r>
              <a:rPr sz="350" i="1" spc="-25" dirty="0">
                <a:latin typeface="Times New Roman"/>
                <a:cs typeface="Times New Roman"/>
              </a:rPr>
              <a:t>AS</a:t>
            </a:r>
            <a:endParaRPr sz="350">
              <a:latin typeface="Times New Roman"/>
              <a:cs typeface="Times New Roman"/>
            </a:endParaRPr>
          </a:p>
        </p:txBody>
      </p:sp>
      <p:sp>
        <p:nvSpPr>
          <p:cNvPr id="28" name="object 28"/>
          <p:cNvSpPr txBox="1"/>
          <p:nvPr/>
        </p:nvSpPr>
        <p:spPr>
          <a:xfrm>
            <a:off x="1433362" y="2899922"/>
            <a:ext cx="1913889" cy="126364"/>
          </a:xfrm>
          <a:prstGeom prst="rect">
            <a:avLst/>
          </a:prstGeom>
        </p:spPr>
        <p:txBody>
          <a:bodyPr vert="horz" wrap="square" lIns="0" tIns="13970" rIns="0" bIns="0" rtlCol="0">
            <a:spAutoFit/>
          </a:bodyPr>
          <a:lstStyle/>
          <a:p>
            <a:pPr marL="12700">
              <a:lnSpc>
                <a:spcPct val="100000"/>
              </a:lnSpc>
              <a:spcBef>
                <a:spcPts val="110"/>
              </a:spcBef>
            </a:pPr>
            <a:r>
              <a:rPr sz="650" dirty="0">
                <a:latin typeface="Times New Roman"/>
                <a:cs typeface="Times New Roman"/>
              </a:rPr>
              <a:t>Issue</a:t>
            </a:r>
            <a:r>
              <a:rPr sz="650" spc="120" dirty="0">
                <a:latin typeface="Times New Roman"/>
                <a:cs typeface="Times New Roman"/>
              </a:rPr>
              <a:t> </a:t>
            </a:r>
            <a:r>
              <a:rPr sz="650" dirty="0">
                <a:latin typeface="Times New Roman"/>
                <a:cs typeface="Times New Roman"/>
              </a:rPr>
              <a:t>1:</a:t>
            </a:r>
            <a:r>
              <a:rPr sz="650" spc="125" dirty="0">
                <a:latin typeface="Times New Roman"/>
                <a:cs typeface="Times New Roman"/>
              </a:rPr>
              <a:t> </a:t>
            </a:r>
            <a:r>
              <a:rPr sz="650" spc="45" dirty="0">
                <a:latin typeface="Times New Roman"/>
                <a:cs typeface="Times New Roman"/>
              </a:rPr>
              <a:t>Government</a:t>
            </a:r>
            <a:r>
              <a:rPr sz="650" spc="125" dirty="0">
                <a:latin typeface="Times New Roman"/>
                <a:cs typeface="Times New Roman"/>
              </a:rPr>
              <a:t> </a:t>
            </a:r>
            <a:r>
              <a:rPr sz="650" dirty="0">
                <a:latin typeface="Times New Roman"/>
                <a:cs typeface="Times New Roman"/>
              </a:rPr>
              <a:t>Intervention</a:t>
            </a:r>
            <a:r>
              <a:rPr sz="650" spc="120" dirty="0">
                <a:latin typeface="Times New Roman"/>
                <a:cs typeface="Times New Roman"/>
              </a:rPr>
              <a:t> </a:t>
            </a:r>
            <a:r>
              <a:rPr sz="650" spc="50" dirty="0">
                <a:latin typeface="Times New Roman"/>
                <a:cs typeface="Times New Roman"/>
              </a:rPr>
              <a:t>in</a:t>
            </a:r>
            <a:r>
              <a:rPr sz="650" spc="125" dirty="0">
                <a:latin typeface="Times New Roman"/>
                <a:cs typeface="Times New Roman"/>
              </a:rPr>
              <a:t> </a:t>
            </a:r>
            <a:r>
              <a:rPr sz="650" spc="55" dirty="0">
                <a:latin typeface="Times New Roman"/>
                <a:cs typeface="Times New Roman"/>
              </a:rPr>
              <a:t>the</a:t>
            </a:r>
            <a:r>
              <a:rPr sz="650" spc="125" dirty="0">
                <a:latin typeface="Times New Roman"/>
                <a:cs typeface="Times New Roman"/>
              </a:rPr>
              <a:t> </a:t>
            </a:r>
            <a:r>
              <a:rPr sz="650" spc="-10" dirty="0">
                <a:latin typeface="Times New Roman"/>
                <a:cs typeface="Times New Roman"/>
              </a:rPr>
              <a:t>Economy</a:t>
            </a:r>
            <a:endParaRPr sz="650">
              <a:latin typeface="Times New Roman"/>
              <a:cs typeface="Times New Roman"/>
            </a:endParaRPr>
          </a:p>
        </p:txBody>
      </p:sp>
      <p:sp>
        <p:nvSpPr>
          <p:cNvPr id="29" name="object 29"/>
          <p:cNvSpPr txBox="1"/>
          <p:nvPr/>
        </p:nvSpPr>
        <p:spPr>
          <a:xfrm>
            <a:off x="1073791" y="1179244"/>
            <a:ext cx="121285" cy="1092835"/>
          </a:xfrm>
          <a:prstGeom prst="rect">
            <a:avLst/>
          </a:prstGeom>
        </p:spPr>
        <p:txBody>
          <a:bodyPr vert="vert270" wrap="square" lIns="0" tIns="4445" rIns="0" bIns="0" rtlCol="0">
            <a:spAutoFit/>
          </a:bodyPr>
          <a:lstStyle/>
          <a:p>
            <a:pPr marL="12700">
              <a:lnSpc>
                <a:spcPct val="100000"/>
              </a:lnSpc>
              <a:spcBef>
                <a:spcPts val="35"/>
              </a:spcBef>
            </a:pPr>
            <a:r>
              <a:rPr sz="650" dirty="0">
                <a:latin typeface="Times New Roman"/>
                <a:cs typeface="Times New Roman"/>
              </a:rPr>
              <a:t>Issue</a:t>
            </a:r>
            <a:r>
              <a:rPr sz="650" spc="195" dirty="0">
                <a:latin typeface="Times New Roman"/>
                <a:cs typeface="Times New Roman"/>
              </a:rPr>
              <a:t> </a:t>
            </a:r>
            <a:r>
              <a:rPr sz="650" dirty="0">
                <a:latin typeface="Times New Roman"/>
                <a:cs typeface="Times New Roman"/>
              </a:rPr>
              <a:t>2:</a:t>
            </a:r>
            <a:r>
              <a:rPr sz="650" spc="200" dirty="0">
                <a:latin typeface="Times New Roman"/>
                <a:cs typeface="Times New Roman"/>
              </a:rPr>
              <a:t> </a:t>
            </a:r>
            <a:r>
              <a:rPr sz="650" dirty="0">
                <a:latin typeface="Times New Roman"/>
                <a:cs typeface="Times New Roman"/>
              </a:rPr>
              <a:t>Education</a:t>
            </a:r>
            <a:r>
              <a:rPr sz="650" spc="200" dirty="0">
                <a:latin typeface="Times New Roman"/>
                <a:cs typeface="Times New Roman"/>
              </a:rPr>
              <a:t> </a:t>
            </a:r>
            <a:r>
              <a:rPr sz="650" spc="-10" dirty="0">
                <a:latin typeface="Times New Roman"/>
                <a:cs typeface="Times New Roman"/>
              </a:rPr>
              <a:t>Spending</a:t>
            </a:r>
            <a:endParaRPr sz="650">
              <a:latin typeface="Times New Roman"/>
              <a:cs typeface="Times New Roman"/>
            </a:endParaRPr>
          </a:p>
        </p:txBody>
      </p:sp>
    </p:spTree>
  </p:cSld>
  <p:clrMapOvr>
    <a:masterClrMapping/>
  </p:clrMapOvr>
  <p:transition>
    <p:cut/>
  </p:transition>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78101"/>
            <a:ext cx="3912870"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The size of the winset has a significant impact on policy outcomes.</a:t>
            </a:r>
          </a:p>
        </p:txBody>
      </p:sp>
    </p:spTree>
  </p:cSld>
  <p:clrMapOvr>
    <a:masterClrMapping/>
  </p:clrMapOvr>
  <p:transition>
    <p:cut/>
  </p:transition>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14780"/>
            <a:ext cx="3870325" cy="1625894"/>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Policy stability</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5080">
              <a:lnSpc>
                <a:spcPct val="102600"/>
              </a:lnSpc>
            </a:pPr>
            <a:r>
              <a:rPr sz="1100" dirty="0">
                <a:latin typeface="+mn-lt"/>
                <a:cs typeface="Arial MT"/>
              </a:rPr>
              <a:t>When the winset is small, policy stability is high because there are few policy alternatives that can defeat the status quo.</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79375">
              <a:lnSpc>
                <a:spcPct val="102600"/>
              </a:lnSpc>
            </a:pPr>
            <a:r>
              <a:rPr sz="1100" dirty="0">
                <a:latin typeface="+mn-lt"/>
                <a:cs typeface="Arial MT"/>
              </a:rPr>
              <a:t>When the winset is large, policy stability is low because there are many policy alternatives that can defeat the status quo point.</a:t>
            </a:r>
          </a:p>
        </p:txBody>
      </p:sp>
    </p:spTree>
  </p:cSld>
  <p:clrMapOvr>
    <a:masterClrMapping/>
  </p:clrMapOvr>
  <p:transition>
    <p:cut/>
  </p:transition>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83614"/>
            <a:ext cx="3788410" cy="1446486"/>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Size of Policy Shifts</a:t>
            </a:r>
          </a:p>
          <a:p>
            <a:pPr>
              <a:lnSpc>
                <a:spcPct val="100000"/>
              </a:lnSpc>
            </a:pPr>
            <a:endParaRPr sz="1100" dirty="0">
              <a:latin typeface="+mn-lt"/>
              <a:cs typeface="Arial MT"/>
            </a:endParaRPr>
          </a:p>
          <a:p>
            <a:pPr>
              <a:lnSpc>
                <a:spcPct val="100000"/>
              </a:lnSpc>
              <a:spcBef>
                <a:spcPts val="340"/>
              </a:spcBef>
            </a:pPr>
            <a:endParaRPr sz="1100" dirty="0">
              <a:latin typeface="+mn-lt"/>
              <a:cs typeface="Arial MT"/>
            </a:endParaRPr>
          </a:p>
          <a:p>
            <a:pPr marL="12700">
              <a:lnSpc>
                <a:spcPct val="100000"/>
              </a:lnSpc>
            </a:pPr>
            <a:r>
              <a:rPr sz="1100" dirty="0">
                <a:latin typeface="+mn-lt"/>
                <a:cs typeface="Arial MT"/>
              </a:rPr>
              <a:t>When the winset is small, policy shifts must necessarily be small.</a:t>
            </a:r>
          </a:p>
          <a:p>
            <a:pPr>
              <a:lnSpc>
                <a:spcPct val="100000"/>
              </a:lnSpc>
            </a:pPr>
            <a:endParaRPr sz="1100" dirty="0">
              <a:latin typeface="+mn-lt"/>
              <a:cs typeface="Arial MT"/>
            </a:endParaRPr>
          </a:p>
          <a:p>
            <a:pPr>
              <a:lnSpc>
                <a:spcPct val="100000"/>
              </a:lnSpc>
              <a:spcBef>
                <a:spcPts val="300"/>
              </a:spcBef>
            </a:pPr>
            <a:endParaRPr sz="1100" dirty="0">
              <a:latin typeface="+mn-lt"/>
              <a:cs typeface="Arial MT"/>
            </a:endParaRPr>
          </a:p>
          <a:p>
            <a:pPr marL="12700" marR="146685">
              <a:lnSpc>
                <a:spcPct val="102699"/>
              </a:lnSpc>
              <a:spcBef>
                <a:spcPts val="5"/>
              </a:spcBef>
            </a:pPr>
            <a:r>
              <a:rPr sz="1100" dirty="0">
                <a:latin typeface="+mn-lt"/>
                <a:cs typeface="Arial MT"/>
              </a:rPr>
              <a:t>When the winset is large, the possibility arises for more radical shifts in policy.</a:t>
            </a:r>
          </a:p>
        </p:txBody>
      </p:sp>
    </p:spTree>
  </p:cSld>
  <p:clrMapOvr>
    <a:masterClrMapping/>
  </p:clrMapOvr>
  <p:transition>
    <p:cut/>
  </p:transition>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852448"/>
            <a:ext cx="3549015" cy="1157112"/>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Variance in the Size of Policy Shifts</a:t>
            </a:r>
          </a:p>
          <a:p>
            <a:pPr marL="12700" marR="5080">
              <a:lnSpc>
                <a:spcPct val="317400"/>
              </a:lnSpc>
            </a:pPr>
            <a:r>
              <a:rPr sz="1100" dirty="0">
                <a:latin typeface="+mn-lt"/>
                <a:cs typeface="Arial MT"/>
              </a:rPr>
              <a:t>When the winset is small, policy shifts are always small. </a:t>
            </a:r>
            <a:endParaRPr lang="en-US" sz="1100" dirty="0">
              <a:latin typeface="+mn-lt"/>
              <a:cs typeface="Arial MT"/>
            </a:endParaRPr>
          </a:p>
          <a:p>
            <a:pPr marL="12700" marR="5080">
              <a:lnSpc>
                <a:spcPct val="317400"/>
              </a:lnSpc>
            </a:pPr>
            <a:r>
              <a:rPr sz="1100" dirty="0">
                <a:latin typeface="+mn-lt"/>
                <a:cs typeface="Arial MT"/>
              </a:rPr>
              <a:t>When the winset is large, policy shifts may be large or small.</a:t>
            </a:r>
          </a:p>
        </p:txBody>
      </p:sp>
    </p:spTree>
  </p:cSld>
  <p:clrMapOvr>
    <a:masterClrMapping/>
  </p:clrMapOvr>
  <p:transition>
    <p:cut/>
  </p:transition>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1312545"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Agenda-Setting Power</a:t>
            </a:r>
          </a:p>
        </p:txBody>
      </p:sp>
      <p:sp>
        <p:nvSpPr>
          <p:cNvPr id="3" name="object 3"/>
          <p:cNvSpPr txBox="1">
            <a:spLocks noGrp="1"/>
          </p:cNvSpPr>
          <p:nvPr>
            <p:ph type="body" idx="1"/>
          </p:nvPr>
        </p:nvSpPr>
        <p:spPr>
          <a:prstGeom prst="rect">
            <a:avLst/>
          </a:prstGeom>
        </p:spPr>
        <p:txBody>
          <a:bodyPr vert="horz" wrap="square" lIns="0" tIns="6985" rIns="0" bIns="0" rtlCol="0">
            <a:spAutoFit/>
          </a:bodyPr>
          <a:lstStyle/>
          <a:p>
            <a:pPr marL="12700" marR="5080">
              <a:lnSpc>
                <a:spcPct val="102600"/>
              </a:lnSpc>
              <a:spcBef>
                <a:spcPts val="55"/>
              </a:spcBef>
            </a:pPr>
            <a:r>
              <a:rPr dirty="0">
                <a:latin typeface="+mn-lt"/>
              </a:rPr>
              <a:t>When the winset is small, an agenda-setting veto player can’t move policy far from where other veto players would want to move it if they were the agenda setter.</a:t>
            </a:r>
          </a:p>
          <a:p>
            <a:pPr>
              <a:lnSpc>
                <a:spcPct val="100000"/>
              </a:lnSpc>
            </a:pPr>
            <a:endParaRPr dirty="0">
              <a:latin typeface="+mn-lt"/>
            </a:endParaRPr>
          </a:p>
          <a:p>
            <a:pPr>
              <a:lnSpc>
                <a:spcPct val="100000"/>
              </a:lnSpc>
              <a:spcBef>
                <a:spcPts val="305"/>
              </a:spcBef>
            </a:pPr>
            <a:endParaRPr dirty="0">
              <a:latin typeface="+mn-lt"/>
            </a:endParaRPr>
          </a:p>
          <a:p>
            <a:pPr marL="12700" marR="207645" algn="just">
              <a:lnSpc>
                <a:spcPct val="102600"/>
              </a:lnSpc>
            </a:pPr>
            <a:r>
              <a:rPr dirty="0">
                <a:latin typeface="+mn-lt"/>
              </a:rPr>
              <a:t>When the winset is large, an agenda-setting veto player has the possibility to move policy far from where the other veto players would move it if they were the agenda setter.</a:t>
            </a:r>
          </a:p>
        </p:txBody>
      </p:sp>
    </p:spTree>
  </p:cSld>
  <p:clrMapOvr>
    <a:masterClrMapping/>
  </p:clrMapOvr>
  <p:transition>
    <p:cut/>
  </p:transition>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09280"/>
            <a:ext cx="3913504" cy="349391"/>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Veto player theory shows that an increase in the number of veto players either decreases the size of the winset or leaves it the same.</a:t>
            </a:r>
          </a:p>
        </p:txBody>
      </p:sp>
    </p:spTree>
  </p:cSld>
  <p:clrMapOvr>
    <a:masterClrMapping/>
  </p:clrMapOvr>
  <p:transition>
    <p:cut/>
  </p:transition>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17372" y="188354"/>
            <a:ext cx="648335" cy="84455"/>
          </a:xfrm>
          <a:prstGeom prst="rect">
            <a:avLst/>
          </a:prstGeom>
        </p:spPr>
        <p:txBody>
          <a:bodyPr vert="horz" wrap="square" lIns="0" tIns="17145" rIns="0" bIns="0" rtlCol="0">
            <a:spAutoFit/>
          </a:bodyPr>
          <a:lstStyle/>
          <a:p>
            <a:pPr marL="12700">
              <a:lnSpc>
                <a:spcPct val="100000"/>
              </a:lnSpc>
              <a:spcBef>
                <a:spcPts val="135"/>
              </a:spcBef>
            </a:pPr>
            <a:r>
              <a:rPr sz="350" spc="20" dirty="0">
                <a:latin typeface="Times New Roman"/>
                <a:cs typeface="Times New Roman"/>
              </a:rPr>
              <a:t>(a)</a:t>
            </a:r>
            <a:r>
              <a:rPr sz="350" spc="25" dirty="0">
                <a:latin typeface="Times New Roman"/>
                <a:cs typeface="Times New Roman"/>
              </a:rPr>
              <a:t> </a:t>
            </a:r>
            <a:r>
              <a:rPr sz="350" spc="20" dirty="0">
                <a:latin typeface="Times New Roman"/>
                <a:cs typeface="Times New Roman"/>
              </a:rPr>
              <a:t>Two</a:t>
            </a:r>
            <a:r>
              <a:rPr sz="350" spc="30" dirty="0">
                <a:latin typeface="Times New Roman"/>
                <a:cs typeface="Times New Roman"/>
              </a:rPr>
              <a:t> </a:t>
            </a:r>
            <a:r>
              <a:rPr sz="350" spc="20" dirty="0">
                <a:latin typeface="Times New Roman"/>
                <a:cs typeface="Times New Roman"/>
              </a:rPr>
              <a:t>veto</a:t>
            </a:r>
            <a:r>
              <a:rPr sz="350" spc="30" dirty="0">
                <a:latin typeface="Times New Roman"/>
                <a:cs typeface="Times New Roman"/>
              </a:rPr>
              <a:t> </a:t>
            </a:r>
            <a:r>
              <a:rPr sz="350" spc="20" dirty="0">
                <a:latin typeface="Times New Roman"/>
                <a:cs typeface="Times New Roman"/>
              </a:rPr>
              <a:t>players</a:t>
            </a:r>
            <a:r>
              <a:rPr sz="350" spc="70" dirty="0">
                <a:latin typeface="Times New Roman"/>
                <a:cs typeface="Times New Roman"/>
              </a:rPr>
              <a:t> </a:t>
            </a:r>
            <a:r>
              <a:rPr sz="350" i="1" spc="20" dirty="0">
                <a:latin typeface="Times New Roman"/>
                <a:cs typeface="Times New Roman"/>
              </a:rPr>
              <a:t>A</a:t>
            </a:r>
            <a:r>
              <a:rPr sz="350" i="1" spc="55" dirty="0">
                <a:latin typeface="Times New Roman"/>
                <a:cs typeface="Times New Roman"/>
              </a:rPr>
              <a:t> </a:t>
            </a:r>
            <a:r>
              <a:rPr sz="350" spc="50" dirty="0">
                <a:latin typeface="Times New Roman"/>
                <a:cs typeface="Times New Roman"/>
              </a:rPr>
              <a:t>and</a:t>
            </a:r>
            <a:r>
              <a:rPr sz="350" spc="30" dirty="0">
                <a:latin typeface="Times New Roman"/>
                <a:cs typeface="Times New Roman"/>
              </a:rPr>
              <a:t> </a:t>
            </a:r>
            <a:r>
              <a:rPr sz="350" i="1" spc="-50" dirty="0">
                <a:latin typeface="Times New Roman"/>
                <a:cs typeface="Times New Roman"/>
              </a:rPr>
              <a:t>B</a:t>
            </a:r>
            <a:endParaRPr sz="350">
              <a:latin typeface="Times New Roman"/>
              <a:cs typeface="Times New Roman"/>
            </a:endParaRPr>
          </a:p>
        </p:txBody>
      </p:sp>
      <p:grpSp>
        <p:nvGrpSpPr>
          <p:cNvPr id="3" name="object 3"/>
          <p:cNvGrpSpPr/>
          <p:nvPr/>
        </p:nvGrpSpPr>
        <p:grpSpPr>
          <a:xfrm>
            <a:off x="678583" y="342850"/>
            <a:ext cx="1141730" cy="802005"/>
            <a:chOff x="678583" y="342850"/>
            <a:chExt cx="1141730" cy="802005"/>
          </a:xfrm>
        </p:grpSpPr>
        <p:sp>
          <p:nvSpPr>
            <p:cNvPr id="4" name="object 4"/>
            <p:cNvSpPr/>
            <p:nvPr/>
          </p:nvSpPr>
          <p:spPr>
            <a:xfrm>
              <a:off x="1011257" y="563147"/>
              <a:ext cx="181610" cy="361315"/>
            </a:xfrm>
            <a:custGeom>
              <a:avLst/>
              <a:gdLst/>
              <a:ahLst/>
              <a:cxnLst/>
              <a:rect l="l" t="t" r="r" b="b"/>
              <a:pathLst>
                <a:path w="181609" h="361315">
                  <a:moveTo>
                    <a:pt x="90721" y="0"/>
                  </a:moveTo>
                  <a:lnTo>
                    <a:pt x="38733" y="53609"/>
                  </a:lnTo>
                  <a:lnTo>
                    <a:pt x="17823" y="92135"/>
                  </a:lnTo>
                  <a:lnTo>
                    <a:pt x="4607" y="134708"/>
                  </a:lnTo>
                  <a:lnTo>
                    <a:pt x="0" y="180417"/>
                  </a:lnTo>
                  <a:lnTo>
                    <a:pt x="4607" y="226127"/>
                  </a:lnTo>
                  <a:lnTo>
                    <a:pt x="17823" y="268700"/>
                  </a:lnTo>
                  <a:lnTo>
                    <a:pt x="38733" y="307226"/>
                  </a:lnTo>
                  <a:lnTo>
                    <a:pt x="66428" y="340792"/>
                  </a:lnTo>
                  <a:lnTo>
                    <a:pt x="90721" y="360835"/>
                  </a:lnTo>
                  <a:lnTo>
                    <a:pt x="115014" y="340792"/>
                  </a:lnTo>
                  <a:lnTo>
                    <a:pt x="142709" y="307226"/>
                  </a:lnTo>
                  <a:lnTo>
                    <a:pt x="163619" y="268700"/>
                  </a:lnTo>
                  <a:lnTo>
                    <a:pt x="176835" y="226127"/>
                  </a:lnTo>
                  <a:lnTo>
                    <a:pt x="181442" y="180417"/>
                  </a:lnTo>
                  <a:lnTo>
                    <a:pt x="176835" y="134708"/>
                  </a:lnTo>
                  <a:lnTo>
                    <a:pt x="163619" y="92135"/>
                  </a:lnTo>
                  <a:lnTo>
                    <a:pt x="142709" y="53609"/>
                  </a:lnTo>
                  <a:lnTo>
                    <a:pt x="115014" y="20043"/>
                  </a:lnTo>
                  <a:lnTo>
                    <a:pt x="90721" y="0"/>
                  </a:lnTo>
                  <a:close/>
                </a:path>
              </a:pathLst>
            </a:custGeom>
            <a:solidFill>
              <a:srgbClr val="CCCCCC"/>
            </a:solidFill>
          </p:spPr>
          <p:txBody>
            <a:bodyPr wrap="square" lIns="0" tIns="0" rIns="0" bIns="0" rtlCol="0"/>
            <a:lstStyle/>
            <a:p>
              <a:endParaRPr/>
            </a:p>
          </p:txBody>
        </p:sp>
        <p:sp>
          <p:nvSpPr>
            <p:cNvPr id="5" name="object 5"/>
            <p:cNvSpPr/>
            <p:nvPr/>
          </p:nvSpPr>
          <p:spPr>
            <a:xfrm>
              <a:off x="682393" y="346660"/>
              <a:ext cx="1134110" cy="794385"/>
            </a:xfrm>
            <a:custGeom>
              <a:avLst/>
              <a:gdLst/>
              <a:ahLst/>
              <a:cxnLst/>
              <a:rect l="l" t="t" r="r" b="b"/>
              <a:pathLst>
                <a:path w="1134110" h="794385">
                  <a:moveTo>
                    <a:pt x="0" y="793809"/>
                  </a:moveTo>
                  <a:lnTo>
                    <a:pt x="1134014" y="793809"/>
                  </a:lnTo>
                </a:path>
                <a:path w="1134110" h="794385">
                  <a:moveTo>
                    <a:pt x="0" y="793809"/>
                  </a:moveTo>
                  <a:lnTo>
                    <a:pt x="0" y="0"/>
                  </a:lnTo>
                </a:path>
              </a:pathLst>
            </a:custGeom>
            <a:ln w="7559">
              <a:solidFill>
                <a:srgbClr val="000000"/>
              </a:solidFill>
            </a:ln>
          </p:spPr>
          <p:txBody>
            <a:bodyPr wrap="square" lIns="0" tIns="0" rIns="0" bIns="0" rtlCol="0"/>
            <a:lstStyle/>
            <a:p>
              <a:endParaRPr/>
            </a:p>
          </p:txBody>
        </p:sp>
        <p:sp>
          <p:nvSpPr>
            <p:cNvPr id="6" name="object 6"/>
            <p:cNvSpPr/>
            <p:nvPr/>
          </p:nvSpPr>
          <p:spPr>
            <a:xfrm>
              <a:off x="958723" y="736391"/>
              <a:ext cx="14604" cy="14604"/>
            </a:xfrm>
            <a:custGeom>
              <a:avLst/>
              <a:gdLst/>
              <a:ahLst/>
              <a:cxnLst/>
              <a:rect l="l" t="t" r="r" b="b"/>
              <a:pathLst>
                <a:path w="14605" h="14604">
                  <a:moveTo>
                    <a:pt x="11136" y="0"/>
                  </a:moveTo>
                  <a:lnTo>
                    <a:pt x="3211" y="0"/>
                  </a:lnTo>
                  <a:lnTo>
                    <a:pt x="0" y="3211"/>
                  </a:lnTo>
                  <a:lnTo>
                    <a:pt x="0" y="11136"/>
                  </a:lnTo>
                  <a:lnTo>
                    <a:pt x="3211" y="14348"/>
                  </a:lnTo>
                  <a:lnTo>
                    <a:pt x="11136" y="14348"/>
                  </a:lnTo>
                  <a:lnTo>
                    <a:pt x="14348" y="11136"/>
                  </a:lnTo>
                  <a:lnTo>
                    <a:pt x="14348" y="3211"/>
                  </a:lnTo>
                  <a:lnTo>
                    <a:pt x="11136" y="0"/>
                  </a:lnTo>
                  <a:close/>
                </a:path>
              </a:pathLst>
            </a:custGeom>
            <a:solidFill>
              <a:srgbClr val="000000"/>
            </a:solidFill>
          </p:spPr>
          <p:txBody>
            <a:bodyPr wrap="square" lIns="0" tIns="0" rIns="0" bIns="0" rtlCol="0"/>
            <a:lstStyle/>
            <a:p>
              <a:endParaRPr/>
            </a:p>
          </p:txBody>
        </p:sp>
        <p:sp>
          <p:nvSpPr>
            <p:cNvPr id="7" name="object 7"/>
            <p:cNvSpPr/>
            <p:nvPr/>
          </p:nvSpPr>
          <p:spPr>
            <a:xfrm>
              <a:off x="958723" y="736391"/>
              <a:ext cx="14604" cy="14604"/>
            </a:xfrm>
            <a:custGeom>
              <a:avLst/>
              <a:gdLst/>
              <a:ahLst/>
              <a:cxnLst/>
              <a:rect l="l" t="t" r="r" b="b"/>
              <a:pathLst>
                <a:path w="14605" h="14604">
                  <a:moveTo>
                    <a:pt x="14348" y="7174"/>
                  </a:moveTo>
                  <a:lnTo>
                    <a:pt x="14348" y="3211"/>
                  </a:lnTo>
                  <a:lnTo>
                    <a:pt x="11136" y="0"/>
                  </a:lnTo>
                  <a:lnTo>
                    <a:pt x="7174" y="0"/>
                  </a:lnTo>
                  <a:lnTo>
                    <a:pt x="3211" y="0"/>
                  </a:lnTo>
                  <a:lnTo>
                    <a:pt x="0" y="3211"/>
                  </a:lnTo>
                  <a:lnTo>
                    <a:pt x="0" y="7174"/>
                  </a:lnTo>
                  <a:lnTo>
                    <a:pt x="0" y="11136"/>
                  </a:lnTo>
                  <a:lnTo>
                    <a:pt x="3211" y="14348"/>
                  </a:lnTo>
                  <a:lnTo>
                    <a:pt x="7174" y="14348"/>
                  </a:lnTo>
                  <a:lnTo>
                    <a:pt x="11136" y="14348"/>
                  </a:lnTo>
                  <a:lnTo>
                    <a:pt x="14348" y="11136"/>
                  </a:lnTo>
                  <a:lnTo>
                    <a:pt x="14348" y="7174"/>
                  </a:lnTo>
                  <a:close/>
                </a:path>
              </a:pathLst>
            </a:custGeom>
            <a:ln w="3175">
              <a:solidFill>
                <a:srgbClr val="000000"/>
              </a:solidFill>
            </a:ln>
          </p:spPr>
          <p:txBody>
            <a:bodyPr wrap="square" lIns="0" tIns="0" rIns="0" bIns="0" rtlCol="0"/>
            <a:lstStyle/>
            <a:p>
              <a:endParaRPr/>
            </a:p>
          </p:txBody>
        </p:sp>
        <p:sp>
          <p:nvSpPr>
            <p:cNvPr id="8" name="object 8"/>
            <p:cNvSpPr/>
            <p:nvPr/>
          </p:nvSpPr>
          <p:spPr>
            <a:xfrm>
              <a:off x="739094" y="516762"/>
              <a:ext cx="454025" cy="454025"/>
            </a:xfrm>
            <a:custGeom>
              <a:avLst/>
              <a:gdLst/>
              <a:ahLst/>
              <a:cxnLst/>
              <a:rect l="l" t="t" r="r" b="b"/>
              <a:pathLst>
                <a:path w="454025" h="454025">
                  <a:moveTo>
                    <a:pt x="453605" y="226802"/>
                  </a:moveTo>
                  <a:lnTo>
                    <a:pt x="448997" y="181093"/>
                  </a:lnTo>
                  <a:lnTo>
                    <a:pt x="435782" y="138520"/>
                  </a:lnTo>
                  <a:lnTo>
                    <a:pt x="414871" y="99994"/>
                  </a:lnTo>
                  <a:lnTo>
                    <a:pt x="387177" y="66428"/>
                  </a:lnTo>
                  <a:lnTo>
                    <a:pt x="353611" y="38733"/>
                  </a:lnTo>
                  <a:lnTo>
                    <a:pt x="315085" y="17823"/>
                  </a:lnTo>
                  <a:lnTo>
                    <a:pt x="272511" y="4607"/>
                  </a:lnTo>
                  <a:lnTo>
                    <a:pt x="226802" y="0"/>
                  </a:lnTo>
                  <a:lnTo>
                    <a:pt x="181093" y="4607"/>
                  </a:lnTo>
                  <a:lnTo>
                    <a:pt x="138520" y="17823"/>
                  </a:lnTo>
                  <a:lnTo>
                    <a:pt x="99994" y="38733"/>
                  </a:lnTo>
                  <a:lnTo>
                    <a:pt x="66428" y="66428"/>
                  </a:lnTo>
                  <a:lnTo>
                    <a:pt x="38733" y="99994"/>
                  </a:lnTo>
                  <a:lnTo>
                    <a:pt x="17823" y="138520"/>
                  </a:lnTo>
                  <a:lnTo>
                    <a:pt x="4607" y="181093"/>
                  </a:lnTo>
                  <a:lnTo>
                    <a:pt x="0" y="226802"/>
                  </a:lnTo>
                  <a:lnTo>
                    <a:pt x="4607" y="272511"/>
                  </a:lnTo>
                  <a:lnTo>
                    <a:pt x="17823" y="315085"/>
                  </a:lnTo>
                  <a:lnTo>
                    <a:pt x="38733" y="353611"/>
                  </a:lnTo>
                  <a:lnTo>
                    <a:pt x="66428" y="387177"/>
                  </a:lnTo>
                  <a:lnTo>
                    <a:pt x="99994" y="414871"/>
                  </a:lnTo>
                  <a:lnTo>
                    <a:pt x="138520" y="435782"/>
                  </a:lnTo>
                  <a:lnTo>
                    <a:pt x="181093" y="448997"/>
                  </a:lnTo>
                  <a:lnTo>
                    <a:pt x="226802" y="453605"/>
                  </a:lnTo>
                  <a:lnTo>
                    <a:pt x="272511" y="448997"/>
                  </a:lnTo>
                  <a:lnTo>
                    <a:pt x="315085" y="435782"/>
                  </a:lnTo>
                  <a:lnTo>
                    <a:pt x="353611" y="414871"/>
                  </a:lnTo>
                  <a:lnTo>
                    <a:pt x="387177" y="387177"/>
                  </a:lnTo>
                  <a:lnTo>
                    <a:pt x="414871" y="353611"/>
                  </a:lnTo>
                  <a:lnTo>
                    <a:pt x="435782" y="315085"/>
                  </a:lnTo>
                  <a:lnTo>
                    <a:pt x="448997" y="272511"/>
                  </a:lnTo>
                  <a:lnTo>
                    <a:pt x="453605" y="226802"/>
                  </a:lnTo>
                  <a:close/>
                </a:path>
              </a:pathLst>
            </a:custGeom>
            <a:ln w="5292">
              <a:solidFill>
                <a:srgbClr val="000000"/>
              </a:solidFill>
            </a:ln>
          </p:spPr>
          <p:txBody>
            <a:bodyPr wrap="square" lIns="0" tIns="0" rIns="0" bIns="0" rtlCol="0"/>
            <a:lstStyle/>
            <a:p>
              <a:endParaRPr/>
            </a:p>
          </p:txBody>
        </p:sp>
        <p:sp>
          <p:nvSpPr>
            <p:cNvPr id="9" name="object 9"/>
            <p:cNvSpPr/>
            <p:nvPr/>
          </p:nvSpPr>
          <p:spPr>
            <a:xfrm>
              <a:off x="1230885" y="736391"/>
              <a:ext cx="14604" cy="14604"/>
            </a:xfrm>
            <a:custGeom>
              <a:avLst/>
              <a:gdLst/>
              <a:ahLst/>
              <a:cxnLst/>
              <a:rect l="l" t="t" r="r" b="b"/>
              <a:pathLst>
                <a:path w="14605" h="14604">
                  <a:moveTo>
                    <a:pt x="11136" y="0"/>
                  </a:moveTo>
                  <a:lnTo>
                    <a:pt x="3212" y="0"/>
                  </a:lnTo>
                  <a:lnTo>
                    <a:pt x="0" y="3211"/>
                  </a:lnTo>
                  <a:lnTo>
                    <a:pt x="0" y="11136"/>
                  </a:lnTo>
                  <a:lnTo>
                    <a:pt x="3212" y="14348"/>
                  </a:lnTo>
                  <a:lnTo>
                    <a:pt x="11136" y="14348"/>
                  </a:lnTo>
                  <a:lnTo>
                    <a:pt x="14348" y="11136"/>
                  </a:lnTo>
                  <a:lnTo>
                    <a:pt x="14348" y="3211"/>
                  </a:lnTo>
                  <a:lnTo>
                    <a:pt x="11136" y="0"/>
                  </a:lnTo>
                  <a:close/>
                </a:path>
              </a:pathLst>
            </a:custGeom>
            <a:solidFill>
              <a:srgbClr val="000000"/>
            </a:solidFill>
          </p:spPr>
          <p:txBody>
            <a:bodyPr wrap="square" lIns="0" tIns="0" rIns="0" bIns="0" rtlCol="0"/>
            <a:lstStyle/>
            <a:p>
              <a:endParaRPr/>
            </a:p>
          </p:txBody>
        </p:sp>
        <p:sp>
          <p:nvSpPr>
            <p:cNvPr id="10" name="object 10"/>
            <p:cNvSpPr/>
            <p:nvPr/>
          </p:nvSpPr>
          <p:spPr>
            <a:xfrm>
              <a:off x="1230885" y="736391"/>
              <a:ext cx="14604" cy="14604"/>
            </a:xfrm>
            <a:custGeom>
              <a:avLst/>
              <a:gdLst/>
              <a:ahLst/>
              <a:cxnLst/>
              <a:rect l="l" t="t" r="r" b="b"/>
              <a:pathLst>
                <a:path w="14605" h="14604">
                  <a:moveTo>
                    <a:pt x="14348" y="7174"/>
                  </a:moveTo>
                  <a:lnTo>
                    <a:pt x="14348" y="3211"/>
                  </a:lnTo>
                  <a:lnTo>
                    <a:pt x="11136" y="0"/>
                  </a:lnTo>
                  <a:lnTo>
                    <a:pt x="7174" y="0"/>
                  </a:lnTo>
                  <a:lnTo>
                    <a:pt x="3212" y="0"/>
                  </a:lnTo>
                  <a:lnTo>
                    <a:pt x="0" y="3211"/>
                  </a:lnTo>
                  <a:lnTo>
                    <a:pt x="0" y="7174"/>
                  </a:lnTo>
                  <a:lnTo>
                    <a:pt x="0" y="11136"/>
                  </a:lnTo>
                  <a:lnTo>
                    <a:pt x="3212" y="14348"/>
                  </a:lnTo>
                  <a:lnTo>
                    <a:pt x="7174" y="14348"/>
                  </a:lnTo>
                  <a:lnTo>
                    <a:pt x="11136" y="14348"/>
                  </a:lnTo>
                  <a:lnTo>
                    <a:pt x="14348" y="11136"/>
                  </a:lnTo>
                  <a:lnTo>
                    <a:pt x="14348" y="7174"/>
                  </a:lnTo>
                  <a:close/>
                </a:path>
              </a:pathLst>
            </a:custGeom>
            <a:ln w="3175">
              <a:solidFill>
                <a:srgbClr val="000000"/>
              </a:solidFill>
            </a:ln>
          </p:spPr>
          <p:txBody>
            <a:bodyPr wrap="square" lIns="0" tIns="0" rIns="0" bIns="0" rtlCol="0"/>
            <a:lstStyle/>
            <a:p>
              <a:endParaRPr/>
            </a:p>
          </p:txBody>
        </p:sp>
        <p:sp>
          <p:nvSpPr>
            <p:cNvPr id="11" name="object 11"/>
            <p:cNvSpPr/>
            <p:nvPr/>
          </p:nvSpPr>
          <p:spPr>
            <a:xfrm>
              <a:off x="1011257" y="516762"/>
              <a:ext cx="454025" cy="454025"/>
            </a:xfrm>
            <a:custGeom>
              <a:avLst/>
              <a:gdLst/>
              <a:ahLst/>
              <a:cxnLst/>
              <a:rect l="l" t="t" r="r" b="b"/>
              <a:pathLst>
                <a:path w="454025" h="454025">
                  <a:moveTo>
                    <a:pt x="453605" y="226802"/>
                  </a:moveTo>
                  <a:lnTo>
                    <a:pt x="448997" y="181093"/>
                  </a:lnTo>
                  <a:lnTo>
                    <a:pt x="435782" y="138520"/>
                  </a:lnTo>
                  <a:lnTo>
                    <a:pt x="414871" y="99994"/>
                  </a:lnTo>
                  <a:lnTo>
                    <a:pt x="387177" y="66428"/>
                  </a:lnTo>
                  <a:lnTo>
                    <a:pt x="353611" y="38733"/>
                  </a:lnTo>
                  <a:lnTo>
                    <a:pt x="315085" y="17823"/>
                  </a:lnTo>
                  <a:lnTo>
                    <a:pt x="272511" y="4607"/>
                  </a:lnTo>
                  <a:lnTo>
                    <a:pt x="226802" y="0"/>
                  </a:lnTo>
                  <a:lnTo>
                    <a:pt x="181093" y="4607"/>
                  </a:lnTo>
                  <a:lnTo>
                    <a:pt x="138520" y="17823"/>
                  </a:lnTo>
                  <a:lnTo>
                    <a:pt x="99994" y="38733"/>
                  </a:lnTo>
                  <a:lnTo>
                    <a:pt x="66428" y="66428"/>
                  </a:lnTo>
                  <a:lnTo>
                    <a:pt x="38733" y="99994"/>
                  </a:lnTo>
                  <a:lnTo>
                    <a:pt x="17823" y="138520"/>
                  </a:lnTo>
                  <a:lnTo>
                    <a:pt x="4607" y="181093"/>
                  </a:lnTo>
                  <a:lnTo>
                    <a:pt x="0" y="226802"/>
                  </a:lnTo>
                  <a:lnTo>
                    <a:pt x="4607" y="272511"/>
                  </a:lnTo>
                  <a:lnTo>
                    <a:pt x="17823" y="315085"/>
                  </a:lnTo>
                  <a:lnTo>
                    <a:pt x="38733" y="353611"/>
                  </a:lnTo>
                  <a:lnTo>
                    <a:pt x="66428" y="387177"/>
                  </a:lnTo>
                  <a:lnTo>
                    <a:pt x="99994" y="414871"/>
                  </a:lnTo>
                  <a:lnTo>
                    <a:pt x="138520" y="435782"/>
                  </a:lnTo>
                  <a:lnTo>
                    <a:pt x="181093" y="448997"/>
                  </a:lnTo>
                  <a:lnTo>
                    <a:pt x="226802" y="453605"/>
                  </a:lnTo>
                  <a:lnTo>
                    <a:pt x="272511" y="448997"/>
                  </a:lnTo>
                  <a:lnTo>
                    <a:pt x="315085" y="435782"/>
                  </a:lnTo>
                  <a:lnTo>
                    <a:pt x="353611" y="414871"/>
                  </a:lnTo>
                  <a:lnTo>
                    <a:pt x="387177" y="387177"/>
                  </a:lnTo>
                  <a:lnTo>
                    <a:pt x="414871" y="353611"/>
                  </a:lnTo>
                  <a:lnTo>
                    <a:pt x="435782" y="315085"/>
                  </a:lnTo>
                  <a:lnTo>
                    <a:pt x="448997" y="272511"/>
                  </a:lnTo>
                  <a:lnTo>
                    <a:pt x="453605" y="226802"/>
                  </a:lnTo>
                  <a:close/>
                </a:path>
              </a:pathLst>
            </a:custGeom>
            <a:ln w="5292">
              <a:solidFill>
                <a:srgbClr val="000000"/>
              </a:solidFill>
            </a:ln>
          </p:spPr>
          <p:txBody>
            <a:bodyPr wrap="square" lIns="0" tIns="0" rIns="0" bIns="0" rtlCol="0"/>
            <a:lstStyle/>
            <a:p>
              <a:endParaRPr/>
            </a:p>
          </p:txBody>
        </p:sp>
      </p:grpSp>
      <p:sp>
        <p:nvSpPr>
          <p:cNvPr id="12" name="object 12"/>
          <p:cNvSpPr txBox="1"/>
          <p:nvPr/>
        </p:nvSpPr>
        <p:spPr>
          <a:xfrm>
            <a:off x="899301" y="457096"/>
            <a:ext cx="406400" cy="332105"/>
          </a:xfrm>
          <a:prstGeom prst="rect">
            <a:avLst/>
          </a:prstGeom>
        </p:spPr>
        <p:txBody>
          <a:bodyPr vert="horz" wrap="square" lIns="0" tIns="13970" rIns="0" bIns="0" rtlCol="0">
            <a:spAutoFit/>
          </a:bodyPr>
          <a:lstStyle/>
          <a:p>
            <a:pPr marR="15240" algn="ctr">
              <a:lnSpc>
                <a:spcPct val="100000"/>
              </a:lnSpc>
              <a:spcBef>
                <a:spcPts val="110"/>
              </a:spcBef>
            </a:pPr>
            <a:r>
              <a:rPr sz="450" spc="-25" dirty="0">
                <a:latin typeface="Times New Roman"/>
                <a:cs typeface="Times New Roman"/>
              </a:rPr>
              <a:t>SQ</a:t>
            </a:r>
            <a:endParaRPr sz="450">
              <a:latin typeface="Times New Roman"/>
              <a:cs typeface="Times New Roman"/>
            </a:endParaRPr>
          </a:p>
          <a:p>
            <a:pPr>
              <a:lnSpc>
                <a:spcPct val="100000"/>
              </a:lnSpc>
            </a:pPr>
            <a:endParaRPr sz="450">
              <a:latin typeface="Times New Roman"/>
              <a:cs typeface="Times New Roman"/>
            </a:endParaRPr>
          </a:p>
          <a:p>
            <a:pPr>
              <a:lnSpc>
                <a:spcPct val="100000"/>
              </a:lnSpc>
              <a:spcBef>
                <a:spcPts val="280"/>
              </a:spcBef>
            </a:pPr>
            <a:endParaRPr sz="450">
              <a:latin typeface="Times New Roman"/>
              <a:cs typeface="Times New Roman"/>
            </a:endParaRPr>
          </a:p>
          <a:p>
            <a:pPr algn="ctr">
              <a:lnSpc>
                <a:spcPct val="100000"/>
              </a:lnSpc>
              <a:spcBef>
                <a:spcPts val="5"/>
              </a:spcBef>
              <a:tabLst>
                <a:tab pos="342265" algn="l"/>
              </a:tabLst>
            </a:pPr>
            <a:r>
              <a:rPr sz="450" spc="-50" dirty="0">
                <a:latin typeface="Times New Roman"/>
                <a:cs typeface="Times New Roman"/>
              </a:rPr>
              <a:t>A</a:t>
            </a:r>
            <a:r>
              <a:rPr sz="450" dirty="0">
                <a:latin typeface="Times New Roman"/>
                <a:cs typeface="Times New Roman"/>
              </a:rPr>
              <a:t>	</a:t>
            </a:r>
            <a:r>
              <a:rPr sz="675" spc="-75" baseline="6172" dirty="0">
                <a:latin typeface="Times New Roman"/>
                <a:cs typeface="Times New Roman"/>
              </a:rPr>
              <a:t>B</a:t>
            </a:r>
            <a:endParaRPr sz="675" baseline="6172">
              <a:latin typeface="Times New Roman"/>
              <a:cs typeface="Times New Roman"/>
            </a:endParaRPr>
          </a:p>
        </p:txBody>
      </p:sp>
      <p:grpSp>
        <p:nvGrpSpPr>
          <p:cNvPr id="13" name="object 13"/>
          <p:cNvGrpSpPr/>
          <p:nvPr/>
        </p:nvGrpSpPr>
        <p:grpSpPr>
          <a:xfrm>
            <a:off x="1090951" y="551095"/>
            <a:ext cx="22225" cy="22225"/>
            <a:chOff x="1090951" y="551095"/>
            <a:chExt cx="22225" cy="22225"/>
          </a:xfrm>
        </p:grpSpPr>
        <p:sp>
          <p:nvSpPr>
            <p:cNvPr id="14" name="object 14"/>
            <p:cNvSpPr/>
            <p:nvPr/>
          </p:nvSpPr>
          <p:spPr>
            <a:xfrm>
              <a:off x="1092014" y="552158"/>
              <a:ext cx="20320" cy="20320"/>
            </a:xfrm>
            <a:custGeom>
              <a:avLst/>
              <a:gdLst/>
              <a:ahLst/>
              <a:cxnLst/>
              <a:rect l="l" t="t" r="r" b="b"/>
              <a:pathLst>
                <a:path w="20319" h="20320">
                  <a:moveTo>
                    <a:pt x="15466" y="0"/>
                  </a:moveTo>
                  <a:lnTo>
                    <a:pt x="4460" y="0"/>
                  </a:lnTo>
                  <a:lnTo>
                    <a:pt x="0" y="4461"/>
                  </a:lnTo>
                  <a:lnTo>
                    <a:pt x="0" y="15467"/>
                  </a:lnTo>
                  <a:lnTo>
                    <a:pt x="4460" y="19928"/>
                  </a:lnTo>
                  <a:lnTo>
                    <a:pt x="15466" y="19928"/>
                  </a:lnTo>
                  <a:lnTo>
                    <a:pt x="19927" y="15467"/>
                  </a:lnTo>
                  <a:lnTo>
                    <a:pt x="19927" y="4461"/>
                  </a:lnTo>
                  <a:lnTo>
                    <a:pt x="15466" y="0"/>
                  </a:lnTo>
                  <a:close/>
                </a:path>
              </a:pathLst>
            </a:custGeom>
            <a:solidFill>
              <a:srgbClr val="000000"/>
            </a:solidFill>
          </p:spPr>
          <p:txBody>
            <a:bodyPr wrap="square" lIns="0" tIns="0" rIns="0" bIns="0" rtlCol="0"/>
            <a:lstStyle/>
            <a:p>
              <a:endParaRPr/>
            </a:p>
          </p:txBody>
        </p:sp>
        <p:sp>
          <p:nvSpPr>
            <p:cNvPr id="15" name="object 15"/>
            <p:cNvSpPr/>
            <p:nvPr/>
          </p:nvSpPr>
          <p:spPr>
            <a:xfrm>
              <a:off x="1092014" y="552158"/>
              <a:ext cx="20320" cy="20320"/>
            </a:xfrm>
            <a:custGeom>
              <a:avLst/>
              <a:gdLst/>
              <a:ahLst/>
              <a:cxnLst/>
              <a:rect l="l" t="t" r="r" b="b"/>
              <a:pathLst>
                <a:path w="20319" h="20320">
                  <a:moveTo>
                    <a:pt x="19927" y="9964"/>
                  </a:moveTo>
                  <a:lnTo>
                    <a:pt x="19927" y="4461"/>
                  </a:lnTo>
                  <a:lnTo>
                    <a:pt x="15466" y="0"/>
                  </a:lnTo>
                  <a:lnTo>
                    <a:pt x="9963" y="0"/>
                  </a:lnTo>
                  <a:lnTo>
                    <a:pt x="4460" y="0"/>
                  </a:lnTo>
                  <a:lnTo>
                    <a:pt x="0" y="4461"/>
                  </a:lnTo>
                  <a:lnTo>
                    <a:pt x="0" y="9964"/>
                  </a:lnTo>
                  <a:lnTo>
                    <a:pt x="0" y="15467"/>
                  </a:lnTo>
                  <a:lnTo>
                    <a:pt x="4460" y="19928"/>
                  </a:lnTo>
                  <a:lnTo>
                    <a:pt x="9963" y="19928"/>
                  </a:lnTo>
                  <a:lnTo>
                    <a:pt x="15466" y="19928"/>
                  </a:lnTo>
                  <a:lnTo>
                    <a:pt x="19927" y="15467"/>
                  </a:lnTo>
                  <a:lnTo>
                    <a:pt x="19927" y="9964"/>
                  </a:lnTo>
                  <a:close/>
                </a:path>
              </a:pathLst>
            </a:custGeom>
            <a:ln w="3175">
              <a:solidFill>
                <a:srgbClr val="000000"/>
              </a:solidFill>
            </a:ln>
          </p:spPr>
          <p:txBody>
            <a:bodyPr wrap="square" lIns="0" tIns="0" rIns="0" bIns="0" rtlCol="0"/>
            <a:lstStyle/>
            <a:p>
              <a:endParaRPr/>
            </a:p>
          </p:txBody>
        </p:sp>
      </p:grpSp>
      <p:sp>
        <p:nvSpPr>
          <p:cNvPr id="16" name="object 16"/>
          <p:cNvSpPr txBox="1"/>
          <p:nvPr/>
        </p:nvSpPr>
        <p:spPr>
          <a:xfrm>
            <a:off x="860325" y="1222030"/>
            <a:ext cx="762000" cy="84455"/>
          </a:xfrm>
          <a:prstGeom prst="rect">
            <a:avLst/>
          </a:prstGeom>
        </p:spPr>
        <p:txBody>
          <a:bodyPr vert="horz" wrap="square" lIns="0" tIns="17145" rIns="0" bIns="0" rtlCol="0">
            <a:spAutoFit/>
          </a:bodyPr>
          <a:lstStyle/>
          <a:p>
            <a:pPr marL="12700">
              <a:lnSpc>
                <a:spcPct val="100000"/>
              </a:lnSpc>
              <a:spcBef>
                <a:spcPts val="135"/>
              </a:spcBef>
            </a:pPr>
            <a:r>
              <a:rPr sz="350" spc="30" dirty="0">
                <a:latin typeface="Times New Roman"/>
                <a:cs typeface="Times New Roman"/>
              </a:rPr>
              <a:t>(b)</a:t>
            </a:r>
            <a:r>
              <a:rPr sz="350" spc="5" dirty="0">
                <a:latin typeface="Times New Roman"/>
                <a:cs typeface="Times New Roman"/>
              </a:rPr>
              <a:t> </a:t>
            </a:r>
            <a:r>
              <a:rPr sz="350" spc="30" dirty="0">
                <a:latin typeface="Times New Roman"/>
                <a:cs typeface="Times New Roman"/>
              </a:rPr>
              <a:t>Three</a:t>
            </a:r>
            <a:r>
              <a:rPr sz="350" spc="5" dirty="0">
                <a:latin typeface="Times New Roman"/>
                <a:cs typeface="Times New Roman"/>
              </a:rPr>
              <a:t> </a:t>
            </a:r>
            <a:r>
              <a:rPr sz="350" spc="30" dirty="0">
                <a:latin typeface="Times New Roman"/>
                <a:cs typeface="Times New Roman"/>
              </a:rPr>
              <a:t>veto</a:t>
            </a:r>
            <a:r>
              <a:rPr sz="350" spc="5" dirty="0">
                <a:latin typeface="Times New Roman"/>
                <a:cs typeface="Times New Roman"/>
              </a:rPr>
              <a:t> </a:t>
            </a:r>
            <a:r>
              <a:rPr sz="350" spc="30" dirty="0">
                <a:latin typeface="Times New Roman"/>
                <a:cs typeface="Times New Roman"/>
              </a:rPr>
              <a:t>players</a:t>
            </a:r>
            <a:r>
              <a:rPr sz="350" spc="45" dirty="0">
                <a:latin typeface="Times New Roman"/>
                <a:cs typeface="Times New Roman"/>
              </a:rPr>
              <a:t> </a:t>
            </a:r>
            <a:r>
              <a:rPr sz="350" i="1" spc="30" dirty="0">
                <a:latin typeface="Times New Roman"/>
                <a:cs typeface="Times New Roman"/>
              </a:rPr>
              <a:t>A</a:t>
            </a:r>
            <a:r>
              <a:rPr sz="350" spc="30" dirty="0">
                <a:latin typeface="Times New Roman"/>
                <a:cs typeface="Times New Roman"/>
              </a:rPr>
              <a:t>,</a:t>
            </a:r>
            <a:r>
              <a:rPr sz="350" spc="5" dirty="0">
                <a:latin typeface="Times New Roman"/>
                <a:cs typeface="Times New Roman"/>
              </a:rPr>
              <a:t> </a:t>
            </a:r>
            <a:r>
              <a:rPr sz="350" i="1" spc="20" dirty="0">
                <a:latin typeface="Times New Roman"/>
                <a:cs typeface="Times New Roman"/>
              </a:rPr>
              <a:t>B</a:t>
            </a:r>
            <a:r>
              <a:rPr sz="350" i="1" spc="-45" dirty="0">
                <a:latin typeface="Times New Roman"/>
                <a:cs typeface="Times New Roman"/>
              </a:rPr>
              <a:t> </a:t>
            </a:r>
            <a:r>
              <a:rPr sz="350" spc="30" dirty="0">
                <a:latin typeface="Times New Roman"/>
                <a:cs typeface="Times New Roman"/>
              </a:rPr>
              <a:t>,</a:t>
            </a:r>
            <a:r>
              <a:rPr sz="350" spc="5" dirty="0">
                <a:latin typeface="Times New Roman"/>
                <a:cs typeface="Times New Roman"/>
              </a:rPr>
              <a:t> </a:t>
            </a:r>
            <a:r>
              <a:rPr sz="350" spc="55" dirty="0">
                <a:latin typeface="Times New Roman"/>
                <a:cs typeface="Times New Roman"/>
              </a:rPr>
              <a:t>and</a:t>
            </a:r>
            <a:r>
              <a:rPr sz="350" spc="-5" dirty="0">
                <a:latin typeface="Times New Roman"/>
                <a:cs typeface="Times New Roman"/>
              </a:rPr>
              <a:t> </a:t>
            </a:r>
            <a:r>
              <a:rPr sz="350" i="1" spc="-50" dirty="0">
                <a:latin typeface="Times New Roman"/>
                <a:cs typeface="Times New Roman"/>
              </a:rPr>
              <a:t>C</a:t>
            </a:r>
            <a:endParaRPr sz="350">
              <a:latin typeface="Times New Roman"/>
              <a:cs typeface="Times New Roman"/>
            </a:endParaRPr>
          </a:p>
        </p:txBody>
      </p:sp>
      <p:grpSp>
        <p:nvGrpSpPr>
          <p:cNvPr id="17" name="object 17"/>
          <p:cNvGrpSpPr/>
          <p:nvPr/>
        </p:nvGrpSpPr>
        <p:grpSpPr>
          <a:xfrm>
            <a:off x="678583" y="1452130"/>
            <a:ext cx="1141730" cy="802005"/>
            <a:chOff x="678583" y="1452130"/>
            <a:chExt cx="1141730" cy="802005"/>
          </a:xfrm>
        </p:grpSpPr>
        <p:sp>
          <p:nvSpPr>
            <p:cNvPr id="18" name="object 18"/>
            <p:cNvSpPr/>
            <p:nvPr/>
          </p:nvSpPr>
          <p:spPr>
            <a:xfrm>
              <a:off x="1049555" y="1672377"/>
              <a:ext cx="143510" cy="361315"/>
            </a:xfrm>
            <a:custGeom>
              <a:avLst/>
              <a:gdLst/>
              <a:ahLst/>
              <a:cxnLst/>
              <a:rect l="l" t="t" r="r" b="b"/>
              <a:pathLst>
                <a:path w="143509" h="361314">
                  <a:moveTo>
                    <a:pt x="52363" y="0"/>
                  </a:moveTo>
                  <a:lnTo>
                    <a:pt x="26734" y="48043"/>
                  </a:lnTo>
                  <a:lnTo>
                    <a:pt x="12152" y="90026"/>
                  </a:lnTo>
                  <a:lnTo>
                    <a:pt x="3105" y="134303"/>
                  </a:lnTo>
                  <a:lnTo>
                    <a:pt x="0" y="180467"/>
                  </a:lnTo>
                  <a:lnTo>
                    <a:pt x="3105" y="226631"/>
                  </a:lnTo>
                  <a:lnTo>
                    <a:pt x="12152" y="270908"/>
                  </a:lnTo>
                  <a:lnTo>
                    <a:pt x="26734" y="312891"/>
                  </a:lnTo>
                  <a:lnTo>
                    <a:pt x="46447" y="352176"/>
                  </a:lnTo>
                  <a:lnTo>
                    <a:pt x="52363" y="360934"/>
                  </a:lnTo>
                  <a:lnTo>
                    <a:pt x="76716" y="340841"/>
                  </a:lnTo>
                  <a:lnTo>
                    <a:pt x="104410" y="307275"/>
                  </a:lnTo>
                  <a:lnTo>
                    <a:pt x="125321" y="268750"/>
                  </a:lnTo>
                  <a:lnTo>
                    <a:pt x="138537" y="226176"/>
                  </a:lnTo>
                  <a:lnTo>
                    <a:pt x="143144" y="180467"/>
                  </a:lnTo>
                  <a:lnTo>
                    <a:pt x="138537" y="134758"/>
                  </a:lnTo>
                  <a:lnTo>
                    <a:pt x="125321" y="92184"/>
                  </a:lnTo>
                  <a:lnTo>
                    <a:pt x="104410" y="53659"/>
                  </a:lnTo>
                  <a:lnTo>
                    <a:pt x="76716" y="20093"/>
                  </a:lnTo>
                  <a:lnTo>
                    <a:pt x="52363" y="0"/>
                  </a:lnTo>
                  <a:close/>
                </a:path>
              </a:pathLst>
            </a:custGeom>
            <a:solidFill>
              <a:srgbClr val="CCCCCC"/>
            </a:solidFill>
          </p:spPr>
          <p:txBody>
            <a:bodyPr wrap="square" lIns="0" tIns="0" rIns="0" bIns="0" rtlCol="0"/>
            <a:lstStyle/>
            <a:p>
              <a:endParaRPr/>
            </a:p>
          </p:txBody>
        </p:sp>
        <p:sp>
          <p:nvSpPr>
            <p:cNvPr id="19" name="object 19"/>
            <p:cNvSpPr/>
            <p:nvPr/>
          </p:nvSpPr>
          <p:spPr>
            <a:xfrm>
              <a:off x="682393" y="1455940"/>
              <a:ext cx="1134110" cy="794385"/>
            </a:xfrm>
            <a:custGeom>
              <a:avLst/>
              <a:gdLst/>
              <a:ahLst/>
              <a:cxnLst/>
              <a:rect l="l" t="t" r="r" b="b"/>
              <a:pathLst>
                <a:path w="1134110" h="794385">
                  <a:moveTo>
                    <a:pt x="0" y="793809"/>
                  </a:moveTo>
                  <a:lnTo>
                    <a:pt x="1134014" y="793809"/>
                  </a:lnTo>
                </a:path>
                <a:path w="1134110" h="794385">
                  <a:moveTo>
                    <a:pt x="0" y="793809"/>
                  </a:moveTo>
                  <a:lnTo>
                    <a:pt x="0" y="0"/>
                  </a:lnTo>
                </a:path>
              </a:pathLst>
            </a:custGeom>
            <a:ln w="7559">
              <a:solidFill>
                <a:srgbClr val="000000"/>
              </a:solidFill>
            </a:ln>
          </p:spPr>
          <p:txBody>
            <a:bodyPr wrap="square" lIns="0" tIns="0" rIns="0" bIns="0" rtlCol="0"/>
            <a:lstStyle/>
            <a:p>
              <a:endParaRPr/>
            </a:p>
          </p:txBody>
        </p:sp>
      </p:grpSp>
      <p:sp>
        <p:nvSpPr>
          <p:cNvPr id="20" name="object 20"/>
          <p:cNvSpPr txBox="1"/>
          <p:nvPr/>
        </p:nvSpPr>
        <p:spPr>
          <a:xfrm>
            <a:off x="899301" y="1802240"/>
            <a:ext cx="62865" cy="95885"/>
          </a:xfrm>
          <a:prstGeom prst="rect">
            <a:avLst/>
          </a:prstGeom>
        </p:spPr>
        <p:txBody>
          <a:bodyPr vert="horz" wrap="square" lIns="0" tIns="13970" rIns="0" bIns="0" rtlCol="0">
            <a:spAutoFit/>
          </a:bodyPr>
          <a:lstStyle/>
          <a:p>
            <a:pPr marL="12700">
              <a:lnSpc>
                <a:spcPct val="100000"/>
              </a:lnSpc>
              <a:spcBef>
                <a:spcPts val="110"/>
              </a:spcBef>
            </a:pPr>
            <a:r>
              <a:rPr sz="450" spc="-50" dirty="0">
                <a:latin typeface="Times New Roman"/>
                <a:cs typeface="Times New Roman"/>
              </a:rPr>
              <a:t>A</a:t>
            </a:r>
            <a:endParaRPr sz="450">
              <a:latin typeface="Times New Roman"/>
              <a:cs typeface="Times New Roman"/>
            </a:endParaRPr>
          </a:p>
        </p:txBody>
      </p:sp>
      <p:grpSp>
        <p:nvGrpSpPr>
          <p:cNvPr id="21" name="object 21"/>
          <p:cNvGrpSpPr/>
          <p:nvPr/>
        </p:nvGrpSpPr>
        <p:grpSpPr>
          <a:xfrm>
            <a:off x="736236" y="1623184"/>
            <a:ext cx="731520" cy="459740"/>
            <a:chOff x="736236" y="1623184"/>
            <a:chExt cx="731520" cy="459740"/>
          </a:xfrm>
        </p:grpSpPr>
        <p:sp>
          <p:nvSpPr>
            <p:cNvPr id="22" name="object 22"/>
            <p:cNvSpPr/>
            <p:nvPr/>
          </p:nvSpPr>
          <p:spPr>
            <a:xfrm>
              <a:off x="958723" y="1845670"/>
              <a:ext cx="14604" cy="14604"/>
            </a:xfrm>
            <a:custGeom>
              <a:avLst/>
              <a:gdLst/>
              <a:ahLst/>
              <a:cxnLst/>
              <a:rect l="l" t="t" r="r" b="b"/>
              <a:pathLst>
                <a:path w="14605" h="14605">
                  <a:moveTo>
                    <a:pt x="11136" y="0"/>
                  </a:moveTo>
                  <a:lnTo>
                    <a:pt x="3211" y="0"/>
                  </a:lnTo>
                  <a:lnTo>
                    <a:pt x="0" y="3211"/>
                  </a:lnTo>
                  <a:lnTo>
                    <a:pt x="0" y="11136"/>
                  </a:lnTo>
                  <a:lnTo>
                    <a:pt x="3211" y="14348"/>
                  </a:lnTo>
                  <a:lnTo>
                    <a:pt x="11136" y="14348"/>
                  </a:lnTo>
                  <a:lnTo>
                    <a:pt x="14348" y="11136"/>
                  </a:lnTo>
                  <a:lnTo>
                    <a:pt x="14348" y="3211"/>
                  </a:lnTo>
                  <a:lnTo>
                    <a:pt x="11136" y="0"/>
                  </a:lnTo>
                  <a:close/>
                </a:path>
              </a:pathLst>
            </a:custGeom>
            <a:solidFill>
              <a:srgbClr val="000000"/>
            </a:solidFill>
          </p:spPr>
          <p:txBody>
            <a:bodyPr wrap="square" lIns="0" tIns="0" rIns="0" bIns="0" rtlCol="0"/>
            <a:lstStyle/>
            <a:p>
              <a:endParaRPr/>
            </a:p>
          </p:txBody>
        </p:sp>
        <p:sp>
          <p:nvSpPr>
            <p:cNvPr id="23" name="object 23"/>
            <p:cNvSpPr/>
            <p:nvPr/>
          </p:nvSpPr>
          <p:spPr>
            <a:xfrm>
              <a:off x="958723" y="1845670"/>
              <a:ext cx="14604" cy="14604"/>
            </a:xfrm>
            <a:custGeom>
              <a:avLst/>
              <a:gdLst/>
              <a:ahLst/>
              <a:cxnLst/>
              <a:rect l="l" t="t" r="r" b="b"/>
              <a:pathLst>
                <a:path w="14605" h="14605">
                  <a:moveTo>
                    <a:pt x="14348" y="7174"/>
                  </a:moveTo>
                  <a:lnTo>
                    <a:pt x="14348" y="3211"/>
                  </a:lnTo>
                  <a:lnTo>
                    <a:pt x="11136" y="0"/>
                  </a:lnTo>
                  <a:lnTo>
                    <a:pt x="7174" y="0"/>
                  </a:lnTo>
                  <a:lnTo>
                    <a:pt x="3211" y="0"/>
                  </a:lnTo>
                  <a:lnTo>
                    <a:pt x="0" y="3211"/>
                  </a:lnTo>
                  <a:lnTo>
                    <a:pt x="0" y="7174"/>
                  </a:lnTo>
                  <a:lnTo>
                    <a:pt x="0" y="11136"/>
                  </a:lnTo>
                  <a:lnTo>
                    <a:pt x="3211" y="14348"/>
                  </a:lnTo>
                  <a:lnTo>
                    <a:pt x="7174" y="14348"/>
                  </a:lnTo>
                  <a:lnTo>
                    <a:pt x="11136" y="14348"/>
                  </a:lnTo>
                  <a:lnTo>
                    <a:pt x="14348" y="11136"/>
                  </a:lnTo>
                  <a:lnTo>
                    <a:pt x="14348" y="7174"/>
                  </a:lnTo>
                  <a:close/>
                </a:path>
              </a:pathLst>
            </a:custGeom>
            <a:ln w="3175">
              <a:solidFill>
                <a:srgbClr val="000000"/>
              </a:solidFill>
            </a:ln>
          </p:spPr>
          <p:txBody>
            <a:bodyPr wrap="square" lIns="0" tIns="0" rIns="0" bIns="0" rtlCol="0"/>
            <a:lstStyle/>
            <a:p>
              <a:endParaRPr/>
            </a:p>
          </p:txBody>
        </p:sp>
        <p:sp>
          <p:nvSpPr>
            <p:cNvPr id="24" name="object 24"/>
            <p:cNvSpPr/>
            <p:nvPr/>
          </p:nvSpPr>
          <p:spPr>
            <a:xfrm>
              <a:off x="739094" y="1626042"/>
              <a:ext cx="454025" cy="454025"/>
            </a:xfrm>
            <a:custGeom>
              <a:avLst/>
              <a:gdLst/>
              <a:ahLst/>
              <a:cxnLst/>
              <a:rect l="l" t="t" r="r" b="b"/>
              <a:pathLst>
                <a:path w="454025" h="454025">
                  <a:moveTo>
                    <a:pt x="453605" y="226802"/>
                  </a:moveTo>
                  <a:lnTo>
                    <a:pt x="448997" y="181093"/>
                  </a:lnTo>
                  <a:lnTo>
                    <a:pt x="435782" y="138520"/>
                  </a:lnTo>
                  <a:lnTo>
                    <a:pt x="414871" y="99994"/>
                  </a:lnTo>
                  <a:lnTo>
                    <a:pt x="387177" y="66428"/>
                  </a:lnTo>
                  <a:lnTo>
                    <a:pt x="353611" y="38733"/>
                  </a:lnTo>
                  <a:lnTo>
                    <a:pt x="315085" y="17823"/>
                  </a:lnTo>
                  <a:lnTo>
                    <a:pt x="272511" y="4607"/>
                  </a:lnTo>
                  <a:lnTo>
                    <a:pt x="226802" y="0"/>
                  </a:lnTo>
                  <a:lnTo>
                    <a:pt x="181093" y="4607"/>
                  </a:lnTo>
                  <a:lnTo>
                    <a:pt x="138520" y="17823"/>
                  </a:lnTo>
                  <a:lnTo>
                    <a:pt x="99994" y="38733"/>
                  </a:lnTo>
                  <a:lnTo>
                    <a:pt x="66428" y="66428"/>
                  </a:lnTo>
                  <a:lnTo>
                    <a:pt x="38733" y="99994"/>
                  </a:lnTo>
                  <a:lnTo>
                    <a:pt x="17823" y="138520"/>
                  </a:lnTo>
                  <a:lnTo>
                    <a:pt x="4607" y="181093"/>
                  </a:lnTo>
                  <a:lnTo>
                    <a:pt x="0" y="226802"/>
                  </a:lnTo>
                  <a:lnTo>
                    <a:pt x="4607" y="272511"/>
                  </a:lnTo>
                  <a:lnTo>
                    <a:pt x="17823" y="315085"/>
                  </a:lnTo>
                  <a:lnTo>
                    <a:pt x="38733" y="353611"/>
                  </a:lnTo>
                  <a:lnTo>
                    <a:pt x="66428" y="387177"/>
                  </a:lnTo>
                  <a:lnTo>
                    <a:pt x="99994" y="414871"/>
                  </a:lnTo>
                  <a:lnTo>
                    <a:pt x="138520" y="435782"/>
                  </a:lnTo>
                  <a:lnTo>
                    <a:pt x="181093" y="448997"/>
                  </a:lnTo>
                  <a:lnTo>
                    <a:pt x="226802" y="453605"/>
                  </a:lnTo>
                  <a:lnTo>
                    <a:pt x="272511" y="448997"/>
                  </a:lnTo>
                  <a:lnTo>
                    <a:pt x="315085" y="435782"/>
                  </a:lnTo>
                  <a:lnTo>
                    <a:pt x="353611" y="414871"/>
                  </a:lnTo>
                  <a:lnTo>
                    <a:pt x="387177" y="387177"/>
                  </a:lnTo>
                  <a:lnTo>
                    <a:pt x="414871" y="353611"/>
                  </a:lnTo>
                  <a:lnTo>
                    <a:pt x="435782" y="315085"/>
                  </a:lnTo>
                  <a:lnTo>
                    <a:pt x="448997" y="272511"/>
                  </a:lnTo>
                  <a:lnTo>
                    <a:pt x="453605" y="226802"/>
                  </a:lnTo>
                  <a:close/>
                </a:path>
              </a:pathLst>
            </a:custGeom>
            <a:ln w="5292">
              <a:solidFill>
                <a:srgbClr val="000000"/>
              </a:solidFill>
            </a:ln>
          </p:spPr>
          <p:txBody>
            <a:bodyPr wrap="square" lIns="0" tIns="0" rIns="0" bIns="0" rtlCol="0"/>
            <a:lstStyle/>
            <a:p>
              <a:endParaRPr/>
            </a:p>
          </p:txBody>
        </p:sp>
        <p:sp>
          <p:nvSpPr>
            <p:cNvPr id="25" name="object 25"/>
            <p:cNvSpPr/>
            <p:nvPr/>
          </p:nvSpPr>
          <p:spPr>
            <a:xfrm>
              <a:off x="1230885" y="1845670"/>
              <a:ext cx="14604" cy="14604"/>
            </a:xfrm>
            <a:custGeom>
              <a:avLst/>
              <a:gdLst/>
              <a:ahLst/>
              <a:cxnLst/>
              <a:rect l="l" t="t" r="r" b="b"/>
              <a:pathLst>
                <a:path w="14605" h="14605">
                  <a:moveTo>
                    <a:pt x="11136" y="0"/>
                  </a:moveTo>
                  <a:lnTo>
                    <a:pt x="3212" y="0"/>
                  </a:lnTo>
                  <a:lnTo>
                    <a:pt x="0" y="3211"/>
                  </a:lnTo>
                  <a:lnTo>
                    <a:pt x="0" y="11136"/>
                  </a:lnTo>
                  <a:lnTo>
                    <a:pt x="3212" y="14348"/>
                  </a:lnTo>
                  <a:lnTo>
                    <a:pt x="11136" y="14348"/>
                  </a:lnTo>
                  <a:lnTo>
                    <a:pt x="14348" y="11136"/>
                  </a:lnTo>
                  <a:lnTo>
                    <a:pt x="14348" y="3211"/>
                  </a:lnTo>
                  <a:lnTo>
                    <a:pt x="11136" y="0"/>
                  </a:lnTo>
                  <a:close/>
                </a:path>
              </a:pathLst>
            </a:custGeom>
            <a:solidFill>
              <a:srgbClr val="000000"/>
            </a:solidFill>
          </p:spPr>
          <p:txBody>
            <a:bodyPr wrap="square" lIns="0" tIns="0" rIns="0" bIns="0" rtlCol="0"/>
            <a:lstStyle/>
            <a:p>
              <a:endParaRPr/>
            </a:p>
          </p:txBody>
        </p:sp>
        <p:sp>
          <p:nvSpPr>
            <p:cNvPr id="26" name="object 26"/>
            <p:cNvSpPr/>
            <p:nvPr/>
          </p:nvSpPr>
          <p:spPr>
            <a:xfrm>
              <a:off x="1230885" y="1845670"/>
              <a:ext cx="14604" cy="14604"/>
            </a:xfrm>
            <a:custGeom>
              <a:avLst/>
              <a:gdLst/>
              <a:ahLst/>
              <a:cxnLst/>
              <a:rect l="l" t="t" r="r" b="b"/>
              <a:pathLst>
                <a:path w="14605" h="14605">
                  <a:moveTo>
                    <a:pt x="14348" y="7174"/>
                  </a:moveTo>
                  <a:lnTo>
                    <a:pt x="14348" y="3211"/>
                  </a:lnTo>
                  <a:lnTo>
                    <a:pt x="11136" y="0"/>
                  </a:lnTo>
                  <a:lnTo>
                    <a:pt x="7174" y="0"/>
                  </a:lnTo>
                  <a:lnTo>
                    <a:pt x="3212" y="0"/>
                  </a:lnTo>
                  <a:lnTo>
                    <a:pt x="0" y="3211"/>
                  </a:lnTo>
                  <a:lnTo>
                    <a:pt x="0" y="7174"/>
                  </a:lnTo>
                  <a:lnTo>
                    <a:pt x="0" y="11136"/>
                  </a:lnTo>
                  <a:lnTo>
                    <a:pt x="3212" y="14348"/>
                  </a:lnTo>
                  <a:lnTo>
                    <a:pt x="7174" y="14348"/>
                  </a:lnTo>
                  <a:lnTo>
                    <a:pt x="11136" y="14348"/>
                  </a:lnTo>
                  <a:lnTo>
                    <a:pt x="14348" y="11136"/>
                  </a:lnTo>
                  <a:lnTo>
                    <a:pt x="14348" y="7174"/>
                  </a:lnTo>
                  <a:close/>
                </a:path>
              </a:pathLst>
            </a:custGeom>
            <a:ln w="3175">
              <a:solidFill>
                <a:srgbClr val="000000"/>
              </a:solidFill>
            </a:ln>
          </p:spPr>
          <p:txBody>
            <a:bodyPr wrap="square" lIns="0" tIns="0" rIns="0" bIns="0" rtlCol="0"/>
            <a:lstStyle/>
            <a:p>
              <a:endParaRPr/>
            </a:p>
          </p:txBody>
        </p:sp>
        <p:sp>
          <p:nvSpPr>
            <p:cNvPr id="27" name="object 27"/>
            <p:cNvSpPr/>
            <p:nvPr/>
          </p:nvSpPr>
          <p:spPr>
            <a:xfrm>
              <a:off x="1011257" y="1626042"/>
              <a:ext cx="454025" cy="454025"/>
            </a:xfrm>
            <a:custGeom>
              <a:avLst/>
              <a:gdLst/>
              <a:ahLst/>
              <a:cxnLst/>
              <a:rect l="l" t="t" r="r" b="b"/>
              <a:pathLst>
                <a:path w="454025" h="454025">
                  <a:moveTo>
                    <a:pt x="453605" y="226802"/>
                  </a:moveTo>
                  <a:lnTo>
                    <a:pt x="448997" y="181093"/>
                  </a:lnTo>
                  <a:lnTo>
                    <a:pt x="435782" y="138520"/>
                  </a:lnTo>
                  <a:lnTo>
                    <a:pt x="414871" y="99994"/>
                  </a:lnTo>
                  <a:lnTo>
                    <a:pt x="387177" y="66428"/>
                  </a:lnTo>
                  <a:lnTo>
                    <a:pt x="353611" y="38733"/>
                  </a:lnTo>
                  <a:lnTo>
                    <a:pt x="315085" y="17823"/>
                  </a:lnTo>
                  <a:lnTo>
                    <a:pt x="272511" y="4607"/>
                  </a:lnTo>
                  <a:lnTo>
                    <a:pt x="226802" y="0"/>
                  </a:lnTo>
                  <a:lnTo>
                    <a:pt x="181093" y="4607"/>
                  </a:lnTo>
                  <a:lnTo>
                    <a:pt x="138520" y="17823"/>
                  </a:lnTo>
                  <a:lnTo>
                    <a:pt x="99994" y="38733"/>
                  </a:lnTo>
                  <a:lnTo>
                    <a:pt x="66428" y="66428"/>
                  </a:lnTo>
                  <a:lnTo>
                    <a:pt x="38733" y="99994"/>
                  </a:lnTo>
                  <a:lnTo>
                    <a:pt x="17823" y="138520"/>
                  </a:lnTo>
                  <a:lnTo>
                    <a:pt x="4607" y="181093"/>
                  </a:lnTo>
                  <a:lnTo>
                    <a:pt x="0" y="226802"/>
                  </a:lnTo>
                  <a:lnTo>
                    <a:pt x="4607" y="272511"/>
                  </a:lnTo>
                  <a:lnTo>
                    <a:pt x="17823" y="315085"/>
                  </a:lnTo>
                  <a:lnTo>
                    <a:pt x="38733" y="353611"/>
                  </a:lnTo>
                  <a:lnTo>
                    <a:pt x="66428" y="387177"/>
                  </a:lnTo>
                  <a:lnTo>
                    <a:pt x="99994" y="414871"/>
                  </a:lnTo>
                  <a:lnTo>
                    <a:pt x="138520" y="435782"/>
                  </a:lnTo>
                  <a:lnTo>
                    <a:pt x="181093" y="448997"/>
                  </a:lnTo>
                  <a:lnTo>
                    <a:pt x="226802" y="453605"/>
                  </a:lnTo>
                  <a:lnTo>
                    <a:pt x="272511" y="448997"/>
                  </a:lnTo>
                  <a:lnTo>
                    <a:pt x="315085" y="435782"/>
                  </a:lnTo>
                  <a:lnTo>
                    <a:pt x="353611" y="414871"/>
                  </a:lnTo>
                  <a:lnTo>
                    <a:pt x="387177" y="387177"/>
                  </a:lnTo>
                  <a:lnTo>
                    <a:pt x="414871" y="353611"/>
                  </a:lnTo>
                  <a:lnTo>
                    <a:pt x="435782" y="315085"/>
                  </a:lnTo>
                  <a:lnTo>
                    <a:pt x="448997" y="272511"/>
                  </a:lnTo>
                  <a:lnTo>
                    <a:pt x="453605" y="226802"/>
                  </a:lnTo>
                  <a:close/>
                </a:path>
              </a:pathLst>
            </a:custGeom>
            <a:ln w="5292">
              <a:solidFill>
                <a:srgbClr val="000000"/>
              </a:solidFill>
            </a:ln>
          </p:spPr>
          <p:txBody>
            <a:bodyPr wrap="square" lIns="0" tIns="0" rIns="0" bIns="0" rtlCol="0"/>
            <a:lstStyle/>
            <a:p>
              <a:endParaRPr/>
            </a:p>
          </p:txBody>
        </p:sp>
      </p:grpSp>
      <p:sp>
        <p:nvSpPr>
          <p:cNvPr id="28" name="object 28"/>
          <p:cNvSpPr txBox="1"/>
          <p:nvPr/>
        </p:nvSpPr>
        <p:spPr>
          <a:xfrm>
            <a:off x="1242000" y="1796570"/>
            <a:ext cx="217804" cy="95885"/>
          </a:xfrm>
          <a:prstGeom prst="rect">
            <a:avLst/>
          </a:prstGeom>
        </p:spPr>
        <p:txBody>
          <a:bodyPr vert="horz" wrap="square" lIns="0" tIns="13970" rIns="0" bIns="0" rtlCol="0">
            <a:spAutoFit/>
          </a:bodyPr>
          <a:lstStyle/>
          <a:p>
            <a:pPr marL="12700">
              <a:lnSpc>
                <a:spcPct val="100000"/>
              </a:lnSpc>
              <a:spcBef>
                <a:spcPts val="110"/>
              </a:spcBef>
            </a:pPr>
            <a:r>
              <a:rPr sz="450" dirty="0">
                <a:latin typeface="Times New Roman"/>
                <a:cs typeface="Times New Roman"/>
              </a:rPr>
              <a:t>B</a:t>
            </a:r>
            <a:r>
              <a:rPr sz="450" spc="330" dirty="0">
                <a:latin typeface="Times New Roman"/>
                <a:cs typeface="Times New Roman"/>
              </a:rPr>
              <a:t>  </a:t>
            </a:r>
            <a:r>
              <a:rPr sz="450" spc="-50" dirty="0">
                <a:latin typeface="Times New Roman"/>
                <a:cs typeface="Times New Roman"/>
              </a:rPr>
              <a:t>C</a:t>
            </a:r>
            <a:endParaRPr sz="450">
              <a:latin typeface="Times New Roman"/>
              <a:cs typeface="Times New Roman"/>
            </a:endParaRPr>
          </a:p>
        </p:txBody>
      </p:sp>
      <p:grpSp>
        <p:nvGrpSpPr>
          <p:cNvPr id="29" name="object 29"/>
          <p:cNvGrpSpPr/>
          <p:nvPr/>
        </p:nvGrpSpPr>
        <p:grpSpPr>
          <a:xfrm>
            <a:off x="1046697" y="1509783"/>
            <a:ext cx="686435" cy="686435"/>
            <a:chOff x="1046697" y="1509783"/>
            <a:chExt cx="686435" cy="686435"/>
          </a:xfrm>
        </p:grpSpPr>
        <p:sp>
          <p:nvSpPr>
            <p:cNvPr id="30" name="object 30"/>
            <p:cNvSpPr/>
            <p:nvPr/>
          </p:nvSpPr>
          <p:spPr>
            <a:xfrm>
              <a:off x="1382585" y="1845671"/>
              <a:ext cx="14604" cy="14604"/>
            </a:xfrm>
            <a:custGeom>
              <a:avLst/>
              <a:gdLst/>
              <a:ahLst/>
              <a:cxnLst/>
              <a:rect l="l" t="t" r="r" b="b"/>
              <a:pathLst>
                <a:path w="14605" h="14605">
                  <a:moveTo>
                    <a:pt x="11136" y="0"/>
                  </a:moveTo>
                  <a:lnTo>
                    <a:pt x="3211" y="0"/>
                  </a:lnTo>
                  <a:lnTo>
                    <a:pt x="0" y="3211"/>
                  </a:lnTo>
                  <a:lnTo>
                    <a:pt x="0" y="11136"/>
                  </a:lnTo>
                  <a:lnTo>
                    <a:pt x="3211" y="14348"/>
                  </a:lnTo>
                  <a:lnTo>
                    <a:pt x="11136" y="14348"/>
                  </a:lnTo>
                  <a:lnTo>
                    <a:pt x="14348" y="11136"/>
                  </a:lnTo>
                  <a:lnTo>
                    <a:pt x="14348" y="3211"/>
                  </a:lnTo>
                  <a:lnTo>
                    <a:pt x="11136" y="0"/>
                  </a:lnTo>
                  <a:close/>
                </a:path>
              </a:pathLst>
            </a:custGeom>
            <a:solidFill>
              <a:srgbClr val="000000"/>
            </a:solidFill>
          </p:spPr>
          <p:txBody>
            <a:bodyPr wrap="square" lIns="0" tIns="0" rIns="0" bIns="0" rtlCol="0"/>
            <a:lstStyle/>
            <a:p>
              <a:endParaRPr/>
            </a:p>
          </p:txBody>
        </p:sp>
        <p:sp>
          <p:nvSpPr>
            <p:cNvPr id="31" name="object 31"/>
            <p:cNvSpPr/>
            <p:nvPr/>
          </p:nvSpPr>
          <p:spPr>
            <a:xfrm>
              <a:off x="1382585" y="1845670"/>
              <a:ext cx="14604" cy="14604"/>
            </a:xfrm>
            <a:custGeom>
              <a:avLst/>
              <a:gdLst/>
              <a:ahLst/>
              <a:cxnLst/>
              <a:rect l="l" t="t" r="r" b="b"/>
              <a:pathLst>
                <a:path w="14605" h="14605">
                  <a:moveTo>
                    <a:pt x="14348" y="7174"/>
                  </a:moveTo>
                  <a:lnTo>
                    <a:pt x="14348" y="3211"/>
                  </a:lnTo>
                  <a:lnTo>
                    <a:pt x="11136" y="0"/>
                  </a:lnTo>
                  <a:lnTo>
                    <a:pt x="7174" y="0"/>
                  </a:lnTo>
                  <a:lnTo>
                    <a:pt x="3211" y="0"/>
                  </a:lnTo>
                  <a:lnTo>
                    <a:pt x="0" y="3211"/>
                  </a:lnTo>
                  <a:lnTo>
                    <a:pt x="0" y="7174"/>
                  </a:lnTo>
                  <a:lnTo>
                    <a:pt x="0" y="11136"/>
                  </a:lnTo>
                  <a:lnTo>
                    <a:pt x="3211" y="14348"/>
                  </a:lnTo>
                  <a:lnTo>
                    <a:pt x="7174" y="14348"/>
                  </a:lnTo>
                  <a:lnTo>
                    <a:pt x="11136" y="14348"/>
                  </a:lnTo>
                  <a:lnTo>
                    <a:pt x="14348" y="11136"/>
                  </a:lnTo>
                  <a:lnTo>
                    <a:pt x="14348" y="7174"/>
                  </a:lnTo>
                  <a:close/>
                </a:path>
              </a:pathLst>
            </a:custGeom>
            <a:ln w="3175">
              <a:solidFill>
                <a:srgbClr val="000000"/>
              </a:solidFill>
            </a:ln>
          </p:spPr>
          <p:txBody>
            <a:bodyPr wrap="square" lIns="0" tIns="0" rIns="0" bIns="0" rtlCol="0"/>
            <a:lstStyle/>
            <a:p>
              <a:endParaRPr/>
            </a:p>
          </p:txBody>
        </p:sp>
        <p:sp>
          <p:nvSpPr>
            <p:cNvPr id="32" name="object 32"/>
            <p:cNvSpPr/>
            <p:nvPr/>
          </p:nvSpPr>
          <p:spPr>
            <a:xfrm>
              <a:off x="1049555" y="1512640"/>
              <a:ext cx="680720" cy="680720"/>
            </a:xfrm>
            <a:custGeom>
              <a:avLst/>
              <a:gdLst/>
              <a:ahLst/>
              <a:cxnLst/>
              <a:rect l="l" t="t" r="r" b="b"/>
              <a:pathLst>
                <a:path w="680719" h="680719">
                  <a:moveTo>
                    <a:pt x="680408" y="340204"/>
                  </a:moveTo>
                  <a:lnTo>
                    <a:pt x="677303" y="294040"/>
                  </a:lnTo>
                  <a:lnTo>
                    <a:pt x="668256" y="249763"/>
                  </a:lnTo>
                  <a:lnTo>
                    <a:pt x="653674" y="207780"/>
                  </a:lnTo>
                  <a:lnTo>
                    <a:pt x="633961" y="168495"/>
                  </a:lnTo>
                  <a:lnTo>
                    <a:pt x="609523" y="132314"/>
                  </a:lnTo>
                  <a:lnTo>
                    <a:pt x="580766" y="99642"/>
                  </a:lnTo>
                  <a:lnTo>
                    <a:pt x="548094" y="70885"/>
                  </a:lnTo>
                  <a:lnTo>
                    <a:pt x="511913" y="46447"/>
                  </a:lnTo>
                  <a:lnTo>
                    <a:pt x="472628" y="26734"/>
                  </a:lnTo>
                  <a:lnTo>
                    <a:pt x="430644" y="12152"/>
                  </a:lnTo>
                  <a:lnTo>
                    <a:pt x="386368" y="3105"/>
                  </a:lnTo>
                  <a:lnTo>
                    <a:pt x="340204" y="0"/>
                  </a:lnTo>
                  <a:lnTo>
                    <a:pt x="294040" y="3105"/>
                  </a:lnTo>
                  <a:lnTo>
                    <a:pt x="249763" y="12152"/>
                  </a:lnTo>
                  <a:lnTo>
                    <a:pt x="207780" y="26734"/>
                  </a:lnTo>
                  <a:lnTo>
                    <a:pt x="168495" y="46447"/>
                  </a:lnTo>
                  <a:lnTo>
                    <a:pt x="132314" y="70885"/>
                  </a:lnTo>
                  <a:lnTo>
                    <a:pt x="99642" y="99642"/>
                  </a:lnTo>
                  <a:lnTo>
                    <a:pt x="70885" y="132314"/>
                  </a:lnTo>
                  <a:lnTo>
                    <a:pt x="46447" y="168495"/>
                  </a:lnTo>
                  <a:lnTo>
                    <a:pt x="26734" y="207780"/>
                  </a:lnTo>
                  <a:lnTo>
                    <a:pt x="12152" y="249763"/>
                  </a:lnTo>
                  <a:lnTo>
                    <a:pt x="3105" y="294040"/>
                  </a:lnTo>
                  <a:lnTo>
                    <a:pt x="0" y="340204"/>
                  </a:lnTo>
                  <a:lnTo>
                    <a:pt x="3105" y="386368"/>
                  </a:lnTo>
                  <a:lnTo>
                    <a:pt x="12152" y="430644"/>
                  </a:lnTo>
                  <a:lnTo>
                    <a:pt x="26734" y="472628"/>
                  </a:lnTo>
                  <a:lnTo>
                    <a:pt x="46447" y="511912"/>
                  </a:lnTo>
                  <a:lnTo>
                    <a:pt x="70885" y="548094"/>
                  </a:lnTo>
                  <a:lnTo>
                    <a:pt x="99642" y="580765"/>
                  </a:lnTo>
                  <a:lnTo>
                    <a:pt x="132314" y="609523"/>
                  </a:lnTo>
                  <a:lnTo>
                    <a:pt x="168495" y="633961"/>
                  </a:lnTo>
                  <a:lnTo>
                    <a:pt x="207780" y="653674"/>
                  </a:lnTo>
                  <a:lnTo>
                    <a:pt x="249763" y="668256"/>
                  </a:lnTo>
                  <a:lnTo>
                    <a:pt x="294040" y="677303"/>
                  </a:lnTo>
                  <a:lnTo>
                    <a:pt x="340204" y="680408"/>
                  </a:lnTo>
                  <a:lnTo>
                    <a:pt x="386368" y="677303"/>
                  </a:lnTo>
                  <a:lnTo>
                    <a:pt x="430644" y="668256"/>
                  </a:lnTo>
                  <a:lnTo>
                    <a:pt x="472628" y="653674"/>
                  </a:lnTo>
                  <a:lnTo>
                    <a:pt x="511913" y="633961"/>
                  </a:lnTo>
                  <a:lnTo>
                    <a:pt x="548094" y="609523"/>
                  </a:lnTo>
                  <a:lnTo>
                    <a:pt x="580766" y="580765"/>
                  </a:lnTo>
                  <a:lnTo>
                    <a:pt x="609523" y="548094"/>
                  </a:lnTo>
                  <a:lnTo>
                    <a:pt x="633961" y="511912"/>
                  </a:lnTo>
                  <a:lnTo>
                    <a:pt x="653674" y="472628"/>
                  </a:lnTo>
                  <a:lnTo>
                    <a:pt x="668256" y="430644"/>
                  </a:lnTo>
                  <a:lnTo>
                    <a:pt x="677303" y="386368"/>
                  </a:lnTo>
                  <a:lnTo>
                    <a:pt x="680408" y="340204"/>
                  </a:lnTo>
                  <a:close/>
                </a:path>
              </a:pathLst>
            </a:custGeom>
            <a:ln w="5292">
              <a:solidFill>
                <a:srgbClr val="000000"/>
              </a:solidFill>
            </a:ln>
          </p:spPr>
          <p:txBody>
            <a:bodyPr wrap="square" lIns="0" tIns="0" rIns="0" bIns="0" rtlCol="0"/>
            <a:lstStyle/>
            <a:p>
              <a:endParaRPr/>
            </a:p>
          </p:txBody>
        </p:sp>
      </p:grpSp>
      <p:sp>
        <p:nvSpPr>
          <p:cNvPr id="33" name="object 33"/>
          <p:cNvSpPr txBox="1"/>
          <p:nvPr/>
        </p:nvSpPr>
        <p:spPr>
          <a:xfrm>
            <a:off x="1039702" y="1566376"/>
            <a:ext cx="102235" cy="95885"/>
          </a:xfrm>
          <a:prstGeom prst="rect">
            <a:avLst/>
          </a:prstGeom>
        </p:spPr>
        <p:txBody>
          <a:bodyPr vert="horz" wrap="square" lIns="0" tIns="13970" rIns="0" bIns="0" rtlCol="0">
            <a:spAutoFit/>
          </a:bodyPr>
          <a:lstStyle/>
          <a:p>
            <a:pPr marL="12700">
              <a:lnSpc>
                <a:spcPct val="100000"/>
              </a:lnSpc>
              <a:spcBef>
                <a:spcPts val="110"/>
              </a:spcBef>
            </a:pPr>
            <a:r>
              <a:rPr sz="450" spc="-25" dirty="0">
                <a:latin typeface="Times New Roman"/>
                <a:cs typeface="Times New Roman"/>
              </a:rPr>
              <a:t>SQ</a:t>
            </a:r>
            <a:endParaRPr sz="450">
              <a:latin typeface="Times New Roman"/>
              <a:cs typeface="Times New Roman"/>
            </a:endParaRPr>
          </a:p>
        </p:txBody>
      </p:sp>
      <p:grpSp>
        <p:nvGrpSpPr>
          <p:cNvPr id="34" name="object 34"/>
          <p:cNvGrpSpPr/>
          <p:nvPr/>
        </p:nvGrpSpPr>
        <p:grpSpPr>
          <a:xfrm>
            <a:off x="1090951" y="1660375"/>
            <a:ext cx="22225" cy="22225"/>
            <a:chOff x="1090951" y="1660375"/>
            <a:chExt cx="22225" cy="22225"/>
          </a:xfrm>
        </p:grpSpPr>
        <p:sp>
          <p:nvSpPr>
            <p:cNvPr id="35" name="object 35"/>
            <p:cNvSpPr/>
            <p:nvPr/>
          </p:nvSpPr>
          <p:spPr>
            <a:xfrm>
              <a:off x="1092014" y="1661438"/>
              <a:ext cx="20320" cy="20320"/>
            </a:xfrm>
            <a:custGeom>
              <a:avLst/>
              <a:gdLst/>
              <a:ahLst/>
              <a:cxnLst/>
              <a:rect l="l" t="t" r="r" b="b"/>
              <a:pathLst>
                <a:path w="20319" h="20319">
                  <a:moveTo>
                    <a:pt x="15466" y="0"/>
                  </a:moveTo>
                  <a:lnTo>
                    <a:pt x="4460" y="0"/>
                  </a:lnTo>
                  <a:lnTo>
                    <a:pt x="0" y="4461"/>
                  </a:lnTo>
                  <a:lnTo>
                    <a:pt x="0" y="15467"/>
                  </a:lnTo>
                  <a:lnTo>
                    <a:pt x="4460" y="19928"/>
                  </a:lnTo>
                  <a:lnTo>
                    <a:pt x="15466" y="19928"/>
                  </a:lnTo>
                  <a:lnTo>
                    <a:pt x="19927" y="15467"/>
                  </a:lnTo>
                  <a:lnTo>
                    <a:pt x="19927" y="4461"/>
                  </a:lnTo>
                  <a:lnTo>
                    <a:pt x="15466" y="0"/>
                  </a:lnTo>
                  <a:close/>
                </a:path>
              </a:pathLst>
            </a:custGeom>
            <a:solidFill>
              <a:srgbClr val="000000"/>
            </a:solidFill>
          </p:spPr>
          <p:txBody>
            <a:bodyPr wrap="square" lIns="0" tIns="0" rIns="0" bIns="0" rtlCol="0"/>
            <a:lstStyle/>
            <a:p>
              <a:endParaRPr/>
            </a:p>
          </p:txBody>
        </p:sp>
        <p:sp>
          <p:nvSpPr>
            <p:cNvPr id="36" name="object 36"/>
            <p:cNvSpPr/>
            <p:nvPr/>
          </p:nvSpPr>
          <p:spPr>
            <a:xfrm>
              <a:off x="1092014" y="1661438"/>
              <a:ext cx="20320" cy="20320"/>
            </a:xfrm>
            <a:custGeom>
              <a:avLst/>
              <a:gdLst/>
              <a:ahLst/>
              <a:cxnLst/>
              <a:rect l="l" t="t" r="r" b="b"/>
              <a:pathLst>
                <a:path w="20319" h="20319">
                  <a:moveTo>
                    <a:pt x="19927" y="9964"/>
                  </a:moveTo>
                  <a:lnTo>
                    <a:pt x="19927" y="4461"/>
                  </a:lnTo>
                  <a:lnTo>
                    <a:pt x="15466" y="0"/>
                  </a:lnTo>
                  <a:lnTo>
                    <a:pt x="9963" y="0"/>
                  </a:lnTo>
                  <a:lnTo>
                    <a:pt x="4460" y="0"/>
                  </a:lnTo>
                  <a:lnTo>
                    <a:pt x="0" y="4461"/>
                  </a:lnTo>
                  <a:lnTo>
                    <a:pt x="0" y="9964"/>
                  </a:lnTo>
                  <a:lnTo>
                    <a:pt x="0" y="15467"/>
                  </a:lnTo>
                  <a:lnTo>
                    <a:pt x="4460" y="19928"/>
                  </a:lnTo>
                  <a:lnTo>
                    <a:pt x="9963" y="19928"/>
                  </a:lnTo>
                  <a:lnTo>
                    <a:pt x="15466" y="19928"/>
                  </a:lnTo>
                  <a:lnTo>
                    <a:pt x="19927" y="15467"/>
                  </a:lnTo>
                  <a:lnTo>
                    <a:pt x="19927" y="9964"/>
                  </a:lnTo>
                  <a:close/>
                </a:path>
              </a:pathLst>
            </a:custGeom>
            <a:ln w="3175">
              <a:solidFill>
                <a:srgbClr val="000000"/>
              </a:solidFill>
            </a:ln>
          </p:spPr>
          <p:txBody>
            <a:bodyPr wrap="square" lIns="0" tIns="0" rIns="0" bIns="0" rtlCol="0"/>
            <a:lstStyle/>
            <a:p>
              <a:endParaRPr/>
            </a:p>
          </p:txBody>
        </p:sp>
      </p:grpSp>
      <p:sp>
        <p:nvSpPr>
          <p:cNvPr id="37" name="object 37"/>
          <p:cNvSpPr txBox="1"/>
          <p:nvPr/>
        </p:nvSpPr>
        <p:spPr>
          <a:xfrm>
            <a:off x="917767" y="2331310"/>
            <a:ext cx="647065" cy="84455"/>
          </a:xfrm>
          <a:prstGeom prst="rect">
            <a:avLst/>
          </a:prstGeom>
        </p:spPr>
        <p:txBody>
          <a:bodyPr vert="horz" wrap="square" lIns="0" tIns="17145" rIns="0" bIns="0" rtlCol="0">
            <a:spAutoFit/>
          </a:bodyPr>
          <a:lstStyle/>
          <a:p>
            <a:pPr marL="12700">
              <a:lnSpc>
                <a:spcPct val="100000"/>
              </a:lnSpc>
              <a:spcBef>
                <a:spcPts val="135"/>
              </a:spcBef>
            </a:pPr>
            <a:r>
              <a:rPr sz="350" spc="20" dirty="0">
                <a:latin typeface="Times New Roman"/>
                <a:cs typeface="Times New Roman"/>
              </a:rPr>
              <a:t>(c)</a:t>
            </a:r>
            <a:r>
              <a:rPr sz="350" spc="25" dirty="0">
                <a:latin typeface="Times New Roman"/>
                <a:cs typeface="Times New Roman"/>
              </a:rPr>
              <a:t> </a:t>
            </a:r>
            <a:r>
              <a:rPr sz="350" spc="20" dirty="0">
                <a:latin typeface="Times New Roman"/>
                <a:cs typeface="Times New Roman"/>
              </a:rPr>
              <a:t>Two</a:t>
            </a:r>
            <a:r>
              <a:rPr sz="350" spc="25" dirty="0">
                <a:latin typeface="Times New Roman"/>
                <a:cs typeface="Times New Roman"/>
              </a:rPr>
              <a:t> </a:t>
            </a:r>
            <a:r>
              <a:rPr sz="350" spc="20" dirty="0">
                <a:latin typeface="Times New Roman"/>
                <a:cs typeface="Times New Roman"/>
              </a:rPr>
              <a:t>veto</a:t>
            </a:r>
            <a:r>
              <a:rPr sz="350" spc="30" dirty="0">
                <a:latin typeface="Times New Roman"/>
                <a:cs typeface="Times New Roman"/>
              </a:rPr>
              <a:t> </a:t>
            </a:r>
            <a:r>
              <a:rPr sz="350" spc="20" dirty="0">
                <a:latin typeface="Times New Roman"/>
                <a:cs typeface="Times New Roman"/>
              </a:rPr>
              <a:t>players</a:t>
            </a:r>
            <a:r>
              <a:rPr sz="350" spc="70" dirty="0">
                <a:latin typeface="Times New Roman"/>
                <a:cs typeface="Times New Roman"/>
              </a:rPr>
              <a:t> </a:t>
            </a:r>
            <a:r>
              <a:rPr sz="350" i="1" spc="20" dirty="0">
                <a:latin typeface="Times New Roman"/>
                <a:cs typeface="Times New Roman"/>
              </a:rPr>
              <a:t>A</a:t>
            </a:r>
            <a:r>
              <a:rPr sz="350" i="1" spc="55" dirty="0">
                <a:latin typeface="Times New Roman"/>
                <a:cs typeface="Times New Roman"/>
              </a:rPr>
              <a:t> </a:t>
            </a:r>
            <a:r>
              <a:rPr sz="350" spc="50" dirty="0">
                <a:latin typeface="Times New Roman"/>
                <a:cs typeface="Times New Roman"/>
              </a:rPr>
              <a:t>and</a:t>
            </a:r>
            <a:r>
              <a:rPr sz="350" spc="10" dirty="0">
                <a:latin typeface="Times New Roman"/>
                <a:cs typeface="Times New Roman"/>
              </a:rPr>
              <a:t> </a:t>
            </a:r>
            <a:r>
              <a:rPr sz="350" i="1" spc="-50" dirty="0">
                <a:latin typeface="Times New Roman"/>
                <a:cs typeface="Times New Roman"/>
              </a:rPr>
              <a:t>C</a:t>
            </a:r>
            <a:endParaRPr sz="350">
              <a:latin typeface="Times New Roman"/>
              <a:cs typeface="Times New Roman"/>
            </a:endParaRPr>
          </a:p>
        </p:txBody>
      </p:sp>
      <p:grpSp>
        <p:nvGrpSpPr>
          <p:cNvPr id="38" name="object 38"/>
          <p:cNvGrpSpPr/>
          <p:nvPr/>
        </p:nvGrpSpPr>
        <p:grpSpPr>
          <a:xfrm>
            <a:off x="678583" y="2561409"/>
            <a:ext cx="1141730" cy="802005"/>
            <a:chOff x="678583" y="2561409"/>
            <a:chExt cx="1141730" cy="802005"/>
          </a:xfrm>
        </p:grpSpPr>
        <p:sp>
          <p:nvSpPr>
            <p:cNvPr id="39" name="object 39"/>
            <p:cNvSpPr/>
            <p:nvPr/>
          </p:nvSpPr>
          <p:spPr>
            <a:xfrm>
              <a:off x="1049555" y="2781657"/>
              <a:ext cx="143510" cy="361315"/>
            </a:xfrm>
            <a:custGeom>
              <a:avLst/>
              <a:gdLst/>
              <a:ahLst/>
              <a:cxnLst/>
              <a:rect l="l" t="t" r="r" b="b"/>
              <a:pathLst>
                <a:path w="143509" h="361314">
                  <a:moveTo>
                    <a:pt x="52363" y="0"/>
                  </a:moveTo>
                  <a:lnTo>
                    <a:pt x="26734" y="48043"/>
                  </a:lnTo>
                  <a:lnTo>
                    <a:pt x="12152" y="90026"/>
                  </a:lnTo>
                  <a:lnTo>
                    <a:pt x="3105" y="134303"/>
                  </a:lnTo>
                  <a:lnTo>
                    <a:pt x="0" y="180467"/>
                  </a:lnTo>
                  <a:lnTo>
                    <a:pt x="3105" y="226631"/>
                  </a:lnTo>
                  <a:lnTo>
                    <a:pt x="12152" y="270908"/>
                  </a:lnTo>
                  <a:lnTo>
                    <a:pt x="26734" y="312891"/>
                  </a:lnTo>
                  <a:lnTo>
                    <a:pt x="46447" y="352176"/>
                  </a:lnTo>
                  <a:lnTo>
                    <a:pt x="52363" y="360934"/>
                  </a:lnTo>
                  <a:lnTo>
                    <a:pt x="76716" y="340841"/>
                  </a:lnTo>
                  <a:lnTo>
                    <a:pt x="104410" y="307275"/>
                  </a:lnTo>
                  <a:lnTo>
                    <a:pt x="125321" y="268750"/>
                  </a:lnTo>
                  <a:lnTo>
                    <a:pt x="138537" y="226176"/>
                  </a:lnTo>
                  <a:lnTo>
                    <a:pt x="143144" y="180467"/>
                  </a:lnTo>
                  <a:lnTo>
                    <a:pt x="138537" y="134758"/>
                  </a:lnTo>
                  <a:lnTo>
                    <a:pt x="125321" y="92184"/>
                  </a:lnTo>
                  <a:lnTo>
                    <a:pt x="104410" y="53659"/>
                  </a:lnTo>
                  <a:lnTo>
                    <a:pt x="76716" y="20093"/>
                  </a:lnTo>
                  <a:lnTo>
                    <a:pt x="52363" y="0"/>
                  </a:lnTo>
                  <a:close/>
                </a:path>
              </a:pathLst>
            </a:custGeom>
            <a:solidFill>
              <a:srgbClr val="CCCCCC"/>
            </a:solidFill>
          </p:spPr>
          <p:txBody>
            <a:bodyPr wrap="square" lIns="0" tIns="0" rIns="0" bIns="0" rtlCol="0"/>
            <a:lstStyle/>
            <a:p>
              <a:endParaRPr/>
            </a:p>
          </p:txBody>
        </p:sp>
        <p:sp>
          <p:nvSpPr>
            <p:cNvPr id="40" name="object 40"/>
            <p:cNvSpPr/>
            <p:nvPr/>
          </p:nvSpPr>
          <p:spPr>
            <a:xfrm>
              <a:off x="682393" y="2565219"/>
              <a:ext cx="1134110" cy="794385"/>
            </a:xfrm>
            <a:custGeom>
              <a:avLst/>
              <a:gdLst/>
              <a:ahLst/>
              <a:cxnLst/>
              <a:rect l="l" t="t" r="r" b="b"/>
              <a:pathLst>
                <a:path w="1134110" h="794385">
                  <a:moveTo>
                    <a:pt x="0" y="793809"/>
                  </a:moveTo>
                  <a:lnTo>
                    <a:pt x="1134014" y="793809"/>
                  </a:lnTo>
                </a:path>
                <a:path w="1134110" h="794385">
                  <a:moveTo>
                    <a:pt x="0" y="793809"/>
                  </a:moveTo>
                  <a:lnTo>
                    <a:pt x="0" y="0"/>
                  </a:lnTo>
                </a:path>
              </a:pathLst>
            </a:custGeom>
            <a:ln w="7559">
              <a:solidFill>
                <a:srgbClr val="000000"/>
              </a:solidFill>
            </a:ln>
          </p:spPr>
          <p:txBody>
            <a:bodyPr wrap="square" lIns="0" tIns="0" rIns="0" bIns="0" rtlCol="0"/>
            <a:lstStyle/>
            <a:p>
              <a:endParaRPr/>
            </a:p>
          </p:txBody>
        </p:sp>
      </p:grpSp>
      <p:sp>
        <p:nvSpPr>
          <p:cNvPr id="41" name="object 41"/>
          <p:cNvSpPr txBox="1"/>
          <p:nvPr/>
        </p:nvSpPr>
        <p:spPr>
          <a:xfrm>
            <a:off x="899301" y="2911520"/>
            <a:ext cx="62865" cy="95885"/>
          </a:xfrm>
          <a:prstGeom prst="rect">
            <a:avLst/>
          </a:prstGeom>
        </p:spPr>
        <p:txBody>
          <a:bodyPr vert="horz" wrap="square" lIns="0" tIns="13970" rIns="0" bIns="0" rtlCol="0">
            <a:spAutoFit/>
          </a:bodyPr>
          <a:lstStyle/>
          <a:p>
            <a:pPr marL="12700">
              <a:lnSpc>
                <a:spcPct val="100000"/>
              </a:lnSpc>
              <a:spcBef>
                <a:spcPts val="110"/>
              </a:spcBef>
            </a:pPr>
            <a:r>
              <a:rPr sz="450" spc="-50" dirty="0">
                <a:latin typeface="Times New Roman"/>
                <a:cs typeface="Times New Roman"/>
              </a:rPr>
              <a:t>A</a:t>
            </a:r>
            <a:endParaRPr sz="450">
              <a:latin typeface="Times New Roman"/>
              <a:cs typeface="Times New Roman"/>
            </a:endParaRPr>
          </a:p>
        </p:txBody>
      </p:sp>
      <p:grpSp>
        <p:nvGrpSpPr>
          <p:cNvPr id="42" name="object 42"/>
          <p:cNvGrpSpPr/>
          <p:nvPr/>
        </p:nvGrpSpPr>
        <p:grpSpPr>
          <a:xfrm>
            <a:off x="736236" y="2732464"/>
            <a:ext cx="459740" cy="459740"/>
            <a:chOff x="736236" y="2732464"/>
            <a:chExt cx="459740" cy="459740"/>
          </a:xfrm>
        </p:grpSpPr>
        <p:sp>
          <p:nvSpPr>
            <p:cNvPr id="43" name="object 43"/>
            <p:cNvSpPr/>
            <p:nvPr/>
          </p:nvSpPr>
          <p:spPr>
            <a:xfrm>
              <a:off x="958723" y="2954950"/>
              <a:ext cx="14604" cy="14604"/>
            </a:xfrm>
            <a:custGeom>
              <a:avLst/>
              <a:gdLst/>
              <a:ahLst/>
              <a:cxnLst/>
              <a:rect l="l" t="t" r="r" b="b"/>
              <a:pathLst>
                <a:path w="14605" h="14605">
                  <a:moveTo>
                    <a:pt x="11136" y="0"/>
                  </a:moveTo>
                  <a:lnTo>
                    <a:pt x="3211" y="0"/>
                  </a:lnTo>
                  <a:lnTo>
                    <a:pt x="0" y="3211"/>
                  </a:lnTo>
                  <a:lnTo>
                    <a:pt x="0" y="11136"/>
                  </a:lnTo>
                  <a:lnTo>
                    <a:pt x="3211" y="14348"/>
                  </a:lnTo>
                  <a:lnTo>
                    <a:pt x="11136" y="14348"/>
                  </a:lnTo>
                  <a:lnTo>
                    <a:pt x="14348" y="11136"/>
                  </a:lnTo>
                  <a:lnTo>
                    <a:pt x="14348" y="3211"/>
                  </a:lnTo>
                  <a:lnTo>
                    <a:pt x="11136" y="0"/>
                  </a:lnTo>
                  <a:close/>
                </a:path>
              </a:pathLst>
            </a:custGeom>
            <a:solidFill>
              <a:srgbClr val="000000"/>
            </a:solidFill>
          </p:spPr>
          <p:txBody>
            <a:bodyPr wrap="square" lIns="0" tIns="0" rIns="0" bIns="0" rtlCol="0"/>
            <a:lstStyle/>
            <a:p>
              <a:endParaRPr/>
            </a:p>
          </p:txBody>
        </p:sp>
        <p:sp>
          <p:nvSpPr>
            <p:cNvPr id="44" name="object 44"/>
            <p:cNvSpPr/>
            <p:nvPr/>
          </p:nvSpPr>
          <p:spPr>
            <a:xfrm>
              <a:off x="958723" y="2954950"/>
              <a:ext cx="14604" cy="14604"/>
            </a:xfrm>
            <a:custGeom>
              <a:avLst/>
              <a:gdLst/>
              <a:ahLst/>
              <a:cxnLst/>
              <a:rect l="l" t="t" r="r" b="b"/>
              <a:pathLst>
                <a:path w="14605" h="14605">
                  <a:moveTo>
                    <a:pt x="14348" y="7174"/>
                  </a:moveTo>
                  <a:lnTo>
                    <a:pt x="14348" y="3211"/>
                  </a:lnTo>
                  <a:lnTo>
                    <a:pt x="11136" y="0"/>
                  </a:lnTo>
                  <a:lnTo>
                    <a:pt x="7174" y="0"/>
                  </a:lnTo>
                  <a:lnTo>
                    <a:pt x="3211" y="0"/>
                  </a:lnTo>
                  <a:lnTo>
                    <a:pt x="0" y="3211"/>
                  </a:lnTo>
                  <a:lnTo>
                    <a:pt x="0" y="7174"/>
                  </a:lnTo>
                  <a:lnTo>
                    <a:pt x="0" y="11136"/>
                  </a:lnTo>
                  <a:lnTo>
                    <a:pt x="3211" y="14348"/>
                  </a:lnTo>
                  <a:lnTo>
                    <a:pt x="7174" y="14348"/>
                  </a:lnTo>
                  <a:lnTo>
                    <a:pt x="11136" y="14348"/>
                  </a:lnTo>
                  <a:lnTo>
                    <a:pt x="14348" y="11136"/>
                  </a:lnTo>
                  <a:lnTo>
                    <a:pt x="14348" y="7174"/>
                  </a:lnTo>
                  <a:close/>
                </a:path>
              </a:pathLst>
            </a:custGeom>
            <a:ln w="3175">
              <a:solidFill>
                <a:srgbClr val="000000"/>
              </a:solidFill>
            </a:ln>
          </p:spPr>
          <p:txBody>
            <a:bodyPr wrap="square" lIns="0" tIns="0" rIns="0" bIns="0" rtlCol="0"/>
            <a:lstStyle/>
            <a:p>
              <a:endParaRPr/>
            </a:p>
          </p:txBody>
        </p:sp>
        <p:sp>
          <p:nvSpPr>
            <p:cNvPr id="45" name="object 45"/>
            <p:cNvSpPr/>
            <p:nvPr/>
          </p:nvSpPr>
          <p:spPr>
            <a:xfrm>
              <a:off x="739094" y="2735322"/>
              <a:ext cx="454025" cy="454025"/>
            </a:xfrm>
            <a:custGeom>
              <a:avLst/>
              <a:gdLst/>
              <a:ahLst/>
              <a:cxnLst/>
              <a:rect l="l" t="t" r="r" b="b"/>
              <a:pathLst>
                <a:path w="454025" h="454025">
                  <a:moveTo>
                    <a:pt x="453605" y="226802"/>
                  </a:moveTo>
                  <a:lnTo>
                    <a:pt x="448997" y="181093"/>
                  </a:lnTo>
                  <a:lnTo>
                    <a:pt x="435782" y="138520"/>
                  </a:lnTo>
                  <a:lnTo>
                    <a:pt x="414871" y="99994"/>
                  </a:lnTo>
                  <a:lnTo>
                    <a:pt x="387177" y="66428"/>
                  </a:lnTo>
                  <a:lnTo>
                    <a:pt x="353611" y="38733"/>
                  </a:lnTo>
                  <a:lnTo>
                    <a:pt x="315085" y="17823"/>
                  </a:lnTo>
                  <a:lnTo>
                    <a:pt x="272511" y="4607"/>
                  </a:lnTo>
                  <a:lnTo>
                    <a:pt x="226802" y="0"/>
                  </a:lnTo>
                  <a:lnTo>
                    <a:pt x="181093" y="4607"/>
                  </a:lnTo>
                  <a:lnTo>
                    <a:pt x="138520" y="17823"/>
                  </a:lnTo>
                  <a:lnTo>
                    <a:pt x="99994" y="38733"/>
                  </a:lnTo>
                  <a:lnTo>
                    <a:pt x="66428" y="66428"/>
                  </a:lnTo>
                  <a:lnTo>
                    <a:pt x="38733" y="99994"/>
                  </a:lnTo>
                  <a:lnTo>
                    <a:pt x="17823" y="138520"/>
                  </a:lnTo>
                  <a:lnTo>
                    <a:pt x="4607" y="181093"/>
                  </a:lnTo>
                  <a:lnTo>
                    <a:pt x="0" y="226802"/>
                  </a:lnTo>
                  <a:lnTo>
                    <a:pt x="4607" y="272511"/>
                  </a:lnTo>
                  <a:lnTo>
                    <a:pt x="17823" y="315085"/>
                  </a:lnTo>
                  <a:lnTo>
                    <a:pt x="38733" y="353611"/>
                  </a:lnTo>
                  <a:lnTo>
                    <a:pt x="66428" y="387177"/>
                  </a:lnTo>
                  <a:lnTo>
                    <a:pt x="99994" y="414871"/>
                  </a:lnTo>
                  <a:lnTo>
                    <a:pt x="138520" y="435782"/>
                  </a:lnTo>
                  <a:lnTo>
                    <a:pt x="181093" y="448997"/>
                  </a:lnTo>
                  <a:lnTo>
                    <a:pt x="226802" y="453605"/>
                  </a:lnTo>
                  <a:lnTo>
                    <a:pt x="272511" y="448997"/>
                  </a:lnTo>
                  <a:lnTo>
                    <a:pt x="315085" y="435782"/>
                  </a:lnTo>
                  <a:lnTo>
                    <a:pt x="353611" y="414871"/>
                  </a:lnTo>
                  <a:lnTo>
                    <a:pt x="387177" y="387177"/>
                  </a:lnTo>
                  <a:lnTo>
                    <a:pt x="414871" y="353611"/>
                  </a:lnTo>
                  <a:lnTo>
                    <a:pt x="435782" y="315085"/>
                  </a:lnTo>
                  <a:lnTo>
                    <a:pt x="448997" y="272511"/>
                  </a:lnTo>
                  <a:lnTo>
                    <a:pt x="453605" y="226802"/>
                  </a:lnTo>
                  <a:close/>
                </a:path>
              </a:pathLst>
            </a:custGeom>
            <a:ln w="5292">
              <a:solidFill>
                <a:srgbClr val="000000"/>
              </a:solidFill>
            </a:ln>
          </p:spPr>
          <p:txBody>
            <a:bodyPr wrap="square" lIns="0" tIns="0" rIns="0" bIns="0" rtlCol="0"/>
            <a:lstStyle/>
            <a:p>
              <a:endParaRPr/>
            </a:p>
          </p:txBody>
        </p:sp>
      </p:grpSp>
      <p:sp>
        <p:nvSpPr>
          <p:cNvPr id="46" name="object 46"/>
          <p:cNvSpPr txBox="1"/>
          <p:nvPr/>
        </p:nvSpPr>
        <p:spPr>
          <a:xfrm>
            <a:off x="1393699" y="2905258"/>
            <a:ext cx="66040" cy="95885"/>
          </a:xfrm>
          <a:prstGeom prst="rect">
            <a:avLst/>
          </a:prstGeom>
        </p:spPr>
        <p:txBody>
          <a:bodyPr vert="horz" wrap="square" lIns="0" tIns="13970" rIns="0" bIns="0" rtlCol="0">
            <a:spAutoFit/>
          </a:bodyPr>
          <a:lstStyle/>
          <a:p>
            <a:pPr marL="12700">
              <a:lnSpc>
                <a:spcPct val="100000"/>
              </a:lnSpc>
              <a:spcBef>
                <a:spcPts val="110"/>
              </a:spcBef>
            </a:pPr>
            <a:r>
              <a:rPr sz="450" spc="-50" dirty="0">
                <a:latin typeface="Times New Roman"/>
                <a:cs typeface="Times New Roman"/>
              </a:rPr>
              <a:t>C</a:t>
            </a:r>
            <a:endParaRPr sz="450">
              <a:latin typeface="Times New Roman"/>
              <a:cs typeface="Times New Roman"/>
            </a:endParaRPr>
          </a:p>
        </p:txBody>
      </p:sp>
      <p:grpSp>
        <p:nvGrpSpPr>
          <p:cNvPr id="47" name="object 47"/>
          <p:cNvGrpSpPr/>
          <p:nvPr/>
        </p:nvGrpSpPr>
        <p:grpSpPr>
          <a:xfrm>
            <a:off x="1046697" y="2619063"/>
            <a:ext cx="686435" cy="686435"/>
            <a:chOff x="1046697" y="2619063"/>
            <a:chExt cx="686435" cy="686435"/>
          </a:xfrm>
        </p:grpSpPr>
        <p:sp>
          <p:nvSpPr>
            <p:cNvPr id="48" name="object 48"/>
            <p:cNvSpPr/>
            <p:nvPr/>
          </p:nvSpPr>
          <p:spPr>
            <a:xfrm>
              <a:off x="1382585" y="2954950"/>
              <a:ext cx="14604" cy="14604"/>
            </a:xfrm>
            <a:custGeom>
              <a:avLst/>
              <a:gdLst/>
              <a:ahLst/>
              <a:cxnLst/>
              <a:rect l="l" t="t" r="r" b="b"/>
              <a:pathLst>
                <a:path w="14605" h="14605">
                  <a:moveTo>
                    <a:pt x="11136" y="0"/>
                  </a:moveTo>
                  <a:lnTo>
                    <a:pt x="3211" y="0"/>
                  </a:lnTo>
                  <a:lnTo>
                    <a:pt x="0" y="3211"/>
                  </a:lnTo>
                  <a:lnTo>
                    <a:pt x="0" y="11136"/>
                  </a:lnTo>
                  <a:lnTo>
                    <a:pt x="3211" y="14348"/>
                  </a:lnTo>
                  <a:lnTo>
                    <a:pt x="11136" y="14348"/>
                  </a:lnTo>
                  <a:lnTo>
                    <a:pt x="14348" y="11136"/>
                  </a:lnTo>
                  <a:lnTo>
                    <a:pt x="14348" y="3211"/>
                  </a:lnTo>
                  <a:lnTo>
                    <a:pt x="11136" y="0"/>
                  </a:lnTo>
                  <a:close/>
                </a:path>
              </a:pathLst>
            </a:custGeom>
            <a:solidFill>
              <a:srgbClr val="000000"/>
            </a:solidFill>
          </p:spPr>
          <p:txBody>
            <a:bodyPr wrap="square" lIns="0" tIns="0" rIns="0" bIns="0" rtlCol="0"/>
            <a:lstStyle/>
            <a:p>
              <a:endParaRPr/>
            </a:p>
          </p:txBody>
        </p:sp>
        <p:sp>
          <p:nvSpPr>
            <p:cNvPr id="49" name="object 49"/>
            <p:cNvSpPr/>
            <p:nvPr/>
          </p:nvSpPr>
          <p:spPr>
            <a:xfrm>
              <a:off x="1382585" y="2954950"/>
              <a:ext cx="14604" cy="14604"/>
            </a:xfrm>
            <a:custGeom>
              <a:avLst/>
              <a:gdLst/>
              <a:ahLst/>
              <a:cxnLst/>
              <a:rect l="l" t="t" r="r" b="b"/>
              <a:pathLst>
                <a:path w="14605" h="14605">
                  <a:moveTo>
                    <a:pt x="14348" y="7174"/>
                  </a:moveTo>
                  <a:lnTo>
                    <a:pt x="14348" y="3211"/>
                  </a:lnTo>
                  <a:lnTo>
                    <a:pt x="11136" y="0"/>
                  </a:lnTo>
                  <a:lnTo>
                    <a:pt x="7174" y="0"/>
                  </a:lnTo>
                  <a:lnTo>
                    <a:pt x="3211" y="0"/>
                  </a:lnTo>
                  <a:lnTo>
                    <a:pt x="0" y="3211"/>
                  </a:lnTo>
                  <a:lnTo>
                    <a:pt x="0" y="7174"/>
                  </a:lnTo>
                  <a:lnTo>
                    <a:pt x="0" y="11136"/>
                  </a:lnTo>
                  <a:lnTo>
                    <a:pt x="3211" y="14348"/>
                  </a:lnTo>
                  <a:lnTo>
                    <a:pt x="7174" y="14348"/>
                  </a:lnTo>
                  <a:lnTo>
                    <a:pt x="11136" y="14348"/>
                  </a:lnTo>
                  <a:lnTo>
                    <a:pt x="14348" y="11136"/>
                  </a:lnTo>
                  <a:lnTo>
                    <a:pt x="14348" y="7174"/>
                  </a:lnTo>
                  <a:close/>
                </a:path>
              </a:pathLst>
            </a:custGeom>
            <a:ln w="3175">
              <a:solidFill>
                <a:srgbClr val="000000"/>
              </a:solidFill>
            </a:ln>
          </p:spPr>
          <p:txBody>
            <a:bodyPr wrap="square" lIns="0" tIns="0" rIns="0" bIns="0" rtlCol="0"/>
            <a:lstStyle/>
            <a:p>
              <a:endParaRPr/>
            </a:p>
          </p:txBody>
        </p:sp>
        <p:sp>
          <p:nvSpPr>
            <p:cNvPr id="50" name="object 50"/>
            <p:cNvSpPr/>
            <p:nvPr/>
          </p:nvSpPr>
          <p:spPr>
            <a:xfrm>
              <a:off x="1049555" y="2621920"/>
              <a:ext cx="680720" cy="680720"/>
            </a:xfrm>
            <a:custGeom>
              <a:avLst/>
              <a:gdLst/>
              <a:ahLst/>
              <a:cxnLst/>
              <a:rect l="l" t="t" r="r" b="b"/>
              <a:pathLst>
                <a:path w="680719" h="680720">
                  <a:moveTo>
                    <a:pt x="680408" y="340204"/>
                  </a:moveTo>
                  <a:lnTo>
                    <a:pt x="677303" y="294040"/>
                  </a:lnTo>
                  <a:lnTo>
                    <a:pt x="668256" y="249763"/>
                  </a:lnTo>
                  <a:lnTo>
                    <a:pt x="653674" y="207780"/>
                  </a:lnTo>
                  <a:lnTo>
                    <a:pt x="633961" y="168495"/>
                  </a:lnTo>
                  <a:lnTo>
                    <a:pt x="609523" y="132314"/>
                  </a:lnTo>
                  <a:lnTo>
                    <a:pt x="580766" y="99642"/>
                  </a:lnTo>
                  <a:lnTo>
                    <a:pt x="548094" y="70885"/>
                  </a:lnTo>
                  <a:lnTo>
                    <a:pt x="511913" y="46447"/>
                  </a:lnTo>
                  <a:lnTo>
                    <a:pt x="472628" y="26734"/>
                  </a:lnTo>
                  <a:lnTo>
                    <a:pt x="430644" y="12152"/>
                  </a:lnTo>
                  <a:lnTo>
                    <a:pt x="386368" y="3105"/>
                  </a:lnTo>
                  <a:lnTo>
                    <a:pt x="340204" y="0"/>
                  </a:lnTo>
                  <a:lnTo>
                    <a:pt x="294040" y="3105"/>
                  </a:lnTo>
                  <a:lnTo>
                    <a:pt x="249763" y="12152"/>
                  </a:lnTo>
                  <a:lnTo>
                    <a:pt x="207780" y="26734"/>
                  </a:lnTo>
                  <a:lnTo>
                    <a:pt x="168495" y="46447"/>
                  </a:lnTo>
                  <a:lnTo>
                    <a:pt x="132314" y="70885"/>
                  </a:lnTo>
                  <a:lnTo>
                    <a:pt x="99642" y="99642"/>
                  </a:lnTo>
                  <a:lnTo>
                    <a:pt x="70885" y="132314"/>
                  </a:lnTo>
                  <a:lnTo>
                    <a:pt x="46447" y="168495"/>
                  </a:lnTo>
                  <a:lnTo>
                    <a:pt x="26734" y="207780"/>
                  </a:lnTo>
                  <a:lnTo>
                    <a:pt x="12152" y="249763"/>
                  </a:lnTo>
                  <a:lnTo>
                    <a:pt x="3105" y="294040"/>
                  </a:lnTo>
                  <a:lnTo>
                    <a:pt x="0" y="340204"/>
                  </a:lnTo>
                  <a:lnTo>
                    <a:pt x="3105" y="386368"/>
                  </a:lnTo>
                  <a:lnTo>
                    <a:pt x="12152" y="430644"/>
                  </a:lnTo>
                  <a:lnTo>
                    <a:pt x="26734" y="472628"/>
                  </a:lnTo>
                  <a:lnTo>
                    <a:pt x="46447" y="511912"/>
                  </a:lnTo>
                  <a:lnTo>
                    <a:pt x="70885" y="548094"/>
                  </a:lnTo>
                  <a:lnTo>
                    <a:pt x="99642" y="580765"/>
                  </a:lnTo>
                  <a:lnTo>
                    <a:pt x="132314" y="609523"/>
                  </a:lnTo>
                  <a:lnTo>
                    <a:pt x="168495" y="633961"/>
                  </a:lnTo>
                  <a:lnTo>
                    <a:pt x="207780" y="653674"/>
                  </a:lnTo>
                  <a:lnTo>
                    <a:pt x="249763" y="668256"/>
                  </a:lnTo>
                  <a:lnTo>
                    <a:pt x="294040" y="677303"/>
                  </a:lnTo>
                  <a:lnTo>
                    <a:pt x="340204" y="680408"/>
                  </a:lnTo>
                  <a:lnTo>
                    <a:pt x="386368" y="677303"/>
                  </a:lnTo>
                  <a:lnTo>
                    <a:pt x="430644" y="668256"/>
                  </a:lnTo>
                  <a:lnTo>
                    <a:pt x="472628" y="653674"/>
                  </a:lnTo>
                  <a:lnTo>
                    <a:pt x="511913" y="633961"/>
                  </a:lnTo>
                  <a:lnTo>
                    <a:pt x="548094" y="609523"/>
                  </a:lnTo>
                  <a:lnTo>
                    <a:pt x="580766" y="580765"/>
                  </a:lnTo>
                  <a:lnTo>
                    <a:pt x="609523" y="548094"/>
                  </a:lnTo>
                  <a:lnTo>
                    <a:pt x="633961" y="511912"/>
                  </a:lnTo>
                  <a:lnTo>
                    <a:pt x="653674" y="472628"/>
                  </a:lnTo>
                  <a:lnTo>
                    <a:pt x="668256" y="430644"/>
                  </a:lnTo>
                  <a:lnTo>
                    <a:pt x="677303" y="386368"/>
                  </a:lnTo>
                  <a:lnTo>
                    <a:pt x="680408" y="340204"/>
                  </a:lnTo>
                  <a:close/>
                </a:path>
              </a:pathLst>
            </a:custGeom>
            <a:ln w="5292">
              <a:solidFill>
                <a:srgbClr val="000000"/>
              </a:solidFill>
            </a:ln>
          </p:spPr>
          <p:txBody>
            <a:bodyPr wrap="square" lIns="0" tIns="0" rIns="0" bIns="0" rtlCol="0"/>
            <a:lstStyle/>
            <a:p>
              <a:endParaRPr/>
            </a:p>
          </p:txBody>
        </p:sp>
      </p:grpSp>
      <p:sp>
        <p:nvSpPr>
          <p:cNvPr id="51" name="object 51"/>
          <p:cNvSpPr txBox="1"/>
          <p:nvPr/>
        </p:nvSpPr>
        <p:spPr>
          <a:xfrm>
            <a:off x="1039702" y="2675656"/>
            <a:ext cx="102235" cy="95885"/>
          </a:xfrm>
          <a:prstGeom prst="rect">
            <a:avLst/>
          </a:prstGeom>
        </p:spPr>
        <p:txBody>
          <a:bodyPr vert="horz" wrap="square" lIns="0" tIns="13970" rIns="0" bIns="0" rtlCol="0">
            <a:spAutoFit/>
          </a:bodyPr>
          <a:lstStyle/>
          <a:p>
            <a:pPr marL="12700">
              <a:lnSpc>
                <a:spcPct val="100000"/>
              </a:lnSpc>
              <a:spcBef>
                <a:spcPts val="110"/>
              </a:spcBef>
            </a:pPr>
            <a:r>
              <a:rPr sz="450" spc="-25" dirty="0">
                <a:latin typeface="Times New Roman"/>
                <a:cs typeface="Times New Roman"/>
              </a:rPr>
              <a:t>SQ</a:t>
            </a:r>
            <a:endParaRPr sz="450">
              <a:latin typeface="Times New Roman"/>
              <a:cs typeface="Times New Roman"/>
            </a:endParaRPr>
          </a:p>
        </p:txBody>
      </p:sp>
      <p:grpSp>
        <p:nvGrpSpPr>
          <p:cNvPr id="52" name="object 52"/>
          <p:cNvGrpSpPr/>
          <p:nvPr/>
        </p:nvGrpSpPr>
        <p:grpSpPr>
          <a:xfrm>
            <a:off x="1090951" y="2769655"/>
            <a:ext cx="22225" cy="22225"/>
            <a:chOff x="1090951" y="2769655"/>
            <a:chExt cx="22225" cy="22225"/>
          </a:xfrm>
        </p:grpSpPr>
        <p:sp>
          <p:nvSpPr>
            <p:cNvPr id="53" name="object 53"/>
            <p:cNvSpPr/>
            <p:nvPr/>
          </p:nvSpPr>
          <p:spPr>
            <a:xfrm>
              <a:off x="1092014" y="2770718"/>
              <a:ext cx="20320" cy="20320"/>
            </a:xfrm>
            <a:custGeom>
              <a:avLst/>
              <a:gdLst/>
              <a:ahLst/>
              <a:cxnLst/>
              <a:rect l="l" t="t" r="r" b="b"/>
              <a:pathLst>
                <a:path w="20319" h="20319">
                  <a:moveTo>
                    <a:pt x="15466" y="0"/>
                  </a:moveTo>
                  <a:lnTo>
                    <a:pt x="4460" y="0"/>
                  </a:lnTo>
                  <a:lnTo>
                    <a:pt x="0" y="4461"/>
                  </a:lnTo>
                  <a:lnTo>
                    <a:pt x="0" y="15467"/>
                  </a:lnTo>
                  <a:lnTo>
                    <a:pt x="4460" y="19928"/>
                  </a:lnTo>
                  <a:lnTo>
                    <a:pt x="15466" y="19928"/>
                  </a:lnTo>
                  <a:lnTo>
                    <a:pt x="19927" y="15467"/>
                  </a:lnTo>
                  <a:lnTo>
                    <a:pt x="19927" y="4461"/>
                  </a:lnTo>
                  <a:lnTo>
                    <a:pt x="15466" y="0"/>
                  </a:lnTo>
                  <a:close/>
                </a:path>
              </a:pathLst>
            </a:custGeom>
            <a:solidFill>
              <a:srgbClr val="000000"/>
            </a:solidFill>
          </p:spPr>
          <p:txBody>
            <a:bodyPr wrap="square" lIns="0" tIns="0" rIns="0" bIns="0" rtlCol="0"/>
            <a:lstStyle/>
            <a:p>
              <a:endParaRPr/>
            </a:p>
          </p:txBody>
        </p:sp>
        <p:sp>
          <p:nvSpPr>
            <p:cNvPr id="54" name="object 54"/>
            <p:cNvSpPr/>
            <p:nvPr/>
          </p:nvSpPr>
          <p:spPr>
            <a:xfrm>
              <a:off x="1092014" y="2770717"/>
              <a:ext cx="20320" cy="20320"/>
            </a:xfrm>
            <a:custGeom>
              <a:avLst/>
              <a:gdLst/>
              <a:ahLst/>
              <a:cxnLst/>
              <a:rect l="l" t="t" r="r" b="b"/>
              <a:pathLst>
                <a:path w="20319" h="20319">
                  <a:moveTo>
                    <a:pt x="19927" y="9964"/>
                  </a:moveTo>
                  <a:lnTo>
                    <a:pt x="19927" y="4461"/>
                  </a:lnTo>
                  <a:lnTo>
                    <a:pt x="15466" y="0"/>
                  </a:lnTo>
                  <a:lnTo>
                    <a:pt x="9963" y="0"/>
                  </a:lnTo>
                  <a:lnTo>
                    <a:pt x="4460" y="0"/>
                  </a:lnTo>
                  <a:lnTo>
                    <a:pt x="0" y="4461"/>
                  </a:lnTo>
                  <a:lnTo>
                    <a:pt x="0" y="9964"/>
                  </a:lnTo>
                  <a:lnTo>
                    <a:pt x="0" y="15467"/>
                  </a:lnTo>
                  <a:lnTo>
                    <a:pt x="4460" y="19928"/>
                  </a:lnTo>
                  <a:lnTo>
                    <a:pt x="9963" y="19928"/>
                  </a:lnTo>
                  <a:lnTo>
                    <a:pt x="15466" y="19928"/>
                  </a:lnTo>
                  <a:lnTo>
                    <a:pt x="19927" y="15467"/>
                  </a:lnTo>
                  <a:lnTo>
                    <a:pt x="19927" y="9964"/>
                  </a:lnTo>
                  <a:close/>
                </a:path>
              </a:pathLst>
            </a:custGeom>
            <a:ln w="3175">
              <a:solidFill>
                <a:srgbClr val="000000"/>
              </a:solidFill>
            </a:ln>
          </p:spPr>
          <p:txBody>
            <a:bodyPr wrap="square" lIns="0" tIns="0" rIns="0" bIns="0" rtlCol="0"/>
            <a:lstStyle/>
            <a:p>
              <a:endParaRPr/>
            </a:p>
          </p:txBody>
        </p:sp>
      </p:grpSp>
      <p:sp>
        <p:nvSpPr>
          <p:cNvPr id="55" name="object 55"/>
          <p:cNvSpPr txBox="1"/>
          <p:nvPr/>
        </p:nvSpPr>
        <p:spPr>
          <a:xfrm>
            <a:off x="2670517" y="989366"/>
            <a:ext cx="1374140"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Number of veto players</a:t>
            </a:r>
          </a:p>
        </p:txBody>
      </p:sp>
      <p:sp>
        <p:nvSpPr>
          <p:cNvPr id="56" name="object 56"/>
          <p:cNvSpPr txBox="1"/>
          <p:nvPr/>
        </p:nvSpPr>
        <p:spPr>
          <a:xfrm>
            <a:off x="2809062" y="1289391"/>
            <a:ext cx="1431290" cy="1396365"/>
          </a:xfrm>
          <a:prstGeom prst="rect">
            <a:avLst/>
          </a:prstGeom>
        </p:spPr>
        <p:txBody>
          <a:bodyPr vert="horz" wrap="square" lIns="0" tIns="6985" rIns="0" bIns="0" rtlCol="0">
            <a:spAutoFit/>
          </a:bodyPr>
          <a:lstStyle/>
          <a:p>
            <a:pPr marL="151130" marR="5080" indent="-139065">
              <a:lnSpc>
                <a:spcPct val="102600"/>
              </a:lnSpc>
              <a:spcBef>
                <a:spcPts val="55"/>
              </a:spcBef>
              <a:buFont typeface="Lucida Sans Unicode"/>
              <a:buChar char="•"/>
              <a:tabLst>
                <a:tab pos="151130" algn="l"/>
              </a:tabLst>
            </a:pPr>
            <a:r>
              <a:rPr sz="1100" dirty="0">
                <a:latin typeface="+mn-lt"/>
                <a:cs typeface="Arial MT"/>
              </a:rPr>
              <a:t>Veto player theory shows that an increase in the number of veto players either decreases the size of the winset or leaves it the same.</a:t>
            </a:r>
            <a:endParaRPr sz="1100">
              <a:latin typeface="+mn-lt"/>
              <a:cs typeface="Arial MT"/>
            </a:endParaRPr>
          </a:p>
        </p:txBody>
      </p:sp>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46697" rIns="0" bIns="0" rtlCol="0">
            <a:spAutoFit/>
          </a:bodyPr>
          <a:lstStyle/>
          <a:p>
            <a:pPr marL="12700" marR="5080">
              <a:lnSpc>
                <a:spcPct val="102600"/>
              </a:lnSpc>
              <a:spcBef>
                <a:spcPts val="55"/>
              </a:spcBef>
            </a:pPr>
            <a:r>
              <a:rPr dirty="0">
                <a:latin typeface="+mn-lt"/>
              </a:rPr>
              <a:t>A </a:t>
            </a:r>
            <a:r>
              <a:rPr dirty="0">
                <a:solidFill>
                  <a:srgbClr val="00B0F0"/>
                </a:solidFill>
                <a:latin typeface="+mn-lt"/>
              </a:rPr>
              <a:t>federal state </a:t>
            </a:r>
            <a:r>
              <a:rPr dirty="0">
                <a:latin typeface="+mn-lt"/>
              </a:rPr>
              <a:t>is one in which sovereignty is constitutionally split between at least two territorial levels so that independent governmental units at each level have final authority in at least one policy realm.</a:t>
            </a:r>
          </a:p>
        </p:txBody>
      </p:sp>
      <p:sp>
        <p:nvSpPr>
          <p:cNvPr id="3" name="object 3"/>
          <p:cNvSpPr txBox="1"/>
          <p:nvPr/>
        </p:nvSpPr>
        <p:spPr>
          <a:xfrm>
            <a:off x="347294" y="1907081"/>
            <a:ext cx="3141980" cy="180819"/>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States that aren’t federal are known as </a:t>
            </a:r>
            <a:r>
              <a:rPr sz="1100" dirty="0">
                <a:solidFill>
                  <a:srgbClr val="00B0F0"/>
                </a:solidFill>
                <a:latin typeface="+mn-lt"/>
                <a:cs typeface="Arial MT"/>
              </a:rPr>
              <a:t>unitary states.</a:t>
            </a:r>
          </a:p>
        </p:txBody>
      </p:sp>
    </p:spTree>
  </p:cSld>
  <p:clrMapOvr>
    <a:masterClrMapping/>
  </p:clrMapOvr>
  <p:transition>
    <p:cut/>
  </p:transition>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21511" y="408067"/>
            <a:ext cx="861060" cy="95885"/>
          </a:xfrm>
          <a:prstGeom prst="rect">
            <a:avLst/>
          </a:prstGeom>
        </p:spPr>
        <p:txBody>
          <a:bodyPr vert="horz" wrap="square" lIns="0" tIns="13970" rIns="0" bIns="0" rtlCol="0">
            <a:spAutoFit/>
          </a:bodyPr>
          <a:lstStyle/>
          <a:p>
            <a:pPr marL="12700">
              <a:lnSpc>
                <a:spcPct val="100000"/>
              </a:lnSpc>
              <a:spcBef>
                <a:spcPts val="110"/>
              </a:spcBef>
            </a:pPr>
            <a:r>
              <a:rPr sz="450" spc="20" dirty="0">
                <a:latin typeface="Times New Roman"/>
                <a:cs typeface="Times New Roman"/>
              </a:rPr>
              <a:t>(a)</a:t>
            </a:r>
            <a:r>
              <a:rPr sz="450" spc="5" dirty="0">
                <a:latin typeface="Times New Roman"/>
                <a:cs typeface="Times New Roman"/>
              </a:rPr>
              <a:t> </a:t>
            </a:r>
            <a:r>
              <a:rPr sz="450" spc="20" dirty="0">
                <a:latin typeface="Times New Roman"/>
                <a:cs typeface="Times New Roman"/>
              </a:rPr>
              <a:t>Similar</a:t>
            </a:r>
            <a:r>
              <a:rPr sz="450" spc="5" dirty="0">
                <a:latin typeface="Times New Roman"/>
                <a:cs typeface="Times New Roman"/>
              </a:rPr>
              <a:t> </a:t>
            </a:r>
            <a:r>
              <a:rPr sz="450" spc="20" dirty="0">
                <a:latin typeface="Times New Roman"/>
                <a:cs typeface="Times New Roman"/>
              </a:rPr>
              <a:t>ideological</a:t>
            </a:r>
            <a:r>
              <a:rPr sz="450" spc="10" dirty="0">
                <a:latin typeface="Times New Roman"/>
                <a:cs typeface="Times New Roman"/>
              </a:rPr>
              <a:t> </a:t>
            </a:r>
            <a:r>
              <a:rPr sz="450" spc="-10" dirty="0">
                <a:latin typeface="Times New Roman"/>
                <a:cs typeface="Times New Roman"/>
              </a:rPr>
              <a:t>positions</a:t>
            </a:r>
            <a:endParaRPr sz="450">
              <a:latin typeface="Times New Roman"/>
              <a:cs typeface="Times New Roman"/>
            </a:endParaRPr>
          </a:p>
        </p:txBody>
      </p:sp>
      <p:grpSp>
        <p:nvGrpSpPr>
          <p:cNvPr id="3" name="object 3"/>
          <p:cNvGrpSpPr/>
          <p:nvPr/>
        </p:nvGrpSpPr>
        <p:grpSpPr>
          <a:xfrm>
            <a:off x="492119" y="574745"/>
            <a:ext cx="1520190" cy="1066165"/>
            <a:chOff x="492119" y="574745"/>
            <a:chExt cx="1520190" cy="1066165"/>
          </a:xfrm>
        </p:grpSpPr>
        <p:sp>
          <p:nvSpPr>
            <p:cNvPr id="4" name="object 4"/>
            <p:cNvSpPr/>
            <p:nvPr/>
          </p:nvSpPr>
          <p:spPr>
            <a:xfrm>
              <a:off x="934413" y="866144"/>
              <a:ext cx="241935" cy="483234"/>
            </a:xfrm>
            <a:custGeom>
              <a:avLst/>
              <a:gdLst/>
              <a:ahLst/>
              <a:cxnLst/>
              <a:rect l="l" t="t" r="r" b="b"/>
              <a:pathLst>
                <a:path w="241934" h="483234">
                  <a:moveTo>
                    <a:pt x="120962" y="0"/>
                  </a:moveTo>
                  <a:lnTo>
                    <a:pt x="88571" y="27784"/>
                  </a:lnTo>
                  <a:lnTo>
                    <a:pt x="58345" y="63020"/>
                  </a:lnTo>
                  <a:lnTo>
                    <a:pt x="33753" y="102644"/>
                  </a:lnTo>
                  <a:lnTo>
                    <a:pt x="15416" y="146033"/>
                  </a:lnTo>
                  <a:lnTo>
                    <a:pt x="3957" y="192565"/>
                  </a:lnTo>
                  <a:lnTo>
                    <a:pt x="0" y="241617"/>
                  </a:lnTo>
                  <a:lnTo>
                    <a:pt x="3957" y="290669"/>
                  </a:lnTo>
                  <a:lnTo>
                    <a:pt x="15416" y="337201"/>
                  </a:lnTo>
                  <a:lnTo>
                    <a:pt x="33753" y="380590"/>
                  </a:lnTo>
                  <a:lnTo>
                    <a:pt x="58345" y="420214"/>
                  </a:lnTo>
                  <a:lnTo>
                    <a:pt x="88571" y="455450"/>
                  </a:lnTo>
                  <a:lnTo>
                    <a:pt x="120962" y="483235"/>
                  </a:lnTo>
                  <a:lnTo>
                    <a:pt x="153352" y="455450"/>
                  </a:lnTo>
                  <a:lnTo>
                    <a:pt x="183578" y="420214"/>
                  </a:lnTo>
                  <a:lnTo>
                    <a:pt x="208170" y="380590"/>
                  </a:lnTo>
                  <a:lnTo>
                    <a:pt x="226507" y="337201"/>
                  </a:lnTo>
                  <a:lnTo>
                    <a:pt x="237966" y="290669"/>
                  </a:lnTo>
                  <a:lnTo>
                    <a:pt x="241924" y="241617"/>
                  </a:lnTo>
                  <a:lnTo>
                    <a:pt x="237966" y="192565"/>
                  </a:lnTo>
                  <a:lnTo>
                    <a:pt x="226507" y="146033"/>
                  </a:lnTo>
                  <a:lnTo>
                    <a:pt x="208170" y="102644"/>
                  </a:lnTo>
                  <a:lnTo>
                    <a:pt x="183578" y="63020"/>
                  </a:lnTo>
                  <a:lnTo>
                    <a:pt x="153352" y="27784"/>
                  </a:lnTo>
                  <a:lnTo>
                    <a:pt x="120962" y="0"/>
                  </a:lnTo>
                  <a:close/>
                </a:path>
              </a:pathLst>
            </a:custGeom>
            <a:solidFill>
              <a:srgbClr val="CCCCCC"/>
            </a:solidFill>
          </p:spPr>
          <p:txBody>
            <a:bodyPr wrap="square" lIns="0" tIns="0" rIns="0" bIns="0" rtlCol="0"/>
            <a:lstStyle/>
            <a:p>
              <a:endParaRPr/>
            </a:p>
          </p:txBody>
        </p:sp>
        <p:sp>
          <p:nvSpPr>
            <p:cNvPr id="5" name="object 5"/>
            <p:cNvSpPr/>
            <p:nvPr/>
          </p:nvSpPr>
          <p:spPr>
            <a:xfrm>
              <a:off x="495929" y="578555"/>
              <a:ext cx="1512570" cy="1058545"/>
            </a:xfrm>
            <a:custGeom>
              <a:avLst/>
              <a:gdLst/>
              <a:ahLst/>
              <a:cxnLst/>
              <a:rect l="l" t="t" r="r" b="b"/>
              <a:pathLst>
                <a:path w="1512570" h="1058545">
                  <a:moveTo>
                    <a:pt x="0" y="1058413"/>
                  </a:moveTo>
                  <a:lnTo>
                    <a:pt x="1512018" y="1058413"/>
                  </a:lnTo>
                </a:path>
                <a:path w="1512570" h="1058545">
                  <a:moveTo>
                    <a:pt x="0" y="1058413"/>
                  </a:moveTo>
                  <a:lnTo>
                    <a:pt x="0" y="0"/>
                  </a:lnTo>
                </a:path>
              </a:pathLst>
            </a:custGeom>
            <a:ln w="7559">
              <a:solidFill>
                <a:srgbClr val="000000"/>
              </a:solidFill>
            </a:ln>
          </p:spPr>
          <p:txBody>
            <a:bodyPr wrap="square" lIns="0" tIns="0" rIns="0" bIns="0" rtlCol="0"/>
            <a:lstStyle/>
            <a:p>
              <a:endParaRPr/>
            </a:p>
          </p:txBody>
        </p:sp>
      </p:grpSp>
      <p:sp>
        <p:nvSpPr>
          <p:cNvPr id="6" name="object 6"/>
          <p:cNvSpPr txBox="1"/>
          <p:nvPr/>
        </p:nvSpPr>
        <p:spPr>
          <a:xfrm>
            <a:off x="804218" y="1057162"/>
            <a:ext cx="62865" cy="95885"/>
          </a:xfrm>
          <a:prstGeom prst="rect">
            <a:avLst/>
          </a:prstGeom>
        </p:spPr>
        <p:txBody>
          <a:bodyPr vert="horz" wrap="square" lIns="0" tIns="13970" rIns="0" bIns="0" rtlCol="0">
            <a:spAutoFit/>
          </a:bodyPr>
          <a:lstStyle/>
          <a:p>
            <a:pPr marL="12700">
              <a:lnSpc>
                <a:spcPct val="100000"/>
              </a:lnSpc>
              <a:spcBef>
                <a:spcPts val="110"/>
              </a:spcBef>
            </a:pPr>
            <a:r>
              <a:rPr sz="450" spc="-50" dirty="0">
                <a:latin typeface="Times New Roman"/>
                <a:cs typeface="Times New Roman"/>
              </a:rPr>
              <a:t>A</a:t>
            </a:r>
            <a:endParaRPr sz="450">
              <a:latin typeface="Times New Roman"/>
              <a:cs typeface="Times New Roman"/>
            </a:endParaRPr>
          </a:p>
        </p:txBody>
      </p:sp>
      <p:grpSp>
        <p:nvGrpSpPr>
          <p:cNvPr id="7" name="object 7"/>
          <p:cNvGrpSpPr/>
          <p:nvPr/>
        </p:nvGrpSpPr>
        <p:grpSpPr>
          <a:xfrm>
            <a:off x="568672" y="802500"/>
            <a:ext cx="610870" cy="610870"/>
            <a:chOff x="568672" y="802500"/>
            <a:chExt cx="610870" cy="610870"/>
          </a:xfrm>
        </p:grpSpPr>
        <p:sp>
          <p:nvSpPr>
            <p:cNvPr id="8" name="object 8"/>
            <p:cNvSpPr/>
            <p:nvPr/>
          </p:nvSpPr>
          <p:spPr>
            <a:xfrm>
              <a:off x="864368" y="1098196"/>
              <a:ext cx="19685" cy="19685"/>
            </a:xfrm>
            <a:custGeom>
              <a:avLst/>
              <a:gdLst/>
              <a:ahLst/>
              <a:cxnLst/>
              <a:rect l="l" t="t" r="r" b="b"/>
              <a:pathLst>
                <a:path w="19684" h="19684">
                  <a:moveTo>
                    <a:pt x="14848" y="0"/>
                  </a:moveTo>
                  <a:lnTo>
                    <a:pt x="4282" y="0"/>
                  </a:lnTo>
                  <a:lnTo>
                    <a:pt x="0" y="4282"/>
                  </a:lnTo>
                  <a:lnTo>
                    <a:pt x="0" y="14848"/>
                  </a:lnTo>
                  <a:lnTo>
                    <a:pt x="4282" y="19130"/>
                  </a:lnTo>
                  <a:lnTo>
                    <a:pt x="14848" y="19130"/>
                  </a:lnTo>
                  <a:lnTo>
                    <a:pt x="19130" y="14848"/>
                  </a:lnTo>
                  <a:lnTo>
                    <a:pt x="19130" y="4282"/>
                  </a:lnTo>
                  <a:lnTo>
                    <a:pt x="14848" y="0"/>
                  </a:lnTo>
                  <a:close/>
                </a:path>
              </a:pathLst>
            </a:custGeom>
            <a:solidFill>
              <a:srgbClr val="000000"/>
            </a:solidFill>
          </p:spPr>
          <p:txBody>
            <a:bodyPr wrap="square" lIns="0" tIns="0" rIns="0" bIns="0" rtlCol="0"/>
            <a:lstStyle/>
            <a:p>
              <a:endParaRPr/>
            </a:p>
          </p:txBody>
        </p:sp>
        <p:sp>
          <p:nvSpPr>
            <p:cNvPr id="9" name="object 9"/>
            <p:cNvSpPr/>
            <p:nvPr/>
          </p:nvSpPr>
          <p:spPr>
            <a:xfrm>
              <a:off x="864368" y="1098196"/>
              <a:ext cx="19685" cy="19685"/>
            </a:xfrm>
            <a:custGeom>
              <a:avLst/>
              <a:gdLst/>
              <a:ahLst/>
              <a:cxnLst/>
              <a:rect l="l" t="t" r="r" b="b"/>
              <a:pathLst>
                <a:path w="19684" h="19684">
                  <a:moveTo>
                    <a:pt x="19130" y="9565"/>
                  </a:moveTo>
                  <a:lnTo>
                    <a:pt x="19130" y="4282"/>
                  </a:lnTo>
                  <a:lnTo>
                    <a:pt x="14848" y="0"/>
                  </a:lnTo>
                  <a:lnTo>
                    <a:pt x="9565" y="0"/>
                  </a:lnTo>
                  <a:lnTo>
                    <a:pt x="4282" y="0"/>
                  </a:lnTo>
                  <a:lnTo>
                    <a:pt x="0" y="4282"/>
                  </a:lnTo>
                  <a:lnTo>
                    <a:pt x="0" y="9565"/>
                  </a:lnTo>
                  <a:lnTo>
                    <a:pt x="0" y="14848"/>
                  </a:lnTo>
                  <a:lnTo>
                    <a:pt x="4282" y="19130"/>
                  </a:lnTo>
                  <a:lnTo>
                    <a:pt x="9565" y="19130"/>
                  </a:lnTo>
                  <a:lnTo>
                    <a:pt x="14848" y="19130"/>
                  </a:lnTo>
                  <a:lnTo>
                    <a:pt x="19130" y="14848"/>
                  </a:lnTo>
                  <a:lnTo>
                    <a:pt x="19130" y="9565"/>
                  </a:lnTo>
                  <a:close/>
                </a:path>
              </a:pathLst>
            </a:custGeom>
            <a:ln w="3175">
              <a:solidFill>
                <a:srgbClr val="000000"/>
              </a:solidFill>
            </a:ln>
          </p:spPr>
          <p:txBody>
            <a:bodyPr wrap="square" lIns="0" tIns="0" rIns="0" bIns="0" rtlCol="0"/>
            <a:lstStyle/>
            <a:p>
              <a:endParaRPr/>
            </a:p>
          </p:txBody>
        </p:sp>
        <p:sp>
          <p:nvSpPr>
            <p:cNvPr id="10" name="object 10"/>
            <p:cNvSpPr/>
            <p:nvPr/>
          </p:nvSpPr>
          <p:spPr>
            <a:xfrm>
              <a:off x="571530" y="805357"/>
              <a:ext cx="605155" cy="605155"/>
            </a:xfrm>
            <a:custGeom>
              <a:avLst/>
              <a:gdLst/>
              <a:ahLst/>
              <a:cxnLst/>
              <a:rect l="l" t="t" r="r" b="b"/>
              <a:pathLst>
                <a:path w="605155" h="605155">
                  <a:moveTo>
                    <a:pt x="604807" y="302403"/>
                  </a:moveTo>
                  <a:lnTo>
                    <a:pt x="600849" y="253351"/>
                  </a:lnTo>
                  <a:lnTo>
                    <a:pt x="589391" y="206820"/>
                  </a:lnTo>
                  <a:lnTo>
                    <a:pt x="571054" y="163430"/>
                  </a:lnTo>
                  <a:lnTo>
                    <a:pt x="546461" y="123807"/>
                  </a:lnTo>
                  <a:lnTo>
                    <a:pt x="516236" y="88571"/>
                  </a:lnTo>
                  <a:lnTo>
                    <a:pt x="481000" y="58345"/>
                  </a:lnTo>
                  <a:lnTo>
                    <a:pt x="441376" y="33753"/>
                  </a:lnTo>
                  <a:lnTo>
                    <a:pt x="397987" y="15416"/>
                  </a:lnTo>
                  <a:lnTo>
                    <a:pt x="351455" y="3957"/>
                  </a:lnTo>
                  <a:lnTo>
                    <a:pt x="302403" y="0"/>
                  </a:lnTo>
                  <a:lnTo>
                    <a:pt x="253351" y="3957"/>
                  </a:lnTo>
                  <a:lnTo>
                    <a:pt x="206820" y="15416"/>
                  </a:lnTo>
                  <a:lnTo>
                    <a:pt x="163430" y="33753"/>
                  </a:lnTo>
                  <a:lnTo>
                    <a:pt x="123807" y="58345"/>
                  </a:lnTo>
                  <a:lnTo>
                    <a:pt x="88571" y="88571"/>
                  </a:lnTo>
                  <a:lnTo>
                    <a:pt x="58345" y="123807"/>
                  </a:lnTo>
                  <a:lnTo>
                    <a:pt x="33753" y="163430"/>
                  </a:lnTo>
                  <a:lnTo>
                    <a:pt x="15416" y="206820"/>
                  </a:lnTo>
                  <a:lnTo>
                    <a:pt x="3957" y="253351"/>
                  </a:lnTo>
                  <a:lnTo>
                    <a:pt x="0" y="302403"/>
                  </a:lnTo>
                  <a:lnTo>
                    <a:pt x="3957" y="351455"/>
                  </a:lnTo>
                  <a:lnTo>
                    <a:pt x="15416" y="397987"/>
                  </a:lnTo>
                  <a:lnTo>
                    <a:pt x="33753" y="441376"/>
                  </a:lnTo>
                  <a:lnTo>
                    <a:pt x="58345" y="481000"/>
                  </a:lnTo>
                  <a:lnTo>
                    <a:pt x="88571" y="516236"/>
                  </a:lnTo>
                  <a:lnTo>
                    <a:pt x="123807" y="546461"/>
                  </a:lnTo>
                  <a:lnTo>
                    <a:pt x="163430" y="571054"/>
                  </a:lnTo>
                  <a:lnTo>
                    <a:pt x="206820" y="589391"/>
                  </a:lnTo>
                  <a:lnTo>
                    <a:pt x="253351" y="600849"/>
                  </a:lnTo>
                  <a:lnTo>
                    <a:pt x="302403" y="604807"/>
                  </a:lnTo>
                  <a:lnTo>
                    <a:pt x="351455" y="600849"/>
                  </a:lnTo>
                  <a:lnTo>
                    <a:pt x="397987" y="589391"/>
                  </a:lnTo>
                  <a:lnTo>
                    <a:pt x="441376" y="571054"/>
                  </a:lnTo>
                  <a:lnTo>
                    <a:pt x="481000" y="546461"/>
                  </a:lnTo>
                  <a:lnTo>
                    <a:pt x="516236" y="516236"/>
                  </a:lnTo>
                  <a:lnTo>
                    <a:pt x="546461" y="481000"/>
                  </a:lnTo>
                  <a:lnTo>
                    <a:pt x="571054" y="441376"/>
                  </a:lnTo>
                  <a:lnTo>
                    <a:pt x="589391" y="397987"/>
                  </a:lnTo>
                  <a:lnTo>
                    <a:pt x="600849" y="351455"/>
                  </a:lnTo>
                  <a:lnTo>
                    <a:pt x="604807" y="302403"/>
                  </a:lnTo>
                  <a:close/>
                </a:path>
              </a:pathLst>
            </a:custGeom>
            <a:ln w="5292">
              <a:solidFill>
                <a:srgbClr val="000000"/>
              </a:solidFill>
            </a:ln>
          </p:spPr>
          <p:txBody>
            <a:bodyPr wrap="square" lIns="0" tIns="0" rIns="0" bIns="0" rtlCol="0"/>
            <a:lstStyle/>
            <a:p>
              <a:endParaRPr/>
            </a:p>
          </p:txBody>
        </p:sp>
      </p:grpSp>
      <p:sp>
        <p:nvSpPr>
          <p:cNvPr id="11" name="object 11"/>
          <p:cNvSpPr txBox="1"/>
          <p:nvPr/>
        </p:nvSpPr>
        <p:spPr>
          <a:xfrm>
            <a:off x="1243873" y="1049598"/>
            <a:ext cx="63500" cy="95885"/>
          </a:xfrm>
          <a:prstGeom prst="rect">
            <a:avLst/>
          </a:prstGeom>
        </p:spPr>
        <p:txBody>
          <a:bodyPr vert="horz" wrap="square" lIns="0" tIns="13970" rIns="0" bIns="0" rtlCol="0">
            <a:spAutoFit/>
          </a:bodyPr>
          <a:lstStyle/>
          <a:p>
            <a:pPr marL="12700">
              <a:lnSpc>
                <a:spcPct val="100000"/>
              </a:lnSpc>
              <a:spcBef>
                <a:spcPts val="110"/>
              </a:spcBef>
            </a:pPr>
            <a:r>
              <a:rPr sz="450" spc="-50" dirty="0">
                <a:latin typeface="Times New Roman"/>
                <a:cs typeface="Times New Roman"/>
              </a:rPr>
              <a:t>B</a:t>
            </a:r>
            <a:endParaRPr sz="450">
              <a:latin typeface="Times New Roman"/>
              <a:cs typeface="Times New Roman"/>
            </a:endParaRPr>
          </a:p>
        </p:txBody>
      </p:sp>
      <p:grpSp>
        <p:nvGrpSpPr>
          <p:cNvPr id="12" name="object 12"/>
          <p:cNvGrpSpPr/>
          <p:nvPr/>
        </p:nvGrpSpPr>
        <p:grpSpPr>
          <a:xfrm>
            <a:off x="931556" y="802500"/>
            <a:ext cx="610870" cy="610870"/>
            <a:chOff x="931556" y="802500"/>
            <a:chExt cx="610870" cy="610870"/>
          </a:xfrm>
        </p:grpSpPr>
        <p:sp>
          <p:nvSpPr>
            <p:cNvPr id="13" name="object 13"/>
            <p:cNvSpPr/>
            <p:nvPr/>
          </p:nvSpPr>
          <p:spPr>
            <a:xfrm>
              <a:off x="1227252" y="1098196"/>
              <a:ext cx="19685" cy="19685"/>
            </a:xfrm>
            <a:custGeom>
              <a:avLst/>
              <a:gdLst/>
              <a:ahLst/>
              <a:cxnLst/>
              <a:rect l="l" t="t" r="r" b="b"/>
              <a:pathLst>
                <a:path w="19684" h="19684">
                  <a:moveTo>
                    <a:pt x="14848" y="0"/>
                  </a:moveTo>
                  <a:lnTo>
                    <a:pt x="4282" y="0"/>
                  </a:lnTo>
                  <a:lnTo>
                    <a:pt x="0" y="4282"/>
                  </a:lnTo>
                  <a:lnTo>
                    <a:pt x="0" y="14848"/>
                  </a:lnTo>
                  <a:lnTo>
                    <a:pt x="4282" y="19130"/>
                  </a:lnTo>
                  <a:lnTo>
                    <a:pt x="14848" y="19130"/>
                  </a:lnTo>
                  <a:lnTo>
                    <a:pt x="19130" y="14848"/>
                  </a:lnTo>
                  <a:lnTo>
                    <a:pt x="19130" y="4282"/>
                  </a:lnTo>
                  <a:lnTo>
                    <a:pt x="14848" y="0"/>
                  </a:lnTo>
                  <a:close/>
                </a:path>
              </a:pathLst>
            </a:custGeom>
            <a:solidFill>
              <a:srgbClr val="000000"/>
            </a:solidFill>
          </p:spPr>
          <p:txBody>
            <a:bodyPr wrap="square" lIns="0" tIns="0" rIns="0" bIns="0" rtlCol="0"/>
            <a:lstStyle/>
            <a:p>
              <a:endParaRPr/>
            </a:p>
          </p:txBody>
        </p:sp>
        <p:sp>
          <p:nvSpPr>
            <p:cNvPr id="14" name="object 14"/>
            <p:cNvSpPr/>
            <p:nvPr/>
          </p:nvSpPr>
          <p:spPr>
            <a:xfrm>
              <a:off x="1227252" y="1098196"/>
              <a:ext cx="19685" cy="19685"/>
            </a:xfrm>
            <a:custGeom>
              <a:avLst/>
              <a:gdLst/>
              <a:ahLst/>
              <a:cxnLst/>
              <a:rect l="l" t="t" r="r" b="b"/>
              <a:pathLst>
                <a:path w="19684" h="19684">
                  <a:moveTo>
                    <a:pt x="19130" y="9565"/>
                  </a:moveTo>
                  <a:lnTo>
                    <a:pt x="19130" y="4282"/>
                  </a:lnTo>
                  <a:lnTo>
                    <a:pt x="14848" y="0"/>
                  </a:lnTo>
                  <a:lnTo>
                    <a:pt x="9565" y="0"/>
                  </a:lnTo>
                  <a:lnTo>
                    <a:pt x="4282" y="0"/>
                  </a:lnTo>
                  <a:lnTo>
                    <a:pt x="0" y="4282"/>
                  </a:lnTo>
                  <a:lnTo>
                    <a:pt x="0" y="9565"/>
                  </a:lnTo>
                  <a:lnTo>
                    <a:pt x="0" y="14848"/>
                  </a:lnTo>
                  <a:lnTo>
                    <a:pt x="4282" y="19130"/>
                  </a:lnTo>
                  <a:lnTo>
                    <a:pt x="9565" y="19130"/>
                  </a:lnTo>
                  <a:lnTo>
                    <a:pt x="14848" y="19130"/>
                  </a:lnTo>
                  <a:lnTo>
                    <a:pt x="19130" y="14848"/>
                  </a:lnTo>
                  <a:lnTo>
                    <a:pt x="19130" y="9565"/>
                  </a:lnTo>
                  <a:close/>
                </a:path>
              </a:pathLst>
            </a:custGeom>
            <a:ln w="3175">
              <a:solidFill>
                <a:srgbClr val="000000"/>
              </a:solidFill>
            </a:ln>
          </p:spPr>
          <p:txBody>
            <a:bodyPr wrap="square" lIns="0" tIns="0" rIns="0" bIns="0" rtlCol="0"/>
            <a:lstStyle/>
            <a:p>
              <a:endParaRPr/>
            </a:p>
          </p:txBody>
        </p:sp>
        <p:sp>
          <p:nvSpPr>
            <p:cNvPr id="15" name="object 15"/>
            <p:cNvSpPr/>
            <p:nvPr/>
          </p:nvSpPr>
          <p:spPr>
            <a:xfrm>
              <a:off x="934413" y="805357"/>
              <a:ext cx="605155" cy="605155"/>
            </a:xfrm>
            <a:custGeom>
              <a:avLst/>
              <a:gdLst/>
              <a:ahLst/>
              <a:cxnLst/>
              <a:rect l="l" t="t" r="r" b="b"/>
              <a:pathLst>
                <a:path w="605155" h="605155">
                  <a:moveTo>
                    <a:pt x="604807" y="302403"/>
                  </a:moveTo>
                  <a:lnTo>
                    <a:pt x="600849" y="253351"/>
                  </a:lnTo>
                  <a:lnTo>
                    <a:pt x="589391" y="206820"/>
                  </a:lnTo>
                  <a:lnTo>
                    <a:pt x="571054" y="163430"/>
                  </a:lnTo>
                  <a:lnTo>
                    <a:pt x="546461" y="123807"/>
                  </a:lnTo>
                  <a:lnTo>
                    <a:pt x="516236" y="88571"/>
                  </a:lnTo>
                  <a:lnTo>
                    <a:pt x="481000" y="58345"/>
                  </a:lnTo>
                  <a:lnTo>
                    <a:pt x="441376" y="33753"/>
                  </a:lnTo>
                  <a:lnTo>
                    <a:pt x="397987" y="15416"/>
                  </a:lnTo>
                  <a:lnTo>
                    <a:pt x="351455" y="3957"/>
                  </a:lnTo>
                  <a:lnTo>
                    <a:pt x="302403" y="0"/>
                  </a:lnTo>
                  <a:lnTo>
                    <a:pt x="253351" y="3957"/>
                  </a:lnTo>
                  <a:lnTo>
                    <a:pt x="206820" y="15416"/>
                  </a:lnTo>
                  <a:lnTo>
                    <a:pt x="163430" y="33753"/>
                  </a:lnTo>
                  <a:lnTo>
                    <a:pt x="123807" y="58345"/>
                  </a:lnTo>
                  <a:lnTo>
                    <a:pt x="88571" y="88571"/>
                  </a:lnTo>
                  <a:lnTo>
                    <a:pt x="58345" y="123807"/>
                  </a:lnTo>
                  <a:lnTo>
                    <a:pt x="33753" y="163430"/>
                  </a:lnTo>
                  <a:lnTo>
                    <a:pt x="15416" y="206820"/>
                  </a:lnTo>
                  <a:lnTo>
                    <a:pt x="3957" y="253351"/>
                  </a:lnTo>
                  <a:lnTo>
                    <a:pt x="0" y="302403"/>
                  </a:lnTo>
                  <a:lnTo>
                    <a:pt x="3957" y="351455"/>
                  </a:lnTo>
                  <a:lnTo>
                    <a:pt x="15416" y="397987"/>
                  </a:lnTo>
                  <a:lnTo>
                    <a:pt x="33753" y="441376"/>
                  </a:lnTo>
                  <a:lnTo>
                    <a:pt x="58345" y="481000"/>
                  </a:lnTo>
                  <a:lnTo>
                    <a:pt x="88571" y="516236"/>
                  </a:lnTo>
                  <a:lnTo>
                    <a:pt x="123807" y="546461"/>
                  </a:lnTo>
                  <a:lnTo>
                    <a:pt x="163430" y="571054"/>
                  </a:lnTo>
                  <a:lnTo>
                    <a:pt x="206820" y="589391"/>
                  </a:lnTo>
                  <a:lnTo>
                    <a:pt x="253351" y="600849"/>
                  </a:lnTo>
                  <a:lnTo>
                    <a:pt x="302403" y="604807"/>
                  </a:lnTo>
                  <a:lnTo>
                    <a:pt x="351455" y="600849"/>
                  </a:lnTo>
                  <a:lnTo>
                    <a:pt x="397987" y="589391"/>
                  </a:lnTo>
                  <a:lnTo>
                    <a:pt x="441376" y="571054"/>
                  </a:lnTo>
                  <a:lnTo>
                    <a:pt x="481000" y="546461"/>
                  </a:lnTo>
                  <a:lnTo>
                    <a:pt x="516236" y="516236"/>
                  </a:lnTo>
                  <a:lnTo>
                    <a:pt x="546461" y="481000"/>
                  </a:lnTo>
                  <a:lnTo>
                    <a:pt x="571054" y="441376"/>
                  </a:lnTo>
                  <a:lnTo>
                    <a:pt x="589391" y="397987"/>
                  </a:lnTo>
                  <a:lnTo>
                    <a:pt x="600849" y="351455"/>
                  </a:lnTo>
                  <a:lnTo>
                    <a:pt x="604807" y="302403"/>
                  </a:lnTo>
                  <a:close/>
                </a:path>
              </a:pathLst>
            </a:custGeom>
            <a:ln w="5292">
              <a:solidFill>
                <a:srgbClr val="000000"/>
              </a:solidFill>
            </a:ln>
          </p:spPr>
          <p:txBody>
            <a:bodyPr wrap="square" lIns="0" tIns="0" rIns="0" bIns="0" rtlCol="0"/>
            <a:lstStyle/>
            <a:p>
              <a:endParaRPr/>
            </a:p>
          </p:txBody>
        </p:sp>
      </p:grpSp>
      <p:sp>
        <p:nvSpPr>
          <p:cNvPr id="16" name="object 16"/>
          <p:cNvSpPr txBox="1"/>
          <p:nvPr/>
        </p:nvSpPr>
        <p:spPr>
          <a:xfrm>
            <a:off x="989319" y="755807"/>
            <a:ext cx="102235" cy="95885"/>
          </a:xfrm>
          <a:prstGeom prst="rect">
            <a:avLst/>
          </a:prstGeom>
        </p:spPr>
        <p:txBody>
          <a:bodyPr vert="horz" wrap="square" lIns="0" tIns="13970" rIns="0" bIns="0" rtlCol="0">
            <a:spAutoFit/>
          </a:bodyPr>
          <a:lstStyle/>
          <a:p>
            <a:pPr marL="12700">
              <a:lnSpc>
                <a:spcPct val="100000"/>
              </a:lnSpc>
              <a:spcBef>
                <a:spcPts val="110"/>
              </a:spcBef>
            </a:pPr>
            <a:r>
              <a:rPr sz="450" spc="-25" dirty="0">
                <a:latin typeface="Times New Roman"/>
                <a:cs typeface="Times New Roman"/>
              </a:rPr>
              <a:t>SQ</a:t>
            </a:r>
            <a:endParaRPr sz="450">
              <a:latin typeface="Times New Roman"/>
              <a:cs typeface="Times New Roman"/>
            </a:endParaRPr>
          </a:p>
        </p:txBody>
      </p:sp>
      <p:grpSp>
        <p:nvGrpSpPr>
          <p:cNvPr id="17" name="object 17"/>
          <p:cNvGrpSpPr/>
          <p:nvPr/>
        </p:nvGrpSpPr>
        <p:grpSpPr>
          <a:xfrm>
            <a:off x="1041027" y="851489"/>
            <a:ext cx="29209" cy="29209"/>
            <a:chOff x="1041027" y="851489"/>
            <a:chExt cx="29209" cy="29209"/>
          </a:xfrm>
        </p:grpSpPr>
        <p:sp>
          <p:nvSpPr>
            <p:cNvPr id="18" name="object 18"/>
            <p:cNvSpPr/>
            <p:nvPr/>
          </p:nvSpPr>
          <p:spPr>
            <a:xfrm>
              <a:off x="1042090" y="852552"/>
              <a:ext cx="26670" cy="26670"/>
            </a:xfrm>
            <a:custGeom>
              <a:avLst/>
              <a:gdLst/>
              <a:ahLst/>
              <a:cxnLst/>
              <a:rect l="l" t="t" r="r" b="b"/>
              <a:pathLst>
                <a:path w="26669" h="26669">
                  <a:moveTo>
                    <a:pt x="20622" y="0"/>
                  </a:moveTo>
                  <a:lnTo>
                    <a:pt x="5947" y="0"/>
                  </a:lnTo>
                  <a:lnTo>
                    <a:pt x="0" y="5947"/>
                  </a:lnTo>
                  <a:lnTo>
                    <a:pt x="0" y="20622"/>
                  </a:lnTo>
                  <a:lnTo>
                    <a:pt x="5947" y="26570"/>
                  </a:lnTo>
                  <a:lnTo>
                    <a:pt x="20622" y="26570"/>
                  </a:lnTo>
                  <a:lnTo>
                    <a:pt x="26570" y="20622"/>
                  </a:lnTo>
                  <a:lnTo>
                    <a:pt x="26570" y="5947"/>
                  </a:lnTo>
                  <a:lnTo>
                    <a:pt x="20622" y="0"/>
                  </a:lnTo>
                  <a:close/>
                </a:path>
              </a:pathLst>
            </a:custGeom>
            <a:solidFill>
              <a:srgbClr val="000000"/>
            </a:solidFill>
          </p:spPr>
          <p:txBody>
            <a:bodyPr wrap="square" lIns="0" tIns="0" rIns="0" bIns="0" rtlCol="0"/>
            <a:lstStyle/>
            <a:p>
              <a:endParaRPr/>
            </a:p>
          </p:txBody>
        </p:sp>
        <p:sp>
          <p:nvSpPr>
            <p:cNvPr id="19" name="object 19"/>
            <p:cNvSpPr/>
            <p:nvPr/>
          </p:nvSpPr>
          <p:spPr>
            <a:xfrm>
              <a:off x="1042090" y="852552"/>
              <a:ext cx="26670" cy="26670"/>
            </a:xfrm>
            <a:custGeom>
              <a:avLst/>
              <a:gdLst/>
              <a:ahLst/>
              <a:cxnLst/>
              <a:rect l="l" t="t" r="r" b="b"/>
              <a:pathLst>
                <a:path w="26669" h="26669">
                  <a:moveTo>
                    <a:pt x="26570" y="13285"/>
                  </a:moveTo>
                  <a:lnTo>
                    <a:pt x="26570" y="5947"/>
                  </a:lnTo>
                  <a:lnTo>
                    <a:pt x="20622" y="0"/>
                  </a:lnTo>
                  <a:lnTo>
                    <a:pt x="13285" y="0"/>
                  </a:lnTo>
                  <a:lnTo>
                    <a:pt x="5947" y="0"/>
                  </a:lnTo>
                  <a:lnTo>
                    <a:pt x="0" y="5947"/>
                  </a:lnTo>
                  <a:lnTo>
                    <a:pt x="0" y="13285"/>
                  </a:lnTo>
                  <a:lnTo>
                    <a:pt x="0" y="20622"/>
                  </a:lnTo>
                  <a:lnTo>
                    <a:pt x="5947" y="26570"/>
                  </a:lnTo>
                  <a:lnTo>
                    <a:pt x="13285" y="26570"/>
                  </a:lnTo>
                  <a:lnTo>
                    <a:pt x="20622" y="26570"/>
                  </a:lnTo>
                  <a:lnTo>
                    <a:pt x="26570" y="20622"/>
                  </a:lnTo>
                  <a:lnTo>
                    <a:pt x="26570" y="13285"/>
                  </a:lnTo>
                  <a:close/>
                </a:path>
              </a:pathLst>
            </a:custGeom>
            <a:ln w="3175">
              <a:solidFill>
                <a:srgbClr val="000000"/>
              </a:solidFill>
            </a:ln>
          </p:spPr>
          <p:txBody>
            <a:bodyPr wrap="square" lIns="0" tIns="0" rIns="0" bIns="0" rtlCol="0"/>
            <a:lstStyle/>
            <a:p>
              <a:endParaRPr/>
            </a:p>
          </p:txBody>
        </p:sp>
      </p:grpSp>
      <p:sp>
        <p:nvSpPr>
          <p:cNvPr id="20" name="object 20"/>
          <p:cNvSpPr txBox="1"/>
          <p:nvPr/>
        </p:nvSpPr>
        <p:spPr>
          <a:xfrm>
            <a:off x="777831" y="1794977"/>
            <a:ext cx="948690" cy="95885"/>
          </a:xfrm>
          <a:prstGeom prst="rect">
            <a:avLst/>
          </a:prstGeom>
        </p:spPr>
        <p:txBody>
          <a:bodyPr vert="horz" wrap="square" lIns="0" tIns="13970" rIns="0" bIns="0" rtlCol="0">
            <a:spAutoFit/>
          </a:bodyPr>
          <a:lstStyle/>
          <a:p>
            <a:pPr marL="12700">
              <a:lnSpc>
                <a:spcPct val="100000"/>
              </a:lnSpc>
              <a:spcBef>
                <a:spcPts val="110"/>
              </a:spcBef>
            </a:pPr>
            <a:r>
              <a:rPr sz="450" spc="20" dirty="0">
                <a:latin typeface="Times New Roman"/>
                <a:cs typeface="Times New Roman"/>
              </a:rPr>
              <a:t>(b)</a:t>
            </a:r>
            <a:r>
              <a:rPr sz="450" spc="30" dirty="0">
                <a:latin typeface="Times New Roman"/>
                <a:cs typeface="Times New Roman"/>
              </a:rPr>
              <a:t> </a:t>
            </a:r>
            <a:r>
              <a:rPr sz="450" spc="20" dirty="0">
                <a:latin typeface="Times New Roman"/>
                <a:cs typeface="Times New Roman"/>
              </a:rPr>
              <a:t>Dissimilar</a:t>
            </a:r>
            <a:r>
              <a:rPr sz="450" spc="30" dirty="0">
                <a:latin typeface="Times New Roman"/>
                <a:cs typeface="Times New Roman"/>
              </a:rPr>
              <a:t> </a:t>
            </a:r>
            <a:r>
              <a:rPr sz="450" spc="20" dirty="0">
                <a:latin typeface="Times New Roman"/>
                <a:cs typeface="Times New Roman"/>
              </a:rPr>
              <a:t>ideological</a:t>
            </a:r>
            <a:r>
              <a:rPr sz="450" spc="30" dirty="0">
                <a:latin typeface="Times New Roman"/>
                <a:cs typeface="Times New Roman"/>
              </a:rPr>
              <a:t> </a:t>
            </a:r>
            <a:r>
              <a:rPr sz="450" spc="-10" dirty="0">
                <a:latin typeface="Times New Roman"/>
                <a:cs typeface="Times New Roman"/>
              </a:rPr>
              <a:t>positions</a:t>
            </a:r>
            <a:endParaRPr sz="450">
              <a:latin typeface="Times New Roman"/>
              <a:cs typeface="Times New Roman"/>
            </a:endParaRPr>
          </a:p>
        </p:txBody>
      </p:sp>
      <p:grpSp>
        <p:nvGrpSpPr>
          <p:cNvPr id="21" name="object 21"/>
          <p:cNvGrpSpPr/>
          <p:nvPr/>
        </p:nvGrpSpPr>
        <p:grpSpPr>
          <a:xfrm>
            <a:off x="492119" y="1961654"/>
            <a:ext cx="1520190" cy="1066165"/>
            <a:chOff x="492119" y="1961654"/>
            <a:chExt cx="1520190" cy="1066165"/>
          </a:xfrm>
        </p:grpSpPr>
        <p:sp>
          <p:nvSpPr>
            <p:cNvPr id="22" name="object 22"/>
            <p:cNvSpPr/>
            <p:nvPr/>
          </p:nvSpPr>
          <p:spPr>
            <a:xfrm>
              <a:off x="985478" y="2253211"/>
              <a:ext cx="191135" cy="483234"/>
            </a:xfrm>
            <a:custGeom>
              <a:avLst/>
              <a:gdLst/>
              <a:ahLst/>
              <a:cxnLst/>
              <a:rect l="l" t="t" r="r" b="b"/>
              <a:pathLst>
                <a:path w="191134" h="483235">
                  <a:moveTo>
                    <a:pt x="70082" y="0"/>
                  </a:moveTo>
                  <a:lnTo>
                    <a:pt x="35646" y="64894"/>
                  </a:lnTo>
                  <a:lnTo>
                    <a:pt x="20392" y="106569"/>
                  </a:lnTo>
                  <a:lnTo>
                    <a:pt x="9215" y="150041"/>
                  </a:lnTo>
                  <a:lnTo>
                    <a:pt x="2341" y="195080"/>
                  </a:lnTo>
                  <a:lnTo>
                    <a:pt x="0" y="241459"/>
                  </a:lnTo>
                  <a:lnTo>
                    <a:pt x="2341" y="287838"/>
                  </a:lnTo>
                  <a:lnTo>
                    <a:pt x="9215" y="332877"/>
                  </a:lnTo>
                  <a:lnTo>
                    <a:pt x="20392" y="376348"/>
                  </a:lnTo>
                  <a:lnTo>
                    <a:pt x="35646" y="418024"/>
                  </a:lnTo>
                  <a:lnTo>
                    <a:pt x="54747" y="457676"/>
                  </a:lnTo>
                  <a:lnTo>
                    <a:pt x="70082" y="482918"/>
                  </a:lnTo>
                  <a:lnTo>
                    <a:pt x="102288" y="455291"/>
                  </a:lnTo>
                  <a:lnTo>
                    <a:pt x="132514" y="420056"/>
                  </a:lnTo>
                  <a:lnTo>
                    <a:pt x="157106" y="380432"/>
                  </a:lnTo>
                  <a:lnTo>
                    <a:pt x="175443" y="337043"/>
                  </a:lnTo>
                  <a:lnTo>
                    <a:pt x="186901" y="290511"/>
                  </a:lnTo>
                  <a:lnTo>
                    <a:pt x="190859" y="241459"/>
                  </a:lnTo>
                  <a:lnTo>
                    <a:pt x="186901" y="192407"/>
                  </a:lnTo>
                  <a:lnTo>
                    <a:pt x="175443" y="145875"/>
                  </a:lnTo>
                  <a:lnTo>
                    <a:pt x="157106" y="102486"/>
                  </a:lnTo>
                  <a:lnTo>
                    <a:pt x="132514" y="62862"/>
                  </a:lnTo>
                  <a:lnTo>
                    <a:pt x="102288" y="27626"/>
                  </a:lnTo>
                  <a:lnTo>
                    <a:pt x="70082" y="0"/>
                  </a:lnTo>
                  <a:close/>
                </a:path>
              </a:pathLst>
            </a:custGeom>
            <a:solidFill>
              <a:srgbClr val="CCCCCC"/>
            </a:solidFill>
          </p:spPr>
          <p:txBody>
            <a:bodyPr wrap="square" lIns="0" tIns="0" rIns="0" bIns="0" rtlCol="0"/>
            <a:lstStyle/>
            <a:p>
              <a:endParaRPr/>
            </a:p>
          </p:txBody>
        </p:sp>
        <p:sp>
          <p:nvSpPr>
            <p:cNvPr id="23" name="object 23"/>
            <p:cNvSpPr/>
            <p:nvPr/>
          </p:nvSpPr>
          <p:spPr>
            <a:xfrm>
              <a:off x="495929" y="1965464"/>
              <a:ext cx="1512570" cy="1058545"/>
            </a:xfrm>
            <a:custGeom>
              <a:avLst/>
              <a:gdLst/>
              <a:ahLst/>
              <a:cxnLst/>
              <a:rect l="l" t="t" r="r" b="b"/>
              <a:pathLst>
                <a:path w="1512570" h="1058545">
                  <a:moveTo>
                    <a:pt x="0" y="1058413"/>
                  </a:moveTo>
                  <a:lnTo>
                    <a:pt x="1512018" y="1058413"/>
                  </a:lnTo>
                </a:path>
                <a:path w="1512570" h="1058545">
                  <a:moveTo>
                    <a:pt x="0" y="1058413"/>
                  </a:moveTo>
                  <a:lnTo>
                    <a:pt x="0" y="0"/>
                  </a:lnTo>
                </a:path>
              </a:pathLst>
            </a:custGeom>
            <a:ln w="7559">
              <a:solidFill>
                <a:srgbClr val="000000"/>
              </a:solidFill>
            </a:ln>
          </p:spPr>
          <p:txBody>
            <a:bodyPr wrap="square" lIns="0" tIns="0" rIns="0" bIns="0" rtlCol="0"/>
            <a:lstStyle/>
            <a:p>
              <a:endParaRPr/>
            </a:p>
          </p:txBody>
        </p:sp>
      </p:grpSp>
      <p:sp>
        <p:nvSpPr>
          <p:cNvPr id="24" name="object 24"/>
          <p:cNvSpPr txBox="1"/>
          <p:nvPr/>
        </p:nvSpPr>
        <p:spPr>
          <a:xfrm>
            <a:off x="804218" y="2444071"/>
            <a:ext cx="62865" cy="95885"/>
          </a:xfrm>
          <a:prstGeom prst="rect">
            <a:avLst/>
          </a:prstGeom>
        </p:spPr>
        <p:txBody>
          <a:bodyPr vert="horz" wrap="square" lIns="0" tIns="13970" rIns="0" bIns="0" rtlCol="0">
            <a:spAutoFit/>
          </a:bodyPr>
          <a:lstStyle/>
          <a:p>
            <a:pPr marL="12700">
              <a:lnSpc>
                <a:spcPct val="100000"/>
              </a:lnSpc>
              <a:spcBef>
                <a:spcPts val="110"/>
              </a:spcBef>
            </a:pPr>
            <a:r>
              <a:rPr sz="450" spc="-50" dirty="0">
                <a:latin typeface="Times New Roman"/>
                <a:cs typeface="Times New Roman"/>
              </a:rPr>
              <a:t>A</a:t>
            </a:r>
            <a:endParaRPr sz="450">
              <a:latin typeface="Times New Roman"/>
              <a:cs typeface="Times New Roman"/>
            </a:endParaRPr>
          </a:p>
        </p:txBody>
      </p:sp>
      <p:grpSp>
        <p:nvGrpSpPr>
          <p:cNvPr id="25" name="object 25"/>
          <p:cNvGrpSpPr/>
          <p:nvPr/>
        </p:nvGrpSpPr>
        <p:grpSpPr>
          <a:xfrm>
            <a:off x="568672" y="2189409"/>
            <a:ext cx="610870" cy="610870"/>
            <a:chOff x="568672" y="2189409"/>
            <a:chExt cx="610870" cy="610870"/>
          </a:xfrm>
        </p:grpSpPr>
        <p:sp>
          <p:nvSpPr>
            <p:cNvPr id="26" name="object 26"/>
            <p:cNvSpPr/>
            <p:nvPr/>
          </p:nvSpPr>
          <p:spPr>
            <a:xfrm>
              <a:off x="864368" y="2485105"/>
              <a:ext cx="19685" cy="19685"/>
            </a:xfrm>
            <a:custGeom>
              <a:avLst/>
              <a:gdLst/>
              <a:ahLst/>
              <a:cxnLst/>
              <a:rect l="l" t="t" r="r" b="b"/>
              <a:pathLst>
                <a:path w="19684" h="19685">
                  <a:moveTo>
                    <a:pt x="14848" y="0"/>
                  </a:moveTo>
                  <a:lnTo>
                    <a:pt x="4282" y="0"/>
                  </a:lnTo>
                  <a:lnTo>
                    <a:pt x="0" y="4282"/>
                  </a:lnTo>
                  <a:lnTo>
                    <a:pt x="0" y="14848"/>
                  </a:lnTo>
                  <a:lnTo>
                    <a:pt x="4282" y="19130"/>
                  </a:lnTo>
                  <a:lnTo>
                    <a:pt x="14848" y="19130"/>
                  </a:lnTo>
                  <a:lnTo>
                    <a:pt x="19130" y="14848"/>
                  </a:lnTo>
                  <a:lnTo>
                    <a:pt x="19130" y="4282"/>
                  </a:lnTo>
                  <a:lnTo>
                    <a:pt x="14848" y="0"/>
                  </a:lnTo>
                  <a:close/>
                </a:path>
              </a:pathLst>
            </a:custGeom>
            <a:solidFill>
              <a:srgbClr val="000000"/>
            </a:solidFill>
          </p:spPr>
          <p:txBody>
            <a:bodyPr wrap="square" lIns="0" tIns="0" rIns="0" bIns="0" rtlCol="0"/>
            <a:lstStyle/>
            <a:p>
              <a:endParaRPr/>
            </a:p>
          </p:txBody>
        </p:sp>
        <p:sp>
          <p:nvSpPr>
            <p:cNvPr id="27" name="object 27"/>
            <p:cNvSpPr/>
            <p:nvPr/>
          </p:nvSpPr>
          <p:spPr>
            <a:xfrm>
              <a:off x="864368" y="2485105"/>
              <a:ext cx="19685" cy="19685"/>
            </a:xfrm>
            <a:custGeom>
              <a:avLst/>
              <a:gdLst/>
              <a:ahLst/>
              <a:cxnLst/>
              <a:rect l="l" t="t" r="r" b="b"/>
              <a:pathLst>
                <a:path w="19684" h="19685">
                  <a:moveTo>
                    <a:pt x="19130" y="9565"/>
                  </a:moveTo>
                  <a:lnTo>
                    <a:pt x="19130" y="4282"/>
                  </a:lnTo>
                  <a:lnTo>
                    <a:pt x="14848" y="0"/>
                  </a:lnTo>
                  <a:lnTo>
                    <a:pt x="9565" y="0"/>
                  </a:lnTo>
                  <a:lnTo>
                    <a:pt x="4282" y="0"/>
                  </a:lnTo>
                  <a:lnTo>
                    <a:pt x="0" y="4282"/>
                  </a:lnTo>
                  <a:lnTo>
                    <a:pt x="0" y="9565"/>
                  </a:lnTo>
                  <a:lnTo>
                    <a:pt x="0" y="14848"/>
                  </a:lnTo>
                  <a:lnTo>
                    <a:pt x="4282" y="19130"/>
                  </a:lnTo>
                  <a:lnTo>
                    <a:pt x="9565" y="19130"/>
                  </a:lnTo>
                  <a:lnTo>
                    <a:pt x="14848" y="19130"/>
                  </a:lnTo>
                  <a:lnTo>
                    <a:pt x="19130" y="14848"/>
                  </a:lnTo>
                  <a:lnTo>
                    <a:pt x="19130" y="9565"/>
                  </a:lnTo>
                  <a:close/>
                </a:path>
              </a:pathLst>
            </a:custGeom>
            <a:ln w="3175">
              <a:solidFill>
                <a:srgbClr val="000000"/>
              </a:solidFill>
            </a:ln>
          </p:spPr>
          <p:txBody>
            <a:bodyPr wrap="square" lIns="0" tIns="0" rIns="0" bIns="0" rtlCol="0"/>
            <a:lstStyle/>
            <a:p>
              <a:endParaRPr/>
            </a:p>
          </p:txBody>
        </p:sp>
        <p:sp>
          <p:nvSpPr>
            <p:cNvPr id="28" name="object 28"/>
            <p:cNvSpPr/>
            <p:nvPr/>
          </p:nvSpPr>
          <p:spPr>
            <a:xfrm>
              <a:off x="571530" y="2192267"/>
              <a:ext cx="605155" cy="605155"/>
            </a:xfrm>
            <a:custGeom>
              <a:avLst/>
              <a:gdLst/>
              <a:ahLst/>
              <a:cxnLst/>
              <a:rect l="l" t="t" r="r" b="b"/>
              <a:pathLst>
                <a:path w="605155" h="605155">
                  <a:moveTo>
                    <a:pt x="604807" y="302403"/>
                  </a:moveTo>
                  <a:lnTo>
                    <a:pt x="600849" y="253351"/>
                  </a:lnTo>
                  <a:lnTo>
                    <a:pt x="589391" y="206820"/>
                  </a:lnTo>
                  <a:lnTo>
                    <a:pt x="571054" y="163430"/>
                  </a:lnTo>
                  <a:lnTo>
                    <a:pt x="546461" y="123807"/>
                  </a:lnTo>
                  <a:lnTo>
                    <a:pt x="516236" y="88571"/>
                  </a:lnTo>
                  <a:lnTo>
                    <a:pt x="481000" y="58345"/>
                  </a:lnTo>
                  <a:lnTo>
                    <a:pt x="441376" y="33753"/>
                  </a:lnTo>
                  <a:lnTo>
                    <a:pt x="397987" y="15416"/>
                  </a:lnTo>
                  <a:lnTo>
                    <a:pt x="351455" y="3957"/>
                  </a:lnTo>
                  <a:lnTo>
                    <a:pt x="302403" y="0"/>
                  </a:lnTo>
                  <a:lnTo>
                    <a:pt x="253351" y="3957"/>
                  </a:lnTo>
                  <a:lnTo>
                    <a:pt x="206820" y="15416"/>
                  </a:lnTo>
                  <a:lnTo>
                    <a:pt x="163430" y="33753"/>
                  </a:lnTo>
                  <a:lnTo>
                    <a:pt x="123807" y="58345"/>
                  </a:lnTo>
                  <a:lnTo>
                    <a:pt x="88571" y="88571"/>
                  </a:lnTo>
                  <a:lnTo>
                    <a:pt x="58345" y="123807"/>
                  </a:lnTo>
                  <a:lnTo>
                    <a:pt x="33753" y="163430"/>
                  </a:lnTo>
                  <a:lnTo>
                    <a:pt x="15416" y="206820"/>
                  </a:lnTo>
                  <a:lnTo>
                    <a:pt x="3957" y="253351"/>
                  </a:lnTo>
                  <a:lnTo>
                    <a:pt x="0" y="302403"/>
                  </a:lnTo>
                  <a:lnTo>
                    <a:pt x="3957" y="351455"/>
                  </a:lnTo>
                  <a:lnTo>
                    <a:pt x="15416" y="397987"/>
                  </a:lnTo>
                  <a:lnTo>
                    <a:pt x="33753" y="441376"/>
                  </a:lnTo>
                  <a:lnTo>
                    <a:pt x="58345" y="481000"/>
                  </a:lnTo>
                  <a:lnTo>
                    <a:pt x="88571" y="516236"/>
                  </a:lnTo>
                  <a:lnTo>
                    <a:pt x="123807" y="546461"/>
                  </a:lnTo>
                  <a:lnTo>
                    <a:pt x="163430" y="571054"/>
                  </a:lnTo>
                  <a:lnTo>
                    <a:pt x="206820" y="589391"/>
                  </a:lnTo>
                  <a:lnTo>
                    <a:pt x="253351" y="600849"/>
                  </a:lnTo>
                  <a:lnTo>
                    <a:pt x="302403" y="604807"/>
                  </a:lnTo>
                  <a:lnTo>
                    <a:pt x="351455" y="600849"/>
                  </a:lnTo>
                  <a:lnTo>
                    <a:pt x="397987" y="589391"/>
                  </a:lnTo>
                  <a:lnTo>
                    <a:pt x="441376" y="571054"/>
                  </a:lnTo>
                  <a:lnTo>
                    <a:pt x="481000" y="546461"/>
                  </a:lnTo>
                  <a:lnTo>
                    <a:pt x="516236" y="516236"/>
                  </a:lnTo>
                  <a:lnTo>
                    <a:pt x="546461" y="481000"/>
                  </a:lnTo>
                  <a:lnTo>
                    <a:pt x="571054" y="441376"/>
                  </a:lnTo>
                  <a:lnTo>
                    <a:pt x="589391" y="397987"/>
                  </a:lnTo>
                  <a:lnTo>
                    <a:pt x="600849" y="351455"/>
                  </a:lnTo>
                  <a:lnTo>
                    <a:pt x="604807" y="302403"/>
                  </a:lnTo>
                  <a:close/>
                </a:path>
              </a:pathLst>
            </a:custGeom>
            <a:ln w="5292">
              <a:solidFill>
                <a:srgbClr val="000000"/>
              </a:solidFill>
            </a:ln>
          </p:spPr>
          <p:txBody>
            <a:bodyPr wrap="square" lIns="0" tIns="0" rIns="0" bIns="0" rtlCol="0"/>
            <a:lstStyle/>
            <a:p>
              <a:endParaRPr/>
            </a:p>
          </p:txBody>
        </p:sp>
      </p:grpSp>
      <p:sp>
        <p:nvSpPr>
          <p:cNvPr id="29" name="object 29"/>
          <p:cNvSpPr txBox="1"/>
          <p:nvPr/>
        </p:nvSpPr>
        <p:spPr>
          <a:xfrm>
            <a:off x="1243873" y="2436513"/>
            <a:ext cx="63500" cy="95885"/>
          </a:xfrm>
          <a:prstGeom prst="rect">
            <a:avLst/>
          </a:prstGeom>
        </p:spPr>
        <p:txBody>
          <a:bodyPr vert="horz" wrap="square" lIns="0" tIns="13970" rIns="0" bIns="0" rtlCol="0">
            <a:spAutoFit/>
          </a:bodyPr>
          <a:lstStyle/>
          <a:p>
            <a:pPr marL="12700">
              <a:lnSpc>
                <a:spcPct val="100000"/>
              </a:lnSpc>
              <a:spcBef>
                <a:spcPts val="110"/>
              </a:spcBef>
            </a:pPr>
            <a:r>
              <a:rPr sz="450" spc="-50" dirty="0">
                <a:solidFill>
                  <a:srgbClr val="CCCCCC"/>
                </a:solidFill>
                <a:latin typeface="Times New Roman"/>
                <a:cs typeface="Times New Roman"/>
              </a:rPr>
              <a:t>B</a:t>
            </a:r>
            <a:endParaRPr sz="450">
              <a:latin typeface="Times New Roman"/>
              <a:cs typeface="Times New Roman"/>
            </a:endParaRPr>
          </a:p>
        </p:txBody>
      </p:sp>
      <p:grpSp>
        <p:nvGrpSpPr>
          <p:cNvPr id="30" name="object 30"/>
          <p:cNvGrpSpPr/>
          <p:nvPr/>
        </p:nvGrpSpPr>
        <p:grpSpPr>
          <a:xfrm>
            <a:off x="931556" y="2189409"/>
            <a:ext cx="610870" cy="610870"/>
            <a:chOff x="931556" y="2189409"/>
            <a:chExt cx="610870" cy="610870"/>
          </a:xfrm>
        </p:grpSpPr>
        <p:sp>
          <p:nvSpPr>
            <p:cNvPr id="31" name="object 31"/>
            <p:cNvSpPr/>
            <p:nvPr/>
          </p:nvSpPr>
          <p:spPr>
            <a:xfrm>
              <a:off x="1227252" y="2485105"/>
              <a:ext cx="19685" cy="19685"/>
            </a:xfrm>
            <a:custGeom>
              <a:avLst/>
              <a:gdLst/>
              <a:ahLst/>
              <a:cxnLst/>
              <a:rect l="l" t="t" r="r" b="b"/>
              <a:pathLst>
                <a:path w="19684" h="19685">
                  <a:moveTo>
                    <a:pt x="14848" y="0"/>
                  </a:moveTo>
                  <a:lnTo>
                    <a:pt x="4282" y="0"/>
                  </a:lnTo>
                  <a:lnTo>
                    <a:pt x="0" y="4282"/>
                  </a:lnTo>
                  <a:lnTo>
                    <a:pt x="0" y="14848"/>
                  </a:lnTo>
                  <a:lnTo>
                    <a:pt x="4282" y="19130"/>
                  </a:lnTo>
                  <a:lnTo>
                    <a:pt x="14848" y="19130"/>
                  </a:lnTo>
                  <a:lnTo>
                    <a:pt x="19130" y="14848"/>
                  </a:lnTo>
                  <a:lnTo>
                    <a:pt x="19130" y="4282"/>
                  </a:lnTo>
                  <a:lnTo>
                    <a:pt x="14848" y="0"/>
                  </a:lnTo>
                  <a:close/>
                </a:path>
              </a:pathLst>
            </a:custGeom>
            <a:solidFill>
              <a:srgbClr val="CCCCCC"/>
            </a:solidFill>
          </p:spPr>
          <p:txBody>
            <a:bodyPr wrap="square" lIns="0" tIns="0" rIns="0" bIns="0" rtlCol="0"/>
            <a:lstStyle/>
            <a:p>
              <a:endParaRPr/>
            </a:p>
          </p:txBody>
        </p:sp>
        <p:sp>
          <p:nvSpPr>
            <p:cNvPr id="32" name="object 32"/>
            <p:cNvSpPr/>
            <p:nvPr/>
          </p:nvSpPr>
          <p:spPr>
            <a:xfrm>
              <a:off x="1227252" y="2485105"/>
              <a:ext cx="19685" cy="19685"/>
            </a:xfrm>
            <a:custGeom>
              <a:avLst/>
              <a:gdLst/>
              <a:ahLst/>
              <a:cxnLst/>
              <a:rect l="l" t="t" r="r" b="b"/>
              <a:pathLst>
                <a:path w="19684" h="19685">
                  <a:moveTo>
                    <a:pt x="19130" y="9565"/>
                  </a:moveTo>
                  <a:lnTo>
                    <a:pt x="19130" y="4282"/>
                  </a:lnTo>
                  <a:lnTo>
                    <a:pt x="14848" y="0"/>
                  </a:lnTo>
                  <a:lnTo>
                    <a:pt x="9565" y="0"/>
                  </a:lnTo>
                  <a:lnTo>
                    <a:pt x="4282" y="0"/>
                  </a:lnTo>
                  <a:lnTo>
                    <a:pt x="0" y="4282"/>
                  </a:lnTo>
                  <a:lnTo>
                    <a:pt x="0" y="9565"/>
                  </a:lnTo>
                  <a:lnTo>
                    <a:pt x="0" y="14848"/>
                  </a:lnTo>
                  <a:lnTo>
                    <a:pt x="4282" y="19130"/>
                  </a:lnTo>
                  <a:lnTo>
                    <a:pt x="9565" y="19130"/>
                  </a:lnTo>
                  <a:lnTo>
                    <a:pt x="14848" y="19130"/>
                  </a:lnTo>
                  <a:lnTo>
                    <a:pt x="19130" y="14848"/>
                  </a:lnTo>
                  <a:lnTo>
                    <a:pt x="19130" y="9565"/>
                  </a:lnTo>
                  <a:close/>
                </a:path>
              </a:pathLst>
            </a:custGeom>
            <a:ln w="3175">
              <a:solidFill>
                <a:srgbClr val="CCCCCC"/>
              </a:solidFill>
            </a:ln>
          </p:spPr>
          <p:txBody>
            <a:bodyPr wrap="square" lIns="0" tIns="0" rIns="0" bIns="0" rtlCol="0"/>
            <a:lstStyle/>
            <a:p>
              <a:endParaRPr/>
            </a:p>
          </p:txBody>
        </p:sp>
        <p:sp>
          <p:nvSpPr>
            <p:cNvPr id="33" name="object 33"/>
            <p:cNvSpPr/>
            <p:nvPr/>
          </p:nvSpPr>
          <p:spPr>
            <a:xfrm>
              <a:off x="934413" y="2192267"/>
              <a:ext cx="605155" cy="605155"/>
            </a:xfrm>
            <a:custGeom>
              <a:avLst/>
              <a:gdLst/>
              <a:ahLst/>
              <a:cxnLst/>
              <a:rect l="l" t="t" r="r" b="b"/>
              <a:pathLst>
                <a:path w="605155" h="605155">
                  <a:moveTo>
                    <a:pt x="604807" y="302403"/>
                  </a:moveTo>
                  <a:lnTo>
                    <a:pt x="600849" y="253351"/>
                  </a:lnTo>
                  <a:lnTo>
                    <a:pt x="589391" y="206820"/>
                  </a:lnTo>
                  <a:lnTo>
                    <a:pt x="571054" y="163430"/>
                  </a:lnTo>
                  <a:lnTo>
                    <a:pt x="546461" y="123807"/>
                  </a:lnTo>
                  <a:lnTo>
                    <a:pt x="516236" y="88571"/>
                  </a:lnTo>
                  <a:lnTo>
                    <a:pt x="481000" y="58345"/>
                  </a:lnTo>
                  <a:lnTo>
                    <a:pt x="441376" y="33753"/>
                  </a:lnTo>
                  <a:lnTo>
                    <a:pt x="397987" y="15416"/>
                  </a:lnTo>
                  <a:lnTo>
                    <a:pt x="351455" y="3957"/>
                  </a:lnTo>
                  <a:lnTo>
                    <a:pt x="302403" y="0"/>
                  </a:lnTo>
                  <a:lnTo>
                    <a:pt x="253351" y="3957"/>
                  </a:lnTo>
                  <a:lnTo>
                    <a:pt x="206820" y="15416"/>
                  </a:lnTo>
                  <a:lnTo>
                    <a:pt x="163430" y="33753"/>
                  </a:lnTo>
                  <a:lnTo>
                    <a:pt x="123807" y="58345"/>
                  </a:lnTo>
                  <a:lnTo>
                    <a:pt x="88571" y="88571"/>
                  </a:lnTo>
                  <a:lnTo>
                    <a:pt x="58345" y="123807"/>
                  </a:lnTo>
                  <a:lnTo>
                    <a:pt x="33753" y="163430"/>
                  </a:lnTo>
                  <a:lnTo>
                    <a:pt x="15416" y="206820"/>
                  </a:lnTo>
                  <a:lnTo>
                    <a:pt x="3957" y="253351"/>
                  </a:lnTo>
                  <a:lnTo>
                    <a:pt x="0" y="302403"/>
                  </a:lnTo>
                  <a:lnTo>
                    <a:pt x="3957" y="351455"/>
                  </a:lnTo>
                  <a:lnTo>
                    <a:pt x="15416" y="397987"/>
                  </a:lnTo>
                  <a:lnTo>
                    <a:pt x="33753" y="441376"/>
                  </a:lnTo>
                  <a:lnTo>
                    <a:pt x="58345" y="481000"/>
                  </a:lnTo>
                  <a:lnTo>
                    <a:pt x="88571" y="516236"/>
                  </a:lnTo>
                  <a:lnTo>
                    <a:pt x="123807" y="546461"/>
                  </a:lnTo>
                  <a:lnTo>
                    <a:pt x="163430" y="571054"/>
                  </a:lnTo>
                  <a:lnTo>
                    <a:pt x="206820" y="589391"/>
                  </a:lnTo>
                  <a:lnTo>
                    <a:pt x="253351" y="600849"/>
                  </a:lnTo>
                  <a:lnTo>
                    <a:pt x="302403" y="604807"/>
                  </a:lnTo>
                  <a:lnTo>
                    <a:pt x="351455" y="600849"/>
                  </a:lnTo>
                  <a:lnTo>
                    <a:pt x="397987" y="589391"/>
                  </a:lnTo>
                  <a:lnTo>
                    <a:pt x="441376" y="571054"/>
                  </a:lnTo>
                  <a:lnTo>
                    <a:pt x="481000" y="546461"/>
                  </a:lnTo>
                  <a:lnTo>
                    <a:pt x="516236" y="516236"/>
                  </a:lnTo>
                  <a:lnTo>
                    <a:pt x="546461" y="481000"/>
                  </a:lnTo>
                  <a:lnTo>
                    <a:pt x="571054" y="441376"/>
                  </a:lnTo>
                  <a:lnTo>
                    <a:pt x="589391" y="397987"/>
                  </a:lnTo>
                  <a:lnTo>
                    <a:pt x="600849" y="351455"/>
                  </a:lnTo>
                  <a:lnTo>
                    <a:pt x="604807" y="302403"/>
                  </a:lnTo>
                  <a:close/>
                </a:path>
              </a:pathLst>
            </a:custGeom>
            <a:ln w="5292">
              <a:solidFill>
                <a:srgbClr val="CCCCCC"/>
              </a:solidFill>
              <a:prstDash val="dash"/>
            </a:ln>
          </p:spPr>
          <p:txBody>
            <a:bodyPr wrap="square" lIns="0" tIns="0" rIns="0" bIns="0" rtlCol="0"/>
            <a:lstStyle/>
            <a:p>
              <a:endParaRPr/>
            </a:p>
          </p:txBody>
        </p:sp>
      </p:grpSp>
      <p:sp>
        <p:nvSpPr>
          <p:cNvPr id="34" name="object 34"/>
          <p:cNvSpPr txBox="1"/>
          <p:nvPr/>
        </p:nvSpPr>
        <p:spPr>
          <a:xfrm>
            <a:off x="1446139" y="2437627"/>
            <a:ext cx="80010" cy="95885"/>
          </a:xfrm>
          <a:prstGeom prst="rect">
            <a:avLst/>
          </a:prstGeom>
        </p:spPr>
        <p:txBody>
          <a:bodyPr vert="horz" wrap="square" lIns="0" tIns="13970" rIns="0" bIns="0" rtlCol="0">
            <a:spAutoFit/>
          </a:bodyPr>
          <a:lstStyle/>
          <a:p>
            <a:pPr marL="12700">
              <a:lnSpc>
                <a:spcPct val="100000"/>
              </a:lnSpc>
              <a:spcBef>
                <a:spcPts val="110"/>
              </a:spcBef>
            </a:pPr>
            <a:r>
              <a:rPr sz="450" spc="-25" dirty="0">
                <a:latin typeface="Times New Roman"/>
                <a:cs typeface="Times New Roman"/>
              </a:rPr>
              <a:t>B’</a:t>
            </a:r>
            <a:endParaRPr sz="450">
              <a:latin typeface="Times New Roman"/>
              <a:cs typeface="Times New Roman"/>
            </a:endParaRPr>
          </a:p>
        </p:txBody>
      </p:sp>
      <p:grpSp>
        <p:nvGrpSpPr>
          <p:cNvPr id="35" name="object 35"/>
          <p:cNvGrpSpPr/>
          <p:nvPr/>
        </p:nvGrpSpPr>
        <p:grpSpPr>
          <a:xfrm>
            <a:off x="982620" y="2038207"/>
            <a:ext cx="913130" cy="913130"/>
            <a:chOff x="982620" y="2038207"/>
            <a:chExt cx="913130" cy="913130"/>
          </a:xfrm>
        </p:grpSpPr>
        <p:sp>
          <p:nvSpPr>
            <p:cNvPr id="36" name="object 36"/>
            <p:cNvSpPr/>
            <p:nvPr/>
          </p:nvSpPr>
          <p:spPr>
            <a:xfrm>
              <a:off x="1429518" y="2485105"/>
              <a:ext cx="19685" cy="19685"/>
            </a:xfrm>
            <a:custGeom>
              <a:avLst/>
              <a:gdLst/>
              <a:ahLst/>
              <a:cxnLst/>
              <a:rect l="l" t="t" r="r" b="b"/>
              <a:pathLst>
                <a:path w="19684" h="19685">
                  <a:moveTo>
                    <a:pt x="14848" y="0"/>
                  </a:moveTo>
                  <a:lnTo>
                    <a:pt x="4282" y="0"/>
                  </a:lnTo>
                  <a:lnTo>
                    <a:pt x="0" y="4282"/>
                  </a:lnTo>
                  <a:lnTo>
                    <a:pt x="0" y="14848"/>
                  </a:lnTo>
                  <a:lnTo>
                    <a:pt x="4282" y="19130"/>
                  </a:lnTo>
                  <a:lnTo>
                    <a:pt x="14848" y="19130"/>
                  </a:lnTo>
                  <a:lnTo>
                    <a:pt x="19130" y="14848"/>
                  </a:lnTo>
                  <a:lnTo>
                    <a:pt x="19130" y="4282"/>
                  </a:lnTo>
                  <a:lnTo>
                    <a:pt x="14848" y="0"/>
                  </a:lnTo>
                  <a:close/>
                </a:path>
              </a:pathLst>
            </a:custGeom>
            <a:solidFill>
              <a:srgbClr val="000000"/>
            </a:solidFill>
          </p:spPr>
          <p:txBody>
            <a:bodyPr wrap="square" lIns="0" tIns="0" rIns="0" bIns="0" rtlCol="0"/>
            <a:lstStyle/>
            <a:p>
              <a:endParaRPr/>
            </a:p>
          </p:txBody>
        </p:sp>
        <p:sp>
          <p:nvSpPr>
            <p:cNvPr id="37" name="object 37"/>
            <p:cNvSpPr/>
            <p:nvPr/>
          </p:nvSpPr>
          <p:spPr>
            <a:xfrm>
              <a:off x="1429518" y="2485105"/>
              <a:ext cx="19685" cy="19685"/>
            </a:xfrm>
            <a:custGeom>
              <a:avLst/>
              <a:gdLst/>
              <a:ahLst/>
              <a:cxnLst/>
              <a:rect l="l" t="t" r="r" b="b"/>
              <a:pathLst>
                <a:path w="19684" h="19685">
                  <a:moveTo>
                    <a:pt x="19130" y="9565"/>
                  </a:moveTo>
                  <a:lnTo>
                    <a:pt x="19130" y="4282"/>
                  </a:lnTo>
                  <a:lnTo>
                    <a:pt x="14848" y="0"/>
                  </a:lnTo>
                  <a:lnTo>
                    <a:pt x="9565" y="0"/>
                  </a:lnTo>
                  <a:lnTo>
                    <a:pt x="4282" y="0"/>
                  </a:lnTo>
                  <a:lnTo>
                    <a:pt x="0" y="4282"/>
                  </a:lnTo>
                  <a:lnTo>
                    <a:pt x="0" y="9565"/>
                  </a:lnTo>
                  <a:lnTo>
                    <a:pt x="0" y="14848"/>
                  </a:lnTo>
                  <a:lnTo>
                    <a:pt x="4282" y="19130"/>
                  </a:lnTo>
                  <a:lnTo>
                    <a:pt x="9565" y="19130"/>
                  </a:lnTo>
                  <a:lnTo>
                    <a:pt x="14848" y="19130"/>
                  </a:lnTo>
                  <a:lnTo>
                    <a:pt x="19130" y="14848"/>
                  </a:lnTo>
                  <a:lnTo>
                    <a:pt x="19130" y="9565"/>
                  </a:lnTo>
                  <a:close/>
                </a:path>
              </a:pathLst>
            </a:custGeom>
            <a:ln w="3175">
              <a:solidFill>
                <a:srgbClr val="000000"/>
              </a:solidFill>
            </a:ln>
          </p:spPr>
          <p:txBody>
            <a:bodyPr wrap="square" lIns="0" tIns="0" rIns="0" bIns="0" rtlCol="0"/>
            <a:lstStyle/>
            <a:p>
              <a:endParaRPr/>
            </a:p>
          </p:txBody>
        </p:sp>
        <p:sp>
          <p:nvSpPr>
            <p:cNvPr id="38" name="object 38"/>
            <p:cNvSpPr/>
            <p:nvPr/>
          </p:nvSpPr>
          <p:spPr>
            <a:xfrm>
              <a:off x="985478" y="2041065"/>
              <a:ext cx="907415" cy="907415"/>
            </a:xfrm>
            <a:custGeom>
              <a:avLst/>
              <a:gdLst/>
              <a:ahLst/>
              <a:cxnLst/>
              <a:rect l="l" t="t" r="r" b="b"/>
              <a:pathLst>
                <a:path w="907414" h="907414">
                  <a:moveTo>
                    <a:pt x="907211" y="453605"/>
                  </a:moveTo>
                  <a:lnTo>
                    <a:pt x="904869" y="407226"/>
                  </a:lnTo>
                  <a:lnTo>
                    <a:pt x="897996" y="362187"/>
                  </a:lnTo>
                  <a:lnTo>
                    <a:pt x="886818" y="318716"/>
                  </a:lnTo>
                  <a:lnTo>
                    <a:pt x="871565" y="277040"/>
                  </a:lnTo>
                  <a:lnTo>
                    <a:pt x="852464" y="237388"/>
                  </a:lnTo>
                  <a:lnTo>
                    <a:pt x="829743" y="199989"/>
                  </a:lnTo>
                  <a:lnTo>
                    <a:pt x="803631" y="165069"/>
                  </a:lnTo>
                  <a:lnTo>
                    <a:pt x="774354" y="132856"/>
                  </a:lnTo>
                  <a:lnTo>
                    <a:pt x="742142" y="103580"/>
                  </a:lnTo>
                  <a:lnTo>
                    <a:pt x="707222" y="77467"/>
                  </a:lnTo>
                  <a:lnTo>
                    <a:pt x="669822" y="54747"/>
                  </a:lnTo>
                  <a:lnTo>
                    <a:pt x="630170" y="35646"/>
                  </a:lnTo>
                  <a:lnTo>
                    <a:pt x="588495" y="20392"/>
                  </a:lnTo>
                  <a:lnTo>
                    <a:pt x="545024" y="9215"/>
                  </a:lnTo>
                  <a:lnTo>
                    <a:pt x="499984" y="2341"/>
                  </a:lnTo>
                  <a:lnTo>
                    <a:pt x="453605" y="0"/>
                  </a:lnTo>
                  <a:lnTo>
                    <a:pt x="407226" y="2341"/>
                  </a:lnTo>
                  <a:lnTo>
                    <a:pt x="362187" y="9215"/>
                  </a:lnTo>
                  <a:lnTo>
                    <a:pt x="318716" y="20392"/>
                  </a:lnTo>
                  <a:lnTo>
                    <a:pt x="277040" y="35646"/>
                  </a:lnTo>
                  <a:lnTo>
                    <a:pt x="237388" y="54747"/>
                  </a:lnTo>
                  <a:lnTo>
                    <a:pt x="199989" y="77467"/>
                  </a:lnTo>
                  <a:lnTo>
                    <a:pt x="165069" y="103580"/>
                  </a:lnTo>
                  <a:lnTo>
                    <a:pt x="132856" y="132856"/>
                  </a:lnTo>
                  <a:lnTo>
                    <a:pt x="103580" y="165069"/>
                  </a:lnTo>
                  <a:lnTo>
                    <a:pt x="77467" y="199989"/>
                  </a:lnTo>
                  <a:lnTo>
                    <a:pt x="54747" y="237388"/>
                  </a:lnTo>
                  <a:lnTo>
                    <a:pt x="35646" y="277040"/>
                  </a:lnTo>
                  <a:lnTo>
                    <a:pt x="20392" y="318716"/>
                  </a:lnTo>
                  <a:lnTo>
                    <a:pt x="9215" y="362187"/>
                  </a:lnTo>
                  <a:lnTo>
                    <a:pt x="2341" y="407226"/>
                  </a:lnTo>
                  <a:lnTo>
                    <a:pt x="0" y="453605"/>
                  </a:lnTo>
                  <a:lnTo>
                    <a:pt x="2341" y="499984"/>
                  </a:lnTo>
                  <a:lnTo>
                    <a:pt x="9215" y="545024"/>
                  </a:lnTo>
                  <a:lnTo>
                    <a:pt x="20392" y="588495"/>
                  </a:lnTo>
                  <a:lnTo>
                    <a:pt x="35646" y="630171"/>
                  </a:lnTo>
                  <a:lnTo>
                    <a:pt x="54747" y="669822"/>
                  </a:lnTo>
                  <a:lnTo>
                    <a:pt x="77467" y="707222"/>
                  </a:lnTo>
                  <a:lnTo>
                    <a:pt x="103580" y="742142"/>
                  </a:lnTo>
                  <a:lnTo>
                    <a:pt x="132856" y="774354"/>
                  </a:lnTo>
                  <a:lnTo>
                    <a:pt x="165069" y="803631"/>
                  </a:lnTo>
                  <a:lnTo>
                    <a:pt x="199989" y="829743"/>
                  </a:lnTo>
                  <a:lnTo>
                    <a:pt x="237388" y="852464"/>
                  </a:lnTo>
                  <a:lnTo>
                    <a:pt x="277040" y="871565"/>
                  </a:lnTo>
                  <a:lnTo>
                    <a:pt x="318716" y="886818"/>
                  </a:lnTo>
                  <a:lnTo>
                    <a:pt x="362187" y="897996"/>
                  </a:lnTo>
                  <a:lnTo>
                    <a:pt x="407226" y="904869"/>
                  </a:lnTo>
                  <a:lnTo>
                    <a:pt x="453605" y="907211"/>
                  </a:lnTo>
                  <a:lnTo>
                    <a:pt x="499984" y="904869"/>
                  </a:lnTo>
                  <a:lnTo>
                    <a:pt x="545024" y="897996"/>
                  </a:lnTo>
                  <a:lnTo>
                    <a:pt x="588495" y="886818"/>
                  </a:lnTo>
                  <a:lnTo>
                    <a:pt x="630170" y="871565"/>
                  </a:lnTo>
                  <a:lnTo>
                    <a:pt x="669822" y="852464"/>
                  </a:lnTo>
                  <a:lnTo>
                    <a:pt x="707222" y="829743"/>
                  </a:lnTo>
                  <a:lnTo>
                    <a:pt x="742142" y="803631"/>
                  </a:lnTo>
                  <a:lnTo>
                    <a:pt x="774354" y="774354"/>
                  </a:lnTo>
                  <a:lnTo>
                    <a:pt x="803631" y="742142"/>
                  </a:lnTo>
                  <a:lnTo>
                    <a:pt x="829743" y="707222"/>
                  </a:lnTo>
                  <a:lnTo>
                    <a:pt x="852464" y="669822"/>
                  </a:lnTo>
                  <a:lnTo>
                    <a:pt x="871565" y="630171"/>
                  </a:lnTo>
                  <a:lnTo>
                    <a:pt x="886818" y="588495"/>
                  </a:lnTo>
                  <a:lnTo>
                    <a:pt x="897996" y="545024"/>
                  </a:lnTo>
                  <a:lnTo>
                    <a:pt x="904869" y="499984"/>
                  </a:lnTo>
                  <a:lnTo>
                    <a:pt x="907211" y="453605"/>
                  </a:lnTo>
                  <a:close/>
                </a:path>
              </a:pathLst>
            </a:custGeom>
            <a:ln w="5292">
              <a:solidFill>
                <a:srgbClr val="000000"/>
              </a:solidFill>
            </a:ln>
          </p:spPr>
          <p:txBody>
            <a:bodyPr wrap="square" lIns="0" tIns="0" rIns="0" bIns="0" rtlCol="0"/>
            <a:lstStyle/>
            <a:p>
              <a:endParaRPr/>
            </a:p>
          </p:txBody>
        </p:sp>
      </p:grpSp>
      <p:sp>
        <p:nvSpPr>
          <p:cNvPr id="39" name="object 39"/>
          <p:cNvSpPr txBox="1"/>
          <p:nvPr/>
        </p:nvSpPr>
        <p:spPr>
          <a:xfrm>
            <a:off x="989319" y="2142721"/>
            <a:ext cx="102235" cy="95885"/>
          </a:xfrm>
          <a:prstGeom prst="rect">
            <a:avLst/>
          </a:prstGeom>
        </p:spPr>
        <p:txBody>
          <a:bodyPr vert="horz" wrap="square" lIns="0" tIns="13970" rIns="0" bIns="0" rtlCol="0">
            <a:spAutoFit/>
          </a:bodyPr>
          <a:lstStyle/>
          <a:p>
            <a:pPr marL="12700">
              <a:lnSpc>
                <a:spcPct val="100000"/>
              </a:lnSpc>
              <a:spcBef>
                <a:spcPts val="110"/>
              </a:spcBef>
            </a:pPr>
            <a:r>
              <a:rPr sz="450" spc="-25" dirty="0">
                <a:latin typeface="Times New Roman"/>
                <a:cs typeface="Times New Roman"/>
              </a:rPr>
              <a:t>SQ</a:t>
            </a:r>
            <a:endParaRPr sz="450">
              <a:latin typeface="Times New Roman"/>
              <a:cs typeface="Times New Roman"/>
            </a:endParaRPr>
          </a:p>
        </p:txBody>
      </p:sp>
      <p:grpSp>
        <p:nvGrpSpPr>
          <p:cNvPr id="40" name="object 40"/>
          <p:cNvGrpSpPr/>
          <p:nvPr/>
        </p:nvGrpSpPr>
        <p:grpSpPr>
          <a:xfrm>
            <a:off x="1041027" y="2238398"/>
            <a:ext cx="29209" cy="29209"/>
            <a:chOff x="1041027" y="2238398"/>
            <a:chExt cx="29209" cy="29209"/>
          </a:xfrm>
        </p:grpSpPr>
        <p:sp>
          <p:nvSpPr>
            <p:cNvPr id="41" name="object 41"/>
            <p:cNvSpPr/>
            <p:nvPr/>
          </p:nvSpPr>
          <p:spPr>
            <a:xfrm>
              <a:off x="1042090" y="2239461"/>
              <a:ext cx="26670" cy="26670"/>
            </a:xfrm>
            <a:custGeom>
              <a:avLst/>
              <a:gdLst/>
              <a:ahLst/>
              <a:cxnLst/>
              <a:rect l="l" t="t" r="r" b="b"/>
              <a:pathLst>
                <a:path w="26669" h="26669">
                  <a:moveTo>
                    <a:pt x="20622" y="0"/>
                  </a:moveTo>
                  <a:lnTo>
                    <a:pt x="5947" y="0"/>
                  </a:lnTo>
                  <a:lnTo>
                    <a:pt x="0" y="5947"/>
                  </a:lnTo>
                  <a:lnTo>
                    <a:pt x="0" y="20622"/>
                  </a:lnTo>
                  <a:lnTo>
                    <a:pt x="5947" y="26570"/>
                  </a:lnTo>
                  <a:lnTo>
                    <a:pt x="20622" y="26570"/>
                  </a:lnTo>
                  <a:lnTo>
                    <a:pt x="26570" y="20622"/>
                  </a:lnTo>
                  <a:lnTo>
                    <a:pt x="26570" y="5947"/>
                  </a:lnTo>
                  <a:lnTo>
                    <a:pt x="20622" y="0"/>
                  </a:lnTo>
                  <a:close/>
                </a:path>
              </a:pathLst>
            </a:custGeom>
            <a:solidFill>
              <a:srgbClr val="000000"/>
            </a:solidFill>
          </p:spPr>
          <p:txBody>
            <a:bodyPr wrap="square" lIns="0" tIns="0" rIns="0" bIns="0" rtlCol="0"/>
            <a:lstStyle/>
            <a:p>
              <a:endParaRPr/>
            </a:p>
          </p:txBody>
        </p:sp>
        <p:sp>
          <p:nvSpPr>
            <p:cNvPr id="42" name="object 42"/>
            <p:cNvSpPr/>
            <p:nvPr/>
          </p:nvSpPr>
          <p:spPr>
            <a:xfrm>
              <a:off x="1042090" y="2239461"/>
              <a:ext cx="26670" cy="26670"/>
            </a:xfrm>
            <a:custGeom>
              <a:avLst/>
              <a:gdLst/>
              <a:ahLst/>
              <a:cxnLst/>
              <a:rect l="l" t="t" r="r" b="b"/>
              <a:pathLst>
                <a:path w="26669" h="26669">
                  <a:moveTo>
                    <a:pt x="26570" y="13285"/>
                  </a:moveTo>
                  <a:lnTo>
                    <a:pt x="26570" y="5947"/>
                  </a:lnTo>
                  <a:lnTo>
                    <a:pt x="20622" y="0"/>
                  </a:lnTo>
                  <a:lnTo>
                    <a:pt x="13285" y="0"/>
                  </a:lnTo>
                  <a:lnTo>
                    <a:pt x="5947" y="0"/>
                  </a:lnTo>
                  <a:lnTo>
                    <a:pt x="0" y="5947"/>
                  </a:lnTo>
                  <a:lnTo>
                    <a:pt x="0" y="13285"/>
                  </a:lnTo>
                  <a:lnTo>
                    <a:pt x="0" y="20622"/>
                  </a:lnTo>
                  <a:lnTo>
                    <a:pt x="5947" y="26570"/>
                  </a:lnTo>
                  <a:lnTo>
                    <a:pt x="13285" y="26570"/>
                  </a:lnTo>
                  <a:lnTo>
                    <a:pt x="20622" y="26570"/>
                  </a:lnTo>
                  <a:lnTo>
                    <a:pt x="26570" y="20622"/>
                  </a:lnTo>
                  <a:lnTo>
                    <a:pt x="26570" y="13285"/>
                  </a:lnTo>
                  <a:close/>
                </a:path>
              </a:pathLst>
            </a:custGeom>
            <a:ln w="3175">
              <a:solidFill>
                <a:srgbClr val="000000"/>
              </a:solidFill>
            </a:ln>
          </p:spPr>
          <p:txBody>
            <a:bodyPr wrap="square" lIns="0" tIns="0" rIns="0" bIns="0" rtlCol="0"/>
            <a:lstStyle/>
            <a:p>
              <a:endParaRPr/>
            </a:p>
          </p:txBody>
        </p:sp>
      </p:grpSp>
      <p:sp>
        <p:nvSpPr>
          <p:cNvPr id="43" name="object 43"/>
          <p:cNvSpPr txBox="1"/>
          <p:nvPr/>
        </p:nvSpPr>
        <p:spPr>
          <a:xfrm>
            <a:off x="2670517" y="1105013"/>
            <a:ext cx="1148080"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Ideological distance</a:t>
            </a:r>
          </a:p>
        </p:txBody>
      </p:sp>
      <p:sp>
        <p:nvSpPr>
          <p:cNvPr id="44" name="object 44"/>
          <p:cNvSpPr txBox="1"/>
          <p:nvPr/>
        </p:nvSpPr>
        <p:spPr>
          <a:xfrm>
            <a:off x="2809062" y="1405037"/>
            <a:ext cx="1438910" cy="1221104"/>
          </a:xfrm>
          <a:prstGeom prst="rect">
            <a:avLst/>
          </a:prstGeom>
        </p:spPr>
        <p:txBody>
          <a:bodyPr vert="horz" wrap="square" lIns="0" tIns="6985" rIns="0" bIns="0" rtlCol="0">
            <a:spAutoFit/>
          </a:bodyPr>
          <a:lstStyle/>
          <a:p>
            <a:pPr marL="151130" marR="5080" indent="-139065">
              <a:lnSpc>
                <a:spcPct val="102600"/>
              </a:lnSpc>
              <a:spcBef>
                <a:spcPts val="55"/>
              </a:spcBef>
              <a:buFont typeface="Lucida Sans Unicode"/>
              <a:buChar char="•"/>
              <a:tabLst>
                <a:tab pos="151130" algn="l"/>
              </a:tabLst>
            </a:pPr>
            <a:r>
              <a:rPr sz="1100" dirty="0">
                <a:latin typeface="+mn-lt"/>
                <a:cs typeface="Arial MT"/>
              </a:rPr>
              <a:t>Veto player theory shows that increasing the ideological distance between veto players always shrinks the size of the winset.</a:t>
            </a:r>
            <a:endParaRPr sz="1100">
              <a:latin typeface="+mn-lt"/>
              <a:cs typeface="Arial MT"/>
            </a:endParaRPr>
          </a:p>
        </p:txBody>
      </p:sp>
    </p:spTree>
  </p:cSld>
  <p:clrMapOvr>
    <a:masterClrMapping/>
  </p:clrMapOvr>
  <p:transition>
    <p:cut/>
  </p:transition>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19073"/>
            <a:ext cx="3914140" cy="861698"/>
          </a:xfrm>
          <a:prstGeom prst="rect">
            <a:avLst/>
          </a:prstGeom>
        </p:spPr>
        <p:txBody>
          <a:bodyPr vert="horz" wrap="square" lIns="0" tIns="346697" rIns="0" bIns="0" rtlCol="0">
            <a:spAutoFit/>
          </a:bodyPr>
          <a:lstStyle/>
          <a:p>
            <a:pPr marL="12700" marR="5080">
              <a:lnSpc>
                <a:spcPct val="102600"/>
              </a:lnSpc>
              <a:spcBef>
                <a:spcPts val="55"/>
              </a:spcBef>
            </a:pPr>
            <a:r>
              <a:rPr dirty="0">
                <a:latin typeface="+mn-lt"/>
              </a:rPr>
              <a:t>The size of the winset in any particular situation is determined jointly by the number of veto players and the ideological distance between them.</a:t>
            </a:r>
          </a:p>
        </p:txBody>
      </p:sp>
      <p:sp>
        <p:nvSpPr>
          <p:cNvPr id="3" name="object 3"/>
          <p:cNvSpPr txBox="1"/>
          <p:nvPr/>
        </p:nvSpPr>
        <p:spPr>
          <a:xfrm>
            <a:off x="347294" y="1735009"/>
            <a:ext cx="3889375" cy="349391"/>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In general, the size of the winset shrinks with increases in the number of veto players and the ideological distance between them.</a:t>
            </a:r>
          </a:p>
        </p:txBody>
      </p:sp>
    </p:spTree>
  </p:cSld>
  <p:clrMapOvr>
    <a:masterClrMapping/>
  </p:clrMapOvr>
  <p:transition>
    <p:cut/>
  </p:transition>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09280"/>
            <a:ext cx="3221355" cy="349391"/>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Federalism, bicameralism, and constitutionalism can be reconceptualized in terms of veto player theory.</a:t>
            </a:r>
            <a:endParaRPr sz="1100">
              <a:solidFill>
                <a:srgbClr val="00B0F0"/>
              </a:solidFill>
              <a:latin typeface="+mn-lt"/>
              <a:cs typeface="Arial MT"/>
            </a:endParaRPr>
          </a:p>
        </p:txBody>
      </p:sp>
    </p:spTree>
  </p:cSld>
  <p:clrMapOvr>
    <a:masterClrMapping/>
  </p:clrMapOvr>
  <p:transition>
    <p:cut/>
  </p:transition>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96494" y="602829"/>
            <a:ext cx="3945890" cy="1868460"/>
          </a:xfrm>
          <a:prstGeom prst="rect">
            <a:avLst/>
          </a:prstGeom>
        </p:spPr>
        <p:txBody>
          <a:bodyPr vert="horz" wrap="square" lIns="0" tIns="11430" rIns="0" bIns="0" rtlCol="0">
            <a:spAutoFit/>
          </a:bodyPr>
          <a:lstStyle/>
          <a:p>
            <a:pPr marL="63500">
              <a:lnSpc>
                <a:spcPct val="100000"/>
              </a:lnSpc>
              <a:spcBef>
                <a:spcPts val="90"/>
              </a:spcBef>
            </a:pPr>
            <a:r>
              <a:rPr sz="1100" dirty="0">
                <a:latin typeface="+mn-lt"/>
                <a:cs typeface="Arial MT"/>
              </a:rPr>
              <a:t>Countries with these types of institutions will be characterized by:</a:t>
            </a:r>
            <a:endParaRPr sz="1100">
              <a:latin typeface="+mn-lt"/>
              <a:cs typeface="Arial MT"/>
            </a:endParaRPr>
          </a:p>
          <a:p>
            <a:pPr>
              <a:lnSpc>
                <a:spcPct val="100000"/>
              </a:lnSpc>
              <a:spcBef>
                <a:spcPts val="484"/>
              </a:spcBef>
            </a:pPr>
            <a:endParaRPr sz="1100">
              <a:latin typeface="+mn-lt"/>
              <a:cs typeface="Arial MT"/>
            </a:endParaRPr>
          </a:p>
          <a:p>
            <a:pPr marL="340360" indent="-138430">
              <a:lnSpc>
                <a:spcPct val="100000"/>
              </a:lnSpc>
              <a:buFont typeface="Lucida Sans Unicode"/>
              <a:buChar char="•"/>
              <a:tabLst>
                <a:tab pos="340360" algn="l"/>
              </a:tabLst>
            </a:pPr>
            <a:r>
              <a:rPr sz="1100" dirty="0">
                <a:latin typeface="+mn-lt"/>
                <a:cs typeface="Arial MT"/>
              </a:rPr>
              <a:t>Policy stability</a:t>
            </a:r>
            <a:endParaRPr sz="1100">
              <a:latin typeface="+mn-lt"/>
              <a:cs typeface="Arial MT"/>
            </a:endParaRPr>
          </a:p>
          <a:p>
            <a:pPr>
              <a:lnSpc>
                <a:spcPct val="100000"/>
              </a:lnSpc>
              <a:spcBef>
                <a:spcPts val="720"/>
              </a:spcBef>
              <a:buFont typeface="Lucida Sans Unicode"/>
              <a:buChar char="•"/>
            </a:pPr>
            <a:endParaRPr sz="1100">
              <a:latin typeface="+mn-lt"/>
              <a:cs typeface="Arial MT"/>
            </a:endParaRPr>
          </a:p>
          <a:p>
            <a:pPr marL="340360" indent="-138430">
              <a:lnSpc>
                <a:spcPct val="100000"/>
              </a:lnSpc>
              <a:spcBef>
                <a:spcPts val="5"/>
              </a:spcBef>
              <a:buFont typeface="Lucida Sans Unicode"/>
              <a:buChar char="•"/>
              <a:tabLst>
                <a:tab pos="340360" algn="l"/>
              </a:tabLst>
            </a:pPr>
            <a:r>
              <a:rPr sz="1100" dirty="0">
                <a:latin typeface="+mn-lt"/>
                <a:cs typeface="Arial MT"/>
              </a:rPr>
              <a:t>Small policy shifts</a:t>
            </a:r>
            <a:endParaRPr sz="1100">
              <a:latin typeface="+mn-lt"/>
              <a:cs typeface="Arial MT"/>
            </a:endParaRPr>
          </a:p>
          <a:p>
            <a:pPr>
              <a:lnSpc>
                <a:spcPct val="100000"/>
              </a:lnSpc>
              <a:spcBef>
                <a:spcPts val="720"/>
              </a:spcBef>
              <a:buFont typeface="Lucida Sans Unicode"/>
              <a:buChar char="•"/>
            </a:pPr>
            <a:endParaRPr sz="1100">
              <a:latin typeface="+mn-lt"/>
              <a:cs typeface="Arial MT"/>
            </a:endParaRPr>
          </a:p>
          <a:p>
            <a:pPr marL="340360" indent="-138430">
              <a:lnSpc>
                <a:spcPct val="100000"/>
              </a:lnSpc>
              <a:buFont typeface="Lucida Sans Unicode"/>
              <a:buChar char="•"/>
              <a:tabLst>
                <a:tab pos="340360" algn="l"/>
              </a:tabLst>
            </a:pPr>
            <a:r>
              <a:rPr sz="1100" dirty="0">
                <a:latin typeface="+mn-lt"/>
                <a:cs typeface="Arial MT"/>
              </a:rPr>
              <a:t>Little variation in the size of policy shifts</a:t>
            </a:r>
            <a:endParaRPr sz="1100">
              <a:latin typeface="+mn-lt"/>
              <a:cs typeface="Arial MT"/>
            </a:endParaRPr>
          </a:p>
          <a:p>
            <a:pPr>
              <a:lnSpc>
                <a:spcPct val="100000"/>
              </a:lnSpc>
              <a:spcBef>
                <a:spcPts val="725"/>
              </a:spcBef>
              <a:buFont typeface="Lucida Sans Unicode"/>
              <a:buChar char="•"/>
            </a:pPr>
            <a:endParaRPr sz="1100">
              <a:latin typeface="+mn-lt"/>
              <a:cs typeface="Arial MT"/>
            </a:endParaRPr>
          </a:p>
          <a:p>
            <a:pPr marL="340360" indent="-138430">
              <a:lnSpc>
                <a:spcPct val="100000"/>
              </a:lnSpc>
              <a:buFont typeface="Lucida Sans Unicode"/>
              <a:buChar char="•"/>
              <a:tabLst>
                <a:tab pos="340360" algn="l"/>
              </a:tabLst>
            </a:pPr>
            <a:r>
              <a:rPr sz="1100" dirty="0">
                <a:latin typeface="+mn-lt"/>
                <a:cs typeface="Arial MT"/>
              </a:rPr>
              <a:t>Weak agenda setting powers</a:t>
            </a:r>
            <a:endParaRPr sz="1100">
              <a:latin typeface="+mn-lt"/>
              <a:cs typeface="Arial MT"/>
            </a:endParaRPr>
          </a:p>
        </p:txBody>
      </p:sp>
    </p:spTree>
  </p:cSld>
  <p:clrMapOvr>
    <a:masterClrMapping/>
  </p:clrMapOvr>
  <p:transition>
    <p:cut/>
  </p:transition>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501953"/>
            <a:ext cx="3665854" cy="2178545"/>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Some more implications.</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5080">
              <a:lnSpc>
                <a:spcPct val="102600"/>
              </a:lnSpc>
            </a:pPr>
            <a:r>
              <a:rPr sz="1100" dirty="0">
                <a:latin typeface="+mn-lt"/>
                <a:cs typeface="Arial MT"/>
              </a:rPr>
              <a:t>Policy stability leads to government instability in parliamentary democracies.</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428625">
              <a:lnSpc>
                <a:spcPct val="102600"/>
              </a:lnSpc>
            </a:pPr>
            <a:r>
              <a:rPr sz="1100" dirty="0">
                <a:latin typeface="+mn-lt"/>
                <a:cs typeface="Arial MT"/>
              </a:rPr>
              <a:t>Policy stability leads to regime instability in presidential democracies.</a:t>
            </a:r>
          </a:p>
          <a:p>
            <a:pPr>
              <a:lnSpc>
                <a:spcPct val="100000"/>
              </a:lnSpc>
            </a:pPr>
            <a:endParaRPr sz="1100" dirty="0">
              <a:latin typeface="+mn-lt"/>
              <a:cs typeface="Arial MT"/>
            </a:endParaRPr>
          </a:p>
          <a:p>
            <a:pPr>
              <a:lnSpc>
                <a:spcPct val="100000"/>
              </a:lnSpc>
              <a:spcBef>
                <a:spcPts val="340"/>
              </a:spcBef>
            </a:pPr>
            <a:endParaRPr sz="1100" dirty="0">
              <a:latin typeface="+mn-lt"/>
              <a:cs typeface="Arial MT"/>
            </a:endParaRPr>
          </a:p>
          <a:p>
            <a:pPr marL="12700">
              <a:lnSpc>
                <a:spcPct val="100000"/>
              </a:lnSpc>
            </a:pPr>
            <a:r>
              <a:rPr sz="1100" dirty="0">
                <a:latin typeface="+mn-lt"/>
                <a:cs typeface="Arial MT"/>
              </a:rPr>
              <a:t>Policy stability encourages judicial and bureaucratic activism.</a:t>
            </a:r>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243179" y="713797"/>
            <a:ext cx="2060575" cy="2113915"/>
            <a:chOff x="243179" y="713797"/>
            <a:chExt cx="2060575" cy="2113915"/>
          </a:xfrm>
        </p:grpSpPr>
        <p:sp>
          <p:nvSpPr>
            <p:cNvPr id="3" name="object 3"/>
            <p:cNvSpPr/>
            <p:nvPr/>
          </p:nvSpPr>
          <p:spPr>
            <a:xfrm>
              <a:off x="246354" y="716972"/>
              <a:ext cx="2057400" cy="2107565"/>
            </a:xfrm>
            <a:custGeom>
              <a:avLst/>
              <a:gdLst/>
              <a:ahLst/>
              <a:cxnLst/>
              <a:rect l="l" t="t" r="r" b="b"/>
              <a:pathLst>
                <a:path w="2057400" h="2107565">
                  <a:moveTo>
                    <a:pt x="0" y="2107418"/>
                  </a:moveTo>
                  <a:lnTo>
                    <a:pt x="2057399" y="2107418"/>
                  </a:lnTo>
                  <a:lnTo>
                    <a:pt x="2057399" y="0"/>
                  </a:lnTo>
                  <a:lnTo>
                    <a:pt x="0" y="0"/>
                  </a:lnTo>
                  <a:lnTo>
                    <a:pt x="0" y="2107418"/>
                  </a:lnTo>
                  <a:close/>
                </a:path>
              </a:pathLst>
            </a:custGeom>
            <a:solidFill>
              <a:srgbClr val="F1F2F2"/>
            </a:solidFill>
          </p:spPr>
          <p:txBody>
            <a:bodyPr wrap="square" lIns="0" tIns="0" rIns="0" bIns="0" rtlCol="0"/>
            <a:lstStyle/>
            <a:p>
              <a:endParaRPr/>
            </a:p>
          </p:txBody>
        </p:sp>
        <p:pic>
          <p:nvPicPr>
            <p:cNvPr id="4" name="object 4"/>
            <p:cNvPicPr/>
            <p:nvPr/>
          </p:nvPicPr>
          <p:blipFill>
            <a:blip r:embed="rId2" cstate="print"/>
            <a:stretch>
              <a:fillRect/>
            </a:stretch>
          </p:blipFill>
          <p:spPr>
            <a:xfrm>
              <a:off x="243179" y="713797"/>
              <a:ext cx="1927675" cy="2113768"/>
            </a:xfrm>
            <a:prstGeom prst="rect">
              <a:avLst/>
            </a:prstGeom>
          </p:spPr>
        </p:pic>
      </p:grpSp>
      <p:sp>
        <p:nvSpPr>
          <p:cNvPr id="5" name="object 5"/>
          <p:cNvSpPr txBox="1"/>
          <p:nvPr/>
        </p:nvSpPr>
        <p:spPr>
          <a:xfrm>
            <a:off x="1767433" y="1745583"/>
            <a:ext cx="146685" cy="78740"/>
          </a:xfrm>
          <a:prstGeom prst="rect">
            <a:avLst/>
          </a:prstGeom>
        </p:spPr>
        <p:txBody>
          <a:bodyPr vert="horz" wrap="square" lIns="0" tIns="12700" rIns="0" bIns="0" rtlCol="0">
            <a:spAutoFit/>
          </a:bodyPr>
          <a:lstStyle/>
          <a:p>
            <a:pPr>
              <a:lnSpc>
                <a:spcPct val="100000"/>
              </a:lnSpc>
              <a:spcBef>
                <a:spcPts val="100"/>
              </a:spcBef>
            </a:pPr>
            <a:r>
              <a:rPr sz="350" b="1" i="1" spc="-10" dirty="0">
                <a:solidFill>
                  <a:srgbClr val="6D6F71"/>
                </a:solidFill>
                <a:latin typeface="Arial"/>
                <a:cs typeface="Arial"/>
              </a:rPr>
              <a:t>BAHIA</a:t>
            </a:r>
            <a:endParaRPr sz="350">
              <a:latin typeface="Arial"/>
              <a:cs typeface="Arial"/>
            </a:endParaRPr>
          </a:p>
        </p:txBody>
      </p:sp>
      <p:sp>
        <p:nvSpPr>
          <p:cNvPr id="6" name="object 6"/>
          <p:cNvSpPr txBox="1"/>
          <p:nvPr/>
        </p:nvSpPr>
        <p:spPr>
          <a:xfrm>
            <a:off x="1643551" y="1990102"/>
            <a:ext cx="175260" cy="123189"/>
          </a:xfrm>
          <a:prstGeom prst="rect">
            <a:avLst/>
          </a:prstGeom>
        </p:spPr>
        <p:txBody>
          <a:bodyPr vert="horz" wrap="square" lIns="0" tIns="21590" rIns="0" bIns="0" rtlCol="0">
            <a:spAutoFit/>
          </a:bodyPr>
          <a:lstStyle/>
          <a:p>
            <a:pPr marR="5080" indent="12065">
              <a:lnSpc>
                <a:spcPts val="350"/>
              </a:lnSpc>
              <a:spcBef>
                <a:spcPts val="170"/>
              </a:spcBef>
            </a:pPr>
            <a:r>
              <a:rPr sz="350" b="1" i="1" spc="-10" dirty="0">
                <a:solidFill>
                  <a:srgbClr val="6D6F71"/>
                </a:solidFill>
                <a:latin typeface="Arial"/>
                <a:cs typeface="Arial"/>
              </a:rPr>
              <a:t>MINAS</a:t>
            </a:r>
            <a:r>
              <a:rPr sz="350" b="1" i="1" spc="500" dirty="0">
                <a:solidFill>
                  <a:srgbClr val="6D6F71"/>
                </a:solidFill>
                <a:latin typeface="Arial"/>
                <a:cs typeface="Arial"/>
              </a:rPr>
              <a:t> </a:t>
            </a:r>
            <a:r>
              <a:rPr sz="350" b="1" i="1" spc="-25" dirty="0">
                <a:solidFill>
                  <a:srgbClr val="6D6F71"/>
                </a:solidFill>
                <a:latin typeface="Arial"/>
                <a:cs typeface="Arial"/>
              </a:rPr>
              <a:t>GERAIS</a:t>
            </a:r>
            <a:endParaRPr sz="350">
              <a:latin typeface="Arial"/>
              <a:cs typeface="Arial"/>
            </a:endParaRPr>
          </a:p>
        </p:txBody>
      </p:sp>
      <p:sp>
        <p:nvSpPr>
          <p:cNvPr id="7" name="object 7"/>
          <p:cNvSpPr txBox="1"/>
          <p:nvPr/>
        </p:nvSpPr>
        <p:spPr>
          <a:xfrm>
            <a:off x="2000192" y="1919185"/>
            <a:ext cx="182880" cy="109220"/>
          </a:xfrm>
          <a:prstGeom prst="rect">
            <a:avLst/>
          </a:prstGeom>
        </p:spPr>
        <p:txBody>
          <a:bodyPr vert="horz" wrap="square" lIns="0" tIns="20320" rIns="0" bIns="0" rtlCol="0">
            <a:spAutoFit/>
          </a:bodyPr>
          <a:lstStyle/>
          <a:p>
            <a:pPr marR="5080">
              <a:lnSpc>
                <a:spcPts val="300"/>
              </a:lnSpc>
              <a:spcBef>
                <a:spcPts val="160"/>
              </a:spcBef>
            </a:pPr>
            <a:r>
              <a:rPr sz="300" b="1" i="1" spc="-20" dirty="0">
                <a:solidFill>
                  <a:srgbClr val="6D6F71"/>
                </a:solidFill>
                <a:latin typeface="Arial"/>
                <a:cs typeface="Arial"/>
              </a:rPr>
              <a:t>DISTRITO</a:t>
            </a:r>
            <a:r>
              <a:rPr sz="300" b="1" i="1" spc="500" dirty="0">
                <a:solidFill>
                  <a:srgbClr val="6D6F71"/>
                </a:solidFill>
                <a:latin typeface="Arial"/>
                <a:cs typeface="Arial"/>
              </a:rPr>
              <a:t> </a:t>
            </a:r>
            <a:r>
              <a:rPr sz="300" b="1" i="1" spc="-25" dirty="0">
                <a:solidFill>
                  <a:srgbClr val="6D6F71"/>
                </a:solidFill>
                <a:latin typeface="Arial"/>
                <a:cs typeface="Arial"/>
              </a:rPr>
              <a:t>FEDERAL</a:t>
            </a:r>
            <a:endParaRPr sz="300">
              <a:latin typeface="Arial"/>
              <a:cs typeface="Arial"/>
            </a:endParaRPr>
          </a:p>
        </p:txBody>
      </p:sp>
      <p:sp>
        <p:nvSpPr>
          <p:cNvPr id="8" name="object 8"/>
          <p:cNvSpPr txBox="1"/>
          <p:nvPr/>
        </p:nvSpPr>
        <p:spPr>
          <a:xfrm>
            <a:off x="1172629" y="2076246"/>
            <a:ext cx="175260" cy="147320"/>
          </a:xfrm>
          <a:prstGeom prst="rect">
            <a:avLst/>
          </a:prstGeom>
        </p:spPr>
        <p:txBody>
          <a:bodyPr vert="horz" wrap="square" lIns="0" tIns="20320" rIns="0" bIns="0" rtlCol="0">
            <a:spAutoFit/>
          </a:bodyPr>
          <a:lstStyle/>
          <a:p>
            <a:pPr marR="5080" indent="28575">
              <a:lnSpc>
                <a:spcPts val="300"/>
              </a:lnSpc>
              <a:spcBef>
                <a:spcPts val="160"/>
              </a:spcBef>
            </a:pPr>
            <a:r>
              <a:rPr sz="300" b="1" i="1" spc="-20" dirty="0">
                <a:solidFill>
                  <a:srgbClr val="6D6F71"/>
                </a:solidFill>
                <a:latin typeface="Arial"/>
                <a:cs typeface="Arial"/>
              </a:rPr>
              <a:t>MATO</a:t>
            </a:r>
            <a:r>
              <a:rPr sz="300" b="1" i="1" spc="500" dirty="0">
                <a:solidFill>
                  <a:srgbClr val="6D6F71"/>
                </a:solidFill>
                <a:latin typeface="Arial"/>
                <a:cs typeface="Arial"/>
              </a:rPr>
              <a:t> </a:t>
            </a:r>
            <a:r>
              <a:rPr sz="300" b="1" i="1" spc="-20" dirty="0">
                <a:solidFill>
                  <a:srgbClr val="6D6F71"/>
                </a:solidFill>
                <a:latin typeface="Arial"/>
                <a:cs typeface="Arial"/>
              </a:rPr>
              <a:t>GROSSO</a:t>
            </a:r>
            <a:r>
              <a:rPr sz="300" b="1" i="1" spc="500" dirty="0">
                <a:solidFill>
                  <a:srgbClr val="6D6F71"/>
                </a:solidFill>
                <a:latin typeface="Arial"/>
                <a:cs typeface="Arial"/>
              </a:rPr>
              <a:t> </a:t>
            </a:r>
            <a:r>
              <a:rPr sz="300" b="1" i="1" dirty="0">
                <a:solidFill>
                  <a:srgbClr val="6D6F71"/>
                </a:solidFill>
                <a:latin typeface="Arial"/>
                <a:cs typeface="Arial"/>
              </a:rPr>
              <a:t>DO </a:t>
            </a:r>
            <a:r>
              <a:rPr sz="300" b="1" i="1" spc="-25" dirty="0">
                <a:solidFill>
                  <a:srgbClr val="6D6F71"/>
                </a:solidFill>
                <a:latin typeface="Arial"/>
                <a:cs typeface="Arial"/>
              </a:rPr>
              <a:t>SUL</a:t>
            </a:r>
            <a:endParaRPr sz="300">
              <a:latin typeface="Arial"/>
              <a:cs typeface="Arial"/>
            </a:endParaRPr>
          </a:p>
        </p:txBody>
      </p:sp>
      <p:sp>
        <p:nvSpPr>
          <p:cNvPr id="9" name="object 9"/>
          <p:cNvSpPr txBox="1"/>
          <p:nvPr/>
        </p:nvSpPr>
        <p:spPr>
          <a:xfrm>
            <a:off x="1965451" y="2124290"/>
            <a:ext cx="183515" cy="109220"/>
          </a:xfrm>
          <a:prstGeom prst="rect">
            <a:avLst/>
          </a:prstGeom>
        </p:spPr>
        <p:txBody>
          <a:bodyPr vert="horz" wrap="square" lIns="0" tIns="20320" rIns="0" bIns="0" rtlCol="0">
            <a:spAutoFit/>
          </a:bodyPr>
          <a:lstStyle/>
          <a:p>
            <a:pPr marR="5080">
              <a:lnSpc>
                <a:spcPts val="300"/>
              </a:lnSpc>
              <a:spcBef>
                <a:spcPts val="160"/>
              </a:spcBef>
            </a:pPr>
            <a:r>
              <a:rPr sz="300" b="1" i="1" spc="-20" dirty="0">
                <a:solidFill>
                  <a:srgbClr val="6D6F71"/>
                </a:solidFill>
                <a:latin typeface="Arial"/>
                <a:cs typeface="Arial"/>
              </a:rPr>
              <a:t>ESPÍRITO</a:t>
            </a:r>
            <a:r>
              <a:rPr sz="300" b="1" i="1" spc="500" dirty="0">
                <a:solidFill>
                  <a:srgbClr val="6D6F71"/>
                </a:solidFill>
                <a:latin typeface="Arial"/>
                <a:cs typeface="Arial"/>
              </a:rPr>
              <a:t> </a:t>
            </a:r>
            <a:r>
              <a:rPr sz="300" b="1" i="1" spc="-10" dirty="0">
                <a:solidFill>
                  <a:srgbClr val="6D6F71"/>
                </a:solidFill>
                <a:latin typeface="Arial"/>
                <a:cs typeface="Arial"/>
              </a:rPr>
              <a:t>SANTO</a:t>
            </a:r>
            <a:endParaRPr sz="300">
              <a:latin typeface="Arial"/>
              <a:cs typeface="Arial"/>
            </a:endParaRPr>
          </a:p>
        </p:txBody>
      </p:sp>
      <p:sp>
        <p:nvSpPr>
          <p:cNvPr id="10" name="object 10"/>
          <p:cNvSpPr txBox="1"/>
          <p:nvPr/>
        </p:nvSpPr>
        <p:spPr>
          <a:xfrm>
            <a:off x="1301292" y="2306027"/>
            <a:ext cx="166370" cy="71120"/>
          </a:xfrm>
          <a:prstGeom prst="rect">
            <a:avLst/>
          </a:prstGeom>
        </p:spPr>
        <p:txBody>
          <a:bodyPr vert="horz" wrap="square" lIns="0" tIns="12700" rIns="0" bIns="0" rtlCol="0">
            <a:spAutoFit/>
          </a:bodyPr>
          <a:lstStyle/>
          <a:p>
            <a:pPr>
              <a:lnSpc>
                <a:spcPct val="100000"/>
              </a:lnSpc>
              <a:spcBef>
                <a:spcPts val="100"/>
              </a:spcBef>
            </a:pPr>
            <a:r>
              <a:rPr sz="300" b="1" i="1" spc="-10" dirty="0">
                <a:solidFill>
                  <a:srgbClr val="6D6F71"/>
                </a:solidFill>
                <a:latin typeface="Arial"/>
                <a:cs typeface="Arial"/>
              </a:rPr>
              <a:t>PARANÁ</a:t>
            </a:r>
            <a:endParaRPr sz="300">
              <a:latin typeface="Arial"/>
              <a:cs typeface="Arial"/>
            </a:endParaRPr>
          </a:p>
        </p:txBody>
      </p:sp>
      <p:sp>
        <p:nvSpPr>
          <p:cNvPr id="11" name="object 11"/>
          <p:cNvSpPr txBox="1"/>
          <p:nvPr/>
        </p:nvSpPr>
        <p:spPr>
          <a:xfrm>
            <a:off x="658253" y="1430648"/>
            <a:ext cx="259079" cy="78740"/>
          </a:xfrm>
          <a:prstGeom prst="rect">
            <a:avLst/>
          </a:prstGeom>
        </p:spPr>
        <p:txBody>
          <a:bodyPr vert="horz" wrap="square" lIns="0" tIns="12700" rIns="0" bIns="0" rtlCol="0">
            <a:spAutoFit/>
          </a:bodyPr>
          <a:lstStyle/>
          <a:p>
            <a:pPr>
              <a:lnSpc>
                <a:spcPct val="100000"/>
              </a:lnSpc>
              <a:spcBef>
                <a:spcPts val="100"/>
              </a:spcBef>
            </a:pPr>
            <a:r>
              <a:rPr sz="350" b="1" i="1" spc="-10" dirty="0">
                <a:solidFill>
                  <a:srgbClr val="6D6F71"/>
                </a:solidFill>
                <a:latin typeface="Arial"/>
                <a:cs typeface="Arial"/>
              </a:rPr>
              <a:t>AMAZONAS</a:t>
            </a:r>
            <a:endParaRPr sz="350">
              <a:latin typeface="Arial"/>
              <a:cs typeface="Arial"/>
            </a:endParaRPr>
          </a:p>
        </p:txBody>
      </p:sp>
      <p:sp>
        <p:nvSpPr>
          <p:cNvPr id="12" name="object 12"/>
          <p:cNvSpPr txBox="1"/>
          <p:nvPr/>
        </p:nvSpPr>
        <p:spPr>
          <a:xfrm>
            <a:off x="852290" y="1737404"/>
            <a:ext cx="217804" cy="71120"/>
          </a:xfrm>
          <a:prstGeom prst="rect">
            <a:avLst/>
          </a:prstGeom>
        </p:spPr>
        <p:txBody>
          <a:bodyPr vert="horz" wrap="square" lIns="0" tIns="12700" rIns="0" bIns="0" rtlCol="0">
            <a:spAutoFit/>
          </a:bodyPr>
          <a:lstStyle/>
          <a:p>
            <a:pPr>
              <a:lnSpc>
                <a:spcPct val="100000"/>
              </a:lnSpc>
              <a:spcBef>
                <a:spcPts val="100"/>
              </a:spcBef>
            </a:pPr>
            <a:r>
              <a:rPr sz="300" b="1" i="1" spc="-10" dirty="0">
                <a:solidFill>
                  <a:srgbClr val="6D6F71"/>
                </a:solidFill>
                <a:latin typeface="Arial"/>
                <a:cs typeface="Arial"/>
              </a:rPr>
              <a:t>RONDÔNIA</a:t>
            </a:r>
            <a:endParaRPr sz="300">
              <a:latin typeface="Arial"/>
              <a:cs typeface="Arial"/>
            </a:endParaRPr>
          </a:p>
        </p:txBody>
      </p:sp>
      <p:sp>
        <p:nvSpPr>
          <p:cNvPr id="13" name="object 13"/>
          <p:cNvSpPr txBox="1"/>
          <p:nvPr/>
        </p:nvSpPr>
        <p:spPr>
          <a:xfrm>
            <a:off x="1277480" y="1386687"/>
            <a:ext cx="130810" cy="78740"/>
          </a:xfrm>
          <a:prstGeom prst="rect">
            <a:avLst/>
          </a:prstGeom>
        </p:spPr>
        <p:txBody>
          <a:bodyPr vert="horz" wrap="square" lIns="0" tIns="12700" rIns="0" bIns="0" rtlCol="0">
            <a:spAutoFit/>
          </a:bodyPr>
          <a:lstStyle/>
          <a:p>
            <a:pPr>
              <a:lnSpc>
                <a:spcPct val="100000"/>
              </a:lnSpc>
              <a:spcBef>
                <a:spcPts val="100"/>
              </a:spcBef>
            </a:pPr>
            <a:r>
              <a:rPr sz="350" b="1" i="1" spc="-20" dirty="0">
                <a:solidFill>
                  <a:srgbClr val="6D6F71"/>
                </a:solidFill>
                <a:latin typeface="Arial"/>
                <a:cs typeface="Arial"/>
              </a:rPr>
              <a:t>PARÁ</a:t>
            </a:r>
            <a:endParaRPr sz="350">
              <a:latin typeface="Arial"/>
              <a:cs typeface="Arial"/>
            </a:endParaRPr>
          </a:p>
        </p:txBody>
      </p:sp>
      <p:sp>
        <p:nvSpPr>
          <p:cNvPr id="14" name="object 14"/>
          <p:cNvSpPr txBox="1"/>
          <p:nvPr/>
        </p:nvSpPr>
        <p:spPr>
          <a:xfrm>
            <a:off x="870826" y="1150251"/>
            <a:ext cx="189230" cy="71120"/>
          </a:xfrm>
          <a:prstGeom prst="rect">
            <a:avLst/>
          </a:prstGeom>
        </p:spPr>
        <p:txBody>
          <a:bodyPr vert="horz" wrap="square" lIns="0" tIns="12700" rIns="0" bIns="0" rtlCol="0">
            <a:spAutoFit/>
          </a:bodyPr>
          <a:lstStyle/>
          <a:p>
            <a:pPr>
              <a:lnSpc>
                <a:spcPct val="100000"/>
              </a:lnSpc>
              <a:spcBef>
                <a:spcPts val="100"/>
              </a:spcBef>
            </a:pPr>
            <a:r>
              <a:rPr sz="300" b="1" i="1" spc="-10" dirty="0">
                <a:solidFill>
                  <a:srgbClr val="6D6F71"/>
                </a:solidFill>
                <a:latin typeface="Arial"/>
                <a:cs typeface="Arial"/>
              </a:rPr>
              <a:t>RORAIMA</a:t>
            </a:r>
            <a:endParaRPr sz="300">
              <a:latin typeface="Arial"/>
              <a:cs typeface="Arial"/>
            </a:endParaRPr>
          </a:p>
        </p:txBody>
      </p:sp>
      <p:sp>
        <p:nvSpPr>
          <p:cNvPr id="15" name="object 15"/>
          <p:cNvSpPr txBox="1"/>
          <p:nvPr/>
        </p:nvSpPr>
        <p:spPr>
          <a:xfrm>
            <a:off x="1358239" y="1127925"/>
            <a:ext cx="144145" cy="71120"/>
          </a:xfrm>
          <a:prstGeom prst="rect">
            <a:avLst/>
          </a:prstGeom>
        </p:spPr>
        <p:txBody>
          <a:bodyPr vert="horz" wrap="square" lIns="0" tIns="12700" rIns="0" bIns="0" rtlCol="0">
            <a:spAutoFit/>
          </a:bodyPr>
          <a:lstStyle/>
          <a:p>
            <a:pPr>
              <a:lnSpc>
                <a:spcPct val="100000"/>
              </a:lnSpc>
              <a:spcBef>
                <a:spcPts val="100"/>
              </a:spcBef>
            </a:pPr>
            <a:r>
              <a:rPr sz="300" b="1" i="1" spc="-10" dirty="0">
                <a:solidFill>
                  <a:srgbClr val="6D6F71"/>
                </a:solidFill>
                <a:latin typeface="Arial"/>
                <a:cs typeface="Arial"/>
              </a:rPr>
              <a:t>AMAPÁ</a:t>
            </a:r>
            <a:endParaRPr sz="300">
              <a:latin typeface="Arial"/>
              <a:cs typeface="Arial"/>
            </a:endParaRPr>
          </a:p>
        </p:txBody>
      </p:sp>
      <p:sp>
        <p:nvSpPr>
          <p:cNvPr id="16" name="object 16"/>
          <p:cNvSpPr txBox="1"/>
          <p:nvPr/>
        </p:nvSpPr>
        <p:spPr>
          <a:xfrm>
            <a:off x="1743964" y="1561426"/>
            <a:ext cx="111760" cy="71120"/>
          </a:xfrm>
          <a:prstGeom prst="rect">
            <a:avLst/>
          </a:prstGeom>
        </p:spPr>
        <p:txBody>
          <a:bodyPr vert="horz" wrap="square" lIns="0" tIns="12700" rIns="0" bIns="0" rtlCol="0">
            <a:spAutoFit/>
          </a:bodyPr>
          <a:lstStyle/>
          <a:p>
            <a:pPr>
              <a:lnSpc>
                <a:spcPct val="100000"/>
              </a:lnSpc>
              <a:spcBef>
                <a:spcPts val="100"/>
              </a:spcBef>
            </a:pPr>
            <a:r>
              <a:rPr sz="300" b="1" i="1" spc="-10" dirty="0">
                <a:solidFill>
                  <a:srgbClr val="6D6F71"/>
                </a:solidFill>
                <a:latin typeface="Arial"/>
                <a:cs typeface="Arial"/>
              </a:rPr>
              <a:t>PIAUI</a:t>
            </a:r>
            <a:endParaRPr sz="300">
              <a:latin typeface="Arial"/>
              <a:cs typeface="Arial"/>
            </a:endParaRPr>
          </a:p>
        </p:txBody>
      </p:sp>
      <p:sp>
        <p:nvSpPr>
          <p:cNvPr id="17" name="object 17"/>
          <p:cNvSpPr txBox="1"/>
          <p:nvPr/>
        </p:nvSpPr>
        <p:spPr>
          <a:xfrm>
            <a:off x="1575193" y="1419733"/>
            <a:ext cx="741680" cy="71120"/>
          </a:xfrm>
          <a:prstGeom prst="rect">
            <a:avLst/>
          </a:prstGeom>
        </p:spPr>
        <p:txBody>
          <a:bodyPr vert="horz" wrap="square" lIns="0" tIns="12700" rIns="0" bIns="0" rtlCol="0">
            <a:spAutoFit/>
          </a:bodyPr>
          <a:lstStyle/>
          <a:p>
            <a:pPr marL="25400">
              <a:lnSpc>
                <a:spcPct val="100000"/>
              </a:lnSpc>
              <a:spcBef>
                <a:spcPts val="100"/>
              </a:spcBef>
            </a:pPr>
            <a:r>
              <a:rPr sz="450" b="1" i="1" baseline="9259" dirty="0">
                <a:solidFill>
                  <a:srgbClr val="6D6F71"/>
                </a:solidFill>
                <a:latin typeface="Arial"/>
                <a:cs typeface="Arial"/>
              </a:rPr>
              <a:t>MARANHÃO</a:t>
            </a:r>
            <a:r>
              <a:rPr sz="450" b="1" i="1" spc="630" baseline="9259" dirty="0">
                <a:solidFill>
                  <a:srgbClr val="6D6F71"/>
                </a:solidFill>
                <a:latin typeface="Arial"/>
                <a:cs typeface="Arial"/>
              </a:rPr>
              <a:t> </a:t>
            </a:r>
            <a:r>
              <a:rPr sz="450" b="1" i="1" baseline="-27777" dirty="0">
                <a:solidFill>
                  <a:srgbClr val="6D6F71"/>
                </a:solidFill>
                <a:latin typeface="Arial"/>
                <a:cs typeface="Arial"/>
              </a:rPr>
              <a:t>CEARÁ</a:t>
            </a:r>
            <a:r>
              <a:rPr sz="450" b="1" i="1" spc="457" baseline="-27777" dirty="0">
                <a:solidFill>
                  <a:srgbClr val="6D6F71"/>
                </a:solidFill>
                <a:latin typeface="Arial"/>
                <a:cs typeface="Arial"/>
              </a:rPr>
              <a:t>  </a:t>
            </a:r>
            <a:r>
              <a:rPr sz="300" b="1" i="1" spc="-10" dirty="0">
                <a:solidFill>
                  <a:srgbClr val="6D6F71"/>
                </a:solidFill>
                <a:latin typeface="Arial"/>
                <a:cs typeface="Arial"/>
              </a:rPr>
              <a:t>PARAÍBA</a:t>
            </a:r>
            <a:endParaRPr sz="300">
              <a:latin typeface="Arial"/>
              <a:cs typeface="Arial"/>
            </a:endParaRPr>
          </a:p>
        </p:txBody>
      </p:sp>
      <p:sp>
        <p:nvSpPr>
          <p:cNvPr id="18" name="object 18"/>
          <p:cNvSpPr txBox="1"/>
          <p:nvPr/>
        </p:nvSpPr>
        <p:spPr>
          <a:xfrm>
            <a:off x="1915528" y="1253959"/>
            <a:ext cx="394970" cy="187325"/>
          </a:xfrm>
          <a:prstGeom prst="rect">
            <a:avLst/>
          </a:prstGeom>
        </p:spPr>
        <p:txBody>
          <a:bodyPr vert="horz" wrap="square" lIns="0" tIns="12700" rIns="0" bIns="0" rtlCol="0">
            <a:spAutoFit/>
          </a:bodyPr>
          <a:lstStyle/>
          <a:p>
            <a:pPr>
              <a:lnSpc>
                <a:spcPct val="100000"/>
              </a:lnSpc>
              <a:spcBef>
                <a:spcPts val="100"/>
              </a:spcBef>
            </a:pPr>
            <a:r>
              <a:rPr sz="300" b="1" i="1" spc="-10" dirty="0">
                <a:solidFill>
                  <a:srgbClr val="6D6F71"/>
                </a:solidFill>
                <a:latin typeface="Arial"/>
                <a:cs typeface="Arial"/>
              </a:rPr>
              <a:t>PERNAMBUCO</a:t>
            </a:r>
            <a:endParaRPr sz="300">
              <a:latin typeface="Arial"/>
              <a:cs typeface="Arial"/>
            </a:endParaRPr>
          </a:p>
          <a:p>
            <a:pPr marL="143510" marR="5080">
              <a:lnSpc>
                <a:spcPts val="300"/>
              </a:lnSpc>
              <a:spcBef>
                <a:spcPts val="310"/>
              </a:spcBef>
            </a:pPr>
            <a:r>
              <a:rPr sz="300" b="1" i="1" dirty="0">
                <a:solidFill>
                  <a:srgbClr val="6D6F71"/>
                </a:solidFill>
                <a:latin typeface="Arial"/>
                <a:cs typeface="Arial"/>
              </a:rPr>
              <a:t>RIO</a:t>
            </a:r>
            <a:r>
              <a:rPr sz="300" b="1" i="1" spc="-10" dirty="0">
                <a:solidFill>
                  <a:srgbClr val="6D6F71"/>
                </a:solidFill>
                <a:latin typeface="Arial"/>
                <a:cs typeface="Arial"/>
              </a:rPr>
              <a:t> </a:t>
            </a:r>
            <a:r>
              <a:rPr sz="300" b="1" i="1" spc="-20" dirty="0">
                <a:solidFill>
                  <a:srgbClr val="6D6F71"/>
                </a:solidFill>
                <a:latin typeface="Arial"/>
                <a:cs typeface="Arial"/>
              </a:rPr>
              <a:t>GRANDE</a:t>
            </a:r>
            <a:r>
              <a:rPr sz="300" b="1" i="1" spc="500" dirty="0">
                <a:solidFill>
                  <a:srgbClr val="6D6F71"/>
                </a:solidFill>
                <a:latin typeface="Arial"/>
                <a:cs typeface="Arial"/>
              </a:rPr>
              <a:t> </a:t>
            </a:r>
            <a:r>
              <a:rPr sz="300" b="1" i="1" dirty="0">
                <a:solidFill>
                  <a:srgbClr val="6D6F71"/>
                </a:solidFill>
                <a:latin typeface="Arial"/>
                <a:cs typeface="Arial"/>
              </a:rPr>
              <a:t>DO </a:t>
            </a:r>
            <a:r>
              <a:rPr sz="300" b="1" i="1" spc="-10" dirty="0">
                <a:solidFill>
                  <a:srgbClr val="6D6F71"/>
                </a:solidFill>
                <a:latin typeface="Arial"/>
                <a:cs typeface="Arial"/>
              </a:rPr>
              <a:t>NORTE</a:t>
            </a:r>
            <a:endParaRPr sz="300">
              <a:latin typeface="Arial"/>
              <a:cs typeface="Arial"/>
            </a:endParaRPr>
          </a:p>
        </p:txBody>
      </p:sp>
      <p:sp>
        <p:nvSpPr>
          <p:cNvPr id="19" name="object 19"/>
          <p:cNvSpPr txBox="1"/>
          <p:nvPr/>
        </p:nvSpPr>
        <p:spPr>
          <a:xfrm>
            <a:off x="472833" y="1610880"/>
            <a:ext cx="116205" cy="71120"/>
          </a:xfrm>
          <a:prstGeom prst="rect">
            <a:avLst/>
          </a:prstGeom>
        </p:spPr>
        <p:txBody>
          <a:bodyPr vert="horz" wrap="square" lIns="0" tIns="12700" rIns="0" bIns="0" rtlCol="0">
            <a:spAutoFit/>
          </a:bodyPr>
          <a:lstStyle/>
          <a:p>
            <a:pPr>
              <a:lnSpc>
                <a:spcPct val="100000"/>
              </a:lnSpc>
              <a:spcBef>
                <a:spcPts val="100"/>
              </a:spcBef>
            </a:pPr>
            <a:r>
              <a:rPr sz="300" b="1" i="1" spc="-20" dirty="0">
                <a:solidFill>
                  <a:srgbClr val="6D6F71"/>
                </a:solidFill>
                <a:latin typeface="Arial"/>
                <a:cs typeface="Arial"/>
              </a:rPr>
              <a:t>ACRE</a:t>
            </a:r>
            <a:endParaRPr sz="300">
              <a:latin typeface="Arial"/>
              <a:cs typeface="Arial"/>
            </a:endParaRPr>
          </a:p>
        </p:txBody>
      </p:sp>
      <p:sp>
        <p:nvSpPr>
          <p:cNvPr id="20" name="object 20"/>
          <p:cNvSpPr txBox="1"/>
          <p:nvPr/>
        </p:nvSpPr>
        <p:spPr>
          <a:xfrm>
            <a:off x="1668678" y="2259012"/>
            <a:ext cx="364490" cy="71120"/>
          </a:xfrm>
          <a:prstGeom prst="rect">
            <a:avLst/>
          </a:prstGeom>
        </p:spPr>
        <p:txBody>
          <a:bodyPr vert="horz" wrap="square" lIns="0" tIns="12700" rIns="0" bIns="0" rtlCol="0">
            <a:spAutoFit/>
          </a:bodyPr>
          <a:lstStyle/>
          <a:p>
            <a:pPr marL="25400">
              <a:lnSpc>
                <a:spcPct val="100000"/>
              </a:lnSpc>
              <a:spcBef>
                <a:spcPts val="100"/>
              </a:spcBef>
            </a:pPr>
            <a:r>
              <a:rPr sz="450" baseline="-27777" dirty="0">
                <a:solidFill>
                  <a:srgbClr val="231F20"/>
                </a:solidFill>
                <a:latin typeface="Arial MT"/>
                <a:cs typeface="Arial MT"/>
              </a:rPr>
              <a:t>Rio de</a:t>
            </a:r>
            <a:r>
              <a:rPr sz="450" spc="630" baseline="-27777" dirty="0">
                <a:solidFill>
                  <a:srgbClr val="231F20"/>
                </a:solidFill>
                <a:latin typeface="Arial MT"/>
                <a:cs typeface="Arial MT"/>
              </a:rPr>
              <a:t> </a:t>
            </a:r>
            <a:r>
              <a:rPr sz="300" b="1" i="1" dirty="0">
                <a:solidFill>
                  <a:srgbClr val="6D6F71"/>
                </a:solidFill>
                <a:latin typeface="Arial"/>
                <a:cs typeface="Arial"/>
              </a:rPr>
              <a:t>RIO </a:t>
            </a:r>
            <a:r>
              <a:rPr sz="300" b="1" i="1" spc="-25" dirty="0">
                <a:solidFill>
                  <a:srgbClr val="6D6F71"/>
                </a:solidFill>
                <a:latin typeface="Arial"/>
                <a:cs typeface="Arial"/>
              </a:rPr>
              <a:t>DE</a:t>
            </a:r>
            <a:endParaRPr sz="300">
              <a:latin typeface="Arial"/>
              <a:cs typeface="Arial"/>
            </a:endParaRPr>
          </a:p>
        </p:txBody>
      </p:sp>
      <p:sp>
        <p:nvSpPr>
          <p:cNvPr id="21" name="object 21"/>
          <p:cNvSpPr txBox="1"/>
          <p:nvPr/>
        </p:nvSpPr>
        <p:spPr>
          <a:xfrm>
            <a:off x="1662048" y="2297112"/>
            <a:ext cx="402590" cy="71120"/>
          </a:xfrm>
          <a:prstGeom prst="rect">
            <a:avLst/>
          </a:prstGeom>
        </p:spPr>
        <p:txBody>
          <a:bodyPr vert="horz" wrap="square" lIns="0" tIns="12700" rIns="0" bIns="0" rtlCol="0">
            <a:spAutoFit/>
          </a:bodyPr>
          <a:lstStyle/>
          <a:p>
            <a:pPr marL="25400">
              <a:lnSpc>
                <a:spcPct val="100000"/>
              </a:lnSpc>
              <a:spcBef>
                <a:spcPts val="100"/>
              </a:spcBef>
            </a:pPr>
            <a:r>
              <a:rPr sz="450" baseline="-27777" dirty="0">
                <a:solidFill>
                  <a:srgbClr val="231F20"/>
                </a:solidFill>
                <a:latin typeface="Arial MT"/>
                <a:cs typeface="Arial MT"/>
              </a:rPr>
              <a:t>Janeiro</a:t>
            </a:r>
            <a:r>
              <a:rPr sz="450" spc="532" baseline="-27777" dirty="0">
                <a:solidFill>
                  <a:srgbClr val="231F20"/>
                </a:solidFill>
                <a:latin typeface="Arial MT"/>
                <a:cs typeface="Arial MT"/>
              </a:rPr>
              <a:t> </a:t>
            </a:r>
            <a:r>
              <a:rPr sz="300" b="1" i="1" spc="-10" dirty="0">
                <a:solidFill>
                  <a:srgbClr val="6D6F71"/>
                </a:solidFill>
                <a:latin typeface="Arial"/>
                <a:cs typeface="Arial"/>
              </a:rPr>
              <a:t>JANEIRO</a:t>
            </a:r>
            <a:endParaRPr sz="300">
              <a:latin typeface="Arial"/>
              <a:cs typeface="Arial"/>
            </a:endParaRPr>
          </a:p>
        </p:txBody>
      </p:sp>
      <p:sp>
        <p:nvSpPr>
          <p:cNvPr id="22" name="object 22"/>
          <p:cNvSpPr txBox="1"/>
          <p:nvPr/>
        </p:nvSpPr>
        <p:spPr>
          <a:xfrm>
            <a:off x="1995868" y="1700073"/>
            <a:ext cx="288290" cy="194945"/>
          </a:xfrm>
          <a:prstGeom prst="rect">
            <a:avLst/>
          </a:prstGeom>
        </p:spPr>
        <p:txBody>
          <a:bodyPr vert="horz" wrap="square" lIns="0" tIns="12700" rIns="0" bIns="0" rtlCol="0">
            <a:spAutoFit/>
          </a:bodyPr>
          <a:lstStyle/>
          <a:p>
            <a:pPr marL="91440" marR="5080" indent="5715">
              <a:lnSpc>
                <a:spcPct val="137400"/>
              </a:lnSpc>
              <a:spcBef>
                <a:spcPts val="100"/>
              </a:spcBef>
            </a:pPr>
            <a:r>
              <a:rPr sz="300" b="1" i="1" spc="-25" dirty="0">
                <a:solidFill>
                  <a:srgbClr val="6D6F71"/>
                </a:solidFill>
                <a:latin typeface="Arial"/>
                <a:cs typeface="Arial"/>
              </a:rPr>
              <a:t>ALAGOAS</a:t>
            </a:r>
            <a:r>
              <a:rPr sz="300" b="1" i="1" spc="500" dirty="0">
                <a:solidFill>
                  <a:srgbClr val="6D6F71"/>
                </a:solidFill>
                <a:latin typeface="Arial"/>
                <a:cs typeface="Arial"/>
              </a:rPr>
              <a:t> </a:t>
            </a:r>
            <a:r>
              <a:rPr sz="300" b="1" i="1" spc="-10" dirty="0">
                <a:solidFill>
                  <a:srgbClr val="6D6F71"/>
                </a:solidFill>
                <a:latin typeface="Arial"/>
                <a:cs typeface="Arial"/>
              </a:rPr>
              <a:t>SERGIPE</a:t>
            </a:r>
            <a:endParaRPr sz="300">
              <a:latin typeface="Arial"/>
              <a:cs typeface="Arial"/>
            </a:endParaRPr>
          </a:p>
          <a:p>
            <a:pPr>
              <a:lnSpc>
                <a:spcPts val="345"/>
              </a:lnSpc>
            </a:pPr>
            <a:r>
              <a:rPr sz="300" spc="-10" dirty="0">
                <a:solidFill>
                  <a:srgbClr val="231F20"/>
                </a:solidFill>
                <a:latin typeface="Arial MT"/>
                <a:cs typeface="Arial MT"/>
              </a:rPr>
              <a:t>Salvador</a:t>
            </a:r>
            <a:endParaRPr sz="300">
              <a:latin typeface="Arial MT"/>
              <a:cs typeface="Arial MT"/>
            </a:endParaRPr>
          </a:p>
        </p:txBody>
      </p:sp>
      <p:sp>
        <p:nvSpPr>
          <p:cNvPr id="23" name="object 23"/>
          <p:cNvSpPr txBox="1"/>
          <p:nvPr/>
        </p:nvSpPr>
        <p:spPr>
          <a:xfrm>
            <a:off x="2151545" y="1600809"/>
            <a:ext cx="119380" cy="71120"/>
          </a:xfrm>
          <a:prstGeom prst="rect">
            <a:avLst/>
          </a:prstGeom>
        </p:spPr>
        <p:txBody>
          <a:bodyPr vert="horz" wrap="square" lIns="0" tIns="12700" rIns="0" bIns="0" rtlCol="0">
            <a:spAutoFit/>
          </a:bodyPr>
          <a:lstStyle/>
          <a:p>
            <a:pPr>
              <a:lnSpc>
                <a:spcPct val="100000"/>
              </a:lnSpc>
              <a:spcBef>
                <a:spcPts val="100"/>
              </a:spcBef>
            </a:pPr>
            <a:r>
              <a:rPr sz="300" spc="-10" dirty="0">
                <a:solidFill>
                  <a:srgbClr val="231F20"/>
                </a:solidFill>
                <a:latin typeface="Arial MT"/>
                <a:cs typeface="Arial MT"/>
              </a:rPr>
              <a:t>Recife</a:t>
            </a:r>
            <a:endParaRPr sz="300">
              <a:latin typeface="Arial MT"/>
              <a:cs typeface="Arial MT"/>
            </a:endParaRPr>
          </a:p>
        </p:txBody>
      </p:sp>
      <p:sp>
        <p:nvSpPr>
          <p:cNvPr id="24" name="object 24"/>
          <p:cNvSpPr txBox="1"/>
          <p:nvPr/>
        </p:nvSpPr>
        <p:spPr>
          <a:xfrm>
            <a:off x="1554746" y="1281417"/>
            <a:ext cx="121285" cy="71120"/>
          </a:xfrm>
          <a:prstGeom prst="rect">
            <a:avLst/>
          </a:prstGeom>
        </p:spPr>
        <p:txBody>
          <a:bodyPr vert="horz" wrap="square" lIns="0" tIns="12700" rIns="0" bIns="0" rtlCol="0">
            <a:spAutoFit/>
          </a:bodyPr>
          <a:lstStyle/>
          <a:p>
            <a:pPr>
              <a:lnSpc>
                <a:spcPct val="100000"/>
              </a:lnSpc>
              <a:spcBef>
                <a:spcPts val="100"/>
              </a:spcBef>
            </a:pPr>
            <a:r>
              <a:rPr sz="300" spc="-10" dirty="0">
                <a:solidFill>
                  <a:srgbClr val="231F20"/>
                </a:solidFill>
                <a:latin typeface="Arial MT"/>
                <a:cs typeface="Arial MT"/>
              </a:rPr>
              <a:t>Belém</a:t>
            </a:r>
            <a:endParaRPr sz="300">
              <a:latin typeface="Arial MT"/>
              <a:cs typeface="Arial MT"/>
            </a:endParaRPr>
          </a:p>
        </p:txBody>
      </p:sp>
      <p:sp>
        <p:nvSpPr>
          <p:cNvPr id="25" name="object 25"/>
          <p:cNvSpPr txBox="1"/>
          <p:nvPr/>
        </p:nvSpPr>
        <p:spPr>
          <a:xfrm>
            <a:off x="862812" y="1620393"/>
            <a:ext cx="205740" cy="71120"/>
          </a:xfrm>
          <a:prstGeom prst="rect">
            <a:avLst/>
          </a:prstGeom>
        </p:spPr>
        <p:txBody>
          <a:bodyPr vert="horz" wrap="square" lIns="0" tIns="12700" rIns="0" bIns="0" rtlCol="0">
            <a:spAutoFit/>
          </a:bodyPr>
          <a:lstStyle/>
          <a:p>
            <a:pPr>
              <a:lnSpc>
                <a:spcPct val="100000"/>
              </a:lnSpc>
              <a:spcBef>
                <a:spcPts val="100"/>
              </a:spcBef>
            </a:pPr>
            <a:r>
              <a:rPr sz="300" spc="-10" dirty="0">
                <a:solidFill>
                  <a:srgbClr val="231F20"/>
                </a:solidFill>
                <a:latin typeface="Arial MT"/>
                <a:cs typeface="Arial MT"/>
              </a:rPr>
              <a:t>Porto</a:t>
            </a:r>
            <a:r>
              <a:rPr sz="300" spc="20" dirty="0">
                <a:solidFill>
                  <a:srgbClr val="231F20"/>
                </a:solidFill>
                <a:latin typeface="Arial MT"/>
                <a:cs typeface="Arial MT"/>
              </a:rPr>
              <a:t> </a:t>
            </a:r>
            <a:r>
              <a:rPr sz="300" spc="-10" dirty="0">
                <a:solidFill>
                  <a:srgbClr val="231F20"/>
                </a:solidFill>
                <a:latin typeface="Arial MT"/>
                <a:cs typeface="Arial MT"/>
              </a:rPr>
              <a:t>Velho</a:t>
            </a:r>
            <a:endParaRPr sz="300">
              <a:latin typeface="Arial MT"/>
              <a:cs typeface="Arial MT"/>
            </a:endParaRPr>
          </a:p>
        </p:txBody>
      </p:sp>
      <p:sp>
        <p:nvSpPr>
          <p:cNvPr id="26" name="object 26"/>
          <p:cNvSpPr txBox="1"/>
          <p:nvPr/>
        </p:nvSpPr>
        <p:spPr>
          <a:xfrm>
            <a:off x="1200264" y="1877415"/>
            <a:ext cx="133985" cy="71120"/>
          </a:xfrm>
          <a:prstGeom prst="rect">
            <a:avLst/>
          </a:prstGeom>
        </p:spPr>
        <p:txBody>
          <a:bodyPr vert="horz" wrap="square" lIns="0" tIns="12700" rIns="0" bIns="0" rtlCol="0">
            <a:spAutoFit/>
          </a:bodyPr>
          <a:lstStyle/>
          <a:p>
            <a:pPr>
              <a:lnSpc>
                <a:spcPct val="100000"/>
              </a:lnSpc>
              <a:spcBef>
                <a:spcPts val="100"/>
              </a:spcBef>
            </a:pPr>
            <a:r>
              <a:rPr sz="300" spc="-10" dirty="0">
                <a:solidFill>
                  <a:srgbClr val="231F20"/>
                </a:solidFill>
                <a:latin typeface="Arial MT"/>
                <a:cs typeface="Arial MT"/>
              </a:rPr>
              <a:t>Cuiabá</a:t>
            </a:r>
            <a:endParaRPr sz="300">
              <a:latin typeface="Arial MT"/>
              <a:cs typeface="Arial MT"/>
            </a:endParaRPr>
          </a:p>
        </p:txBody>
      </p:sp>
      <p:sp>
        <p:nvSpPr>
          <p:cNvPr id="27" name="object 27"/>
          <p:cNvSpPr txBox="1"/>
          <p:nvPr/>
        </p:nvSpPr>
        <p:spPr>
          <a:xfrm>
            <a:off x="1354493" y="2139048"/>
            <a:ext cx="496570" cy="109220"/>
          </a:xfrm>
          <a:prstGeom prst="rect">
            <a:avLst/>
          </a:prstGeom>
        </p:spPr>
        <p:txBody>
          <a:bodyPr vert="horz" wrap="square" lIns="0" tIns="12700" rIns="0" bIns="0" rtlCol="0">
            <a:spAutoFit/>
          </a:bodyPr>
          <a:lstStyle/>
          <a:p>
            <a:pPr marR="78740" algn="r">
              <a:lnSpc>
                <a:spcPts val="330"/>
              </a:lnSpc>
              <a:spcBef>
                <a:spcPts val="100"/>
              </a:spcBef>
            </a:pPr>
            <a:r>
              <a:rPr sz="300" spc="-20" dirty="0">
                <a:solidFill>
                  <a:srgbClr val="231F20"/>
                </a:solidFill>
                <a:latin typeface="Arial MT"/>
                <a:cs typeface="Arial MT"/>
              </a:rPr>
              <a:t>Belo</a:t>
            </a:r>
            <a:endParaRPr sz="300">
              <a:latin typeface="Arial MT"/>
              <a:cs typeface="Arial MT"/>
            </a:endParaRPr>
          </a:p>
          <a:p>
            <a:pPr marL="25400">
              <a:lnSpc>
                <a:spcPts val="330"/>
              </a:lnSpc>
            </a:pPr>
            <a:r>
              <a:rPr sz="450" b="1" i="1" spc="-15" baseline="-27777" dirty="0">
                <a:solidFill>
                  <a:srgbClr val="6D6F71"/>
                </a:solidFill>
                <a:latin typeface="Arial"/>
                <a:cs typeface="Arial"/>
              </a:rPr>
              <a:t>SÃO</a:t>
            </a:r>
            <a:r>
              <a:rPr sz="450" b="1" i="1" spc="-22" baseline="-27777" dirty="0">
                <a:solidFill>
                  <a:srgbClr val="6D6F71"/>
                </a:solidFill>
                <a:latin typeface="Arial"/>
                <a:cs typeface="Arial"/>
              </a:rPr>
              <a:t> </a:t>
            </a:r>
            <a:r>
              <a:rPr sz="450" b="1" i="1" baseline="-27777" dirty="0">
                <a:solidFill>
                  <a:srgbClr val="6D6F71"/>
                </a:solidFill>
                <a:latin typeface="Arial"/>
                <a:cs typeface="Arial"/>
              </a:rPr>
              <a:t>PAULO</a:t>
            </a:r>
            <a:r>
              <a:rPr sz="450" b="1" i="1" spc="472" baseline="-27777" dirty="0">
                <a:solidFill>
                  <a:srgbClr val="6D6F71"/>
                </a:solidFill>
                <a:latin typeface="Arial"/>
                <a:cs typeface="Arial"/>
              </a:rPr>
              <a:t> </a:t>
            </a:r>
            <a:r>
              <a:rPr sz="300" spc="-10" dirty="0">
                <a:solidFill>
                  <a:srgbClr val="231F20"/>
                </a:solidFill>
                <a:latin typeface="Arial MT"/>
                <a:cs typeface="Arial MT"/>
              </a:rPr>
              <a:t>Horizonte</a:t>
            </a:r>
            <a:endParaRPr sz="300">
              <a:latin typeface="Arial MT"/>
              <a:cs typeface="Arial MT"/>
            </a:endParaRPr>
          </a:p>
        </p:txBody>
      </p:sp>
      <p:sp>
        <p:nvSpPr>
          <p:cNvPr id="28" name="object 28"/>
          <p:cNvSpPr txBox="1"/>
          <p:nvPr/>
        </p:nvSpPr>
        <p:spPr>
          <a:xfrm>
            <a:off x="986218" y="1301343"/>
            <a:ext cx="148590" cy="71120"/>
          </a:xfrm>
          <a:prstGeom prst="rect">
            <a:avLst/>
          </a:prstGeom>
        </p:spPr>
        <p:txBody>
          <a:bodyPr vert="horz" wrap="square" lIns="0" tIns="12700" rIns="0" bIns="0" rtlCol="0">
            <a:spAutoFit/>
          </a:bodyPr>
          <a:lstStyle/>
          <a:p>
            <a:pPr>
              <a:lnSpc>
                <a:spcPct val="100000"/>
              </a:lnSpc>
              <a:spcBef>
                <a:spcPts val="100"/>
              </a:spcBef>
            </a:pPr>
            <a:r>
              <a:rPr sz="300" spc="-10" dirty="0">
                <a:solidFill>
                  <a:srgbClr val="231F20"/>
                </a:solidFill>
                <a:latin typeface="Arial MT"/>
                <a:cs typeface="Arial MT"/>
              </a:rPr>
              <a:t>Manaus</a:t>
            </a:r>
            <a:endParaRPr sz="300">
              <a:latin typeface="Arial MT"/>
              <a:cs typeface="Arial MT"/>
            </a:endParaRPr>
          </a:p>
        </p:txBody>
      </p:sp>
      <p:sp>
        <p:nvSpPr>
          <p:cNvPr id="29" name="object 29"/>
          <p:cNvSpPr txBox="1"/>
          <p:nvPr/>
        </p:nvSpPr>
        <p:spPr>
          <a:xfrm>
            <a:off x="1330077" y="1906422"/>
            <a:ext cx="220979" cy="139065"/>
          </a:xfrm>
          <a:prstGeom prst="rect">
            <a:avLst/>
          </a:prstGeom>
        </p:spPr>
        <p:txBody>
          <a:bodyPr vert="horz" wrap="square" lIns="0" tIns="15875" rIns="0" bIns="0" rtlCol="0">
            <a:spAutoFit/>
          </a:bodyPr>
          <a:lstStyle/>
          <a:p>
            <a:pPr marR="5080" algn="r">
              <a:lnSpc>
                <a:spcPct val="100000"/>
              </a:lnSpc>
              <a:spcBef>
                <a:spcPts val="125"/>
              </a:spcBef>
            </a:pPr>
            <a:r>
              <a:rPr sz="350" b="1" spc="-10" dirty="0">
                <a:solidFill>
                  <a:srgbClr val="231F20"/>
                </a:solidFill>
                <a:latin typeface="Arial"/>
                <a:cs typeface="Arial"/>
              </a:rPr>
              <a:t>BRASÍLIA</a:t>
            </a:r>
            <a:endParaRPr sz="350">
              <a:latin typeface="Arial"/>
              <a:cs typeface="Arial"/>
            </a:endParaRPr>
          </a:p>
          <a:p>
            <a:pPr marR="10795" algn="r">
              <a:lnSpc>
                <a:spcPct val="100000"/>
              </a:lnSpc>
              <a:spcBef>
                <a:spcPts val="25"/>
              </a:spcBef>
            </a:pPr>
            <a:r>
              <a:rPr sz="350" b="1" i="1" spc="-10" dirty="0">
                <a:solidFill>
                  <a:srgbClr val="6D6F71"/>
                </a:solidFill>
                <a:latin typeface="Arial"/>
                <a:cs typeface="Arial"/>
              </a:rPr>
              <a:t>GOIAS</a:t>
            </a:r>
            <a:endParaRPr sz="350">
              <a:latin typeface="Arial"/>
              <a:cs typeface="Arial"/>
            </a:endParaRPr>
          </a:p>
        </p:txBody>
      </p:sp>
      <p:sp>
        <p:nvSpPr>
          <p:cNvPr id="30" name="object 30"/>
          <p:cNvSpPr txBox="1"/>
          <p:nvPr/>
        </p:nvSpPr>
        <p:spPr>
          <a:xfrm>
            <a:off x="314401" y="1049413"/>
            <a:ext cx="287020" cy="86360"/>
          </a:xfrm>
          <a:prstGeom prst="rect">
            <a:avLst/>
          </a:prstGeom>
        </p:spPr>
        <p:txBody>
          <a:bodyPr vert="horz" wrap="square" lIns="0" tIns="12700" rIns="0" bIns="0" rtlCol="0">
            <a:spAutoFit/>
          </a:bodyPr>
          <a:lstStyle/>
          <a:p>
            <a:pPr>
              <a:lnSpc>
                <a:spcPct val="100000"/>
              </a:lnSpc>
              <a:spcBef>
                <a:spcPts val="100"/>
              </a:spcBef>
            </a:pPr>
            <a:r>
              <a:rPr sz="400" b="1" spc="-10" dirty="0">
                <a:solidFill>
                  <a:srgbClr val="58595B"/>
                </a:solidFill>
                <a:latin typeface="Arial"/>
                <a:cs typeface="Arial"/>
              </a:rPr>
              <a:t>COLOMBIA</a:t>
            </a:r>
            <a:endParaRPr sz="400">
              <a:latin typeface="Arial"/>
              <a:cs typeface="Arial"/>
            </a:endParaRPr>
          </a:p>
        </p:txBody>
      </p:sp>
      <p:sp>
        <p:nvSpPr>
          <p:cNvPr id="31" name="object 31"/>
          <p:cNvSpPr txBox="1"/>
          <p:nvPr/>
        </p:nvSpPr>
        <p:spPr>
          <a:xfrm>
            <a:off x="321614" y="1721142"/>
            <a:ext cx="153035" cy="86360"/>
          </a:xfrm>
          <a:prstGeom prst="rect">
            <a:avLst/>
          </a:prstGeom>
        </p:spPr>
        <p:txBody>
          <a:bodyPr vert="horz" wrap="square" lIns="0" tIns="12700" rIns="0" bIns="0" rtlCol="0">
            <a:spAutoFit/>
          </a:bodyPr>
          <a:lstStyle/>
          <a:p>
            <a:pPr>
              <a:lnSpc>
                <a:spcPct val="100000"/>
              </a:lnSpc>
              <a:spcBef>
                <a:spcPts val="100"/>
              </a:spcBef>
            </a:pPr>
            <a:r>
              <a:rPr sz="400" b="1" spc="-20" dirty="0">
                <a:solidFill>
                  <a:srgbClr val="58595B"/>
                </a:solidFill>
                <a:latin typeface="Arial"/>
                <a:cs typeface="Arial"/>
              </a:rPr>
              <a:t>PERU</a:t>
            </a:r>
            <a:endParaRPr sz="400">
              <a:latin typeface="Arial"/>
              <a:cs typeface="Arial"/>
            </a:endParaRPr>
          </a:p>
        </p:txBody>
      </p:sp>
      <p:sp>
        <p:nvSpPr>
          <p:cNvPr id="32" name="object 32"/>
          <p:cNvSpPr txBox="1"/>
          <p:nvPr/>
        </p:nvSpPr>
        <p:spPr>
          <a:xfrm>
            <a:off x="749147" y="1916519"/>
            <a:ext cx="219075" cy="86360"/>
          </a:xfrm>
          <a:prstGeom prst="rect">
            <a:avLst/>
          </a:prstGeom>
        </p:spPr>
        <p:txBody>
          <a:bodyPr vert="horz" wrap="square" lIns="0" tIns="12700" rIns="0" bIns="0" rtlCol="0">
            <a:spAutoFit/>
          </a:bodyPr>
          <a:lstStyle/>
          <a:p>
            <a:pPr>
              <a:lnSpc>
                <a:spcPct val="100000"/>
              </a:lnSpc>
              <a:spcBef>
                <a:spcPts val="100"/>
              </a:spcBef>
            </a:pPr>
            <a:r>
              <a:rPr sz="400" b="1" spc="-10" dirty="0">
                <a:solidFill>
                  <a:srgbClr val="58595B"/>
                </a:solidFill>
                <a:latin typeface="Arial"/>
                <a:cs typeface="Arial"/>
              </a:rPr>
              <a:t>BOLIVIA</a:t>
            </a:r>
            <a:endParaRPr sz="400">
              <a:latin typeface="Arial"/>
              <a:cs typeface="Arial"/>
            </a:endParaRPr>
          </a:p>
        </p:txBody>
      </p:sp>
      <p:sp>
        <p:nvSpPr>
          <p:cNvPr id="33" name="object 33"/>
          <p:cNvSpPr txBox="1"/>
          <p:nvPr/>
        </p:nvSpPr>
        <p:spPr>
          <a:xfrm>
            <a:off x="923899" y="2263635"/>
            <a:ext cx="287020" cy="86360"/>
          </a:xfrm>
          <a:prstGeom prst="rect">
            <a:avLst/>
          </a:prstGeom>
        </p:spPr>
        <p:txBody>
          <a:bodyPr vert="horz" wrap="square" lIns="0" tIns="12700" rIns="0" bIns="0" rtlCol="0">
            <a:spAutoFit/>
          </a:bodyPr>
          <a:lstStyle/>
          <a:p>
            <a:pPr>
              <a:lnSpc>
                <a:spcPct val="100000"/>
              </a:lnSpc>
              <a:spcBef>
                <a:spcPts val="100"/>
              </a:spcBef>
            </a:pPr>
            <a:r>
              <a:rPr sz="400" b="1" spc="-10" dirty="0">
                <a:solidFill>
                  <a:srgbClr val="58595B"/>
                </a:solidFill>
                <a:latin typeface="Arial"/>
                <a:cs typeface="Arial"/>
              </a:rPr>
              <a:t>PARAGUAY</a:t>
            </a:r>
            <a:endParaRPr sz="400">
              <a:latin typeface="Arial"/>
              <a:cs typeface="Arial"/>
            </a:endParaRPr>
          </a:p>
        </p:txBody>
      </p:sp>
      <p:sp>
        <p:nvSpPr>
          <p:cNvPr id="34" name="object 34"/>
          <p:cNvSpPr txBox="1"/>
          <p:nvPr/>
        </p:nvSpPr>
        <p:spPr>
          <a:xfrm>
            <a:off x="1038047" y="2692387"/>
            <a:ext cx="260350" cy="86360"/>
          </a:xfrm>
          <a:prstGeom prst="rect">
            <a:avLst/>
          </a:prstGeom>
        </p:spPr>
        <p:txBody>
          <a:bodyPr vert="horz" wrap="square" lIns="0" tIns="12700" rIns="0" bIns="0" rtlCol="0">
            <a:spAutoFit/>
          </a:bodyPr>
          <a:lstStyle/>
          <a:p>
            <a:pPr>
              <a:lnSpc>
                <a:spcPct val="100000"/>
              </a:lnSpc>
              <a:spcBef>
                <a:spcPts val="100"/>
              </a:spcBef>
            </a:pPr>
            <a:r>
              <a:rPr sz="400" b="1" spc="-10" dirty="0">
                <a:solidFill>
                  <a:srgbClr val="58595B"/>
                </a:solidFill>
                <a:latin typeface="Arial"/>
                <a:cs typeface="Arial"/>
              </a:rPr>
              <a:t>URUGUAY</a:t>
            </a:r>
            <a:endParaRPr sz="400">
              <a:latin typeface="Arial"/>
              <a:cs typeface="Arial"/>
            </a:endParaRPr>
          </a:p>
        </p:txBody>
      </p:sp>
      <p:sp>
        <p:nvSpPr>
          <p:cNvPr id="35" name="object 35"/>
          <p:cNvSpPr txBox="1"/>
          <p:nvPr/>
        </p:nvSpPr>
        <p:spPr>
          <a:xfrm>
            <a:off x="715822" y="2428786"/>
            <a:ext cx="994410" cy="226695"/>
          </a:xfrm>
          <a:prstGeom prst="rect">
            <a:avLst/>
          </a:prstGeom>
        </p:spPr>
        <p:txBody>
          <a:bodyPr vert="horz" wrap="square" lIns="0" tIns="12700" rIns="0" bIns="0" rtlCol="0">
            <a:spAutoFit/>
          </a:bodyPr>
          <a:lstStyle/>
          <a:p>
            <a:pPr marR="30480" algn="r">
              <a:lnSpc>
                <a:spcPct val="100000"/>
              </a:lnSpc>
              <a:spcBef>
                <a:spcPts val="100"/>
              </a:spcBef>
            </a:pPr>
            <a:r>
              <a:rPr sz="300" b="1" i="1" spc="-35" dirty="0">
                <a:solidFill>
                  <a:srgbClr val="6D6F71"/>
                </a:solidFill>
                <a:latin typeface="Arial"/>
                <a:cs typeface="Arial"/>
              </a:rPr>
              <a:t>STA</a:t>
            </a:r>
            <a:r>
              <a:rPr sz="300" b="1" i="1" spc="5" dirty="0">
                <a:solidFill>
                  <a:srgbClr val="6D6F71"/>
                </a:solidFill>
                <a:latin typeface="Arial"/>
                <a:cs typeface="Arial"/>
              </a:rPr>
              <a:t> </a:t>
            </a:r>
            <a:r>
              <a:rPr sz="300" b="1" i="1" spc="-10" dirty="0">
                <a:solidFill>
                  <a:srgbClr val="6D6F71"/>
                </a:solidFill>
                <a:latin typeface="Arial"/>
                <a:cs typeface="Arial"/>
              </a:rPr>
              <a:t>CATARINA</a:t>
            </a:r>
            <a:endParaRPr sz="300">
              <a:latin typeface="Arial"/>
              <a:cs typeface="Arial"/>
            </a:endParaRPr>
          </a:p>
          <a:p>
            <a:pPr>
              <a:lnSpc>
                <a:spcPct val="100000"/>
              </a:lnSpc>
              <a:spcBef>
                <a:spcPts val="60"/>
              </a:spcBef>
            </a:pPr>
            <a:endParaRPr sz="300">
              <a:latin typeface="Arial"/>
              <a:cs typeface="Arial"/>
            </a:endParaRPr>
          </a:p>
          <a:p>
            <a:pPr marL="478155">
              <a:lnSpc>
                <a:spcPts val="345"/>
              </a:lnSpc>
            </a:pPr>
            <a:r>
              <a:rPr sz="300" b="1" i="1" dirty="0">
                <a:solidFill>
                  <a:srgbClr val="6D6F71"/>
                </a:solidFill>
                <a:latin typeface="Arial"/>
                <a:cs typeface="Arial"/>
              </a:rPr>
              <a:t>RIO</a:t>
            </a:r>
            <a:r>
              <a:rPr sz="300" b="1" i="1" spc="-10" dirty="0">
                <a:solidFill>
                  <a:srgbClr val="6D6F71"/>
                </a:solidFill>
                <a:latin typeface="Arial"/>
                <a:cs typeface="Arial"/>
              </a:rPr>
              <a:t> GRANDE</a:t>
            </a:r>
            <a:endParaRPr sz="300">
              <a:latin typeface="Arial"/>
              <a:cs typeface="Arial"/>
            </a:endParaRPr>
          </a:p>
          <a:p>
            <a:pPr marL="25400">
              <a:lnSpc>
                <a:spcPts val="465"/>
              </a:lnSpc>
              <a:tabLst>
                <a:tab pos="527050" algn="l"/>
              </a:tabLst>
            </a:pPr>
            <a:r>
              <a:rPr sz="400" b="1" spc="-10" dirty="0">
                <a:solidFill>
                  <a:srgbClr val="58595B"/>
                </a:solidFill>
                <a:latin typeface="Arial"/>
                <a:cs typeface="Arial"/>
              </a:rPr>
              <a:t>ARGENTINA</a:t>
            </a:r>
            <a:r>
              <a:rPr sz="400" b="1" dirty="0">
                <a:solidFill>
                  <a:srgbClr val="58595B"/>
                </a:solidFill>
                <a:latin typeface="Arial"/>
                <a:cs typeface="Arial"/>
              </a:rPr>
              <a:t>	</a:t>
            </a:r>
            <a:r>
              <a:rPr sz="450" b="1" i="1" baseline="27777" dirty="0">
                <a:solidFill>
                  <a:srgbClr val="6D6F71"/>
                </a:solidFill>
                <a:latin typeface="Arial"/>
                <a:cs typeface="Arial"/>
              </a:rPr>
              <a:t>DO SUL</a:t>
            </a:r>
            <a:r>
              <a:rPr sz="450" b="1" i="1" spc="262" baseline="27777" dirty="0">
                <a:solidFill>
                  <a:srgbClr val="6D6F71"/>
                </a:solidFill>
                <a:latin typeface="Arial"/>
                <a:cs typeface="Arial"/>
              </a:rPr>
              <a:t> </a:t>
            </a:r>
            <a:r>
              <a:rPr sz="450" spc="-15" baseline="18518" dirty="0">
                <a:solidFill>
                  <a:srgbClr val="231F20"/>
                </a:solidFill>
                <a:latin typeface="Arial MT"/>
                <a:cs typeface="Arial MT"/>
              </a:rPr>
              <a:t>Porto</a:t>
            </a:r>
            <a:r>
              <a:rPr sz="450" spc="-22" baseline="18518" dirty="0">
                <a:solidFill>
                  <a:srgbClr val="231F20"/>
                </a:solidFill>
                <a:latin typeface="Arial MT"/>
                <a:cs typeface="Arial MT"/>
              </a:rPr>
              <a:t> </a:t>
            </a:r>
            <a:r>
              <a:rPr sz="450" spc="-15" baseline="18518" dirty="0">
                <a:solidFill>
                  <a:srgbClr val="231F20"/>
                </a:solidFill>
                <a:latin typeface="Arial MT"/>
                <a:cs typeface="Arial MT"/>
              </a:rPr>
              <a:t>Alegre</a:t>
            </a:r>
            <a:endParaRPr sz="450" baseline="18518">
              <a:latin typeface="Arial MT"/>
              <a:cs typeface="Arial MT"/>
            </a:endParaRPr>
          </a:p>
        </p:txBody>
      </p:sp>
      <p:sp>
        <p:nvSpPr>
          <p:cNvPr id="36" name="object 36"/>
          <p:cNvSpPr txBox="1"/>
          <p:nvPr/>
        </p:nvSpPr>
        <p:spPr>
          <a:xfrm>
            <a:off x="545287" y="2265311"/>
            <a:ext cx="165100" cy="86360"/>
          </a:xfrm>
          <a:prstGeom prst="rect">
            <a:avLst/>
          </a:prstGeom>
        </p:spPr>
        <p:txBody>
          <a:bodyPr vert="horz" wrap="square" lIns="0" tIns="12700" rIns="0" bIns="0" rtlCol="0">
            <a:spAutoFit/>
          </a:bodyPr>
          <a:lstStyle/>
          <a:p>
            <a:pPr>
              <a:lnSpc>
                <a:spcPct val="100000"/>
              </a:lnSpc>
              <a:spcBef>
                <a:spcPts val="100"/>
              </a:spcBef>
            </a:pPr>
            <a:r>
              <a:rPr sz="400" b="1" spc="-10" dirty="0">
                <a:solidFill>
                  <a:srgbClr val="58595B"/>
                </a:solidFill>
                <a:latin typeface="Arial"/>
                <a:cs typeface="Arial"/>
              </a:rPr>
              <a:t>CHILE</a:t>
            </a:r>
            <a:endParaRPr sz="400">
              <a:latin typeface="Arial"/>
              <a:cs typeface="Arial"/>
            </a:endParaRPr>
          </a:p>
        </p:txBody>
      </p:sp>
      <p:sp>
        <p:nvSpPr>
          <p:cNvPr id="37" name="object 37"/>
          <p:cNvSpPr txBox="1"/>
          <p:nvPr/>
        </p:nvSpPr>
        <p:spPr>
          <a:xfrm>
            <a:off x="1221435" y="706310"/>
            <a:ext cx="530225" cy="310515"/>
          </a:xfrm>
          <a:prstGeom prst="rect">
            <a:avLst/>
          </a:prstGeom>
        </p:spPr>
        <p:txBody>
          <a:bodyPr vert="horz" wrap="square" lIns="0" tIns="33655" rIns="0" bIns="0" rtlCol="0">
            <a:spAutoFit/>
          </a:bodyPr>
          <a:lstStyle/>
          <a:p>
            <a:pPr>
              <a:lnSpc>
                <a:spcPct val="100000"/>
              </a:lnSpc>
              <a:spcBef>
                <a:spcPts val="265"/>
              </a:spcBef>
            </a:pPr>
            <a:r>
              <a:rPr sz="400" b="1" spc="-10" dirty="0">
                <a:solidFill>
                  <a:srgbClr val="58595B"/>
                </a:solidFill>
                <a:latin typeface="Arial"/>
                <a:cs typeface="Arial"/>
              </a:rPr>
              <a:t>GUYANA</a:t>
            </a:r>
            <a:endParaRPr sz="400">
              <a:latin typeface="Arial"/>
              <a:cs typeface="Arial"/>
            </a:endParaRPr>
          </a:p>
          <a:p>
            <a:pPr marL="114935">
              <a:lnSpc>
                <a:spcPct val="100000"/>
              </a:lnSpc>
              <a:spcBef>
                <a:spcPts val="170"/>
              </a:spcBef>
            </a:pPr>
            <a:r>
              <a:rPr sz="400" b="1" spc="-10" dirty="0">
                <a:solidFill>
                  <a:srgbClr val="58595B"/>
                </a:solidFill>
                <a:latin typeface="Arial"/>
                <a:cs typeface="Arial"/>
              </a:rPr>
              <a:t>SURINAME</a:t>
            </a:r>
            <a:endParaRPr sz="400">
              <a:latin typeface="Arial"/>
              <a:cs typeface="Arial"/>
            </a:endParaRPr>
          </a:p>
          <a:p>
            <a:pPr marL="211454" marR="5080">
              <a:lnSpc>
                <a:spcPts val="350"/>
              </a:lnSpc>
              <a:spcBef>
                <a:spcPts val="245"/>
              </a:spcBef>
            </a:pPr>
            <a:r>
              <a:rPr sz="350" b="1" i="1" spc="-10" dirty="0">
                <a:solidFill>
                  <a:srgbClr val="58595B"/>
                </a:solidFill>
                <a:latin typeface="Arial"/>
                <a:cs typeface="Arial"/>
              </a:rPr>
              <a:t>French Guiana</a:t>
            </a:r>
            <a:r>
              <a:rPr sz="350" b="1" i="1" spc="500" dirty="0">
                <a:solidFill>
                  <a:srgbClr val="58595B"/>
                </a:solidFill>
                <a:latin typeface="Arial"/>
                <a:cs typeface="Arial"/>
              </a:rPr>
              <a:t> </a:t>
            </a:r>
            <a:r>
              <a:rPr sz="350" b="1" i="1" spc="-10" dirty="0">
                <a:solidFill>
                  <a:srgbClr val="58595B"/>
                </a:solidFill>
                <a:latin typeface="Arial"/>
                <a:cs typeface="Arial"/>
              </a:rPr>
              <a:t>(Fr.)</a:t>
            </a:r>
            <a:endParaRPr sz="350">
              <a:latin typeface="Arial"/>
              <a:cs typeface="Arial"/>
            </a:endParaRPr>
          </a:p>
        </p:txBody>
      </p:sp>
      <p:sp>
        <p:nvSpPr>
          <p:cNvPr id="38" name="object 38"/>
          <p:cNvSpPr txBox="1"/>
          <p:nvPr/>
        </p:nvSpPr>
        <p:spPr>
          <a:xfrm>
            <a:off x="607993" y="853497"/>
            <a:ext cx="320675" cy="86360"/>
          </a:xfrm>
          <a:prstGeom prst="rect">
            <a:avLst/>
          </a:prstGeom>
        </p:spPr>
        <p:txBody>
          <a:bodyPr vert="horz" wrap="square" lIns="0" tIns="12700" rIns="0" bIns="0" rtlCol="0">
            <a:spAutoFit/>
          </a:bodyPr>
          <a:lstStyle/>
          <a:p>
            <a:pPr>
              <a:lnSpc>
                <a:spcPct val="100000"/>
              </a:lnSpc>
              <a:spcBef>
                <a:spcPts val="100"/>
              </a:spcBef>
            </a:pPr>
            <a:r>
              <a:rPr sz="400" b="1" spc="-10" dirty="0">
                <a:solidFill>
                  <a:srgbClr val="58595B"/>
                </a:solidFill>
                <a:latin typeface="Arial"/>
                <a:cs typeface="Arial"/>
              </a:rPr>
              <a:t>VENEZUELA</a:t>
            </a:r>
            <a:endParaRPr sz="400">
              <a:latin typeface="Arial"/>
              <a:cs typeface="Arial"/>
            </a:endParaRPr>
          </a:p>
        </p:txBody>
      </p:sp>
      <p:sp>
        <p:nvSpPr>
          <p:cNvPr id="39" name="object 39"/>
          <p:cNvSpPr txBox="1"/>
          <p:nvPr/>
        </p:nvSpPr>
        <p:spPr>
          <a:xfrm>
            <a:off x="1133386" y="1532197"/>
            <a:ext cx="525780" cy="320040"/>
          </a:xfrm>
          <a:prstGeom prst="rect">
            <a:avLst/>
          </a:prstGeom>
        </p:spPr>
        <p:txBody>
          <a:bodyPr vert="horz" wrap="square" lIns="0" tIns="15875" rIns="0" bIns="0" rtlCol="0">
            <a:spAutoFit/>
          </a:bodyPr>
          <a:lstStyle/>
          <a:p>
            <a:pPr>
              <a:lnSpc>
                <a:spcPct val="100000"/>
              </a:lnSpc>
              <a:spcBef>
                <a:spcPts val="125"/>
              </a:spcBef>
            </a:pPr>
            <a:r>
              <a:rPr sz="650" spc="95" dirty="0">
                <a:solidFill>
                  <a:srgbClr val="231F20"/>
                </a:solidFill>
                <a:latin typeface="Arial MT"/>
                <a:cs typeface="Arial MT"/>
              </a:rPr>
              <a:t>B</a:t>
            </a:r>
            <a:r>
              <a:rPr sz="650" dirty="0">
                <a:solidFill>
                  <a:srgbClr val="231F20"/>
                </a:solidFill>
                <a:latin typeface="Arial MT"/>
                <a:cs typeface="Arial MT"/>
              </a:rPr>
              <a:t> </a:t>
            </a:r>
            <a:r>
              <a:rPr sz="650" spc="95" dirty="0">
                <a:solidFill>
                  <a:srgbClr val="231F20"/>
                </a:solidFill>
                <a:latin typeface="Arial MT"/>
                <a:cs typeface="Arial MT"/>
              </a:rPr>
              <a:t>R</a:t>
            </a:r>
            <a:r>
              <a:rPr sz="650" spc="5" dirty="0">
                <a:solidFill>
                  <a:srgbClr val="231F20"/>
                </a:solidFill>
                <a:latin typeface="Arial MT"/>
                <a:cs typeface="Arial MT"/>
              </a:rPr>
              <a:t> </a:t>
            </a:r>
            <a:r>
              <a:rPr sz="650" spc="95" dirty="0">
                <a:solidFill>
                  <a:srgbClr val="231F20"/>
                </a:solidFill>
                <a:latin typeface="Arial MT"/>
                <a:cs typeface="Arial MT"/>
              </a:rPr>
              <a:t>A</a:t>
            </a:r>
            <a:r>
              <a:rPr sz="650" dirty="0">
                <a:solidFill>
                  <a:srgbClr val="231F20"/>
                </a:solidFill>
                <a:latin typeface="Arial MT"/>
                <a:cs typeface="Arial MT"/>
              </a:rPr>
              <a:t> </a:t>
            </a:r>
            <a:r>
              <a:rPr sz="650" spc="95" dirty="0">
                <a:solidFill>
                  <a:srgbClr val="231F20"/>
                </a:solidFill>
                <a:latin typeface="Arial MT"/>
                <a:cs typeface="Arial MT"/>
              </a:rPr>
              <a:t>Z</a:t>
            </a:r>
            <a:r>
              <a:rPr sz="650" spc="5" dirty="0">
                <a:solidFill>
                  <a:srgbClr val="231F20"/>
                </a:solidFill>
                <a:latin typeface="Arial MT"/>
                <a:cs typeface="Arial MT"/>
              </a:rPr>
              <a:t> </a:t>
            </a:r>
            <a:r>
              <a:rPr sz="650" spc="90" dirty="0">
                <a:solidFill>
                  <a:srgbClr val="231F20"/>
                </a:solidFill>
                <a:latin typeface="Arial MT"/>
                <a:cs typeface="Arial MT"/>
              </a:rPr>
              <a:t>I</a:t>
            </a:r>
            <a:r>
              <a:rPr sz="650" dirty="0">
                <a:solidFill>
                  <a:srgbClr val="231F20"/>
                </a:solidFill>
                <a:latin typeface="Arial MT"/>
                <a:cs typeface="Arial MT"/>
              </a:rPr>
              <a:t> </a:t>
            </a:r>
            <a:r>
              <a:rPr sz="650" spc="-50" dirty="0">
                <a:solidFill>
                  <a:srgbClr val="231F20"/>
                </a:solidFill>
                <a:latin typeface="Arial MT"/>
                <a:cs typeface="Arial MT"/>
              </a:rPr>
              <a:t>L</a:t>
            </a:r>
            <a:r>
              <a:rPr sz="650" spc="500" dirty="0">
                <a:solidFill>
                  <a:srgbClr val="231F20"/>
                </a:solidFill>
                <a:latin typeface="Arial MT"/>
                <a:cs typeface="Arial MT"/>
              </a:rPr>
              <a:t> </a:t>
            </a:r>
            <a:endParaRPr sz="650">
              <a:latin typeface="Arial MT"/>
              <a:cs typeface="Arial MT"/>
            </a:endParaRPr>
          </a:p>
          <a:p>
            <a:pPr marL="300990">
              <a:lnSpc>
                <a:spcPts val="340"/>
              </a:lnSpc>
              <a:spcBef>
                <a:spcPts val="465"/>
              </a:spcBef>
            </a:pPr>
            <a:r>
              <a:rPr sz="300" b="1" i="1" spc="-10" dirty="0">
                <a:solidFill>
                  <a:srgbClr val="6D6F71"/>
                </a:solidFill>
                <a:latin typeface="Arial"/>
                <a:cs typeface="Arial"/>
              </a:rPr>
              <a:t>TOCANTINS</a:t>
            </a:r>
            <a:endParaRPr sz="300">
              <a:latin typeface="Arial"/>
              <a:cs typeface="Arial"/>
            </a:endParaRPr>
          </a:p>
          <a:p>
            <a:pPr marL="19685" marR="308610" indent="33020">
              <a:lnSpc>
                <a:spcPct val="71400"/>
              </a:lnSpc>
              <a:spcBef>
                <a:spcPts val="100"/>
              </a:spcBef>
            </a:pPr>
            <a:r>
              <a:rPr sz="350" b="1" i="1" spc="-20" dirty="0">
                <a:solidFill>
                  <a:srgbClr val="6D6F71"/>
                </a:solidFill>
                <a:latin typeface="Arial"/>
                <a:cs typeface="Arial"/>
              </a:rPr>
              <a:t>MATO</a:t>
            </a:r>
            <a:r>
              <a:rPr sz="350" b="1" i="1" spc="500" dirty="0">
                <a:solidFill>
                  <a:srgbClr val="6D6F71"/>
                </a:solidFill>
                <a:latin typeface="Arial"/>
                <a:cs typeface="Arial"/>
              </a:rPr>
              <a:t> </a:t>
            </a:r>
            <a:r>
              <a:rPr sz="350" b="1" i="1" spc="-25" dirty="0">
                <a:solidFill>
                  <a:srgbClr val="6D6F71"/>
                </a:solidFill>
                <a:latin typeface="Arial"/>
                <a:cs typeface="Arial"/>
              </a:rPr>
              <a:t>GROSSO</a:t>
            </a:r>
            <a:endParaRPr sz="350">
              <a:latin typeface="Arial"/>
              <a:cs typeface="Arial"/>
            </a:endParaRPr>
          </a:p>
        </p:txBody>
      </p:sp>
      <p:sp>
        <p:nvSpPr>
          <p:cNvPr id="40" name="object 40"/>
          <p:cNvSpPr txBox="1"/>
          <p:nvPr/>
        </p:nvSpPr>
        <p:spPr>
          <a:xfrm>
            <a:off x="1825148" y="933107"/>
            <a:ext cx="280035" cy="177800"/>
          </a:xfrm>
          <a:prstGeom prst="rect">
            <a:avLst/>
          </a:prstGeom>
        </p:spPr>
        <p:txBody>
          <a:bodyPr vert="horz" wrap="square" lIns="0" tIns="12700" rIns="0" bIns="0" rtlCol="0">
            <a:spAutoFit/>
          </a:bodyPr>
          <a:lstStyle/>
          <a:p>
            <a:pPr marL="33020" marR="5080" indent="-33655">
              <a:lnSpc>
                <a:spcPct val="111100"/>
              </a:lnSpc>
              <a:spcBef>
                <a:spcPts val="100"/>
              </a:spcBef>
            </a:pPr>
            <a:r>
              <a:rPr sz="450" i="1" spc="-20" dirty="0">
                <a:solidFill>
                  <a:srgbClr val="231F20"/>
                </a:solidFill>
                <a:latin typeface="Arial"/>
                <a:cs typeface="Arial"/>
              </a:rPr>
              <a:t>ATLANTIC</a:t>
            </a:r>
            <a:r>
              <a:rPr sz="450" i="1" spc="500" dirty="0">
                <a:solidFill>
                  <a:srgbClr val="231F20"/>
                </a:solidFill>
                <a:latin typeface="Arial"/>
                <a:cs typeface="Arial"/>
              </a:rPr>
              <a:t> </a:t>
            </a:r>
            <a:r>
              <a:rPr sz="450" i="1" spc="-10" dirty="0">
                <a:solidFill>
                  <a:srgbClr val="231F20"/>
                </a:solidFill>
                <a:latin typeface="Arial"/>
                <a:cs typeface="Arial"/>
              </a:rPr>
              <a:t>OCEAN</a:t>
            </a:r>
            <a:endParaRPr sz="450">
              <a:latin typeface="Arial"/>
              <a:cs typeface="Arial"/>
            </a:endParaRPr>
          </a:p>
        </p:txBody>
      </p:sp>
      <p:sp>
        <p:nvSpPr>
          <p:cNvPr id="41" name="object 41"/>
          <p:cNvSpPr txBox="1"/>
          <p:nvPr/>
        </p:nvSpPr>
        <p:spPr>
          <a:xfrm>
            <a:off x="1880755" y="2541365"/>
            <a:ext cx="280035" cy="177800"/>
          </a:xfrm>
          <a:prstGeom prst="rect">
            <a:avLst/>
          </a:prstGeom>
        </p:spPr>
        <p:txBody>
          <a:bodyPr vert="horz" wrap="square" lIns="0" tIns="12700" rIns="0" bIns="0" rtlCol="0">
            <a:spAutoFit/>
          </a:bodyPr>
          <a:lstStyle/>
          <a:p>
            <a:pPr marL="33020" marR="5080" indent="-33655">
              <a:lnSpc>
                <a:spcPct val="111100"/>
              </a:lnSpc>
              <a:spcBef>
                <a:spcPts val="100"/>
              </a:spcBef>
            </a:pPr>
            <a:r>
              <a:rPr sz="450" i="1" spc="-20" dirty="0">
                <a:solidFill>
                  <a:srgbClr val="231F20"/>
                </a:solidFill>
                <a:latin typeface="Arial"/>
                <a:cs typeface="Arial"/>
              </a:rPr>
              <a:t>ATLANTIC</a:t>
            </a:r>
            <a:r>
              <a:rPr sz="450" i="1" spc="500" dirty="0">
                <a:solidFill>
                  <a:srgbClr val="231F20"/>
                </a:solidFill>
                <a:latin typeface="Arial"/>
                <a:cs typeface="Arial"/>
              </a:rPr>
              <a:t> </a:t>
            </a:r>
            <a:r>
              <a:rPr sz="450" i="1" spc="-10" dirty="0">
                <a:solidFill>
                  <a:srgbClr val="231F20"/>
                </a:solidFill>
                <a:latin typeface="Arial"/>
                <a:cs typeface="Arial"/>
              </a:rPr>
              <a:t>OCEAN</a:t>
            </a:r>
            <a:endParaRPr sz="450">
              <a:latin typeface="Arial"/>
              <a:cs typeface="Arial"/>
            </a:endParaRPr>
          </a:p>
        </p:txBody>
      </p:sp>
      <p:sp>
        <p:nvSpPr>
          <p:cNvPr id="42" name="object 42"/>
          <p:cNvSpPr txBox="1"/>
          <p:nvPr/>
        </p:nvSpPr>
        <p:spPr>
          <a:xfrm>
            <a:off x="301472" y="2346483"/>
            <a:ext cx="230504" cy="177800"/>
          </a:xfrm>
          <a:prstGeom prst="rect">
            <a:avLst/>
          </a:prstGeom>
        </p:spPr>
        <p:txBody>
          <a:bodyPr vert="horz" wrap="square" lIns="0" tIns="12700" rIns="0" bIns="0" rtlCol="0">
            <a:spAutoFit/>
          </a:bodyPr>
          <a:lstStyle/>
          <a:p>
            <a:pPr marL="8255" marR="5080" indent="-8890">
              <a:lnSpc>
                <a:spcPct val="111100"/>
              </a:lnSpc>
              <a:spcBef>
                <a:spcPts val="100"/>
              </a:spcBef>
            </a:pPr>
            <a:r>
              <a:rPr sz="450" i="1" spc="-20" dirty="0">
                <a:solidFill>
                  <a:srgbClr val="231F20"/>
                </a:solidFill>
                <a:latin typeface="Arial"/>
                <a:cs typeface="Arial"/>
              </a:rPr>
              <a:t>PACIFIC</a:t>
            </a:r>
            <a:r>
              <a:rPr sz="450" i="1" spc="500" dirty="0">
                <a:solidFill>
                  <a:srgbClr val="231F20"/>
                </a:solidFill>
                <a:latin typeface="Arial"/>
                <a:cs typeface="Arial"/>
              </a:rPr>
              <a:t> </a:t>
            </a:r>
            <a:r>
              <a:rPr sz="450" i="1" spc="-10" dirty="0">
                <a:solidFill>
                  <a:srgbClr val="231F20"/>
                </a:solidFill>
                <a:latin typeface="Arial"/>
                <a:cs typeface="Arial"/>
              </a:rPr>
              <a:t>OCEAN</a:t>
            </a:r>
            <a:endParaRPr sz="450">
              <a:latin typeface="Arial"/>
              <a:cs typeface="Arial"/>
            </a:endParaRPr>
          </a:p>
        </p:txBody>
      </p:sp>
      <p:sp>
        <p:nvSpPr>
          <p:cNvPr id="43" name="object 43"/>
          <p:cNvSpPr txBox="1"/>
          <p:nvPr/>
        </p:nvSpPr>
        <p:spPr>
          <a:xfrm>
            <a:off x="2385898" y="1308047"/>
            <a:ext cx="1552257" cy="1246495"/>
          </a:xfrm>
          <a:prstGeom prst="rect">
            <a:avLst/>
          </a:prstGeom>
        </p:spPr>
        <p:txBody>
          <a:bodyPr vert="horz" wrap="square" lIns="0" tIns="91440" rIns="0" bIns="0" rtlCol="0">
            <a:spAutoFit/>
          </a:bodyPr>
          <a:lstStyle/>
          <a:p>
            <a:pPr marL="38100">
              <a:lnSpc>
                <a:spcPct val="100000"/>
              </a:lnSpc>
              <a:spcBef>
                <a:spcPts val="720"/>
              </a:spcBef>
            </a:pPr>
            <a:r>
              <a:rPr sz="1100" dirty="0">
                <a:solidFill>
                  <a:srgbClr val="00B0F0"/>
                </a:solidFill>
                <a:latin typeface="+mn-lt"/>
                <a:cs typeface="Arial MT"/>
              </a:rPr>
              <a:t>Brazil.</a:t>
            </a:r>
          </a:p>
          <a:p>
            <a:pPr marL="314960" indent="-138430">
              <a:lnSpc>
                <a:spcPct val="100000"/>
              </a:lnSpc>
              <a:spcBef>
                <a:spcPts val="615"/>
              </a:spcBef>
              <a:buFont typeface="Lucida Sans Unicode"/>
              <a:buChar char="•"/>
              <a:tabLst>
                <a:tab pos="314960" algn="l"/>
              </a:tabLst>
            </a:pPr>
            <a:r>
              <a:rPr sz="1100" dirty="0">
                <a:latin typeface="+mn-lt"/>
                <a:cs typeface="Arial MT"/>
              </a:rPr>
              <a:t>Federal (1)</a:t>
            </a:r>
            <a:endParaRPr lang="en-US" sz="1100" dirty="0">
              <a:latin typeface="+mn-lt"/>
              <a:cs typeface="Arial MT"/>
            </a:endParaRPr>
          </a:p>
          <a:p>
            <a:pPr marL="314960" indent="-138430">
              <a:lnSpc>
                <a:spcPct val="100000"/>
              </a:lnSpc>
              <a:spcBef>
                <a:spcPts val="615"/>
              </a:spcBef>
              <a:buFont typeface="Lucida Sans Unicode"/>
              <a:buChar char="•"/>
              <a:tabLst>
                <a:tab pos="314960" algn="l"/>
              </a:tabLst>
            </a:pPr>
            <a:r>
              <a:rPr lang="en-US" sz="1100" dirty="0">
                <a:latin typeface="+mn-lt"/>
                <a:cs typeface="Arial MT"/>
              </a:rPr>
              <a:t>State (26)</a:t>
            </a:r>
          </a:p>
          <a:p>
            <a:pPr marL="314960" indent="-138430">
              <a:lnSpc>
                <a:spcPct val="100000"/>
              </a:lnSpc>
              <a:spcBef>
                <a:spcPts val="615"/>
              </a:spcBef>
              <a:buFont typeface="Lucida Sans Unicode"/>
              <a:buChar char="•"/>
              <a:tabLst>
                <a:tab pos="314960" algn="l"/>
              </a:tabLst>
            </a:pPr>
            <a:r>
              <a:rPr lang="en-US" sz="1100" dirty="0">
                <a:latin typeface="+mn-lt"/>
                <a:cs typeface="Arial MT"/>
              </a:rPr>
              <a:t>Municipal (5,570)</a:t>
            </a:r>
          </a:p>
          <a:p>
            <a:pPr marL="314960" indent="-138430">
              <a:lnSpc>
                <a:spcPct val="100000"/>
              </a:lnSpc>
              <a:spcBef>
                <a:spcPts val="615"/>
              </a:spcBef>
              <a:buFont typeface="Lucida Sans Unicode"/>
              <a:buChar char="•"/>
              <a:tabLst>
                <a:tab pos="314960" algn="l"/>
              </a:tabLst>
            </a:pPr>
            <a:endParaRPr sz="1100" dirty="0">
              <a:latin typeface="+mn-lt"/>
              <a:cs typeface="Arial MT"/>
            </a:endParaRPr>
          </a:p>
        </p:txBody>
      </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645958"/>
            <a:ext cx="3914775" cy="1795171"/>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Devol</a:t>
            </a:r>
            <a:r>
              <a:rPr lang="en-US" sz="1100" dirty="0">
                <a:solidFill>
                  <a:srgbClr val="00B0F0"/>
                </a:solidFill>
                <a:latin typeface="+mn-lt"/>
                <a:cs typeface="Arial MT"/>
              </a:rPr>
              <a:t>ution </a:t>
            </a:r>
            <a:r>
              <a:rPr lang="en-US" sz="1100" b="0" i="0" dirty="0">
                <a:solidFill>
                  <a:srgbClr val="00B0F0"/>
                </a:solidFill>
                <a:effectLst/>
                <a:latin typeface="+mn-lt"/>
              </a:rPr>
              <a:t>≠</a:t>
            </a:r>
            <a:r>
              <a:rPr sz="1100" dirty="0">
                <a:solidFill>
                  <a:srgbClr val="00B0F0"/>
                </a:solidFill>
                <a:latin typeface="+mn-lt"/>
                <a:cs typeface="Lucida Sans Unicode"/>
              </a:rPr>
              <a:t> </a:t>
            </a:r>
            <a:r>
              <a:rPr sz="1100" dirty="0">
                <a:solidFill>
                  <a:srgbClr val="00B0F0"/>
                </a:solidFill>
                <a:latin typeface="+mn-lt"/>
                <a:cs typeface="Arial MT"/>
              </a:rPr>
              <a:t>Federalism</a:t>
            </a:r>
            <a:r>
              <a:rPr lang="en-US" sz="1100" dirty="0">
                <a:solidFill>
                  <a:srgbClr val="00B0F0"/>
                </a:solidFill>
                <a:latin typeface="+mn-lt"/>
                <a:cs typeface="Arial MT"/>
              </a:rPr>
              <a:t> </a:t>
            </a:r>
            <a:endParaRPr sz="1100" dirty="0">
              <a:solidFill>
                <a:srgbClr val="00B0F0"/>
              </a:solidFill>
              <a:latin typeface="+mn-lt"/>
              <a:cs typeface="Arial MT"/>
            </a:endParaRP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52069">
              <a:lnSpc>
                <a:spcPct val="102600"/>
              </a:lnSpc>
            </a:pPr>
            <a:r>
              <a:rPr sz="1100" dirty="0">
                <a:solidFill>
                  <a:srgbClr val="00B0F0"/>
                </a:solidFill>
                <a:latin typeface="+mn-lt"/>
                <a:cs typeface="Arial MT"/>
              </a:rPr>
              <a:t>Devolution</a:t>
            </a:r>
            <a:r>
              <a:rPr sz="1100" dirty="0">
                <a:solidFill>
                  <a:srgbClr val="FF0000"/>
                </a:solidFill>
                <a:latin typeface="+mn-lt"/>
                <a:cs typeface="Arial MT"/>
              </a:rPr>
              <a:t> </a:t>
            </a:r>
            <a:r>
              <a:rPr sz="1100" dirty="0">
                <a:latin typeface="+mn-lt"/>
                <a:cs typeface="Arial MT"/>
              </a:rPr>
              <a:t>occurs when a unitary state grants powers to subnational governments but retains the right to unilaterally recall or reshape those powers.</a:t>
            </a: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5080">
              <a:lnSpc>
                <a:spcPct val="102699"/>
              </a:lnSpc>
            </a:pPr>
            <a:r>
              <a:rPr sz="1100" dirty="0">
                <a:latin typeface="+mn-lt"/>
                <a:cs typeface="Arial MT"/>
              </a:rPr>
              <a:t>Regional governments in a unitary state don’t have a constitutional right to any of their powers.</a:t>
            </a:r>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45958"/>
            <a:ext cx="3787775"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India</a:t>
            </a:r>
            <a:r>
              <a:rPr dirty="0">
                <a:solidFill>
                  <a:srgbClr val="FF0000"/>
                </a:solidFill>
                <a:latin typeface="+mn-lt"/>
              </a:rPr>
              <a:t> </a:t>
            </a:r>
            <a:r>
              <a:rPr dirty="0">
                <a:latin typeface="+mn-lt"/>
              </a:rPr>
              <a:t>is an example of a unitary country that has devolved power to subnational governments.</a:t>
            </a:r>
          </a:p>
        </p:txBody>
      </p:sp>
      <p:sp>
        <p:nvSpPr>
          <p:cNvPr id="3" name="object 3"/>
          <p:cNvSpPr txBox="1"/>
          <p:nvPr/>
        </p:nvSpPr>
        <p:spPr>
          <a:xfrm>
            <a:off x="347294" y="1350110"/>
            <a:ext cx="3768725" cy="1075103"/>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Article 3 gives the national legislature the power to change state boundaries and to create new states from existing ones.</a:t>
            </a:r>
            <a:endParaRPr sz="1100">
              <a:latin typeface="+mn-lt"/>
              <a:cs typeface="Arial MT"/>
            </a:endParaRPr>
          </a:p>
          <a:p>
            <a:pPr>
              <a:lnSpc>
                <a:spcPct val="100000"/>
              </a:lnSpc>
            </a:pPr>
            <a:endParaRPr sz="1100">
              <a:latin typeface="+mn-lt"/>
              <a:cs typeface="Arial MT"/>
            </a:endParaRPr>
          </a:p>
          <a:p>
            <a:pPr>
              <a:lnSpc>
                <a:spcPct val="100000"/>
              </a:lnSpc>
              <a:spcBef>
                <a:spcPts val="305"/>
              </a:spcBef>
            </a:pPr>
            <a:endParaRPr sz="1100">
              <a:latin typeface="+mn-lt"/>
              <a:cs typeface="Arial MT"/>
            </a:endParaRPr>
          </a:p>
          <a:p>
            <a:pPr marL="12700" marR="81280">
              <a:lnSpc>
                <a:spcPct val="102699"/>
              </a:lnSpc>
            </a:pPr>
            <a:r>
              <a:rPr sz="1100" dirty="0">
                <a:latin typeface="+mn-lt"/>
                <a:cs typeface="Arial MT"/>
              </a:rPr>
              <a:t>Article 356 allows the president to take over a state’s executive and rule directly through an appointed governor.</a:t>
            </a:r>
            <a:endParaRPr sz="1100">
              <a:latin typeface="+mn-lt"/>
              <a:cs typeface="Arial MT"/>
            </a:endParaRPr>
          </a:p>
        </p:txBody>
      </p:sp>
    </p:spTree>
  </p:cSld>
  <p:clrMapOvr>
    <a:masterClrMapping/>
  </p:clrMapOvr>
  <p:transition>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2505</TotalTime>
  <Words>2541</Words>
  <Application>Microsoft Office PowerPoint</Application>
  <PresentationFormat>Custom</PresentationFormat>
  <Paragraphs>473</Paragraphs>
  <Slides>64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64</vt:i4>
      </vt:variant>
    </vt:vector>
  </HeadingPairs>
  <TitlesOfParts>
    <vt:vector size="70" baseType="lpstr">
      <vt:lpstr>Arial</vt:lpstr>
      <vt:lpstr>Arial MT</vt:lpstr>
      <vt:lpstr>Calibri</vt:lpstr>
      <vt:lpstr>Lucida Sans Unicode</vt:lpstr>
      <vt:lpstr>Times New Roman</vt:lpstr>
      <vt:lpstr>Office Theme</vt:lpstr>
      <vt:lpstr>Institutional Veto Players</vt:lpstr>
      <vt:lpstr>PowerPoint Presentation</vt:lpstr>
      <vt:lpstr>PowerPoint Presentation</vt:lpstr>
      <vt:lpstr>PowerPoint Presentation</vt:lpstr>
      <vt:lpstr>PowerPoint Presentation</vt:lpstr>
      <vt:lpstr>A federal state is one in which sovereignty is constitutionally split between at least two territorial levels so that independent governmental units at each level have final authority in at least one policy realm.</vt:lpstr>
      <vt:lpstr>PowerPoint Presentation</vt:lpstr>
      <vt:lpstr>PowerPoint Presentation</vt:lpstr>
      <vt:lpstr>India is an example of a unitary country that has devolved power to subnational governments.</vt:lpstr>
      <vt:lpstr>PowerPoint Presentation</vt:lpstr>
      <vt:lpstr>PowerPoint Presentation</vt:lpstr>
      <vt:lpstr>Whether a state is federal or unitary is ultimately a constitutional issue.</vt:lpstr>
      <vt:lpstr>Decentralization refers to the extent to which actual policymaking power lies with the central or regional governments.</vt:lpstr>
      <vt:lpstr>Central Government’s Share of Tax Revenue</vt:lpstr>
      <vt:lpstr>Two Dimensions of Federalism</vt:lpstr>
      <vt:lpstr>Coming-together federalism is the result of a bargaining process in which previously sovereign polities voluntarily agree to give up part of their sovereignty in order to pool together their resources and improve their collective security or achieve other, economic goals.</vt:lpstr>
      <vt:lpstr>PowerPoint Presentation</vt:lpstr>
      <vt:lpstr>PowerPoint Presentation</vt:lpstr>
      <vt:lpstr>PowerPoint Presentation</vt:lpstr>
      <vt:lpstr>A unicameral legislature is one in which legislative deliberation occurs in a single assembly.</vt:lpstr>
      <vt:lpstr>PowerPoint Presentation</vt:lpstr>
      <vt:lpstr>PowerPoint Presentation</vt:lpstr>
      <vt:lpstr>Members of the lower chamber are usually supposed to represent all citizens equally.</vt:lpstr>
      <vt:lpstr>The fact that citizens are often distributed in an unequal manner across the different subnational geographic units frequently leads to malapportionment.</vt:lpstr>
      <vt:lpstr>PowerPoint Presentation</vt:lpstr>
      <vt:lpstr>PowerPoint Presentation</vt:lpstr>
      <vt:lpstr>Two Dimensions of Bicameralism</vt:lpstr>
      <vt:lpstr>Bicameralism can find its origins in the concept of mixed government outlined in ancient Greece.</vt:lpstr>
      <vt:lpstr>PowerPoint Presentation</vt:lpstr>
      <vt:lpstr>Bicameralism increasingly became seen as a way for federal states to represent their constituent territorial units.</vt:lpstr>
      <vt:lpstr>Some unitary states have retained an upper legislative chamber.</vt:lpstr>
      <vt:lpstr>PowerPoint Presentation</vt:lpstr>
      <vt:lpstr>PowerPoint Presentation</vt:lpstr>
      <vt:lpstr>Constitutionalism refers to the commitment of governments to accept the legitimacy of, and be governed by, a set of authoritative rules and principles that are laid out in a constitution.</vt:lpstr>
      <vt:lpstr>A constitution provides the formal source of state authority.</vt:lpstr>
      <vt:lpstr>PowerPoint Presentation</vt:lpstr>
      <vt:lpstr>PowerPoint Presentation</vt:lpstr>
      <vt:lpstr>PowerPoint Presentation</vt:lpstr>
      <vt:lpstr>PowerPoint Presentation</vt:lpstr>
      <vt:lpstr>Constitutional review is exercised by judges sitting on special tribunals – constitutional courts – that aren’t part of the regular judicial system.</vt:lpstr>
      <vt:lpstr>PowerPoint Presentation</vt:lpstr>
      <vt:lpstr>PowerPoint Presentation</vt:lpstr>
      <vt:lpstr>PowerPoint Presentation</vt:lpstr>
      <vt:lpstr>PowerPoint Presentation</vt:lpstr>
      <vt:lpstr>PowerPoint Presentation</vt:lpstr>
      <vt:lpstr>Veto player theory offers a way to think about political institutions in a consistent way across countries.</vt:lpstr>
      <vt:lpstr>PowerPoint Presentation</vt:lpstr>
      <vt:lpstr>A veto player is an individual or collective actor whose agreement is necessary for a change in the political status quo.</vt:lpstr>
      <vt:lpstr>Federalism, bicameralism, and constitutionalism can be conceptualized as different types of institutional veto players.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Agenda-Setting Power</vt:lpstr>
      <vt:lpstr>PowerPoint Presentation</vt:lpstr>
      <vt:lpstr>PowerPoint Presentation</vt:lpstr>
      <vt:lpstr>PowerPoint Presentation</vt:lpstr>
      <vt:lpstr>The size of the winset in any particular situation is determined jointly by the number of veto players and the ideological distance between them.</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Golder, Matthew Richard</cp:lastModifiedBy>
  <cp:revision>2</cp:revision>
  <dcterms:created xsi:type="dcterms:W3CDTF">2024-07-08T20:14:24Z</dcterms:created>
  <dcterms:modified xsi:type="dcterms:W3CDTF">2024-07-15T14:52:45Z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2024-06-22T00:00:00Z</vt:filetime>
  </property>
  <property fmtid="{D5CDD505-2E9C-101B-9397-08002B2CF9AE}" pid="3" name="Creator">
    <vt:lpwstr>LaTeX with Beamer class</vt:lpwstr>
  </property>
  <property fmtid="{D5CDD505-2E9C-101B-9397-08002B2CF9AE}" pid="4" name="LastSaved">
    <vt:filetime>2024-07-08T00:00:00Z</vt:filetime>
  </property>
  <property fmtid="{D5CDD505-2E9C-101B-9397-08002B2CF9AE}" pid="5" name="PTEX.Fullbanner">
    <vt:lpwstr>This is pdfTeX, Version 3.141592653-2.6-1.40.25 (TeX Live 2023) kpathsea version 6.3.5</vt:lpwstr>
  </property>
  <property fmtid="{D5CDD505-2E9C-101B-9397-08002B2CF9AE}" pid="6" name="Producer">
    <vt:lpwstr>pdfTeX-1.40.25</vt:lpwstr>
  </property>
</Properties>
</file>