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Lst>
  <p:sldSz cx="4610100" cy="3460750"/>
  <p:notesSz cx="4610100" cy="34607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74271F-9F9E-4040-9D54-48EFD9A4A2D7}" v="9" dt="2024-06-08T04:15:08.49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87"/>
  </p:normalViewPr>
  <p:slideViewPr>
    <p:cSldViewPr>
      <p:cViewPr varScale="1">
        <p:scale>
          <a:sx n="138" d="100"/>
          <a:sy n="138" d="100"/>
        </p:scale>
        <p:origin x="2382" y="11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5300" y="72527"/>
            <a:ext cx="683260" cy="244475"/>
          </a:xfrm>
          <a:prstGeom prst="rect">
            <a:avLst/>
          </a:prstGeom>
        </p:spPr>
        <p:txBody>
          <a:bodyPr wrap="square" lIns="0" tIns="0" rIns="0" bIns="0">
            <a:spAutoFit/>
          </a:bodyPr>
          <a:lstStyle>
            <a:lvl1pPr>
              <a:defRPr sz="1100" b="0" i="0">
                <a:solidFill>
                  <a:srgbClr val="FF0000"/>
                </a:solidFill>
                <a:latin typeface="Arial MT"/>
                <a:cs typeface="Arial MT"/>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sz="1100" b="0" i="0">
                <a:solidFill>
                  <a:srgbClr val="FF0000"/>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rgbClr val="FF0000"/>
                </a:solidFill>
                <a:latin typeface="Arial MT"/>
                <a:cs typeface="Arial MT"/>
              </a:defRPr>
            </a:lvl1pPr>
          </a:lstStyle>
          <a:p>
            <a:endParaRPr/>
          </a:p>
        </p:txBody>
      </p:sp>
      <p:sp>
        <p:nvSpPr>
          <p:cNvPr id="3" name="Holder 3"/>
          <p:cNvSpPr>
            <a:spLocks noGrp="1"/>
          </p:cNvSpPr>
          <p:nvPr>
            <p:ph type="body" idx="1"/>
          </p:nvPr>
        </p:nvSpPr>
        <p:spPr/>
        <p:txBody>
          <a:bodyPr lIns="0" tIns="0" rIns="0" bIns="0"/>
          <a:lstStyle>
            <a:lvl1pPr>
              <a:defRPr sz="1100" b="0" i="0">
                <a:solidFill>
                  <a:srgbClr val="FF0000"/>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rgbClr val="FF0000"/>
                </a:solidFill>
                <a:latin typeface="Arial MT"/>
                <a:cs typeface="Arial MT"/>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0" i="0">
                <a:solidFill>
                  <a:srgbClr val="FF0000"/>
                </a:solidFill>
                <a:latin typeface="Arial MT"/>
                <a:cs typeface="Arial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7294" y="577124"/>
            <a:ext cx="3904615" cy="535940"/>
          </a:xfrm>
          <a:prstGeom prst="rect">
            <a:avLst/>
          </a:prstGeom>
        </p:spPr>
        <p:txBody>
          <a:bodyPr wrap="square" lIns="0" tIns="0" rIns="0" bIns="0">
            <a:spAutoFit/>
          </a:bodyPr>
          <a:lstStyle>
            <a:lvl1pPr>
              <a:defRPr sz="1100" b="0" i="0">
                <a:solidFill>
                  <a:srgbClr val="FF0000"/>
                </a:solidFill>
                <a:latin typeface="Arial MT"/>
                <a:cs typeface="Arial MT"/>
              </a:defRPr>
            </a:lvl1pPr>
          </a:lstStyle>
          <a:p>
            <a:endParaRPr/>
          </a:p>
        </p:txBody>
      </p:sp>
      <p:sp>
        <p:nvSpPr>
          <p:cNvPr id="3" name="Holder 3"/>
          <p:cNvSpPr>
            <a:spLocks noGrp="1"/>
          </p:cNvSpPr>
          <p:nvPr>
            <p:ph type="body" idx="1"/>
          </p:nvPr>
        </p:nvSpPr>
        <p:spPr>
          <a:xfrm>
            <a:off x="347294" y="1487765"/>
            <a:ext cx="3913504" cy="723900"/>
          </a:xfrm>
          <a:prstGeom prst="rect">
            <a:avLst/>
          </a:prstGeom>
        </p:spPr>
        <p:txBody>
          <a:bodyPr wrap="square" lIns="0" tIns="0" rIns="0" bIns="0">
            <a:spAutoFit/>
          </a:bodyPr>
          <a:lstStyle>
            <a:lvl1pPr>
              <a:defRPr sz="1100" b="0" i="0">
                <a:solidFill>
                  <a:srgbClr val="FF0000"/>
                </a:solidFill>
                <a:latin typeface="Arial MT"/>
                <a:cs typeface="Arial MT"/>
              </a:defRPr>
            </a:lvl1pPr>
          </a:lstStyle>
          <a:p>
            <a:endParaRPr/>
          </a:p>
        </p:txBody>
      </p:sp>
      <p:sp>
        <p:nvSpPr>
          <p:cNvPr id="4" name="Holder 4"/>
          <p:cNvSpPr>
            <a:spLocks noGrp="1"/>
          </p:cNvSpPr>
          <p:nvPr>
            <p:ph type="ftr" sz="quarter" idx="5"/>
          </p:nvPr>
        </p:nvSpPr>
        <p:spPr>
          <a:xfrm>
            <a:off x="1567434" y="3218497"/>
            <a:ext cx="1475232" cy="17303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7/13/2024</a:t>
            </a:fld>
            <a:endParaRPr lang="en-US"/>
          </a:p>
        </p:txBody>
      </p:sp>
      <p:sp>
        <p:nvSpPr>
          <p:cNvPr id="6" name="Holder 6"/>
          <p:cNvSpPr>
            <a:spLocks noGrp="1"/>
          </p:cNvSpPr>
          <p:nvPr>
            <p:ph type="sldNum" sz="quarter" idx="7"/>
          </p:nvPr>
        </p:nvSpPr>
        <p:spPr>
          <a:xfrm>
            <a:off x="3319272" y="3218497"/>
            <a:ext cx="1060323" cy="1730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10258" y="1216628"/>
            <a:ext cx="1786255" cy="340360"/>
          </a:xfrm>
          <a:prstGeom prst="rect">
            <a:avLst/>
          </a:prstGeom>
        </p:spPr>
        <p:txBody>
          <a:bodyPr vert="horz" wrap="square" lIns="0" tIns="14604" rIns="0" bIns="0" rtlCol="0">
            <a:spAutoFit/>
          </a:bodyPr>
          <a:lstStyle/>
          <a:p>
            <a:pPr marL="12700">
              <a:lnSpc>
                <a:spcPct val="100000"/>
              </a:lnSpc>
              <a:spcBef>
                <a:spcPts val="114"/>
              </a:spcBef>
            </a:pPr>
            <a:r>
              <a:rPr sz="2050" spc="-60" dirty="0">
                <a:solidFill>
                  <a:srgbClr val="000000"/>
                </a:solidFill>
                <a:latin typeface="+mj-lt"/>
                <a:cs typeface="Tahoma"/>
              </a:rPr>
              <a:t>What</a:t>
            </a:r>
            <a:r>
              <a:rPr sz="2050" spc="-100" dirty="0">
                <a:solidFill>
                  <a:srgbClr val="000000"/>
                </a:solidFill>
                <a:latin typeface="+mj-lt"/>
                <a:cs typeface="Tahoma"/>
              </a:rPr>
              <a:t> </a:t>
            </a:r>
            <a:r>
              <a:rPr sz="2050" spc="-20" dirty="0">
                <a:solidFill>
                  <a:srgbClr val="000000"/>
                </a:solidFill>
                <a:latin typeface="+mj-lt"/>
                <a:cs typeface="Tahoma"/>
              </a:rPr>
              <a:t>is</a:t>
            </a:r>
            <a:r>
              <a:rPr sz="2050" spc="-125" dirty="0">
                <a:solidFill>
                  <a:srgbClr val="000000"/>
                </a:solidFill>
                <a:latin typeface="+mj-lt"/>
                <a:cs typeface="Tahoma"/>
              </a:rPr>
              <a:t> </a:t>
            </a:r>
            <a:r>
              <a:rPr sz="2050" spc="-100" dirty="0">
                <a:solidFill>
                  <a:srgbClr val="000000"/>
                </a:solidFill>
                <a:latin typeface="+mj-lt"/>
                <a:cs typeface="Tahoma"/>
              </a:rPr>
              <a:t>Science?</a:t>
            </a:r>
            <a:endParaRPr sz="2050" dirty="0">
              <a:latin typeface="+mj-lt"/>
              <a:cs typeface="Tahoma"/>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938884"/>
            <a:ext cx="2889250" cy="1002030"/>
          </a:xfrm>
          <a:prstGeom prst="rect">
            <a:avLst/>
          </a:prstGeom>
        </p:spPr>
        <p:txBody>
          <a:bodyPr vert="horz" wrap="square" lIns="0" tIns="11430" rIns="0" bIns="0" rtlCol="0">
            <a:spAutoFit/>
          </a:bodyPr>
          <a:lstStyle/>
          <a:p>
            <a:pPr marL="12700">
              <a:lnSpc>
                <a:spcPct val="100000"/>
              </a:lnSpc>
              <a:spcBef>
                <a:spcPts val="90"/>
              </a:spcBef>
            </a:pPr>
            <a:r>
              <a:rPr sz="1100" spc="-30" dirty="0">
                <a:latin typeface="+mn-lt"/>
                <a:cs typeface="Arial MT"/>
              </a:rPr>
              <a:t>There</a:t>
            </a:r>
            <a:r>
              <a:rPr sz="1100" spc="-10" dirty="0">
                <a:latin typeface="+mn-lt"/>
                <a:cs typeface="Arial MT"/>
              </a:rPr>
              <a:t> </a:t>
            </a:r>
            <a:r>
              <a:rPr sz="1100" spc="-60" dirty="0">
                <a:latin typeface="+mn-lt"/>
                <a:cs typeface="Arial MT"/>
              </a:rPr>
              <a:t>are</a:t>
            </a:r>
            <a:r>
              <a:rPr sz="1100" spc="-10" dirty="0">
                <a:latin typeface="+mn-lt"/>
                <a:cs typeface="Arial MT"/>
              </a:rPr>
              <a:t> </a:t>
            </a:r>
            <a:r>
              <a:rPr sz="1100" dirty="0">
                <a:latin typeface="+mn-lt"/>
                <a:cs typeface="Arial MT"/>
              </a:rPr>
              <a:t>two</a:t>
            </a:r>
            <a:r>
              <a:rPr sz="1100" spc="-5" dirty="0">
                <a:latin typeface="+mn-lt"/>
                <a:cs typeface="Arial MT"/>
              </a:rPr>
              <a:t> </a:t>
            </a:r>
            <a:r>
              <a:rPr sz="1100" spc="-40" dirty="0">
                <a:latin typeface="+mn-lt"/>
                <a:cs typeface="Arial MT"/>
              </a:rPr>
              <a:t>types</a:t>
            </a:r>
            <a:r>
              <a:rPr sz="1100" spc="-10" dirty="0">
                <a:latin typeface="+mn-lt"/>
                <a:cs typeface="Arial MT"/>
              </a:rPr>
              <a:t> </a:t>
            </a:r>
            <a:r>
              <a:rPr sz="1100" dirty="0">
                <a:latin typeface="+mn-lt"/>
                <a:cs typeface="Arial MT"/>
              </a:rPr>
              <a:t>of</a:t>
            </a:r>
            <a:r>
              <a:rPr sz="1100" spc="-5" dirty="0">
                <a:latin typeface="+mn-lt"/>
                <a:cs typeface="Arial MT"/>
              </a:rPr>
              <a:t> </a:t>
            </a:r>
            <a:r>
              <a:rPr sz="1100" spc="-55" dirty="0">
                <a:latin typeface="+mn-lt"/>
                <a:cs typeface="Arial MT"/>
              </a:rPr>
              <a:t>non-</a:t>
            </a:r>
            <a:r>
              <a:rPr sz="1100" spc="-35" dirty="0">
                <a:latin typeface="+mn-lt"/>
                <a:cs typeface="Arial MT"/>
              </a:rPr>
              <a:t>falsifiable</a:t>
            </a:r>
            <a:r>
              <a:rPr sz="1100" spc="-10" dirty="0">
                <a:latin typeface="+mn-lt"/>
                <a:cs typeface="Arial MT"/>
              </a:rPr>
              <a:t> </a:t>
            </a:r>
            <a:r>
              <a:rPr sz="1100" spc="-25" dirty="0">
                <a:latin typeface="+mn-lt"/>
                <a:cs typeface="Arial MT"/>
              </a:rPr>
              <a:t>statements:</a:t>
            </a:r>
            <a:endParaRPr sz="1100" dirty="0">
              <a:latin typeface="+mn-lt"/>
              <a:cs typeface="Arial MT"/>
            </a:endParaRP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spc="-10" dirty="0">
                <a:latin typeface="+mn-lt"/>
                <a:cs typeface="Arial MT"/>
              </a:rPr>
              <a:t>Tautologies.</a:t>
            </a:r>
            <a:endParaRPr sz="1100" dirty="0">
              <a:latin typeface="+mn-lt"/>
              <a:cs typeface="Arial MT"/>
            </a:endParaRPr>
          </a:p>
          <a:p>
            <a:pPr>
              <a:lnSpc>
                <a:spcPct val="100000"/>
              </a:lnSpc>
              <a:spcBef>
                <a:spcPts val="720"/>
              </a:spcBef>
              <a:buFont typeface="Arial MT"/>
              <a:buAutoNum type="arabicPeriod"/>
            </a:pPr>
            <a:endParaRPr sz="1100" dirty="0">
              <a:latin typeface="+mn-lt"/>
              <a:cs typeface="Arial MT"/>
            </a:endParaRPr>
          </a:p>
          <a:p>
            <a:pPr marL="287655" indent="-175260">
              <a:lnSpc>
                <a:spcPct val="100000"/>
              </a:lnSpc>
              <a:spcBef>
                <a:spcPts val="5"/>
              </a:spcBef>
              <a:buAutoNum type="arabicPeriod"/>
              <a:tabLst>
                <a:tab pos="287655" algn="l"/>
              </a:tabLst>
            </a:pPr>
            <a:r>
              <a:rPr sz="1100" spc="-40" dirty="0">
                <a:latin typeface="+mn-lt"/>
                <a:cs typeface="Arial MT"/>
              </a:rPr>
              <a:t>Statements</a:t>
            </a:r>
            <a:r>
              <a:rPr sz="1100" dirty="0">
                <a:latin typeface="+mn-lt"/>
                <a:cs typeface="Arial MT"/>
              </a:rPr>
              <a:t> </a:t>
            </a:r>
            <a:r>
              <a:rPr sz="1100" spc="-10" dirty="0">
                <a:latin typeface="+mn-lt"/>
                <a:cs typeface="Arial MT"/>
              </a:rPr>
              <a:t>about</a:t>
            </a:r>
            <a:r>
              <a:rPr sz="1100" spc="5" dirty="0">
                <a:latin typeface="+mn-lt"/>
                <a:cs typeface="Arial MT"/>
              </a:rPr>
              <a:t> </a:t>
            </a:r>
            <a:r>
              <a:rPr sz="1100" spc="-65" dirty="0">
                <a:latin typeface="+mn-lt"/>
                <a:cs typeface="Arial MT"/>
              </a:rPr>
              <a:t>unobservable</a:t>
            </a:r>
            <a:r>
              <a:rPr sz="1100" spc="5" dirty="0">
                <a:latin typeface="+mn-lt"/>
                <a:cs typeface="Arial MT"/>
              </a:rPr>
              <a:t> </a:t>
            </a:r>
            <a:r>
              <a:rPr sz="1100" spc="-35" dirty="0">
                <a:latin typeface="+mn-lt"/>
                <a:cs typeface="Arial MT"/>
              </a:rPr>
              <a:t>phenomena</a:t>
            </a:r>
            <a:r>
              <a:rPr sz="1100" spc="-35" dirty="0">
                <a:latin typeface="Arial MT"/>
                <a:cs typeface="Arial MT"/>
              </a:rPr>
              <a:t>.</a:t>
            </a:r>
            <a:endParaRPr sz="1100" dirty="0">
              <a:latin typeface="Arial MT"/>
              <a:cs typeface="Arial MT"/>
            </a:endParaRP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723111"/>
            <a:ext cx="3049270" cy="582295"/>
          </a:xfrm>
          <a:prstGeom prst="rect">
            <a:avLst/>
          </a:prstGeom>
        </p:spPr>
        <p:txBody>
          <a:bodyPr vert="horz" wrap="square" lIns="0" tIns="11430" rIns="0" bIns="0" rtlCol="0">
            <a:spAutoFit/>
          </a:bodyPr>
          <a:lstStyle/>
          <a:p>
            <a:pPr marL="25400">
              <a:lnSpc>
                <a:spcPct val="100000"/>
              </a:lnSpc>
              <a:spcBef>
                <a:spcPts val="90"/>
              </a:spcBef>
            </a:pPr>
            <a:r>
              <a:rPr sz="1100" dirty="0">
                <a:latin typeface="+mn-lt"/>
                <a:cs typeface="Arial MT"/>
              </a:rPr>
              <a:t>A</a:t>
            </a:r>
            <a:r>
              <a:rPr sz="1100" spc="-20" dirty="0">
                <a:latin typeface="+mn-lt"/>
                <a:cs typeface="Arial MT"/>
              </a:rPr>
              <a:t> </a:t>
            </a:r>
            <a:r>
              <a:rPr sz="1100" spc="-20" dirty="0">
                <a:solidFill>
                  <a:srgbClr val="00B0F0"/>
                </a:solidFill>
                <a:latin typeface="+mn-lt"/>
                <a:cs typeface="Arial MT"/>
              </a:rPr>
              <a:t>tautology</a:t>
            </a:r>
            <a:r>
              <a:rPr sz="1100" spc="-15" dirty="0">
                <a:solidFill>
                  <a:srgbClr val="FF0000"/>
                </a:solidFill>
                <a:latin typeface="+mn-lt"/>
                <a:cs typeface="Arial MT"/>
              </a:rPr>
              <a:t> </a:t>
            </a:r>
            <a:r>
              <a:rPr sz="1100" spc="-10" dirty="0">
                <a:latin typeface="+mn-lt"/>
                <a:cs typeface="Arial MT"/>
              </a:rPr>
              <a:t>is</a:t>
            </a:r>
            <a:r>
              <a:rPr sz="1100" spc="-15" dirty="0">
                <a:latin typeface="+mn-lt"/>
                <a:cs typeface="Arial MT"/>
              </a:rPr>
              <a:t> </a:t>
            </a:r>
            <a:r>
              <a:rPr sz="1100" dirty="0">
                <a:latin typeface="+mn-lt"/>
                <a:cs typeface="Arial MT"/>
              </a:rPr>
              <a:t>a</a:t>
            </a:r>
            <a:r>
              <a:rPr sz="1100" spc="-15" dirty="0">
                <a:latin typeface="+mn-lt"/>
                <a:cs typeface="Arial MT"/>
              </a:rPr>
              <a:t> </a:t>
            </a:r>
            <a:r>
              <a:rPr sz="1100" spc="-30" dirty="0">
                <a:latin typeface="+mn-lt"/>
                <a:cs typeface="Arial MT"/>
              </a:rPr>
              <a:t>statement</a:t>
            </a:r>
            <a:r>
              <a:rPr sz="1100" spc="-15" dirty="0">
                <a:latin typeface="+mn-lt"/>
                <a:cs typeface="Arial MT"/>
              </a:rPr>
              <a:t> </a:t>
            </a:r>
            <a:r>
              <a:rPr sz="1100" dirty="0">
                <a:latin typeface="+mn-lt"/>
                <a:cs typeface="Arial MT"/>
              </a:rPr>
              <a:t>that’s</a:t>
            </a:r>
            <a:r>
              <a:rPr sz="1100" spc="-20" dirty="0">
                <a:latin typeface="+mn-lt"/>
                <a:cs typeface="Arial MT"/>
              </a:rPr>
              <a:t> </a:t>
            </a:r>
            <a:r>
              <a:rPr sz="1100" dirty="0">
                <a:latin typeface="+mn-lt"/>
                <a:cs typeface="Arial MT"/>
              </a:rPr>
              <a:t>true</a:t>
            </a:r>
            <a:r>
              <a:rPr sz="1100" spc="-15" dirty="0">
                <a:latin typeface="+mn-lt"/>
                <a:cs typeface="Arial MT"/>
              </a:rPr>
              <a:t> </a:t>
            </a:r>
            <a:r>
              <a:rPr sz="1100" spc="-10" dirty="0">
                <a:latin typeface="+mn-lt"/>
                <a:cs typeface="Arial MT"/>
              </a:rPr>
              <a:t>by</a:t>
            </a:r>
            <a:r>
              <a:rPr sz="1100" spc="-15" dirty="0">
                <a:latin typeface="+mn-lt"/>
                <a:cs typeface="Arial MT"/>
              </a:rPr>
              <a:t> </a:t>
            </a:r>
            <a:r>
              <a:rPr sz="1100" spc="-10" dirty="0">
                <a:latin typeface="+mn-lt"/>
                <a:cs typeface="Arial MT"/>
              </a:rPr>
              <a:t>definition.</a:t>
            </a:r>
            <a:endParaRPr sz="1100" dirty="0">
              <a:latin typeface="+mn-lt"/>
              <a:cs typeface="Arial MT"/>
            </a:endParaRPr>
          </a:p>
          <a:p>
            <a:pPr>
              <a:lnSpc>
                <a:spcPct val="100000"/>
              </a:lnSpc>
              <a:spcBef>
                <a:spcPts val="484"/>
              </a:spcBef>
            </a:pPr>
            <a:endParaRPr sz="1100" dirty="0">
              <a:latin typeface="+mn-lt"/>
              <a:cs typeface="Arial MT"/>
            </a:endParaRPr>
          </a:p>
          <a:p>
            <a:pPr marL="300355" indent="-136525">
              <a:lnSpc>
                <a:spcPct val="100000"/>
              </a:lnSpc>
              <a:buFont typeface="Arial"/>
              <a:buChar char="•"/>
              <a:tabLst>
                <a:tab pos="300355" algn="l"/>
              </a:tabLst>
            </a:pPr>
            <a:r>
              <a:rPr sz="1100" spc="-25" dirty="0">
                <a:latin typeface="+mn-lt"/>
                <a:cs typeface="Arial MT"/>
              </a:rPr>
              <a:t>“Triangles</a:t>
            </a:r>
            <a:r>
              <a:rPr sz="1100" spc="-10" dirty="0">
                <a:latin typeface="+mn-lt"/>
                <a:cs typeface="Arial MT"/>
              </a:rPr>
              <a:t> </a:t>
            </a:r>
            <a:r>
              <a:rPr sz="1100" spc="-70" dirty="0">
                <a:latin typeface="+mn-lt"/>
                <a:cs typeface="Arial MT"/>
              </a:rPr>
              <a:t>have</a:t>
            </a:r>
            <a:r>
              <a:rPr sz="1100" spc="-5" dirty="0">
                <a:latin typeface="+mn-lt"/>
                <a:cs typeface="Arial MT"/>
              </a:rPr>
              <a:t> </a:t>
            </a:r>
            <a:r>
              <a:rPr sz="1100" spc="-30" dirty="0">
                <a:latin typeface="+mn-lt"/>
                <a:cs typeface="Arial MT"/>
              </a:rPr>
              <a:t>three</a:t>
            </a:r>
            <a:r>
              <a:rPr sz="1100" spc="-5" dirty="0">
                <a:latin typeface="+mn-lt"/>
                <a:cs typeface="Arial MT"/>
              </a:rPr>
              <a:t> </a:t>
            </a:r>
            <a:r>
              <a:rPr sz="1100" spc="-10" dirty="0">
                <a:latin typeface="+mn-lt"/>
                <a:cs typeface="Arial MT"/>
              </a:rPr>
              <a:t>sides.”</a:t>
            </a:r>
            <a:endParaRPr sz="1100" dirty="0">
              <a:latin typeface="+mn-lt"/>
              <a:cs typeface="Arial MT"/>
            </a:endParaRP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2">
            <a:extLst>
              <a:ext uri="{FF2B5EF4-FFF2-40B4-BE49-F238E27FC236}">
                <a16:creationId xmlns:a16="http://schemas.microsoft.com/office/drawing/2014/main" id="{E49F1ED5-902F-6252-00B9-360B48A83EA3}"/>
              </a:ext>
            </a:extLst>
          </p:cNvPr>
          <p:cNvSpPr txBox="1"/>
          <p:nvPr/>
        </p:nvSpPr>
        <p:spPr>
          <a:xfrm>
            <a:off x="334594" y="723111"/>
            <a:ext cx="3049270" cy="922047"/>
          </a:xfrm>
          <a:prstGeom prst="rect">
            <a:avLst/>
          </a:prstGeom>
        </p:spPr>
        <p:txBody>
          <a:bodyPr vert="horz" wrap="square" lIns="0" tIns="11430" rIns="0" bIns="0" rtlCol="0">
            <a:spAutoFit/>
          </a:bodyPr>
          <a:lstStyle/>
          <a:p>
            <a:pPr marL="25400">
              <a:lnSpc>
                <a:spcPct val="100000"/>
              </a:lnSpc>
              <a:spcBef>
                <a:spcPts val="90"/>
              </a:spcBef>
            </a:pPr>
            <a:r>
              <a:rPr sz="1100" dirty="0">
                <a:latin typeface="+mn-lt"/>
                <a:cs typeface="Arial MT"/>
              </a:rPr>
              <a:t>A</a:t>
            </a:r>
            <a:r>
              <a:rPr sz="1100" spc="-20" dirty="0">
                <a:latin typeface="+mn-lt"/>
                <a:cs typeface="Arial MT"/>
              </a:rPr>
              <a:t> </a:t>
            </a:r>
            <a:r>
              <a:rPr sz="1100" spc="-20" dirty="0">
                <a:solidFill>
                  <a:srgbClr val="00B0F0"/>
                </a:solidFill>
                <a:latin typeface="+mn-lt"/>
                <a:cs typeface="Arial MT"/>
              </a:rPr>
              <a:t>tautology</a:t>
            </a:r>
            <a:r>
              <a:rPr sz="1100" spc="-15" dirty="0">
                <a:solidFill>
                  <a:srgbClr val="FF0000"/>
                </a:solidFill>
                <a:latin typeface="+mn-lt"/>
                <a:cs typeface="Arial MT"/>
              </a:rPr>
              <a:t> </a:t>
            </a:r>
            <a:r>
              <a:rPr sz="1100" spc="-10" dirty="0">
                <a:latin typeface="+mn-lt"/>
                <a:cs typeface="Arial MT"/>
              </a:rPr>
              <a:t>is</a:t>
            </a:r>
            <a:r>
              <a:rPr sz="1100" spc="-15" dirty="0">
                <a:latin typeface="+mn-lt"/>
                <a:cs typeface="Arial MT"/>
              </a:rPr>
              <a:t> </a:t>
            </a:r>
            <a:r>
              <a:rPr sz="1100" dirty="0">
                <a:latin typeface="+mn-lt"/>
                <a:cs typeface="Arial MT"/>
              </a:rPr>
              <a:t>a</a:t>
            </a:r>
            <a:r>
              <a:rPr sz="1100" spc="-15" dirty="0">
                <a:latin typeface="+mn-lt"/>
                <a:cs typeface="Arial MT"/>
              </a:rPr>
              <a:t> </a:t>
            </a:r>
            <a:r>
              <a:rPr sz="1100" spc="-30" dirty="0">
                <a:latin typeface="+mn-lt"/>
                <a:cs typeface="Arial MT"/>
              </a:rPr>
              <a:t>statement</a:t>
            </a:r>
            <a:r>
              <a:rPr sz="1100" spc="-15" dirty="0">
                <a:latin typeface="+mn-lt"/>
                <a:cs typeface="Arial MT"/>
              </a:rPr>
              <a:t> </a:t>
            </a:r>
            <a:r>
              <a:rPr sz="1100" dirty="0">
                <a:latin typeface="+mn-lt"/>
                <a:cs typeface="Arial MT"/>
              </a:rPr>
              <a:t>that’s</a:t>
            </a:r>
            <a:r>
              <a:rPr sz="1100" spc="-20" dirty="0">
                <a:latin typeface="+mn-lt"/>
                <a:cs typeface="Arial MT"/>
              </a:rPr>
              <a:t> </a:t>
            </a:r>
            <a:r>
              <a:rPr sz="1100" dirty="0">
                <a:latin typeface="+mn-lt"/>
                <a:cs typeface="Arial MT"/>
              </a:rPr>
              <a:t>true</a:t>
            </a:r>
            <a:r>
              <a:rPr sz="1100" spc="-15" dirty="0">
                <a:latin typeface="+mn-lt"/>
                <a:cs typeface="Arial MT"/>
              </a:rPr>
              <a:t> </a:t>
            </a:r>
            <a:r>
              <a:rPr sz="1100" spc="-10" dirty="0">
                <a:latin typeface="+mn-lt"/>
                <a:cs typeface="Arial MT"/>
              </a:rPr>
              <a:t>by</a:t>
            </a:r>
            <a:r>
              <a:rPr sz="1100" spc="-15" dirty="0">
                <a:latin typeface="+mn-lt"/>
                <a:cs typeface="Arial MT"/>
              </a:rPr>
              <a:t> </a:t>
            </a:r>
            <a:r>
              <a:rPr sz="1100" spc="-10" dirty="0">
                <a:latin typeface="+mn-lt"/>
                <a:cs typeface="Arial MT"/>
              </a:rPr>
              <a:t>definition.</a:t>
            </a:r>
            <a:endParaRPr sz="1100" dirty="0">
              <a:latin typeface="+mn-lt"/>
              <a:cs typeface="Arial MT"/>
            </a:endParaRPr>
          </a:p>
          <a:p>
            <a:pPr>
              <a:lnSpc>
                <a:spcPct val="100000"/>
              </a:lnSpc>
              <a:spcBef>
                <a:spcPts val="484"/>
              </a:spcBef>
            </a:pPr>
            <a:endParaRPr sz="1100" dirty="0">
              <a:latin typeface="+mn-lt"/>
              <a:cs typeface="Arial MT"/>
            </a:endParaRPr>
          </a:p>
          <a:p>
            <a:pPr marL="300355" indent="-136525">
              <a:lnSpc>
                <a:spcPct val="100000"/>
              </a:lnSpc>
              <a:buFont typeface="Arial"/>
              <a:buChar char="•"/>
              <a:tabLst>
                <a:tab pos="300355" algn="l"/>
              </a:tabLst>
            </a:pPr>
            <a:r>
              <a:rPr sz="1100" spc="-25" dirty="0">
                <a:latin typeface="+mn-lt"/>
                <a:cs typeface="Arial MT"/>
              </a:rPr>
              <a:t>“Triangles</a:t>
            </a:r>
            <a:r>
              <a:rPr sz="1100" spc="-10" dirty="0">
                <a:latin typeface="+mn-lt"/>
                <a:cs typeface="Arial MT"/>
              </a:rPr>
              <a:t> </a:t>
            </a:r>
            <a:r>
              <a:rPr sz="1100" spc="-70" dirty="0">
                <a:latin typeface="+mn-lt"/>
                <a:cs typeface="Arial MT"/>
              </a:rPr>
              <a:t>have</a:t>
            </a:r>
            <a:r>
              <a:rPr sz="1100" spc="-5" dirty="0">
                <a:latin typeface="+mn-lt"/>
                <a:cs typeface="Arial MT"/>
              </a:rPr>
              <a:t> </a:t>
            </a:r>
            <a:r>
              <a:rPr sz="1100" spc="-30" dirty="0">
                <a:latin typeface="+mn-lt"/>
                <a:cs typeface="Arial MT"/>
              </a:rPr>
              <a:t>three</a:t>
            </a:r>
            <a:r>
              <a:rPr sz="1100" spc="-5" dirty="0">
                <a:latin typeface="+mn-lt"/>
                <a:cs typeface="Arial MT"/>
              </a:rPr>
              <a:t> </a:t>
            </a:r>
            <a:r>
              <a:rPr sz="1100" spc="-10" dirty="0">
                <a:latin typeface="+mn-lt"/>
                <a:cs typeface="Arial MT"/>
              </a:rPr>
              <a:t>sides.”</a:t>
            </a:r>
            <a:endParaRPr lang="en-US" sz="1100" spc="-10" dirty="0">
              <a:latin typeface="+mn-lt"/>
              <a:cs typeface="Arial MT"/>
            </a:endParaRPr>
          </a:p>
          <a:p>
            <a:pPr marL="163830">
              <a:lnSpc>
                <a:spcPct val="100000"/>
              </a:lnSpc>
              <a:tabLst>
                <a:tab pos="300355" algn="l"/>
              </a:tabLst>
            </a:pPr>
            <a:endParaRPr lang="en-US" sz="1100" spc="-10" dirty="0">
              <a:latin typeface="+mn-lt"/>
              <a:cs typeface="Arial MT"/>
            </a:endParaRPr>
          </a:p>
          <a:p>
            <a:pPr marL="300355" indent="-136525">
              <a:lnSpc>
                <a:spcPct val="100000"/>
              </a:lnSpc>
              <a:buFont typeface="Arial"/>
              <a:buChar char="•"/>
              <a:tabLst>
                <a:tab pos="300355" algn="l"/>
              </a:tabLst>
            </a:pPr>
            <a:r>
              <a:rPr lang="en-US" sz="1100" spc="-25" dirty="0">
                <a:latin typeface="+mn-lt"/>
                <a:cs typeface="Arial MT"/>
              </a:rPr>
              <a:t>“Strong states are able to implement policies</a:t>
            </a:r>
            <a:r>
              <a:rPr lang="en-US" sz="1100" spc="-10" dirty="0">
                <a:latin typeface="+mn-lt"/>
                <a:cs typeface="Arial MT"/>
              </a:rPr>
              <a:t>.”</a:t>
            </a: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328230"/>
          </a:xfrm>
          <a:prstGeom prst="rect">
            <a:avLst/>
          </a:prstGeom>
        </p:spPr>
        <p:txBody>
          <a:bodyPr vert="horz" wrap="square" lIns="0" tIns="157416" rIns="0" bIns="0" rtlCol="0">
            <a:spAutoFit/>
          </a:bodyPr>
          <a:lstStyle/>
          <a:p>
            <a:pPr marL="12700">
              <a:lnSpc>
                <a:spcPct val="100000"/>
              </a:lnSpc>
              <a:spcBef>
                <a:spcPts val="90"/>
              </a:spcBef>
            </a:pPr>
            <a:r>
              <a:rPr dirty="0">
                <a:solidFill>
                  <a:srgbClr val="000000"/>
                </a:solidFill>
                <a:latin typeface="+mj-lt"/>
              </a:rPr>
              <a:t>A</a:t>
            </a:r>
            <a:r>
              <a:rPr spc="-20" dirty="0">
                <a:solidFill>
                  <a:srgbClr val="000000"/>
                </a:solidFill>
                <a:latin typeface="+mj-lt"/>
              </a:rPr>
              <a:t> </a:t>
            </a:r>
            <a:r>
              <a:rPr spc="-20" dirty="0">
                <a:solidFill>
                  <a:srgbClr val="00B0F0"/>
                </a:solidFill>
                <a:latin typeface="+mj-lt"/>
              </a:rPr>
              <a:t>tautology</a:t>
            </a:r>
            <a:r>
              <a:rPr spc="-15" dirty="0">
                <a:latin typeface="+mj-lt"/>
              </a:rPr>
              <a:t> </a:t>
            </a:r>
            <a:r>
              <a:rPr spc="-10" dirty="0">
                <a:solidFill>
                  <a:srgbClr val="000000"/>
                </a:solidFill>
                <a:latin typeface="+mj-lt"/>
              </a:rPr>
              <a:t>is</a:t>
            </a:r>
            <a:r>
              <a:rPr spc="-15" dirty="0">
                <a:solidFill>
                  <a:srgbClr val="000000"/>
                </a:solidFill>
                <a:latin typeface="+mj-lt"/>
              </a:rPr>
              <a:t> </a:t>
            </a:r>
            <a:r>
              <a:rPr dirty="0">
                <a:solidFill>
                  <a:srgbClr val="000000"/>
                </a:solidFill>
                <a:latin typeface="+mj-lt"/>
              </a:rPr>
              <a:t>a</a:t>
            </a:r>
            <a:r>
              <a:rPr spc="-15" dirty="0">
                <a:solidFill>
                  <a:srgbClr val="000000"/>
                </a:solidFill>
                <a:latin typeface="+mj-lt"/>
              </a:rPr>
              <a:t> </a:t>
            </a:r>
            <a:r>
              <a:rPr spc="-30" dirty="0">
                <a:solidFill>
                  <a:srgbClr val="000000"/>
                </a:solidFill>
                <a:latin typeface="+mj-lt"/>
              </a:rPr>
              <a:t>statement</a:t>
            </a:r>
            <a:r>
              <a:rPr spc="-15" dirty="0">
                <a:solidFill>
                  <a:srgbClr val="000000"/>
                </a:solidFill>
                <a:latin typeface="+mj-lt"/>
              </a:rPr>
              <a:t> </a:t>
            </a:r>
            <a:r>
              <a:rPr dirty="0">
                <a:solidFill>
                  <a:srgbClr val="000000"/>
                </a:solidFill>
                <a:latin typeface="+mj-lt"/>
              </a:rPr>
              <a:t>that’s</a:t>
            </a:r>
            <a:r>
              <a:rPr spc="-20" dirty="0">
                <a:solidFill>
                  <a:srgbClr val="000000"/>
                </a:solidFill>
                <a:latin typeface="+mj-lt"/>
              </a:rPr>
              <a:t> </a:t>
            </a:r>
            <a:r>
              <a:rPr dirty="0">
                <a:solidFill>
                  <a:srgbClr val="000000"/>
                </a:solidFill>
                <a:latin typeface="+mj-lt"/>
              </a:rPr>
              <a:t>true</a:t>
            </a:r>
            <a:r>
              <a:rPr spc="-15" dirty="0">
                <a:solidFill>
                  <a:srgbClr val="000000"/>
                </a:solidFill>
                <a:latin typeface="+mj-lt"/>
              </a:rPr>
              <a:t> </a:t>
            </a:r>
            <a:r>
              <a:rPr spc="-10" dirty="0">
                <a:solidFill>
                  <a:srgbClr val="000000"/>
                </a:solidFill>
                <a:latin typeface="+mj-lt"/>
              </a:rPr>
              <a:t>by</a:t>
            </a:r>
            <a:r>
              <a:rPr spc="-15" dirty="0">
                <a:solidFill>
                  <a:srgbClr val="000000"/>
                </a:solidFill>
                <a:latin typeface="+mj-lt"/>
              </a:rPr>
              <a:t> </a:t>
            </a:r>
            <a:r>
              <a:rPr spc="-10" dirty="0">
                <a:solidFill>
                  <a:srgbClr val="000000"/>
                </a:solidFill>
                <a:latin typeface="+mj-lt"/>
              </a:rPr>
              <a:t>definition.</a:t>
            </a:r>
          </a:p>
        </p:txBody>
      </p:sp>
      <p:sp>
        <p:nvSpPr>
          <p:cNvPr id="4" name="object 2">
            <a:extLst>
              <a:ext uri="{FF2B5EF4-FFF2-40B4-BE49-F238E27FC236}">
                <a16:creationId xmlns:a16="http://schemas.microsoft.com/office/drawing/2014/main" id="{058F8F48-B4C3-EAEF-8078-31F1BBEFAAF7}"/>
              </a:ext>
            </a:extLst>
          </p:cNvPr>
          <p:cNvSpPr txBox="1"/>
          <p:nvPr/>
        </p:nvSpPr>
        <p:spPr>
          <a:xfrm>
            <a:off x="334593" y="723111"/>
            <a:ext cx="3917315" cy="1768433"/>
          </a:xfrm>
          <a:prstGeom prst="rect">
            <a:avLst/>
          </a:prstGeom>
        </p:spPr>
        <p:txBody>
          <a:bodyPr vert="horz" wrap="square" lIns="0" tIns="11430" rIns="0" bIns="0" rtlCol="0">
            <a:spAutoFit/>
          </a:bodyPr>
          <a:lstStyle/>
          <a:p>
            <a:pPr marL="25400">
              <a:lnSpc>
                <a:spcPct val="100000"/>
              </a:lnSpc>
              <a:spcBef>
                <a:spcPts val="90"/>
              </a:spcBef>
            </a:pPr>
            <a:r>
              <a:rPr sz="1100" dirty="0">
                <a:latin typeface="+mn-lt"/>
                <a:cs typeface="Arial MT"/>
              </a:rPr>
              <a:t>A</a:t>
            </a:r>
            <a:r>
              <a:rPr sz="1100" spc="-20" dirty="0">
                <a:latin typeface="+mn-lt"/>
                <a:cs typeface="Arial MT"/>
              </a:rPr>
              <a:t> </a:t>
            </a:r>
            <a:r>
              <a:rPr sz="1100" spc="-20" dirty="0">
                <a:solidFill>
                  <a:srgbClr val="00B0F0"/>
                </a:solidFill>
                <a:latin typeface="+mn-lt"/>
                <a:cs typeface="Arial MT"/>
              </a:rPr>
              <a:t>tautology</a:t>
            </a:r>
            <a:r>
              <a:rPr sz="1100" spc="-15" dirty="0">
                <a:solidFill>
                  <a:srgbClr val="FF0000"/>
                </a:solidFill>
                <a:latin typeface="+mn-lt"/>
                <a:cs typeface="Arial MT"/>
              </a:rPr>
              <a:t> </a:t>
            </a:r>
            <a:r>
              <a:rPr sz="1100" spc="-10" dirty="0">
                <a:latin typeface="+mn-lt"/>
                <a:cs typeface="Arial MT"/>
              </a:rPr>
              <a:t>is</a:t>
            </a:r>
            <a:r>
              <a:rPr sz="1100" spc="-15" dirty="0">
                <a:latin typeface="+mn-lt"/>
                <a:cs typeface="Arial MT"/>
              </a:rPr>
              <a:t> </a:t>
            </a:r>
            <a:r>
              <a:rPr sz="1100" dirty="0">
                <a:latin typeface="+mn-lt"/>
                <a:cs typeface="Arial MT"/>
              </a:rPr>
              <a:t>a</a:t>
            </a:r>
            <a:r>
              <a:rPr sz="1100" spc="-15" dirty="0">
                <a:latin typeface="+mn-lt"/>
                <a:cs typeface="Arial MT"/>
              </a:rPr>
              <a:t> </a:t>
            </a:r>
            <a:r>
              <a:rPr sz="1100" spc="-30" dirty="0">
                <a:latin typeface="+mn-lt"/>
                <a:cs typeface="Arial MT"/>
              </a:rPr>
              <a:t>statement</a:t>
            </a:r>
            <a:r>
              <a:rPr sz="1100" spc="-15" dirty="0">
                <a:latin typeface="+mn-lt"/>
                <a:cs typeface="Arial MT"/>
              </a:rPr>
              <a:t> </a:t>
            </a:r>
            <a:r>
              <a:rPr sz="1100" dirty="0">
                <a:latin typeface="+mn-lt"/>
                <a:cs typeface="Arial MT"/>
              </a:rPr>
              <a:t>that’s</a:t>
            </a:r>
            <a:r>
              <a:rPr sz="1100" spc="-20" dirty="0">
                <a:latin typeface="+mn-lt"/>
                <a:cs typeface="Arial MT"/>
              </a:rPr>
              <a:t> </a:t>
            </a:r>
            <a:r>
              <a:rPr sz="1100" dirty="0">
                <a:latin typeface="+mn-lt"/>
                <a:cs typeface="Arial MT"/>
              </a:rPr>
              <a:t>true</a:t>
            </a:r>
            <a:r>
              <a:rPr sz="1100" spc="-15" dirty="0">
                <a:latin typeface="+mn-lt"/>
                <a:cs typeface="Arial MT"/>
              </a:rPr>
              <a:t> </a:t>
            </a:r>
            <a:r>
              <a:rPr sz="1100" spc="-10" dirty="0">
                <a:latin typeface="+mn-lt"/>
                <a:cs typeface="Arial MT"/>
              </a:rPr>
              <a:t>by</a:t>
            </a:r>
            <a:r>
              <a:rPr sz="1100" spc="-15" dirty="0">
                <a:latin typeface="+mn-lt"/>
                <a:cs typeface="Arial MT"/>
              </a:rPr>
              <a:t> </a:t>
            </a:r>
            <a:r>
              <a:rPr sz="1100" spc="-10" dirty="0">
                <a:latin typeface="+mn-lt"/>
                <a:cs typeface="Arial MT"/>
              </a:rPr>
              <a:t>definition.</a:t>
            </a:r>
            <a:endParaRPr sz="1100" dirty="0">
              <a:latin typeface="+mn-lt"/>
              <a:cs typeface="Arial MT"/>
            </a:endParaRPr>
          </a:p>
          <a:p>
            <a:pPr>
              <a:lnSpc>
                <a:spcPct val="100000"/>
              </a:lnSpc>
              <a:spcBef>
                <a:spcPts val="484"/>
              </a:spcBef>
            </a:pPr>
            <a:endParaRPr sz="1100" dirty="0">
              <a:latin typeface="+mn-lt"/>
              <a:cs typeface="Arial MT"/>
            </a:endParaRPr>
          </a:p>
          <a:p>
            <a:pPr marL="300355" indent="-136525">
              <a:lnSpc>
                <a:spcPct val="100000"/>
              </a:lnSpc>
              <a:buFont typeface="Arial"/>
              <a:buChar char="•"/>
              <a:tabLst>
                <a:tab pos="300355" algn="l"/>
              </a:tabLst>
            </a:pPr>
            <a:r>
              <a:rPr sz="1100" spc="-25" dirty="0">
                <a:latin typeface="+mn-lt"/>
                <a:cs typeface="Arial MT"/>
              </a:rPr>
              <a:t>“Triangles</a:t>
            </a:r>
            <a:r>
              <a:rPr sz="1100" spc="-10" dirty="0">
                <a:latin typeface="+mn-lt"/>
                <a:cs typeface="Arial MT"/>
              </a:rPr>
              <a:t> </a:t>
            </a:r>
            <a:r>
              <a:rPr sz="1100" spc="-70" dirty="0">
                <a:latin typeface="+mn-lt"/>
                <a:cs typeface="Arial MT"/>
              </a:rPr>
              <a:t>have</a:t>
            </a:r>
            <a:r>
              <a:rPr sz="1100" spc="-5" dirty="0">
                <a:latin typeface="+mn-lt"/>
                <a:cs typeface="Arial MT"/>
              </a:rPr>
              <a:t> </a:t>
            </a:r>
            <a:r>
              <a:rPr sz="1100" spc="-30" dirty="0">
                <a:latin typeface="+mn-lt"/>
                <a:cs typeface="Arial MT"/>
              </a:rPr>
              <a:t>three</a:t>
            </a:r>
            <a:r>
              <a:rPr sz="1100" spc="-5" dirty="0">
                <a:latin typeface="+mn-lt"/>
                <a:cs typeface="Arial MT"/>
              </a:rPr>
              <a:t> </a:t>
            </a:r>
            <a:r>
              <a:rPr sz="1100" spc="-10" dirty="0">
                <a:latin typeface="+mn-lt"/>
                <a:cs typeface="Arial MT"/>
              </a:rPr>
              <a:t>sides.”</a:t>
            </a:r>
            <a:endParaRPr lang="en-US" sz="1100" spc="-10" dirty="0">
              <a:latin typeface="+mn-lt"/>
              <a:cs typeface="Arial MT"/>
            </a:endParaRPr>
          </a:p>
          <a:p>
            <a:pPr marL="163830">
              <a:lnSpc>
                <a:spcPct val="100000"/>
              </a:lnSpc>
              <a:tabLst>
                <a:tab pos="300355" algn="l"/>
              </a:tabLst>
            </a:pPr>
            <a:endParaRPr lang="en-US" sz="1100" spc="-10" dirty="0">
              <a:latin typeface="+mn-lt"/>
              <a:cs typeface="Arial MT"/>
            </a:endParaRPr>
          </a:p>
          <a:p>
            <a:pPr marL="300355" indent="-136525">
              <a:lnSpc>
                <a:spcPct val="100000"/>
              </a:lnSpc>
              <a:buFont typeface="Arial"/>
              <a:buChar char="•"/>
              <a:tabLst>
                <a:tab pos="300355" algn="l"/>
              </a:tabLst>
            </a:pPr>
            <a:r>
              <a:rPr lang="en-US" sz="1100" spc="-25" dirty="0">
                <a:latin typeface="+mn-lt"/>
                <a:cs typeface="Arial MT"/>
              </a:rPr>
              <a:t>“Strong states are able to implement policies</a:t>
            </a:r>
            <a:r>
              <a:rPr lang="en-US" sz="1100" spc="-10" dirty="0">
                <a:latin typeface="+mn-lt"/>
                <a:cs typeface="Arial MT"/>
              </a:rPr>
              <a:t>.”</a:t>
            </a:r>
          </a:p>
          <a:p>
            <a:pPr marL="300355" indent="-136525">
              <a:lnSpc>
                <a:spcPct val="100000"/>
              </a:lnSpc>
              <a:buFont typeface="Arial"/>
              <a:buChar char="•"/>
              <a:tabLst>
                <a:tab pos="300355" algn="l"/>
              </a:tabLst>
            </a:pPr>
            <a:endParaRPr lang="en-US" sz="1100" spc="-10" dirty="0">
              <a:latin typeface="+mn-lt"/>
              <a:cs typeface="Arial MT"/>
            </a:endParaRPr>
          </a:p>
          <a:p>
            <a:pPr marL="163830" lvl="2">
              <a:tabLst>
                <a:tab pos="300355" algn="l"/>
              </a:tabLst>
            </a:pPr>
            <a:r>
              <a:rPr lang="en-US" sz="1100" spc="-70" dirty="0">
                <a:latin typeface="+mn-lt"/>
                <a:cs typeface="Arial MT"/>
              </a:rPr>
              <a:t>	Unless</a:t>
            </a:r>
            <a:r>
              <a:rPr lang="en-US" sz="1100" dirty="0">
                <a:latin typeface="+mn-lt"/>
                <a:cs typeface="Arial MT"/>
              </a:rPr>
              <a:t> </a:t>
            </a:r>
            <a:r>
              <a:rPr lang="en-US" sz="1100" spc="-80" dirty="0">
                <a:latin typeface="+mn-lt"/>
                <a:cs typeface="Arial MT"/>
              </a:rPr>
              <a:t>we</a:t>
            </a:r>
            <a:r>
              <a:rPr lang="en-US" sz="1100" spc="10" dirty="0">
                <a:latin typeface="+mn-lt"/>
                <a:cs typeface="Arial MT"/>
              </a:rPr>
              <a:t> </a:t>
            </a:r>
            <a:r>
              <a:rPr lang="en-US" sz="1100" spc="-30" dirty="0">
                <a:latin typeface="+mn-lt"/>
                <a:cs typeface="Arial MT"/>
              </a:rPr>
              <a:t>can</a:t>
            </a:r>
            <a:r>
              <a:rPr lang="en-US" sz="1100" dirty="0">
                <a:latin typeface="+mn-lt"/>
                <a:cs typeface="Arial MT"/>
              </a:rPr>
              <a:t> think</a:t>
            </a:r>
            <a:r>
              <a:rPr lang="en-US" sz="1100" spc="10" dirty="0">
                <a:latin typeface="+mn-lt"/>
                <a:cs typeface="Arial MT"/>
              </a:rPr>
              <a:t> </a:t>
            </a:r>
            <a:r>
              <a:rPr lang="en-US" sz="1100" dirty="0">
                <a:latin typeface="+mn-lt"/>
                <a:cs typeface="Arial MT"/>
              </a:rPr>
              <a:t>of a</a:t>
            </a:r>
            <a:r>
              <a:rPr lang="en-US" sz="1100" spc="5" dirty="0">
                <a:latin typeface="+mn-lt"/>
                <a:cs typeface="Arial MT"/>
              </a:rPr>
              <a:t> </a:t>
            </a:r>
            <a:r>
              <a:rPr lang="en-US" sz="1100" spc="-65" dirty="0">
                <a:latin typeface="+mn-lt"/>
                <a:cs typeface="Arial MT"/>
              </a:rPr>
              <a:t>way</a:t>
            </a:r>
            <a:r>
              <a:rPr lang="en-US" sz="1100" spc="5" dirty="0">
                <a:latin typeface="+mn-lt"/>
                <a:cs typeface="Arial MT"/>
              </a:rPr>
              <a:t> </a:t>
            </a:r>
            <a:r>
              <a:rPr lang="en-US" sz="1100" dirty="0">
                <a:latin typeface="+mn-lt"/>
                <a:cs typeface="Arial MT"/>
              </a:rPr>
              <a:t>of</a:t>
            </a:r>
            <a:r>
              <a:rPr lang="en-US" sz="1100" spc="5" dirty="0">
                <a:latin typeface="+mn-lt"/>
                <a:cs typeface="Arial MT"/>
              </a:rPr>
              <a:t> </a:t>
            </a:r>
            <a:r>
              <a:rPr lang="en-US" sz="1100" spc="-10" dirty="0">
                <a:latin typeface="+mn-lt"/>
                <a:cs typeface="Arial MT"/>
              </a:rPr>
              <a:t>identifying</a:t>
            </a:r>
            <a:r>
              <a:rPr lang="en-US" sz="1100" dirty="0">
                <a:latin typeface="+mn-lt"/>
                <a:cs typeface="Arial MT"/>
              </a:rPr>
              <a:t> a</a:t>
            </a:r>
            <a:r>
              <a:rPr lang="en-US" sz="1100" spc="5" dirty="0">
                <a:latin typeface="+mn-lt"/>
                <a:cs typeface="Arial MT"/>
              </a:rPr>
              <a:t> </a:t>
            </a:r>
            <a:r>
              <a:rPr lang="en-US" sz="1100" spc="-20" dirty="0">
                <a:latin typeface="+mn-lt"/>
                <a:cs typeface="Arial MT"/>
              </a:rPr>
              <a:t>strong</a:t>
            </a:r>
            <a:r>
              <a:rPr lang="en-US" sz="1100" spc="5" dirty="0">
                <a:latin typeface="+mn-lt"/>
                <a:cs typeface="Arial MT"/>
              </a:rPr>
              <a:t> </a:t>
            </a:r>
            <a:r>
              <a:rPr lang="en-US" sz="1100" spc="-10" dirty="0">
                <a:latin typeface="+mn-lt"/>
                <a:cs typeface="Arial MT"/>
              </a:rPr>
              <a:t>state 	</a:t>
            </a:r>
            <a:r>
              <a:rPr lang="en-US" sz="1100" dirty="0">
                <a:latin typeface="+mn-lt"/>
                <a:cs typeface="Arial MT"/>
              </a:rPr>
              <a:t>without</a:t>
            </a:r>
            <a:r>
              <a:rPr lang="en-US" sz="1100" spc="10" dirty="0">
                <a:latin typeface="+mn-lt"/>
                <a:cs typeface="Arial MT"/>
              </a:rPr>
              <a:t> </a:t>
            </a:r>
            <a:r>
              <a:rPr lang="en-US" sz="1100" spc="-50" dirty="0">
                <a:latin typeface="+mn-lt"/>
                <a:cs typeface="Arial MT"/>
              </a:rPr>
              <a:t>reference</a:t>
            </a:r>
            <a:r>
              <a:rPr lang="en-US" sz="1100" spc="20" dirty="0">
                <a:latin typeface="+mn-lt"/>
                <a:cs typeface="Arial MT"/>
              </a:rPr>
              <a:t> </a:t>
            </a:r>
            <a:r>
              <a:rPr lang="en-US" sz="1100" dirty="0">
                <a:latin typeface="+mn-lt"/>
                <a:cs typeface="Arial MT"/>
              </a:rPr>
              <a:t>to</a:t>
            </a:r>
            <a:r>
              <a:rPr lang="en-US" sz="1100" spc="15" dirty="0">
                <a:latin typeface="+mn-lt"/>
                <a:cs typeface="Arial MT"/>
              </a:rPr>
              <a:t> </a:t>
            </a:r>
            <a:r>
              <a:rPr lang="en-US" sz="1100" dirty="0">
                <a:latin typeface="+mn-lt"/>
                <a:cs typeface="Arial MT"/>
              </a:rPr>
              <a:t>its</a:t>
            </a:r>
            <a:r>
              <a:rPr lang="en-US" sz="1100" spc="15" dirty="0">
                <a:latin typeface="+mn-lt"/>
                <a:cs typeface="Arial MT"/>
              </a:rPr>
              <a:t> </a:t>
            </a:r>
            <a:r>
              <a:rPr lang="en-US" sz="1100" dirty="0">
                <a:latin typeface="+mn-lt"/>
                <a:cs typeface="Arial MT"/>
              </a:rPr>
              <a:t>ability</a:t>
            </a:r>
            <a:r>
              <a:rPr lang="en-US" sz="1100" spc="15" dirty="0">
                <a:latin typeface="+mn-lt"/>
                <a:cs typeface="Arial MT"/>
              </a:rPr>
              <a:t> </a:t>
            </a:r>
            <a:r>
              <a:rPr lang="en-US" sz="1100" dirty="0">
                <a:latin typeface="+mn-lt"/>
                <a:cs typeface="Arial MT"/>
              </a:rPr>
              <a:t>to</a:t>
            </a:r>
            <a:r>
              <a:rPr lang="en-US" sz="1100" spc="15" dirty="0">
                <a:latin typeface="+mn-lt"/>
                <a:cs typeface="Arial MT"/>
              </a:rPr>
              <a:t> </a:t>
            </a:r>
            <a:r>
              <a:rPr lang="en-US" sz="1100" spc="-25" dirty="0">
                <a:latin typeface="+mn-lt"/>
                <a:cs typeface="Arial MT"/>
              </a:rPr>
              <a:t>implement</a:t>
            </a:r>
            <a:r>
              <a:rPr lang="en-US" sz="1100" spc="20" dirty="0">
                <a:latin typeface="+mn-lt"/>
                <a:cs typeface="Arial MT"/>
              </a:rPr>
              <a:t> </a:t>
            </a:r>
            <a:r>
              <a:rPr lang="en-US" sz="1100" spc="-30" dirty="0">
                <a:latin typeface="+mn-lt"/>
                <a:cs typeface="Arial MT"/>
              </a:rPr>
              <a:t>policies,</a:t>
            </a:r>
            <a:r>
              <a:rPr lang="en-US" sz="1100" spc="15" dirty="0">
                <a:latin typeface="+mn-lt"/>
                <a:cs typeface="Arial MT"/>
              </a:rPr>
              <a:t> </a:t>
            </a:r>
            <a:r>
              <a:rPr lang="en-US" sz="1100" dirty="0">
                <a:latin typeface="+mn-lt"/>
                <a:cs typeface="Arial MT"/>
              </a:rPr>
              <a:t>then</a:t>
            </a:r>
            <a:r>
              <a:rPr lang="en-US" sz="1100" spc="15" dirty="0">
                <a:latin typeface="+mn-lt"/>
                <a:cs typeface="Arial MT"/>
              </a:rPr>
              <a:t> </a:t>
            </a:r>
            <a:r>
              <a:rPr lang="en-US" sz="1100" spc="-20" dirty="0">
                <a:latin typeface="+mn-lt"/>
                <a:cs typeface="Arial MT"/>
              </a:rPr>
              <a:t>this 	</a:t>
            </a:r>
            <a:r>
              <a:rPr lang="en-US" sz="1100" spc="-25" dirty="0">
                <a:latin typeface="+mn-lt"/>
                <a:cs typeface="Arial MT"/>
              </a:rPr>
              <a:t>statement</a:t>
            </a:r>
            <a:r>
              <a:rPr lang="en-US" sz="1100" spc="-15" dirty="0">
                <a:latin typeface="+mn-lt"/>
                <a:cs typeface="Arial MT"/>
              </a:rPr>
              <a:t> </a:t>
            </a:r>
            <a:r>
              <a:rPr lang="en-US" sz="1100" dirty="0">
                <a:latin typeface="+mn-lt"/>
                <a:cs typeface="Arial MT"/>
              </a:rPr>
              <a:t>can’t</a:t>
            </a:r>
            <a:r>
              <a:rPr lang="en-US" sz="1100" spc="-5" dirty="0">
                <a:latin typeface="+mn-lt"/>
                <a:cs typeface="Arial MT"/>
              </a:rPr>
              <a:t> </a:t>
            </a:r>
            <a:r>
              <a:rPr lang="en-US" sz="1100" spc="-10" dirty="0">
                <a:latin typeface="+mn-lt"/>
                <a:cs typeface="Arial MT"/>
              </a:rPr>
              <a:t>be</a:t>
            </a:r>
            <a:r>
              <a:rPr lang="en-US" sz="1100" spc="-15" dirty="0">
                <a:latin typeface="+mn-lt"/>
                <a:cs typeface="Arial MT"/>
              </a:rPr>
              <a:t> </a:t>
            </a:r>
            <a:r>
              <a:rPr lang="en-US" sz="1100" spc="-25" dirty="0">
                <a:latin typeface="+mn-lt"/>
                <a:cs typeface="Arial MT"/>
              </a:rPr>
              <a:t>falsified</a:t>
            </a:r>
            <a:r>
              <a:rPr lang="en-US" sz="1100" spc="-10" dirty="0">
                <a:latin typeface="+mn-lt"/>
                <a:cs typeface="Arial MT"/>
              </a:rPr>
              <a:t> </a:t>
            </a:r>
            <a:r>
              <a:rPr lang="en-US" sz="1100" spc="-20" dirty="0">
                <a:latin typeface="+mn-lt"/>
                <a:cs typeface="Arial MT"/>
              </a:rPr>
              <a:t>and</a:t>
            </a:r>
            <a:r>
              <a:rPr lang="en-US" sz="1100" spc="-10" dirty="0">
                <a:latin typeface="+mn-lt"/>
                <a:cs typeface="Arial MT"/>
              </a:rPr>
              <a:t> </a:t>
            </a:r>
            <a:r>
              <a:rPr lang="en-US" sz="1100" dirty="0">
                <a:latin typeface="+mn-lt"/>
                <a:cs typeface="Arial MT"/>
              </a:rPr>
              <a:t>is,</a:t>
            </a:r>
            <a:r>
              <a:rPr lang="en-US" sz="1100" spc="-10" dirty="0">
                <a:latin typeface="+mn-lt"/>
                <a:cs typeface="Arial MT"/>
              </a:rPr>
              <a:t> </a:t>
            </a:r>
            <a:r>
              <a:rPr lang="en-US" sz="1100" spc="-30" dirty="0">
                <a:latin typeface="+mn-lt"/>
                <a:cs typeface="Arial MT"/>
              </a:rPr>
              <a:t>therefore,</a:t>
            </a:r>
            <a:r>
              <a:rPr lang="en-US" sz="1100" spc="-10" dirty="0">
                <a:latin typeface="+mn-lt"/>
                <a:cs typeface="Arial MT"/>
              </a:rPr>
              <a:t> </a:t>
            </a:r>
            <a:r>
              <a:rPr lang="en-US" sz="1100" dirty="0">
                <a:latin typeface="+mn-lt"/>
                <a:cs typeface="Arial MT"/>
              </a:rPr>
              <a:t>not</a:t>
            </a:r>
            <a:r>
              <a:rPr lang="en-US" sz="1100" spc="-10" dirty="0">
                <a:latin typeface="+mn-lt"/>
                <a:cs typeface="Arial MT"/>
              </a:rPr>
              <a:t> scientific.</a:t>
            </a:r>
          </a:p>
          <a:p>
            <a:pPr marL="300355" indent="-136525">
              <a:lnSpc>
                <a:spcPct val="100000"/>
              </a:lnSpc>
              <a:buFont typeface="Arial"/>
              <a:buChar char="•"/>
              <a:tabLst>
                <a:tab pos="300355" algn="l"/>
              </a:tabLst>
            </a:pPr>
            <a:endParaRPr lang="en-US" sz="1100" spc="-10" dirty="0">
              <a:latin typeface="+mn-lt"/>
              <a:cs typeface="Arial MT"/>
            </a:endParaRP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756423"/>
            <a:ext cx="3935095" cy="754380"/>
          </a:xfrm>
          <a:prstGeom prst="rect">
            <a:avLst/>
          </a:prstGeom>
        </p:spPr>
        <p:txBody>
          <a:bodyPr vert="horz" wrap="square" lIns="0" tIns="11430" rIns="0" bIns="0" rtlCol="0">
            <a:spAutoFit/>
          </a:bodyPr>
          <a:lstStyle/>
          <a:p>
            <a:pPr marL="25400">
              <a:lnSpc>
                <a:spcPct val="100000"/>
              </a:lnSpc>
              <a:spcBef>
                <a:spcPts val="90"/>
              </a:spcBef>
            </a:pPr>
            <a:r>
              <a:rPr sz="1100" spc="-40" dirty="0">
                <a:latin typeface="+mn-lt"/>
                <a:cs typeface="Arial MT"/>
              </a:rPr>
              <a:t>Statements</a:t>
            </a:r>
            <a:r>
              <a:rPr sz="1100" dirty="0">
                <a:latin typeface="+mn-lt"/>
                <a:cs typeface="Arial MT"/>
              </a:rPr>
              <a:t> </a:t>
            </a:r>
            <a:r>
              <a:rPr sz="1100" spc="-10" dirty="0">
                <a:latin typeface="+mn-lt"/>
                <a:cs typeface="Arial MT"/>
              </a:rPr>
              <a:t>about</a:t>
            </a:r>
            <a:r>
              <a:rPr sz="1100" spc="5" dirty="0">
                <a:latin typeface="+mn-lt"/>
                <a:cs typeface="Arial MT"/>
              </a:rPr>
              <a:t> </a:t>
            </a:r>
            <a:r>
              <a:rPr sz="1100" spc="-65" dirty="0">
                <a:solidFill>
                  <a:srgbClr val="00B0F0"/>
                </a:solidFill>
                <a:latin typeface="+mn-lt"/>
                <a:cs typeface="Arial MT"/>
              </a:rPr>
              <a:t>unobservable</a:t>
            </a:r>
            <a:r>
              <a:rPr sz="1100" spc="5" dirty="0">
                <a:solidFill>
                  <a:srgbClr val="00B0F0"/>
                </a:solidFill>
                <a:latin typeface="+mn-lt"/>
                <a:cs typeface="Arial MT"/>
              </a:rPr>
              <a:t> </a:t>
            </a:r>
            <a:r>
              <a:rPr sz="1100" spc="-10" dirty="0">
                <a:solidFill>
                  <a:srgbClr val="00B0F0"/>
                </a:solidFill>
                <a:latin typeface="+mn-lt"/>
                <a:cs typeface="Arial MT"/>
              </a:rPr>
              <a:t>phenomena.</a:t>
            </a:r>
            <a:endParaRPr sz="1100" dirty="0">
              <a:solidFill>
                <a:srgbClr val="00B0F0"/>
              </a:solidFill>
              <a:latin typeface="+mn-lt"/>
              <a:cs typeface="Arial MT"/>
            </a:endParaRPr>
          </a:p>
          <a:p>
            <a:pPr>
              <a:lnSpc>
                <a:spcPct val="100000"/>
              </a:lnSpc>
              <a:spcBef>
                <a:spcPts val="450"/>
              </a:spcBef>
            </a:pPr>
            <a:endParaRPr sz="1100" dirty="0">
              <a:latin typeface="+mn-lt"/>
              <a:cs typeface="Arial MT"/>
            </a:endParaRPr>
          </a:p>
          <a:p>
            <a:pPr marL="299720" marR="17780" indent="-136525">
              <a:lnSpc>
                <a:spcPct val="102600"/>
              </a:lnSpc>
              <a:buFont typeface="Arial"/>
              <a:buChar char="•"/>
              <a:tabLst>
                <a:tab pos="302260" algn="l"/>
              </a:tabLst>
            </a:pPr>
            <a:r>
              <a:rPr sz="1100" dirty="0">
                <a:latin typeface="+mn-lt"/>
                <a:cs typeface="Arial MT"/>
              </a:rPr>
              <a:t>“God</a:t>
            </a:r>
            <a:r>
              <a:rPr sz="1100" spc="-5" dirty="0">
                <a:latin typeface="+mn-lt"/>
                <a:cs typeface="Arial MT"/>
              </a:rPr>
              <a:t> </a:t>
            </a:r>
            <a:r>
              <a:rPr sz="1100" spc="-10" dirty="0">
                <a:latin typeface="+mn-lt"/>
                <a:cs typeface="Arial MT"/>
              </a:rPr>
              <a:t>exists”</a:t>
            </a:r>
            <a:r>
              <a:rPr sz="1100" spc="-5" dirty="0">
                <a:latin typeface="+mn-lt"/>
                <a:cs typeface="Arial MT"/>
              </a:rPr>
              <a:t> </a:t>
            </a:r>
            <a:r>
              <a:rPr sz="1100" dirty="0">
                <a:latin typeface="+mn-lt"/>
                <a:cs typeface="Arial MT"/>
              </a:rPr>
              <a:t>or</a:t>
            </a:r>
            <a:r>
              <a:rPr sz="1100" spc="-5" dirty="0">
                <a:latin typeface="+mn-lt"/>
                <a:cs typeface="Arial MT"/>
              </a:rPr>
              <a:t> </a:t>
            </a:r>
            <a:r>
              <a:rPr sz="1100" dirty="0">
                <a:latin typeface="+mn-lt"/>
                <a:cs typeface="Arial MT"/>
              </a:rPr>
              <a:t>“God</a:t>
            </a:r>
            <a:r>
              <a:rPr sz="1100" spc="-5" dirty="0">
                <a:latin typeface="+mn-lt"/>
                <a:cs typeface="Arial MT"/>
              </a:rPr>
              <a:t> </a:t>
            </a:r>
            <a:r>
              <a:rPr sz="1100" spc="-40" dirty="0">
                <a:latin typeface="+mn-lt"/>
                <a:cs typeface="Arial MT"/>
              </a:rPr>
              <a:t>created</a:t>
            </a:r>
            <a:r>
              <a:rPr sz="1100" spc="-5" dirty="0">
                <a:latin typeface="+mn-lt"/>
                <a:cs typeface="Arial MT"/>
              </a:rPr>
              <a:t> </a:t>
            </a:r>
            <a:r>
              <a:rPr sz="1100" dirty="0">
                <a:latin typeface="+mn-lt"/>
                <a:cs typeface="Arial MT"/>
              </a:rPr>
              <a:t>the</a:t>
            </a:r>
            <a:r>
              <a:rPr sz="1100" spc="-5" dirty="0">
                <a:latin typeface="+mn-lt"/>
                <a:cs typeface="Arial MT"/>
              </a:rPr>
              <a:t> </a:t>
            </a:r>
            <a:r>
              <a:rPr sz="1100" dirty="0">
                <a:latin typeface="+mn-lt"/>
                <a:cs typeface="Arial MT"/>
              </a:rPr>
              <a:t>world”</a:t>
            </a:r>
            <a:r>
              <a:rPr sz="1100" spc="-5" dirty="0">
                <a:latin typeface="+mn-lt"/>
                <a:cs typeface="Arial MT"/>
              </a:rPr>
              <a:t> </a:t>
            </a:r>
            <a:r>
              <a:rPr sz="1100" spc="-60" dirty="0">
                <a:latin typeface="+mn-lt"/>
                <a:cs typeface="Arial MT"/>
              </a:rPr>
              <a:t>are</a:t>
            </a:r>
            <a:r>
              <a:rPr sz="1100" spc="-5" dirty="0">
                <a:latin typeface="+mn-lt"/>
                <a:cs typeface="Arial MT"/>
              </a:rPr>
              <a:t> </a:t>
            </a:r>
            <a:r>
              <a:rPr sz="1100" spc="-45" dirty="0">
                <a:latin typeface="+mn-lt"/>
                <a:cs typeface="Arial MT"/>
              </a:rPr>
              <a:t>claims</a:t>
            </a:r>
            <a:r>
              <a:rPr sz="1100" spc="-5" dirty="0">
                <a:latin typeface="+mn-lt"/>
                <a:cs typeface="Arial MT"/>
              </a:rPr>
              <a:t> </a:t>
            </a:r>
            <a:r>
              <a:rPr sz="1100" dirty="0">
                <a:latin typeface="+mn-lt"/>
                <a:cs typeface="Arial MT"/>
              </a:rPr>
              <a:t>that</a:t>
            </a:r>
            <a:r>
              <a:rPr sz="1100" spc="-5" dirty="0">
                <a:latin typeface="+mn-lt"/>
                <a:cs typeface="Arial MT"/>
              </a:rPr>
              <a:t> </a:t>
            </a:r>
            <a:r>
              <a:rPr sz="1100" spc="-10" dirty="0">
                <a:latin typeface="+mn-lt"/>
                <a:cs typeface="Arial MT"/>
              </a:rPr>
              <a:t>can’t 	</a:t>
            </a:r>
            <a:r>
              <a:rPr sz="1100" spc="-30" dirty="0">
                <a:latin typeface="+mn-lt"/>
                <a:cs typeface="Arial MT"/>
              </a:rPr>
              <a:t>be</a:t>
            </a:r>
            <a:r>
              <a:rPr sz="1100" spc="-20" dirty="0">
                <a:latin typeface="+mn-lt"/>
                <a:cs typeface="Arial MT"/>
              </a:rPr>
              <a:t> </a:t>
            </a:r>
            <a:r>
              <a:rPr sz="1100" spc="-30" dirty="0">
                <a:latin typeface="+mn-lt"/>
                <a:cs typeface="Arial MT"/>
              </a:rPr>
              <a:t>falsified</a:t>
            </a:r>
            <a:r>
              <a:rPr sz="1100" spc="-20" dirty="0">
                <a:latin typeface="+mn-lt"/>
                <a:cs typeface="Arial MT"/>
              </a:rPr>
              <a:t> </a:t>
            </a:r>
            <a:r>
              <a:rPr sz="1100" spc="-45" dirty="0">
                <a:latin typeface="+mn-lt"/>
                <a:cs typeface="Arial MT"/>
              </a:rPr>
              <a:t>and</a:t>
            </a:r>
            <a:r>
              <a:rPr sz="1100" spc="-20" dirty="0">
                <a:latin typeface="+mn-lt"/>
                <a:cs typeface="Arial MT"/>
              </a:rPr>
              <a:t> </a:t>
            </a:r>
            <a:r>
              <a:rPr sz="1100" spc="-40" dirty="0">
                <a:latin typeface="+mn-lt"/>
                <a:cs typeface="Arial MT"/>
              </a:rPr>
              <a:t>therefore</a:t>
            </a:r>
            <a:r>
              <a:rPr sz="1100" spc="-20" dirty="0">
                <a:latin typeface="+mn-lt"/>
                <a:cs typeface="Arial MT"/>
              </a:rPr>
              <a:t> </a:t>
            </a:r>
            <a:r>
              <a:rPr sz="1100" spc="-10" dirty="0">
                <a:latin typeface="+mn-lt"/>
                <a:cs typeface="Arial MT"/>
              </a:rPr>
              <a:t>aren’t</a:t>
            </a:r>
            <a:r>
              <a:rPr sz="1100" spc="-20" dirty="0">
                <a:latin typeface="+mn-lt"/>
                <a:cs typeface="Arial MT"/>
              </a:rPr>
              <a:t> </a:t>
            </a:r>
            <a:r>
              <a:rPr sz="1100" spc="-10" dirty="0">
                <a:latin typeface="+mn-lt"/>
                <a:cs typeface="Arial MT"/>
              </a:rPr>
              <a:t>scientific.</a:t>
            </a:r>
            <a:endParaRPr sz="1100" dirty="0">
              <a:latin typeface="+mn-lt"/>
              <a:cs typeface="Arial MT"/>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756423"/>
            <a:ext cx="3960495" cy="1520801"/>
          </a:xfrm>
          <a:prstGeom prst="rect">
            <a:avLst/>
          </a:prstGeom>
        </p:spPr>
        <p:txBody>
          <a:bodyPr vert="horz" wrap="square" lIns="0" tIns="11430" rIns="0" bIns="0" rtlCol="0">
            <a:spAutoFit/>
          </a:bodyPr>
          <a:lstStyle/>
          <a:p>
            <a:pPr marL="38100">
              <a:lnSpc>
                <a:spcPct val="100000"/>
              </a:lnSpc>
              <a:spcBef>
                <a:spcPts val="90"/>
              </a:spcBef>
            </a:pPr>
            <a:r>
              <a:rPr sz="1100" spc="-40" dirty="0">
                <a:latin typeface="+mn-lt"/>
                <a:cs typeface="Arial MT"/>
              </a:rPr>
              <a:t>Statements</a:t>
            </a:r>
            <a:r>
              <a:rPr sz="1100" dirty="0">
                <a:latin typeface="+mn-lt"/>
                <a:cs typeface="Arial MT"/>
              </a:rPr>
              <a:t> </a:t>
            </a:r>
            <a:r>
              <a:rPr sz="1100" spc="-10" dirty="0">
                <a:latin typeface="+mn-lt"/>
                <a:cs typeface="Arial MT"/>
              </a:rPr>
              <a:t>about</a:t>
            </a:r>
            <a:r>
              <a:rPr sz="1100" spc="5" dirty="0">
                <a:latin typeface="+mn-lt"/>
                <a:cs typeface="Arial MT"/>
              </a:rPr>
              <a:t> </a:t>
            </a:r>
            <a:r>
              <a:rPr sz="1100" spc="-65" dirty="0">
                <a:solidFill>
                  <a:srgbClr val="00B0F0"/>
                </a:solidFill>
                <a:latin typeface="+mn-lt"/>
                <a:cs typeface="Arial MT"/>
              </a:rPr>
              <a:t>unobservable</a:t>
            </a:r>
            <a:r>
              <a:rPr sz="1100" spc="5" dirty="0">
                <a:solidFill>
                  <a:srgbClr val="00B0F0"/>
                </a:solidFill>
                <a:latin typeface="+mn-lt"/>
                <a:cs typeface="Arial MT"/>
              </a:rPr>
              <a:t> </a:t>
            </a:r>
            <a:r>
              <a:rPr sz="1100" spc="-10" dirty="0">
                <a:solidFill>
                  <a:srgbClr val="00B0F0"/>
                </a:solidFill>
                <a:latin typeface="+mn-lt"/>
                <a:cs typeface="Arial MT"/>
              </a:rPr>
              <a:t>phenomena.</a:t>
            </a:r>
            <a:endParaRPr sz="1100" dirty="0">
              <a:solidFill>
                <a:srgbClr val="00B0F0"/>
              </a:solidFill>
              <a:latin typeface="+mn-lt"/>
              <a:cs typeface="Arial MT"/>
            </a:endParaRPr>
          </a:p>
          <a:p>
            <a:pPr>
              <a:lnSpc>
                <a:spcPct val="100000"/>
              </a:lnSpc>
              <a:spcBef>
                <a:spcPts val="450"/>
              </a:spcBef>
            </a:pPr>
            <a:endParaRPr sz="1100" dirty="0">
              <a:latin typeface="+mn-lt"/>
              <a:cs typeface="Arial MT"/>
            </a:endParaRPr>
          </a:p>
          <a:p>
            <a:pPr marL="312420" marR="30480" indent="-136525">
              <a:lnSpc>
                <a:spcPct val="102600"/>
              </a:lnSpc>
              <a:buFont typeface="Arial"/>
              <a:buChar char="•"/>
              <a:tabLst>
                <a:tab pos="314960" algn="l"/>
              </a:tabLst>
            </a:pPr>
            <a:r>
              <a:rPr sz="1100" dirty="0">
                <a:latin typeface="+mn-lt"/>
                <a:cs typeface="Arial MT"/>
              </a:rPr>
              <a:t>“God</a:t>
            </a:r>
            <a:r>
              <a:rPr sz="1100" spc="-5" dirty="0">
                <a:latin typeface="+mn-lt"/>
                <a:cs typeface="Arial MT"/>
              </a:rPr>
              <a:t> </a:t>
            </a:r>
            <a:r>
              <a:rPr sz="1100" spc="-10" dirty="0">
                <a:latin typeface="+mn-lt"/>
                <a:cs typeface="Arial MT"/>
              </a:rPr>
              <a:t>exists”</a:t>
            </a:r>
            <a:r>
              <a:rPr sz="1100" spc="-5" dirty="0">
                <a:latin typeface="+mn-lt"/>
                <a:cs typeface="Arial MT"/>
              </a:rPr>
              <a:t> </a:t>
            </a:r>
            <a:r>
              <a:rPr sz="1100" dirty="0">
                <a:latin typeface="+mn-lt"/>
                <a:cs typeface="Arial MT"/>
              </a:rPr>
              <a:t>or</a:t>
            </a:r>
            <a:r>
              <a:rPr sz="1100" spc="-5" dirty="0">
                <a:latin typeface="+mn-lt"/>
                <a:cs typeface="Arial MT"/>
              </a:rPr>
              <a:t> </a:t>
            </a:r>
            <a:r>
              <a:rPr sz="1100" dirty="0">
                <a:latin typeface="+mn-lt"/>
                <a:cs typeface="Arial MT"/>
              </a:rPr>
              <a:t>“God</a:t>
            </a:r>
            <a:r>
              <a:rPr sz="1100" spc="-5" dirty="0">
                <a:latin typeface="+mn-lt"/>
                <a:cs typeface="Arial MT"/>
              </a:rPr>
              <a:t> </a:t>
            </a:r>
            <a:r>
              <a:rPr sz="1100" spc="-40" dirty="0">
                <a:latin typeface="+mn-lt"/>
                <a:cs typeface="Arial MT"/>
              </a:rPr>
              <a:t>created</a:t>
            </a:r>
            <a:r>
              <a:rPr sz="1100" spc="-5" dirty="0">
                <a:latin typeface="+mn-lt"/>
                <a:cs typeface="Arial MT"/>
              </a:rPr>
              <a:t> </a:t>
            </a:r>
            <a:r>
              <a:rPr sz="1100" dirty="0">
                <a:latin typeface="+mn-lt"/>
                <a:cs typeface="Arial MT"/>
              </a:rPr>
              <a:t>the</a:t>
            </a:r>
            <a:r>
              <a:rPr sz="1100" spc="-5" dirty="0">
                <a:latin typeface="+mn-lt"/>
                <a:cs typeface="Arial MT"/>
              </a:rPr>
              <a:t> </a:t>
            </a:r>
            <a:r>
              <a:rPr sz="1100" dirty="0">
                <a:latin typeface="+mn-lt"/>
                <a:cs typeface="Arial MT"/>
              </a:rPr>
              <a:t>world”</a:t>
            </a:r>
            <a:r>
              <a:rPr sz="1100" spc="-5" dirty="0">
                <a:latin typeface="+mn-lt"/>
                <a:cs typeface="Arial MT"/>
              </a:rPr>
              <a:t> </a:t>
            </a:r>
            <a:r>
              <a:rPr sz="1100" spc="-60" dirty="0">
                <a:latin typeface="+mn-lt"/>
                <a:cs typeface="Arial MT"/>
              </a:rPr>
              <a:t>are</a:t>
            </a:r>
            <a:r>
              <a:rPr sz="1100" spc="-5" dirty="0">
                <a:latin typeface="+mn-lt"/>
                <a:cs typeface="Arial MT"/>
              </a:rPr>
              <a:t> </a:t>
            </a:r>
            <a:r>
              <a:rPr sz="1100" spc="-45" dirty="0">
                <a:latin typeface="+mn-lt"/>
                <a:cs typeface="Arial MT"/>
              </a:rPr>
              <a:t>claims</a:t>
            </a:r>
            <a:r>
              <a:rPr sz="1100" spc="-5" dirty="0">
                <a:latin typeface="+mn-lt"/>
                <a:cs typeface="Arial MT"/>
              </a:rPr>
              <a:t> </a:t>
            </a:r>
            <a:r>
              <a:rPr sz="1100" dirty="0">
                <a:latin typeface="+mn-lt"/>
                <a:cs typeface="Arial MT"/>
              </a:rPr>
              <a:t>that</a:t>
            </a:r>
            <a:r>
              <a:rPr sz="1100" spc="-5" dirty="0">
                <a:latin typeface="+mn-lt"/>
                <a:cs typeface="Arial MT"/>
              </a:rPr>
              <a:t> </a:t>
            </a:r>
            <a:r>
              <a:rPr sz="1100" spc="-10" dirty="0">
                <a:latin typeface="+mn-lt"/>
                <a:cs typeface="Arial MT"/>
              </a:rPr>
              <a:t>can’t 	</a:t>
            </a:r>
            <a:r>
              <a:rPr sz="1100" spc="-30" dirty="0">
                <a:latin typeface="+mn-lt"/>
                <a:cs typeface="Arial MT"/>
              </a:rPr>
              <a:t>be</a:t>
            </a:r>
            <a:r>
              <a:rPr sz="1100" spc="-20" dirty="0">
                <a:latin typeface="+mn-lt"/>
                <a:cs typeface="Arial MT"/>
              </a:rPr>
              <a:t> </a:t>
            </a:r>
            <a:r>
              <a:rPr sz="1100" spc="-30" dirty="0">
                <a:latin typeface="+mn-lt"/>
                <a:cs typeface="Arial MT"/>
              </a:rPr>
              <a:t>falsified</a:t>
            </a:r>
            <a:r>
              <a:rPr sz="1100" spc="-20" dirty="0">
                <a:latin typeface="+mn-lt"/>
                <a:cs typeface="Arial MT"/>
              </a:rPr>
              <a:t> </a:t>
            </a:r>
            <a:r>
              <a:rPr sz="1100" spc="-45" dirty="0">
                <a:latin typeface="+mn-lt"/>
                <a:cs typeface="Arial MT"/>
              </a:rPr>
              <a:t>and</a:t>
            </a:r>
            <a:r>
              <a:rPr sz="1100" spc="-20" dirty="0">
                <a:latin typeface="+mn-lt"/>
                <a:cs typeface="Arial MT"/>
              </a:rPr>
              <a:t> </a:t>
            </a:r>
            <a:r>
              <a:rPr sz="1100" spc="-40" dirty="0">
                <a:latin typeface="+mn-lt"/>
                <a:cs typeface="Arial MT"/>
              </a:rPr>
              <a:t>therefore</a:t>
            </a:r>
            <a:r>
              <a:rPr sz="1100" spc="-20" dirty="0">
                <a:latin typeface="+mn-lt"/>
                <a:cs typeface="Arial MT"/>
              </a:rPr>
              <a:t> </a:t>
            </a:r>
            <a:r>
              <a:rPr sz="1100" spc="-10" dirty="0">
                <a:latin typeface="+mn-lt"/>
                <a:cs typeface="Arial MT"/>
              </a:rPr>
              <a:t>aren’t</a:t>
            </a:r>
            <a:r>
              <a:rPr sz="1100" spc="-20" dirty="0">
                <a:latin typeface="+mn-lt"/>
                <a:cs typeface="Arial MT"/>
              </a:rPr>
              <a:t> </a:t>
            </a:r>
            <a:r>
              <a:rPr sz="1100" spc="-10" dirty="0">
                <a:latin typeface="+mn-lt"/>
                <a:cs typeface="Arial MT"/>
              </a:rPr>
              <a:t>scientific.</a:t>
            </a:r>
            <a:endParaRPr sz="1100" dirty="0">
              <a:latin typeface="+mn-lt"/>
              <a:cs typeface="Arial MT"/>
            </a:endParaRPr>
          </a:p>
          <a:p>
            <a:pPr>
              <a:lnSpc>
                <a:spcPct val="100000"/>
              </a:lnSpc>
            </a:pPr>
            <a:endParaRPr sz="1100" dirty="0">
              <a:latin typeface="+mn-lt"/>
              <a:cs typeface="Arial MT"/>
            </a:endParaRPr>
          </a:p>
          <a:p>
            <a:pPr>
              <a:lnSpc>
                <a:spcPct val="100000"/>
              </a:lnSpc>
              <a:spcBef>
                <a:spcPts val="605"/>
              </a:spcBef>
            </a:pPr>
            <a:endParaRPr sz="1100" dirty="0">
              <a:latin typeface="+mn-lt"/>
              <a:cs typeface="Arial MT"/>
            </a:endParaRPr>
          </a:p>
          <a:p>
            <a:pPr marL="38100" marR="272415">
              <a:lnSpc>
                <a:spcPct val="102699"/>
              </a:lnSpc>
            </a:pPr>
            <a:r>
              <a:rPr sz="1100" spc="-10" dirty="0">
                <a:latin typeface="+mn-lt"/>
                <a:cs typeface="Arial MT"/>
              </a:rPr>
              <a:t>This</a:t>
            </a:r>
            <a:r>
              <a:rPr sz="1100" spc="10" dirty="0">
                <a:latin typeface="+mn-lt"/>
                <a:cs typeface="Arial MT"/>
              </a:rPr>
              <a:t> </a:t>
            </a:r>
            <a:r>
              <a:rPr sz="1100" spc="-80" dirty="0">
                <a:latin typeface="+mn-lt"/>
                <a:cs typeface="Arial MT"/>
              </a:rPr>
              <a:t>does</a:t>
            </a:r>
            <a:r>
              <a:rPr sz="1100" spc="20" dirty="0">
                <a:latin typeface="+mn-lt"/>
                <a:cs typeface="Arial MT"/>
              </a:rPr>
              <a:t> </a:t>
            </a:r>
            <a:r>
              <a:rPr sz="1100" b="1" dirty="0">
                <a:solidFill>
                  <a:srgbClr val="00B0F0"/>
                </a:solidFill>
                <a:latin typeface="+mn-lt"/>
                <a:cs typeface="Arial"/>
              </a:rPr>
              <a:t>not</a:t>
            </a:r>
            <a:r>
              <a:rPr sz="1100" b="1" spc="20" dirty="0">
                <a:latin typeface="+mn-lt"/>
                <a:cs typeface="Arial"/>
              </a:rPr>
              <a:t> </a:t>
            </a:r>
            <a:r>
              <a:rPr sz="1100" spc="-70" dirty="0">
                <a:latin typeface="+mn-lt"/>
                <a:cs typeface="Arial MT"/>
              </a:rPr>
              <a:t>mean</a:t>
            </a:r>
            <a:r>
              <a:rPr sz="1100" spc="15" dirty="0">
                <a:latin typeface="+mn-lt"/>
                <a:cs typeface="Arial MT"/>
              </a:rPr>
              <a:t> </a:t>
            </a:r>
            <a:r>
              <a:rPr sz="1100" dirty="0">
                <a:latin typeface="+mn-lt"/>
                <a:cs typeface="Arial MT"/>
              </a:rPr>
              <a:t>that</a:t>
            </a:r>
            <a:r>
              <a:rPr sz="1100" spc="20" dirty="0">
                <a:latin typeface="+mn-lt"/>
                <a:cs typeface="Arial MT"/>
              </a:rPr>
              <a:t> </a:t>
            </a:r>
            <a:r>
              <a:rPr sz="1100" spc="-80" dirty="0">
                <a:latin typeface="+mn-lt"/>
                <a:cs typeface="Arial MT"/>
              </a:rPr>
              <a:t>non-</a:t>
            </a:r>
            <a:r>
              <a:rPr sz="1100" spc="-60" dirty="0">
                <a:latin typeface="+mn-lt"/>
                <a:cs typeface="Arial MT"/>
              </a:rPr>
              <a:t>science</a:t>
            </a:r>
            <a:r>
              <a:rPr sz="1100" spc="20" dirty="0">
                <a:latin typeface="+mn-lt"/>
                <a:cs typeface="Arial MT"/>
              </a:rPr>
              <a:t> </a:t>
            </a:r>
            <a:r>
              <a:rPr sz="1100" spc="-10" dirty="0">
                <a:latin typeface="+mn-lt"/>
                <a:cs typeface="Arial MT"/>
              </a:rPr>
              <a:t>is</a:t>
            </a:r>
            <a:r>
              <a:rPr sz="1100" spc="15" dirty="0">
                <a:latin typeface="+mn-lt"/>
                <a:cs typeface="Arial MT"/>
              </a:rPr>
              <a:t> </a:t>
            </a:r>
            <a:r>
              <a:rPr sz="1100" spc="-100" dirty="0">
                <a:latin typeface="+mn-lt"/>
                <a:cs typeface="Arial MT"/>
              </a:rPr>
              <a:t>nonsense</a:t>
            </a:r>
            <a:r>
              <a:rPr sz="1100" spc="25" dirty="0">
                <a:latin typeface="+mn-lt"/>
                <a:cs typeface="Arial MT"/>
              </a:rPr>
              <a:t> </a:t>
            </a:r>
            <a:r>
              <a:rPr sz="1100" dirty="0">
                <a:latin typeface="+mn-lt"/>
                <a:cs typeface="Arial MT"/>
              </a:rPr>
              <a:t>or</a:t>
            </a:r>
            <a:r>
              <a:rPr sz="1100" spc="20" dirty="0">
                <a:latin typeface="+mn-lt"/>
                <a:cs typeface="Arial MT"/>
              </a:rPr>
              <a:t> </a:t>
            </a:r>
            <a:r>
              <a:rPr sz="1100" dirty="0">
                <a:latin typeface="+mn-lt"/>
                <a:cs typeface="Arial MT"/>
              </a:rPr>
              <a:t>that</a:t>
            </a:r>
            <a:r>
              <a:rPr sz="1100" spc="20" dirty="0">
                <a:latin typeface="+mn-lt"/>
                <a:cs typeface="Arial MT"/>
              </a:rPr>
              <a:t> </a:t>
            </a:r>
            <a:r>
              <a:rPr sz="1100" spc="-30" dirty="0">
                <a:latin typeface="+mn-lt"/>
                <a:cs typeface="Arial MT"/>
              </a:rPr>
              <a:t>these </a:t>
            </a:r>
            <a:r>
              <a:rPr sz="1100" spc="-45" dirty="0">
                <a:latin typeface="+mn-lt"/>
                <a:cs typeface="Arial MT"/>
              </a:rPr>
              <a:t>claims</a:t>
            </a:r>
            <a:r>
              <a:rPr sz="1100" spc="-5" dirty="0">
                <a:latin typeface="+mn-lt"/>
                <a:cs typeface="Arial MT"/>
              </a:rPr>
              <a:t> </a:t>
            </a:r>
            <a:r>
              <a:rPr sz="1100" spc="-60" dirty="0">
                <a:latin typeface="+mn-lt"/>
                <a:cs typeface="Arial MT"/>
              </a:rPr>
              <a:t>are</a:t>
            </a:r>
            <a:r>
              <a:rPr sz="1100" dirty="0">
                <a:latin typeface="+mn-lt"/>
                <a:cs typeface="Arial MT"/>
              </a:rPr>
              <a:t> </a:t>
            </a:r>
            <a:r>
              <a:rPr sz="1100" spc="-70" dirty="0">
                <a:latin typeface="+mn-lt"/>
                <a:cs typeface="Arial MT"/>
              </a:rPr>
              <a:t>necessarily</a:t>
            </a:r>
            <a:r>
              <a:rPr sz="1100" dirty="0">
                <a:latin typeface="+mn-lt"/>
                <a:cs typeface="Arial MT"/>
              </a:rPr>
              <a:t> </a:t>
            </a:r>
            <a:r>
              <a:rPr sz="1100" spc="-10" dirty="0">
                <a:latin typeface="+mn-lt"/>
                <a:cs typeface="Arial MT"/>
              </a:rPr>
              <a:t>false.</a:t>
            </a:r>
            <a:endParaRPr sz="1100" dirty="0">
              <a:latin typeface="+mn-lt"/>
              <a:cs typeface="Arial MT"/>
            </a:endParaRP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36674" y="1242156"/>
            <a:ext cx="1534795" cy="288290"/>
          </a:xfrm>
          <a:prstGeom prst="rect">
            <a:avLst/>
          </a:prstGeom>
        </p:spPr>
        <p:txBody>
          <a:bodyPr vert="horz" wrap="square" lIns="0" tIns="15240" rIns="0" bIns="0" rtlCol="0">
            <a:spAutoFit/>
          </a:bodyPr>
          <a:lstStyle/>
          <a:p>
            <a:pPr marL="12700">
              <a:lnSpc>
                <a:spcPct val="100000"/>
              </a:lnSpc>
              <a:spcBef>
                <a:spcPts val="120"/>
              </a:spcBef>
            </a:pPr>
            <a:r>
              <a:rPr sz="1700" spc="-50" dirty="0">
                <a:latin typeface="Tahoma"/>
                <a:cs typeface="Tahoma"/>
              </a:rPr>
              <a:t>Scientific</a:t>
            </a:r>
            <a:r>
              <a:rPr sz="1700" spc="-75" dirty="0">
                <a:latin typeface="Tahoma"/>
                <a:cs typeface="Tahoma"/>
              </a:rPr>
              <a:t> </a:t>
            </a:r>
            <a:r>
              <a:rPr sz="1700" spc="-50" dirty="0">
                <a:latin typeface="Tahoma"/>
                <a:cs typeface="Tahoma"/>
              </a:rPr>
              <a:t>Method</a:t>
            </a:r>
            <a:endParaRPr sz="1700">
              <a:latin typeface="Tahoma"/>
              <a:cs typeface="Tahoma"/>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349455"/>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0000"/>
                </a:solidFill>
                <a:latin typeface="+mj-lt"/>
              </a:rPr>
              <a:t>The</a:t>
            </a:r>
            <a:r>
              <a:rPr spc="-45" dirty="0">
                <a:solidFill>
                  <a:srgbClr val="000000"/>
                </a:solidFill>
                <a:latin typeface="+mj-lt"/>
              </a:rPr>
              <a:t> </a:t>
            </a:r>
            <a:r>
              <a:rPr spc="-25" dirty="0">
                <a:solidFill>
                  <a:srgbClr val="00B0F0"/>
                </a:solidFill>
                <a:latin typeface="+mj-lt"/>
              </a:rPr>
              <a:t>scientific</a:t>
            </a:r>
            <a:r>
              <a:rPr spc="-10" dirty="0">
                <a:solidFill>
                  <a:srgbClr val="00B0F0"/>
                </a:solidFill>
                <a:latin typeface="+mj-lt"/>
              </a:rPr>
              <a:t> </a:t>
            </a:r>
            <a:r>
              <a:rPr spc="-25" dirty="0">
                <a:solidFill>
                  <a:srgbClr val="00B0F0"/>
                </a:solidFill>
                <a:latin typeface="+mj-lt"/>
              </a:rPr>
              <a:t>method</a:t>
            </a:r>
            <a:r>
              <a:rPr spc="-15" dirty="0">
                <a:solidFill>
                  <a:srgbClr val="00B0F0"/>
                </a:solidFill>
                <a:latin typeface="+mj-lt"/>
              </a:rPr>
              <a:t> </a:t>
            </a:r>
            <a:r>
              <a:rPr spc="-75" dirty="0">
                <a:solidFill>
                  <a:srgbClr val="000000"/>
                </a:solidFill>
                <a:latin typeface="+mj-lt"/>
              </a:rPr>
              <a:t>describes</a:t>
            </a:r>
            <a:r>
              <a:rPr dirty="0">
                <a:solidFill>
                  <a:srgbClr val="000000"/>
                </a:solidFill>
                <a:latin typeface="+mj-lt"/>
              </a:rPr>
              <a:t> the</a:t>
            </a:r>
            <a:r>
              <a:rPr spc="-10" dirty="0">
                <a:solidFill>
                  <a:srgbClr val="000000"/>
                </a:solidFill>
                <a:latin typeface="+mj-lt"/>
              </a:rPr>
              <a:t> </a:t>
            </a:r>
            <a:r>
              <a:rPr spc="-80" dirty="0">
                <a:solidFill>
                  <a:srgbClr val="000000"/>
                </a:solidFill>
                <a:latin typeface="+mj-lt"/>
              </a:rPr>
              <a:t>process</a:t>
            </a:r>
            <a:r>
              <a:rPr spc="5" dirty="0">
                <a:solidFill>
                  <a:srgbClr val="000000"/>
                </a:solidFill>
                <a:latin typeface="+mj-lt"/>
              </a:rPr>
              <a:t> </a:t>
            </a:r>
            <a:r>
              <a:rPr spc="-10" dirty="0">
                <a:solidFill>
                  <a:srgbClr val="000000"/>
                </a:solidFill>
                <a:latin typeface="+mj-lt"/>
              </a:rPr>
              <a:t>by</a:t>
            </a:r>
            <a:r>
              <a:rPr spc="-15" dirty="0">
                <a:solidFill>
                  <a:srgbClr val="000000"/>
                </a:solidFill>
                <a:latin typeface="+mj-lt"/>
              </a:rPr>
              <a:t> </a:t>
            </a:r>
            <a:r>
              <a:rPr spc="-30" dirty="0">
                <a:solidFill>
                  <a:srgbClr val="000000"/>
                </a:solidFill>
                <a:latin typeface="+mj-lt"/>
              </a:rPr>
              <a:t>which</a:t>
            </a:r>
            <a:r>
              <a:rPr spc="-10" dirty="0">
                <a:solidFill>
                  <a:srgbClr val="000000"/>
                </a:solidFill>
                <a:latin typeface="+mj-lt"/>
              </a:rPr>
              <a:t> </a:t>
            </a:r>
            <a:r>
              <a:rPr spc="-35" dirty="0">
                <a:solidFill>
                  <a:srgbClr val="000000"/>
                </a:solidFill>
                <a:latin typeface="+mj-lt"/>
              </a:rPr>
              <a:t>scientists </a:t>
            </a:r>
            <a:r>
              <a:rPr spc="-45" dirty="0">
                <a:solidFill>
                  <a:srgbClr val="000000"/>
                </a:solidFill>
                <a:latin typeface="+mj-lt"/>
              </a:rPr>
              <a:t>learn</a:t>
            </a:r>
            <a:r>
              <a:rPr spc="-30" dirty="0">
                <a:solidFill>
                  <a:srgbClr val="000000"/>
                </a:solidFill>
                <a:latin typeface="+mj-lt"/>
              </a:rPr>
              <a:t> </a:t>
            </a:r>
            <a:r>
              <a:rPr spc="-10" dirty="0">
                <a:solidFill>
                  <a:srgbClr val="000000"/>
                </a:solidFill>
                <a:latin typeface="+mj-lt"/>
              </a:rPr>
              <a:t>about</a:t>
            </a:r>
            <a:r>
              <a:rPr spc="-40" dirty="0">
                <a:solidFill>
                  <a:srgbClr val="000000"/>
                </a:solidFill>
                <a:latin typeface="+mj-lt"/>
              </a:rPr>
              <a:t> </a:t>
            </a:r>
            <a:r>
              <a:rPr dirty="0">
                <a:solidFill>
                  <a:srgbClr val="000000"/>
                </a:solidFill>
                <a:latin typeface="+mj-lt"/>
              </a:rPr>
              <a:t>the</a:t>
            </a:r>
            <a:r>
              <a:rPr spc="-35" dirty="0">
                <a:solidFill>
                  <a:srgbClr val="000000"/>
                </a:solidFill>
                <a:latin typeface="+mj-lt"/>
              </a:rPr>
              <a:t> </a:t>
            </a:r>
            <a:r>
              <a:rPr spc="-10" dirty="0">
                <a:solidFill>
                  <a:srgbClr val="000000"/>
                </a:solidFill>
                <a:latin typeface="+mj-lt"/>
              </a:rPr>
              <a:t>world.</a:t>
            </a:r>
          </a:p>
        </p:txBody>
      </p:sp>
      <p:sp>
        <p:nvSpPr>
          <p:cNvPr id="3" name="object 3"/>
          <p:cNvSpPr txBox="1"/>
          <p:nvPr/>
        </p:nvSpPr>
        <p:spPr>
          <a:xfrm>
            <a:off x="447357" y="1267127"/>
            <a:ext cx="2389505" cy="1075690"/>
          </a:xfrm>
          <a:prstGeom prst="rect">
            <a:avLst/>
          </a:prstGeom>
        </p:spPr>
        <p:txBody>
          <a:bodyPr vert="horz" wrap="square" lIns="0" tIns="55244" rIns="0" bIns="0" rtlCol="0">
            <a:spAutoFit/>
          </a:bodyPr>
          <a:lstStyle/>
          <a:p>
            <a:pPr marL="187960" indent="-175260">
              <a:lnSpc>
                <a:spcPct val="100000"/>
              </a:lnSpc>
              <a:spcBef>
                <a:spcPts val="434"/>
              </a:spcBef>
              <a:buAutoNum type="arabicPeriod"/>
              <a:tabLst>
                <a:tab pos="187960" algn="l"/>
              </a:tabLst>
            </a:pPr>
            <a:r>
              <a:rPr sz="1100" spc="-10" dirty="0">
                <a:latin typeface="+mn-lt"/>
                <a:cs typeface="Arial MT"/>
              </a:rPr>
              <a:t>Question</a:t>
            </a:r>
            <a:endParaRPr sz="1100" dirty="0">
              <a:latin typeface="+mn-lt"/>
              <a:cs typeface="Arial MT"/>
            </a:endParaRPr>
          </a:p>
          <a:p>
            <a:pPr marL="187960" indent="-175260">
              <a:lnSpc>
                <a:spcPct val="100000"/>
              </a:lnSpc>
              <a:spcBef>
                <a:spcPts val="334"/>
              </a:spcBef>
              <a:buAutoNum type="arabicPeriod"/>
              <a:tabLst>
                <a:tab pos="187960" algn="l"/>
              </a:tabLst>
            </a:pPr>
            <a:r>
              <a:rPr sz="1100" spc="-35" dirty="0">
                <a:latin typeface="+mn-lt"/>
                <a:cs typeface="Arial MT"/>
              </a:rPr>
              <a:t>Theory</a:t>
            </a:r>
            <a:r>
              <a:rPr sz="1100" spc="-30" dirty="0">
                <a:latin typeface="+mn-lt"/>
                <a:cs typeface="Arial MT"/>
              </a:rPr>
              <a:t> </a:t>
            </a:r>
            <a:r>
              <a:rPr sz="1100" dirty="0">
                <a:latin typeface="+mn-lt"/>
                <a:cs typeface="Arial MT"/>
              </a:rPr>
              <a:t>or</a:t>
            </a:r>
            <a:r>
              <a:rPr sz="1100" spc="-30" dirty="0">
                <a:latin typeface="+mn-lt"/>
                <a:cs typeface="Arial MT"/>
              </a:rPr>
              <a:t> </a:t>
            </a:r>
            <a:r>
              <a:rPr sz="1100" spc="-10" dirty="0">
                <a:latin typeface="+mn-lt"/>
                <a:cs typeface="Arial MT"/>
              </a:rPr>
              <a:t>Model</a:t>
            </a:r>
            <a:endParaRPr sz="1100" dirty="0">
              <a:latin typeface="+mn-lt"/>
              <a:cs typeface="Arial MT"/>
            </a:endParaRPr>
          </a:p>
          <a:p>
            <a:pPr marL="187960" indent="-175260">
              <a:lnSpc>
                <a:spcPct val="100000"/>
              </a:lnSpc>
              <a:spcBef>
                <a:spcPts val="330"/>
              </a:spcBef>
              <a:buAutoNum type="arabicPeriod"/>
              <a:tabLst>
                <a:tab pos="187960" algn="l"/>
              </a:tabLst>
            </a:pPr>
            <a:r>
              <a:rPr sz="1100" spc="-30" dirty="0">
                <a:latin typeface="+mn-lt"/>
                <a:cs typeface="Arial MT"/>
              </a:rPr>
              <a:t>Implications</a:t>
            </a:r>
            <a:r>
              <a:rPr sz="1100" spc="5" dirty="0">
                <a:latin typeface="+mn-lt"/>
                <a:cs typeface="Arial MT"/>
              </a:rPr>
              <a:t> </a:t>
            </a:r>
            <a:r>
              <a:rPr sz="1100" spc="-10" dirty="0">
                <a:latin typeface="+mn-lt"/>
                <a:cs typeface="Arial MT"/>
              </a:rPr>
              <a:t>(Hypotheses)</a:t>
            </a:r>
            <a:endParaRPr sz="1100" dirty="0">
              <a:latin typeface="+mn-lt"/>
              <a:cs typeface="Arial MT"/>
            </a:endParaRPr>
          </a:p>
          <a:p>
            <a:pPr marL="187960" indent="-175260">
              <a:lnSpc>
                <a:spcPct val="100000"/>
              </a:lnSpc>
              <a:spcBef>
                <a:spcPts val="335"/>
              </a:spcBef>
              <a:buAutoNum type="arabicPeriod"/>
              <a:tabLst>
                <a:tab pos="187960" algn="l"/>
              </a:tabLst>
            </a:pPr>
            <a:r>
              <a:rPr sz="1100" spc="-75" dirty="0">
                <a:latin typeface="+mn-lt"/>
                <a:cs typeface="Arial MT"/>
              </a:rPr>
              <a:t>Observe</a:t>
            </a:r>
            <a:r>
              <a:rPr sz="1100" dirty="0">
                <a:latin typeface="+mn-lt"/>
                <a:cs typeface="Arial MT"/>
              </a:rPr>
              <a:t> the</a:t>
            </a:r>
            <a:r>
              <a:rPr sz="1100" spc="-35" dirty="0">
                <a:latin typeface="+mn-lt"/>
                <a:cs typeface="Arial MT"/>
              </a:rPr>
              <a:t> </a:t>
            </a:r>
            <a:r>
              <a:rPr sz="1100" spc="-20" dirty="0">
                <a:latin typeface="+mn-lt"/>
                <a:cs typeface="Arial MT"/>
              </a:rPr>
              <a:t>World</a:t>
            </a:r>
            <a:r>
              <a:rPr sz="1100" spc="-15" dirty="0">
                <a:latin typeface="+mn-lt"/>
                <a:cs typeface="Arial MT"/>
              </a:rPr>
              <a:t> </a:t>
            </a:r>
            <a:r>
              <a:rPr sz="1100" spc="-10" dirty="0">
                <a:latin typeface="+mn-lt"/>
                <a:cs typeface="Arial MT"/>
              </a:rPr>
              <a:t>(Test</a:t>
            </a:r>
            <a:r>
              <a:rPr sz="1100" spc="-20" dirty="0">
                <a:latin typeface="+mn-lt"/>
                <a:cs typeface="Arial MT"/>
              </a:rPr>
              <a:t> </a:t>
            </a:r>
            <a:r>
              <a:rPr sz="1100" spc="-45" dirty="0">
                <a:latin typeface="+mn-lt"/>
                <a:cs typeface="Arial MT"/>
              </a:rPr>
              <a:t>Hypotheses)</a:t>
            </a:r>
            <a:endParaRPr sz="1100" dirty="0">
              <a:latin typeface="+mn-lt"/>
              <a:cs typeface="Arial MT"/>
            </a:endParaRPr>
          </a:p>
          <a:p>
            <a:pPr marL="187960" indent="-175260">
              <a:lnSpc>
                <a:spcPct val="100000"/>
              </a:lnSpc>
              <a:spcBef>
                <a:spcPts val="335"/>
              </a:spcBef>
              <a:buAutoNum type="arabicPeriod"/>
              <a:tabLst>
                <a:tab pos="187960" algn="l"/>
              </a:tabLst>
            </a:pPr>
            <a:r>
              <a:rPr sz="1100" spc="-10" dirty="0">
                <a:latin typeface="+mn-lt"/>
                <a:cs typeface="Arial MT"/>
              </a:rPr>
              <a:t>Evaluation</a:t>
            </a:r>
            <a:endParaRPr sz="1100" dirty="0">
              <a:latin typeface="+mn-lt"/>
              <a:cs typeface="Arial MT"/>
            </a:endParaRP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95300" y="72527"/>
            <a:ext cx="683260" cy="232756"/>
          </a:xfrm>
          <a:prstGeom prst="rect">
            <a:avLst/>
          </a:prstGeom>
        </p:spPr>
        <p:txBody>
          <a:bodyPr vert="horz" wrap="square" lIns="0" tIns="17145" rIns="0" bIns="0" rtlCol="0">
            <a:spAutoFit/>
          </a:bodyPr>
          <a:lstStyle/>
          <a:p>
            <a:pPr marL="12700">
              <a:lnSpc>
                <a:spcPct val="100000"/>
              </a:lnSpc>
              <a:spcBef>
                <a:spcPts val="135"/>
              </a:spcBef>
            </a:pPr>
            <a:r>
              <a:rPr sz="1400" spc="-35" dirty="0">
                <a:solidFill>
                  <a:srgbClr val="000000"/>
                </a:solidFill>
                <a:latin typeface="+mj-lt"/>
                <a:cs typeface="Tahoma"/>
              </a:rPr>
              <a:t>Question</a:t>
            </a:r>
            <a:endParaRPr sz="1400" dirty="0">
              <a:latin typeface="+mj-lt"/>
              <a:cs typeface="Tahoma"/>
            </a:endParaRPr>
          </a:p>
        </p:txBody>
      </p:sp>
      <p:sp>
        <p:nvSpPr>
          <p:cNvPr id="3" name="object 3"/>
          <p:cNvSpPr txBox="1"/>
          <p:nvPr/>
        </p:nvSpPr>
        <p:spPr>
          <a:xfrm>
            <a:off x="347294" y="1026095"/>
            <a:ext cx="3895090" cy="1273426"/>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“Why</a:t>
            </a:r>
            <a:r>
              <a:rPr sz="1100" spc="55" dirty="0">
                <a:solidFill>
                  <a:srgbClr val="00B0F0"/>
                </a:solidFill>
                <a:latin typeface="+mn-lt"/>
                <a:cs typeface="Arial MT"/>
              </a:rPr>
              <a:t> </a:t>
            </a:r>
            <a:r>
              <a:rPr sz="1100" dirty="0">
                <a:solidFill>
                  <a:srgbClr val="00B0F0"/>
                </a:solidFill>
                <a:latin typeface="+mn-lt"/>
                <a:cs typeface="Arial MT"/>
              </a:rPr>
              <a:t>did</a:t>
            </a:r>
            <a:r>
              <a:rPr sz="1100" spc="60" dirty="0">
                <a:solidFill>
                  <a:srgbClr val="00B0F0"/>
                </a:solidFill>
                <a:latin typeface="+mn-lt"/>
                <a:cs typeface="Arial MT"/>
              </a:rPr>
              <a:t> </a:t>
            </a:r>
            <a:r>
              <a:rPr sz="1100" dirty="0">
                <a:solidFill>
                  <a:srgbClr val="00B0F0"/>
                </a:solidFill>
                <a:latin typeface="+mn-lt"/>
                <a:cs typeface="Arial MT"/>
              </a:rPr>
              <a:t>that</a:t>
            </a:r>
            <a:r>
              <a:rPr sz="1100" spc="60" dirty="0">
                <a:solidFill>
                  <a:srgbClr val="00B0F0"/>
                </a:solidFill>
                <a:latin typeface="+mn-lt"/>
                <a:cs typeface="Arial MT"/>
              </a:rPr>
              <a:t> </a:t>
            </a:r>
            <a:r>
              <a:rPr sz="1100" spc="-10" dirty="0">
                <a:solidFill>
                  <a:srgbClr val="00B0F0"/>
                </a:solidFill>
                <a:latin typeface="+mn-lt"/>
                <a:cs typeface="Arial MT"/>
              </a:rPr>
              <a:t>occur?”</a:t>
            </a:r>
            <a:endParaRPr sz="1100" dirty="0">
              <a:solidFill>
                <a:srgbClr val="00B0F0"/>
              </a:solidFill>
              <a:latin typeface="+mn-lt"/>
              <a:cs typeface="Arial MT"/>
            </a:endParaRP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spc="-55" dirty="0">
                <a:latin typeface="+mn-lt"/>
                <a:cs typeface="Arial MT"/>
              </a:rPr>
              <a:t>Surprise</a:t>
            </a:r>
            <a:r>
              <a:rPr sz="1100" spc="-20" dirty="0">
                <a:latin typeface="+mn-lt"/>
                <a:cs typeface="Arial MT"/>
              </a:rPr>
              <a:t> </a:t>
            </a:r>
            <a:r>
              <a:rPr sz="1100" spc="-40" dirty="0">
                <a:latin typeface="+mn-lt"/>
                <a:cs typeface="Arial MT"/>
              </a:rPr>
              <a:t>implies</a:t>
            </a:r>
            <a:r>
              <a:rPr sz="1100" spc="-35" dirty="0">
                <a:latin typeface="+mn-lt"/>
                <a:cs typeface="Arial MT"/>
              </a:rPr>
              <a:t> </a:t>
            </a:r>
            <a:r>
              <a:rPr sz="1100" dirty="0">
                <a:latin typeface="+mn-lt"/>
                <a:cs typeface="Arial MT"/>
              </a:rPr>
              <a:t>a</a:t>
            </a:r>
            <a:r>
              <a:rPr sz="1100" spc="-25" dirty="0">
                <a:latin typeface="+mn-lt"/>
                <a:cs typeface="Arial MT"/>
              </a:rPr>
              <a:t> </a:t>
            </a:r>
            <a:r>
              <a:rPr sz="1100" spc="-10" dirty="0">
                <a:latin typeface="+mn-lt"/>
                <a:cs typeface="Arial MT"/>
              </a:rPr>
              <a:t>prior</a:t>
            </a:r>
            <a:r>
              <a:rPr sz="1100" spc="-25" dirty="0">
                <a:latin typeface="+mn-lt"/>
                <a:cs typeface="Arial MT"/>
              </a:rPr>
              <a:t> </a:t>
            </a:r>
            <a:r>
              <a:rPr sz="1100" spc="-35" dirty="0">
                <a:latin typeface="+mn-lt"/>
                <a:cs typeface="Arial MT"/>
              </a:rPr>
              <a:t>expectation</a:t>
            </a:r>
            <a:r>
              <a:rPr sz="1100" spc="-30" dirty="0">
                <a:latin typeface="+mn-lt"/>
                <a:cs typeface="Arial MT"/>
              </a:rPr>
              <a:t> </a:t>
            </a:r>
            <a:r>
              <a:rPr sz="1100" dirty="0">
                <a:latin typeface="+mn-lt"/>
                <a:cs typeface="Arial MT"/>
              </a:rPr>
              <a:t>or</a:t>
            </a:r>
            <a:r>
              <a:rPr sz="1100" spc="-25" dirty="0">
                <a:latin typeface="+mn-lt"/>
                <a:cs typeface="Arial MT"/>
              </a:rPr>
              <a:t> </a:t>
            </a:r>
            <a:r>
              <a:rPr sz="1100" spc="-10" dirty="0">
                <a:latin typeface="+mn-lt"/>
                <a:cs typeface="Arial MT"/>
              </a:rPr>
              <a:t>theory.</a:t>
            </a:r>
            <a:endParaRPr sz="1100" dirty="0">
              <a:latin typeface="+mn-lt"/>
              <a:cs typeface="Arial MT"/>
            </a:endParaRP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dirty="0">
                <a:latin typeface="+mn-lt"/>
                <a:cs typeface="Arial MT"/>
              </a:rPr>
              <a:t>Without</a:t>
            </a:r>
            <a:r>
              <a:rPr sz="1100" spc="-20" dirty="0">
                <a:latin typeface="+mn-lt"/>
                <a:cs typeface="Arial MT"/>
              </a:rPr>
              <a:t> </a:t>
            </a:r>
            <a:r>
              <a:rPr sz="1100" dirty="0">
                <a:latin typeface="+mn-lt"/>
                <a:cs typeface="Arial MT"/>
              </a:rPr>
              <a:t>a</a:t>
            </a:r>
            <a:r>
              <a:rPr sz="1100" spc="-5" dirty="0">
                <a:latin typeface="+mn-lt"/>
                <a:cs typeface="Arial MT"/>
              </a:rPr>
              <a:t> </a:t>
            </a:r>
            <a:r>
              <a:rPr sz="1100" spc="-60" dirty="0">
                <a:latin typeface="+mn-lt"/>
                <a:cs typeface="Arial MT"/>
              </a:rPr>
              <a:t>pre-</a:t>
            </a:r>
            <a:r>
              <a:rPr sz="1100" spc="-35" dirty="0">
                <a:latin typeface="+mn-lt"/>
                <a:cs typeface="Arial MT"/>
              </a:rPr>
              <a:t>existing</a:t>
            </a:r>
            <a:r>
              <a:rPr sz="1100" spc="-10" dirty="0">
                <a:latin typeface="+mn-lt"/>
                <a:cs typeface="Arial MT"/>
              </a:rPr>
              <a:t> </a:t>
            </a:r>
            <a:r>
              <a:rPr sz="1100" spc="-40" dirty="0">
                <a:latin typeface="+mn-lt"/>
                <a:cs typeface="Arial MT"/>
              </a:rPr>
              <a:t>theory,</a:t>
            </a:r>
            <a:r>
              <a:rPr sz="1100" spc="-5" dirty="0">
                <a:latin typeface="+mn-lt"/>
                <a:cs typeface="Arial MT"/>
              </a:rPr>
              <a:t> </a:t>
            </a:r>
            <a:r>
              <a:rPr sz="1100" spc="-30" dirty="0">
                <a:latin typeface="+mn-lt"/>
                <a:cs typeface="Arial MT"/>
              </a:rPr>
              <a:t>there</a:t>
            </a:r>
            <a:r>
              <a:rPr sz="1100" spc="-10" dirty="0">
                <a:latin typeface="+mn-lt"/>
                <a:cs typeface="Arial MT"/>
              </a:rPr>
              <a:t> </a:t>
            </a:r>
            <a:r>
              <a:rPr sz="1100" spc="-45" dirty="0">
                <a:latin typeface="+mn-lt"/>
                <a:cs typeface="Arial MT"/>
              </a:rPr>
              <a:t>can</a:t>
            </a:r>
            <a:r>
              <a:rPr sz="1100" spc="-5" dirty="0">
                <a:latin typeface="+mn-lt"/>
                <a:cs typeface="Arial MT"/>
              </a:rPr>
              <a:t> </a:t>
            </a:r>
            <a:r>
              <a:rPr sz="1100" spc="-30" dirty="0">
                <a:latin typeface="+mn-lt"/>
                <a:cs typeface="Arial MT"/>
              </a:rPr>
              <a:t>be</a:t>
            </a:r>
            <a:r>
              <a:rPr sz="1100" spc="-10" dirty="0">
                <a:latin typeface="+mn-lt"/>
                <a:cs typeface="Arial MT"/>
              </a:rPr>
              <a:t> </a:t>
            </a:r>
            <a:r>
              <a:rPr sz="1100" dirty="0">
                <a:latin typeface="+mn-lt"/>
                <a:cs typeface="Arial MT"/>
              </a:rPr>
              <a:t>no</a:t>
            </a:r>
            <a:r>
              <a:rPr sz="1100" spc="-5" dirty="0">
                <a:latin typeface="+mn-lt"/>
                <a:cs typeface="Arial MT"/>
              </a:rPr>
              <a:t> </a:t>
            </a:r>
            <a:r>
              <a:rPr sz="1100" spc="-75" dirty="0">
                <a:latin typeface="+mn-lt"/>
                <a:cs typeface="Arial MT"/>
              </a:rPr>
              <a:t>surprises</a:t>
            </a:r>
            <a:r>
              <a:rPr sz="1100" dirty="0">
                <a:latin typeface="+mn-lt"/>
                <a:cs typeface="Arial MT"/>
              </a:rPr>
              <a:t> or</a:t>
            </a:r>
            <a:r>
              <a:rPr sz="1100" spc="-10" dirty="0">
                <a:latin typeface="+mn-lt"/>
                <a:cs typeface="Arial MT"/>
              </a:rPr>
              <a:t> </a:t>
            </a:r>
            <a:r>
              <a:rPr sz="1100" spc="-25" dirty="0">
                <a:latin typeface="+mn-lt"/>
                <a:cs typeface="Arial MT"/>
              </a:rPr>
              <a:t>puzzles.</a:t>
            </a:r>
            <a:endParaRPr sz="1100" dirty="0">
              <a:latin typeface="+mn-lt"/>
              <a:cs typeface="Arial MT"/>
            </a:endParaRP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163955" cy="232756"/>
          </a:xfrm>
          <a:prstGeom prst="rect">
            <a:avLst/>
          </a:prstGeom>
        </p:spPr>
        <p:txBody>
          <a:bodyPr vert="horz" wrap="square" lIns="0" tIns="17145" rIns="0" bIns="0" rtlCol="0">
            <a:spAutoFit/>
          </a:bodyPr>
          <a:lstStyle/>
          <a:p>
            <a:pPr marL="12700">
              <a:lnSpc>
                <a:spcPct val="100000"/>
              </a:lnSpc>
              <a:spcBef>
                <a:spcPts val="135"/>
              </a:spcBef>
            </a:pPr>
            <a:r>
              <a:rPr sz="1400" spc="-10" dirty="0">
                <a:solidFill>
                  <a:srgbClr val="000000"/>
                </a:solidFill>
                <a:latin typeface="+mj-lt"/>
                <a:cs typeface="Tahoma"/>
              </a:rPr>
              <a:t>Theory/Models</a:t>
            </a:r>
            <a:endParaRPr sz="1400" dirty="0">
              <a:latin typeface="+mj-lt"/>
              <a:cs typeface="Tahoma"/>
            </a:endParaRPr>
          </a:p>
        </p:txBody>
      </p:sp>
      <p:sp>
        <p:nvSpPr>
          <p:cNvPr id="3" name="object 3"/>
          <p:cNvSpPr txBox="1"/>
          <p:nvPr/>
        </p:nvSpPr>
        <p:spPr>
          <a:xfrm>
            <a:off x="321894" y="846047"/>
            <a:ext cx="3947160" cy="1727781"/>
          </a:xfrm>
          <a:prstGeom prst="rect">
            <a:avLst/>
          </a:prstGeom>
        </p:spPr>
        <p:txBody>
          <a:bodyPr vert="horz" wrap="square" lIns="0" tIns="6985" rIns="0" bIns="0" rtlCol="0">
            <a:spAutoFit/>
          </a:bodyPr>
          <a:lstStyle/>
          <a:p>
            <a:pPr marL="38100" marR="30480">
              <a:lnSpc>
                <a:spcPct val="102699"/>
              </a:lnSpc>
              <a:spcBef>
                <a:spcPts val="55"/>
              </a:spcBef>
            </a:pPr>
            <a:r>
              <a:rPr sz="1100" dirty="0">
                <a:latin typeface="+mn-lt"/>
                <a:cs typeface="Arial MT"/>
              </a:rPr>
              <a:t>A</a:t>
            </a:r>
            <a:r>
              <a:rPr sz="1100" spc="5" dirty="0">
                <a:latin typeface="+mn-lt"/>
                <a:cs typeface="Arial MT"/>
              </a:rPr>
              <a:t> </a:t>
            </a:r>
            <a:r>
              <a:rPr sz="1100" spc="-30" dirty="0">
                <a:solidFill>
                  <a:srgbClr val="00B0F0"/>
                </a:solidFill>
                <a:latin typeface="+mn-lt"/>
                <a:cs typeface="Arial MT"/>
              </a:rPr>
              <a:t>theory</a:t>
            </a:r>
            <a:r>
              <a:rPr sz="1100" spc="5" dirty="0">
                <a:solidFill>
                  <a:srgbClr val="FF0000"/>
                </a:solidFill>
                <a:latin typeface="+mn-lt"/>
                <a:cs typeface="Arial MT"/>
              </a:rPr>
              <a:t> </a:t>
            </a:r>
            <a:r>
              <a:rPr sz="1100" spc="-10" dirty="0">
                <a:latin typeface="+mn-lt"/>
                <a:cs typeface="Arial MT"/>
              </a:rPr>
              <a:t>is</a:t>
            </a:r>
            <a:r>
              <a:rPr sz="1100" spc="5" dirty="0">
                <a:latin typeface="+mn-lt"/>
                <a:cs typeface="Arial MT"/>
              </a:rPr>
              <a:t> </a:t>
            </a:r>
            <a:r>
              <a:rPr sz="1100" dirty="0">
                <a:latin typeface="+mn-lt"/>
                <a:cs typeface="Arial MT"/>
              </a:rPr>
              <a:t>a</a:t>
            </a:r>
            <a:r>
              <a:rPr sz="1100" spc="5" dirty="0">
                <a:latin typeface="+mn-lt"/>
                <a:cs typeface="Arial MT"/>
              </a:rPr>
              <a:t> </a:t>
            </a:r>
            <a:r>
              <a:rPr sz="1100" spc="-25" dirty="0">
                <a:latin typeface="+mn-lt"/>
                <a:cs typeface="Arial MT"/>
              </a:rPr>
              <a:t>set</a:t>
            </a:r>
            <a:r>
              <a:rPr sz="1100" spc="5" dirty="0">
                <a:latin typeface="+mn-lt"/>
                <a:cs typeface="Arial MT"/>
              </a:rPr>
              <a:t> </a:t>
            </a:r>
            <a:r>
              <a:rPr sz="1100" dirty="0">
                <a:latin typeface="+mn-lt"/>
                <a:cs typeface="Arial MT"/>
              </a:rPr>
              <a:t>of</a:t>
            </a:r>
            <a:r>
              <a:rPr sz="1100" spc="5" dirty="0">
                <a:latin typeface="+mn-lt"/>
                <a:cs typeface="Arial MT"/>
              </a:rPr>
              <a:t> </a:t>
            </a:r>
            <a:r>
              <a:rPr sz="1100" spc="-30" dirty="0">
                <a:latin typeface="+mn-lt"/>
                <a:cs typeface="Arial MT"/>
              </a:rPr>
              <a:t>logically</a:t>
            </a:r>
            <a:r>
              <a:rPr sz="1100" spc="5" dirty="0">
                <a:latin typeface="+mn-lt"/>
                <a:cs typeface="Arial MT"/>
              </a:rPr>
              <a:t> </a:t>
            </a:r>
            <a:r>
              <a:rPr sz="1100" spc="-40" dirty="0">
                <a:latin typeface="+mn-lt"/>
                <a:cs typeface="Arial MT"/>
              </a:rPr>
              <a:t>consistent</a:t>
            </a:r>
            <a:r>
              <a:rPr sz="1100" spc="5" dirty="0">
                <a:latin typeface="+mn-lt"/>
                <a:cs typeface="Arial MT"/>
              </a:rPr>
              <a:t> </a:t>
            </a:r>
            <a:r>
              <a:rPr sz="1100" spc="-40" dirty="0">
                <a:latin typeface="+mn-lt"/>
                <a:cs typeface="Arial MT"/>
              </a:rPr>
              <a:t>statements</a:t>
            </a:r>
            <a:r>
              <a:rPr sz="1100" spc="5" dirty="0">
                <a:latin typeface="+mn-lt"/>
                <a:cs typeface="Arial MT"/>
              </a:rPr>
              <a:t> </a:t>
            </a:r>
            <a:r>
              <a:rPr sz="1100" dirty="0">
                <a:latin typeface="+mn-lt"/>
                <a:cs typeface="Arial MT"/>
              </a:rPr>
              <a:t>that</a:t>
            </a:r>
            <a:r>
              <a:rPr sz="1100" spc="5" dirty="0">
                <a:latin typeface="+mn-lt"/>
                <a:cs typeface="Arial MT"/>
              </a:rPr>
              <a:t> </a:t>
            </a:r>
            <a:r>
              <a:rPr sz="1100" dirty="0">
                <a:latin typeface="+mn-lt"/>
                <a:cs typeface="Arial MT"/>
              </a:rPr>
              <a:t>tell</a:t>
            </a:r>
            <a:r>
              <a:rPr sz="1100" spc="5" dirty="0">
                <a:latin typeface="+mn-lt"/>
                <a:cs typeface="Arial MT"/>
              </a:rPr>
              <a:t> </a:t>
            </a:r>
            <a:r>
              <a:rPr sz="1100" spc="-60" dirty="0">
                <a:latin typeface="+mn-lt"/>
                <a:cs typeface="Arial MT"/>
              </a:rPr>
              <a:t>us</a:t>
            </a:r>
            <a:r>
              <a:rPr sz="1100" spc="5" dirty="0">
                <a:latin typeface="+mn-lt"/>
                <a:cs typeface="Arial MT"/>
              </a:rPr>
              <a:t> </a:t>
            </a:r>
            <a:r>
              <a:rPr sz="1100" spc="-25" dirty="0">
                <a:latin typeface="+mn-lt"/>
                <a:cs typeface="Arial MT"/>
              </a:rPr>
              <a:t>why </a:t>
            </a:r>
            <a:r>
              <a:rPr sz="1100" dirty="0">
                <a:latin typeface="+mn-lt"/>
                <a:cs typeface="Arial MT"/>
              </a:rPr>
              <a:t>the</a:t>
            </a:r>
            <a:r>
              <a:rPr sz="1100" spc="-50" dirty="0">
                <a:latin typeface="+mn-lt"/>
                <a:cs typeface="Arial MT"/>
              </a:rPr>
              <a:t> </a:t>
            </a:r>
            <a:r>
              <a:rPr sz="1100" spc="-20" dirty="0">
                <a:latin typeface="+mn-lt"/>
                <a:cs typeface="Arial MT"/>
              </a:rPr>
              <a:t>things</a:t>
            </a:r>
            <a:r>
              <a:rPr sz="1100" spc="-10" dirty="0">
                <a:latin typeface="+mn-lt"/>
                <a:cs typeface="Arial MT"/>
              </a:rPr>
              <a:t> </a:t>
            </a:r>
            <a:r>
              <a:rPr sz="1100" spc="-95" dirty="0">
                <a:latin typeface="+mn-lt"/>
                <a:cs typeface="Arial MT"/>
              </a:rPr>
              <a:t>we</a:t>
            </a:r>
            <a:r>
              <a:rPr sz="1100" spc="20" dirty="0">
                <a:latin typeface="+mn-lt"/>
                <a:cs typeface="Arial MT"/>
              </a:rPr>
              <a:t> </a:t>
            </a:r>
            <a:r>
              <a:rPr sz="1100" spc="-70" dirty="0">
                <a:latin typeface="+mn-lt"/>
                <a:cs typeface="Arial MT"/>
              </a:rPr>
              <a:t>observe</a:t>
            </a:r>
            <a:r>
              <a:rPr sz="1100" spc="-5" dirty="0">
                <a:latin typeface="+mn-lt"/>
                <a:cs typeface="Arial MT"/>
              </a:rPr>
              <a:t> </a:t>
            </a:r>
            <a:r>
              <a:rPr sz="1100" spc="-10" dirty="0">
                <a:latin typeface="+mn-lt"/>
                <a:cs typeface="Arial MT"/>
              </a:rPr>
              <a:t>occur.</a:t>
            </a:r>
            <a:endParaRPr sz="1100" dirty="0">
              <a:latin typeface="+mn-lt"/>
              <a:cs typeface="Arial MT"/>
            </a:endParaRPr>
          </a:p>
          <a:p>
            <a:pPr>
              <a:lnSpc>
                <a:spcPct val="100000"/>
              </a:lnSpc>
              <a:spcBef>
                <a:spcPts val="1155"/>
              </a:spcBef>
            </a:pPr>
            <a:endParaRPr sz="1100" dirty="0">
              <a:latin typeface="+mn-lt"/>
              <a:cs typeface="Arial MT"/>
            </a:endParaRPr>
          </a:p>
          <a:p>
            <a:pPr marL="312420" marR="314325" indent="-136525">
              <a:lnSpc>
                <a:spcPct val="102699"/>
              </a:lnSpc>
              <a:spcBef>
                <a:spcPts val="5"/>
              </a:spcBef>
              <a:buFont typeface="Arial"/>
              <a:buChar char="•"/>
              <a:tabLst>
                <a:tab pos="314960" algn="l"/>
              </a:tabLst>
            </a:pPr>
            <a:r>
              <a:rPr sz="1100" dirty="0">
                <a:latin typeface="+mn-lt"/>
                <a:cs typeface="Arial MT"/>
              </a:rPr>
              <a:t>It </a:t>
            </a:r>
            <a:r>
              <a:rPr sz="1100" spc="-10" dirty="0">
                <a:latin typeface="+mn-lt"/>
                <a:cs typeface="Arial MT"/>
              </a:rPr>
              <a:t>is</a:t>
            </a:r>
            <a:r>
              <a:rPr sz="1100" spc="15" dirty="0">
                <a:latin typeface="+mn-lt"/>
                <a:cs typeface="Arial MT"/>
              </a:rPr>
              <a:t> </a:t>
            </a:r>
            <a:r>
              <a:rPr sz="1100" spc="-20" dirty="0">
                <a:latin typeface="+mn-lt"/>
                <a:cs typeface="Arial MT"/>
              </a:rPr>
              <a:t>an</a:t>
            </a:r>
            <a:r>
              <a:rPr sz="1100" spc="15" dirty="0">
                <a:latin typeface="+mn-lt"/>
                <a:cs typeface="Arial MT"/>
              </a:rPr>
              <a:t> </a:t>
            </a:r>
            <a:r>
              <a:rPr sz="1100" spc="-30" dirty="0">
                <a:latin typeface="+mn-lt"/>
                <a:cs typeface="Arial MT"/>
              </a:rPr>
              <a:t>abstraction</a:t>
            </a:r>
            <a:r>
              <a:rPr sz="1100" spc="15" dirty="0">
                <a:latin typeface="+mn-lt"/>
                <a:cs typeface="Arial MT"/>
              </a:rPr>
              <a:t> </a:t>
            </a:r>
            <a:r>
              <a:rPr sz="1100" dirty="0">
                <a:latin typeface="+mn-lt"/>
                <a:cs typeface="Arial MT"/>
              </a:rPr>
              <a:t>that</a:t>
            </a:r>
            <a:r>
              <a:rPr sz="1100" spc="15" dirty="0">
                <a:latin typeface="+mn-lt"/>
                <a:cs typeface="Arial MT"/>
              </a:rPr>
              <a:t> </a:t>
            </a:r>
            <a:r>
              <a:rPr sz="1100" spc="-35" dirty="0">
                <a:latin typeface="+mn-lt"/>
                <a:cs typeface="Arial MT"/>
              </a:rPr>
              <a:t>offers</a:t>
            </a:r>
            <a:r>
              <a:rPr sz="1100" spc="15" dirty="0">
                <a:latin typeface="+mn-lt"/>
                <a:cs typeface="Arial MT"/>
              </a:rPr>
              <a:t> </a:t>
            </a:r>
            <a:r>
              <a:rPr sz="1100" spc="-20" dirty="0">
                <a:latin typeface="+mn-lt"/>
                <a:cs typeface="Arial MT"/>
              </a:rPr>
              <a:t>an</a:t>
            </a:r>
            <a:r>
              <a:rPr sz="1100" spc="15" dirty="0">
                <a:latin typeface="+mn-lt"/>
                <a:cs typeface="Arial MT"/>
              </a:rPr>
              <a:t> </a:t>
            </a:r>
            <a:r>
              <a:rPr sz="1100" spc="-40" dirty="0">
                <a:latin typeface="+mn-lt"/>
                <a:cs typeface="Arial MT"/>
              </a:rPr>
              <a:t>explanation</a:t>
            </a:r>
            <a:r>
              <a:rPr sz="1100" spc="15" dirty="0">
                <a:latin typeface="+mn-lt"/>
                <a:cs typeface="Arial MT"/>
              </a:rPr>
              <a:t> </a:t>
            </a:r>
            <a:r>
              <a:rPr sz="1100" spc="-105" dirty="0">
                <a:latin typeface="+mn-lt"/>
                <a:cs typeface="Arial MT"/>
              </a:rPr>
              <a:t>as</a:t>
            </a:r>
            <a:r>
              <a:rPr sz="1100" spc="30" dirty="0">
                <a:latin typeface="+mn-lt"/>
                <a:cs typeface="Arial MT"/>
              </a:rPr>
              <a:t> </a:t>
            </a:r>
            <a:r>
              <a:rPr sz="1100" dirty="0">
                <a:latin typeface="+mn-lt"/>
                <a:cs typeface="Arial MT"/>
              </a:rPr>
              <a:t>to</a:t>
            </a:r>
            <a:r>
              <a:rPr sz="1100" spc="15" dirty="0">
                <a:latin typeface="+mn-lt"/>
                <a:cs typeface="Arial MT"/>
              </a:rPr>
              <a:t> </a:t>
            </a:r>
            <a:r>
              <a:rPr sz="1100" spc="-10" dirty="0">
                <a:latin typeface="+mn-lt"/>
                <a:cs typeface="Arial MT"/>
              </a:rPr>
              <a:t>‘why’ 	</a:t>
            </a:r>
            <a:r>
              <a:rPr sz="1100" spc="-45" dirty="0">
                <a:latin typeface="+mn-lt"/>
                <a:cs typeface="Arial MT"/>
              </a:rPr>
              <a:t>something</a:t>
            </a:r>
            <a:r>
              <a:rPr sz="1100" dirty="0">
                <a:latin typeface="+mn-lt"/>
                <a:cs typeface="Arial MT"/>
              </a:rPr>
              <a:t> </a:t>
            </a:r>
            <a:r>
              <a:rPr sz="1100" spc="-10" dirty="0">
                <a:latin typeface="+mn-lt"/>
                <a:cs typeface="Arial MT"/>
              </a:rPr>
              <a:t>happens.</a:t>
            </a:r>
            <a:endParaRPr sz="1100" dirty="0">
              <a:latin typeface="+mn-lt"/>
              <a:cs typeface="Arial MT"/>
            </a:endParaRPr>
          </a:p>
          <a:p>
            <a:pPr marL="313055" indent="-136525">
              <a:lnSpc>
                <a:spcPct val="100000"/>
              </a:lnSpc>
              <a:spcBef>
                <a:spcPts val="330"/>
              </a:spcBef>
              <a:buFont typeface="Arial"/>
              <a:buChar char="•"/>
              <a:tabLst>
                <a:tab pos="313055" algn="l"/>
              </a:tabLst>
            </a:pPr>
            <a:r>
              <a:rPr sz="1100" dirty="0">
                <a:latin typeface="+mn-lt"/>
                <a:cs typeface="Arial MT"/>
              </a:rPr>
              <a:t>An</a:t>
            </a:r>
            <a:r>
              <a:rPr sz="1100" spc="-25" dirty="0">
                <a:latin typeface="+mn-lt"/>
                <a:cs typeface="Arial MT"/>
              </a:rPr>
              <a:t> </a:t>
            </a:r>
            <a:r>
              <a:rPr sz="1100" spc="-40" dirty="0">
                <a:latin typeface="+mn-lt"/>
                <a:cs typeface="Arial MT"/>
              </a:rPr>
              <a:t>explanation</a:t>
            </a:r>
            <a:r>
              <a:rPr sz="1100" spc="-10" dirty="0">
                <a:latin typeface="+mn-lt"/>
                <a:cs typeface="Arial MT"/>
              </a:rPr>
              <a:t> </a:t>
            </a:r>
            <a:r>
              <a:rPr sz="1100" spc="-30" dirty="0">
                <a:latin typeface="+mn-lt"/>
                <a:cs typeface="Arial MT"/>
              </a:rPr>
              <a:t>identifies</a:t>
            </a:r>
            <a:r>
              <a:rPr sz="1100" spc="-15" dirty="0">
                <a:latin typeface="+mn-lt"/>
                <a:cs typeface="Arial MT"/>
              </a:rPr>
              <a:t> </a:t>
            </a:r>
            <a:r>
              <a:rPr sz="1100" dirty="0">
                <a:latin typeface="+mn-lt"/>
                <a:cs typeface="Arial MT"/>
              </a:rPr>
              <a:t>for</a:t>
            </a:r>
            <a:r>
              <a:rPr sz="1100" spc="-15" dirty="0">
                <a:latin typeface="+mn-lt"/>
                <a:cs typeface="Arial MT"/>
              </a:rPr>
              <a:t> </a:t>
            </a:r>
            <a:r>
              <a:rPr sz="1100" spc="-60" dirty="0">
                <a:latin typeface="+mn-lt"/>
                <a:cs typeface="Arial MT"/>
              </a:rPr>
              <a:t>us</a:t>
            </a:r>
            <a:r>
              <a:rPr sz="1100" spc="-10" dirty="0">
                <a:latin typeface="+mn-lt"/>
                <a:cs typeface="Arial MT"/>
              </a:rPr>
              <a:t> </a:t>
            </a:r>
            <a:r>
              <a:rPr sz="1100" dirty="0">
                <a:latin typeface="+mn-lt"/>
                <a:cs typeface="Arial MT"/>
              </a:rPr>
              <a:t>a</a:t>
            </a:r>
            <a:r>
              <a:rPr sz="1100" spc="-15" dirty="0">
                <a:latin typeface="+mn-lt"/>
                <a:cs typeface="Arial MT"/>
              </a:rPr>
              <a:t> </a:t>
            </a:r>
            <a:r>
              <a:rPr sz="1100" spc="-45" dirty="0">
                <a:latin typeface="+mn-lt"/>
                <a:cs typeface="Arial MT"/>
              </a:rPr>
              <a:t>‘cause’</a:t>
            </a:r>
            <a:r>
              <a:rPr sz="1100" spc="-15" dirty="0">
                <a:latin typeface="+mn-lt"/>
                <a:cs typeface="Arial MT"/>
              </a:rPr>
              <a:t> </a:t>
            </a:r>
            <a:r>
              <a:rPr sz="1100" dirty="0">
                <a:latin typeface="+mn-lt"/>
                <a:cs typeface="Arial MT"/>
              </a:rPr>
              <a:t>or</a:t>
            </a:r>
            <a:r>
              <a:rPr sz="1100" spc="-10" dirty="0">
                <a:latin typeface="+mn-lt"/>
                <a:cs typeface="Arial MT"/>
              </a:rPr>
              <a:t> </a:t>
            </a:r>
            <a:r>
              <a:rPr sz="1100" dirty="0">
                <a:latin typeface="+mn-lt"/>
                <a:cs typeface="Arial MT"/>
              </a:rPr>
              <a:t>a</a:t>
            </a:r>
            <a:r>
              <a:rPr sz="1100" spc="-15" dirty="0">
                <a:latin typeface="+mn-lt"/>
                <a:cs typeface="Arial MT"/>
              </a:rPr>
              <a:t> </a:t>
            </a:r>
            <a:r>
              <a:rPr sz="1100" spc="-70" dirty="0">
                <a:latin typeface="+mn-lt"/>
                <a:cs typeface="Arial MT"/>
              </a:rPr>
              <a:t>causal</a:t>
            </a:r>
            <a:r>
              <a:rPr sz="1100" spc="-5" dirty="0">
                <a:latin typeface="+mn-lt"/>
                <a:cs typeface="Arial MT"/>
              </a:rPr>
              <a:t> </a:t>
            </a:r>
            <a:r>
              <a:rPr sz="1100" spc="-10" dirty="0">
                <a:latin typeface="+mn-lt"/>
                <a:cs typeface="Arial MT"/>
              </a:rPr>
              <a:t>process.</a:t>
            </a:r>
            <a:endParaRPr sz="1100" dirty="0">
              <a:latin typeface="+mn-lt"/>
              <a:cs typeface="Arial MT"/>
            </a:endParaRPr>
          </a:p>
          <a:p>
            <a:pPr>
              <a:lnSpc>
                <a:spcPct val="100000"/>
              </a:lnSpc>
              <a:spcBef>
                <a:spcPts val="1195"/>
              </a:spcBef>
            </a:pPr>
            <a:endParaRPr sz="1100" dirty="0">
              <a:latin typeface="+mn-lt"/>
              <a:cs typeface="Arial MT"/>
            </a:endParaRPr>
          </a:p>
          <a:p>
            <a:pPr marL="38100">
              <a:lnSpc>
                <a:spcPct val="100000"/>
              </a:lnSpc>
            </a:pPr>
            <a:r>
              <a:rPr sz="1100" spc="-35" dirty="0">
                <a:latin typeface="+mn-lt"/>
                <a:cs typeface="Arial MT"/>
              </a:rPr>
              <a:t>Theory</a:t>
            </a:r>
            <a:r>
              <a:rPr sz="1100" spc="-40" dirty="0">
                <a:latin typeface="+mn-lt"/>
                <a:cs typeface="Arial MT"/>
              </a:rPr>
              <a:t> </a:t>
            </a:r>
            <a:r>
              <a:rPr sz="1100" spc="-10" dirty="0">
                <a:latin typeface="+mn-lt"/>
                <a:cs typeface="Arial MT"/>
              </a:rPr>
              <a:t>is</a:t>
            </a:r>
            <a:r>
              <a:rPr sz="1100" spc="-25" dirty="0">
                <a:latin typeface="+mn-lt"/>
                <a:cs typeface="Arial MT"/>
              </a:rPr>
              <a:t> </a:t>
            </a:r>
            <a:r>
              <a:rPr sz="1100" dirty="0">
                <a:latin typeface="+mn-lt"/>
                <a:cs typeface="Arial MT"/>
              </a:rPr>
              <a:t>often</a:t>
            </a:r>
            <a:r>
              <a:rPr sz="1100" spc="-10" dirty="0">
                <a:latin typeface="+mn-lt"/>
                <a:cs typeface="Arial MT"/>
              </a:rPr>
              <a:t> </a:t>
            </a:r>
            <a:r>
              <a:rPr sz="1100" spc="-40" dirty="0">
                <a:latin typeface="+mn-lt"/>
                <a:cs typeface="Arial MT"/>
              </a:rPr>
              <a:t>referred</a:t>
            </a:r>
            <a:r>
              <a:rPr sz="1100" spc="-10" dirty="0">
                <a:latin typeface="+mn-lt"/>
                <a:cs typeface="Arial MT"/>
              </a:rPr>
              <a:t> </a:t>
            </a:r>
            <a:r>
              <a:rPr sz="1100" dirty="0">
                <a:latin typeface="+mn-lt"/>
                <a:cs typeface="Arial MT"/>
              </a:rPr>
              <a:t>to</a:t>
            </a:r>
            <a:r>
              <a:rPr sz="1100" spc="-15" dirty="0">
                <a:latin typeface="+mn-lt"/>
                <a:cs typeface="Arial MT"/>
              </a:rPr>
              <a:t> </a:t>
            </a:r>
            <a:r>
              <a:rPr sz="1100" spc="-105" dirty="0">
                <a:latin typeface="+mn-lt"/>
                <a:cs typeface="Arial MT"/>
              </a:rPr>
              <a:t>as</a:t>
            </a:r>
            <a:r>
              <a:rPr sz="1100" spc="30" dirty="0">
                <a:latin typeface="+mn-lt"/>
                <a:cs typeface="Arial MT"/>
              </a:rPr>
              <a:t> </a:t>
            </a:r>
            <a:r>
              <a:rPr sz="1100" dirty="0">
                <a:latin typeface="+mn-lt"/>
                <a:cs typeface="Arial MT"/>
              </a:rPr>
              <a:t>a</a:t>
            </a:r>
            <a:r>
              <a:rPr sz="1100" spc="-10" dirty="0">
                <a:latin typeface="+mn-lt"/>
                <a:cs typeface="Arial MT"/>
              </a:rPr>
              <a:t> ‘model.’</a:t>
            </a:r>
            <a:endParaRPr sz="1100" dirty="0">
              <a:latin typeface="+mn-lt"/>
              <a:cs typeface="Arial MT"/>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402055"/>
            <a:ext cx="3235325" cy="180819"/>
          </a:xfrm>
          <a:prstGeom prst="rect">
            <a:avLst/>
          </a:prstGeom>
        </p:spPr>
        <p:txBody>
          <a:bodyPr vert="horz" wrap="square" lIns="0" tIns="11430" rIns="0" bIns="0" rtlCol="0">
            <a:spAutoFit/>
          </a:bodyPr>
          <a:lstStyle/>
          <a:p>
            <a:pPr marL="12700">
              <a:lnSpc>
                <a:spcPct val="100000"/>
              </a:lnSpc>
              <a:spcBef>
                <a:spcPts val="90"/>
              </a:spcBef>
            </a:pPr>
            <a:r>
              <a:rPr dirty="0">
                <a:solidFill>
                  <a:srgbClr val="00B0F0"/>
                </a:solidFill>
                <a:latin typeface="+mj-lt"/>
              </a:rPr>
              <a:t>What</a:t>
            </a:r>
            <a:r>
              <a:rPr spc="-25" dirty="0">
                <a:solidFill>
                  <a:srgbClr val="00B0F0"/>
                </a:solidFill>
                <a:latin typeface="+mj-lt"/>
              </a:rPr>
              <a:t> </a:t>
            </a:r>
            <a:r>
              <a:rPr dirty="0">
                <a:solidFill>
                  <a:srgbClr val="00B0F0"/>
                </a:solidFill>
                <a:latin typeface="+mj-lt"/>
              </a:rPr>
              <a:t>do</a:t>
            </a:r>
            <a:r>
              <a:rPr spc="-15" dirty="0">
                <a:solidFill>
                  <a:srgbClr val="00B0F0"/>
                </a:solidFill>
                <a:latin typeface="+mj-lt"/>
              </a:rPr>
              <a:t> </a:t>
            </a:r>
            <a:r>
              <a:rPr dirty="0">
                <a:solidFill>
                  <a:srgbClr val="00B0F0"/>
                </a:solidFill>
                <a:latin typeface="+mj-lt"/>
              </a:rPr>
              <a:t>the</a:t>
            </a:r>
            <a:r>
              <a:rPr spc="-15" dirty="0">
                <a:solidFill>
                  <a:srgbClr val="00B0F0"/>
                </a:solidFill>
                <a:latin typeface="+mj-lt"/>
              </a:rPr>
              <a:t> </a:t>
            </a:r>
            <a:r>
              <a:rPr spc="-30" dirty="0">
                <a:solidFill>
                  <a:srgbClr val="00B0F0"/>
                </a:solidFill>
                <a:latin typeface="+mj-lt"/>
              </a:rPr>
              <a:t>following</a:t>
            </a:r>
            <a:r>
              <a:rPr spc="-15" dirty="0">
                <a:solidFill>
                  <a:srgbClr val="00B0F0"/>
                </a:solidFill>
                <a:latin typeface="+mj-lt"/>
              </a:rPr>
              <a:t> </a:t>
            </a:r>
            <a:r>
              <a:rPr spc="-40" dirty="0">
                <a:solidFill>
                  <a:srgbClr val="00B0F0"/>
                </a:solidFill>
                <a:latin typeface="+mj-lt"/>
              </a:rPr>
              <a:t>statements</a:t>
            </a:r>
            <a:r>
              <a:rPr spc="-15" dirty="0">
                <a:solidFill>
                  <a:srgbClr val="00B0F0"/>
                </a:solidFill>
                <a:latin typeface="+mj-lt"/>
              </a:rPr>
              <a:t> </a:t>
            </a:r>
            <a:r>
              <a:rPr dirty="0">
                <a:solidFill>
                  <a:srgbClr val="00B0F0"/>
                </a:solidFill>
                <a:latin typeface="+mj-lt"/>
              </a:rPr>
              <a:t>all</a:t>
            </a:r>
            <a:r>
              <a:rPr spc="-15" dirty="0">
                <a:solidFill>
                  <a:srgbClr val="00B0F0"/>
                </a:solidFill>
                <a:latin typeface="+mj-lt"/>
              </a:rPr>
              <a:t> </a:t>
            </a:r>
            <a:r>
              <a:rPr spc="-70" dirty="0">
                <a:solidFill>
                  <a:srgbClr val="00B0F0"/>
                </a:solidFill>
                <a:latin typeface="+mj-lt"/>
              </a:rPr>
              <a:t>have</a:t>
            </a:r>
            <a:r>
              <a:rPr spc="-5" dirty="0">
                <a:solidFill>
                  <a:srgbClr val="00B0F0"/>
                </a:solidFill>
                <a:latin typeface="+mj-lt"/>
              </a:rPr>
              <a:t> </a:t>
            </a:r>
            <a:r>
              <a:rPr dirty="0">
                <a:solidFill>
                  <a:srgbClr val="00B0F0"/>
                </a:solidFill>
                <a:latin typeface="+mj-lt"/>
              </a:rPr>
              <a:t>in</a:t>
            </a:r>
            <a:r>
              <a:rPr spc="-15" dirty="0">
                <a:solidFill>
                  <a:srgbClr val="00B0F0"/>
                </a:solidFill>
                <a:latin typeface="+mj-lt"/>
              </a:rPr>
              <a:t> </a:t>
            </a:r>
            <a:r>
              <a:rPr spc="-30" dirty="0">
                <a:solidFill>
                  <a:srgbClr val="00B0F0"/>
                </a:solidFill>
                <a:latin typeface="+mj-lt"/>
              </a:rPr>
              <a:t>common?</a:t>
            </a:r>
          </a:p>
        </p:txBody>
      </p:sp>
      <p:sp>
        <p:nvSpPr>
          <p:cNvPr id="3" name="object 3"/>
          <p:cNvSpPr txBox="1"/>
          <p:nvPr/>
        </p:nvSpPr>
        <p:spPr>
          <a:xfrm>
            <a:off x="445795" y="796513"/>
            <a:ext cx="3865879" cy="2001574"/>
          </a:xfrm>
          <a:prstGeom prst="rect">
            <a:avLst/>
          </a:prstGeom>
        </p:spPr>
        <p:txBody>
          <a:bodyPr vert="horz" wrap="square" lIns="0" tIns="12065" rIns="0" bIns="0" rtlCol="0">
            <a:spAutoFit/>
          </a:bodyPr>
          <a:lstStyle/>
          <a:p>
            <a:pPr marL="191135" indent="-127635">
              <a:lnSpc>
                <a:spcPct val="100000"/>
              </a:lnSpc>
              <a:spcBef>
                <a:spcPts val="95"/>
              </a:spcBef>
              <a:buFont typeface="Arial"/>
              <a:buChar char="•"/>
              <a:tabLst>
                <a:tab pos="191135" algn="l"/>
              </a:tabLst>
            </a:pPr>
            <a:r>
              <a:rPr sz="900" spc="-50" dirty="0">
                <a:latin typeface="+mj-lt"/>
                <a:cs typeface="Arial MT"/>
              </a:rPr>
              <a:t>Science</a:t>
            </a:r>
            <a:r>
              <a:rPr sz="900" dirty="0">
                <a:latin typeface="+mj-lt"/>
                <a:cs typeface="Arial MT"/>
              </a:rPr>
              <a:t> is</a:t>
            </a:r>
            <a:r>
              <a:rPr sz="900" spc="5" dirty="0">
                <a:latin typeface="+mj-lt"/>
                <a:cs typeface="Arial MT"/>
              </a:rPr>
              <a:t> </a:t>
            </a:r>
            <a:r>
              <a:rPr sz="900" dirty="0">
                <a:latin typeface="+mj-lt"/>
                <a:cs typeface="Arial MT"/>
              </a:rPr>
              <a:t>a</a:t>
            </a:r>
            <a:r>
              <a:rPr sz="900" spc="5" dirty="0">
                <a:latin typeface="+mj-lt"/>
                <a:cs typeface="Arial MT"/>
              </a:rPr>
              <a:t> </a:t>
            </a:r>
            <a:r>
              <a:rPr sz="900" spc="-10" dirty="0">
                <a:latin typeface="+mj-lt"/>
                <a:cs typeface="Arial MT"/>
              </a:rPr>
              <a:t>collection</a:t>
            </a:r>
            <a:r>
              <a:rPr sz="900" spc="5" dirty="0">
                <a:latin typeface="+mj-lt"/>
                <a:cs typeface="Arial MT"/>
              </a:rPr>
              <a:t> </a:t>
            </a:r>
            <a:r>
              <a:rPr sz="900" dirty="0">
                <a:latin typeface="+mj-lt"/>
                <a:cs typeface="Arial MT"/>
              </a:rPr>
              <a:t>of</a:t>
            </a:r>
            <a:r>
              <a:rPr sz="900" spc="5" dirty="0">
                <a:latin typeface="+mj-lt"/>
                <a:cs typeface="Arial MT"/>
              </a:rPr>
              <a:t> </a:t>
            </a:r>
            <a:r>
              <a:rPr sz="900" dirty="0">
                <a:latin typeface="+mj-lt"/>
                <a:cs typeface="Arial MT"/>
              </a:rPr>
              <a:t>facts</a:t>
            </a:r>
            <a:r>
              <a:rPr sz="900" spc="5" dirty="0">
                <a:latin typeface="+mj-lt"/>
                <a:cs typeface="Arial MT"/>
              </a:rPr>
              <a:t> </a:t>
            </a:r>
            <a:r>
              <a:rPr sz="900" dirty="0">
                <a:latin typeface="+mj-lt"/>
                <a:cs typeface="Arial MT"/>
              </a:rPr>
              <a:t>that</a:t>
            </a:r>
            <a:r>
              <a:rPr sz="900" spc="5" dirty="0">
                <a:latin typeface="+mj-lt"/>
                <a:cs typeface="Arial MT"/>
              </a:rPr>
              <a:t> </a:t>
            </a:r>
            <a:r>
              <a:rPr sz="900" dirty="0">
                <a:latin typeface="+mj-lt"/>
                <a:cs typeface="Arial MT"/>
              </a:rPr>
              <a:t>tell </a:t>
            </a:r>
            <a:r>
              <a:rPr sz="900" spc="-30" dirty="0">
                <a:latin typeface="+mj-lt"/>
                <a:cs typeface="Arial MT"/>
              </a:rPr>
              <a:t>us</a:t>
            </a:r>
            <a:r>
              <a:rPr sz="900" spc="5" dirty="0">
                <a:latin typeface="+mj-lt"/>
                <a:cs typeface="Arial MT"/>
              </a:rPr>
              <a:t> </a:t>
            </a:r>
            <a:r>
              <a:rPr sz="900" dirty="0">
                <a:latin typeface="+mj-lt"/>
                <a:cs typeface="Arial MT"/>
              </a:rPr>
              <a:t>what </a:t>
            </a:r>
            <a:r>
              <a:rPr sz="900" spc="-50" dirty="0">
                <a:latin typeface="+mj-lt"/>
                <a:cs typeface="Arial MT"/>
              </a:rPr>
              <a:t>we</a:t>
            </a:r>
            <a:r>
              <a:rPr sz="900" spc="5" dirty="0">
                <a:latin typeface="+mj-lt"/>
                <a:cs typeface="Arial MT"/>
              </a:rPr>
              <a:t> </a:t>
            </a:r>
            <a:r>
              <a:rPr sz="900" spc="-10" dirty="0">
                <a:latin typeface="+mj-lt"/>
                <a:cs typeface="Arial MT"/>
              </a:rPr>
              <a:t>know</a:t>
            </a:r>
            <a:r>
              <a:rPr sz="900" spc="5" dirty="0">
                <a:latin typeface="+mj-lt"/>
                <a:cs typeface="Arial MT"/>
              </a:rPr>
              <a:t> </a:t>
            </a:r>
            <a:r>
              <a:rPr sz="900" dirty="0">
                <a:latin typeface="+mj-lt"/>
                <a:cs typeface="Arial MT"/>
              </a:rPr>
              <a:t>about</a:t>
            </a:r>
            <a:r>
              <a:rPr sz="900" spc="5" dirty="0">
                <a:latin typeface="+mj-lt"/>
                <a:cs typeface="Arial MT"/>
              </a:rPr>
              <a:t> </a:t>
            </a:r>
            <a:r>
              <a:rPr sz="900" dirty="0">
                <a:latin typeface="+mj-lt"/>
                <a:cs typeface="Arial MT"/>
              </a:rPr>
              <a:t>the</a:t>
            </a:r>
            <a:r>
              <a:rPr sz="900" spc="5" dirty="0">
                <a:latin typeface="+mj-lt"/>
                <a:cs typeface="Arial MT"/>
              </a:rPr>
              <a:t> </a:t>
            </a:r>
            <a:r>
              <a:rPr sz="900" spc="-10" dirty="0">
                <a:latin typeface="+mj-lt"/>
                <a:cs typeface="Arial MT"/>
              </a:rPr>
              <a:t>world.</a:t>
            </a:r>
            <a:endParaRPr sz="900" dirty="0">
              <a:latin typeface="+mj-lt"/>
              <a:cs typeface="Arial MT"/>
            </a:endParaRPr>
          </a:p>
          <a:p>
            <a:pPr>
              <a:lnSpc>
                <a:spcPct val="100000"/>
              </a:lnSpc>
              <a:spcBef>
                <a:spcPts val="875"/>
              </a:spcBef>
              <a:buFont typeface="Arial"/>
              <a:buChar char="•"/>
            </a:pPr>
            <a:endParaRPr sz="900" dirty="0">
              <a:latin typeface="+mj-lt"/>
              <a:cs typeface="Arial MT"/>
            </a:endParaRPr>
          </a:p>
          <a:p>
            <a:pPr marL="191135" indent="-127635">
              <a:lnSpc>
                <a:spcPct val="100000"/>
              </a:lnSpc>
              <a:buFont typeface="Arial"/>
              <a:buChar char="•"/>
              <a:tabLst>
                <a:tab pos="191135" algn="l"/>
              </a:tabLst>
            </a:pPr>
            <a:r>
              <a:rPr sz="900" dirty="0">
                <a:latin typeface="+mj-lt"/>
                <a:cs typeface="Arial MT"/>
              </a:rPr>
              <a:t>A</a:t>
            </a:r>
            <a:r>
              <a:rPr sz="900" spc="10" dirty="0">
                <a:latin typeface="+mj-lt"/>
                <a:cs typeface="Arial MT"/>
              </a:rPr>
              <a:t> </a:t>
            </a:r>
            <a:r>
              <a:rPr sz="900" spc="-10" dirty="0">
                <a:latin typeface="+mj-lt"/>
                <a:cs typeface="Arial MT"/>
              </a:rPr>
              <a:t>scientific</a:t>
            </a:r>
            <a:r>
              <a:rPr sz="900" spc="15" dirty="0">
                <a:latin typeface="+mj-lt"/>
                <a:cs typeface="Arial MT"/>
              </a:rPr>
              <a:t> </a:t>
            </a:r>
            <a:r>
              <a:rPr sz="900" spc="-10" dirty="0">
                <a:latin typeface="+mj-lt"/>
                <a:cs typeface="Arial MT"/>
              </a:rPr>
              <a:t>theory</a:t>
            </a:r>
            <a:r>
              <a:rPr sz="900" spc="15" dirty="0">
                <a:latin typeface="+mj-lt"/>
                <a:cs typeface="Arial MT"/>
              </a:rPr>
              <a:t> </a:t>
            </a:r>
            <a:r>
              <a:rPr sz="900" dirty="0">
                <a:latin typeface="+mj-lt"/>
                <a:cs typeface="Arial MT"/>
              </a:rPr>
              <a:t>is</a:t>
            </a:r>
            <a:r>
              <a:rPr sz="900" spc="15" dirty="0">
                <a:latin typeface="+mj-lt"/>
                <a:cs typeface="Arial MT"/>
              </a:rPr>
              <a:t> </a:t>
            </a:r>
            <a:r>
              <a:rPr sz="900" spc="-30" dirty="0">
                <a:latin typeface="+mj-lt"/>
                <a:cs typeface="Arial MT"/>
              </a:rPr>
              <a:t>one</a:t>
            </a:r>
            <a:r>
              <a:rPr sz="900" spc="15" dirty="0">
                <a:latin typeface="+mj-lt"/>
                <a:cs typeface="Arial MT"/>
              </a:rPr>
              <a:t> </a:t>
            </a:r>
            <a:r>
              <a:rPr sz="900" dirty="0">
                <a:latin typeface="+mj-lt"/>
                <a:cs typeface="Arial MT"/>
              </a:rPr>
              <a:t>that</a:t>
            </a:r>
            <a:r>
              <a:rPr sz="900" spc="15" dirty="0">
                <a:latin typeface="+mj-lt"/>
                <a:cs typeface="Arial MT"/>
              </a:rPr>
              <a:t> </a:t>
            </a:r>
            <a:r>
              <a:rPr sz="900" spc="-45" dirty="0">
                <a:latin typeface="+mj-lt"/>
                <a:cs typeface="Arial MT"/>
              </a:rPr>
              <a:t>has</a:t>
            </a:r>
            <a:r>
              <a:rPr sz="900" spc="15" dirty="0">
                <a:latin typeface="+mj-lt"/>
                <a:cs typeface="Arial MT"/>
              </a:rPr>
              <a:t> </a:t>
            </a:r>
            <a:r>
              <a:rPr sz="900" spc="-35" dirty="0">
                <a:latin typeface="+mj-lt"/>
                <a:cs typeface="Arial MT"/>
              </a:rPr>
              <a:t>been</a:t>
            </a:r>
            <a:r>
              <a:rPr sz="900" spc="15" dirty="0">
                <a:latin typeface="+mj-lt"/>
                <a:cs typeface="Arial MT"/>
              </a:rPr>
              <a:t> </a:t>
            </a:r>
            <a:r>
              <a:rPr sz="900" spc="-10" dirty="0">
                <a:latin typeface="+mj-lt"/>
                <a:cs typeface="Arial MT"/>
              </a:rPr>
              <a:t>proven.</a:t>
            </a:r>
            <a:endParaRPr sz="900" dirty="0">
              <a:latin typeface="+mj-lt"/>
              <a:cs typeface="Arial MT"/>
            </a:endParaRPr>
          </a:p>
          <a:p>
            <a:pPr>
              <a:lnSpc>
                <a:spcPct val="100000"/>
              </a:lnSpc>
              <a:spcBef>
                <a:spcPts val="869"/>
              </a:spcBef>
              <a:buFont typeface="Arial"/>
              <a:buChar char="•"/>
            </a:pPr>
            <a:endParaRPr sz="900" dirty="0">
              <a:latin typeface="+mj-lt"/>
              <a:cs typeface="Arial MT"/>
            </a:endParaRPr>
          </a:p>
          <a:p>
            <a:pPr marL="191135" indent="-127635">
              <a:lnSpc>
                <a:spcPct val="100000"/>
              </a:lnSpc>
              <a:spcBef>
                <a:spcPts val="5"/>
              </a:spcBef>
              <a:buFont typeface="Arial"/>
              <a:buChar char="•"/>
              <a:tabLst>
                <a:tab pos="191135" algn="l"/>
              </a:tabLst>
            </a:pPr>
            <a:r>
              <a:rPr sz="900" dirty="0">
                <a:latin typeface="+mj-lt"/>
                <a:cs typeface="Arial MT"/>
              </a:rPr>
              <a:t>“The</a:t>
            </a:r>
            <a:r>
              <a:rPr sz="900" spc="30" dirty="0">
                <a:latin typeface="+mj-lt"/>
                <a:cs typeface="Arial MT"/>
              </a:rPr>
              <a:t> </a:t>
            </a:r>
            <a:r>
              <a:rPr sz="900" spc="-25" dirty="0">
                <a:latin typeface="+mj-lt"/>
                <a:cs typeface="Arial MT"/>
              </a:rPr>
              <a:t>sun</a:t>
            </a:r>
            <a:r>
              <a:rPr sz="900" spc="30" dirty="0">
                <a:latin typeface="+mj-lt"/>
                <a:cs typeface="Arial MT"/>
              </a:rPr>
              <a:t> </a:t>
            </a:r>
            <a:r>
              <a:rPr sz="900" spc="-40" dirty="0">
                <a:latin typeface="+mj-lt"/>
                <a:cs typeface="Arial MT"/>
              </a:rPr>
              <a:t>revolves</a:t>
            </a:r>
            <a:r>
              <a:rPr sz="900" spc="30" dirty="0">
                <a:latin typeface="+mj-lt"/>
                <a:cs typeface="Arial MT"/>
              </a:rPr>
              <a:t> </a:t>
            </a:r>
            <a:r>
              <a:rPr sz="900" spc="-25" dirty="0">
                <a:latin typeface="+mj-lt"/>
                <a:cs typeface="Arial MT"/>
              </a:rPr>
              <a:t>around</a:t>
            </a:r>
            <a:r>
              <a:rPr sz="900" spc="30" dirty="0">
                <a:latin typeface="+mj-lt"/>
                <a:cs typeface="Arial MT"/>
              </a:rPr>
              <a:t> </a:t>
            </a:r>
            <a:r>
              <a:rPr sz="900" dirty="0">
                <a:latin typeface="+mj-lt"/>
                <a:cs typeface="Arial MT"/>
              </a:rPr>
              <a:t>the</a:t>
            </a:r>
            <a:r>
              <a:rPr sz="900" spc="30" dirty="0">
                <a:latin typeface="+mj-lt"/>
                <a:cs typeface="Arial MT"/>
              </a:rPr>
              <a:t> </a:t>
            </a:r>
            <a:r>
              <a:rPr sz="900" dirty="0">
                <a:latin typeface="+mj-lt"/>
                <a:cs typeface="Arial MT"/>
              </a:rPr>
              <a:t>earth”</a:t>
            </a:r>
            <a:r>
              <a:rPr sz="900" spc="30" dirty="0">
                <a:latin typeface="+mj-lt"/>
                <a:cs typeface="Arial MT"/>
              </a:rPr>
              <a:t> </a:t>
            </a:r>
            <a:r>
              <a:rPr sz="900" dirty="0">
                <a:latin typeface="+mj-lt"/>
                <a:cs typeface="Arial MT"/>
              </a:rPr>
              <a:t>is</a:t>
            </a:r>
            <a:r>
              <a:rPr sz="900" spc="30" dirty="0">
                <a:latin typeface="+mj-lt"/>
                <a:cs typeface="Arial MT"/>
              </a:rPr>
              <a:t> </a:t>
            </a:r>
            <a:r>
              <a:rPr sz="900" dirty="0">
                <a:latin typeface="+mj-lt"/>
                <a:cs typeface="Arial MT"/>
              </a:rPr>
              <a:t>not</a:t>
            </a:r>
            <a:r>
              <a:rPr sz="900" spc="30" dirty="0">
                <a:latin typeface="+mj-lt"/>
                <a:cs typeface="Arial MT"/>
              </a:rPr>
              <a:t> </a:t>
            </a:r>
            <a:r>
              <a:rPr sz="900" dirty="0">
                <a:latin typeface="+mj-lt"/>
                <a:cs typeface="Arial MT"/>
              </a:rPr>
              <a:t>a</a:t>
            </a:r>
            <a:r>
              <a:rPr sz="900" spc="35" dirty="0">
                <a:latin typeface="+mj-lt"/>
                <a:cs typeface="Arial MT"/>
              </a:rPr>
              <a:t> </a:t>
            </a:r>
            <a:r>
              <a:rPr sz="900" spc="-10" dirty="0">
                <a:latin typeface="+mj-lt"/>
                <a:cs typeface="Arial MT"/>
              </a:rPr>
              <a:t>scientific</a:t>
            </a:r>
            <a:r>
              <a:rPr sz="900" spc="30" dirty="0">
                <a:latin typeface="+mj-lt"/>
                <a:cs typeface="Arial MT"/>
              </a:rPr>
              <a:t> </a:t>
            </a:r>
            <a:r>
              <a:rPr sz="900" spc="-10" dirty="0">
                <a:latin typeface="+mj-lt"/>
                <a:cs typeface="Arial MT"/>
              </a:rPr>
              <a:t>statement.</a:t>
            </a:r>
            <a:endParaRPr sz="900" dirty="0">
              <a:latin typeface="+mj-lt"/>
              <a:cs typeface="Arial MT"/>
            </a:endParaRPr>
          </a:p>
          <a:p>
            <a:pPr>
              <a:lnSpc>
                <a:spcPct val="100000"/>
              </a:lnSpc>
              <a:spcBef>
                <a:spcPts val="855"/>
              </a:spcBef>
              <a:buFont typeface="Arial"/>
              <a:buChar char="•"/>
            </a:pPr>
            <a:endParaRPr sz="900" dirty="0">
              <a:latin typeface="+mj-lt"/>
              <a:cs typeface="Arial MT"/>
            </a:endParaRPr>
          </a:p>
          <a:p>
            <a:pPr marL="191135" marR="72390" indent="-128270">
              <a:lnSpc>
                <a:spcPct val="101499"/>
              </a:lnSpc>
              <a:buFont typeface="Arial"/>
              <a:buChar char="•"/>
              <a:tabLst>
                <a:tab pos="191135" algn="l"/>
              </a:tabLst>
            </a:pPr>
            <a:r>
              <a:rPr sz="900" dirty="0">
                <a:latin typeface="+mj-lt"/>
                <a:cs typeface="Arial MT"/>
              </a:rPr>
              <a:t>If</a:t>
            </a:r>
            <a:r>
              <a:rPr sz="900" spc="15" dirty="0">
                <a:latin typeface="+mj-lt"/>
                <a:cs typeface="Arial MT"/>
              </a:rPr>
              <a:t> </a:t>
            </a:r>
            <a:r>
              <a:rPr sz="900" dirty="0">
                <a:latin typeface="+mj-lt"/>
                <a:cs typeface="Arial MT"/>
              </a:rPr>
              <a:t>my</a:t>
            </a:r>
            <a:r>
              <a:rPr sz="900" spc="15" dirty="0">
                <a:latin typeface="+mj-lt"/>
                <a:cs typeface="Arial MT"/>
              </a:rPr>
              <a:t> </a:t>
            </a:r>
            <a:r>
              <a:rPr sz="900" spc="-10" dirty="0">
                <a:latin typeface="+mj-lt"/>
                <a:cs typeface="Arial MT"/>
              </a:rPr>
              <a:t>theory</a:t>
            </a:r>
            <a:r>
              <a:rPr sz="900" spc="15" dirty="0">
                <a:latin typeface="+mj-lt"/>
                <a:cs typeface="Arial MT"/>
              </a:rPr>
              <a:t> </a:t>
            </a:r>
            <a:r>
              <a:rPr sz="900" dirty="0">
                <a:latin typeface="+mj-lt"/>
                <a:cs typeface="Arial MT"/>
              </a:rPr>
              <a:t>is</a:t>
            </a:r>
            <a:r>
              <a:rPr sz="900" spc="15" dirty="0">
                <a:latin typeface="+mj-lt"/>
                <a:cs typeface="Arial MT"/>
              </a:rPr>
              <a:t> </a:t>
            </a:r>
            <a:r>
              <a:rPr sz="900" spc="-10" dirty="0">
                <a:latin typeface="+mj-lt"/>
                <a:cs typeface="Arial MT"/>
              </a:rPr>
              <a:t>correct,</a:t>
            </a:r>
            <a:r>
              <a:rPr sz="900" spc="15" dirty="0">
                <a:latin typeface="+mj-lt"/>
                <a:cs typeface="Arial MT"/>
              </a:rPr>
              <a:t> </a:t>
            </a:r>
            <a:r>
              <a:rPr sz="900" dirty="0">
                <a:latin typeface="+mj-lt"/>
                <a:cs typeface="Arial MT"/>
              </a:rPr>
              <a:t>then</a:t>
            </a:r>
            <a:r>
              <a:rPr sz="900" spc="20" dirty="0">
                <a:latin typeface="+mj-lt"/>
                <a:cs typeface="Arial MT"/>
              </a:rPr>
              <a:t> </a:t>
            </a:r>
            <a:r>
              <a:rPr sz="900" dirty="0">
                <a:latin typeface="+mj-lt"/>
                <a:cs typeface="Arial MT"/>
              </a:rPr>
              <a:t>I</a:t>
            </a:r>
            <a:r>
              <a:rPr sz="900" spc="15" dirty="0">
                <a:latin typeface="+mj-lt"/>
                <a:cs typeface="Arial MT"/>
              </a:rPr>
              <a:t> </a:t>
            </a:r>
            <a:r>
              <a:rPr sz="900" spc="-25" dirty="0">
                <a:latin typeface="+mj-lt"/>
                <a:cs typeface="Arial MT"/>
              </a:rPr>
              <a:t>should</a:t>
            </a:r>
            <a:r>
              <a:rPr sz="900" spc="15" dirty="0">
                <a:latin typeface="+mj-lt"/>
                <a:cs typeface="Arial MT"/>
              </a:rPr>
              <a:t> </a:t>
            </a:r>
            <a:r>
              <a:rPr sz="900" spc="-45" dirty="0">
                <a:latin typeface="+mj-lt"/>
                <a:cs typeface="Arial MT"/>
              </a:rPr>
              <a:t>observe</a:t>
            </a:r>
            <a:r>
              <a:rPr sz="900" spc="15" dirty="0">
                <a:latin typeface="+mj-lt"/>
                <a:cs typeface="Arial MT"/>
              </a:rPr>
              <a:t> </a:t>
            </a:r>
            <a:r>
              <a:rPr sz="900" dirty="0">
                <a:latin typeface="+mj-lt"/>
                <a:cs typeface="Arial MT"/>
              </a:rPr>
              <a:t>that</a:t>
            </a:r>
            <a:r>
              <a:rPr sz="900" spc="15" dirty="0">
                <a:latin typeface="+mj-lt"/>
                <a:cs typeface="Arial MT"/>
              </a:rPr>
              <a:t> </a:t>
            </a:r>
            <a:r>
              <a:rPr sz="900" dirty="0">
                <a:latin typeface="+mj-lt"/>
                <a:cs typeface="Arial MT"/>
              </a:rPr>
              <a:t>rich</a:t>
            </a:r>
            <a:r>
              <a:rPr sz="900" spc="20" dirty="0">
                <a:latin typeface="+mj-lt"/>
                <a:cs typeface="Arial MT"/>
              </a:rPr>
              <a:t> </a:t>
            </a:r>
            <a:r>
              <a:rPr sz="900" spc="-20" dirty="0">
                <a:latin typeface="+mj-lt"/>
                <a:cs typeface="Arial MT"/>
              </a:rPr>
              <a:t>countries</a:t>
            </a:r>
            <a:r>
              <a:rPr sz="900" spc="15" dirty="0">
                <a:latin typeface="+mj-lt"/>
                <a:cs typeface="Arial MT"/>
              </a:rPr>
              <a:t> </a:t>
            </a:r>
            <a:r>
              <a:rPr sz="900" spc="-25" dirty="0">
                <a:latin typeface="+mj-lt"/>
                <a:cs typeface="Arial MT"/>
              </a:rPr>
              <a:t>are</a:t>
            </a:r>
            <a:r>
              <a:rPr sz="900" spc="15" dirty="0">
                <a:latin typeface="+mj-lt"/>
                <a:cs typeface="Arial MT"/>
              </a:rPr>
              <a:t> </a:t>
            </a:r>
            <a:r>
              <a:rPr sz="900" spc="-20" dirty="0">
                <a:latin typeface="+mj-lt"/>
                <a:cs typeface="Arial MT"/>
              </a:rPr>
              <a:t>more </a:t>
            </a:r>
            <a:r>
              <a:rPr sz="900" dirty="0">
                <a:latin typeface="+mj-lt"/>
                <a:cs typeface="Arial MT"/>
              </a:rPr>
              <a:t>likely</a:t>
            </a:r>
            <a:r>
              <a:rPr sz="900" spc="10" dirty="0">
                <a:latin typeface="+mj-lt"/>
                <a:cs typeface="Arial MT"/>
              </a:rPr>
              <a:t> </a:t>
            </a:r>
            <a:r>
              <a:rPr sz="900" dirty="0">
                <a:latin typeface="+mj-lt"/>
                <a:cs typeface="Arial MT"/>
              </a:rPr>
              <a:t>to</a:t>
            </a:r>
            <a:r>
              <a:rPr sz="900" spc="15" dirty="0">
                <a:latin typeface="+mj-lt"/>
                <a:cs typeface="Arial MT"/>
              </a:rPr>
              <a:t> </a:t>
            </a:r>
            <a:r>
              <a:rPr sz="900" dirty="0">
                <a:latin typeface="+mj-lt"/>
                <a:cs typeface="Arial MT"/>
              </a:rPr>
              <a:t>be</a:t>
            </a:r>
            <a:r>
              <a:rPr sz="900" spc="15" dirty="0">
                <a:latin typeface="+mj-lt"/>
                <a:cs typeface="Arial MT"/>
              </a:rPr>
              <a:t> </a:t>
            </a:r>
            <a:r>
              <a:rPr sz="900" spc="-35" dirty="0">
                <a:latin typeface="+mj-lt"/>
                <a:cs typeface="Arial MT"/>
              </a:rPr>
              <a:t>democracies.</a:t>
            </a:r>
            <a:r>
              <a:rPr sz="900" spc="110" dirty="0">
                <a:latin typeface="+mj-lt"/>
                <a:cs typeface="Arial MT"/>
              </a:rPr>
              <a:t> </a:t>
            </a:r>
            <a:r>
              <a:rPr sz="900" dirty="0">
                <a:latin typeface="+mj-lt"/>
                <a:cs typeface="Arial MT"/>
              </a:rPr>
              <a:t>I</a:t>
            </a:r>
            <a:r>
              <a:rPr sz="900" spc="15" dirty="0">
                <a:latin typeface="+mj-lt"/>
                <a:cs typeface="Arial MT"/>
              </a:rPr>
              <a:t> </a:t>
            </a:r>
            <a:r>
              <a:rPr sz="900" dirty="0">
                <a:latin typeface="+mj-lt"/>
                <a:cs typeface="Arial MT"/>
              </a:rPr>
              <a:t>do</a:t>
            </a:r>
            <a:r>
              <a:rPr sz="900" spc="15" dirty="0">
                <a:latin typeface="+mj-lt"/>
                <a:cs typeface="Arial MT"/>
              </a:rPr>
              <a:t> </a:t>
            </a:r>
            <a:r>
              <a:rPr sz="900" spc="-45" dirty="0">
                <a:latin typeface="+mj-lt"/>
                <a:cs typeface="Arial MT"/>
              </a:rPr>
              <a:t>observe</a:t>
            </a:r>
            <a:r>
              <a:rPr sz="900" spc="10" dirty="0">
                <a:latin typeface="+mj-lt"/>
                <a:cs typeface="Arial MT"/>
              </a:rPr>
              <a:t> </a:t>
            </a:r>
            <a:r>
              <a:rPr sz="900" dirty="0">
                <a:latin typeface="+mj-lt"/>
                <a:cs typeface="Arial MT"/>
              </a:rPr>
              <a:t>that</a:t>
            </a:r>
            <a:r>
              <a:rPr sz="900" spc="15" dirty="0">
                <a:latin typeface="+mj-lt"/>
                <a:cs typeface="Arial MT"/>
              </a:rPr>
              <a:t> </a:t>
            </a:r>
            <a:r>
              <a:rPr sz="900" dirty="0">
                <a:latin typeface="+mj-lt"/>
                <a:cs typeface="Arial MT"/>
              </a:rPr>
              <a:t>rich</a:t>
            </a:r>
            <a:r>
              <a:rPr sz="900" spc="15" dirty="0">
                <a:latin typeface="+mj-lt"/>
                <a:cs typeface="Arial MT"/>
              </a:rPr>
              <a:t> </a:t>
            </a:r>
            <a:r>
              <a:rPr sz="900" spc="-20" dirty="0">
                <a:latin typeface="+mj-lt"/>
                <a:cs typeface="Arial MT"/>
              </a:rPr>
              <a:t>countries</a:t>
            </a:r>
            <a:r>
              <a:rPr sz="900" spc="15" dirty="0">
                <a:latin typeface="+mj-lt"/>
                <a:cs typeface="Arial MT"/>
              </a:rPr>
              <a:t> </a:t>
            </a:r>
            <a:r>
              <a:rPr sz="900" spc="-30" dirty="0">
                <a:latin typeface="+mj-lt"/>
                <a:cs typeface="Arial MT"/>
              </a:rPr>
              <a:t>are</a:t>
            </a:r>
            <a:r>
              <a:rPr sz="900" spc="15" dirty="0">
                <a:latin typeface="+mj-lt"/>
                <a:cs typeface="Arial MT"/>
              </a:rPr>
              <a:t> </a:t>
            </a:r>
            <a:r>
              <a:rPr sz="900" spc="-25" dirty="0">
                <a:latin typeface="+mj-lt"/>
                <a:cs typeface="Arial MT"/>
              </a:rPr>
              <a:t>more</a:t>
            </a:r>
            <a:r>
              <a:rPr sz="900" spc="15" dirty="0">
                <a:latin typeface="+mj-lt"/>
                <a:cs typeface="Arial MT"/>
              </a:rPr>
              <a:t> </a:t>
            </a:r>
            <a:r>
              <a:rPr sz="900" spc="-10" dirty="0">
                <a:latin typeface="+mj-lt"/>
                <a:cs typeface="Arial MT"/>
              </a:rPr>
              <a:t>likely </a:t>
            </a:r>
            <a:r>
              <a:rPr sz="900" dirty="0">
                <a:latin typeface="+mj-lt"/>
                <a:cs typeface="Arial MT"/>
              </a:rPr>
              <a:t>to</a:t>
            </a:r>
            <a:r>
              <a:rPr sz="900" spc="10" dirty="0">
                <a:latin typeface="+mj-lt"/>
                <a:cs typeface="Arial MT"/>
              </a:rPr>
              <a:t> </a:t>
            </a:r>
            <a:r>
              <a:rPr sz="900" dirty="0">
                <a:latin typeface="+mj-lt"/>
                <a:cs typeface="Arial MT"/>
              </a:rPr>
              <a:t>be</a:t>
            </a:r>
            <a:r>
              <a:rPr sz="900" spc="10" dirty="0">
                <a:latin typeface="+mj-lt"/>
                <a:cs typeface="Arial MT"/>
              </a:rPr>
              <a:t> </a:t>
            </a:r>
            <a:r>
              <a:rPr sz="900" spc="-35" dirty="0">
                <a:latin typeface="+mj-lt"/>
                <a:cs typeface="Arial MT"/>
              </a:rPr>
              <a:t>democracies.</a:t>
            </a:r>
            <a:r>
              <a:rPr sz="900" spc="100" dirty="0">
                <a:latin typeface="+mj-lt"/>
                <a:cs typeface="Arial MT"/>
              </a:rPr>
              <a:t> </a:t>
            </a:r>
            <a:r>
              <a:rPr sz="900" spc="-20" dirty="0">
                <a:latin typeface="+mj-lt"/>
                <a:cs typeface="Arial MT"/>
              </a:rPr>
              <a:t>Therefore,</a:t>
            </a:r>
            <a:r>
              <a:rPr sz="900" spc="10" dirty="0">
                <a:latin typeface="+mj-lt"/>
                <a:cs typeface="Arial MT"/>
              </a:rPr>
              <a:t> </a:t>
            </a:r>
            <a:r>
              <a:rPr sz="900" dirty="0">
                <a:latin typeface="+mj-lt"/>
                <a:cs typeface="Arial MT"/>
              </a:rPr>
              <a:t>my</a:t>
            </a:r>
            <a:r>
              <a:rPr sz="900" spc="10" dirty="0">
                <a:latin typeface="+mj-lt"/>
                <a:cs typeface="Arial MT"/>
              </a:rPr>
              <a:t> </a:t>
            </a:r>
            <a:r>
              <a:rPr sz="900" spc="-10" dirty="0">
                <a:latin typeface="+mj-lt"/>
                <a:cs typeface="Arial MT"/>
              </a:rPr>
              <a:t>theory</a:t>
            </a:r>
            <a:r>
              <a:rPr sz="900" spc="15" dirty="0">
                <a:latin typeface="+mj-lt"/>
                <a:cs typeface="Arial MT"/>
              </a:rPr>
              <a:t> </a:t>
            </a:r>
            <a:r>
              <a:rPr sz="900" dirty="0">
                <a:latin typeface="+mj-lt"/>
                <a:cs typeface="Arial MT"/>
              </a:rPr>
              <a:t>is</a:t>
            </a:r>
            <a:r>
              <a:rPr sz="900" spc="10" dirty="0">
                <a:latin typeface="+mj-lt"/>
                <a:cs typeface="Arial MT"/>
              </a:rPr>
              <a:t> </a:t>
            </a:r>
            <a:r>
              <a:rPr sz="900" spc="-10" dirty="0">
                <a:latin typeface="+mj-lt"/>
                <a:cs typeface="Arial MT"/>
              </a:rPr>
              <a:t>correct.</a:t>
            </a:r>
            <a:endParaRPr sz="900" dirty="0">
              <a:latin typeface="+mj-lt"/>
              <a:cs typeface="Arial MT"/>
            </a:endParaRPr>
          </a:p>
          <a:p>
            <a:pPr>
              <a:lnSpc>
                <a:spcPct val="100000"/>
              </a:lnSpc>
              <a:spcBef>
                <a:spcPts val="875"/>
              </a:spcBef>
              <a:buFont typeface="Arial"/>
              <a:buChar char="•"/>
            </a:pPr>
            <a:endParaRPr sz="900" dirty="0">
              <a:latin typeface="+mj-lt"/>
              <a:cs typeface="Arial MT"/>
            </a:endParaRPr>
          </a:p>
          <a:p>
            <a:pPr marL="191135" indent="-127635">
              <a:lnSpc>
                <a:spcPct val="100000"/>
              </a:lnSpc>
              <a:buFont typeface="Arial"/>
              <a:buChar char="•"/>
              <a:tabLst>
                <a:tab pos="191135" algn="l"/>
              </a:tabLst>
            </a:pPr>
            <a:r>
              <a:rPr sz="900" dirty="0">
                <a:latin typeface="+mj-lt"/>
                <a:cs typeface="Arial MT"/>
              </a:rPr>
              <a:t>Politics </a:t>
            </a:r>
            <a:r>
              <a:rPr sz="900" spc="-10" dirty="0">
                <a:latin typeface="+mj-lt"/>
                <a:cs typeface="Arial MT"/>
              </a:rPr>
              <a:t>cannot</a:t>
            </a:r>
            <a:r>
              <a:rPr sz="900" dirty="0">
                <a:latin typeface="+mj-lt"/>
                <a:cs typeface="Arial MT"/>
              </a:rPr>
              <a:t> be </a:t>
            </a:r>
            <a:r>
              <a:rPr sz="900" spc="-20" dirty="0">
                <a:latin typeface="+mj-lt"/>
                <a:cs typeface="Arial MT"/>
              </a:rPr>
              <a:t>studied</a:t>
            </a:r>
            <a:r>
              <a:rPr sz="900" dirty="0">
                <a:latin typeface="+mj-lt"/>
                <a:cs typeface="Arial MT"/>
              </a:rPr>
              <a:t> in</a:t>
            </a:r>
            <a:r>
              <a:rPr sz="900" spc="5" dirty="0">
                <a:latin typeface="+mj-lt"/>
                <a:cs typeface="Arial MT"/>
              </a:rPr>
              <a:t> </a:t>
            </a:r>
            <a:r>
              <a:rPr sz="900" dirty="0">
                <a:latin typeface="+mj-lt"/>
                <a:cs typeface="Arial MT"/>
              </a:rPr>
              <a:t>a </a:t>
            </a:r>
            <a:r>
              <a:rPr sz="900" spc="-10" dirty="0">
                <a:latin typeface="+mj-lt"/>
                <a:cs typeface="Arial MT"/>
              </a:rPr>
              <a:t>scientific</a:t>
            </a:r>
            <a:r>
              <a:rPr sz="900" dirty="0">
                <a:latin typeface="+mj-lt"/>
                <a:cs typeface="Arial MT"/>
              </a:rPr>
              <a:t> </a:t>
            </a:r>
            <a:r>
              <a:rPr sz="900" spc="-10" dirty="0">
                <a:latin typeface="+mj-lt"/>
                <a:cs typeface="Arial MT"/>
              </a:rPr>
              <a:t>manner.</a:t>
            </a:r>
            <a:endParaRPr sz="900" dirty="0">
              <a:latin typeface="+mj-lt"/>
              <a:cs typeface="Arial MT"/>
            </a:endParaRP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486027"/>
            <a:ext cx="3752850" cy="2159566"/>
          </a:xfrm>
          <a:prstGeom prst="rect">
            <a:avLst/>
          </a:prstGeom>
        </p:spPr>
        <p:txBody>
          <a:bodyPr vert="horz" wrap="square" lIns="0" tIns="11430" rIns="0" bIns="0" rtlCol="0">
            <a:spAutoFit/>
          </a:bodyPr>
          <a:lstStyle/>
          <a:p>
            <a:pPr marL="50800">
              <a:lnSpc>
                <a:spcPct val="100000"/>
              </a:lnSpc>
              <a:spcBef>
                <a:spcPts val="90"/>
              </a:spcBef>
            </a:pPr>
            <a:r>
              <a:rPr sz="1100" dirty="0">
                <a:solidFill>
                  <a:srgbClr val="00B0F0"/>
                </a:solidFill>
                <a:latin typeface="+mn-lt"/>
                <a:cs typeface="Arial MT"/>
              </a:rPr>
              <a:t>A</a:t>
            </a:r>
            <a:r>
              <a:rPr sz="1100" spc="-15" dirty="0">
                <a:solidFill>
                  <a:srgbClr val="00B0F0"/>
                </a:solidFill>
                <a:latin typeface="+mn-lt"/>
                <a:cs typeface="Arial MT"/>
              </a:rPr>
              <a:t> </a:t>
            </a:r>
            <a:r>
              <a:rPr sz="1100" spc="-35" dirty="0">
                <a:solidFill>
                  <a:srgbClr val="00B0F0"/>
                </a:solidFill>
                <a:latin typeface="+mn-lt"/>
                <a:cs typeface="Arial MT"/>
              </a:rPr>
              <a:t>model</a:t>
            </a:r>
            <a:r>
              <a:rPr sz="1100" spc="-10" dirty="0">
                <a:solidFill>
                  <a:srgbClr val="00B0F0"/>
                </a:solidFill>
                <a:latin typeface="+mn-lt"/>
                <a:cs typeface="Arial MT"/>
              </a:rPr>
              <a:t> is</a:t>
            </a:r>
            <a:r>
              <a:rPr sz="1100" spc="-15" dirty="0">
                <a:solidFill>
                  <a:srgbClr val="00B0F0"/>
                </a:solidFill>
                <a:latin typeface="+mn-lt"/>
                <a:cs typeface="Arial MT"/>
              </a:rPr>
              <a:t> </a:t>
            </a:r>
            <a:r>
              <a:rPr sz="1100" dirty="0">
                <a:solidFill>
                  <a:srgbClr val="00B0F0"/>
                </a:solidFill>
                <a:latin typeface="+mn-lt"/>
                <a:cs typeface="Arial MT"/>
              </a:rPr>
              <a:t>a</a:t>
            </a:r>
            <a:r>
              <a:rPr sz="1100" spc="-10" dirty="0">
                <a:solidFill>
                  <a:srgbClr val="00B0F0"/>
                </a:solidFill>
                <a:latin typeface="+mn-lt"/>
                <a:cs typeface="Arial MT"/>
              </a:rPr>
              <a:t> </a:t>
            </a:r>
            <a:r>
              <a:rPr sz="1100" spc="-25" dirty="0">
                <a:solidFill>
                  <a:srgbClr val="00B0F0"/>
                </a:solidFill>
                <a:latin typeface="+mn-lt"/>
                <a:cs typeface="Arial MT"/>
              </a:rPr>
              <a:t>simplification</a:t>
            </a:r>
            <a:r>
              <a:rPr sz="1100" spc="-15" dirty="0">
                <a:solidFill>
                  <a:srgbClr val="00B0F0"/>
                </a:solidFill>
                <a:latin typeface="+mn-lt"/>
                <a:cs typeface="Arial MT"/>
              </a:rPr>
              <a:t> </a:t>
            </a:r>
            <a:r>
              <a:rPr sz="1100" dirty="0">
                <a:solidFill>
                  <a:srgbClr val="00B0F0"/>
                </a:solidFill>
                <a:latin typeface="+mn-lt"/>
                <a:cs typeface="Arial MT"/>
              </a:rPr>
              <a:t>of</a:t>
            </a:r>
            <a:r>
              <a:rPr sz="1100" spc="-10" dirty="0">
                <a:solidFill>
                  <a:srgbClr val="00B0F0"/>
                </a:solidFill>
                <a:latin typeface="+mn-lt"/>
                <a:cs typeface="Arial MT"/>
              </a:rPr>
              <a:t> </a:t>
            </a:r>
            <a:r>
              <a:rPr sz="1100" dirty="0">
                <a:solidFill>
                  <a:srgbClr val="00B0F0"/>
                </a:solidFill>
                <a:latin typeface="+mn-lt"/>
                <a:cs typeface="Arial MT"/>
              </a:rPr>
              <a:t>the</a:t>
            </a:r>
            <a:r>
              <a:rPr sz="1100" spc="-15" dirty="0">
                <a:solidFill>
                  <a:srgbClr val="00B0F0"/>
                </a:solidFill>
                <a:latin typeface="+mn-lt"/>
                <a:cs typeface="Arial MT"/>
              </a:rPr>
              <a:t> </a:t>
            </a:r>
            <a:r>
              <a:rPr sz="1100" spc="-10" dirty="0">
                <a:solidFill>
                  <a:srgbClr val="00B0F0"/>
                </a:solidFill>
                <a:latin typeface="+mn-lt"/>
                <a:cs typeface="Arial MT"/>
              </a:rPr>
              <a:t>world.</a:t>
            </a:r>
            <a:endParaRPr sz="1100" dirty="0">
              <a:solidFill>
                <a:srgbClr val="00B0F0"/>
              </a:solidFill>
              <a:latin typeface="+mn-lt"/>
              <a:cs typeface="Arial MT"/>
            </a:endParaRPr>
          </a:p>
          <a:p>
            <a:pPr>
              <a:lnSpc>
                <a:spcPct val="100000"/>
              </a:lnSpc>
              <a:spcBef>
                <a:spcPts val="484"/>
              </a:spcBef>
            </a:pPr>
            <a:endParaRPr sz="1100" dirty="0">
              <a:latin typeface="+mn-lt"/>
              <a:cs typeface="Arial MT"/>
            </a:endParaRPr>
          </a:p>
          <a:p>
            <a:pPr marL="325755" indent="-136525">
              <a:lnSpc>
                <a:spcPct val="100000"/>
              </a:lnSpc>
              <a:buFont typeface="Arial"/>
              <a:buChar char="•"/>
              <a:tabLst>
                <a:tab pos="325755" algn="l"/>
              </a:tabLst>
            </a:pPr>
            <a:r>
              <a:rPr sz="1100" dirty="0">
                <a:latin typeface="+mn-lt"/>
                <a:cs typeface="Arial MT"/>
              </a:rPr>
              <a:t>What</a:t>
            </a:r>
            <a:r>
              <a:rPr sz="1100" spc="-40" dirty="0">
                <a:latin typeface="+mn-lt"/>
                <a:cs typeface="Arial MT"/>
              </a:rPr>
              <a:t> </a:t>
            </a:r>
            <a:r>
              <a:rPr sz="1100" dirty="0">
                <a:latin typeface="+mn-lt"/>
                <a:cs typeface="Arial MT"/>
              </a:rPr>
              <a:t>a </a:t>
            </a:r>
            <a:r>
              <a:rPr sz="1100" spc="-40" dirty="0">
                <a:latin typeface="+mn-lt"/>
                <a:cs typeface="Arial MT"/>
              </a:rPr>
              <a:t>model</a:t>
            </a:r>
            <a:r>
              <a:rPr sz="1100" dirty="0">
                <a:latin typeface="+mn-lt"/>
                <a:cs typeface="Arial MT"/>
              </a:rPr>
              <a:t> </a:t>
            </a:r>
            <a:r>
              <a:rPr sz="1100" spc="-100" dirty="0">
                <a:latin typeface="+mn-lt"/>
                <a:cs typeface="Arial MT"/>
              </a:rPr>
              <a:t>needs</a:t>
            </a:r>
            <a:r>
              <a:rPr sz="1100" spc="25" dirty="0">
                <a:latin typeface="+mn-lt"/>
                <a:cs typeface="Arial MT"/>
              </a:rPr>
              <a:t> </a:t>
            </a:r>
            <a:r>
              <a:rPr sz="1100" dirty="0">
                <a:latin typeface="+mn-lt"/>
                <a:cs typeface="Arial MT"/>
              </a:rPr>
              <a:t>to </a:t>
            </a:r>
            <a:r>
              <a:rPr sz="1100" spc="-25" dirty="0">
                <a:latin typeface="+mn-lt"/>
                <a:cs typeface="Arial MT"/>
              </a:rPr>
              <a:t>contain</a:t>
            </a:r>
            <a:r>
              <a:rPr sz="1100" dirty="0">
                <a:latin typeface="+mn-lt"/>
                <a:cs typeface="Arial MT"/>
              </a:rPr>
              <a:t> </a:t>
            </a:r>
            <a:r>
              <a:rPr sz="1100" spc="-85" dirty="0">
                <a:latin typeface="+mn-lt"/>
                <a:cs typeface="Arial MT"/>
              </a:rPr>
              <a:t>depends</a:t>
            </a:r>
            <a:r>
              <a:rPr sz="1100" spc="10" dirty="0">
                <a:latin typeface="+mn-lt"/>
                <a:cs typeface="Arial MT"/>
              </a:rPr>
              <a:t> </a:t>
            </a:r>
            <a:r>
              <a:rPr sz="1100" dirty="0">
                <a:latin typeface="+mn-lt"/>
                <a:cs typeface="Arial MT"/>
              </a:rPr>
              <a:t>on the </a:t>
            </a:r>
            <a:r>
              <a:rPr sz="1100" spc="-10" dirty="0">
                <a:latin typeface="+mn-lt"/>
                <a:cs typeface="Arial MT"/>
              </a:rPr>
              <a:t>question.</a:t>
            </a:r>
            <a:endParaRPr sz="1100" dirty="0">
              <a:latin typeface="+mn-lt"/>
              <a:cs typeface="Arial MT"/>
            </a:endParaRPr>
          </a:p>
          <a:p>
            <a:pPr marL="325755" indent="-136525">
              <a:lnSpc>
                <a:spcPct val="100000"/>
              </a:lnSpc>
              <a:spcBef>
                <a:spcPts val="335"/>
              </a:spcBef>
              <a:buFont typeface="Arial"/>
              <a:buChar char="•"/>
              <a:tabLst>
                <a:tab pos="325755" algn="l"/>
              </a:tabLst>
            </a:pPr>
            <a:r>
              <a:rPr sz="1100" spc="-40" dirty="0">
                <a:latin typeface="+mn-lt"/>
                <a:cs typeface="Arial MT"/>
              </a:rPr>
              <a:t>Models</a:t>
            </a:r>
            <a:r>
              <a:rPr sz="1100" spc="-10" dirty="0">
                <a:latin typeface="+mn-lt"/>
                <a:cs typeface="Arial MT"/>
              </a:rPr>
              <a:t> </a:t>
            </a:r>
            <a:r>
              <a:rPr sz="1100" spc="-60" dirty="0">
                <a:latin typeface="+mn-lt"/>
                <a:cs typeface="Arial MT"/>
              </a:rPr>
              <a:t>are</a:t>
            </a:r>
            <a:r>
              <a:rPr sz="1100" spc="-10" dirty="0">
                <a:latin typeface="+mn-lt"/>
                <a:cs typeface="Arial MT"/>
              </a:rPr>
              <a:t> </a:t>
            </a:r>
            <a:r>
              <a:rPr sz="1100" spc="-40" dirty="0">
                <a:latin typeface="+mn-lt"/>
                <a:cs typeface="Arial MT"/>
              </a:rPr>
              <a:t>useful</a:t>
            </a:r>
            <a:r>
              <a:rPr sz="1100" spc="-5" dirty="0">
                <a:latin typeface="+mn-lt"/>
                <a:cs typeface="Arial MT"/>
              </a:rPr>
              <a:t> </a:t>
            </a:r>
            <a:r>
              <a:rPr sz="1100" dirty="0">
                <a:latin typeface="+mn-lt"/>
                <a:cs typeface="Arial MT"/>
              </a:rPr>
              <a:t>or</a:t>
            </a:r>
            <a:r>
              <a:rPr sz="1100" spc="-10" dirty="0">
                <a:latin typeface="+mn-lt"/>
                <a:cs typeface="Arial MT"/>
              </a:rPr>
              <a:t> </a:t>
            </a:r>
            <a:r>
              <a:rPr sz="1100" dirty="0">
                <a:latin typeface="+mn-lt"/>
                <a:cs typeface="Arial MT"/>
              </a:rPr>
              <a:t>not</a:t>
            </a:r>
            <a:r>
              <a:rPr sz="1100" spc="-10" dirty="0">
                <a:latin typeface="+mn-lt"/>
                <a:cs typeface="Arial MT"/>
              </a:rPr>
              <a:t> </a:t>
            </a:r>
            <a:r>
              <a:rPr sz="1100" spc="-35" dirty="0">
                <a:latin typeface="+mn-lt"/>
                <a:cs typeface="Arial MT"/>
              </a:rPr>
              <a:t>useful,</a:t>
            </a:r>
            <a:r>
              <a:rPr sz="1100" spc="-5" dirty="0">
                <a:latin typeface="+mn-lt"/>
                <a:cs typeface="Arial MT"/>
              </a:rPr>
              <a:t> </a:t>
            </a:r>
            <a:r>
              <a:rPr sz="1100" dirty="0">
                <a:latin typeface="+mn-lt"/>
                <a:cs typeface="Arial MT"/>
              </a:rPr>
              <a:t>not</a:t>
            </a:r>
            <a:r>
              <a:rPr sz="1100" spc="-10" dirty="0">
                <a:latin typeface="+mn-lt"/>
                <a:cs typeface="Arial MT"/>
              </a:rPr>
              <a:t> </a:t>
            </a:r>
            <a:r>
              <a:rPr sz="1100" dirty="0">
                <a:latin typeface="+mn-lt"/>
                <a:cs typeface="Arial MT"/>
              </a:rPr>
              <a:t>right</a:t>
            </a:r>
            <a:r>
              <a:rPr sz="1100" spc="-5" dirty="0">
                <a:latin typeface="+mn-lt"/>
                <a:cs typeface="Arial MT"/>
              </a:rPr>
              <a:t> </a:t>
            </a:r>
            <a:r>
              <a:rPr sz="1100" dirty="0">
                <a:latin typeface="+mn-lt"/>
                <a:cs typeface="Arial MT"/>
              </a:rPr>
              <a:t>or</a:t>
            </a:r>
            <a:r>
              <a:rPr sz="1100" spc="-10" dirty="0">
                <a:latin typeface="+mn-lt"/>
                <a:cs typeface="Arial MT"/>
              </a:rPr>
              <a:t> wrong.</a:t>
            </a:r>
            <a:endParaRPr sz="1100" dirty="0">
              <a:latin typeface="+mn-lt"/>
              <a:cs typeface="Arial MT"/>
            </a:endParaRPr>
          </a:p>
          <a:p>
            <a:pPr marL="325755" indent="-136525">
              <a:lnSpc>
                <a:spcPct val="100000"/>
              </a:lnSpc>
              <a:spcBef>
                <a:spcPts val="334"/>
              </a:spcBef>
              <a:buFont typeface="Arial"/>
              <a:buChar char="•"/>
              <a:tabLst>
                <a:tab pos="325755" algn="l"/>
              </a:tabLst>
            </a:pPr>
            <a:r>
              <a:rPr sz="1100" spc="-40" dirty="0">
                <a:latin typeface="+mn-lt"/>
                <a:cs typeface="Arial MT"/>
              </a:rPr>
              <a:t>Models</a:t>
            </a:r>
            <a:r>
              <a:rPr sz="1100" spc="-35" dirty="0">
                <a:latin typeface="+mn-lt"/>
                <a:cs typeface="Arial MT"/>
              </a:rPr>
              <a:t> </a:t>
            </a:r>
            <a:r>
              <a:rPr sz="1100" spc="-60" dirty="0">
                <a:latin typeface="+mn-lt"/>
                <a:cs typeface="Arial MT"/>
              </a:rPr>
              <a:t>are</a:t>
            </a:r>
            <a:r>
              <a:rPr sz="1100" spc="-15" dirty="0">
                <a:latin typeface="+mn-lt"/>
                <a:cs typeface="Arial MT"/>
              </a:rPr>
              <a:t> </a:t>
            </a:r>
            <a:r>
              <a:rPr sz="1100" spc="-10" dirty="0">
                <a:latin typeface="+mn-lt"/>
                <a:cs typeface="Arial MT"/>
              </a:rPr>
              <a:t>like</a:t>
            </a:r>
            <a:r>
              <a:rPr sz="1100" spc="-40" dirty="0">
                <a:latin typeface="+mn-lt"/>
                <a:cs typeface="Arial MT"/>
              </a:rPr>
              <a:t> </a:t>
            </a:r>
            <a:r>
              <a:rPr sz="1100" spc="-10" dirty="0">
                <a:latin typeface="+mn-lt"/>
                <a:cs typeface="Arial MT"/>
              </a:rPr>
              <a:t>maps.</a:t>
            </a:r>
            <a:endParaRPr sz="1100" dirty="0">
              <a:latin typeface="+mn-lt"/>
              <a:cs typeface="Arial MT"/>
            </a:endParaRPr>
          </a:p>
          <a:p>
            <a:pPr>
              <a:lnSpc>
                <a:spcPct val="100000"/>
              </a:lnSpc>
              <a:buFont typeface="Arial"/>
              <a:buChar char="•"/>
            </a:pPr>
            <a:endParaRPr sz="1100" dirty="0">
              <a:latin typeface="+mn-lt"/>
              <a:cs typeface="Arial MT"/>
            </a:endParaRPr>
          </a:p>
          <a:p>
            <a:pPr>
              <a:lnSpc>
                <a:spcPct val="100000"/>
              </a:lnSpc>
              <a:spcBef>
                <a:spcPts val="635"/>
              </a:spcBef>
              <a:buFont typeface="Arial"/>
              <a:buChar char="•"/>
            </a:pPr>
            <a:endParaRPr sz="1100" dirty="0">
              <a:latin typeface="+mn-lt"/>
              <a:cs typeface="Arial MT"/>
            </a:endParaRPr>
          </a:p>
          <a:p>
            <a:pPr marL="50800">
              <a:lnSpc>
                <a:spcPct val="100000"/>
              </a:lnSpc>
            </a:pPr>
            <a:r>
              <a:rPr sz="1100" dirty="0">
                <a:solidFill>
                  <a:srgbClr val="00B0F0"/>
                </a:solidFill>
                <a:latin typeface="+mn-lt"/>
                <a:cs typeface="Arial MT"/>
              </a:rPr>
              <a:t>A</a:t>
            </a:r>
            <a:r>
              <a:rPr sz="1100" spc="-20" dirty="0">
                <a:solidFill>
                  <a:srgbClr val="00B0F0"/>
                </a:solidFill>
                <a:latin typeface="+mn-lt"/>
                <a:cs typeface="Arial MT"/>
              </a:rPr>
              <a:t> </a:t>
            </a:r>
            <a:r>
              <a:rPr sz="1100" spc="-35" dirty="0">
                <a:solidFill>
                  <a:srgbClr val="00B0F0"/>
                </a:solidFill>
                <a:latin typeface="+mn-lt"/>
                <a:cs typeface="Arial MT"/>
              </a:rPr>
              <a:t>model</a:t>
            </a:r>
            <a:r>
              <a:rPr sz="1100" spc="-15" dirty="0">
                <a:solidFill>
                  <a:srgbClr val="00B0F0"/>
                </a:solidFill>
                <a:latin typeface="+mn-lt"/>
                <a:cs typeface="Arial MT"/>
              </a:rPr>
              <a:t> </a:t>
            </a:r>
            <a:r>
              <a:rPr sz="1100" spc="-45" dirty="0">
                <a:solidFill>
                  <a:srgbClr val="00B0F0"/>
                </a:solidFill>
                <a:latin typeface="+mn-lt"/>
                <a:cs typeface="Arial MT"/>
              </a:rPr>
              <a:t>can</a:t>
            </a:r>
            <a:r>
              <a:rPr sz="1100" spc="-15" dirty="0">
                <a:solidFill>
                  <a:srgbClr val="00B0F0"/>
                </a:solidFill>
                <a:latin typeface="+mn-lt"/>
                <a:cs typeface="Arial MT"/>
              </a:rPr>
              <a:t> </a:t>
            </a:r>
            <a:r>
              <a:rPr sz="1100" spc="-30" dirty="0">
                <a:solidFill>
                  <a:srgbClr val="00B0F0"/>
                </a:solidFill>
                <a:latin typeface="+mn-lt"/>
                <a:cs typeface="Arial MT"/>
              </a:rPr>
              <a:t>be</a:t>
            </a:r>
            <a:r>
              <a:rPr sz="1100" spc="-15" dirty="0">
                <a:solidFill>
                  <a:srgbClr val="00B0F0"/>
                </a:solidFill>
                <a:latin typeface="+mn-lt"/>
                <a:cs typeface="Arial MT"/>
              </a:rPr>
              <a:t> </a:t>
            </a:r>
            <a:r>
              <a:rPr sz="1100" spc="-25" dirty="0">
                <a:solidFill>
                  <a:srgbClr val="00B0F0"/>
                </a:solidFill>
                <a:latin typeface="+mn-lt"/>
                <a:cs typeface="Arial MT"/>
              </a:rPr>
              <a:t>informal</a:t>
            </a:r>
            <a:r>
              <a:rPr sz="1100" spc="-15" dirty="0">
                <a:solidFill>
                  <a:srgbClr val="00B0F0"/>
                </a:solidFill>
                <a:latin typeface="+mn-lt"/>
                <a:cs typeface="Arial MT"/>
              </a:rPr>
              <a:t> </a:t>
            </a:r>
            <a:r>
              <a:rPr sz="1100" dirty="0">
                <a:solidFill>
                  <a:srgbClr val="00B0F0"/>
                </a:solidFill>
                <a:latin typeface="+mn-lt"/>
                <a:cs typeface="Arial MT"/>
              </a:rPr>
              <a:t>or</a:t>
            </a:r>
            <a:r>
              <a:rPr sz="1100" spc="-15" dirty="0">
                <a:solidFill>
                  <a:srgbClr val="00B0F0"/>
                </a:solidFill>
                <a:latin typeface="+mn-lt"/>
                <a:cs typeface="Arial MT"/>
              </a:rPr>
              <a:t> </a:t>
            </a:r>
            <a:r>
              <a:rPr sz="1100" spc="-10" dirty="0">
                <a:solidFill>
                  <a:srgbClr val="00B0F0"/>
                </a:solidFill>
                <a:latin typeface="+mn-lt"/>
                <a:cs typeface="Arial MT"/>
              </a:rPr>
              <a:t>formal.</a:t>
            </a:r>
            <a:endParaRPr sz="1100" dirty="0">
              <a:solidFill>
                <a:srgbClr val="00B0F0"/>
              </a:solidFill>
              <a:latin typeface="+mn-lt"/>
              <a:cs typeface="Arial MT"/>
            </a:endParaRPr>
          </a:p>
          <a:p>
            <a:pPr>
              <a:lnSpc>
                <a:spcPct val="100000"/>
              </a:lnSpc>
              <a:spcBef>
                <a:spcPts val="455"/>
              </a:spcBef>
            </a:pPr>
            <a:endParaRPr sz="1100" dirty="0">
              <a:latin typeface="+mn-lt"/>
              <a:cs typeface="Arial MT"/>
            </a:endParaRPr>
          </a:p>
          <a:p>
            <a:pPr marL="325120" marR="17780" indent="-136525">
              <a:lnSpc>
                <a:spcPct val="102600"/>
              </a:lnSpc>
              <a:buFont typeface="Arial"/>
              <a:buChar char="•"/>
              <a:tabLst>
                <a:tab pos="327660" algn="l"/>
              </a:tabLst>
            </a:pPr>
            <a:r>
              <a:rPr sz="1100" spc="-25" dirty="0">
                <a:latin typeface="+mn-lt"/>
                <a:cs typeface="Arial MT"/>
              </a:rPr>
              <a:t>Though</a:t>
            </a:r>
            <a:r>
              <a:rPr sz="1100" spc="-5" dirty="0">
                <a:latin typeface="+mn-lt"/>
                <a:cs typeface="Arial MT"/>
              </a:rPr>
              <a:t> </a:t>
            </a:r>
            <a:r>
              <a:rPr sz="1100" spc="-10" dirty="0">
                <a:latin typeface="+mn-lt"/>
                <a:cs typeface="Arial MT"/>
              </a:rPr>
              <a:t>they</a:t>
            </a:r>
            <a:r>
              <a:rPr sz="1100" spc="-5" dirty="0">
                <a:latin typeface="+mn-lt"/>
                <a:cs typeface="Arial MT"/>
              </a:rPr>
              <a:t> </a:t>
            </a:r>
            <a:r>
              <a:rPr sz="1100" dirty="0">
                <a:latin typeface="+mn-lt"/>
                <a:cs typeface="Arial MT"/>
              </a:rPr>
              <a:t>don’t</a:t>
            </a:r>
            <a:r>
              <a:rPr sz="1100" spc="-5" dirty="0">
                <a:latin typeface="+mn-lt"/>
                <a:cs typeface="Arial MT"/>
              </a:rPr>
              <a:t> </a:t>
            </a:r>
            <a:r>
              <a:rPr sz="1100" spc="-70" dirty="0">
                <a:latin typeface="+mn-lt"/>
                <a:cs typeface="Arial MT"/>
              </a:rPr>
              <a:t>have</a:t>
            </a:r>
            <a:r>
              <a:rPr sz="1100" spc="-5" dirty="0">
                <a:latin typeface="+mn-lt"/>
                <a:cs typeface="Arial MT"/>
              </a:rPr>
              <a:t> </a:t>
            </a:r>
            <a:r>
              <a:rPr sz="1100" dirty="0">
                <a:latin typeface="+mn-lt"/>
                <a:cs typeface="Arial MT"/>
              </a:rPr>
              <a:t>to</a:t>
            </a:r>
            <a:r>
              <a:rPr sz="1100" spc="-5" dirty="0">
                <a:latin typeface="+mn-lt"/>
                <a:cs typeface="Arial MT"/>
              </a:rPr>
              <a:t> </a:t>
            </a:r>
            <a:r>
              <a:rPr sz="1100" spc="-20" dirty="0">
                <a:latin typeface="+mn-lt"/>
                <a:cs typeface="Arial MT"/>
              </a:rPr>
              <a:t>be,</a:t>
            </a:r>
            <a:r>
              <a:rPr sz="1100" spc="-5" dirty="0">
                <a:latin typeface="+mn-lt"/>
                <a:cs typeface="Arial MT"/>
              </a:rPr>
              <a:t> </a:t>
            </a:r>
            <a:r>
              <a:rPr sz="1100" spc="-20" dirty="0">
                <a:latin typeface="+mn-lt"/>
                <a:cs typeface="Arial MT"/>
              </a:rPr>
              <a:t>informal</a:t>
            </a:r>
            <a:r>
              <a:rPr sz="1100" spc="-5" dirty="0">
                <a:latin typeface="+mn-lt"/>
                <a:cs typeface="Arial MT"/>
              </a:rPr>
              <a:t> </a:t>
            </a:r>
            <a:r>
              <a:rPr sz="1100" spc="-55" dirty="0">
                <a:latin typeface="+mn-lt"/>
                <a:cs typeface="Arial MT"/>
              </a:rPr>
              <a:t>models</a:t>
            </a:r>
            <a:r>
              <a:rPr sz="1100" dirty="0">
                <a:latin typeface="+mn-lt"/>
                <a:cs typeface="Arial MT"/>
              </a:rPr>
              <a:t> </a:t>
            </a:r>
            <a:r>
              <a:rPr sz="1100" spc="-10" dirty="0">
                <a:latin typeface="+mn-lt"/>
                <a:cs typeface="Arial MT"/>
              </a:rPr>
              <a:t>tend</a:t>
            </a:r>
            <a:r>
              <a:rPr sz="1100" spc="-5" dirty="0">
                <a:latin typeface="+mn-lt"/>
                <a:cs typeface="Arial MT"/>
              </a:rPr>
              <a:t> </a:t>
            </a:r>
            <a:r>
              <a:rPr sz="1100" dirty="0">
                <a:latin typeface="+mn-lt"/>
                <a:cs typeface="Arial MT"/>
              </a:rPr>
              <a:t>to</a:t>
            </a:r>
            <a:r>
              <a:rPr sz="1100" spc="-5" dirty="0">
                <a:latin typeface="+mn-lt"/>
                <a:cs typeface="Arial MT"/>
              </a:rPr>
              <a:t> </a:t>
            </a:r>
            <a:r>
              <a:rPr sz="1100" spc="-25" dirty="0">
                <a:latin typeface="+mn-lt"/>
                <a:cs typeface="Arial MT"/>
              </a:rPr>
              <a:t>be 	long </a:t>
            </a:r>
            <a:r>
              <a:rPr sz="1100" spc="-45" dirty="0">
                <a:latin typeface="+mn-lt"/>
                <a:cs typeface="Arial MT"/>
              </a:rPr>
              <a:t>and</a:t>
            </a:r>
            <a:r>
              <a:rPr sz="1100" spc="-20" dirty="0">
                <a:latin typeface="+mn-lt"/>
                <a:cs typeface="Arial MT"/>
              </a:rPr>
              <a:t> </a:t>
            </a:r>
            <a:r>
              <a:rPr sz="1100" spc="-10" dirty="0">
                <a:latin typeface="+mn-lt"/>
                <a:cs typeface="Arial MT"/>
              </a:rPr>
              <a:t>imprecise.</a:t>
            </a:r>
            <a:endParaRPr sz="1100" dirty="0">
              <a:latin typeface="+mn-lt"/>
              <a:cs typeface="Arial MT"/>
            </a:endParaRP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41120"/>
            <a:ext cx="3908425" cy="349455"/>
          </a:xfrm>
          <a:prstGeom prst="rect">
            <a:avLst/>
          </a:prstGeom>
        </p:spPr>
        <p:txBody>
          <a:bodyPr vert="horz" wrap="square" lIns="0" tIns="6985" rIns="0" bIns="0" rtlCol="0">
            <a:spAutoFit/>
          </a:bodyPr>
          <a:lstStyle/>
          <a:p>
            <a:pPr marL="12700" marR="5080">
              <a:lnSpc>
                <a:spcPct val="102699"/>
              </a:lnSpc>
              <a:spcBef>
                <a:spcPts val="55"/>
              </a:spcBef>
            </a:pPr>
            <a:r>
              <a:rPr spc="-50" dirty="0">
                <a:solidFill>
                  <a:srgbClr val="000000"/>
                </a:solidFill>
                <a:latin typeface="+mj-lt"/>
              </a:rPr>
              <a:t>When</a:t>
            </a:r>
            <a:r>
              <a:rPr spc="-5" dirty="0">
                <a:solidFill>
                  <a:srgbClr val="000000"/>
                </a:solidFill>
                <a:latin typeface="+mj-lt"/>
              </a:rPr>
              <a:t> </a:t>
            </a:r>
            <a:r>
              <a:rPr spc="-40" dirty="0">
                <a:solidFill>
                  <a:srgbClr val="000000"/>
                </a:solidFill>
                <a:latin typeface="+mj-lt"/>
              </a:rPr>
              <a:t>generating</a:t>
            </a:r>
            <a:r>
              <a:rPr dirty="0">
                <a:solidFill>
                  <a:srgbClr val="000000"/>
                </a:solidFill>
                <a:latin typeface="+mj-lt"/>
              </a:rPr>
              <a:t> a </a:t>
            </a:r>
            <a:r>
              <a:rPr spc="-30" dirty="0">
                <a:solidFill>
                  <a:srgbClr val="000000"/>
                </a:solidFill>
                <a:latin typeface="+mj-lt"/>
              </a:rPr>
              <a:t>theory</a:t>
            </a:r>
            <a:r>
              <a:rPr dirty="0">
                <a:solidFill>
                  <a:srgbClr val="000000"/>
                </a:solidFill>
                <a:latin typeface="+mj-lt"/>
              </a:rPr>
              <a:t> it’s </a:t>
            </a:r>
            <a:r>
              <a:rPr spc="-40" dirty="0">
                <a:solidFill>
                  <a:srgbClr val="000000"/>
                </a:solidFill>
                <a:latin typeface="+mj-lt"/>
              </a:rPr>
              <a:t>useful</a:t>
            </a:r>
            <a:r>
              <a:rPr dirty="0">
                <a:solidFill>
                  <a:srgbClr val="000000"/>
                </a:solidFill>
                <a:latin typeface="+mj-lt"/>
              </a:rPr>
              <a:t> to think of</a:t>
            </a:r>
            <a:r>
              <a:rPr spc="-5" dirty="0">
                <a:solidFill>
                  <a:srgbClr val="000000"/>
                </a:solidFill>
                <a:latin typeface="+mj-lt"/>
              </a:rPr>
              <a:t> </a:t>
            </a:r>
            <a:r>
              <a:rPr dirty="0">
                <a:solidFill>
                  <a:srgbClr val="000000"/>
                </a:solidFill>
                <a:latin typeface="+mj-lt"/>
              </a:rPr>
              <a:t>the </a:t>
            </a:r>
            <a:r>
              <a:rPr spc="-10" dirty="0">
                <a:solidFill>
                  <a:srgbClr val="000000"/>
                </a:solidFill>
                <a:latin typeface="+mj-lt"/>
              </a:rPr>
              <a:t>starting</a:t>
            </a:r>
            <a:r>
              <a:rPr dirty="0">
                <a:solidFill>
                  <a:srgbClr val="000000"/>
                </a:solidFill>
                <a:latin typeface="+mj-lt"/>
              </a:rPr>
              <a:t> </a:t>
            </a:r>
            <a:r>
              <a:rPr spc="-30" dirty="0">
                <a:solidFill>
                  <a:srgbClr val="000000"/>
                </a:solidFill>
                <a:latin typeface="+mj-lt"/>
              </a:rPr>
              <a:t>puzzle </a:t>
            </a:r>
            <a:r>
              <a:rPr spc="-105" dirty="0">
                <a:solidFill>
                  <a:srgbClr val="000000"/>
                </a:solidFill>
                <a:latin typeface="+mj-lt"/>
              </a:rPr>
              <a:t>as</a:t>
            </a:r>
            <a:r>
              <a:rPr spc="30" dirty="0">
                <a:solidFill>
                  <a:srgbClr val="000000"/>
                </a:solidFill>
                <a:latin typeface="+mj-lt"/>
              </a:rPr>
              <a:t> </a:t>
            </a:r>
            <a:r>
              <a:rPr dirty="0">
                <a:solidFill>
                  <a:srgbClr val="000000"/>
                </a:solidFill>
                <a:latin typeface="+mj-lt"/>
              </a:rPr>
              <a:t>the</a:t>
            </a:r>
            <a:r>
              <a:rPr spc="-50" dirty="0">
                <a:solidFill>
                  <a:srgbClr val="000000"/>
                </a:solidFill>
                <a:latin typeface="+mj-lt"/>
              </a:rPr>
              <a:t> </a:t>
            </a:r>
            <a:r>
              <a:rPr spc="-55" dirty="0">
                <a:solidFill>
                  <a:srgbClr val="000000"/>
                </a:solidFill>
                <a:latin typeface="+mj-lt"/>
              </a:rPr>
              <a:t>end</a:t>
            </a:r>
            <a:r>
              <a:rPr spc="-5" dirty="0">
                <a:solidFill>
                  <a:srgbClr val="000000"/>
                </a:solidFill>
                <a:latin typeface="+mj-lt"/>
              </a:rPr>
              <a:t> </a:t>
            </a:r>
            <a:r>
              <a:rPr spc="-25" dirty="0">
                <a:solidFill>
                  <a:srgbClr val="000000"/>
                </a:solidFill>
                <a:latin typeface="+mj-lt"/>
              </a:rPr>
              <a:t>result</a:t>
            </a:r>
            <a:r>
              <a:rPr dirty="0">
                <a:solidFill>
                  <a:srgbClr val="000000"/>
                </a:solidFill>
                <a:latin typeface="+mj-lt"/>
              </a:rPr>
              <a:t> of</a:t>
            </a:r>
            <a:r>
              <a:rPr spc="-5" dirty="0">
                <a:solidFill>
                  <a:srgbClr val="000000"/>
                </a:solidFill>
                <a:latin typeface="+mj-lt"/>
              </a:rPr>
              <a:t> </a:t>
            </a:r>
            <a:r>
              <a:rPr spc="-85" dirty="0">
                <a:solidFill>
                  <a:srgbClr val="000000"/>
                </a:solidFill>
                <a:latin typeface="+mj-lt"/>
              </a:rPr>
              <a:t>some</a:t>
            </a:r>
            <a:r>
              <a:rPr spc="10" dirty="0">
                <a:solidFill>
                  <a:srgbClr val="000000"/>
                </a:solidFill>
                <a:latin typeface="+mj-lt"/>
              </a:rPr>
              <a:t> </a:t>
            </a:r>
            <a:r>
              <a:rPr spc="-50" dirty="0">
                <a:solidFill>
                  <a:srgbClr val="000000"/>
                </a:solidFill>
                <a:latin typeface="+mj-lt"/>
              </a:rPr>
              <a:t>previously</a:t>
            </a:r>
            <a:r>
              <a:rPr dirty="0">
                <a:solidFill>
                  <a:srgbClr val="000000"/>
                </a:solidFill>
                <a:latin typeface="+mj-lt"/>
              </a:rPr>
              <a:t> </a:t>
            </a:r>
            <a:r>
              <a:rPr spc="-45" dirty="0">
                <a:solidFill>
                  <a:srgbClr val="000000"/>
                </a:solidFill>
                <a:latin typeface="+mj-lt"/>
              </a:rPr>
              <a:t>unknown</a:t>
            </a:r>
            <a:r>
              <a:rPr spc="-5" dirty="0">
                <a:solidFill>
                  <a:srgbClr val="000000"/>
                </a:solidFill>
                <a:latin typeface="+mj-lt"/>
              </a:rPr>
              <a:t> </a:t>
            </a:r>
            <a:r>
              <a:rPr spc="-10" dirty="0">
                <a:solidFill>
                  <a:srgbClr val="00B0F0"/>
                </a:solidFill>
                <a:latin typeface="+mj-lt"/>
              </a:rPr>
              <a:t>process.</a:t>
            </a:r>
          </a:p>
        </p:txBody>
      </p:sp>
      <p:sp>
        <p:nvSpPr>
          <p:cNvPr id="3" name="object 3"/>
          <p:cNvSpPr txBox="1"/>
          <p:nvPr/>
        </p:nvSpPr>
        <p:spPr>
          <a:xfrm>
            <a:off x="347294" y="1155279"/>
            <a:ext cx="3785870" cy="1443087"/>
          </a:xfrm>
          <a:prstGeom prst="rect">
            <a:avLst/>
          </a:prstGeom>
        </p:spPr>
        <p:txBody>
          <a:bodyPr vert="horz" wrap="square" lIns="0" tIns="6985" rIns="0" bIns="0" rtlCol="0">
            <a:spAutoFit/>
          </a:bodyPr>
          <a:lstStyle/>
          <a:p>
            <a:pPr marL="12700" marR="297815">
              <a:lnSpc>
                <a:spcPct val="102600"/>
              </a:lnSpc>
              <a:spcBef>
                <a:spcPts val="55"/>
              </a:spcBef>
            </a:pPr>
            <a:r>
              <a:rPr sz="1100" spc="-50" dirty="0">
                <a:latin typeface="+mn-lt"/>
                <a:cs typeface="Arial MT"/>
              </a:rPr>
              <a:t>We</a:t>
            </a:r>
            <a:r>
              <a:rPr sz="1100" spc="-25" dirty="0">
                <a:latin typeface="+mn-lt"/>
                <a:cs typeface="Arial MT"/>
              </a:rPr>
              <a:t> </a:t>
            </a:r>
            <a:r>
              <a:rPr sz="1100" spc="-10" dirty="0">
                <a:latin typeface="+mn-lt"/>
                <a:cs typeface="Arial MT"/>
              </a:rPr>
              <a:t>then</a:t>
            </a:r>
            <a:r>
              <a:rPr sz="1100" spc="-35" dirty="0">
                <a:latin typeface="+mn-lt"/>
                <a:cs typeface="Arial MT"/>
              </a:rPr>
              <a:t> </a:t>
            </a:r>
            <a:r>
              <a:rPr sz="1100" spc="-55" dirty="0">
                <a:latin typeface="+mn-lt"/>
                <a:cs typeface="Arial MT"/>
              </a:rPr>
              <a:t>speculate</a:t>
            </a:r>
            <a:r>
              <a:rPr sz="1100" spc="-15" dirty="0">
                <a:latin typeface="+mn-lt"/>
                <a:cs typeface="Arial MT"/>
              </a:rPr>
              <a:t> </a:t>
            </a:r>
            <a:r>
              <a:rPr sz="1100" spc="-10" dirty="0">
                <a:latin typeface="+mn-lt"/>
                <a:cs typeface="Arial MT"/>
              </a:rPr>
              <a:t>about</a:t>
            </a:r>
            <a:r>
              <a:rPr sz="1100" spc="-15" dirty="0">
                <a:latin typeface="+mn-lt"/>
                <a:cs typeface="Arial MT"/>
              </a:rPr>
              <a:t> </a:t>
            </a:r>
            <a:r>
              <a:rPr sz="1100" dirty="0">
                <a:latin typeface="+mn-lt"/>
                <a:cs typeface="Arial MT"/>
              </a:rPr>
              <a:t>what</a:t>
            </a:r>
            <a:r>
              <a:rPr sz="1100" spc="-20" dirty="0">
                <a:latin typeface="+mn-lt"/>
                <a:cs typeface="Arial MT"/>
              </a:rPr>
              <a:t> (hidden)</a:t>
            </a:r>
            <a:r>
              <a:rPr sz="1100" spc="-15" dirty="0">
                <a:latin typeface="+mn-lt"/>
                <a:cs typeface="Arial MT"/>
              </a:rPr>
              <a:t> </a:t>
            </a:r>
            <a:r>
              <a:rPr sz="1100" spc="-85" dirty="0">
                <a:latin typeface="+mn-lt"/>
                <a:cs typeface="Arial MT"/>
              </a:rPr>
              <a:t>process</a:t>
            </a:r>
            <a:r>
              <a:rPr sz="1100" spc="10" dirty="0">
                <a:latin typeface="+mn-lt"/>
                <a:cs typeface="Arial MT"/>
              </a:rPr>
              <a:t> </a:t>
            </a:r>
            <a:r>
              <a:rPr sz="1100" dirty="0">
                <a:latin typeface="+mn-lt"/>
                <a:cs typeface="Arial MT"/>
              </a:rPr>
              <a:t>might</a:t>
            </a:r>
            <a:r>
              <a:rPr sz="1100" spc="-15" dirty="0">
                <a:latin typeface="+mn-lt"/>
                <a:cs typeface="Arial MT"/>
              </a:rPr>
              <a:t> </a:t>
            </a:r>
            <a:r>
              <a:rPr sz="1100" spc="-35" dirty="0">
                <a:latin typeface="+mn-lt"/>
                <a:cs typeface="Arial MT"/>
              </a:rPr>
              <a:t>have </a:t>
            </a:r>
            <a:r>
              <a:rPr sz="1100" spc="-50" dirty="0">
                <a:latin typeface="+mn-lt"/>
                <a:cs typeface="Arial MT"/>
              </a:rPr>
              <a:t>produced</a:t>
            </a:r>
            <a:r>
              <a:rPr sz="1100" spc="-25" dirty="0">
                <a:latin typeface="+mn-lt"/>
                <a:cs typeface="Arial MT"/>
              </a:rPr>
              <a:t> </a:t>
            </a:r>
            <a:r>
              <a:rPr sz="1100" dirty="0">
                <a:latin typeface="+mn-lt"/>
                <a:cs typeface="Arial MT"/>
              </a:rPr>
              <a:t>our</a:t>
            </a:r>
            <a:r>
              <a:rPr sz="1100" spc="-60" dirty="0">
                <a:latin typeface="+mn-lt"/>
                <a:cs typeface="Arial MT"/>
              </a:rPr>
              <a:t> </a:t>
            </a:r>
            <a:r>
              <a:rPr sz="1100" spc="-10" dirty="0">
                <a:latin typeface="+mn-lt"/>
                <a:cs typeface="Arial MT"/>
              </a:rPr>
              <a:t>starting</a:t>
            </a:r>
            <a:r>
              <a:rPr sz="1100" spc="-40" dirty="0">
                <a:latin typeface="+mn-lt"/>
                <a:cs typeface="Arial MT"/>
              </a:rPr>
              <a:t> </a:t>
            </a:r>
            <a:r>
              <a:rPr sz="1100" spc="-10" dirty="0">
                <a:latin typeface="+mn-lt"/>
                <a:cs typeface="Arial MT"/>
              </a:rPr>
              <a:t>puzzle.</a:t>
            </a:r>
            <a:endParaRPr sz="1100" dirty="0">
              <a:latin typeface="+mn-lt"/>
              <a:cs typeface="Arial MT"/>
            </a:endParaRPr>
          </a:p>
          <a:p>
            <a:pPr>
              <a:lnSpc>
                <a:spcPct val="100000"/>
              </a:lnSpc>
              <a:spcBef>
                <a:spcPts val="860"/>
              </a:spcBef>
            </a:pPr>
            <a:endParaRPr sz="1100" dirty="0">
              <a:latin typeface="+mn-lt"/>
              <a:cs typeface="Arial MT"/>
            </a:endParaRPr>
          </a:p>
          <a:p>
            <a:pPr marL="12700" marR="5080">
              <a:lnSpc>
                <a:spcPct val="102600"/>
              </a:lnSpc>
            </a:pPr>
            <a:r>
              <a:rPr sz="1100" dirty="0">
                <a:latin typeface="+mn-lt"/>
                <a:cs typeface="Arial MT"/>
              </a:rPr>
              <a:t>In</a:t>
            </a:r>
            <a:r>
              <a:rPr sz="1100" spc="25" dirty="0">
                <a:latin typeface="+mn-lt"/>
                <a:cs typeface="Arial MT"/>
              </a:rPr>
              <a:t> </a:t>
            </a:r>
            <a:r>
              <a:rPr sz="1100" spc="-10" dirty="0">
                <a:latin typeface="+mn-lt"/>
                <a:cs typeface="Arial MT"/>
              </a:rPr>
              <a:t>other</a:t>
            </a:r>
            <a:r>
              <a:rPr sz="1100" spc="25" dirty="0">
                <a:latin typeface="+mn-lt"/>
                <a:cs typeface="Arial MT"/>
              </a:rPr>
              <a:t> </a:t>
            </a:r>
            <a:r>
              <a:rPr sz="1100" spc="-50" dirty="0">
                <a:latin typeface="+mn-lt"/>
                <a:cs typeface="Arial MT"/>
              </a:rPr>
              <a:t>words,</a:t>
            </a:r>
            <a:r>
              <a:rPr sz="1100" spc="25" dirty="0">
                <a:latin typeface="+mn-lt"/>
                <a:cs typeface="Arial MT"/>
              </a:rPr>
              <a:t> </a:t>
            </a:r>
            <a:r>
              <a:rPr sz="1100" spc="-90" dirty="0">
                <a:latin typeface="+mn-lt"/>
                <a:cs typeface="Arial MT"/>
              </a:rPr>
              <a:t>we</a:t>
            </a:r>
            <a:r>
              <a:rPr sz="1100" spc="25" dirty="0">
                <a:latin typeface="+mn-lt"/>
                <a:cs typeface="Arial MT"/>
              </a:rPr>
              <a:t> </a:t>
            </a:r>
            <a:r>
              <a:rPr sz="1100" dirty="0">
                <a:latin typeface="+mn-lt"/>
                <a:cs typeface="Arial MT"/>
              </a:rPr>
              <a:t>try</a:t>
            </a:r>
            <a:r>
              <a:rPr sz="1100" spc="25" dirty="0">
                <a:latin typeface="+mn-lt"/>
                <a:cs typeface="Arial MT"/>
              </a:rPr>
              <a:t> </a:t>
            </a:r>
            <a:r>
              <a:rPr sz="1100" dirty="0">
                <a:latin typeface="+mn-lt"/>
                <a:cs typeface="Arial MT"/>
              </a:rPr>
              <a:t>to</a:t>
            </a:r>
            <a:r>
              <a:rPr sz="1100" spc="30" dirty="0">
                <a:latin typeface="+mn-lt"/>
                <a:cs typeface="Arial MT"/>
              </a:rPr>
              <a:t> </a:t>
            </a:r>
            <a:r>
              <a:rPr sz="1100" spc="-45" dirty="0">
                <a:latin typeface="+mn-lt"/>
                <a:cs typeface="Arial MT"/>
              </a:rPr>
              <a:t>imagine</a:t>
            </a:r>
            <a:r>
              <a:rPr sz="1100" spc="25" dirty="0">
                <a:latin typeface="+mn-lt"/>
                <a:cs typeface="Arial MT"/>
              </a:rPr>
              <a:t> </a:t>
            </a:r>
            <a:r>
              <a:rPr sz="1100" dirty="0">
                <a:latin typeface="+mn-lt"/>
                <a:cs typeface="Arial MT"/>
              </a:rPr>
              <a:t>a</a:t>
            </a:r>
            <a:r>
              <a:rPr sz="1100" spc="25" dirty="0">
                <a:latin typeface="+mn-lt"/>
                <a:cs typeface="Arial MT"/>
              </a:rPr>
              <a:t> </a:t>
            </a:r>
            <a:r>
              <a:rPr sz="1100" spc="-10" dirty="0">
                <a:latin typeface="+mn-lt"/>
                <a:cs typeface="Arial MT"/>
              </a:rPr>
              <a:t>prior</a:t>
            </a:r>
            <a:r>
              <a:rPr sz="1100" spc="25" dirty="0">
                <a:latin typeface="+mn-lt"/>
                <a:cs typeface="Arial MT"/>
              </a:rPr>
              <a:t> </a:t>
            </a:r>
            <a:r>
              <a:rPr sz="1100" spc="-30" dirty="0">
                <a:latin typeface="+mn-lt"/>
                <a:cs typeface="Arial MT"/>
              </a:rPr>
              <a:t>world</a:t>
            </a:r>
            <a:r>
              <a:rPr sz="1100" spc="25" dirty="0">
                <a:latin typeface="+mn-lt"/>
                <a:cs typeface="Arial MT"/>
              </a:rPr>
              <a:t> </a:t>
            </a:r>
            <a:r>
              <a:rPr sz="1100" dirty="0">
                <a:latin typeface="+mn-lt"/>
                <a:cs typeface="Arial MT"/>
              </a:rPr>
              <a:t>that,</a:t>
            </a:r>
            <a:r>
              <a:rPr sz="1100" spc="30" dirty="0">
                <a:latin typeface="+mn-lt"/>
                <a:cs typeface="Arial MT"/>
              </a:rPr>
              <a:t> </a:t>
            </a:r>
            <a:r>
              <a:rPr sz="1100" dirty="0">
                <a:latin typeface="+mn-lt"/>
                <a:cs typeface="Arial MT"/>
              </a:rPr>
              <a:t>if</a:t>
            </a:r>
            <a:r>
              <a:rPr sz="1100" spc="25" dirty="0">
                <a:latin typeface="+mn-lt"/>
                <a:cs typeface="Arial MT"/>
              </a:rPr>
              <a:t> </a:t>
            </a:r>
            <a:r>
              <a:rPr sz="1100" dirty="0">
                <a:latin typeface="+mn-lt"/>
                <a:cs typeface="Arial MT"/>
              </a:rPr>
              <a:t>it</a:t>
            </a:r>
            <a:r>
              <a:rPr sz="1100" spc="25" dirty="0">
                <a:latin typeface="+mn-lt"/>
                <a:cs typeface="Arial MT"/>
              </a:rPr>
              <a:t> </a:t>
            </a:r>
            <a:r>
              <a:rPr sz="1100" spc="-25" dirty="0">
                <a:latin typeface="+mn-lt"/>
                <a:cs typeface="Arial MT"/>
              </a:rPr>
              <a:t>existed, </a:t>
            </a:r>
            <a:r>
              <a:rPr sz="1100" spc="-35" dirty="0">
                <a:latin typeface="+mn-lt"/>
                <a:cs typeface="Arial MT"/>
              </a:rPr>
              <a:t>would</a:t>
            </a:r>
            <a:r>
              <a:rPr sz="1100" spc="-20" dirty="0">
                <a:latin typeface="+mn-lt"/>
                <a:cs typeface="Arial MT"/>
              </a:rPr>
              <a:t> </a:t>
            </a:r>
            <a:r>
              <a:rPr sz="1100" spc="-50" dirty="0">
                <a:latin typeface="+mn-lt"/>
                <a:cs typeface="Arial MT"/>
              </a:rPr>
              <a:t>produce</a:t>
            </a:r>
            <a:r>
              <a:rPr sz="1100" spc="-15" dirty="0">
                <a:latin typeface="+mn-lt"/>
                <a:cs typeface="Arial MT"/>
              </a:rPr>
              <a:t> </a:t>
            </a:r>
            <a:r>
              <a:rPr sz="1100" dirty="0">
                <a:latin typeface="+mn-lt"/>
                <a:cs typeface="Arial MT"/>
              </a:rPr>
              <a:t>this</a:t>
            </a:r>
            <a:r>
              <a:rPr sz="1100" spc="-15" dirty="0">
                <a:latin typeface="+mn-lt"/>
                <a:cs typeface="Arial MT"/>
              </a:rPr>
              <a:t> </a:t>
            </a:r>
            <a:r>
              <a:rPr sz="1100" spc="-45" dirty="0">
                <a:latin typeface="+mn-lt"/>
                <a:cs typeface="Arial MT"/>
              </a:rPr>
              <a:t>otherwise</a:t>
            </a:r>
            <a:r>
              <a:rPr sz="1100" spc="-20" dirty="0">
                <a:latin typeface="+mn-lt"/>
                <a:cs typeface="Arial MT"/>
              </a:rPr>
              <a:t> </a:t>
            </a:r>
            <a:r>
              <a:rPr sz="1100" spc="-40" dirty="0">
                <a:latin typeface="+mn-lt"/>
                <a:cs typeface="Arial MT"/>
              </a:rPr>
              <a:t>puzzling</a:t>
            </a:r>
            <a:r>
              <a:rPr sz="1100" spc="-15" dirty="0">
                <a:latin typeface="+mn-lt"/>
                <a:cs typeface="Arial MT"/>
              </a:rPr>
              <a:t> </a:t>
            </a:r>
            <a:r>
              <a:rPr sz="1100" spc="-10" dirty="0">
                <a:latin typeface="+mn-lt"/>
                <a:cs typeface="Arial MT"/>
              </a:rPr>
              <a:t>observation.</a:t>
            </a:r>
            <a:endParaRPr sz="1100" dirty="0">
              <a:latin typeface="+mn-lt"/>
              <a:cs typeface="Arial MT"/>
            </a:endParaRPr>
          </a:p>
          <a:p>
            <a:pPr>
              <a:lnSpc>
                <a:spcPct val="100000"/>
              </a:lnSpc>
              <a:spcBef>
                <a:spcPts val="894"/>
              </a:spcBef>
            </a:pPr>
            <a:endParaRPr sz="1100" dirty="0">
              <a:latin typeface="+mn-lt"/>
              <a:cs typeface="Arial MT"/>
            </a:endParaRPr>
          </a:p>
          <a:p>
            <a:pPr marL="12700">
              <a:lnSpc>
                <a:spcPct val="100000"/>
              </a:lnSpc>
              <a:spcBef>
                <a:spcPts val="5"/>
              </a:spcBef>
            </a:pPr>
            <a:r>
              <a:rPr sz="1100" spc="-10" dirty="0">
                <a:latin typeface="+mn-lt"/>
                <a:cs typeface="Arial MT"/>
              </a:rPr>
              <a:t>This</a:t>
            </a:r>
            <a:r>
              <a:rPr sz="1100" spc="-50" dirty="0">
                <a:latin typeface="+mn-lt"/>
                <a:cs typeface="Arial MT"/>
              </a:rPr>
              <a:t> </a:t>
            </a:r>
            <a:r>
              <a:rPr sz="1100" spc="-85" dirty="0">
                <a:latin typeface="+mn-lt"/>
                <a:cs typeface="Arial MT"/>
              </a:rPr>
              <a:t>becomes</a:t>
            </a:r>
            <a:r>
              <a:rPr sz="1100" spc="10" dirty="0">
                <a:latin typeface="+mn-lt"/>
                <a:cs typeface="Arial MT"/>
              </a:rPr>
              <a:t> </a:t>
            </a:r>
            <a:r>
              <a:rPr sz="1100" dirty="0">
                <a:latin typeface="+mn-lt"/>
                <a:cs typeface="Arial MT"/>
              </a:rPr>
              <a:t>our</a:t>
            </a:r>
            <a:r>
              <a:rPr sz="1100" spc="-15" dirty="0">
                <a:latin typeface="+mn-lt"/>
                <a:cs typeface="Arial MT"/>
              </a:rPr>
              <a:t> </a:t>
            </a:r>
            <a:r>
              <a:rPr sz="1100" spc="-35" dirty="0">
                <a:latin typeface="+mn-lt"/>
                <a:cs typeface="Arial MT"/>
              </a:rPr>
              <a:t>model</a:t>
            </a:r>
            <a:r>
              <a:rPr sz="1100" spc="-20" dirty="0">
                <a:latin typeface="+mn-lt"/>
                <a:cs typeface="Arial MT"/>
              </a:rPr>
              <a:t> </a:t>
            </a:r>
            <a:r>
              <a:rPr sz="1100" spc="-45" dirty="0">
                <a:latin typeface="+mn-lt"/>
                <a:cs typeface="Arial MT"/>
              </a:rPr>
              <a:t>explaining</a:t>
            </a:r>
            <a:r>
              <a:rPr sz="1100" spc="-15" dirty="0">
                <a:latin typeface="+mn-lt"/>
                <a:cs typeface="Arial MT"/>
              </a:rPr>
              <a:t> </a:t>
            </a:r>
            <a:r>
              <a:rPr sz="1100" dirty="0">
                <a:latin typeface="+mn-lt"/>
                <a:cs typeface="Arial MT"/>
              </a:rPr>
              <a:t>the</a:t>
            </a:r>
            <a:r>
              <a:rPr sz="1100" spc="-20" dirty="0">
                <a:latin typeface="+mn-lt"/>
                <a:cs typeface="Arial MT"/>
              </a:rPr>
              <a:t> </a:t>
            </a:r>
            <a:r>
              <a:rPr sz="1100" spc="-10" dirty="0">
                <a:latin typeface="+mn-lt"/>
                <a:cs typeface="Arial MT"/>
              </a:rPr>
              <a:t>observation.</a:t>
            </a:r>
            <a:endParaRPr sz="1100" dirty="0">
              <a:latin typeface="+mn-lt"/>
              <a:cs typeface="Arial MT"/>
            </a:endParaRP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584960" cy="232756"/>
          </a:xfrm>
          <a:prstGeom prst="rect">
            <a:avLst/>
          </a:prstGeom>
        </p:spPr>
        <p:txBody>
          <a:bodyPr vert="horz" wrap="square" lIns="0" tIns="17145" rIns="0" bIns="0" rtlCol="0">
            <a:spAutoFit/>
          </a:bodyPr>
          <a:lstStyle/>
          <a:p>
            <a:pPr marL="12700">
              <a:lnSpc>
                <a:spcPct val="100000"/>
              </a:lnSpc>
              <a:spcBef>
                <a:spcPts val="135"/>
              </a:spcBef>
            </a:pPr>
            <a:r>
              <a:rPr sz="1400" spc="-20" dirty="0">
                <a:solidFill>
                  <a:srgbClr val="000000"/>
                </a:solidFill>
                <a:latin typeface="+mj-lt"/>
                <a:cs typeface="Tahoma"/>
              </a:rPr>
              <a:t>Deriving</a:t>
            </a:r>
            <a:r>
              <a:rPr sz="1400" spc="-65" dirty="0">
                <a:solidFill>
                  <a:srgbClr val="000000"/>
                </a:solidFill>
                <a:latin typeface="+mj-lt"/>
                <a:cs typeface="Tahoma"/>
              </a:rPr>
              <a:t> </a:t>
            </a:r>
            <a:r>
              <a:rPr sz="1400" spc="-45" dirty="0">
                <a:solidFill>
                  <a:srgbClr val="000000"/>
                </a:solidFill>
                <a:latin typeface="+mj-lt"/>
                <a:cs typeface="Tahoma"/>
              </a:rPr>
              <a:t>Implications</a:t>
            </a:r>
            <a:endParaRPr sz="1400" dirty="0">
              <a:latin typeface="+mj-lt"/>
              <a:cs typeface="Tahoma"/>
            </a:endParaRPr>
          </a:p>
        </p:txBody>
      </p:sp>
      <p:sp>
        <p:nvSpPr>
          <p:cNvPr id="3" name="object 3"/>
          <p:cNvSpPr txBox="1"/>
          <p:nvPr/>
        </p:nvSpPr>
        <p:spPr>
          <a:xfrm>
            <a:off x="347294" y="819605"/>
            <a:ext cx="3756025" cy="1802096"/>
          </a:xfrm>
          <a:prstGeom prst="rect">
            <a:avLst/>
          </a:prstGeom>
        </p:spPr>
        <p:txBody>
          <a:bodyPr vert="horz" wrap="square" lIns="0" tIns="6985" rIns="0" bIns="0" rtlCol="0">
            <a:spAutoFit/>
          </a:bodyPr>
          <a:lstStyle/>
          <a:p>
            <a:pPr marL="12700" marR="5080">
              <a:lnSpc>
                <a:spcPct val="102600"/>
              </a:lnSpc>
              <a:spcBef>
                <a:spcPts val="55"/>
              </a:spcBef>
            </a:pPr>
            <a:r>
              <a:rPr sz="1100" spc="-65" dirty="0">
                <a:latin typeface="+mn-lt"/>
                <a:cs typeface="Arial MT"/>
              </a:rPr>
              <a:t>Once</a:t>
            </a:r>
            <a:r>
              <a:rPr sz="1100" spc="-10" dirty="0">
                <a:latin typeface="+mn-lt"/>
                <a:cs typeface="Arial MT"/>
              </a:rPr>
              <a:t> </a:t>
            </a:r>
            <a:r>
              <a:rPr sz="1100" spc="-90" dirty="0">
                <a:latin typeface="+mn-lt"/>
                <a:cs typeface="Arial MT"/>
              </a:rPr>
              <a:t>we</a:t>
            </a:r>
            <a:r>
              <a:rPr sz="1100" spc="15" dirty="0">
                <a:latin typeface="+mn-lt"/>
                <a:cs typeface="Arial MT"/>
              </a:rPr>
              <a:t> </a:t>
            </a:r>
            <a:r>
              <a:rPr sz="1100" spc="-70" dirty="0">
                <a:latin typeface="+mn-lt"/>
                <a:cs typeface="Arial MT"/>
              </a:rPr>
              <a:t>have</a:t>
            </a:r>
            <a:r>
              <a:rPr sz="1100" spc="-5" dirty="0">
                <a:latin typeface="+mn-lt"/>
                <a:cs typeface="Arial MT"/>
              </a:rPr>
              <a:t> </a:t>
            </a:r>
            <a:r>
              <a:rPr sz="1100" dirty="0">
                <a:latin typeface="+mn-lt"/>
                <a:cs typeface="Arial MT"/>
              </a:rPr>
              <a:t>our</a:t>
            </a:r>
            <a:r>
              <a:rPr sz="1100" spc="-65" dirty="0">
                <a:latin typeface="+mn-lt"/>
                <a:cs typeface="Arial MT"/>
              </a:rPr>
              <a:t> </a:t>
            </a:r>
            <a:r>
              <a:rPr sz="1100" spc="-35" dirty="0">
                <a:latin typeface="+mn-lt"/>
                <a:cs typeface="Arial MT"/>
              </a:rPr>
              <a:t>model,</a:t>
            </a:r>
            <a:r>
              <a:rPr sz="1100" spc="-5" dirty="0">
                <a:latin typeface="+mn-lt"/>
                <a:cs typeface="Arial MT"/>
              </a:rPr>
              <a:t> </a:t>
            </a:r>
            <a:r>
              <a:rPr sz="1100" spc="-95" dirty="0">
                <a:latin typeface="+mn-lt"/>
                <a:cs typeface="Arial MT"/>
              </a:rPr>
              <a:t>we</a:t>
            </a:r>
            <a:r>
              <a:rPr sz="1100" spc="20" dirty="0">
                <a:latin typeface="+mn-lt"/>
                <a:cs typeface="Arial MT"/>
              </a:rPr>
              <a:t> </a:t>
            </a:r>
            <a:r>
              <a:rPr sz="1100" spc="-10" dirty="0">
                <a:latin typeface="+mn-lt"/>
                <a:cs typeface="Arial MT"/>
              </a:rPr>
              <a:t>must</a:t>
            </a:r>
            <a:r>
              <a:rPr sz="1100" spc="-5" dirty="0">
                <a:latin typeface="+mn-lt"/>
                <a:cs typeface="Arial MT"/>
              </a:rPr>
              <a:t> </a:t>
            </a:r>
            <a:r>
              <a:rPr sz="1100" spc="-80" dirty="0">
                <a:latin typeface="+mn-lt"/>
                <a:cs typeface="Arial MT"/>
              </a:rPr>
              <a:t>deduce</a:t>
            </a:r>
            <a:r>
              <a:rPr sz="1100" spc="5" dirty="0">
                <a:latin typeface="+mn-lt"/>
                <a:cs typeface="Arial MT"/>
              </a:rPr>
              <a:t> </a:t>
            </a:r>
            <a:r>
              <a:rPr sz="1100" spc="-30" dirty="0">
                <a:latin typeface="+mn-lt"/>
                <a:cs typeface="Arial MT"/>
              </a:rPr>
              <a:t>implications</a:t>
            </a:r>
            <a:r>
              <a:rPr sz="1100" spc="-5" dirty="0">
                <a:latin typeface="+mn-lt"/>
                <a:cs typeface="Arial MT"/>
              </a:rPr>
              <a:t> </a:t>
            </a:r>
            <a:r>
              <a:rPr sz="1100" dirty="0">
                <a:latin typeface="+mn-lt"/>
                <a:cs typeface="Arial MT"/>
              </a:rPr>
              <a:t>from</a:t>
            </a:r>
            <a:r>
              <a:rPr sz="1100" spc="-5" dirty="0">
                <a:latin typeface="+mn-lt"/>
                <a:cs typeface="Arial MT"/>
              </a:rPr>
              <a:t> </a:t>
            </a:r>
            <a:r>
              <a:rPr sz="1100" spc="-25" dirty="0">
                <a:latin typeface="+mn-lt"/>
                <a:cs typeface="Arial MT"/>
              </a:rPr>
              <a:t>our </a:t>
            </a:r>
            <a:r>
              <a:rPr sz="1100" spc="-30" dirty="0">
                <a:latin typeface="+mn-lt"/>
                <a:cs typeface="Arial MT"/>
              </a:rPr>
              <a:t>theory</a:t>
            </a:r>
            <a:r>
              <a:rPr sz="1100" spc="-25" dirty="0">
                <a:latin typeface="+mn-lt"/>
                <a:cs typeface="Arial MT"/>
              </a:rPr>
              <a:t> </a:t>
            </a:r>
            <a:r>
              <a:rPr sz="1100" spc="-10" dirty="0">
                <a:latin typeface="+mn-lt"/>
                <a:cs typeface="Arial MT"/>
              </a:rPr>
              <a:t>other</a:t>
            </a:r>
            <a:r>
              <a:rPr sz="1100" dirty="0">
                <a:latin typeface="+mn-lt"/>
                <a:cs typeface="Arial MT"/>
              </a:rPr>
              <a:t> than </a:t>
            </a:r>
            <a:r>
              <a:rPr sz="1100" spc="-50" dirty="0">
                <a:latin typeface="+mn-lt"/>
                <a:cs typeface="Arial MT"/>
              </a:rPr>
              <a:t>those</a:t>
            </a:r>
            <a:r>
              <a:rPr sz="1100" dirty="0">
                <a:latin typeface="+mn-lt"/>
                <a:cs typeface="Arial MT"/>
              </a:rPr>
              <a:t> </a:t>
            </a:r>
            <a:r>
              <a:rPr sz="1100" spc="-95" dirty="0">
                <a:latin typeface="+mn-lt"/>
                <a:cs typeface="Arial MT"/>
              </a:rPr>
              <a:t>we</a:t>
            </a:r>
            <a:r>
              <a:rPr sz="1100" spc="20" dirty="0">
                <a:latin typeface="+mn-lt"/>
                <a:cs typeface="Arial MT"/>
              </a:rPr>
              <a:t> </a:t>
            </a:r>
            <a:r>
              <a:rPr sz="1100" spc="-25" dirty="0">
                <a:latin typeface="+mn-lt"/>
                <a:cs typeface="Arial MT"/>
              </a:rPr>
              <a:t>set</a:t>
            </a:r>
            <a:r>
              <a:rPr sz="1100" spc="-5" dirty="0">
                <a:latin typeface="+mn-lt"/>
                <a:cs typeface="Arial MT"/>
              </a:rPr>
              <a:t> </a:t>
            </a:r>
            <a:r>
              <a:rPr sz="1100" dirty="0">
                <a:latin typeface="+mn-lt"/>
                <a:cs typeface="Arial MT"/>
              </a:rPr>
              <a:t>out to </a:t>
            </a:r>
            <a:r>
              <a:rPr sz="1100" spc="-40" dirty="0">
                <a:latin typeface="+mn-lt"/>
                <a:cs typeface="Arial MT"/>
              </a:rPr>
              <a:t>explain</a:t>
            </a:r>
            <a:r>
              <a:rPr sz="1100" dirty="0">
                <a:latin typeface="+mn-lt"/>
                <a:cs typeface="Arial MT"/>
              </a:rPr>
              <a:t> in the</a:t>
            </a:r>
            <a:r>
              <a:rPr sz="1100" spc="-5" dirty="0">
                <a:latin typeface="+mn-lt"/>
                <a:cs typeface="Arial MT"/>
              </a:rPr>
              <a:t> </a:t>
            </a:r>
            <a:r>
              <a:rPr sz="1100" dirty="0">
                <a:latin typeface="+mn-lt"/>
                <a:cs typeface="Arial MT"/>
              </a:rPr>
              <a:t>first </a:t>
            </a:r>
            <a:r>
              <a:rPr sz="1100" spc="-10" dirty="0">
                <a:latin typeface="+mn-lt"/>
                <a:cs typeface="Arial MT"/>
              </a:rPr>
              <a:t>place.</a:t>
            </a:r>
            <a:endParaRPr sz="1100" dirty="0">
              <a:latin typeface="+mn-lt"/>
              <a:cs typeface="Arial MT"/>
            </a:endParaRP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83820">
              <a:lnSpc>
                <a:spcPct val="102600"/>
              </a:lnSpc>
            </a:pPr>
            <a:r>
              <a:rPr sz="1100" spc="70" dirty="0">
                <a:solidFill>
                  <a:srgbClr val="00B0F0"/>
                </a:solidFill>
                <a:latin typeface="+mn-lt"/>
                <a:cs typeface="Arial MT"/>
              </a:rPr>
              <a:t>“If</a:t>
            </a:r>
            <a:r>
              <a:rPr sz="1100" spc="-30" dirty="0">
                <a:solidFill>
                  <a:srgbClr val="00B0F0"/>
                </a:solidFill>
                <a:latin typeface="+mn-lt"/>
                <a:cs typeface="Arial MT"/>
              </a:rPr>
              <a:t> </a:t>
            </a:r>
            <a:r>
              <a:rPr sz="1100" dirty="0">
                <a:solidFill>
                  <a:srgbClr val="00B0F0"/>
                </a:solidFill>
                <a:latin typeface="+mn-lt"/>
                <a:cs typeface="Arial MT"/>
              </a:rPr>
              <a:t>the</a:t>
            </a:r>
            <a:r>
              <a:rPr sz="1100" spc="-5" dirty="0">
                <a:solidFill>
                  <a:srgbClr val="00B0F0"/>
                </a:solidFill>
                <a:latin typeface="+mn-lt"/>
                <a:cs typeface="Arial MT"/>
              </a:rPr>
              <a:t> </a:t>
            </a:r>
            <a:r>
              <a:rPr sz="1100" spc="-10" dirty="0">
                <a:solidFill>
                  <a:srgbClr val="00B0F0"/>
                </a:solidFill>
                <a:latin typeface="+mn-lt"/>
                <a:cs typeface="Arial MT"/>
              </a:rPr>
              <a:t>prior</a:t>
            </a:r>
            <a:r>
              <a:rPr sz="1100" spc="-5" dirty="0">
                <a:solidFill>
                  <a:srgbClr val="00B0F0"/>
                </a:solidFill>
                <a:latin typeface="+mn-lt"/>
                <a:cs typeface="Arial MT"/>
              </a:rPr>
              <a:t> </a:t>
            </a:r>
            <a:r>
              <a:rPr sz="1100" spc="-30" dirty="0">
                <a:solidFill>
                  <a:srgbClr val="00B0F0"/>
                </a:solidFill>
                <a:latin typeface="+mn-lt"/>
                <a:cs typeface="Arial MT"/>
              </a:rPr>
              <a:t>world</a:t>
            </a:r>
            <a:r>
              <a:rPr sz="1100" spc="-5" dirty="0">
                <a:solidFill>
                  <a:srgbClr val="00B0F0"/>
                </a:solidFill>
                <a:latin typeface="+mn-lt"/>
                <a:cs typeface="Arial MT"/>
              </a:rPr>
              <a:t> </a:t>
            </a:r>
            <a:r>
              <a:rPr sz="1100" spc="-95" dirty="0">
                <a:solidFill>
                  <a:srgbClr val="00B0F0"/>
                </a:solidFill>
                <a:latin typeface="+mn-lt"/>
                <a:cs typeface="Arial MT"/>
              </a:rPr>
              <a:t>we</a:t>
            </a:r>
            <a:r>
              <a:rPr sz="1100" spc="20" dirty="0">
                <a:solidFill>
                  <a:srgbClr val="00B0F0"/>
                </a:solidFill>
                <a:latin typeface="+mn-lt"/>
                <a:cs typeface="Arial MT"/>
              </a:rPr>
              <a:t> </a:t>
            </a:r>
            <a:r>
              <a:rPr sz="1100" spc="-40" dirty="0">
                <a:solidFill>
                  <a:srgbClr val="00B0F0"/>
                </a:solidFill>
                <a:latin typeface="+mn-lt"/>
                <a:cs typeface="Arial MT"/>
              </a:rPr>
              <a:t>created</a:t>
            </a:r>
            <a:r>
              <a:rPr sz="1100" spc="-5" dirty="0">
                <a:solidFill>
                  <a:srgbClr val="00B0F0"/>
                </a:solidFill>
                <a:latin typeface="+mn-lt"/>
                <a:cs typeface="Arial MT"/>
              </a:rPr>
              <a:t> </a:t>
            </a:r>
            <a:r>
              <a:rPr sz="1100" dirty="0">
                <a:solidFill>
                  <a:srgbClr val="00B0F0"/>
                </a:solidFill>
                <a:latin typeface="+mn-lt"/>
                <a:cs typeface="Arial MT"/>
              </a:rPr>
              <a:t>to </a:t>
            </a:r>
            <a:r>
              <a:rPr sz="1100" spc="-40" dirty="0">
                <a:solidFill>
                  <a:srgbClr val="00B0F0"/>
                </a:solidFill>
                <a:latin typeface="+mn-lt"/>
                <a:cs typeface="Arial MT"/>
              </a:rPr>
              <a:t>explain</a:t>
            </a:r>
            <a:r>
              <a:rPr sz="1100" spc="-5" dirty="0">
                <a:solidFill>
                  <a:srgbClr val="00B0F0"/>
                </a:solidFill>
                <a:latin typeface="+mn-lt"/>
                <a:cs typeface="Arial MT"/>
              </a:rPr>
              <a:t> </a:t>
            </a:r>
            <a:r>
              <a:rPr sz="1100" dirty="0">
                <a:solidFill>
                  <a:srgbClr val="00B0F0"/>
                </a:solidFill>
                <a:latin typeface="+mn-lt"/>
                <a:cs typeface="Arial MT"/>
              </a:rPr>
              <a:t>the</a:t>
            </a:r>
            <a:r>
              <a:rPr sz="1100" spc="-5" dirty="0">
                <a:solidFill>
                  <a:srgbClr val="00B0F0"/>
                </a:solidFill>
                <a:latin typeface="+mn-lt"/>
                <a:cs typeface="Arial MT"/>
              </a:rPr>
              <a:t> </a:t>
            </a:r>
            <a:r>
              <a:rPr sz="1100" spc="-65" dirty="0">
                <a:solidFill>
                  <a:srgbClr val="00B0F0"/>
                </a:solidFill>
                <a:latin typeface="+mn-lt"/>
                <a:cs typeface="Arial MT"/>
              </a:rPr>
              <a:t>phenomenon</a:t>
            </a:r>
            <a:r>
              <a:rPr sz="1100" spc="-5" dirty="0">
                <a:solidFill>
                  <a:srgbClr val="00B0F0"/>
                </a:solidFill>
                <a:latin typeface="+mn-lt"/>
                <a:cs typeface="Arial MT"/>
              </a:rPr>
              <a:t> </a:t>
            </a:r>
            <a:r>
              <a:rPr sz="1100" spc="-25" dirty="0">
                <a:solidFill>
                  <a:srgbClr val="00B0F0"/>
                </a:solidFill>
                <a:latin typeface="+mn-lt"/>
                <a:cs typeface="Arial MT"/>
              </a:rPr>
              <a:t>we </a:t>
            </a:r>
            <a:r>
              <a:rPr sz="1100" spc="-30" dirty="0">
                <a:solidFill>
                  <a:srgbClr val="00B0F0"/>
                </a:solidFill>
                <a:latin typeface="+mn-lt"/>
                <a:cs typeface="Arial MT"/>
              </a:rPr>
              <a:t>originally</a:t>
            </a:r>
            <a:r>
              <a:rPr sz="1100" spc="-45" dirty="0">
                <a:solidFill>
                  <a:srgbClr val="00B0F0"/>
                </a:solidFill>
                <a:latin typeface="+mn-lt"/>
                <a:cs typeface="Arial MT"/>
              </a:rPr>
              <a:t> </a:t>
            </a:r>
            <a:r>
              <a:rPr sz="1100" spc="-20" dirty="0">
                <a:solidFill>
                  <a:srgbClr val="00B0F0"/>
                </a:solidFill>
                <a:latin typeface="+mn-lt"/>
                <a:cs typeface="Arial MT"/>
              </a:rPr>
              <a:t>found</a:t>
            </a:r>
            <a:r>
              <a:rPr sz="1100" spc="-55" dirty="0">
                <a:solidFill>
                  <a:srgbClr val="00B0F0"/>
                </a:solidFill>
                <a:latin typeface="+mn-lt"/>
                <a:cs typeface="Arial MT"/>
              </a:rPr>
              <a:t> </a:t>
            </a:r>
            <a:r>
              <a:rPr sz="1100" spc="-40" dirty="0">
                <a:solidFill>
                  <a:srgbClr val="00B0F0"/>
                </a:solidFill>
                <a:latin typeface="+mn-lt"/>
                <a:cs typeface="Arial MT"/>
              </a:rPr>
              <a:t>puzzling</a:t>
            </a:r>
            <a:r>
              <a:rPr sz="1100" spc="-30" dirty="0">
                <a:solidFill>
                  <a:srgbClr val="00B0F0"/>
                </a:solidFill>
                <a:latin typeface="+mn-lt"/>
                <a:cs typeface="Arial MT"/>
              </a:rPr>
              <a:t> </a:t>
            </a:r>
            <a:r>
              <a:rPr sz="1100" spc="-25" dirty="0">
                <a:solidFill>
                  <a:srgbClr val="00B0F0"/>
                </a:solidFill>
                <a:latin typeface="+mn-lt"/>
                <a:cs typeface="Arial MT"/>
              </a:rPr>
              <a:t>really</a:t>
            </a:r>
            <a:r>
              <a:rPr sz="1100" spc="-20" dirty="0">
                <a:solidFill>
                  <a:srgbClr val="00B0F0"/>
                </a:solidFill>
                <a:latin typeface="+mn-lt"/>
                <a:cs typeface="Arial MT"/>
              </a:rPr>
              <a:t> </a:t>
            </a:r>
            <a:r>
              <a:rPr sz="1100" dirty="0">
                <a:solidFill>
                  <a:srgbClr val="00B0F0"/>
                </a:solidFill>
                <a:latin typeface="+mn-lt"/>
                <a:cs typeface="Arial MT"/>
              </a:rPr>
              <a:t>did</a:t>
            </a:r>
            <a:r>
              <a:rPr sz="1100" spc="-20" dirty="0">
                <a:solidFill>
                  <a:srgbClr val="00B0F0"/>
                </a:solidFill>
                <a:latin typeface="+mn-lt"/>
                <a:cs typeface="Arial MT"/>
              </a:rPr>
              <a:t> exist, </a:t>
            </a:r>
            <a:r>
              <a:rPr sz="1100" dirty="0">
                <a:solidFill>
                  <a:srgbClr val="00B0F0"/>
                </a:solidFill>
                <a:latin typeface="+mn-lt"/>
                <a:cs typeface="Arial MT"/>
              </a:rPr>
              <a:t>what</a:t>
            </a:r>
            <a:r>
              <a:rPr sz="1100" spc="-20" dirty="0">
                <a:solidFill>
                  <a:srgbClr val="00B0F0"/>
                </a:solidFill>
                <a:latin typeface="+mn-lt"/>
                <a:cs typeface="Arial MT"/>
              </a:rPr>
              <a:t> </a:t>
            </a:r>
            <a:r>
              <a:rPr sz="1100" spc="-85" dirty="0">
                <a:solidFill>
                  <a:srgbClr val="00B0F0"/>
                </a:solidFill>
                <a:latin typeface="+mn-lt"/>
                <a:cs typeface="Arial MT"/>
              </a:rPr>
              <a:t>else</a:t>
            </a:r>
            <a:r>
              <a:rPr sz="1100" spc="10" dirty="0">
                <a:solidFill>
                  <a:srgbClr val="00B0F0"/>
                </a:solidFill>
                <a:latin typeface="+mn-lt"/>
                <a:cs typeface="Arial MT"/>
              </a:rPr>
              <a:t> </a:t>
            </a:r>
            <a:r>
              <a:rPr sz="1100" spc="-10" dirty="0">
                <a:solidFill>
                  <a:srgbClr val="00B0F0"/>
                </a:solidFill>
                <a:latin typeface="+mn-lt"/>
                <a:cs typeface="Arial MT"/>
              </a:rPr>
              <a:t>ought</a:t>
            </a:r>
            <a:r>
              <a:rPr sz="1100" spc="-20" dirty="0">
                <a:solidFill>
                  <a:srgbClr val="00B0F0"/>
                </a:solidFill>
                <a:latin typeface="+mn-lt"/>
                <a:cs typeface="Arial MT"/>
              </a:rPr>
              <a:t> </a:t>
            </a:r>
            <a:r>
              <a:rPr sz="1100" spc="-95" dirty="0">
                <a:solidFill>
                  <a:srgbClr val="00B0F0"/>
                </a:solidFill>
                <a:latin typeface="+mn-lt"/>
                <a:cs typeface="Arial MT"/>
              </a:rPr>
              <a:t>we</a:t>
            </a:r>
            <a:r>
              <a:rPr sz="1100" spc="20" dirty="0">
                <a:solidFill>
                  <a:srgbClr val="00B0F0"/>
                </a:solidFill>
                <a:latin typeface="+mn-lt"/>
                <a:cs typeface="Arial MT"/>
              </a:rPr>
              <a:t> </a:t>
            </a:r>
            <a:r>
              <a:rPr sz="1100" spc="-25" dirty="0">
                <a:solidFill>
                  <a:srgbClr val="00B0F0"/>
                </a:solidFill>
                <a:latin typeface="+mn-lt"/>
                <a:cs typeface="Arial MT"/>
              </a:rPr>
              <a:t>to </a:t>
            </a:r>
            <a:r>
              <a:rPr sz="1100" spc="-10" dirty="0">
                <a:solidFill>
                  <a:srgbClr val="00B0F0"/>
                </a:solidFill>
                <a:latin typeface="+mn-lt"/>
                <a:cs typeface="Arial MT"/>
              </a:rPr>
              <a:t>observe?”</a:t>
            </a:r>
            <a:endParaRPr sz="1100" dirty="0">
              <a:solidFill>
                <a:srgbClr val="00B0F0"/>
              </a:solidFill>
              <a:latin typeface="+mn-lt"/>
              <a:cs typeface="Arial MT"/>
            </a:endParaRP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spc="-50" dirty="0">
                <a:latin typeface="+mn-lt"/>
                <a:cs typeface="Arial MT"/>
              </a:rPr>
              <a:t>Good</a:t>
            </a:r>
            <a:r>
              <a:rPr sz="1100" spc="-5" dirty="0">
                <a:latin typeface="+mn-lt"/>
                <a:cs typeface="Arial MT"/>
              </a:rPr>
              <a:t> </a:t>
            </a:r>
            <a:r>
              <a:rPr sz="1100" spc="-55" dirty="0">
                <a:latin typeface="+mn-lt"/>
                <a:cs typeface="Arial MT"/>
              </a:rPr>
              <a:t>models</a:t>
            </a:r>
            <a:r>
              <a:rPr sz="1100" dirty="0">
                <a:latin typeface="+mn-lt"/>
                <a:cs typeface="Arial MT"/>
              </a:rPr>
              <a:t> </a:t>
            </a:r>
            <a:r>
              <a:rPr sz="1100" spc="-60" dirty="0">
                <a:latin typeface="+mn-lt"/>
                <a:cs typeface="Arial MT"/>
              </a:rPr>
              <a:t>are</a:t>
            </a:r>
            <a:r>
              <a:rPr sz="1100" dirty="0">
                <a:latin typeface="+mn-lt"/>
                <a:cs typeface="Arial MT"/>
              </a:rPr>
              <a:t> </a:t>
            </a:r>
            <a:r>
              <a:rPr sz="1100" spc="-40" dirty="0">
                <a:latin typeface="+mn-lt"/>
                <a:cs typeface="Arial MT"/>
              </a:rPr>
              <a:t>pregnant</a:t>
            </a:r>
            <a:r>
              <a:rPr sz="1100" dirty="0">
                <a:latin typeface="+mn-lt"/>
                <a:cs typeface="Arial MT"/>
              </a:rPr>
              <a:t> with </a:t>
            </a:r>
            <a:r>
              <a:rPr sz="1100" spc="-45" dirty="0">
                <a:latin typeface="+mn-lt"/>
                <a:cs typeface="Arial MT"/>
              </a:rPr>
              <a:t>many</a:t>
            </a:r>
            <a:r>
              <a:rPr sz="1100" dirty="0">
                <a:latin typeface="+mn-lt"/>
                <a:cs typeface="Arial MT"/>
              </a:rPr>
              <a:t> </a:t>
            </a:r>
            <a:r>
              <a:rPr sz="1100" spc="-20" dirty="0">
                <a:latin typeface="+mn-lt"/>
                <a:cs typeface="Arial MT"/>
              </a:rPr>
              <a:t>different</a:t>
            </a:r>
            <a:r>
              <a:rPr sz="1100" dirty="0">
                <a:latin typeface="+mn-lt"/>
                <a:cs typeface="Arial MT"/>
              </a:rPr>
              <a:t> </a:t>
            </a:r>
            <a:r>
              <a:rPr sz="1100" spc="-10" dirty="0">
                <a:latin typeface="+mn-lt"/>
                <a:cs typeface="Arial MT"/>
              </a:rPr>
              <a:t>implications.</a:t>
            </a:r>
            <a:endParaRPr sz="1100" dirty="0">
              <a:latin typeface="+mn-lt"/>
              <a:cs typeface="Arial MT"/>
            </a:endParaRPr>
          </a:p>
        </p:txBody>
      </p:sp>
    </p:spTree>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412240" cy="244475"/>
          </a:xfrm>
          <a:prstGeom prst="rect">
            <a:avLst/>
          </a:prstGeom>
        </p:spPr>
        <p:txBody>
          <a:bodyPr vert="horz" wrap="square" lIns="0" tIns="17145" rIns="0" bIns="0" rtlCol="0">
            <a:spAutoFit/>
          </a:bodyPr>
          <a:lstStyle/>
          <a:p>
            <a:pPr marL="12700">
              <a:lnSpc>
                <a:spcPct val="100000"/>
              </a:lnSpc>
              <a:spcBef>
                <a:spcPts val="135"/>
              </a:spcBef>
            </a:pPr>
            <a:r>
              <a:rPr sz="1400" spc="-45" dirty="0">
                <a:solidFill>
                  <a:srgbClr val="000000"/>
                </a:solidFill>
                <a:latin typeface="Tahoma"/>
                <a:cs typeface="Tahoma"/>
              </a:rPr>
              <a:t>Observe</a:t>
            </a:r>
            <a:r>
              <a:rPr sz="1400" spc="-65" dirty="0">
                <a:solidFill>
                  <a:srgbClr val="000000"/>
                </a:solidFill>
                <a:latin typeface="Tahoma"/>
                <a:cs typeface="Tahoma"/>
              </a:rPr>
              <a:t> </a:t>
            </a:r>
            <a:r>
              <a:rPr sz="1400" dirty="0">
                <a:solidFill>
                  <a:srgbClr val="000000"/>
                </a:solidFill>
                <a:latin typeface="Tahoma"/>
                <a:cs typeface="Tahoma"/>
              </a:rPr>
              <a:t>the</a:t>
            </a:r>
            <a:r>
              <a:rPr sz="1400" spc="-105" dirty="0">
                <a:solidFill>
                  <a:srgbClr val="000000"/>
                </a:solidFill>
                <a:latin typeface="Tahoma"/>
                <a:cs typeface="Tahoma"/>
              </a:rPr>
              <a:t> </a:t>
            </a:r>
            <a:r>
              <a:rPr sz="1400" spc="-25" dirty="0">
                <a:solidFill>
                  <a:srgbClr val="000000"/>
                </a:solidFill>
                <a:latin typeface="Tahoma"/>
                <a:cs typeface="Tahoma"/>
              </a:rPr>
              <a:t>World</a:t>
            </a:r>
            <a:endParaRPr sz="1400">
              <a:latin typeface="Tahoma"/>
              <a:cs typeface="Tahoma"/>
            </a:endParaRPr>
          </a:p>
        </p:txBody>
      </p:sp>
      <p:sp>
        <p:nvSpPr>
          <p:cNvPr id="3" name="object 3"/>
          <p:cNvSpPr txBox="1"/>
          <p:nvPr/>
        </p:nvSpPr>
        <p:spPr>
          <a:xfrm>
            <a:off x="347294" y="819605"/>
            <a:ext cx="3890010" cy="1800878"/>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a:t>
            </a:r>
            <a:r>
              <a:rPr sz="1100" spc="-20" dirty="0">
                <a:latin typeface="+mn-lt"/>
                <a:cs typeface="Arial MT"/>
              </a:rPr>
              <a:t> </a:t>
            </a:r>
            <a:r>
              <a:rPr sz="1100" spc="-10" dirty="0">
                <a:latin typeface="+mn-lt"/>
                <a:cs typeface="Arial MT"/>
              </a:rPr>
              <a:t>next</a:t>
            </a:r>
            <a:r>
              <a:rPr sz="1100" spc="-15" dirty="0">
                <a:latin typeface="+mn-lt"/>
                <a:cs typeface="Arial MT"/>
              </a:rPr>
              <a:t> </a:t>
            </a:r>
            <a:r>
              <a:rPr sz="1100" spc="-35" dirty="0">
                <a:latin typeface="+mn-lt"/>
                <a:cs typeface="Arial MT"/>
              </a:rPr>
              <a:t>step</a:t>
            </a:r>
            <a:r>
              <a:rPr sz="1100" spc="-10" dirty="0">
                <a:latin typeface="+mn-lt"/>
                <a:cs typeface="Arial MT"/>
              </a:rPr>
              <a:t> is</a:t>
            </a:r>
            <a:r>
              <a:rPr sz="1100" spc="-15" dirty="0">
                <a:latin typeface="+mn-lt"/>
                <a:cs typeface="Arial MT"/>
              </a:rPr>
              <a:t> </a:t>
            </a:r>
            <a:r>
              <a:rPr sz="1100" dirty="0">
                <a:latin typeface="+mn-lt"/>
                <a:cs typeface="Arial MT"/>
              </a:rPr>
              <a:t>to</a:t>
            </a:r>
            <a:r>
              <a:rPr sz="1100" spc="-10" dirty="0">
                <a:latin typeface="+mn-lt"/>
                <a:cs typeface="Arial MT"/>
              </a:rPr>
              <a:t> </a:t>
            </a:r>
            <a:r>
              <a:rPr sz="1100" spc="-70" dirty="0">
                <a:latin typeface="+mn-lt"/>
                <a:cs typeface="Arial MT"/>
              </a:rPr>
              <a:t>examine</a:t>
            </a:r>
            <a:r>
              <a:rPr sz="1100" spc="-5" dirty="0">
                <a:latin typeface="+mn-lt"/>
                <a:cs typeface="Arial MT"/>
              </a:rPr>
              <a:t> </a:t>
            </a:r>
            <a:r>
              <a:rPr sz="1100" spc="-35" dirty="0">
                <a:latin typeface="+mn-lt"/>
                <a:cs typeface="Arial MT"/>
              </a:rPr>
              <a:t>whether</a:t>
            </a:r>
            <a:r>
              <a:rPr sz="1100" spc="-10" dirty="0">
                <a:latin typeface="+mn-lt"/>
                <a:cs typeface="Arial MT"/>
              </a:rPr>
              <a:t> </a:t>
            </a:r>
            <a:r>
              <a:rPr sz="1100" dirty="0">
                <a:latin typeface="+mn-lt"/>
                <a:cs typeface="Arial MT"/>
              </a:rPr>
              <a:t>the</a:t>
            </a:r>
            <a:r>
              <a:rPr sz="1100" spc="-15" dirty="0">
                <a:latin typeface="+mn-lt"/>
                <a:cs typeface="Arial MT"/>
              </a:rPr>
              <a:t> </a:t>
            </a:r>
            <a:r>
              <a:rPr sz="1100" spc="-30" dirty="0">
                <a:latin typeface="+mn-lt"/>
                <a:cs typeface="Arial MT"/>
              </a:rPr>
              <a:t>implications</a:t>
            </a:r>
            <a:r>
              <a:rPr sz="1100" spc="-10" dirty="0">
                <a:latin typeface="+mn-lt"/>
                <a:cs typeface="Arial MT"/>
              </a:rPr>
              <a:t> </a:t>
            </a:r>
            <a:r>
              <a:rPr sz="1100" dirty="0">
                <a:latin typeface="+mn-lt"/>
                <a:cs typeface="Arial MT"/>
              </a:rPr>
              <a:t>of</a:t>
            </a:r>
            <a:r>
              <a:rPr sz="1100" spc="-15" dirty="0">
                <a:latin typeface="+mn-lt"/>
                <a:cs typeface="Arial MT"/>
              </a:rPr>
              <a:t> </a:t>
            </a:r>
            <a:r>
              <a:rPr sz="1100" dirty="0">
                <a:latin typeface="+mn-lt"/>
                <a:cs typeface="Arial MT"/>
              </a:rPr>
              <a:t>the</a:t>
            </a:r>
            <a:r>
              <a:rPr sz="1100" spc="-10" dirty="0">
                <a:latin typeface="+mn-lt"/>
                <a:cs typeface="Arial MT"/>
              </a:rPr>
              <a:t> model </a:t>
            </a:r>
            <a:r>
              <a:rPr sz="1100" spc="-60" dirty="0">
                <a:latin typeface="+mn-lt"/>
                <a:cs typeface="Arial MT"/>
              </a:rPr>
              <a:t>are</a:t>
            </a:r>
            <a:r>
              <a:rPr sz="1100" spc="10" dirty="0">
                <a:latin typeface="+mn-lt"/>
                <a:cs typeface="Arial MT"/>
              </a:rPr>
              <a:t> </a:t>
            </a:r>
            <a:r>
              <a:rPr sz="1100" spc="-40" dirty="0">
                <a:latin typeface="+mn-lt"/>
                <a:cs typeface="Arial MT"/>
              </a:rPr>
              <a:t>consistent</a:t>
            </a:r>
            <a:r>
              <a:rPr sz="1100" spc="10" dirty="0">
                <a:latin typeface="+mn-lt"/>
                <a:cs typeface="Arial MT"/>
              </a:rPr>
              <a:t> </a:t>
            </a:r>
            <a:r>
              <a:rPr sz="1100" dirty="0">
                <a:latin typeface="+mn-lt"/>
                <a:cs typeface="Arial MT"/>
              </a:rPr>
              <a:t>with</a:t>
            </a:r>
            <a:r>
              <a:rPr sz="1100" spc="10" dirty="0">
                <a:latin typeface="+mn-lt"/>
                <a:cs typeface="Arial MT"/>
              </a:rPr>
              <a:t> </a:t>
            </a:r>
            <a:r>
              <a:rPr sz="1100" spc="-10" dirty="0">
                <a:latin typeface="+mn-lt"/>
                <a:cs typeface="Arial MT"/>
              </a:rPr>
              <a:t>observation.</a:t>
            </a:r>
            <a:endParaRPr sz="1100" dirty="0">
              <a:latin typeface="+mn-lt"/>
              <a:cs typeface="Arial MT"/>
            </a:endParaRP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244475">
              <a:lnSpc>
                <a:spcPct val="102699"/>
              </a:lnSpc>
            </a:pPr>
            <a:r>
              <a:rPr sz="1100" spc="-50" dirty="0">
                <a:latin typeface="+mn-lt"/>
                <a:cs typeface="Arial MT"/>
              </a:rPr>
              <a:t>We</a:t>
            </a:r>
            <a:r>
              <a:rPr sz="1100" dirty="0">
                <a:latin typeface="+mn-lt"/>
                <a:cs typeface="Arial MT"/>
              </a:rPr>
              <a:t> </a:t>
            </a:r>
            <a:r>
              <a:rPr sz="1100" spc="-55" dirty="0">
                <a:latin typeface="+mn-lt"/>
                <a:cs typeface="Arial MT"/>
              </a:rPr>
              <a:t>should</a:t>
            </a:r>
            <a:r>
              <a:rPr sz="1100" spc="15" dirty="0">
                <a:latin typeface="+mn-lt"/>
                <a:cs typeface="Arial MT"/>
              </a:rPr>
              <a:t> </a:t>
            </a:r>
            <a:r>
              <a:rPr sz="1100" spc="-30" dirty="0">
                <a:latin typeface="+mn-lt"/>
                <a:cs typeface="Arial MT"/>
              </a:rPr>
              <a:t>conduct</a:t>
            </a:r>
            <a:r>
              <a:rPr sz="1100" spc="15" dirty="0">
                <a:latin typeface="+mn-lt"/>
                <a:cs typeface="Arial MT"/>
              </a:rPr>
              <a:t> </a:t>
            </a:r>
            <a:r>
              <a:rPr sz="1100" i="1" dirty="0">
                <a:solidFill>
                  <a:srgbClr val="00B0F0"/>
                </a:solidFill>
                <a:latin typeface="+mn-lt"/>
                <a:cs typeface="Arial"/>
              </a:rPr>
              <a:t>difficult</a:t>
            </a:r>
            <a:r>
              <a:rPr sz="1100" i="1" spc="20" dirty="0">
                <a:latin typeface="+mn-lt"/>
                <a:cs typeface="Arial"/>
              </a:rPr>
              <a:t> </a:t>
            </a:r>
            <a:r>
              <a:rPr sz="1100" spc="-25" dirty="0">
                <a:latin typeface="+mn-lt"/>
                <a:cs typeface="Arial MT"/>
              </a:rPr>
              <a:t>tests</a:t>
            </a:r>
            <a:r>
              <a:rPr sz="1100" spc="15" dirty="0">
                <a:latin typeface="+mn-lt"/>
                <a:cs typeface="Arial MT"/>
              </a:rPr>
              <a:t> </a:t>
            </a:r>
            <a:r>
              <a:rPr sz="1100" spc="-45" dirty="0">
                <a:latin typeface="+mn-lt"/>
                <a:cs typeface="Arial MT"/>
              </a:rPr>
              <a:t>and</a:t>
            </a:r>
            <a:r>
              <a:rPr sz="1100" spc="15" dirty="0">
                <a:latin typeface="+mn-lt"/>
                <a:cs typeface="Arial MT"/>
              </a:rPr>
              <a:t> </a:t>
            </a:r>
            <a:r>
              <a:rPr sz="1100" dirty="0">
                <a:latin typeface="+mn-lt"/>
                <a:cs typeface="Arial MT"/>
              </a:rPr>
              <a:t>not</a:t>
            </a:r>
            <a:r>
              <a:rPr sz="1100" spc="15" dirty="0">
                <a:latin typeface="+mn-lt"/>
                <a:cs typeface="Arial MT"/>
              </a:rPr>
              <a:t> </a:t>
            </a:r>
            <a:r>
              <a:rPr lang="en-US" sz="1100" spc="-105" dirty="0">
                <a:latin typeface="+mn-lt"/>
                <a:cs typeface="Arial MT"/>
              </a:rPr>
              <a:t>seek</a:t>
            </a:r>
            <a:r>
              <a:rPr sz="1100" spc="30" dirty="0">
                <a:latin typeface="+mn-lt"/>
                <a:cs typeface="Arial MT"/>
              </a:rPr>
              <a:t> </a:t>
            </a:r>
            <a:r>
              <a:rPr sz="1100" dirty="0">
                <a:latin typeface="+mn-lt"/>
                <a:cs typeface="Arial MT"/>
              </a:rPr>
              <a:t>to</a:t>
            </a:r>
            <a:r>
              <a:rPr sz="1100" spc="15" dirty="0">
                <a:latin typeface="+mn-lt"/>
                <a:cs typeface="Arial MT"/>
              </a:rPr>
              <a:t> </a:t>
            </a:r>
            <a:r>
              <a:rPr sz="1100" spc="-25" dirty="0">
                <a:latin typeface="+mn-lt"/>
                <a:cs typeface="Arial MT"/>
              </a:rPr>
              <a:t>dogmatically </a:t>
            </a:r>
            <a:r>
              <a:rPr sz="1100" spc="-20" dirty="0">
                <a:latin typeface="+mn-lt"/>
                <a:cs typeface="Arial MT"/>
              </a:rPr>
              <a:t>confirm</a:t>
            </a:r>
            <a:r>
              <a:rPr sz="1100" spc="-30" dirty="0">
                <a:latin typeface="+mn-lt"/>
                <a:cs typeface="Arial MT"/>
              </a:rPr>
              <a:t> </a:t>
            </a:r>
            <a:r>
              <a:rPr sz="1100" dirty="0">
                <a:latin typeface="+mn-lt"/>
                <a:cs typeface="Arial MT"/>
              </a:rPr>
              <a:t>the</a:t>
            </a:r>
            <a:r>
              <a:rPr sz="1100" spc="-30" dirty="0">
                <a:latin typeface="+mn-lt"/>
                <a:cs typeface="Arial MT"/>
              </a:rPr>
              <a:t> </a:t>
            </a:r>
            <a:r>
              <a:rPr sz="1100" spc="-10" dirty="0">
                <a:latin typeface="+mn-lt"/>
                <a:cs typeface="Arial MT"/>
              </a:rPr>
              <a:t>implications.</a:t>
            </a:r>
            <a:endParaRPr sz="1100" dirty="0">
              <a:latin typeface="+mn-lt"/>
              <a:cs typeface="Arial MT"/>
            </a:endParaRP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80645">
              <a:lnSpc>
                <a:spcPct val="102600"/>
              </a:lnSpc>
            </a:pPr>
            <a:r>
              <a:rPr sz="1100" dirty="0">
                <a:latin typeface="+mn-lt"/>
                <a:cs typeface="Arial MT"/>
              </a:rPr>
              <a:t>A</a:t>
            </a:r>
            <a:r>
              <a:rPr sz="1100" spc="15" dirty="0">
                <a:latin typeface="+mn-lt"/>
                <a:cs typeface="Arial MT"/>
              </a:rPr>
              <a:t> </a:t>
            </a:r>
            <a:r>
              <a:rPr sz="1100" dirty="0">
                <a:solidFill>
                  <a:srgbClr val="00B0F0"/>
                </a:solidFill>
                <a:latin typeface="+mn-lt"/>
                <a:cs typeface="Arial MT"/>
              </a:rPr>
              <a:t>critical</a:t>
            </a:r>
            <a:r>
              <a:rPr sz="1100" spc="25" dirty="0">
                <a:solidFill>
                  <a:srgbClr val="00B0F0"/>
                </a:solidFill>
                <a:latin typeface="+mn-lt"/>
                <a:cs typeface="Arial MT"/>
              </a:rPr>
              <a:t> </a:t>
            </a:r>
            <a:r>
              <a:rPr sz="1100" dirty="0">
                <a:solidFill>
                  <a:srgbClr val="00B0F0"/>
                </a:solidFill>
                <a:latin typeface="+mn-lt"/>
                <a:cs typeface="Arial MT"/>
              </a:rPr>
              <a:t>test</a:t>
            </a:r>
            <a:r>
              <a:rPr sz="1100" spc="20" dirty="0">
                <a:solidFill>
                  <a:srgbClr val="00B0F0"/>
                </a:solidFill>
                <a:latin typeface="+mn-lt"/>
                <a:cs typeface="Arial MT"/>
              </a:rPr>
              <a:t> </a:t>
            </a:r>
            <a:r>
              <a:rPr sz="1100" spc="-55" dirty="0">
                <a:latin typeface="+mn-lt"/>
                <a:cs typeface="Arial MT"/>
              </a:rPr>
              <a:t>allows</a:t>
            </a:r>
            <a:r>
              <a:rPr sz="1100" spc="25" dirty="0">
                <a:latin typeface="+mn-lt"/>
                <a:cs typeface="Arial MT"/>
              </a:rPr>
              <a:t> </a:t>
            </a:r>
            <a:r>
              <a:rPr sz="1100" spc="-60" dirty="0">
                <a:latin typeface="+mn-lt"/>
                <a:cs typeface="Arial MT"/>
              </a:rPr>
              <a:t>us</a:t>
            </a:r>
            <a:r>
              <a:rPr sz="1100" spc="20" dirty="0">
                <a:latin typeface="+mn-lt"/>
                <a:cs typeface="Arial MT"/>
              </a:rPr>
              <a:t> </a:t>
            </a:r>
            <a:r>
              <a:rPr sz="1100" dirty="0">
                <a:latin typeface="+mn-lt"/>
                <a:cs typeface="Arial MT"/>
              </a:rPr>
              <a:t>to</a:t>
            </a:r>
            <a:r>
              <a:rPr sz="1100" spc="25" dirty="0">
                <a:latin typeface="+mn-lt"/>
                <a:cs typeface="Arial MT"/>
              </a:rPr>
              <a:t> </a:t>
            </a:r>
            <a:r>
              <a:rPr sz="1100" spc="-100" dirty="0">
                <a:latin typeface="+mn-lt"/>
                <a:cs typeface="Arial MT"/>
              </a:rPr>
              <a:t>use</a:t>
            </a:r>
            <a:r>
              <a:rPr sz="1100" spc="25" dirty="0">
                <a:latin typeface="+mn-lt"/>
                <a:cs typeface="Arial MT"/>
              </a:rPr>
              <a:t> </a:t>
            </a:r>
            <a:r>
              <a:rPr sz="1100" spc="-50" dirty="0">
                <a:latin typeface="+mn-lt"/>
                <a:cs typeface="Arial MT"/>
              </a:rPr>
              <a:t>observation</a:t>
            </a:r>
            <a:r>
              <a:rPr sz="1100" spc="20" dirty="0">
                <a:latin typeface="+mn-lt"/>
                <a:cs typeface="Arial MT"/>
              </a:rPr>
              <a:t> </a:t>
            </a:r>
            <a:r>
              <a:rPr sz="1100" dirty="0">
                <a:latin typeface="+mn-lt"/>
                <a:cs typeface="Arial MT"/>
              </a:rPr>
              <a:t>to</a:t>
            </a:r>
            <a:r>
              <a:rPr sz="1100" spc="20" dirty="0">
                <a:latin typeface="+mn-lt"/>
                <a:cs typeface="Arial MT"/>
              </a:rPr>
              <a:t> </a:t>
            </a:r>
            <a:r>
              <a:rPr sz="1100" spc="-35" dirty="0">
                <a:latin typeface="+mn-lt"/>
                <a:cs typeface="Arial MT"/>
              </a:rPr>
              <a:t>distinguish</a:t>
            </a:r>
            <a:r>
              <a:rPr sz="1100" spc="25" dirty="0">
                <a:latin typeface="+mn-lt"/>
                <a:cs typeface="Arial MT"/>
              </a:rPr>
              <a:t> </a:t>
            </a:r>
            <a:r>
              <a:rPr sz="1100" spc="-45" dirty="0">
                <a:latin typeface="+mn-lt"/>
                <a:cs typeface="Arial MT"/>
              </a:rPr>
              <a:t>between </a:t>
            </a:r>
            <a:r>
              <a:rPr sz="1100" dirty="0">
                <a:latin typeface="+mn-lt"/>
                <a:cs typeface="Arial MT"/>
              </a:rPr>
              <a:t>two</a:t>
            </a:r>
            <a:r>
              <a:rPr sz="1100" spc="-25" dirty="0">
                <a:latin typeface="+mn-lt"/>
                <a:cs typeface="Arial MT"/>
              </a:rPr>
              <a:t> </a:t>
            </a:r>
            <a:r>
              <a:rPr sz="1100" dirty="0">
                <a:latin typeface="+mn-lt"/>
                <a:cs typeface="Arial MT"/>
              </a:rPr>
              <a:t>or </a:t>
            </a:r>
            <a:r>
              <a:rPr sz="1100" spc="-55" dirty="0">
                <a:latin typeface="+mn-lt"/>
                <a:cs typeface="Arial MT"/>
              </a:rPr>
              <a:t>more</a:t>
            </a:r>
            <a:r>
              <a:rPr sz="1100" dirty="0">
                <a:latin typeface="+mn-lt"/>
                <a:cs typeface="Arial MT"/>
              </a:rPr>
              <a:t> </a:t>
            </a:r>
            <a:r>
              <a:rPr sz="1100" spc="-35" dirty="0">
                <a:latin typeface="+mn-lt"/>
                <a:cs typeface="Arial MT"/>
              </a:rPr>
              <a:t>competing</a:t>
            </a:r>
            <a:r>
              <a:rPr sz="1100" dirty="0">
                <a:latin typeface="+mn-lt"/>
                <a:cs typeface="Arial MT"/>
              </a:rPr>
              <a:t> </a:t>
            </a:r>
            <a:r>
              <a:rPr sz="1100" spc="-50" dirty="0">
                <a:latin typeface="+mn-lt"/>
                <a:cs typeface="Arial MT"/>
              </a:rPr>
              <a:t>explanations</a:t>
            </a:r>
            <a:r>
              <a:rPr sz="1100" dirty="0">
                <a:latin typeface="+mn-lt"/>
                <a:cs typeface="Arial MT"/>
              </a:rPr>
              <a:t> of the </a:t>
            </a:r>
            <a:r>
              <a:rPr sz="1100" spc="-100" dirty="0">
                <a:latin typeface="+mn-lt"/>
                <a:cs typeface="Arial MT"/>
              </a:rPr>
              <a:t>same</a:t>
            </a:r>
            <a:r>
              <a:rPr sz="1100" spc="25" dirty="0">
                <a:latin typeface="+mn-lt"/>
                <a:cs typeface="Arial MT"/>
              </a:rPr>
              <a:t> </a:t>
            </a:r>
            <a:r>
              <a:rPr sz="1100" spc="-10" dirty="0">
                <a:latin typeface="+mn-lt"/>
                <a:cs typeface="Arial MT"/>
              </a:rPr>
              <a:t>phenomenon.</a:t>
            </a:r>
            <a:endParaRPr sz="1100" dirty="0">
              <a:latin typeface="+mn-lt"/>
              <a:cs typeface="Arial MT"/>
            </a:endParaRP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804545" cy="232756"/>
          </a:xfrm>
          <a:prstGeom prst="rect">
            <a:avLst/>
          </a:prstGeom>
        </p:spPr>
        <p:txBody>
          <a:bodyPr vert="horz" wrap="square" lIns="0" tIns="17145" rIns="0" bIns="0" rtlCol="0">
            <a:spAutoFit/>
          </a:bodyPr>
          <a:lstStyle/>
          <a:p>
            <a:pPr marL="12700">
              <a:lnSpc>
                <a:spcPct val="100000"/>
              </a:lnSpc>
              <a:spcBef>
                <a:spcPts val="135"/>
              </a:spcBef>
            </a:pPr>
            <a:r>
              <a:rPr sz="1400" spc="-30" dirty="0">
                <a:solidFill>
                  <a:srgbClr val="000000"/>
                </a:solidFill>
                <a:latin typeface="+mj-lt"/>
                <a:cs typeface="Tahoma"/>
              </a:rPr>
              <a:t>Evaluation</a:t>
            </a:r>
            <a:endParaRPr sz="1400" dirty="0">
              <a:latin typeface="+mj-lt"/>
              <a:cs typeface="Tahoma"/>
            </a:endParaRPr>
          </a:p>
        </p:txBody>
      </p:sp>
      <p:sp>
        <p:nvSpPr>
          <p:cNvPr id="3" name="object 3"/>
          <p:cNvSpPr txBox="1"/>
          <p:nvPr/>
        </p:nvSpPr>
        <p:spPr>
          <a:xfrm>
            <a:off x="347294" y="632941"/>
            <a:ext cx="3913504" cy="708025"/>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If</a:t>
            </a:r>
            <a:r>
              <a:rPr sz="1100" spc="-40" dirty="0">
                <a:solidFill>
                  <a:srgbClr val="00B0F0"/>
                </a:solidFill>
                <a:latin typeface="+mn-lt"/>
                <a:cs typeface="Arial MT"/>
              </a:rPr>
              <a:t> </a:t>
            </a:r>
            <a:r>
              <a:rPr sz="1100" spc="-90" dirty="0">
                <a:solidFill>
                  <a:srgbClr val="00B0F0"/>
                </a:solidFill>
                <a:latin typeface="+mn-lt"/>
                <a:cs typeface="Arial MT"/>
              </a:rPr>
              <a:t>we</a:t>
            </a:r>
            <a:r>
              <a:rPr sz="1100" spc="15" dirty="0">
                <a:solidFill>
                  <a:srgbClr val="00B0F0"/>
                </a:solidFill>
                <a:latin typeface="+mn-lt"/>
                <a:cs typeface="Arial MT"/>
              </a:rPr>
              <a:t> </a:t>
            </a:r>
            <a:r>
              <a:rPr sz="1100" spc="-70" dirty="0">
                <a:solidFill>
                  <a:srgbClr val="00B0F0"/>
                </a:solidFill>
                <a:latin typeface="+mn-lt"/>
                <a:cs typeface="Arial MT"/>
              </a:rPr>
              <a:t>observe</a:t>
            </a:r>
            <a:r>
              <a:rPr sz="1100" spc="-5" dirty="0">
                <a:solidFill>
                  <a:srgbClr val="00B0F0"/>
                </a:solidFill>
                <a:latin typeface="+mn-lt"/>
                <a:cs typeface="Arial MT"/>
              </a:rPr>
              <a:t> </a:t>
            </a:r>
            <a:r>
              <a:rPr sz="1100" dirty="0">
                <a:latin typeface="+mn-lt"/>
                <a:cs typeface="Arial MT"/>
              </a:rPr>
              <a:t>the</a:t>
            </a:r>
            <a:r>
              <a:rPr sz="1100" spc="-10" dirty="0">
                <a:latin typeface="+mn-lt"/>
                <a:cs typeface="Arial MT"/>
              </a:rPr>
              <a:t> </a:t>
            </a:r>
            <a:r>
              <a:rPr sz="1100" spc="-30" dirty="0">
                <a:latin typeface="+mn-lt"/>
                <a:cs typeface="Arial MT"/>
              </a:rPr>
              <a:t>implications</a:t>
            </a:r>
            <a:r>
              <a:rPr sz="1100" spc="-5" dirty="0">
                <a:latin typeface="+mn-lt"/>
                <a:cs typeface="Arial MT"/>
              </a:rPr>
              <a:t> </a:t>
            </a:r>
            <a:r>
              <a:rPr sz="1100" spc="-70" dirty="0">
                <a:latin typeface="+mn-lt"/>
                <a:cs typeface="Arial MT"/>
              </a:rPr>
              <a:t>deduced</a:t>
            </a:r>
            <a:r>
              <a:rPr sz="1100" spc="-5" dirty="0">
                <a:latin typeface="+mn-lt"/>
                <a:cs typeface="Arial MT"/>
              </a:rPr>
              <a:t> </a:t>
            </a:r>
            <a:r>
              <a:rPr sz="1100" dirty="0">
                <a:latin typeface="+mn-lt"/>
                <a:cs typeface="Arial MT"/>
              </a:rPr>
              <a:t>from</a:t>
            </a:r>
            <a:r>
              <a:rPr sz="1100" spc="-10" dirty="0">
                <a:latin typeface="+mn-lt"/>
                <a:cs typeface="Arial MT"/>
              </a:rPr>
              <a:t> </a:t>
            </a:r>
            <a:r>
              <a:rPr sz="1100" dirty="0">
                <a:latin typeface="+mn-lt"/>
                <a:cs typeface="Arial MT"/>
              </a:rPr>
              <a:t>our</a:t>
            </a:r>
            <a:r>
              <a:rPr sz="1100" spc="-10" dirty="0">
                <a:latin typeface="+mn-lt"/>
                <a:cs typeface="Arial MT"/>
              </a:rPr>
              <a:t> </a:t>
            </a:r>
            <a:r>
              <a:rPr sz="1100" spc="-40" dirty="0">
                <a:latin typeface="+mn-lt"/>
                <a:cs typeface="Arial MT"/>
              </a:rPr>
              <a:t>theory,</a:t>
            </a:r>
            <a:r>
              <a:rPr sz="1100" spc="-5" dirty="0">
                <a:latin typeface="+mn-lt"/>
                <a:cs typeface="Arial MT"/>
              </a:rPr>
              <a:t> </a:t>
            </a:r>
            <a:r>
              <a:rPr sz="1100" spc="-10" dirty="0">
                <a:latin typeface="+mn-lt"/>
                <a:cs typeface="Arial MT"/>
              </a:rPr>
              <a:t>then </a:t>
            </a:r>
            <a:r>
              <a:rPr sz="1100" spc="-25" dirty="0">
                <a:latin typeface="+mn-lt"/>
                <a:cs typeface="Arial MT"/>
              </a:rPr>
              <a:t>we </a:t>
            </a:r>
            <a:r>
              <a:rPr sz="1100" spc="-100" dirty="0">
                <a:latin typeface="+mn-lt"/>
                <a:cs typeface="Arial MT"/>
              </a:rPr>
              <a:t>say</a:t>
            </a:r>
            <a:r>
              <a:rPr sz="1100" spc="25" dirty="0">
                <a:latin typeface="+mn-lt"/>
                <a:cs typeface="Arial MT"/>
              </a:rPr>
              <a:t> </a:t>
            </a:r>
            <a:r>
              <a:rPr sz="1100" dirty="0">
                <a:latin typeface="+mn-lt"/>
                <a:cs typeface="Arial MT"/>
              </a:rPr>
              <a:t>that</a:t>
            </a:r>
            <a:r>
              <a:rPr sz="1100" spc="-65" dirty="0">
                <a:latin typeface="+mn-lt"/>
                <a:cs typeface="Arial MT"/>
              </a:rPr>
              <a:t> </a:t>
            </a:r>
            <a:r>
              <a:rPr sz="1100" dirty="0">
                <a:latin typeface="+mn-lt"/>
                <a:cs typeface="Arial MT"/>
              </a:rPr>
              <a:t>our</a:t>
            </a:r>
            <a:r>
              <a:rPr sz="1100" spc="-5" dirty="0">
                <a:latin typeface="+mn-lt"/>
                <a:cs typeface="Arial MT"/>
              </a:rPr>
              <a:t> </a:t>
            </a:r>
            <a:r>
              <a:rPr sz="1100" spc="-30" dirty="0">
                <a:latin typeface="+mn-lt"/>
                <a:cs typeface="Arial MT"/>
              </a:rPr>
              <a:t>theory</a:t>
            </a:r>
            <a:r>
              <a:rPr sz="1100" spc="-5" dirty="0">
                <a:latin typeface="+mn-lt"/>
                <a:cs typeface="Arial MT"/>
              </a:rPr>
              <a:t> </a:t>
            </a:r>
            <a:r>
              <a:rPr sz="1100" spc="-10" dirty="0">
                <a:latin typeface="+mn-lt"/>
                <a:cs typeface="Arial MT"/>
              </a:rPr>
              <a:t>is</a:t>
            </a:r>
            <a:r>
              <a:rPr sz="1100" spc="-5" dirty="0">
                <a:latin typeface="+mn-lt"/>
                <a:cs typeface="Arial MT"/>
              </a:rPr>
              <a:t> </a:t>
            </a:r>
            <a:r>
              <a:rPr sz="1100" spc="-35" dirty="0">
                <a:latin typeface="+mn-lt"/>
                <a:cs typeface="Arial MT"/>
              </a:rPr>
              <a:t>corroborated.</a:t>
            </a:r>
            <a:r>
              <a:rPr sz="1100" spc="95" dirty="0">
                <a:latin typeface="+mn-lt"/>
                <a:cs typeface="Arial MT"/>
              </a:rPr>
              <a:t> </a:t>
            </a:r>
            <a:r>
              <a:rPr sz="1100" spc="-55" dirty="0">
                <a:latin typeface="+mn-lt"/>
                <a:cs typeface="Arial MT"/>
              </a:rPr>
              <a:t>We</a:t>
            </a:r>
            <a:r>
              <a:rPr sz="1100" spc="-5" dirty="0">
                <a:latin typeface="+mn-lt"/>
                <a:cs typeface="Arial MT"/>
              </a:rPr>
              <a:t> </a:t>
            </a:r>
            <a:r>
              <a:rPr sz="1100" dirty="0">
                <a:latin typeface="+mn-lt"/>
                <a:cs typeface="Arial MT"/>
              </a:rPr>
              <a:t>do </a:t>
            </a:r>
            <a:r>
              <a:rPr sz="1100" b="1" dirty="0">
                <a:solidFill>
                  <a:srgbClr val="00B0F0"/>
                </a:solidFill>
                <a:latin typeface="+mn-lt"/>
                <a:cs typeface="Arial"/>
              </a:rPr>
              <a:t>not</a:t>
            </a:r>
            <a:r>
              <a:rPr sz="1100" b="1" spc="-5" dirty="0">
                <a:latin typeface="+mn-lt"/>
                <a:cs typeface="Arial"/>
              </a:rPr>
              <a:t> </a:t>
            </a:r>
            <a:r>
              <a:rPr sz="1100" spc="-100" dirty="0">
                <a:latin typeface="+mn-lt"/>
                <a:cs typeface="Arial MT"/>
              </a:rPr>
              <a:t>say</a:t>
            </a:r>
            <a:r>
              <a:rPr sz="1100" spc="25" dirty="0">
                <a:latin typeface="+mn-lt"/>
                <a:cs typeface="Arial MT"/>
              </a:rPr>
              <a:t> </a:t>
            </a:r>
            <a:r>
              <a:rPr sz="1100" dirty="0">
                <a:latin typeface="+mn-lt"/>
                <a:cs typeface="Arial MT"/>
              </a:rPr>
              <a:t>that</a:t>
            </a:r>
            <a:r>
              <a:rPr sz="1100" spc="-5" dirty="0">
                <a:latin typeface="+mn-lt"/>
                <a:cs typeface="Arial MT"/>
              </a:rPr>
              <a:t> </a:t>
            </a:r>
            <a:r>
              <a:rPr sz="1100" dirty="0">
                <a:latin typeface="+mn-lt"/>
                <a:cs typeface="Arial MT"/>
              </a:rPr>
              <a:t>our </a:t>
            </a:r>
            <a:r>
              <a:rPr sz="1100" spc="-10" dirty="0">
                <a:latin typeface="+mn-lt"/>
                <a:cs typeface="Arial MT"/>
              </a:rPr>
              <a:t>theory is</a:t>
            </a:r>
            <a:r>
              <a:rPr sz="1100" spc="-5" dirty="0">
                <a:latin typeface="+mn-lt"/>
                <a:cs typeface="Arial MT"/>
              </a:rPr>
              <a:t> </a:t>
            </a:r>
            <a:r>
              <a:rPr sz="1100" spc="-40" dirty="0">
                <a:latin typeface="+mn-lt"/>
                <a:cs typeface="Arial MT"/>
              </a:rPr>
              <a:t>proven.</a:t>
            </a:r>
            <a:r>
              <a:rPr sz="1100" spc="90" dirty="0">
                <a:latin typeface="+mn-lt"/>
                <a:cs typeface="Arial MT"/>
              </a:rPr>
              <a:t> </a:t>
            </a:r>
            <a:r>
              <a:rPr sz="1100" spc="-50" dirty="0">
                <a:latin typeface="+mn-lt"/>
                <a:cs typeface="Arial MT"/>
              </a:rPr>
              <a:t>We</a:t>
            </a:r>
            <a:r>
              <a:rPr sz="1100" spc="-5" dirty="0">
                <a:latin typeface="+mn-lt"/>
                <a:cs typeface="Arial MT"/>
              </a:rPr>
              <a:t> </a:t>
            </a:r>
            <a:r>
              <a:rPr sz="1100" spc="-10" dirty="0">
                <a:latin typeface="+mn-lt"/>
                <a:cs typeface="Arial MT"/>
              </a:rPr>
              <a:t>then</a:t>
            </a:r>
            <a:r>
              <a:rPr sz="1100" spc="-5" dirty="0">
                <a:latin typeface="+mn-lt"/>
                <a:cs typeface="Arial MT"/>
              </a:rPr>
              <a:t> </a:t>
            </a:r>
            <a:r>
              <a:rPr sz="1100" spc="-35" dirty="0">
                <a:latin typeface="+mn-lt"/>
                <a:cs typeface="Arial MT"/>
              </a:rPr>
              <a:t>continue</a:t>
            </a:r>
            <a:r>
              <a:rPr sz="1100" dirty="0">
                <a:latin typeface="+mn-lt"/>
                <a:cs typeface="Arial MT"/>
              </a:rPr>
              <a:t> to</a:t>
            </a:r>
            <a:r>
              <a:rPr sz="1100" spc="-5" dirty="0">
                <a:latin typeface="+mn-lt"/>
                <a:cs typeface="Arial MT"/>
              </a:rPr>
              <a:t> </a:t>
            </a:r>
            <a:r>
              <a:rPr sz="1100" spc="-10" dirty="0">
                <a:latin typeface="+mn-lt"/>
                <a:cs typeface="Arial MT"/>
              </a:rPr>
              <a:t>look</a:t>
            </a:r>
            <a:r>
              <a:rPr sz="1100" spc="-5" dirty="0">
                <a:latin typeface="+mn-lt"/>
                <a:cs typeface="Arial MT"/>
              </a:rPr>
              <a:t> </a:t>
            </a:r>
            <a:r>
              <a:rPr sz="1100" dirty="0">
                <a:latin typeface="+mn-lt"/>
                <a:cs typeface="Arial MT"/>
              </a:rPr>
              <a:t>for</a:t>
            </a:r>
            <a:r>
              <a:rPr sz="1100" spc="-5" dirty="0">
                <a:latin typeface="+mn-lt"/>
                <a:cs typeface="Arial MT"/>
              </a:rPr>
              <a:t> </a:t>
            </a:r>
            <a:r>
              <a:rPr sz="1100" spc="-70" dirty="0">
                <a:latin typeface="+mn-lt"/>
                <a:cs typeface="Arial MT"/>
              </a:rPr>
              <a:t>evidence</a:t>
            </a:r>
            <a:r>
              <a:rPr sz="1100" spc="-5" dirty="0">
                <a:latin typeface="+mn-lt"/>
                <a:cs typeface="Arial MT"/>
              </a:rPr>
              <a:t> </a:t>
            </a:r>
            <a:r>
              <a:rPr sz="1100" dirty="0">
                <a:latin typeface="+mn-lt"/>
                <a:cs typeface="Arial MT"/>
              </a:rPr>
              <a:t>that</a:t>
            </a:r>
            <a:r>
              <a:rPr sz="1100" spc="-5" dirty="0">
                <a:latin typeface="+mn-lt"/>
                <a:cs typeface="Arial MT"/>
              </a:rPr>
              <a:t> </a:t>
            </a:r>
            <a:r>
              <a:rPr sz="1100" spc="-10" dirty="0">
                <a:latin typeface="+mn-lt"/>
                <a:cs typeface="Arial MT"/>
              </a:rPr>
              <a:t>would contradict</a:t>
            </a:r>
            <a:r>
              <a:rPr sz="1100" spc="-50" dirty="0">
                <a:latin typeface="+mn-lt"/>
                <a:cs typeface="Arial MT"/>
              </a:rPr>
              <a:t> </a:t>
            </a:r>
            <a:r>
              <a:rPr sz="1100" dirty="0">
                <a:latin typeface="+mn-lt"/>
                <a:cs typeface="Arial MT"/>
              </a:rPr>
              <a:t>our</a:t>
            </a:r>
            <a:r>
              <a:rPr sz="1100" spc="-45" dirty="0">
                <a:latin typeface="+mn-lt"/>
                <a:cs typeface="Arial MT"/>
              </a:rPr>
              <a:t> </a:t>
            </a:r>
            <a:r>
              <a:rPr sz="1100" spc="-10" dirty="0">
                <a:latin typeface="+mn-lt"/>
                <a:cs typeface="Arial MT"/>
              </a:rPr>
              <a:t>theory.</a:t>
            </a:r>
            <a:endParaRPr sz="1100" dirty="0">
              <a:latin typeface="+mn-lt"/>
              <a:cs typeface="Arial MT"/>
            </a:endParaRPr>
          </a:p>
        </p:txBody>
      </p:sp>
      <p:sp>
        <p:nvSpPr>
          <p:cNvPr id="4" name="object 4"/>
          <p:cNvSpPr txBox="1"/>
          <p:nvPr/>
        </p:nvSpPr>
        <p:spPr>
          <a:xfrm>
            <a:off x="347294" y="1771242"/>
            <a:ext cx="3913504" cy="349455"/>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If</a:t>
            </a:r>
            <a:r>
              <a:rPr sz="1100" spc="-10" dirty="0">
                <a:solidFill>
                  <a:srgbClr val="00B0F0"/>
                </a:solidFill>
                <a:latin typeface="+mn-lt"/>
                <a:cs typeface="Arial MT"/>
              </a:rPr>
              <a:t> </a:t>
            </a:r>
            <a:r>
              <a:rPr sz="1100" spc="-100" dirty="0">
                <a:solidFill>
                  <a:srgbClr val="00B0F0"/>
                </a:solidFill>
                <a:latin typeface="+mn-lt"/>
                <a:cs typeface="Arial MT"/>
              </a:rPr>
              <a:t>we</a:t>
            </a:r>
            <a:r>
              <a:rPr sz="1100" spc="25" dirty="0">
                <a:solidFill>
                  <a:srgbClr val="00B0F0"/>
                </a:solidFill>
                <a:latin typeface="+mn-lt"/>
                <a:cs typeface="Arial MT"/>
              </a:rPr>
              <a:t> </a:t>
            </a:r>
            <a:r>
              <a:rPr sz="1100" dirty="0">
                <a:solidFill>
                  <a:srgbClr val="00B0F0"/>
                </a:solidFill>
                <a:latin typeface="+mn-lt"/>
                <a:cs typeface="Arial MT"/>
              </a:rPr>
              <a:t>fail</a:t>
            </a:r>
            <a:r>
              <a:rPr sz="1100" spc="10" dirty="0">
                <a:solidFill>
                  <a:srgbClr val="00B0F0"/>
                </a:solidFill>
                <a:latin typeface="+mn-lt"/>
                <a:cs typeface="Arial MT"/>
              </a:rPr>
              <a:t> </a:t>
            </a:r>
            <a:r>
              <a:rPr sz="1100" dirty="0">
                <a:solidFill>
                  <a:srgbClr val="00B0F0"/>
                </a:solidFill>
                <a:latin typeface="+mn-lt"/>
                <a:cs typeface="Arial MT"/>
              </a:rPr>
              <a:t>to</a:t>
            </a:r>
            <a:r>
              <a:rPr sz="1100" spc="10" dirty="0">
                <a:solidFill>
                  <a:srgbClr val="00B0F0"/>
                </a:solidFill>
                <a:latin typeface="+mn-lt"/>
                <a:cs typeface="Arial MT"/>
              </a:rPr>
              <a:t> </a:t>
            </a:r>
            <a:r>
              <a:rPr sz="1100" spc="-80" dirty="0">
                <a:solidFill>
                  <a:srgbClr val="00B0F0"/>
                </a:solidFill>
                <a:latin typeface="+mn-lt"/>
                <a:cs typeface="Arial MT"/>
              </a:rPr>
              <a:t>observe</a:t>
            </a:r>
            <a:r>
              <a:rPr sz="1100" spc="10" dirty="0">
                <a:solidFill>
                  <a:srgbClr val="00B0F0"/>
                </a:solidFill>
                <a:latin typeface="+mn-lt"/>
                <a:cs typeface="Arial MT"/>
              </a:rPr>
              <a:t> </a:t>
            </a:r>
            <a:r>
              <a:rPr sz="1100" dirty="0">
                <a:latin typeface="+mn-lt"/>
                <a:cs typeface="Arial MT"/>
              </a:rPr>
              <a:t>the</a:t>
            </a:r>
            <a:r>
              <a:rPr sz="1100" spc="10" dirty="0">
                <a:latin typeface="+mn-lt"/>
                <a:cs typeface="Arial MT"/>
              </a:rPr>
              <a:t> </a:t>
            </a:r>
            <a:r>
              <a:rPr sz="1100" spc="-30" dirty="0">
                <a:latin typeface="+mn-lt"/>
                <a:cs typeface="Arial MT"/>
              </a:rPr>
              <a:t>implications</a:t>
            </a:r>
            <a:r>
              <a:rPr sz="1100" spc="10" dirty="0">
                <a:latin typeface="+mn-lt"/>
                <a:cs typeface="Arial MT"/>
              </a:rPr>
              <a:t> </a:t>
            </a:r>
            <a:r>
              <a:rPr sz="1100" spc="-80" dirty="0">
                <a:latin typeface="+mn-lt"/>
                <a:cs typeface="Arial MT"/>
              </a:rPr>
              <a:t>deduced</a:t>
            </a:r>
            <a:r>
              <a:rPr sz="1100" spc="10" dirty="0">
                <a:latin typeface="+mn-lt"/>
                <a:cs typeface="Arial MT"/>
              </a:rPr>
              <a:t> </a:t>
            </a:r>
            <a:r>
              <a:rPr sz="1100" dirty="0">
                <a:latin typeface="+mn-lt"/>
                <a:cs typeface="Arial MT"/>
              </a:rPr>
              <a:t>from</a:t>
            </a:r>
            <a:r>
              <a:rPr sz="1100" spc="10" dirty="0">
                <a:latin typeface="+mn-lt"/>
                <a:cs typeface="Arial MT"/>
              </a:rPr>
              <a:t> </a:t>
            </a:r>
            <a:r>
              <a:rPr sz="1100" dirty="0">
                <a:latin typeface="+mn-lt"/>
                <a:cs typeface="Arial MT"/>
              </a:rPr>
              <a:t>our</a:t>
            </a:r>
            <a:r>
              <a:rPr sz="1100" spc="10" dirty="0">
                <a:latin typeface="+mn-lt"/>
                <a:cs typeface="Arial MT"/>
              </a:rPr>
              <a:t> </a:t>
            </a:r>
            <a:r>
              <a:rPr sz="1100" spc="-40" dirty="0">
                <a:latin typeface="+mn-lt"/>
                <a:cs typeface="Arial MT"/>
              </a:rPr>
              <a:t>theory,</a:t>
            </a:r>
            <a:r>
              <a:rPr sz="1100" spc="10" dirty="0">
                <a:latin typeface="+mn-lt"/>
                <a:cs typeface="Arial MT"/>
              </a:rPr>
              <a:t> </a:t>
            </a:r>
            <a:r>
              <a:rPr sz="1100" spc="-20" dirty="0">
                <a:latin typeface="+mn-lt"/>
                <a:cs typeface="Arial MT"/>
              </a:rPr>
              <a:t>then </a:t>
            </a:r>
            <a:r>
              <a:rPr sz="1100" dirty="0">
                <a:latin typeface="+mn-lt"/>
                <a:cs typeface="Arial MT"/>
              </a:rPr>
              <a:t>our</a:t>
            </a:r>
            <a:r>
              <a:rPr sz="1100" spc="-65" dirty="0">
                <a:latin typeface="+mn-lt"/>
                <a:cs typeface="Arial MT"/>
              </a:rPr>
              <a:t> </a:t>
            </a:r>
            <a:r>
              <a:rPr sz="1100" spc="-30" dirty="0">
                <a:latin typeface="+mn-lt"/>
                <a:cs typeface="Arial MT"/>
              </a:rPr>
              <a:t>theory</a:t>
            </a:r>
            <a:r>
              <a:rPr sz="1100" spc="-10" dirty="0">
                <a:latin typeface="+mn-lt"/>
                <a:cs typeface="Arial MT"/>
              </a:rPr>
              <a:t> is</a:t>
            </a:r>
            <a:r>
              <a:rPr sz="1100" spc="-15" dirty="0">
                <a:latin typeface="+mn-lt"/>
                <a:cs typeface="Arial MT"/>
              </a:rPr>
              <a:t> </a:t>
            </a:r>
            <a:r>
              <a:rPr sz="1100" spc="-40" dirty="0">
                <a:latin typeface="+mn-lt"/>
                <a:cs typeface="Arial MT"/>
              </a:rPr>
              <a:t>probably</a:t>
            </a:r>
            <a:r>
              <a:rPr sz="1100" spc="-10" dirty="0">
                <a:latin typeface="+mn-lt"/>
                <a:cs typeface="Arial MT"/>
              </a:rPr>
              <a:t> </a:t>
            </a:r>
            <a:r>
              <a:rPr sz="1100" spc="-30" dirty="0">
                <a:latin typeface="+mn-lt"/>
                <a:cs typeface="Arial MT"/>
              </a:rPr>
              <a:t>wrong</a:t>
            </a:r>
            <a:r>
              <a:rPr sz="1100" spc="-10" dirty="0">
                <a:latin typeface="+mn-lt"/>
                <a:cs typeface="Arial MT"/>
              </a:rPr>
              <a:t> </a:t>
            </a:r>
            <a:r>
              <a:rPr sz="1100" spc="-45" dirty="0">
                <a:latin typeface="+mn-lt"/>
                <a:cs typeface="Arial MT"/>
              </a:rPr>
              <a:t>and</a:t>
            </a:r>
            <a:r>
              <a:rPr sz="1100" spc="-10" dirty="0">
                <a:latin typeface="+mn-lt"/>
                <a:cs typeface="Arial MT"/>
              </a:rPr>
              <a:t> </a:t>
            </a:r>
            <a:r>
              <a:rPr sz="1100" spc="-85" dirty="0">
                <a:latin typeface="+mn-lt"/>
                <a:cs typeface="Arial MT"/>
              </a:rPr>
              <a:t>so</a:t>
            </a:r>
            <a:r>
              <a:rPr sz="1100" spc="10" dirty="0">
                <a:latin typeface="+mn-lt"/>
                <a:cs typeface="Arial MT"/>
              </a:rPr>
              <a:t> </a:t>
            </a:r>
            <a:r>
              <a:rPr sz="1100" spc="-95" dirty="0">
                <a:latin typeface="+mn-lt"/>
                <a:cs typeface="Arial MT"/>
              </a:rPr>
              <a:t>we</a:t>
            </a:r>
            <a:r>
              <a:rPr sz="1100" spc="20" dirty="0">
                <a:latin typeface="+mn-lt"/>
                <a:cs typeface="Arial MT"/>
              </a:rPr>
              <a:t> </a:t>
            </a:r>
            <a:r>
              <a:rPr sz="1100" dirty="0">
                <a:latin typeface="+mn-lt"/>
                <a:cs typeface="Arial MT"/>
              </a:rPr>
              <a:t>return</a:t>
            </a:r>
            <a:r>
              <a:rPr sz="1100" spc="-15" dirty="0">
                <a:latin typeface="+mn-lt"/>
                <a:cs typeface="Arial MT"/>
              </a:rPr>
              <a:t> </a:t>
            </a:r>
            <a:r>
              <a:rPr sz="1100" dirty="0">
                <a:latin typeface="+mn-lt"/>
                <a:cs typeface="Arial MT"/>
              </a:rPr>
              <a:t>to</a:t>
            </a:r>
            <a:r>
              <a:rPr sz="1100" spc="-10" dirty="0">
                <a:latin typeface="+mn-lt"/>
                <a:cs typeface="Arial MT"/>
              </a:rPr>
              <a:t> theory construction.</a:t>
            </a:r>
            <a:endParaRPr sz="1100" dirty="0">
              <a:latin typeface="+mn-lt"/>
              <a:cs typeface="Arial MT"/>
            </a:endParaRPr>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804545" cy="232756"/>
          </a:xfrm>
          <a:prstGeom prst="rect">
            <a:avLst/>
          </a:prstGeom>
        </p:spPr>
        <p:txBody>
          <a:bodyPr vert="horz" wrap="square" lIns="0" tIns="17145" rIns="0" bIns="0" rtlCol="0">
            <a:spAutoFit/>
          </a:bodyPr>
          <a:lstStyle/>
          <a:p>
            <a:pPr marL="12700">
              <a:lnSpc>
                <a:spcPct val="100000"/>
              </a:lnSpc>
              <a:spcBef>
                <a:spcPts val="135"/>
              </a:spcBef>
            </a:pPr>
            <a:r>
              <a:rPr sz="1400" spc="-30" dirty="0">
                <a:solidFill>
                  <a:srgbClr val="000000"/>
                </a:solidFill>
                <a:latin typeface="+mj-lt"/>
                <a:cs typeface="Tahoma"/>
              </a:rPr>
              <a:t>Evaluation</a:t>
            </a:r>
            <a:endParaRPr sz="1400" dirty="0">
              <a:latin typeface="+mj-lt"/>
              <a:cs typeface="Tahoma"/>
            </a:endParaRPr>
          </a:p>
        </p:txBody>
      </p:sp>
      <p:sp>
        <p:nvSpPr>
          <p:cNvPr id="3" name="object 3"/>
          <p:cNvSpPr txBox="1"/>
          <p:nvPr/>
        </p:nvSpPr>
        <p:spPr>
          <a:xfrm>
            <a:off x="347294" y="632941"/>
            <a:ext cx="3913504" cy="708025"/>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If</a:t>
            </a:r>
            <a:r>
              <a:rPr sz="1100" spc="-40" dirty="0">
                <a:solidFill>
                  <a:srgbClr val="00B0F0"/>
                </a:solidFill>
                <a:latin typeface="+mn-lt"/>
                <a:cs typeface="Arial MT"/>
              </a:rPr>
              <a:t> </a:t>
            </a:r>
            <a:r>
              <a:rPr sz="1100" spc="-90" dirty="0">
                <a:solidFill>
                  <a:srgbClr val="00B0F0"/>
                </a:solidFill>
                <a:latin typeface="+mn-lt"/>
                <a:cs typeface="Arial MT"/>
              </a:rPr>
              <a:t>we</a:t>
            </a:r>
            <a:r>
              <a:rPr sz="1100" spc="15" dirty="0">
                <a:solidFill>
                  <a:srgbClr val="00B0F0"/>
                </a:solidFill>
                <a:latin typeface="+mn-lt"/>
                <a:cs typeface="Arial MT"/>
              </a:rPr>
              <a:t> </a:t>
            </a:r>
            <a:r>
              <a:rPr sz="1100" spc="-70" dirty="0">
                <a:solidFill>
                  <a:srgbClr val="00B0F0"/>
                </a:solidFill>
                <a:latin typeface="+mn-lt"/>
                <a:cs typeface="Arial MT"/>
              </a:rPr>
              <a:t>observe</a:t>
            </a:r>
            <a:r>
              <a:rPr sz="1100" spc="-5" dirty="0">
                <a:solidFill>
                  <a:srgbClr val="00B0F0"/>
                </a:solidFill>
                <a:latin typeface="+mn-lt"/>
                <a:cs typeface="Arial MT"/>
              </a:rPr>
              <a:t> </a:t>
            </a:r>
            <a:r>
              <a:rPr sz="1100" dirty="0">
                <a:latin typeface="+mn-lt"/>
                <a:cs typeface="Arial MT"/>
              </a:rPr>
              <a:t>the</a:t>
            </a:r>
            <a:r>
              <a:rPr sz="1100" spc="-10" dirty="0">
                <a:latin typeface="+mn-lt"/>
                <a:cs typeface="Arial MT"/>
              </a:rPr>
              <a:t> </a:t>
            </a:r>
            <a:r>
              <a:rPr sz="1100" spc="-30" dirty="0">
                <a:latin typeface="+mn-lt"/>
                <a:cs typeface="Arial MT"/>
              </a:rPr>
              <a:t>implications</a:t>
            </a:r>
            <a:r>
              <a:rPr sz="1100" spc="-5" dirty="0">
                <a:latin typeface="+mn-lt"/>
                <a:cs typeface="Arial MT"/>
              </a:rPr>
              <a:t> </a:t>
            </a:r>
            <a:r>
              <a:rPr sz="1100" spc="-70" dirty="0">
                <a:latin typeface="+mn-lt"/>
                <a:cs typeface="Arial MT"/>
              </a:rPr>
              <a:t>deduced</a:t>
            </a:r>
            <a:r>
              <a:rPr sz="1100" spc="-5" dirty="0">
                <a:latin typeface="+mn-lt"/>
                <a:cs typeface="Arial MT"/>
              </a:rPr>
              <a:t> </a:t>
            </a:r>
            <a:r>
              <a:rPr sz="1100" dirty="0">
                <a:latin typeface="+mn-lt"/>
                <a:cs typeface="Arial MT"/>
              </a:rPr>
              <a:t>from</a:t>
            </a:r>
            <a:r>
              <a:rPr sz="1100" spc="-10" dirty="0">
                <a:latin typeface="+mn-lt"/>
                <a:cs typeface="Arial MT"/>
              </a:rPr>
              <a:t> </a:t>
            </a:r>
            <a:r>
              <a:rPr sz="1100" dirty="0">
                <a:latin typeface="+mn-lt"/>
                <a:cs typeface="Arial MT"/>
              </a:rPr>
              <a:t>our</a:t>
            </a:r>
            <a:r>
              <a:rPr sz="1100" spc="-10" dirty="0">
                <a:latin typeface="+mn-lt"/>
                <a:cs typeface="Arial MT"/>
              </a:rPr>
              <a:t> </a:t>
            </a:r>
            <a:r>
              <a:rPr sz="1100" spc="-40" dirty="0">
                <a:latin typeface="+mn-lt"/>
                <a:cs typeface="Arial MT"/>
              </a:rPr>
              <a:t>theory,</a:t>
            </a:r>
            <a:r>
              <a:rPr sz="1100" spc="-5" dirty="0">
                <a:latin typeface="+mn-lt"/>
                <a:cs typeface="Arial MT"/>
              </a:rPr>
              <a:t> </a:t>
            </a:r>
            <a:r>
              <a:rPr sz="1100" spc="-10" dirty="0">
                <a:latin typeface="+mn-lt"/>
                <a:cs typeface="Arial MT"/>
              </a:rPr>
              <a:t>then </a:t>
            </a:r>
            <a:r>
              <a:rPr sz="1100" spc="-25" dirty="0">
                <a:latin typeface="+mn-lt"/>
                <a:cs typeface="Arial MT"/>
              </a:rPr>
              <a:t>we </a:t>
            </a:r>
            <a:r>
              <a:rPr sz="1100" spc="-100" dirty="0">
                <a:latin typeface="+mn-lt"/>
                <a:cs typeface="Arial MT"/>
              </a:rPr>
              <a:t>say</a:t>
            </a:r>
            <a:r>
              <a:rPr sz="1100" spc="25" dirty="0">
                <a:latin typeface="+mn-lt"/>
                <a:cs typeface="Arial MT"/>
              </a:rPr>
              <a:t> </a:t>
            </a:r>
            <a:r>
              <a:rPr sz="1100" dirty="0">
                <a:latin typeface="+mn-lt"/>
                <a:cs typeface="Arial MT"/>
              </a:rPr>
              <a:t>that</a:t>
            </a:r>
            <a:r>
              <a:rPr sz="1100" spc="-65" dirty="0">
                <a:latin typeface="+mn-lt"/>
                <a:cs typeface="Arial MT"/>
              </a:rPr>
              <a:t> </a:t>
            </a:r>
            <a:r>
              <a:rPr sz="1100" dirty="0">
                <a:latin typeface="+mn-lt"/>
                <a:cs typeface="Arial MT"/>
              </a:rPr>
              <a:t>our</a:t>
            </a:r>
            <a:r>
              <a:rPr sz="1100" spc="-5" dirty="0">
                <a:latin typeface="+mn-lt"/>
                <a:cs typeface="Arial MT"/>
              </a:rPr>
              <a:t> </a:t>
            </a:r>
            <a:r>
              <a:rPr sz="1100" spc="-30" dirty="0">
                <a:latin typeface="+mn-lt"/>
                <a:cs typeface="Arial MT"/>
              </a:rPr>
              <a:t>theory</a:t>
            </a:r>
            <a:r>
              <a:rPr sz="1100" spc="-5" dirty="0">
                <a:latin typeface="+mn-lt"/>
                <a:cs typeface="Arial MT"/>
              </a:rPr>
              <a:t> </a:t>
            </a:r>
            <a:r>
              <a:rPr sz="1100" spc="-10" dirty="0">
                <a:latin typeface="+mn-lt"/>
                <a:cs typeface="Arial MT"/>
              </a:rPr>
              <a:t>is</a:t>
            </a:r>
            <a:r>
              <a:rPr sz="1100" spc="-5" dirty="0">
                <a:latin typeface="+mn-lt"/>
                <a:cs typeface="Arial MT"/>
              </a:rPr>
              <a:t> </a:t>
            </a:r>
            <a:r>
              <a:rPr sz="1100" spc="-35" dirty="0">
                <a:latin typeface="+mn-lt"/>
                <a:cs typeface="Arial MT"/>
              </a:rPr>
              <a:t>corroborated.</a:t>
            </a:r>
            <a:r>
              <a:rPr sz="1100" spc="95" dirty="0">
                <a:latin typeface="+mn-lt"/>
                <a:cs typeface="Arial MT"/>
              </a:rPr>
              <a:t> </a:t>
            </a:r>
            <a:r>
              <a:rPr sz="1100" spc="-55" dirty="0">
                <a:latin typeface="+mn-lt"/>
                <a:cs typeface="Arial MT"/>
              </a:rPr>
              <a:t>We</a:t>
            </a:r>
            <a:r>
              <a:rPr sz="1100" spc="-5" dirty="0">
                <a:latin typeface="+mn-lt"/>
                <a:cs typeface="Arial MT"/>
              </a:rPr>
              <a:t> </a:t>
            </a:r>
            <a:r>
              <a:rPr sz="1100" dirty="0">
                <a:latin typeface="+mn-lt"/>
                <a:cs typeface="Arial MT"/>
              </a:rPr>
              <a:t>do </a:t>
            </a:r>
            <a:r>
              <a:rPr sz="1100" b="1" dirty="0">
                <a:latin typeface="+mn-lt"/>
                <a:cs typeface="Arial"/>
              </a:rPr>
              <a:t>not</a:t>
            </a:r>
            <a:r>
              <a:rPr sz="1100" b="1" spc="-5" dirty="0">
                <a:latin typeface="+mn-lt"/>
                <a:cs typeface="Arial"/>
              </a:rPr>
              <a:t> </a:t>
            </a:r>
            <a:r>
              <a:rPr sz="1100" spc="-100" dirty="0">
                <a:latin typeface="+mn-lt"/>
                <a:cs typeface="Arial MT"/>
              </a:rPr>
              <a:t>say</a:t>
            </a:r>
            <a:r>
              <a:rPr sz="1100" spc="25" dirty="0">
                <a:latin typeface="+mn-lt"/>
                <a:cs typeface="Arial MT"/>
              </a:rPr>
              <a:t> </a:t>
            </a:r>
            <a:r>
              <a:rPr sz="1100" dirty="0">
                <a:latin typeface="+mn-lt"/>
                <a:cs typeface="Arial MT"/>
              </a:rPr>
              <a:t>that</a:t>
            </a:r>
            <a:r>
              <a:rPr sz="1100" spc="-5" dirty="0">
                <a:latin typeface="+mn-lt"/>
                <a:cs typeface="Arial MT"/>
              </a:rPr>
              <a:t> </a:t>
            </a:r>
            <a:r>
              <a:rPr sz="1100" dirty="0">
                <a:latin typeface="+mn-lt"/>
                <a:cs typeface="Arial MT"/>
              </a:rPr>
              <a:t>our </a:t>
            </a:r>
            <a:r>
              <a:rPr sz="1100" spc="-10" dirty="0">
                <a:latin typeface="+mn-lt"/>
                <a:cs typeface="Arial MT"/>
              </a:rPr>
              <a:t>theory is</a:t>
            </a:r>
            <a:r>
              <a:rPr sz="1100" spc="-5" dirty="0">
                <a:latin typeface="+mn-lt"/>
                <a:cs typeface="Arial MT"/>
              </a:rPr>
              <a:t> </a:t>
            </a:r>
            <a:r>
              <a:rPr sz="1100" spc="-40" dirty="0">
                <a:latin typeface="+mn-lt"/>
                <a:cs typeface="Arial MT"/>
              </a:rPr>
              <a:t>proven.</a:t>
            </a:r>
            <a:r>
              <a:rPr sz="1100" spc="90" dirty="0">
                <a:latin typeface="+mn-lt"/>
                <a:cs typeface="Arial MT"/>
              </a:rPr>
              <a:t> </a:t>
            </a:r>
            <a:r>
              <a:rPr sz="1100" spc="-50" dirty="0">
                <a:latin typeface="+mn-lt"/>
                <a:cs typeface="Arial MT"/>
              </a:rPr>
              <a:t>We</a:t>
            </a:r>
            <a:r>
              <a:rPr sz="1100" spc="-5" dirty="0">
                <a:latin typeface="+mn-lt"/>
                <a:cs typeface="Arial MT"/>
              </a:rPr>
              <a:t> </a:t>
            </a:r>
            <a:r>
              <a:rPr sz="1100" spc="-10" dirty="0">
                <a:latin typeface="+mn-lt"/>
                <a:cs typeface="Arial MT"/>
              </a:rPr>
              <a:t>then</a:t>
            </a:r>
            <a:r>
              <a:rPr sz="1100" spc="-5" dirty="0">
                <a:latin typeface="+mn-lt"/>
                <a:cs typeface="Arial MT"/>
              </a:rPr>
              <a:t> </a:t>
            </a:r>
            <a:r>
              <a:rPr sz="1100" spc="-35" dirty="0">
                <a:latin typeface="+mn-lt"/>
                <a:cs typeface="Arial MT"/>
              </a:rPr>
              <a:t>continue</a:t>
            </a:r>
            <a:r>
              <a:rPr sz="1100" dirty="0">
                <a:latin typeface="+mn-lt"/>
                <a:cs typeface="Arial MT"/>
              </a:rPr>
              <a:t> to</a:t>
            </a:r>
            <a:r>
              <a:rPr sz="1100" spc="-5" dirty="0">
                <a:latin typeface="+mn-lt"/>
                <a:cs typeface="Arial MT"/>
              </a:rPr>
              <a:t> </a:t>
            </a:r>
            <a:r>
              <a:rPr sz="1100" spc="-10" dirty="0">
                <a:latin typeface="+mn-lt"/>
                <a:cs typeface="Arial MT"/>
              </a:rPr>
              <a:t>look</a:t>
            </a:r>
            <a:r>
              <a:rPr sz="1100" spc="-5" dirty="0">
                <a:latin typeface="+mn-lt"/>
                <a:cs typeface="Arial MT"/>
              </a:rPr>
              <a:t> </a:t>
            </a:r>
            <a:r>
              <a:rPr sz="1100" dirty="0">
                <a:latin typeface="+mn-lt"/>
                <a:cs typeface="Arial MT"/>
              </a:rPr>
              <a:t>for</a:t>
            </a:r>
            <a:r>
              <a:rPr sz="1100" spc="-5" dirty="0">
                <a:latin typeface="+mn-lt"/>
                <a:cs typeface="Arial MT"/>
              </a:rPr>
              <a:t> </a:t>
            </a:r>
            <a:r>
              <a:rPr sz="1100" spc="-70" dirty="0">
                <a:latin typeface="+mn-lt"/>
                <a:cs typeface="Arial MT"/>
              </a:rPr>
              <a:t>evidence</a:t>
            </a:r>
            <a:r>
              <a:rPr sz="1100" spc="-5" dirty="0">
                <a:latin typeface="+mn-lt"/>
                <a:cs typeface="Arial MT"/>
              </a:rPr>
              <a:t> </a:t>
            </a:r>
            <a:r>
              <a:rPr sz="1100" dirty="0">
                <a:latin typeface="+mn-lt"/>
                <a:cs typeface="Arial MT"/>
              </a:rPr>
              <a:t>that</a:t>
            </a:r>
            <a:r>
              <a:rPr sz="1100" spc="-5" dirty="0">
                <a:latin typeface="+mn-lt"/>
                <a:cs typeface="Arial MT"/>
              </a:rPr>
              <a:t> </a:t>
            </a:r>
            <a:r>
              <a:rPr sz="1100" spc="-10" dirty="0">
                <a:latin typeface="+mn-lt"/>
                <a:cs typeface="Arial MT"/>
              </a:rPr>
              <a:t>would contradict</a:t>
            </a:r>
            <a:r>
              <a:rPr sz="1100" spc="-50" dirty="0">
                <a:latin typeface="+mn-lt"/>
                <a:cs typeface="Arial MT"/>
              </a:rPr>
              <a:t> </a:t>
            </a:r>
            <a:r>
              <a:rPr sz="1100" dirty="0">
                <a:latin typeface="+mn-lt"/>
                <a:cs typeface="Arial MT"/>
              </a:rPr>
              <a:t>our</a:t>
            </a:r>
            <a:r>
              <a:rPr sz="1100" spc="-45" dirty="0">
                <a:latin typeface="+mn-lt"/>
                <a:cs typeface="Arial MT"/>
              </a:rPr>
              <a:t> </a:t>
            </a:r>
            <a:r>
              <a:rPr sz="1100" spc="-10" dirty="0">
                <a:latin typeface="+mn-lt"/>
                <a:cs typeface="Arial MT"/>
              </a:rPr>
              <a:t>theory.</a:t>
            </a:r>
            <a:endParaRPr sz="1100" dirty="0">
              <a:latin typeface="+mn-lt"/>
              <a:cs typeface="Arial MT"/>
            </a:endParaRPr>
          </a:p>
        </p:txBody>
      </p:sp>
      <p:sp>
        <p:nvSpPr>
          <p:cNvPr id="4" name="object 4"/>
          <p:cNvSpPr txBox="1"/>
          <p:nvPr/>
        </p:nvSpPr>
        <p:spPr>
          <a:xfrm>
            <a:off x="321894" y="1771242"/>
            <a:ext cx="3964304" cy="978986"/>
          </a:xfrm>
          <a:prstGeom prst="rect">
            <a:avLst/>
          </a:prstGeom>
        </p:spPr>
        <p:txBody>
          <a:bodyPr vert="horz" wrap="square" lIns="0" tIns="6985" rIns="0" bIns="0" rtlCol="0">
            <a:spAutoFit/>
          </a:bodyPr>
          <a:lstStyle/>
          <a:p>
            <a:pPr marL="38100" marR="30480">
              <a:lnSpc>
                <a:spcPct val="102600"/>
              </a:lnSpc>
              <a:spcBef>
                <a:spcPts val="55"/>
              </a:spcBef>
            </a:pPr>
            <a:r>
              <a:rPr sz="1100" dirty="0">
                <a:solidFill>
                  <a:srgbClr val="00B0F0"/>
                </a:solidFill>
                <a:latin typeface="+mn-lt"/>
                <a:cs typeface="Arial MT"/>
              </a:rPr>
              <a:t>If</a:t>
            </a:r>
            <a:r>
              <a:rPr sz="1100" spc="-10" dirty="0">
                <a:solidFill>
                  <a:srgbClr val="00B0F0"/>
                </a:solidFill>
                <a:latin typeface="+mn-lt"/>
                <a:cs typeface="Arial MT"/>
              </a:rPr>
              <a:t> </a:t>
            </a:r>
            <a:r>
              <a:rPr sz="1100" spc="-100" dirty="0">
                <a:solidFill>
                  <a:srgbClr val="00B0F0"/>
                </a:solidFill>
                <a:latin typeface="+mn-lt"/>
                <a:cs typeface="Arial MT"/>
              </a:rPr>
              <a:t>we</a:t>
            </a:r>
            <a:r>
              <a:rPr sz="1100" spc="25" dirty="0">
                <a:solidFill>
                  <a:srgbClr val="00B0F0"/>
                </a:solidFill>
                <a:latin typeface="+mn-lt"/>
                <a:cs typeface="Arial MT"/>
              </a:rPr>
              <a:t> </a:t>
            </a:r>
            <a:r>
              <a:rPr sz="1100" dirty="0">
                <a:solidFill>
                  <a:srgbClr val="00B0F0"/>
                </a:solidFill>
                <a:latin typeface="+mn-lt"/>
                <a:cs typeface="Arial MT"/>
              </a:rPr>
              <a:t>fail</a:t>
            </a:r>
            <a:r>
              <a:rPr sz="1100" spc="10" dirty="0">
                <a:solidFill>
                  <a:srgbClr val="00B0F0"/>
                </a:solidFill>
                <a:latin typeface="+mn-lt"/>
                <a:cs typeface="Arial MT"/>
              </a:rPr>
              <a:t> </a:t>
            </a:r>
            <a:r>
              <a:rPr sz="1100" dirty="0">
                <a:solidFill>
                  <a:srgbClr val="00B0F0"/>
                </a:solidFill>
                <a:latin typeface="+mn-lt"/>
                <a:cs typeface="Arial MT"/>
              </a:rPr>
              <a:t>to</a:t>
            </a:r>
            <a:r>
              <a:rPr sz="1100" spc="10" dirty="0">
                <a:solidFill>
                  <a:srgbClr val="00B0F0"/>
                </a:solidFill>
                <a:latin typeface="+mn-lt"/>
                <a:cs typeface="Arial MT"/>
              </a:rPr>
              <a:t> </a:t>
            </a:r>
            <a:r>
              <a:rPr sz="1100" spc="-80" dirty="0">
                <a:solidFill>
                  <a:srgbClr val="00B0F0"/>
                </a:solidFill>
                <a:latin typeface="+mn-lt"/>
                <a:cs typeface="Arial MT"/>
              </a:rPr>
              <a:t>observe</a:t>
            </a:r>
            <a:r>
              <a:rPr sz="1100" spc="10" dirty="0">
                <a:solidFill>
                  <a:srgbClr val="00B0F0"/>
                </a:solidFill>
                <a:latin typeface="+mn-lt"/>
                <a:cs typeface="Arial MT"/>
              </a:rPr>
              <a:t> </a:t>
            </a:r>
            <a:r>
              <a:rPr sz="1100" dirty="0">
                <a:latin typeface="+mn-lt"/>
                <a:cs typeface="Arial MT"/>
              </a:rPr>
              <a:t>the</a:t>
            </a:r>
            <a:r>
              <a:rPr sz="1100" spc="10" dirty="0">
                <a:latin typeface="+mn-lt"/>
                <a:cs typeface="Arial MT"/>
              </a:rPr>
              <a:t> </a:t>
            </a:r>
            <a:r>
              <a:rPr sz="1100" spc="-30" dirty="0">
                <a:latin typeface="+mn-lt"/>
                <a:cs typeface="Arial MT"/>
              </a:rPr>
              <a:t>implications</a:t>
            </a:r>
            <a:r>
              <a:rPr sz="1100" spc="10" dirty="0">
                <a:latin typeface="+mn-lt"/>
                <a:cs typeface="Arial MT"/>
              </a:rPr>
              <a:t> </a:t>
            </a:r>
            <a:r>
              <a:rPr sz="1100" spc="-80" dirty="0">
                <a:latin typeface="+mn-lt"/>
                <a:cs typeface="Arial MT"/>
              </a:rPr>
              <a:t>deduced</a:t>
            </a:r>
            <a:r>
              <a:rPr sz="1100" spc="10" dirty="0">
                <a:latin typeface="+mn-lt"/>
                <a:cs typeface="Arial MT"/>
              </a:rPr>
              <a:t> </a:t>
            </a:r>
            <a:r>
              <a:rPr sz="1100" dirty="0">
                <a:latin typeface="+mn-lt"/>
                <a:cs typeface="Arial MT"/>
              </a:rPr>
              <a:t>from</a:t>
            </a:r>
            <a:r>
              <a:rPr sz="1100" spc="10" dirty="0">
                <a:latin typeface="+mn-lt"/>
                <a:cs typeface="Arial MT"/>
              </a:rPr>
              <a:t> </a:t>
            </a:r>
            <a:r>
              <a:rPr sz="1100" dirty="0">
                <a:latin typeface="+mn-lt"/>
                <a:cs typeface="Arial MT"/>
              </a:rPr>
              <a:t>our</a:t>
            </a:r>
            <a:r>
              <a:rPr sz="1100" spc="10" dirty="0">
                <a:latin typeface="+mn-lt"/>
                <a:cs typeface="Arial MT"/>
              </a:rPr>
              <a:t> </a:t>
            </a:r>
            <a:r>
              <a:rPr sz="1100" spc="-40" dirty="0">
                <a:latin typeface="+mn-lt"/>
                <a:cs typeface="Arial MT"/>
              </a:rPr>
              <a:t>theory,</a:t>
            </a:r>
            <a:r>
              <a:rPr sz="1100" spc="10" dirty="0">
                <a:latin typeface="+mn-lt"/>
                <a:cs typeface="Arial MT"/>
              </a:rPr>
              <a:t> </a:t>
            </a:r>
            <a:r>
              <a:rPr sz="1100" spc="-20" dirty="0">
                <a:latin typeface="+mn-lt"/>
                <a:cs typeface="Arial MT"/>
              </a:rPr>
              <a:t>then </a:t>
            </a:r>
            <a:r>
              <a:rPr sz="1100" dirty="0">
                <a:latin typeface="+mn-lt"/>
                <a:cs typeface="Arial MT"/>
              </a:rPr>
              <a:t>our</a:t>
            </a:r>
            <a:r>
              <a:rPr sz="1100" spc="-65" dirty="0">
                <a:latin typeface="+mn-lt"/>
                <a:cs typeface="Arial MT"/>
              </a:rPr>
              <a:t> </a:t>
            </a:r>
            <a:r>
              <a:rPr sz="1100" spc="-30" dirty="0">
                <a:latin typeface="+mn-lt"/>
                <a:cs typeface="Arial MT"/>
              </a:rPr>
              <a:t>theory</a:t>
            </a:r>
            <a:r>
              <a:rPr sz="1100" spc="-10" dirty="0">
                <a:latin typeface="+mn-lt"/>
                <a:cs typeface="Arial MT"/>
              </a:rPr>
              <a:t> is</a:t>
            </a:r>
            <a:r>
              <a:rPr sz="1100" spc="-15" dirty="0">
                <a:latin typeface="+mn-lt"/>
                <a:cs typeface="Arial MT"/>
              </a:rPr>
              <a:t> </a:t>
            </a:r>
            <a:r>
              <a:rPr sz="1100" spc="-40" dirty="0">
                <a:latin typeface="+mn-lt"/>
                <a:cs typeface="Arial MT"/>
              </a:rPr>
              <a:t>probably</a:t>
            </a:r>
            <a:r>
              <a:rPr sz="1100" spc="-10" dirty="0">
                <a:latin typeface="+mn-lt"/>
                <a:cs typeface="Arial MT"/>
              </a:rPr>
              <a:t> </a:t>
            </a:r>
            <a:r>
              <a:rPr sz="1100" spc="-30" dirty="0">
                <a:latin typeface="+mn-lt"/>
                <a:cs typeface="Arial MT"/>
              </a:rPr>
              <a:t>wrong</a:t>
            </a:r>
            <a:r>
              <a:rPr sz="1100" spc="-10" dirty="0">
                <a:latin typeface="+mn-lt"/>
                <a:cs typeface="Arial MT"/>
              </a:rPr>
              <a:t> </a:t>
            </a:r>
            <a:r>
              <a:rPr sz="1100" spc="-45" dirty="0">
                <a:latin typeface="+mn-lt"/>
                <a:cs typeface="Arial MT"/>
              </a:rPr>
              <a:t>and</a:t>
            </a:r>
            <a:r>
              <a:rPr sz="1100" spc="-10" dirty="0">
                <a:latin typeface="+mn-lt"/>
                <a:cs typeface="Arial MT"/>
              </a:rPr>
              <a:t> </a:t>
            </a:r>
            <a:r>
              <a:rPr sz="1100" spc="-85" dirty="0">
                <a:latin typeface="+mn-lt"/>
                <a:cs typeface="Arial MT"/>
              </a:rPr>
              <a:t>so</a:t>
            </a:r>
            <a:r>
              <a:rPr sz="1100" spc="10" dirty="0">
                <a:latin typeface="+mn-lt"/>
                <a:cs typeface="Arial MT"/>
              </a:rPr>
              <a:t> </a:t>
            </a:r>
            <a:r>
              <a:rPr sz="1100" spc="-95" dirty="0">
                <a:latin typeface="+mn-lt"/>
                <a:cs typeface="Arial MT"/>
              </a:rPr>
              <a:t>we</a:t>
            </a:r>
            <a:r>
              <a:rPr sz="1100" spc="20" dirty="0">
                <a:latin typeface="+mn-lt"/>
                <a:cs typeface="Arial MT"/>
              </a:rPr>
              <a:t> </a:t>
            </a:r>
            <a:r>
              <a:rPr sz="1100" dirty="0">
                <a:latin typeface="+mn-lt"/>
                <a:cs typeface="Arial MT"/>
              </a:rPr>
              <a:t>return</a:t>
            </a:r>
            <a:r>
              <a:rPr sz="1100" spc="-15" dirty="0">
                <a:latin typeface="+mn-lt"/>
                <a:cs typeface="Arial MT"/>
              </a:rPr>
              <a:t> </a:t>
            </a:r>
            <a:r>
              <a:rPr sz="1100" dirty="0">
                <a:latin typeface="+mn-lt"/>
                <a:cs typeface="Arial MT"/>
              </a:rPr>
              <a:t>to</a:t>
            </a:r>
            <a:r>
              <a:rPr sz="1100" spc="-10" dirty="0">
                <a:latin typeface="+mn-lt"/>
                <a:cs typeface="Arial MT"/>
              </a:rPr>
              <a:t> theory construction.</a:t>
            </a:r>
            <a:endParaRPr sz="1100" dirty="0">
              <a:latin typeface="+mn-lt"/>
              <a:cs typeface="Arial MT"/>
            </a:endParaRPr>
          </a:p>
          <a:p>
            <a:pPr marL="314960" indent="-127635">
              <a:lnSpc>
                <a:spcPct val="100000"/>
              </a:lnSpc>
              <a:spcBef>
                <a:spcPts val="275"/>
              </a:spcBef>
              <a:buFont typeface="Arial"/>
              <a:buChar char="•"/>
              <a:tabLst>
                <a:tab pos="314960" algn="l"/>
              </a:tabLst>
            </a:pPr>
            <a:r>
              <a:rPr sz="1100" spc="-40" dirty="0">
                <a:latin typeface="+mn-lt"/>
                <a:cs typeface="Arial MT"/>
              </a:rPr>
              <a:t>Possible</a:t>
            </a:r>
            <a:r>
              <a:rPr sz="1100" spc="25" dirty="0">
                <a:latin typeface="+mn-lt"/>
                <a:cs typeface="Arial MT"/>
              </a:rPr>
              <a:t> </a:t>
            </a:r>
            <a:r>
              <a:rPr sz="1100" spc="-40" dirty="0">
                <a:latin typeface="+mn-lt"/>
                <a:cs typeface="Arial MT"/>
              </a:rPr>
              <a:t>measurement</a:t>
            </a:r>
            <a:r>
              <a:rPr sz="1100" spc="25" dirty="0">
                <a:latin typeface="+mn-lt"/>
                <a:cs typeface="Arial MT"/>
              </a:rPr>
              <a:t> </a:t>
            </a:r>
            <a:r>
              <a:rPr sz="1100" spc="-10" dirty="0">
                <a:latin typeface="+mn-lt"/>
                <a:cs typeface="Arial MT"/>
              </a:rPr>
              <a:t>error.</a:t>
            </a:r>
            <a:endParaRPr sz="1100" dirty="0">
              <a:latin typeface="+mn-lt"/>
              <a:cs typeface="Arial MT"/>
            </a:endParaRPr>
          </a:p>
          <a:p>
            <a:pPr marL="314960" indent="-127635">
              <a:lnSpc>
                <a:spcPct val="100000"/>
              </a:lnSpc>
              <a:spcBef>
                <a:spcPts val="315"/>
              </a:spcBef>
              <a:buFont typeface="Arial"/>
              <a:buChar char="•"/>
              <a:tabLst>
                <a:tab pos="314960" algn="l"/>
              </a:tabLst>
            </a:pPr>
            <a:r>
              <a:rPr sz="1100" spc="-10" dirty="0">
                <a:latin typeface="+mn-lt"/>
                <a:cs typeface="Arial MT"/>
              </a:rPr>
              <a:t>Probabilistic vs</a:t>
            </a:r>
            <a:r>
              <a:rPr sz="1100" spc="-5" dirty="0">
                <a:latin typeface="+mn-lt"/>
                <a:cs typeface="Arial MT"/>
              </a:rPr>
              <a:t> </a:t>
            </a:r>
            <a:r>
              <a:rPr sz="1100" spc="-10" dirty="0">
                <a:latin typeface="+mn-lt"/>
                <a:cs typeface="Arial MT"/>
              </a:rPr>
              <a:t>deterministic.</a:t>
            </a:r>
            <a:r>
              <a:rPr lang="en-US" sz="1100" spc="-10" dirty="0">
                <a:latin typeface="+mn-lt"/>
                <a:cs typeface="Arial MT"/>
              </a:rPr>
              <a:t> </a:t>
            </a:r>
          </a:p>
          <a:p>
            <a:pPr marL="314960" indent="-127635">
              <a:lnSpc>
                <a:spcPct val="100000"/>
              </a:lnSpc>
              <a:spcBef>
                <a:spcPts val="315"/>
              </a:spcBef>
              <a:buFont typeface="Arial"/>
              <a:buChar char="•"/>
              <a:tabLst>
                <a:tab pos="314960" algn="l"/>
              </a:tabLst>
            </a:pPr>
            <a:r>
              <a:rPr lang="en-US" sz="1100" spc="-10" dirty="0">
                <a:latin typeface="+mn-lt"/>
                <a:cs typeface="Arial MT"/>
              </a:rPr>
              <a:t>“It takes a theory to kill a theory"</a:t>
            </a:r>
            <a:endParaRPr sz="1100" dirty="0">
              <a:latin typeface="+mn-lt"/>
              <a:cs typeface="Arial MT"/>
            </a:endParaRP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2677160" cy="232756"/>
          </a:xfrm>
          <a:prstGeom prst="rect">
            <a:avLst/>
          </a:prstGeom>
        </p:spPr>
        <p:txBody>
          <a:bodyPr vert="horz" wrap="square" lIns="0" tIns="17145" rIns="0" bIns="0" rtlCol="0">
            <a:spAutoFit/>
          </a:bodyPr>
          <a:lstStyle/>
          <a:p>
            <a:pPr marL="12700">
              <a:lnSpc>
                <a:spcPct val="100000"/>
              </a:lnSpc>
              <a:spcBef>
                <a:spcPts val="135"/>
              </a:spcBef>
            </a:pPr>
            <a:r>
              <a:rPr sz="1400" dirty="0">
                <a:solidFill>
                  <a:srgbClr val="000000"/>
                </a:solidFill>
                <a:latin typeface="+mj-lt"/>
                <a:cs typeface="Tahoma"/>
              </a:rPr>
              <a:t>The</a:t>
            </a:r>
            <a:r>
              <a:rPr sz="1400" spc="-55" dirty="0">
                <a:solidFill>
                  <a:srgbClr val="000000"/>
                </a:solidFill>
                <a:latin typeface="+mj-lt"/>
                <a:cs typeface="Tahoma"/>
              </a:rPr>
              <a:t> </a:t>
            </a:r>
            <a:r>
              <a:rPr sz="1400" spc="-40" dirty="0">
                <a:solidFill>
                  <a:srgbClr val="000000"/>
                </a:solidFill>
                <a:latin typeface="+mj-lt"/>
                <a:cs typeface="Tahoma"/>
              </a:rPr>
              <a:t>Case</a:t>
            </a:r>
            <a:r>
              <a:rPr sz="1400" spc="-50" dirty="0">
                <a:solidFill>
                  <a:srgbClr val="000000"/>
                </a:solidFill>
                <a:latin typeface="+mj-lt"/>
                <a:cs typeface="Tahoma"/>
              </a:rPr>
              <a:t> </a:t>
            </a:r>
            <a:r>
              <a:rPr sz="1400" dirty="0">
                <a:solidFill>
                  <a:srgbClr val="000000"/>
                </a:solidFill>
                <a:latin typeface="+mj-lt"/>
                <a:cs typeface="Tahoma"/>
              </a:rPr>
              <a:t>of</a:t>
            </a:r>
            <a:r>
              <a:rPr sz="1400" spc="-55" dirty="0">
                <a:solidFill>
                  <a:srgbClr val="000000"/>
                </a:solidFill>
                <a:latin typeface="+mj-lt"/>
                <a:cs typeface="Tahoma"/>
              </a:rPr>
              <a:t> </a:t>
            </a:r>
            <a:r>
              <a:rPr sz="1400" spc="-10" dirty="0">
                <a:solidFill>
                  <a:srgbClr val="000000"/>
                </a:solidFill>
                <a:latin typeface="+mj-lt"/>
                <a:cs typeface="Tahoma"/>
              </a:rPr>
              <a:t>Smart</a:t>
            </a:r>
            <a:r>
              <a:rPr sz="1400" spc="-50" dirty="0">
                <a:solidFill>
                  <a:srgbClr val="000000"/>
                </a:solidFill>
                <a:latin typeface="+mj-lt"/>
                <a:cs typeface="Tahoma"/>
              </a:rPr>
              <a:t> </a:t>
            </a:r>
            <a:r>
              <a:rPr sz="1400" spc="-40" dirty="0">
                <a:solidFill>
                  <a:srgbClr val="000000"/>
                </a:solidFill>
                <a:latin typeface="+mj-lt"/>
                <a:cs typeface="Tahoma"/>
              </a:rPr>
              <a:t>Female</a:t>
            </a:r>
            <a:r>
              <a:rPr sz="1400" spc="-55" dirty="0">
                <a:solidFill>
                  <a:srgbClr val="000000"/>
                </a:solidFill>
                <a:latin typeface="+mj-lt"/>
                <a:cs typeface="Tahoma"/>
              </a:rPr>
              <a:t> </a:t>
            </a:r>
            <a:r>
              <a:rPr sz="1400" spc="-10" dirty="0">
                <a:solidFill>
                  <a:srgbClr val="000000"/>
                </a:solidFill>
                <a:latin typeface="+mj-lt"/>
                <a:cs typeface="Tahoma"/>
              </a:rPr>
              <a:t>Athletes</a:t>
            </a:r>
            <a:endParaRPr sz="1400" dirty="0">
              <a:latin typeface="+mj-lt"/>
              <a:cs typeface="Tahoma"/>
            </a:endParaRPr>
          </a:p>
        </p:txBody>
      </p:sp>
      <p:sp>
        <p:nvSpPr>
          <p:cNvPr id="3" name="object 3"/>
          <p:cNvSpPr txBox="1"/>
          <p:nvPr/>
        </p:nvSpPr>
        <p:spPr>
          <a:xfrm>
            <a:off x="347294" y="819605"/>
            <a:ext cx="3912870" cy="1800878"/>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a:t>
            </a:r>
            <a:r>
              <a:rPr sz="1100" spc="20" dirty="0">
                <a:latin typeface="+mn-lt"/>
                <a:cs typeface="Arial MT"/>
              </a:rPr>
              <a:t> </a:t>
            </a:r>
            <a:r>
              <a:rPr sz="1100" spc="-65" dirty="0">
                <a:latin typeface="+mn-lt"/>
                <a:cs typeface="Arial MT"/>
              </a:rPr>
              <a:t>professor</a:t>
            </a:r>
            <a:r>
              <a:rPr sz="1100" spc="25" dirty="0">
                <a:latin typeface="+mn-lt"/>
                <a:cs typeface="Arial MT"/>
              </a:rPr>
              <a:t> </a:t>
            </a:r>
            <a:r>
              <a:rPr sz="1100" spc="-85" dirty="0">
                <a:latin typeface="+mn-lt"/>
                <a:cs typeface="Arial MT"/>
              </a:rPr>
              <a:t>has</a:t>
            </a:r>
            <a:r>
              <a:rPr sz="1100" spc="20" dirty="0">
                <a:latin typeface="+mn-lt"/>
                <a:cs typeface="Arial MT"/>
              </a:rPr>
              <a:t> </a:t>
            </a:r>
            <a:r>
              <a:rPr sz="1100" spc="-30" dirty="0">
                <a:latin typeface="+mn-lt"/>
                <a:cs typeface="Arial MT"/>
              </a:rPr>
              <a:t>noticed</a:t>
            </a:r>
            <a:r>
              <a:rPr sz="1100" spc="25" dirty="0">
                <a:latin typeface="+mn-lt"/>
                <a:cs typeface="Arial MT"/>
              </a:rPr>
              <a:t> </a:t>
            </a:r>
            <a:r>
              <a:rPr sz="1100" dirty="0">
                <a:latin typeface="+mn-lt"/>
                <a:cs typeface="Arial MT"/>
              </a:rPr>
              <a:t>that</a:t>
            </a:r>
            <a:r>
              <a:rPr sz="1100" spc="20" dirty="0">
                <a:latin typeface="+mn-lt"/>
                <a:cs typeface="Arial MT"/>
              </a:rPr>
              <a:t> </a:t>
            </a:r>
            <a:r>
              <a:rPr sz="1100" spc="-70" dirty="0">
                <a:latin typeface="+mn-lt"/>
                <a:cs typeface="Arial MT"/>
              </a:rPr>
              <a:t>women</a:t>
            </a:r>
            <a:r>
              <a:rPr sz="1100" spc="25" dirty="0">
                <a:latin typeface="+mn-lt"/>
                <a:cs typeface="Arial MT"/>
              </a:rPr>
              <a:t> </a:t>
            </a:r>
            <a:r>
              <a:rPr sz="1100" spc="-35" dirty="0">
                <a:latin typeface="+mn-lt"/>
                <a:cs typeface="Arial MT"/>
              </a:rPr>
              <a:t>who</a:t>
            </a:r>
            <a:r>
              <a:rPr sz="1100" spc="20" dirty="0">
                <a:latin typeface="+mn-lt"/>
                <a:cs typeface="Arial MT"/>
              </a:rPr>
              <a:t> </a:t>
            </a:r>
            <a:r>
              <a:rPr sz="1100" spc="-90" dirty="0">
                <a:latin typeface="+mn-lt"/>
                <a:cs typeface="Arial MT"/>
              </a:rPr>
              <a:t>engage</a:t>
            </a:r>
            <a:r>
              <a:rPr sz="1100" spc="25" dirty="0">
                <a:latin typeface="+mn-lt"/>
                <a:cs typeface="Arial MT"/>
              </a:rPr>
              <a:t> </a:t>
            </a:r>
            <a:r>
              <a:rPr sz="1100" dirty="0">
                <a:latin typeface="+mn-lt"/>
                <a:cs typeface="Arial MT"/>
              </a:rPr>
              <a:t>in</a:t>
            </a:r>
            <a:r>
              <a:rPr sz="1100" spc="20" dirty="0">
                <a:latin typeface="+mn-lt"/>
                <a:cs typeface="Arial MT"/>
              </a:rPr>
              <a:t> </a:t>
            </a:r>
            <a:r>
              <a:rPr sz="1100" spc="-10" dirty="0">
                <a:latin typeface="+mn-lt"/>
                <a:cs typeface="Arial MT"/>
              </a:rPr>
              <a:t>athletic </a:t>
            </a:r>
            <a:r>
              <a:rPr sz="1100" spc="-25" dirty="0">
                <a:latin typeface="+mn-lt"/>
                <a:cs typeface="Arial MT"/>
              </a:rPr>
              <a:t>activities</a:t>
            </a:r>
            <a:r>
              <a:rPr sz="1100" spc="-40" dirty="0">
                <a:latin typeface="+mn-lt"/>
                <a:cs typeface="Arial MT"/>
              </a:rPr>
              <a:t> </a:t>
            </a:r>
            <a:r>
              <a:rPr sz="1100" spc="-30" dirty="0">
                <a:latin typeface="+mn-lt"/>
                <a:cs typeface="Arial MT"/>
              </a:rPr>
              <a:t>frequently</a:t>
            </a:r>
            <a:r>
              <a:rPr sz="1100" spc="-15" dirty="0">
                <a:latin typeface="+mn-lt"/>
                <a:cs typeface="Arial MT"/>
              </a:rPr>
              <a:t> </a:t>
            </a:r>
            <a:r>
              <a:rPr sz="1100" spc="-30" dirty="0">
                <a:latin typeface="+mn-lt"/>
                <a:cs typeface="Arial MT"/>
              </a:rPr>
              <a:t>outperform</a:t>
            </a:r>
            <a:r>
              <a:rPr sz="1100" spc="-15" dirty="0">
                <a:latin typeface="+mn-lt"/>
                <a:cs typeface="Arial MT"/>
              </a:rPr>
              <a:t> </a:t>
            </a:r>
            <a:r>
              <a:rPr sz="1100" spc="-10" dirty="0">
                <a:latin typeface="+mn-lt"/>
                <a:cs typeface="Arial MT"/>
              </a:rPr>
              <a:t>the</a:t>
            </a:r>
            <a:r>
              <a:rPr sz="1100" spc="-15" dirty="0">
                <a:latin typeface="+mn-lt"/>
                <a:cs typeface="Arial MT"/>
              </a:rPr>
              <a:t> </a:t>
            </a:r>
            <a:r>
              <a:rPr sz="1100" spc="-85" dirty="0">
                <a:latin typeface="+mn-lt"/>
                <a:cs typeface="Arial MT"/>
              </a:rPr>
              <a:t>average</a:t>
            </a:r>
            <a:r>
              <a:rPr sz="1100" spc="10" dirty="0">
                <a:latin typeface="+mn-lt"/>
                <a:cs typeface="Arial MT"/>
              </a:rPr>
              <a:t> </a:t>
            </a:r>
            <a:r>
              <a:rPr sz="1100" spc="-30" dirty="0">
                <a:latin typeface="+mn-lt"/>
                <a:cs typeface="Arial MT"/>
              </a:rPr>
              <a:t>student</a:t>
            </a:r>
            <a:r>
              <a:rPr sz="1100" spc="-10" dirty="0">
                <a:latin typeface="+mn-lt"/>
                <a:cs typeface="Arial MT"/>
              </a:rPr>
              <a:t> </a:t>
            </a:r>
            <a:r>
              <a:rPr sz="1100" dirty="0">
                <a:latin typeface="+mn-lt"/>
                <a:cs typeface="Arial MT"/>
              </a:rPr>
              <a:t>in</a:t>
            </a:r>
            <a:r>
              <a:rPr sz="1100" spc="-15" dirty="0">
                <a:latin typeface="+mn-lt"/>
                <a:cs typeface="Arial MT"/>
              </a:rPr>
              <a:t> </a:t>
            </a:r>
            <a:r>
              <a:rPr sz="1100" dirty="0">
                <a:latin typeface="+mn-lt"/>
                <a:cs typeface="Arial MT"/>
              </a:rPr>
              <a:t>their</a:t>
            </a:r>
            <a:r>
              <a:rPr sz="1100" spc="-15" dirty="0">
                <a:latin typeface="+mn-lt"/>
                <a:cs typeface="Arial MT"/>
              </a:rPr>
              <a:t> </a:t>
            </a:r>
            <a:r>
              <a:rPr sz="1100" spc="-65" dirty="0">
                <a:latin typeface="+mn-lt"/>
                <a:cs typeface="Arial MT"/>
              </a:rPr>
              <a:t>classes.</a:t>
            </a:r>
            <a:endParaRPr sz="1100" dirty="0">
              <a:latin typeface="+mn-lt"/>
              <a:cs typeface="Arial MT"/>
            </a:endParaRP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76835">
              <a:lnSpc>
                <a:spcPct val="102699"/>
              </a:lnSpc>
            </a:pPr>
            <a:r>
              <a:rPr sz="1100" spc="-10" dirty="0">
                <a:latin typeface="+mn-lt"/>
                <a:cs typeface="Arial MT"/>
              </a:rPr>
              <a:t>This</a:t>
            </a:r>
            <a:r>
              <a:rPr sz="1100" spc="-20" dirty="0">
                <a:latin typeface="+mn-lt"/>
                <a:cs typeface="Arial MT"/>
              </a:rPr>
              <a:t> </a:t>
            </a:r>
            <a:r>
              <a:rPr sz="1100" spc="-10" dirty="0">
                <a:latin typeface="+mn-lt"/>
                <a:cs typeface="Arial MT"/>
              </a:rPr>
              <a:t>is</a:t>
            </a:r>
            <a:r>
              <a:rPr sz="1100" dirty="0">
                <a:latin typeface="+mn-lt"/>
                <a:cs typeface="Arial MT"/>
              </a:rPr>
              <a:t> </a:t>
            </a:r>
            <a:r>
              <a:rPr sz="1100" spc="-45" dirty="0">
                <a:latin typeface="+mn-lt"/>
                <a:cs typeface="Arial MT"/>
              </a:rPr>
              <a:t>surprising</a:t>
            </a:r>
            <a:r>
              <a:rPr sz="1100" dirty="0">
                <a:latin typeface="+mn-lt"/>
                <a:cs typeface="Arial MT"/>
              </a:rPr>
              <a:t> </a:t>
            </a:r>
            <a:r>
              <a:rPr sz="1100" spc="-90" dirty="0">
                <a:latin typeface="+mn-lt"/>
                <a:cs typeface="Arial MT"/>
              </a:rPr>
              <a:t>because</a:t>
            </a:r>
            <a:r>
              <a:rPr sz="1100" spc="15" dirty="0">
                <a:latin typeface="+mn-lt"/>
                <a:cs typeface="Arial MT"/>
              </a:rPr>
              <a:t> </a:t>
            </a:r>
            <a:r>
              <a:rPr sz="1100" spc="-55" dirty="0">
                <a:latin typeface="+mn-lt"/>
                <a:cs typeface="Arial MT"/>
              </a:rPr>
              <a:t>female</a:t>
            </a:r>
            <a:r>
              <a:rPr sz="1100" dirty="0">
                <a:latin typeface="+mn-lt"/>
                <a:cs typeface="Arial MT"/>
              </a:rPr>
              <a:t> </a:t>
            </a:r>
            <a:r>
              <a:rPr sz="1100" spc="-35" dirty="0">
                <a:latin typeface="+mn-lt"/>
                <a:cs typeface="Arial MT"/>
              </a:rPr>
              <a:t>athletes</a:t>
            </a:r>
            <a:r>
              <a:rPr sz="1100" spc="-5" dirty="0">
                <a:latin typeface="+mn-lt"/>
                <a:cs typeface="Arial MT"/>
              </a:rPr>
              <a:t> </a:t>
            </a:r>
            <a:r>
              <a:rPr sz="1100" dirty="0">
                <a:latin typeface="+mn-lt"/>
                <a:cs typeface="Arial MT"/>
              </a:rPr>
              <a:t>often </a:t>
            </a:r>
            <a:r>
              <a:rPr sz="1100" spc="-70" dirty="0">
                <a:latin typeface="+mn-lt"/>
                <a:cs typeface="Arial MT"/>
              </a:rPr>
              <a:t>have</a:t>
            </a:r>
            <a:r>
              <a:rPr sz="1100" dirty="0">
                <a:latin typeface="+mn-lt"/>
                <a:cs typeface="Arial MT"/>
              </a:rPr>
              <a:t> to </a:t>
            </a:r>
            <a:r>
              <a:rPr sz="1100" spc="-65" dirty="0">
                <a:latin typeface="+mn-lt"/>
                <a:cs typeface="Arial MT"/>
              </a:rPr>
              <a:t>miss</a:t>
            </a:r>
            <a:r>
              <a:rPr sz="1100" dirty="0">
                <a:latin typeface="+mn-lt"/>
                <a:cs typeface="Arial MT"/>
              </a:rPr>
              <a:t> </a:t>
            </a:r>
            <a:r>
              <a:rPr sz="1100" spc="-45" dirty="0">
                <a:latin typeface="+mn-lt"/>
                <a:cs typeface="Arial MT"/>
              </a:rPr>
              <a:t>class </a:t>
            </a:r>
            <a:r>
              <a:rPr sz="1100" dirty="0">
                <a:latin typeface="+mn-lt"/>
                <a:cs typeface="Arial MT"/>
              </a:rPr>
              <a:t>for</a:t>
            </a:r>
            <a:r>
              <a:rPr sz="1100" spc="-10" dirty="0">
                <a:latin typeface="+mn-lt"/>
                <a:cs typeface="Arial MT"/>
              </a:rPr>
              <a:t> competitions.</a:t>
            </a:r>
            <a:endParaRPr sz="1100" dirty="0">
              <a:latin typeface="+mn-lt"/>
              <a:cs typeface="Arial MT"/>
            </a:endParaRPr>
          </a:p>
          <a:p>
            <a:pPr>
              <a:lnSpc>
                <a:spcPct val="100000"/>
              </a:lnSpc>
            </a:pPr>
            <a:endParaRPr sz="1100" dirty="0">
              <a:latin typeface="+mn-lt"/>
              <a:cs typeface="Arial MT"/>
            </a:endParaRPr>
          </a:p>
          <a:p>
            <a:pPr>
              <a:lnSpc>
                <a:spcPct val="100000"/>
              </a:lnSpc>
              <a:spcBef>
                <a:spcPts val="305"/>
              </a:spcBef>
            </a:pPr>
            <a:endParaRPr sz="1100" dirty="0">
              <a:solidFill>
                <a:srgbClr val="00B0F0"/>
              </a:solidFill>
              <a:latin typeface="+mn-lt"/>
              <a:cs typeface="Arial MT"/>
            </a:endParaRPr>
          </a:p>
          <a:p>
            <a:pPr marL="12700" marR="185420">
              <a:lnSpc>
                <a:spcPct val="102600"/>
              </a:lnSpc>
            </a:pPr>
            <a:r>
              <a:rPr sz="1100" spc="-65" dirty="0">
                <a:solidFill>
                  <a:srgbClr val="00B0F0"/>
                </a:solidFill>
                <a:latin typeface="+mn-lt"/>
                <a:cs typeface="Arial MT"/>
              </a:rPr>
              <a:t>Can</a:t>
            </a:r>
            <a:r>
              <a:rPr sz="1100" spc="-5" dirty="0">
                <a:solidFill>
                  <a:srgbClr val="00B0F0"/>
                </a:solidFill>
                <a:latin typeface="+mn-lt"/>
                <a:cs typeface="Arial MT"/>
              </a:rPr>
              <a:t> </a:t>
            </a:r>
            <a:r>
              <a:rPr sz="1100" spc="-45" dirty="0">
                <a:solidFill>
                  <a:srgbClr val="00B0F0"/>
                </a:solidFill>
                <a:latin typeface="+mn-lt"/>
                <a:cs typeface="Arial MT"/>
              </a:rPr>
              <a:t>you</a:t>
            </a:r>
            <a:r>
              <a:rPr sz="1100" spc="5" dirty="0">
                <a:solidFill>
                  <a:srgbClr val="00B0F0"/>
                </a:solidFill>
                <a:latin typeface="+mn-lt"/>
                <a:cs typeface="Arial MT"/>
              </a:rPr>
              <a:t> </a:t>
            </a:r>
            <a:r>
              <a:rPr sz="1100" dirty="0">
                <a:solidFill>
                  <a:srgbClr val="00B0F0"/>
                </a:solidFill>
                <a:latin typeface="+mn-lt"/>
                <a:cs typeface="Arial MT"/>
              </a:rPr>
              <a:t>think of</a:t>
            </a:r>
            <a:r>
              <a:rPr sz="1100" spc="5" dirty="0">
                <a:solidFill>
                  <a:srgbClr val="00B0F0"/>
                </a:solidFill>
                <a:latin typeface="+mn-lt"/>
                <a:cs typeface="Arial MT"/>
              </a:rPr>
              <a:t> </a:t>
            </a:r>
            <a:r>
              <a:rPr sz="1100" dirty="0">
                <a:solidFill>
                  <a:srgbClr val="00B0F0"/>
                </a:solidFill>
                <a:latin typeface="+mn-lt"/>
                <a:cs typeface="Arial MT"/>
              </a:rPr>
              <a:t>a</a:t>
            </a:r>
            <a:r>
              <a:rPr sz="1100" spc="5" dirty="0">
                <a:solidFill>
                  <a:srgbClr val="00B0F0"/>
                </a:solidFill>
                <a:latin typeface="+mn-lt"/>
                <a:cs typeface="Arial MT"/>
              </a:rPr>
              <a:t> </a:t>
            </a:r>
            <a:r>
              <a:rPr sz="1100" spc="-45" dirty="0">
                <a:solidFill>
                  <a:srgbClr val="00B0F0"/>
                </a:solidFill>
                <a:latin typeface="+mn-lt"/>
                <a:cs typeface="Arial MT"/>
              </a:rPr>
              <a:t>model</a:t>
            </a:r>
            <a:r>
              <a:rPr sz="1100" spc="5" dirty="0">
                <a:solidFill>
                  <a:srgbClr val="00B0F0"/>
                </a:solidFill>
                <a:latin typeface="+mn-lt"/>
                <a:cs typeface="Arial MT"/>
              </a:rPr>
              <a:t> </a:t>
            </a:r>
            <a:r>
              <a:rPr sz="1100" dirty="0">
                <a:solidFill>
                  <a:srgbClr val="00B0F0"/>
                </a:solidFill>
                <a:latin typeface="+mn-lt"/>
                <a:cs typeface="Arial MT"/>
              </a:rPr>
              <a:t>– a</a:t>
            </a:r>
            <a:r>
              <a:rPr sz="1100" spc="5" dirty="0">
                <a:solidFill>
                  <a:srgbClr val="00B0F0"/>
                </a:solidFill>
                <a:latin typeface="+mn-lt"/>
                <a:cs typeface="Arial MT"/>
              </a:rPr>
              <a:t> </a:t>
            </a:r>
            <a:r>
              <a:rPr sz="1100" spc="-85" dirty="0">
                <a:solidFill>
                  <a:srgbClr val="00B0F0"/>
                </a:solidFill>
                <a:latin typeface="+mn-lt"/>
                <a:cs typeface="Arial MT"/>
              </a:rPr>
              <a:t>process</a:t>
            </a:r>
            <a:r>
              <a:rPr sz="1100" spc="10" dirty="0">
                <a:solidFill>
                  <a:srgbClr val="00B0F0"/>
                </a:solidFill>
                <a:latin typeface="+mn-lt"/>
                <a:cs typeface="Arial MT"/>
              </a:rPr>
              <a:t> </a:t>
            </a:r>
            <a:r>
              <a:rPr sz="1100" dirty="0">
                <a:solidFill>
                  <a:srgbClr val="00B0F0"/>
                </a:solidFill>
                <a:latin typeface="+mn-lt"/>
                <a:cs typeface="Arial MT"/>
              </a:rPr>
              <a:t>–</a:t>
            </a:r>
            <a:r>
              <a:rPr sz="1100" spc="5" dirty="0">
                <a:solidFill>
                  <a:srgbClr val="00B0F0"/>
                </a:solidFill>
                <a:latin typeface="+mn-lt"/>
                <a:cs typeface="Arial MT"/>
              </a:rPr>
              <a:t> </a:t>
            </a:r>
            <a:r>
              <a:rPr sz="1100" dirty="0">
                <a:solidFill>
                  <a:srgbClr val="00B0F0"/>
                </a:solidFill>
                <a:latin typeface="+mn-lt"/>
                <a:cs typeface="Arial MT"/>
              </a:rPr>
              <a:t>that</a:t>
            </a:r>
            <a:r>
              <a:rPr sz="1100" spc="5" dirty="0">
                <a:solidFill>
                  <a:srgbClr val="00B0F0"/>
                </a:solidFill>
                <a:latin typeface="+mn-lt"/>
                <a:cs typeface="Arial MT"/>
              </a:rPr>
              <a:t> </a:t>
            </a:r>
            <a:r>
              <a:rPr sz="1100" dirty="0">
                <a:solidFill>
                  <a:srgbClr val="00B0F0"/>
                </a:solidFill>
                <a:latin typeface="+mn-lt"/>
                <a:cs typeface="Arial MT"/>
              </a:rPr>
              <a:t>might </a:t>
            </a:r>
            <a:r>
              <a:rPr sz="1100" spc="-50" dirty="0">
                <a:solidFill>
                  <a:srgbClr val="00B0F0"/>
                </a:solidFill>
                <a:latin typeface="+mn-lt"/>
                <a:cs typeface="Arial MT"/>
              </a:rPr>
              <a:t>produce</a:t>
            </a:r>
            <a:r>
              <a:rPr sz="1100" spc="5" dirty="0">
                <a:solidFill>
                  <a:srgbClr val="00B0F0"/>
                </a:solidFill>
                <a:latin typeface="+mn-lt"/>
                <a:cs typeface="Arial MT"/>
              </a:rPr>
              <a:t> </a:t>
            </a:r>
            <a:r>
              <a:rPr sz="1100" spc="-20" dirty="0">
                <a:solidFill>
                  <a:srgbClr val="00B0F0"/>
                </a:solidFill>
                <a:latin typeface="+mn-lt"/>
                <a:cs typeface="Arial MT"/>
              </a:rPr>
              <a:t>this </a:t>
            </a:r>
            <a:r>
              <a:rPr sz="1100" spc="-40" dirty="0">
                <a:solidFill>
                  <a:srgbClr val="00B0F0"/>
                </a:solidFill>
                <a:latin typeface="+mn-lt"/>
                <a:cs typeface="Arial MT"/>
              </a:rPr>
              <a:t>puzzling</a:t>
            </a:r>
            <a:r>
              <a:rPr sz="1100" spc="10" dirty="0">
                <a:solidFill>
                  <a:srgbClr val="00B0F0"/>
                </a:solidFill>
                <a:latin typeface="+mn-lt"/>
                <a:cs typeface="Arial MT"/>
              </a:rPr>
              <a:t> </a:t>
            </a:r>
            <a:r>
              <a:rPr sz="1100" spc="-10" dirty="0">
                <a:solidFill>
                  <a:srgbClr val="00B0F0"/>
                </a:solidFill>
                <a:latin typeface="+mn-lt"/>
                <a:cs typeface="Arial MT"/>
              </a:rPr>
              <a:t>observation?</a:t>
            </a:r>
            <a:endParaRPr sz="1100" dirty="0">
              <a:solidFill>
                <a:srgbClr val="00B0F0"/>
              </a:solidFill>
              <a:latin typeface="+mn-lt"/>
              <a:cs typeface="Arial MT"/>
            </a:endParaRPr>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937284"/>
            <a:ext cx="3583304" cy="1043940"/>
          </a:xfrm>
          <a:prstGeom prst="rect">
            <a:avLst/>
          </a:prstGeom>
        </p:spPr>
        <p:txBody>
          <a:bodyPr vert="horz" wrap="square" lIns="0" tIns="11430" rIns="0" bIns="0" rtlCol="0">
            <a:spAutoFit/>
          </a:bodyPr>
          <a:lstStyle/>
          <a:p>
            <a:pPr marL="38100">
              <a:lnSpc>
                <a:spcPct val="100000"/>
              </a:lnSpc>
              <a:spcBef>
                <a:spcPts val="90"/>
              </a:spcBef>
            </a:pPr>
            <a:r>
              <a:rPr sz="1100" spc="-50" dirty="0">
                <a:latin typeface="+mn-lt"/>
                <a:cs typeface="Arial MT"/>
              </a:rPr>
              <a:t>You</a:t>
            </a:r>
            <a:r>
              <a:rPr sz="1100" spc="-10" dirty="0">
                <a:latin typeface="+mn-lt"/>
                <a:cs typeface="Arial MT"/>
              </a:rPr>
              <a:t> </a:t>
            </a:r>
            <a:r>
              <a:rPr sz="1100" dirty="0">
                <a:latin typeface="+mn-lt"/>
                <a:cs typeface="Arial MT"/>
              </a:rPr>
              <a:t>might</a:t>
            </a:r>
            <a:r>
              <a:rPr sz="1100" spc="-5" dirty="0">
                <a:latin typeface="+mn-lt"/>
                <a:cs typeface="Arial MT"/>
              </a:rPr>
              <a:t> </a:t>
            </a:r>
            <a:r>
              <a:rPr sz="1100" dirty="0">
                <a:latin typeface="+mn-lt"/>
                <a:cs typeface="Arial MT"/>
              </a:rPr>
              <a:t>start</a:t>
            </a:r>
            <a:r>
              <a:rPr sz="1100" spc="-10" dirty="0">
                <a:latin typeface="+mn-lt"/>
                <a:cs typeface="Arial MT"/>
              </a:rPr>
              <a:t> </a:t>
            </a:r>
            <a:r>
              <a:rPr sz="1100" dirty="0">
                <a:latin typeface="+mn-lt"/>
                <a:cs typeface="Arial MT"/>
              </a:rPr>
              <a:t>with</a:t>
            </a:r>
            <a:r>
              <a:rPr sz="1100" spc="-5" dirty="0">
                <a:latin typeface="+mn-lt"/>
                <a:cs typeface="Arial MT"/>
              </a:rPr>
              <a:t> </a:t>
            </a:r>
            <a:r>
              <a:rPr sz="1100" dirty="0">
                <a:latin typeface="+mn-lt"/>
                <a:cs typeface="Arial MT"/>
              </a:rPr>
              <a:t>the</a:t>
            </a:r>
            <a:r>
              <a:rPr sz="1100" spc="-10" dirty="0">
                <a:latin typeface="+mn-lt"/>
                <a:cs typeface="Arial MT"/>
              </a:rPr>
              <a:t> </a:t>
            </a:r>
            <a:r>
              <a:rPr sz="1100" spc="-30" dirty="0">
                <a:latin typeface="+mn-lt"/>
                <a:cs typeface="Arial MT"/>
              </a:rPr>
              <a:t>following</a:t>
            </a:r>
            <a:r>
              <a:rPr sz="1100" spc="-5" dirty="0">
                <a:latin typeface="+mn-lt"/>
                <a:cs typeface="Arial MT"/>
              </a:rPr>
              <a:t> </a:t>
            </a:r>
            <a:r>
              <a:rPr sz="1100" spc="-10" dirty="0">
                <a:latin typeface="+mn-lt"/>
                <a:cs typeface="Arial MT"/>
              </a:rPr>
              <a:t>conjecture:</a:t>
            </a:r>
            <a:endParaRPr sz="1100" dirty="0">
              <a:latin typeface="+mn-lt"/>
              <a:cs typeface="Arial MT"/>
            </a:endParaRPr>
          </a:p>
          <a:p>
            <a:pPr marL="313055" indent="-136525">
              <a:lnSpc>
                <a:spcPct val="100000"/>
              </a:lnSpc>
              <a:spcBef>
                <a:spcPts val="900"/>
              </a:spcBef>
              <a:buFont typeface="Arial"/>
              <a:buChar char="•"/>
              <a:tabLst>
                <a:tab pos="313055" algn="l"/>
              </a:tabLst>
            </a:pPr>
            <a:r>
              <a:rPr sz="1100" spc="-80" dirty="0">
                <a:latin typeface="+mn-lt"/>
                <a:cs typeface="Arial MT"/>
              </a:rPr>
              <a:t>Female</a:t>
            </a:r>
            <a:r>
              <a:rPr sz="1100" spc="5" dirty="0">
                <a:latin typeface="+mn-lt"/>
                <a:cs typeface="Arial MT"/>
              </a:rPr>
              <a:t> </a:t>
            </a:r>
            <a:r>
              <a:rPr sz="1100" spc="-35" dirty="0">
                <a:latin typeface="+mn-lt"/>
                <a:cs typeface="Arial MT"/>
              </a:rPr>
              <a:t>athletes</a:t>
            </a:r>
            <a:r>
              <a:rPr sz="1100" spc="10" dirty="0">
                <a:latin typeface="+mn-lt"/>
                <a:cs typeface="Arial MT"/>
              </a:rPr>
              <a:t> </a:t>
            </a:r>
            <a:r>
              <a:rPr sz="1100" spc="-60" dirty="0">
                <a:latin typeface="+mn-lt"/>
                <a:cs typeface="Arial MT"/>
              </a:rPr>
              <a:t>are</a:t>
            </a:r>
            <a:r>
              <a:rPr sz="1100" spc="5" dirty="0">
                <a:latin typeface="+mn-lt"/>
                <a:cs typeface="Arial MT"/>
              </a:rPr>
              <a:t> </a:t>
            </a:r>
            <a:r>
              <a:rPr sz="1100" spc="-10" dirty="0">
                <a:latin typeface="+mn-lt"/>
                <a:cs typeface="Arial MT"/>
              </a:rPr>
              <a:t>smart.</a:t>
            </a:r>
            <a:endParaRPr sz="1100" dirty="0">
              <a:latin typeface="+mn-lt"/>
              <a:cs typeface="Arial MT"/>
            </a:endParaRPr>
          </a:p>
          <a:p>
            <a:pPr>
              <a:lnSpc>
                <a:spcPct val="100000"/>
              </a:lnSpc>
            </a:pPr>
            <a:endParaRPr sz="1100" dirty="0">
              <a:latin typeface="+mn-lt"/>
              <a:cs typeface="Arial MT"/>
            </a:endParaRPr>
          </a:p>
          <a:p>
            <a:pPr>
              <a:lnSpc>
                <a:spcPct val="100000"/>
              </a:lnSpc>
              <a:spcBef>
                <a:spcPts val="640"/>
              </a:spcBef>
            </a:pPr>
            <a:endParaRPr sz="1100" dirty="0">
              <a:latin typeface="+mn-lt"/>
              <a:cs typeface="Arial MT"/>
            </a:endParaRPr>
          </a:p>
          <a:p>
            <a:pPr marL="38100">
              <a:lnSpc>
                <a:spcPct val="100000"/>
              </a:lnSpc>
            </a:pPr>
            <a:r>
              <a:rPr sz="1100" spc="-20" dirty="0">
                <a:latin typeface="+mn-lt"/>
                <a:cs typeface="Arial MT"/>
              </a:rPr>
              <a:t>While</a:t>
            </a:r>
            <a:r>
              <a:rPr sz="1100" spc="-15" dirty="0">
                <a:latin typeface="+mn-lt"/>
                <a:cs typeface="Arial MT"/>
              </a:rPr>
              <a:t> </a:t>
            </a:r>
            <a:r>
              <a:rPr sz="1100" dirty="0">
                <a:latin typeface="+mn-lt"/>
                <a:cs typeface="Arial MT"/>
              </a:rPr>
              <a:t>this</a:t>
            </a:r>
            <a:r>
              <a:rPr sz="1100" spc="-15" dirty="0">
                <a:latin typeface="+mn-lt"/>
                <a:cs typeface="Arial MT"/>
              </a:rPr>
              <a:t> </a:t>
            </a:r>
            <a:r>
              <a:rPr sz="1100" spc="-10" dirty="0">
                <a:latin typeface="+mn-lt"/>
                <a:cs typeface="Arial MT"/>
              </a:rPr>
              <a:t>is</a:t>
            </a:r>
            <a:r>
              <a:rPr sz="1100" spc="-15" dirty="0">
                <a:latin typeface="+mn-lt"/>
                <a:cs typeface="Arial MT"/>
              </a:rPr>
              <a:t> </a:t>
            </a:r>
            <a:r>
              <a:rPr sz="1100" spc="-20" dirty="0">
                <a:latin typeface="+mn-lt"/>
                <a:cs typeface="Arial MT"/>
              </a:rPr>
              <a:t>an</a:t>
            </a:r>
            <a:r>
              <a:rPr sz="1100" spc="-10" dirty="0">
                <a:latin typeface="+mn-lt"/>
                <a:cs typeface="Arial MT"/>
              </a:rPr>
              <a:t> </a:t>
            </a:r>
            <a:r>
              <a:rPr sz="1100" spc="-35" dirty="0">
                <a:latin typeface="+mn-lt"/>
                <a:cs typeface="Arial MT"/>
              </a:rPr>
              <a:t>explanation,</a:t>
            </a:r>
            <a:r>
              <a:rPr sz="1100" spc="-15" dirty="0">
                <a:latin typeface="+mn-lt"/>
                <a:cs typeface="Arial MT"/>
              </a:rPr>
              <a:t> </a:t>
            </a:r>
            <a:r>
              <a:rPr sz="1100" dirty="0">
                <a:latin typeface="+mn-lt"/>
                <a:cs typeface="Arial MT"/>
              </a:rPr>
              <a:t>it’s</a:t>
            </a:r>
            <a:r>
              <a:rPr sz="1100" spc="-15" dirty="0">
                <a:latin typeface="+mn-lt"/>
                <a:cs typeface="Arial MT"/>
              </a:rPr>
              <a:t> </a:t>
            </a:r>
            <a:r>
              <a:rPr sz="1100" dirty="0">
                <a:latin typeface="+mn-lt"/>
                <a:cs typeface="Arial MT"/>
              </a:rPr>
              <a:t>not</a:t>
            </a:r>
            <a:r>
              <a:rPr sz="1100" spc="-10" dirty="0">
                <a:latin typeface="+mn-lt"/>
                <a:cs typeface="Arial MT"/>
              </a:rPr>
              <a:t> </a:t>
            </a:r>
            <a:r>
              <a:rPr sz="1100" dirty="0">
                <a:latin typeface="+mn-lt"/>
                <a:cs typeface="Arial MT"/>
              </a:rPr>
              <a:t>a</a:t>
            </a:r>
            <a:r>
              <a:rPr sz="1100" spc="-15" dirty="0">
                <a:latin typeface="+mn-lt"/>
                <a:cs typeface="Arial MT"/>
              </a:rPr>
              <a:t> </a:t>
            </a:r>
            <a:r>
              <a:rPr sz="1100" spc="-25" dirty="0">
                <a:latin typeface="+mn-lt"/>
                <a:cs typeface="Arial MT"/>
              </a:rPr>
              <a:t>particularly</a:t>
            </a:r>
            <a:r>
              <a:rPr sz="1100" spc="-15" dirty="0">
                <a:latin typeface="+mn-lt"/>
                <a:cs typeface="Arial MT"/>
              </a:rPr>
              <a:t> </a:t>
            </a:r>
            <a:r>
              <a:rPr sz="1100" spc="-25" dirty="0">
                <a:latin typeface="+mn-lt"/>
                <a:cs typeface="Arial MT"/>
              </a:rPr>
              <a:t>good</a:t>
            </a:r>
            <a:r>
              <a:rPr sz="1100" spc="-15" dirty="0">
                <a:latin typeface="+mn-lt"/>
                <a:cs typeface="Arial MT"/>
              </a:rPr>
              <a:t> </a:t>
            </a:r>
            <a:r>
              <a:rPr sz="1100" spc="-20" dirty="0">
                <a:latin typeface="+mn-lt"/>
                <a:cs typeface="Arial MT"/>
              </a:rPr>
              <a:t>one.</a:t>
            </a:r>
            <a:endParaRPr sz="1100" dirty="0">
              <a:latin typeface="+mn-lt"/>
              <a:cs typeface="Arial MT"/>
            </a:endParaRPr>
          </a:p>
        </p:txBody>
      </p:sp>
    </p:spTree>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570038"/>
            <a:ext cx="3909695" cy="754380"/>
          </a:xfrm>
          <a:prstGeom prst="rect">
            <a:avLst/>
          </a:prstGeom>
        </p:spPr>
        <p:txBody>
          <a:bodyPr vert="horz" wrap="square" lIns="0" tIns="6985" rIns="0" bIns="0" rtlCol="0">
            <a:spAutoFit/>
          </a:bodyPr>
          <a:lstStyle/>
          <a:p>
            <a:pPr marL="25400" marR="17780">
              <a:lnSpc>
                <a:spcPct val="102600"/>
              </a:lnSpc>
              <a:spcBef>
                <a:spcPts val="55"/>
              </a:spcBef>
            </a:pPr>
            <a:r>
              <a:rPr sz="1100" spc="-50" dirty="0">
                <a:latin typeface="+mn-lt"/>
                <a:cs typeface="Arial MT"/>
              </a:rPr>
              <a:t>One</a:t>
            </a:r>
            <a:r>
              <a:rPr sz="1100" spc="-10" dirty="0">
                <a:latin typeface="+mn-lt"/>
                <a:cs typeface="Arial MT"/>
              </a:rPr>
              <a:t> </a:t>
            </a:r>
            <a:r>
              <a:rPr sz="1100" dirty="0">
                <a:latin typeface="+mn-lt"/>
                <a:cs typeface="Arial MT"/>
              </a:rPr>
              <a:t>thing</a:t>
            </a:r>
            <a:r>
              <a:rPr sz="1100" spc="-10" dirty="0">
                <a:latin typeface="+mn-lt"/>
                <a:cs typeface="Arial MT"/>
              </a:rPr>
              <a:t> </a:t>
            </a:r>
            <a:r>
              <a:rPr sz="1100" spc="-45" dirty="0">
                <a:latin typeface="+mn-lt"/>
                <a:cs typeface="Arial MT"/>
              </a:rPr>
              <a:t>you</a:t>
            </a:r>
            <a:r>
              <a:rPr sz="1100" spc="-5" dirty="0">
                <a:latin typeface="+mn-lt"/>
                <a:cs typeface="Arial MT"/>
              </a:rPr>
              <a:t> </a:t>
            </a:r>
            <a:r>
              <a:rPr sz="1100" dirty="0">
                <a:latin typeface="+mn-lt"/>
                <a:cs typeface="Arial MT"/>
              </a:rPr>
              <a:t>might</a:t>
            </a:r>
            <a:r>
              <a:rPr sz="1100" spc="-10" dirty="0">
                <a:latin typeface="+mn-lt"/>
                <a:cs typeface="Arial MT"/>
              </a:rPr>
              <a:t> </a:t>
            </a:r>
            <a:r>
              <a:rPr sz="1100" dirty="0">
                <a:latin typeface="+mn-lt"/>
                <a:cs typeface="Arial MT"/>
              </a:rPr>
              <a:t>think</a:t>
            </a:r>
            <a:r>
              <a:rPr sz="1100" spc="-5" dirty="0">
                <a:latin typeface="+mn-lt"/>
                <a:cs typeface="Arial MT"/>
              </a:rPr>
              <a:t> </a:t>
            </a:r>
            <a:r>
              <a:rPr sz="1100" dirty="0">
                <a:latin typeface="+mn-lt"/>
                <a:cs typeface="Arial MT"/>
              </a:rPr>
              <a:t>to</a:t>
            </a:r>
            <a:r>
              <a:rPr sz="1100" spc="-10" dirty="0">
                <a:latin typeface="+mn-lt"/>
                <a:cs typeface="Arial MT"/>
              </a:rPr>
              <a:t> </a:t>
            </a:r>
            <a:r>
              <a:rPr sz="1100" dirty="0">
                <a:latin typeface="+mn-lt"/>
                <a:cs typeface="Arial MT"/>
              </a:rPr>
              <a:t>do</a:t>
            </a:r>
            <a:r>
              <a:rPr sz="1100" spc="-10" dirty="0">
                <a:latin typeface="+mn-lt"/>
                <a:cs typeface="Arial MT"/>
              </a:rPr>
              <a:t> </a:t>
            </a:r>
            <a:r>
              <a:rPr sz="1100" dirty="0">
                <a:latin typeface="+mn-lt"/>
                <a:cs typeface="Arial MT"/>
              </a:rPr>
              <a:t>to</a:t>
            </a:r>
            <a:r>
              <a:rPr sz="1100" spc="-5" dirty="0">
                <a:latin typeface="+mn-lt"/>
                <a:cs typeface="Arial MT"/>
              </a:rPr>
              <a:t> </a:t>
            </a:r>
            <a:r>
              <a:rPr sz="1100" spc="-40" dirty="0">
                <a:latin typeface="+mn-lt"/>
                <a:cs typeface="Arial MT"/>
              </a:rPr>
              <a:t>improve</a:t>
            </a:r>
            <a:r>
              <a:rPr sz="1100" spc="-10" dirty="0">
                <a:latin typeface="+mn-lt"/>
                <a:cs typeface="Arial MT"/>
              </a:rPr>
              <a:t> </a:t>
            </a:r>
            <a:r>
              <a:rPr sz="1100" spc="-25" dirty="0">
                <a:latin typeface="+mn-lt"/>
                <a:cs typeface="Arial MT"/>
              </a:rPr>
              <a:t>your</a:t>
            </a:r>
            <a:r>
              <a:rPr sz="1100" spc="-5" dirty="0">
                <a:latin typeface="+mn-lt"/>
                <a:cs typeface="Arial MT"/>
              </a:rPr>
              <a:t> </a:t>
            </a:r>
            <a:r>
              <a:rPr sz="1100" spc="-40" dirty="0">
                <a:latin typeface="+mn-lt"/>
                <a:cs typeface="Arial MT"/>
              </a:rPr>
              <a:t>explanation</a:t>
            </a:r>
            <a:r>
              <a:rPr sz="1100" spc="-10" dirty="0">
                <a:latin typeface="+mn-lt"/>
                <a:cs typeface="Arial MT"/>
              </a:rPr>
              <a:t> is </a:t>
            </a:r>
            <a:r>
              <a:rPr sz="1100" spc="-25" dirty="0">
                <a:latin typeface="+mn-lt"/>
                <a:cs typeface="Arial MT"/>
              </a:rPr>
              <a:t>to </a:t>
            </a:r>
            <a:r>
              <a:rPr sz="1100" spc="-70" dirty="0">
                <a:latin typeface="+mn-lt"/>
                <a:cs typeface="Arial MT"/>
              </a:rPr>
              <a:t>make</a:t>
            </a:r>
            <a:r>
              <a:rPr sz="1100" spc="50" dirty="0">
                <a:latin typeface="+mn-lt"/>
                <a:cs typeface="Arial MT"/>
              </a:rPr>
              <a:t> </a:t>
            </a:r>
            <a:r>
              <a:rPr sz="1100" dirty="0">
                <a:latin typeface="+mn-lt"/>
                <a:cs typeface="Arial MT"/>
              </a:rPr>
              <a:t>it</a:t>
            </a:r>
            <a:r>
              <a:rPr sz="1100" spc="50" dirty="0">
                <a:latin typeface="+mn-lt"/>
                <a:cs typeface="Arial MT"/>
              </a:rPr>
              <a:t> </a:t>
            </a:r>
            <a:r>
              <a:rPr sz="1100" spc="-55" dirty="0">
                <a:latin typeface="+mn-lt"/>
                <a:cs typeface="Arial MT"/>
              </a:rPr>
              <a:t>more</a:t>
            </a:r>
            <a:r>
              <a:rPr sz="1100" spc="55" dirty="0">
                <a:latin typeface="+mn-lt"/>
                <a:cs typeface="Arial MT"/>
              </a:rPr>
              <a:t> </a:t>
            </a:r>
            <a:r>
              <a:rPr sz="1100" spc="-10" dirty="0">
                <a:latin typeface="+mn-lt"/>
                <a:cs typeface="Arial MT"/>
              </a:rPr>
              <a:t>general.</a:t>
            </a:r>
            <a:endParaRPr sz="1100" dirty="0">
              <a:latin typeface="+mn-lt"/>
              <a:cs typeface="Arial MT"/>
            </a:endParaRPr>
          </a:p>
          <a:p>
            <a:pPr>
              <a:lnSpc>
                <a:spcPct val="100000"/>
              </a:lnSpc>
              <a:spcBef>
                <a:spcPts val="484"/>
              </a:spcBef>
            </a:pPr>
            <a:endParaRPr sz="1100" dirty="0">
              <a:latin typeface="+mn-lt"/>
              <a:cs typeface="Arial MT"/>
            </a:endParaRPr>
          </a:p>
          <a:p>
            <a:pPr marL="300355" indent="-136525">
              <a:lnSpc>
                <a:spcPct val="100000"/>
              </a:lnSpc>
              <a:buFont typeface="Arial"/>
              <a:buChar char="•"/>
              <a:tabLst>
                <a:tab pos="300355" algn="l"/>
              </a:tabLst>
            </a:pPr>
            <a:r>
              <a:rPr sz="1100" spc="-30" dirty="0">
                <a:latin typeface="+mn-lt"/>
                <a:cs typeface="Arial MT"/>
              </a:rPr>
              <a:t>Athletes</a:t>
            </a:r>
            <a:r>
              <a:rPr sz="1100" spc="-15" dirty="0">
                <a:latin typeface="+mn-lt"/>
                <a:cs typeface="Arial MT"/>
              </a:rPr>
              <a:t> </a:t>
            </a:r>
            <a:r>
              <a:rPr sz="1100" spc="-60" dirty="0">
                <a:latin typeface="+mn-lt"/>
                <a:cs typeface="Arial MT"/>
              </a:rPr>
              <a:t>are</a:t>
            </a:r>
            <a:r>
              <a:rPr sz="1100" spc="-10" dirty="0">
                <a:latin typeface="+mn-lt"/>
                <a:cs typeface="Arial MT"/>
              </a:rPr>
              <a:t> smart.</a:t>
            </a:r>
            <a:endParaRPr sz="1100" dirty="0">
              <a:latin typeface="+mn-lt"/>
              <a:cs typeface="Arial MT"/>
            </a:endParaRPr>
          </a:p>
        </p:txBody>
      </p:sp>
    </p:spTree>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570038"/>
            <a:ext cx="3960495" cy="1953612"/>
          </a:xfrm>
          <a:prstGeom prst="rect">
            <a:avLst/>
          </a:prstGeom>
        </p:spPr>
        <p:txBody>
          <a:bodyPr vert="horz" wrap="square" lIns="0" tIns="6985" rIns="0" bIns="0" rtlCol="0">
            <a:spAutoFit/>
          </a:bodyPr>
          <a:lstStyle/>
          <a:p>
            <a:pPr marL="50800" marR="43180">
              <a:lnSpc>
                <a:spcPct val="102600"/>
              </a:lnSpc>
              <a:spcBef>
                <a:spcPts val="55"/>
              </a:spcBef>
            </a:pPr>
            <a:r>
              <a:rPr sz="1100" spc="-50" dirty="0">
                <a:latin typeface="+mn-lt"/>
                <a:cs typeface="Arial MT"/>
              </a:rPr>
              <a:t>One</a:t>
            </a:r>
            <a:r>
              <a:rPr sz="1100" spc="-10" dirty="0">
                <a:latin typeface="+mn-lt"/>
                <a:cs typeface="Arial MT"/>
              </a:rPr>
              <a:t> </a:t>
            </a:r>
            <a:r>
              <a:rPr sz="1100" dirty="0">
                <a:latin typeface="+mn-lt"/>
                <a:cs typeface="Arial MT"/>
              </a:rPr>
              <a:t>thing</a:t>
            </a:r>
            <a:r>
              <a:rPr sz="1100" spc="-10" dirty="0">
                <a:latin typeface="+mn-lt"/>
                <a:cs typeface="Arial MT"/>
              </a:rPr>
              <a:t> </a:t>
            </a:r>
            <a:r>
              <a:rPr sz="1100" spc="-45" dirty="0">
                <a:latin typeface="+mn-lt"/>
                <a:cs typeface="Arial MT"/>
              </a:rPr>
              <a:t>you</a:t>
            </a:r>
            <a:r>
              <a:rPr sz="1100" spc="-5" dirty="0">
                <a:latin typeface="+mn-lt"/>
                <a:cs typeface="Arial MT"/>
              </a:rPr>
              <a:t> </a:t>
            </a:r>
            <a:r>
              <a:rPr sz="1100" dirty="0">
                <a:latin typeface="+mn-lt"/>
                <a:cs typeface="Arial MT"/>
              </a:rPr>
              <a:t>might</a:t>
            </a:r>
            <a:r>
              <a:rPr sz="1100" spc="-10" dirty="0">
                <a:latin typeface="+mn-lt"/>
                <a:cs typeface="Arial MT"/>
              </a:rPr>
              <a:t> </a:t>
            </a:r>
            <a:r>
              <a:rPr sz="1100" dirty="0">
                <a:latin typeface="+mn-lt"/>
                <a:cs typeface="Arial MT"/>
              </a:rPr>
              <a:t>think</a:t>
            </a:r>
            <a:r>
              <a:rPr sz="1100" spc="-5" dirty="0">
                <a:latin typeface="+mn-lt"/>
                <a:cs typeface="Arial MT"/>
              </a:rPr>
              <a:t> </a:t>
            </a:r>
            <a:r>
              <a:rPr sz="1100" dirty="0">
                <a:latin typeface="+mn-lt"/>
                <a:cs typeface="Arial MT"/>
              </a:rPr>
              <a:t>to</a:t>
            </a:r>
            <a:r>
              <a:rPr sz="1100" spc="-10" dirty="0">
                <a:latin typeface="+mn-lt"/>
                <a:cs typeface="Arial MT"/>
              </a:rPr>
              <a:t> </a:t>
            </a:r>
            <a:r>
              <a:rPr sz="1100" dirty="0">
                <a:latin typeface="+mn-lt"/>
                <a:cs typeface="Arial MT"/>
              </a:rPr>
              <a:t>do</a:t>
            </a:r>
            <a:r>
              <a:rPr sz="1100" spc="-10" dirty="0">
                <a:latin typeface="+mn-lt"/>
                <a:cs typeface="Arial MT"/>
              </a:rPr>
              <a:t> </a:t>
            </a:r>
            <a:r>
              <a:rPr sz="1100" dirty="0">
                <a:latin typeface="+mn-lt"/>
                <a:cs typeface="Arial MT"/>
              </a:rPr>
              <a:t>to</a:t>
            </a:r>
            <a:r>
              <a:rPr sz="1100" spc="-5" dirty="0">
                <a:latin typeface="+mn-lt"/>
                <a:cs typeface="Arial MT"/>
              </a:rPr>
              <a:t> </a:t>
            </a:r>
            <a:r>
              <a:rPr sz="1100" spc="-40" dirty="0">
                <a:latin typeface="+mn-lt"/>
                <a:cs typeface="Arial MT"/>
              </a:rPr>
              <a:t>improve</a:t>
            </a:r>
            <a:r>
              <a:rPr sz="1100" spc="-10" dirty="0">
                <a:latin typeface="+mn-lt"/>
                <a:cs typeface="Arial MT"/>
              </a:rPr>
              <a:t> </a:t>
            </a:r>
            <a:r>
              <a:rPr sz="1100" spc="-25" dirty="0">
                <a:latin typeface="+mn-lt"/>
                <a:cs typeface="Arial MT"/>
              </a:rPr>
              <a:t>your</a:t>
            </a:r>
            <a:r>
              <a:rPr sz="1100" spc="-5" dirty="0">
                <a:latin typeface="+mn-lt"/>
                <a:cs typeface="Arial MT"/>
              </a:rPr>
              <a:t> </a:t>
            </a:r>
            <a:r>
              <a:rPr sz="1100" spc="-40" dirty="0">
                <a:latin typeface="+mn-lt"/>
                <a:cs typeface="Arial MT"/>
              </a:rPr>
              <a:t>explanation</a:t>
            </a:r>
            <a:r>
              <a:rPr sz="1100" spc="-10" dirty="0">
                <a:latin typeface="+mn-lt"/>
                <a:cs typeface="Arial MT"/>
              </a:rPr>
              <a:t> is </a:t>
            </a:r>
            <a:r>
              <a:rPr sz="1100" spc="-25" dirty="0">
                <a:latin typeface="+mn-lt"/>
                <a:cs typeface="Arial MT"/>
              </a:rPr>
              <a:t>to </a:t>
            </a:r>
            <a:r>
              <a:rPr sz="1100" spc="-70" dirty="0">
                <a:latin typeface="+mn-lt"/>
                <a:cs typeface="Arial MT"/>
              </a:rPr>
              <a:t>make</a:t>
            </a:r>
            <a:r>
              <a:rPr sz="1100" spc="50" dirty="0">
                <a:latin typeface="+mn-lt"/>
                <a:cs typeface="Arial MT"/>
              </a:rPr>
              <a:t> </a:t>
            </a:r>
            <a:r>
              <a:rPr sz="1100" dirty="0">
                <a:latin typeface="+mn-lt"/>
                <a:cs typeface="Arial MT"/>
              </a:rPr>
              <a:t>it</a:t>
            </a:r>
            <a:r>
              <a:rPr sz="1100" spc="50" dirty="0">
                <a:latin typeface="+mn-lt"/>
                <a:cs typeface="Arial MT"/>
              </a:rPr>
              <a:t> </a:t>
            </a:r>
            <a:r>
              <a:rPr sz="1100" spc="-55" dirty="0">
                <a:latin typeface="+mn-lt"/>
                <a:cs typeface="Arial MT"/>
              </a:rPr>
              <a:t>more</a:t>
            </a:r>
            <a:r>
              <a:rPr sz="1100" spc="55" dirty="0">
                <a:latin typeface="+mn-lt"/>
                <a:cs typeface="Arial MT"/>
              </a:rPr>
              <a:t> </a:t>
            </a:r>
            <a:r>
              <a:rPr sz="1100" spc="-10" dirty="0">
                <a:latin typeface="+mn-lt"/>
                <a:cs typeface="Arial MT"/>
              </a:rPr>
              <a:t>general.</a:t>
            </a:r>
            <a:endParaRPr sz="1100" dirty="0">
              <a:latin typeface="+mn-lt"/>
              <a:cs typeface="Arial MT"/>
            </a:endParaRPr>
          </a:p>
          <a:p>
            <a:pPr>
              <a:lnSpc>
                <a:spcPct val="100000"/>
              </a:lnSpc>
              <a:spcBef>
                <a:spcPts val="484"/>
              </a:spcBef>
            </a:pPr>
            <a:endParaRPr sz="1100" dirty="0">
              <a:latin typeface="+mn-lt"/>
              <a:cs typeface="Arial MT"/>
            </a:endParaRPr>
          </a:p>
          <a:p>
            <a:pPr marL="325755" indent="-136525">
              <a:lnSpc>
                <a:spcPct val="100000"/>
              </a:lnSpc>
              <a:buFont typeface="Arial"/>
              <a:buChar char="•"/>
              <a:tabLst>
                <a:tab pos="325755" algn="l"/>
              </a:tabLst>
            </a:pPr>
            <a:r>
              <a:rPr sz="1100" spc="-30" dirty="0">
                <a:latin typeface="+mn-lt"/>
                <a:cs typeface="Arial MT"/>
              </a:rPr>
              <a:t>Athletes</a:t>
            </a:r>
            <a:r>
              <a:rPr sz="1100" spc="-15" dirty="0">
                <a:latin typeface="+mn-lt"/>
                <a:cs typeface="Arial MT"/>
              </a:rPr>
              <a:t> </a:t>
            </a:r>
            <a:r>
              <a:rPr sz="1100" spc="-60" dirty="0">
                <a:latin typeface="+mn-lt"/>
                <a:cs typeface="Arial MT"/>
              </a:rPr>
              <a:t>are</a:t>
            </a:r>
            <a:r>
              <a:rPr sz="1100" spc="-10" dirty="0">
                <a:latin typeface="+mn-lt"/>
                <a:cs typeface="Arial MT"/>
              </a:rPr>
              <a:t> smart.</a:t>
            </a:r>
            <a:endParaRPr sz="1100" dirty="0">
              <a:latin typeface="+mn-lt"/>
              <a:cs typeface="Arial MT"/>
            </a:endParaRPr>
          </a:p>
          <a:p>
            <a:pPr>
              <a:lnSpc>
                <a:spcPct val="100000"/>
              </a:lnSpc>
            </a:pPr>
            <a:endParaRPr sz="1100" dirty="0">
              <a:latin typeface="+mn-lt"/>
              <a:cs typeface="Arial MT"/>
            </a:endParaRPr>
          </a:p>
          <a:p>
            <a:pPr>
              <a:lnSpc>
                <a:spcPct val="100000"/>
              </a:lnSpc>
              <a:spcBef>
                <a:spcPts val="640"/>
              </a:spcBef>
            </a:pPr>
            <a:endParaRPr sz="1100" dirty="0">
              <a:latin typeface="+mn-lt"/>
              <a:cs typeface="Arial MT"/>
            </a:endParaRPr>
          </a:p>
          <a:p>
            <a:pPr marL="50800">
              <a:lnSpc>
                <a:spcPct val="100000"/>
              </a:lnSpc>
            </a:pPr>
            <a:r>
              <a:rPr sz="1100" dirty="0">
                <a:solidFill>
                  <a:srgbClr val="00B0F0"/>
                </a:solidFill>
                <a:latin typeface="+mn-lt"/>
                <a:cs typeface="Arial MT"/>
              </a:rPr>
              <a:t>But</a:t>
            </a:r>
            <a:r>
              <a:rPr sz="1100" spc="10" dirty="0">
                <a:solidFill>
                  <a:srgbClr val="00B0F0"/>
                </a:solidFill>
                <a:latin typeface="+mn-lt"/>
                <a:cs typeface="Arial MT"/>
              </a:rPr>
              <a:t> </a:t>
            </a:r>
            <a:r>
              <a:rPr sz="1100" spc="-30" dirty="0">
                <a:solidFill>
                  <a:srgbClr val="00B0F0"/>
                </a:solidFill>
                <a:latin typeface="+mn-lt"/>
                <a:cs typeface="Arial MT"/>
              </a:rPr>
              <a:t>there</a:t>
            </a:r>
            <a:r>
              <a:rPr sz="1100" spc="10" dirty="0">
                <a:solidFill>
                  <a:srgbClr val="00B0F0"/>
                </a:solidFill>
                <a:latin typeface="+mn-lt"/>
                <a:cs typeface="Arial MT"/>
              </a:rPr>
              <a:t> </a:t>
            </a:r>
            <a:r>
              <a:rPr sz="1100" spc="-60" dirty="0">
                <a:solidFill>
                  <a:srgbClr val="00B0F0"/>
                </a:solidFill>
                <a:latin typeface="+mn-lt"/>
                <a:cs typeface="Arial MT"/>
              </a:rPr>
              <a:t>are</a:t>
            </a:r>
            <a:r>
              <a:rPr sz="1100" spc="10" dirty="0">
                <a:solidFill>
                  <a:srgbClr val="00B0F0"/>
                </a:solidFill>
                <a:latin typeface="+mn-lt"/>
                <a:cs typeface="Arial MT"/>
              </a:rPr>
              <a:t> </a:t>
            </a:r>
            <a:r>
              <a:rPr sz="1100" dirty="0">
                <a:solidFill>
                  <a:srgbClr val="00B0F0"/>
                </a:solidFill>
                <a:latin typeface="+mn-lt"/>
                <a:cs typeface="Arial MT"/>
              </a:rPr>
              <a:t>at</a:t>
            </a:r>
            <a:r>
              <a:rPr sz="1100" spc="15" dirty="0">
                <a:solidFill>
                  <a:srgbClr val="00B0F0"/>
                </a:solidFill>
                <a:latin typeface="+mn-lt"/>
                <a:cs typeface="Arial MT"/>
              </a:rPr>
              <a:t> </a:t>
            </a:r>
            <a:r>
              <a:rPr sz="1100" spc="-35" dirty="0">
                <a:solidFill>
                  <a:srgbClr val="00B0F0"/>
                </a:solidFill>
                <a:latin typeface="+mn-lt"/>
                <a:cs typeface="Arial MT"/>
              </a:rPr>
              <a:t>least</a:t>
            </a:r>
            <a:r>
              <a:rPr sz="1100" spc="10" dirty="0">
                <a:solidFill>
                  <a:srgbClr val="00B0F0"/>
                </a:solidFill>
                <a:latin typeface="+mn-lt"/>
                <a:cs typeface="Arial MT"/>
              </a:rPr>
              <a:t> </a:t>
            </a:r>
            <a:r>
              <a:rPr sz="1100" dirty="0">
                <a:solidFill>
                  <a:srgbClr val="00B0F0"/>
                </a:solidFill>
                <a:latin typeface="+mn-lt"/>
                <a:cs typeface="Arial MT"/>
              </a:rPr>
              <a:t>two</a:t>
            </a:r>
            <a:r>
              <a:rPr sz="1100" spc="10" dirty="0">
                <a:solidFill>
                  <a:srgbClr val="00B0F0"/>
                </a:solidFill>
                <a:latin typeface="+mn-lt"/>
                <a:cs typeface="Arial MT"/>
              </a:rPr>
              <a:t> </a:t>
            </a:r>
            <a:r>
              <a:rPr sz="1100" spc="-65" dirty="0">
                <a:solidFill>
                  <a:srgbClr val="00B0F0"/>
                </a:solidFill>
                <a:latin typeface="+mn-lt"/>
                <a:cs typeface="Arial MT"/>
              </a:rPr>
              <a:t>problems</a:t>
            </a:r>
            <a:r>
              <a:rPr sz="1100" spc="10" dirty="0">
                <a:solidFill>
                  <a:srgbClr val="00B0F0"/>
                </a:solidFill>
                <a:latin typeface="+mn-lt"/>
                <a:cs typeface="Arial MT"/>
              </a:rPr>
              <a:t> </a:t>
            </a:r>
            <a:r>
              <a:rPr sz="1100" dirty="0">
                <a:solidFill>
                  <a:srgbClr val="00B0F0"/>
                </a:solidFill>
                <a:latin typeface="+mn-lt"/>
                <a:cs typeface="Arial MT"/>
              </a:rPr>
              <a:t>with</a:t>
            </a:r>
            <a:r>
              <a:rPr sz="1100" spc="15" dirty="0">
                <a:solidFill>
                  <a:srgbClr val="00B0F0"/>
                </a:solidFill>
                <a:latin typeface="+mn-lt"/>
                <a:cs typeface="Arial MT"/>
              </a:rPr>
              <a:t> </a:t>
            </a:r>
            <a:r>
              <a:rPr sz="1100" dirty="0">
                <a:solidFill>
                  <a:srgbClr val="00B0F0"/>
                </a:solidFill>
                <a:latin typeface="+mn-lt"/>
                <a:cs typeface="Arial MT"/>
              </a:rPr>
              <a:t>this</a:t>
            </a:r>
            <a:r>
              <a:rPr sz="1100" spc="10" dirty="0">
                <a:solidFill>
                  <a:srgbClr val="00B0F0"/>
                </a:solidFill>
                <a:latin typeface="+mn-lt"/>
                <a:cs typeface="Arial MT"/>
              </a:rPr>
              <a:t> </a:t>
            </a:r>
            <a:r>
              <a:rPr sz="1100" spc="-10" dirty="0">
                <a:solidFill>
                  <a:srgbClr val="00B0F0"/>
                </a:solidFill>
                <a:latin typeface="+mn-lt"/>
                <a:cs typeface="Arial MT"/>
              </a:rPr>
              <a:t>model:</a:t>
            </a:r>
            <a:endParaRPr sz="1100" dirty="0">
              <a:solidFill>
                <a:srgbClr val="00B0F0"/>
              </a:solidFill>
              <a:latin typeface="+mn-lt"/>
              <a:cs typeface="Arial MT"/>
            </a:endParaRPr>
          </a:p>
          <a:p>
            <a:pPr>
              <a:lnSpc>
                <a:spcPct val="100000"/>
              </a:lnSpc>
              <a:spcBef>
                <a:spcPts val="484"/>
              </a:spcBef>
            </a:pPr>
            <a:endParaRPr sz="1100" dirty="0">
              <a:latin typeface="+mn-lt"/>
              <a:cs typeface="Arial MT"/>
            </a:endParaRPr>
          </a:p>
          <a:p>
            <a:pPr marL="325755" indent="-175260">
              <a:lnSpc>
                <a:spcPct val="100000"/>
              </a:lnSpc>
              <a:buAutoNum type="arabicPeriod"/>
              <a:tabLst>
                <a:tab pos="325755" algn="l"/>
              </a:tabLst>
            </a:pPr>
            <a:r>
              <a:rPr sz="1100" spc="-35" dirty="0">
                <a:latin typeface="+mn-lt"/>
                <a:cs typeface="Arial MT"/>
              </a:rPr>
              <a:t>There’s</a:t>
            </a:r>
            <a:r>
              <a:rPr sz="1100" spc="-40" dirty="0">
                <a:latin typeface="+mn-lt"/>
                <a:cs typeface="Arial MT"/>
              </a:rPr>
              <a:t> </a:t>
            </a:r>
            <a:r>
              <a:rPr sz="1100" dirty="0">
                <a:latin typeface="+mn-lt"/>
                <a:cs typeface="Arial MT"/>
              </a:rPr>
              <a:t>no</a:t>
            </a:r>
            <a:r>
              <a:rPr sz="1100" spc="-30" dirty="0">
                <a:latin typeface="+mn-lt"/>
                <a:cs typeface="Arial MT"/>
              </a:rPr>
              <a:t> </a:t>
            </a:r>
            <a:r>
              <a:rPr sz="1100" spc="-114" dirty="0">
                <a:latin typeface="+mn-lt"/>
                <a:cs typeface="Arial MT"/>
              </a:rPr>
              <a:t>sense</a:t>
            </a:r>
            <a:r>
              <a:rPr sz="1100" spc="40" dirty="0">
                <a:latin typeface="+mn-lt"/>
                <a:cs typeface="Arial MT"/>
              </a:rPr>
              <a:t> </a:t>
            </a:r>
            <a:r>
              <a:rPr sz="1100" dirty="0">
                <a:latin typeface="+mn-lt"/>
                <a:cs typeface="Arial MT"/>
              </a:rPr>
              <a:t>of</a:t>
            </a:r>
            <a:r>
              <a:rPr sz="1100" spc="-10" dirty="0">
                <a:latin typeface="+mn-lt"/>
                <a:cs typeface="Arial MT"/>
              </a:rPr>
              <a:t> process.</a:t>
            </a:r>
            <a:endParaRPr sz="1100" dirty="0">
              <a:latin typeface="+mn-lt"/>
              <a:cs typeface="Arial MT"/>
            </a:endParaRPr>
          </a:p>
          <a:p>
            <a:pPr marL="325755" indent="-175260">
              <a:lnSpc>
                <a:spcPct val="100000"/>
              </a:lnSpc>
              <a:spcBef>
                <a:spcPts val="335"/>
              </a:spcBef>
              <a:buAutoNum type="arabicPeriod"/>
              <a:tabLst>
                <a:tab pos="325755" algn="l"/>
              </a:tabLst>
            </a:pPr>
            <a:r>
              <a:rPr sz="1100" dirty="0">
                <a:latin typeface="+mn-lt"/>
                <a:cs typeface="Arial MT"/>
              </a:rPr>
              <a:t>The</a:t>
            </a:r>
            <a:r>
              <a:rPr sz="1100" spc="-30" dirty="0">
                <a:latin typeface="+mn-lt"/>
                <a:cs typeface="Arial MT"/>
              </a:rPr>
              <a:t> </a:t>
            </a:r>
            <a:r>
              <a:rPr sz="1100" spc="-35" dirty="0">
                <a:latin typeface="+mn-lt"/>
                <a:cs typeface="Arial MT"/>
              </a:rPr>
              <a:t>model</a:t>
            </a:r>
            <a:r>
              <a:rPr sz="1100" spc="-15" dirty="0">
                <a:latin typeface="+mn-lt"/>
                <a:cs typeface="Arial MT"/>
              </a:rPr>
              <a:t> </a:t>
            </a:r>
            <a:r>
              <a:rPr sz="1100" spc="-10" dirty="0">
                <a:latin typeface="+mn-lt"/>
                <a:cs typeface="Arial MT"/>
              </a:rPr>
              <a:t>is</a:t>
            </a:r>
            <a:r>
              <a:rPr sz="1100" spc="-20" dirty="0">
                <a:latin typeface="+mn-lt"/>
                <a:cs typeface="Arial MT"/>
              </a:rPr>
              <a:t> </a:t>
            </a:r>
            <a:r>
              <a:rPr sz="1100" spc="-70" dirty="0">
                <a:latin typeface="+mn-lt"/>
                <a:cs typeface="Arial MT"/>
              </a:rPr>
              <a:t>close</a:t>
            </a:r>
            <a:r>
              <a:rPr sz="1100" spc="-5" dirty="0">
                <a:latin typeface="+mn-lt"/>
                <a:cs typeface="Arial MT"/>
              </a:rPr>
              <a:t> </a:t>
            </a:r>
            <a:r>
              <a:rPr sz="1100" dirty="0">
                <a:latin typeface="+mn-lt"/>
                <a:cs typeface="Arial MT"/>
              </a:rPr>
              <a:t>to</a:t>
            </a:r>
            <a:r>
              <a:rPr sz="1100" spc="-15" dirty="0">
                <a:latin typeface="+mn-lt"/>
                <a:cs typeface="Arial MT"/>
              </a:rPr>
              <a:t> </a:t>
            </a:r>
            <a:r>
              <a:rPr sz="1100" spc="-40" dirty="0">
                <a:latin typeface="+mn-lt"/>
                <a:cs typeface="Arial MT"/>
              </a:rPr>
              <a:t>being</a:t>
            </a:r>
            <a:r>
              <a:rPr sz="1100" spc="-15" dirty="0">
                <a:latin typeface="+mn-lt"/>
                <a:cs typeface="Arial MT"/>
              </a:rPr>
              <a:t> </a:t>
            </a:r>
            <a:r>
              <a:rPr sz="1100" dirty="0">
                <a:latin typeface="+mn-lt"/>
                <a:cs typeface="Arial MT"/>
              </a:rPr>
              <a:t>a</a:t>
            </a:r>
            <a:r>
              <a:rPr sz="1100" spc="-20" dirty="0">
                <a:latin typeface="+mn-lt"/>
                <a:cs typeface="Arial MT"/>
              </a:rPr>
              <a:t> </a:t>
            </a:r>
            <a:r>
              <a:rPr sz="1100" spc="-10" dirty="0">
                <a:latin typeface="+mn-lt"/>
                <a:cs typeface="Arial MT"/>
              </a:rPr>
              <a:t>tautology.</a:t>
            </a:r>
            <a:endParaRPr sz="1100" dirty="0">
              <a:latin typeface="+mn-lt"/>
              <a:cs typeface="Arial MT"/>
            </a:endParaRP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78101"/>
            <a:ext cx="1195756" cy="180819"/>
          </a:xfrm>
          <a:prstGeom prst="rect">
            <a:avLst/>
          </a:prstGeom>
        </p:spPr>
        <p:txBody>
          <a:bodyPr vert="horz" wrap="square" lIns="0" tIns="11430" rIns="0" bIns="0" rtlCol="0">
            <a:spAutoFit/>
          </a:bodyPr>
          <a:lstStyle/>
          <a:p>
            <a:pPr marL="12700">
              <a:lnSpc>
                <a:spcPct val="100000"/>
              </a:lnSpc>
              <a:spcBef>
                <a:spcPts val="90"/>
              </a:spcBef>
            </a:pPr>
            <a:r>
              <a:rPr sz="1100" spc="-20" dirty="0">
                <a:solidFill>
                  <a:srgbClr val="00B0F0"/>
                </a:solidFill>
                <a:latin typeface="+mj-lt"/>
                <a:cs typeface="Arial MT"/>
              </a:rPr>
              <a:t>They</a:t>
            </a:r>
            <a:r>
              <a:rPr sz="1100" spc="-35" dirty="0">
                <a:solidFill>
                  <a:srgbClr val="00B0F0"/>
                </a:solidFill>
                <a:latin typeface="+mj-lt"/>
                <a:cs typeface="Arial MT"/>
              </a:rPr>
              <a:t> </a:t>
            </a:r>
            <a:r>
              <a:rPr sz="1100" spc="-60" dirty="0">
                <a:solidFill>
                  <a:srgbClr val="00B0F0"/>
                </a:solidFill>
                <a:latin typeface="+mj-lt"/>
                <a:cs typeface="Arial MT"/>
              </a:rPr>
              <a:t>are</a:t>
            </a:r>
            <a:r>
              <a:rPr sz="1100" spc="-15" dirty="0">
                <a:solidFill>
                  <a:srgbClr val="00B0F0"/>
                </a:solidFill>
                <a:latin typeface="+mj-lt"/>
                <a:cs typeface="Arial MT"/>
              </a:rPr>
              <a:t> </a:t>
            </a:r>
            <a:r>
              <a:rPr sz="1100" dirty="0">
                <a:solidFill>
                  <a:srgbClr val="00B0F0"/>
                </a:solidFill>
                <a:latin typeface="+mj-lt"/>
                <a:cs typeface="Arial MT"/>
              </a:rPr>
              <a:t>all</a:t>
            </a:r>
            <a:r>
              <a:rPr sz="1100" spc="-25" dirty="0">
                <a:solidFill>
                  <a:srgbClr val="00B0F0"/>
                </a:solidFill>
                <a:latin typeface="+mj-lt"/>
                <a:cs typeface="Arial MT"/>
              </a:rPr>
              <a:t> wrong.</a:t>
            </a:r>
            <a:endParaRPr sz="1100" dirty="0">
              <a:solidFill>
                <a:srgbClr val="00B0F0"/>
              </a:solidFill>
              <a:latin typeface="+mj-lt"/>
              <a:cs typeface="Arial MT"/>
            </a:endParaRP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842364"/>
            <a:ext cx="3930015" cy="1270000"/>
          </a:xfrm>
          <a:prstGeom prst="rect">
            <a:avLst/>
          </a:prstGeom>
        </p:spPr>
        <p:txBody>
          <a:bodyPr vert="horz" wrap="square" lIns="0" tIns="6985" rIns="0" bIns="0" rtlCol="0">
            <a:spAutoFit/>
          </a:bodyPr>
          <a:lstStyle/>
          <a:p>
            <a:pPr marL="25400" marR="202565">
              <a:lnSpc>
                <a:spcPct val="102600"/>
              </a:lnSpc>
              <a:spcBef>
                <a:spcPts val="55"/>
              </a:spcBef>
            </a:pPr>
            <a:r>
              <a:rPr sz="1100" spc="-10" dirty="0">
                <a:latin typeface="+mn-lt"/>
                <a:cs typeface="Arial MT"/>
              </a:rPr>
              <a:t>This</a:t>
            </a:r>
            <a:r>
              <a:rPr sz="1100" spc="-5" dirty="0">
                <a:latin typeface="+mn-lt"/>
                <a:cs typeface="Arial MT"/>
              </a:rPr>
              <a:t> </a:t>
            </a:r>
            <a:r>
              <a:rPr sz="1100" dirty="0">
                <a:latin typeface="+mn-lt"/>
                <a:cs typeface="Arial MT"/>
              </a:rPr>
              <a:t>might </a:t>
            </a:r>
            <a:r>
              <a:rPr sz="1100" spc="-55" dirty="0">
                <a:latin typeface="+mn-lt"/>
                <a:cs typeface="Arial MT"/>
              </a:rPr>
              <a:t>lead</a:t>
            </a:r>
            <a:r>
              <a:rPr sz="1100" dirty="0">
                <a:latin typeface="+mn-lt"/>
                <a:cs typeface="Arial MT"/>
              </a:rPr>
              <a:t> </a:t>
            </a:r>
            <a:r>
              <a:rPr sz="1100" spc="-45" dirty="0">
                <a:latin typeface="+mn-lt"/>
                <a:cs typeface="Arial MT"/>
              </a:rPr>
              <a:t>you</a:t>
            </a:r>
            <a:r>
              <a:rPr sz="1100" spc="-5" dirty="0">
                <a:latin typeface="+mn-lt"/>
                <a:cs typeface="Arial MT"/>
              </a:rPr>
              <a:t> </a:t>
            </a:r>
            <a:r>
              <a:rPr sz="1100" dirty="0">
                <a:latin typeface="+mn-lt"/>
                <a:cs typeface="Arial MT"/>
              </a:rPr>
              <a:t>to look for</a:t>
            </a:r>
            <a:r>
              <a:rPr sz="1100" spc="-5" dirty="0">
                <a:latin typeface="+mn-lt"/>
                <a:cs typeface="Arial MT"/>
              </a:rPr>
              <a:t> </a:t>
            </a:r>
            <a:r>
              <a:rPr sz="1100" dirty="0">
                <a:latin typeface="+mn-lt"/>
                <a:cs typeface="Arial MT"/>
              </a:rPr>
              <a:t>a </a:t>
            </a:r>
            <a:r>
              <a:rPr sz="1100" spc="-65" dirty="0">
                <a:latin typeface="+mn-lt"/>
                <a:cs typeface="Arial MT"/>
              </a:rPr>
              <a:t>new</a:t>
            </a:r>
            <a:r>
              <a:rPr sz="1100" dirty="0">
                <a:latin typeface="+mn-lt"/>
                <a:cs typeface="Arial MT"/>
              </a:rPr>
              <a:t> </a:t>
            </a:r>
            <a:r>
              <a:rPr sz="1100" spc="-40" dirty="0">
                <a:latin typeface="+mn-lt"/>
                <a:cs typeface="Arial MT"/>
              </a:rPr>
              <a:t>explanation</a:t>
            </a:r>
            <a:r>
              <a:rPr sz="1100" spc="-5" dirty="0">
                <a:latin typeface="+mn-lt"/>
                <a:cs typeface="Arial MT"/>
              </a:rPr>
              <a:t> </a:t>
            </a:r>
            <a:r>
              <a:rPr sz="1100" dirty="0">
                <a:latin typeface="+mn-lt"/>
                <a:cs typeface="Arial MT"/>
              </a:rPr>
              <a:t>that </a:t>
            </a:r>
            <a:r>
              <a:rPr sz="1100" spc="-35" dirty="0">
                <a:latin typeface="+mn-lt"/>
                <a:cs typeface="Arial MT"/>
              </a:rPr>
              <a:t>includes </a:t>
            </a:r>
            <a:r>
              <a:rPr sz="1100" spc="-85" dirty="0">
                <a:latin typeface="+mn-lt"/>
                <a:cs typeface="Arial MT"/>
              </a:rPr>
              <a:t>some</a:t>
            </a:r>
            <a:r>
              <a:rPr sz="1100" spc="20" dirty="0">
                <a:latin typeface="+mn-lt"/>
                <a:cs typeface="Arial MT"/>
              </a:rPr>
              <a:t> </a:t>
            </a:r>
            <a:r>
              <a:rPr sz="1100" spc="-10" dirty="0">
                <a:latin typeface="+mn-lt"/>
                <a:cs typeface="Arial MT"/>
              </a:rPr>
              <a:t>sort</a:t>
            </a:r>
            <a:r>
              <a:rPr sz="1100" spc="20" dirty="0">
                <a:latin typeface="+mn-lt"/>
                <a:cs typeface="Arial MT"/>
              </a:rPr>
              <a:t> </a:t>
            </a:r>
            <a:r>
              <a:rPr sz="1100" dirty="0">
                <a:latin typeface="+mn-lt"/>
                <a:cs typeface="Arial MT"/>
              </a:rPr>
              <a:t>of</a:t>
            </a:r>
            <a:r>
              <a:rPr sz="1100" spc="25" dirty="0">
                <a:latin typeface="+mn-lt"/>
                <a:cs typeface="Arial MT"/>
              </a:rPr>
              <a:t> </a:t>
            </a:r>
            <a:r>
              <a:rPr sz="1100" spc="-85" dirty="0">
                <a:latin typeface="+mn-lt"/>
                <a:cs typeface="Arial MT"/>
              </a:rPr>
              <a:t>process</a:t>
            </a:r>
            <a:r>
              <a:rPr sz="1100" spc="20" dirty="0">
                <a:latin typeface="+mn-lt"/>
                <a:cs typeface="Arial MT"/>
              </a:rPr>
              <a:t> </a:t>
            </a:r>
            <a:r>
              <a:rPr sz="1100" dirty="0">
                <a:latin typeface="+mn-lt"/>
                <a:cs typeface="Arial MT"/>
              </a:rPr>
              <a:t>that</a:t>
            </a:r>
            <a:r>
              <a:rPr sz="1100" spc="20" dirty="0">
                <a:latin typeface="+mn-lt"/>
                <a:cs typeface="Arial MT"/>
              </a:rPr>
              <a:t> </a:t>
            </a:r>
            <a:r>
              <a:rPr sz="1100" spc="-85" dirty="0">
                <a:latin typeface="+mn-lt"/>
                <a:cs typeface="Arial MT"/>
              </a:rPr>
              <a:t>makes</a:t>
            </a:r>
            <a:r>
              <a:rPr sz="1100" spc="25" dirty="0">
                <a:latin typeface="+mn-lt"/>
                <a:cs typeface="Arial MT"/>
              </a:rPr>
              <a:t> </a:t>
            </a:r>
            <a:r>
              <a:rPr sz="1100" spc="-55" dirty="0">
                <a:latin typeface="+mn-lt"/>
                <a:cs typeface="Arial MT"/>
              </a:rPr>
              <a:t>female</a:t>
            </a:r>
            <a:r>
              <a:rPr sz="1100" spc="20" dirty="0">
                <a:latin typeface="+mn-lt"/>
                <a:cs typeface="Arial MT"/>
              </a:rPr>
              <a:t> </a:t>
            </a:r>
            <a:r>
              <a:rPr sz="1100" spc="-35" dirty="0">
                <a:latin typeface="+mn-lt"/>
                <a:cs typeface="Arial MT"/>
              </a:rPr>
              <a:t>athletes</a:t>
            </a:r>
            <a:r>
              <a:rPr sz="1100" spc="20" dirty="0">
                <a:latin typeface="+mn-lt"/>
                <a:cs typeface="Arial MT"/>
              </a:rPr>
              <a:t> </a:t>
            </a:r>
            <a:r>
              <a:rPr sz="1100" spc="-65" dirty="0">
                <a:latin typeface="+mn-lt"/>
                <a:cs typeface="Arial MT"/>
              </a:rPr>
              <a:t>appear</a:t>
            </a:r>
            <a:r>
              <a:rPr sz="1100" spc="25" dirty="0">
                <a:latin typeface="+mn-lt"/>
                <a:cs typeface="Arial MT"/>
              </a:rPr>
              <a:t> </a:t>
            </a:r>
            <a:r>
              <a:rPr sz="1100" spc="-10" dirty="0">
                <a:latin typeface="+mn-lt"/>
                <a:cs typeface="Arial MT"/>
              </a:rPr>
              <a:t>smart.</a:t>
            </a:r>
            <a:endParaRPr sz="1100" dirty="0">
              <a:latin typeface="+mn-lt"/>
              <a:cs typeface="Arial MT"/>
            </a:endParaRPr>
          </a:p>
          <a:p>
            <a:pPr>
              <a:lnSpc>
                <a:spcPct val="100000"/>
              </a:lnSpc>
              <a:spcBef>
                <a:spcPts val="450"/>
              </a:spcBef>
            </a:pPr>
            <a:endParaRPr sz="1100" dirty="0">
              <a:latin typeface="+mn-lt"/>
              <a:cs typeface="Arial MT"/>
            </a:endParaRPr>
          </a:p>
          <a:p>
            <a:pPr marL="299720" marR="17780" indent="-136525">
              <a:lnSpc>
                <a:spcPct val="102600"/>
              </a:lnSpc>
              <a:buFont typeface="Arial"/>
              <a:buChar char="•"/>
              <a:tabLst>
                <a:tab pos="302260" algn="l"/>
              </a:tabLst>
            </a:pPr>
            <a:r>
              <a:rPr sz="1100" spc="-35" dirty="0">
                <a:latin typeface="+mn-lt"/>
                <a:cs typeface="Arial MT"/>
              </a:rPr>
              <a:t>Being</a:t>
            </a:r>
            <a:r>
              <a:rPr sz="1100" spc="-20" dirty="0">
                <a:latin typeface="+mn-lt"/>
                <a:cs typeface="Arial MT"/>
              </a:rPr>
              <a:t> </a:t>
            </a:r>
            <a:r>
              <a:rPr sz="1100" dirty="0">
                <a:latin typeface="+mn-lt"/>
                <a:cs typeface="Arial MT"/>
              </a:rPr>
              <a:t>a</a:t>
            </a:r>
            <a:r>
              <a:rPr sz="1100" spc="-15" dirty="0">
                <a:latin typeface="+mn-lt"/>
                <a:cs typeface="Arial MT"/>
              </a:rPr>
              <a:t> </a:t>
            </a:r>
            <a:r>
              <a:rPr sz="1100" spc="-25" dirty="0">
                <a:latin typeface="+mn-lt"/>
                <a:cs typeface="Arial MT"/>
              </a:rPr>
              <a:t>good</a:t>
            </a:r>
            <a:r>
              <a:rPr sz="1100" spc="-15" dirty="0">
                <a:latin typeface="+mn-lt"/>
                <a:cs typeface="Arial MT"/>
              </a:rPr>
              <a:t> </a:t>
            </a:r>
            <a:r>
              <a:rPr sz="1100" spc="-20" dirty="0">
                <a:latin typeface="+mn-lt"/>
                <a:cs typeface="Arial MT"/>
              </a:rPr>
              <a:t>athlete </a:t>
            </a:r>
            <a:r>
              <a:rPr sz="1100" spc="-50" dirty="0">
                <a:latin typeface="+mn-lt"/>
                <a:cs typeface="Arial MT"/>
              </a:rPr>
              <a:t>requires</a:t>
            </a:r>
            <a:r>
              <a:rPr sz="1100" spc="-15" dirty="0">
                <a:latin typeface="+mn-lt"/>
                <a:cs typeface="Arial MT"/>
              </a:rPr>
              <a:t> </a:t>
            </a:r>
            <a:r>
              <a:rPr sz="1100" dirty="0">
                <a:latin typeface="+mn-lt"/>
                <a:cs typeface="Arial MT"/>
              </a:rPr>
              <a:t>a</a:t>
            </a:r>
            <a:r>
              <a:rPr sz="1100" spc="-15" dirty="0">
                <a:latin typeface="+mn-lt"/>
                <a:cs typeface="Arial MT"/>
              </a:rPr>
              <a:t> </a:t>
            </a:r>
            <a:r>
              <a:rPr sz="1100" dirty="0">
                <a:latin typeface="+mn-lt"/>
                <a:cs typeface="Arial MT"/>
              </a:rPr>
              <a:t>lot</a:t>
            </a:r>
            <a:r>
              <a:rPr sz="1100" spc="-20" dirty="0">
                <a:latin typeface="+mn-lt"/>
                <a:cs typeface="Arial MT"/>
              </a:rPr>
              <a:t> </a:t>
            </a:r>
            <a:r>
              <a:rPr sz="1100" dirty="0">
                <a:latin typeface="+mn-lt"/>
                <a:cs typeface="Arial MT"/>
              </a:rPr>
              <a:t>of</a:t>
            </a:r>
            <a:r>
              <a:rPr sz="1100" spc="-15" dirty="0">
                <a:latin typeface="+mn-lt"/>
                <a:cs typeface="Arial MT"/>
              </a:rPr>
              <a:t> </a:t>
            </a:r>
            <a:r>
              <a:rPr sz="1100" spc="-35" dirty="0">
                <a:latin typeface="+mn-lt"/>
                <a:cs typeface="Arial MT"/>
              </a:rPr>
              <a:t>hard</a:t>
            </a:r>
            <a:r>
              <a:rPr sz="1100" spc="-15" dirty="0">
                <a:latin typeface="+mn-lt"/>
                <a:cs typeface="Arial MT"/>
              </a:rPr>
              <a:t> </a:t>
            </a:r>
            <a:r>
              <a:rPr sz="1100" spc="-10" dirty="0">
                <a:latin typeface="+mn-lt"/>
                <a:cs typeface="Arial MT"/>
              </a:rPr>
              <a:t>work.</a:t>
            </a:r>
            <a:r>
              <a:rPr sz="1100" spc="75" dirty="0">
                <a:latin typeface="+mn-lt"/>
                <a:cs typeface="Arial MT"/>
              </a:rPr>
              <a:t> </a:t>
            </a:r>
            <a:r>
              <a:rPr sz="1100" spc="-10" dirty="0">
                <a:latin typeface="+mn-lt"/>
                <a:cs typeface="Arial MT"/>
              </a:rPr>
              <a:t>Performing </a:t>
            </a:r>
            <a:r>
              <a:rPr sz="1100" spc="-25" dirty="0">
                <a:latin typeface="+mn-lt"/>
                <a:cs typeface="Arial MT"/>
              </a:rPr>
              <a:t>well</a:t>
            </a:r>
            <a:r>
              <a:rPr sz="1100" dirty="0">
                <a:latin typeface="+mn-lt"/>
                <a:cs typeface="Arial MT"/>
              </a:rPr>
              <a:t> </a:t>
            </a:r>
            <a:r>
              <a:rPr sz="1100" spc="-55" dirty="0">
                <a:latin typeface="+mn-lt"/>
                <a:cs typeface="Arial MT"/>
              </a:rPr>
              <a:t>academically</a:t>
            </a:r>
            <a:r>
              <a:rPr sz="1100" dirty="0">
                <a:latin typeface="+mn-lt"/>
                <a:cs typeface="Arial MT"/>
              </a:rPr>
              <a:t> in </a:t>
            </a:r>
            <a:r>
              <a:rPr sz="1100" spc="-55" dirty="0">
                <a:latin typeface="+mn-lt"/>
                <a:cs typeface="Arial MT"/>
              </a:rPr>
              <a:t>college</a:t>
            </a:r>
            <a:r>
              <a:rPr sz="1100" spc="5" dirty="0">
                <a:latin typeface="+mn-lt"/>
                <a:cs typeface="Arial MT"/>
              </a:rPr>
              <a:t> </a:t>
            </a:r>
            <a:r>
              <a:rPr sz="1100" spc="-40" dirty="0">
                <a:latin typeface="+mn-lt"/>
                <a:cs typeface="Arial MT"/>
              </a:rPr>
              <a:t>ralso</a:t>
            </a:r>
            <a:r>
              <a:rPr sz="1100" dirty="0">
                <a:latin typeface="+mn-lt"/>
                <a:cs typeface="Arial MT"/>
              </a:rPr>
              <a:t> </a:t>
            </a:r>
            <a:r>
              <a:rPr sz="1100" spc="-65" dirty="0">
                <a:latin typeface="+mn-lt"/>
                <a:cs typeface="Arial MT"/>
              </a:rPr>
              <a:t>equires</a:t>
            </a:r>
            <a:r>
              <a:rPr sz="1100" dirty="0">
                <a:latin typeface="+mn-lt"/>
                <a:cs typeface="Arial MT"/>
              </a:rPr>
              <a:t> a lot</a:t>
            </a:r>
            <a:r>
              <a:rPr sz="1100" spc="5" dirty="0">
                <a:latin typeface="+mn-lt"/>
                <a:cs typeface="Arial MT"/>
              </a:rPr>
              <a:t> </a:t>
            </a:r>
            <a:r>
              <a:rPr sz="1100" dirty="0">
                <a:latin typeface="+mn-lt"/>
                <a:cs typeface="Arial MT"/>
              </a:rPr>
              <a:t>of </a:t>
            </a:r>
            <a:r>
              <a:rPr sz="1100" spc="-35" dirty="0">
                <a:latin typeface="+mn-lt"/>
                <a:cs typeface="Arial MT"/>
              </a:rPr>
              <a:t>hard</a:t>
            </a:r>
            <a:r>
              <a:rPr sz="1100" dirty="0">
                <a:latin typeface="+mn-lt"/>
                <a:cs typeface="Arial MT"/>
              </a:rPr>
              <a:t> </a:t>
            </a:r>
            <a:r>
              <a:rPr sz="1100" spc="-10" dirty="0">
                <a:latin typeface="+mn-lt"/>
                <a:cs typeface="Arial MT"/>
              </a:rPr>
              <a:t>work. </a:t>
            </a:r>
            <a:r>
              <a:rPr sz="1100" spc="-40" dirty="0">
                <a:latin typeface="+mn-lt"/>
                <a:cs typeface="Arial MT"/>
              </a:rPr>
              <a:t>Students</a:t>
            </a:r>
            <a:r>
              <a:rPr sz="1100" spc="-30" dirty="0">
                <a:latin typeface="+mn-lt"/>
                <a:cs typeface="Arial MT"/>
              </a:rPr>
              <a:t> </a:t>
            </a:r>
            <a:r>
              <a:rPr sz="1100" spc="-35" dirty="0">
                <a:latin typeface="+mn-lt"/>
                <a:cs typeface="Arial MT"/>
              </a:rPr>
              <a:t>who</a:t>
            </a:r>
            <a:r>
              <a:rPr sz="1100" spc="-20" dirty="0">
                <a:latin typeface="+mn-lt"/>
                <a:cs typeface="Arial MT"/>
              </a:rPr>
              <a:t> </a:t>
            </a:r>
            <a:r>
              <a:rPr sz="1100" spc="-65" dirty="0">
                <a:latin typeface="+mn-lt"/>
                <a:cs typeface="Arial MT"/>
              </a:rPr>
              <a:t>develop</a:t>
            </a:r>
            <a:r>
              <a:rPr sz="1100" spc="-10" dirty="0">
                <a:latin typeface="+mn-lt"/>
                <a:cs typeface="Arial MT"/>
              </a:rPr>
              <a:t> </a:t>
            </a:r>
            <a:r>
              <a:rPr sz="1100" dirty="0">
                <a:latin typeface="+mn-lt"/>
                <a:cs typeface="Arial MT"/>
              </a:rPr>
              <a:t>a</a:t>
            </a:r>
            <a:r>
              <a:rPr sz="1100" spc="-15" dirty="0">
                <a:latin typeface="+mn-lt"/>
                <a:cs typeface="Arial MT"/>
              </a:rPr>
              <a:t> </a:t>
            </a:r>
            <a:r>
              <a:rPr sz="1100" spc="-20" dirty="0">
                <a:latin typeface="+mn-lt"/>
                <a:cs typeface="Arial MT"/>
              </a:rPr>
              <a:t>strong </a:t>
            </a:r>
            <a:r>
              <a:rPr sz="1100" spc="-25" dirty="0">
                <a:latin typeface="+mn-lt"/>
                <a:cs typeface="Arial MT"/>
              </a:rPr>
              <a:t>work</a:t>
            </a:r>
            <a:r>
              <a:rPr sz="1100" spc="-15" dirty="0">
                <a:latin typeface="+mn-lt"/>
                <a:cs typeface="Arial MT"/>
              </a:rPr>
              <a:t> </a:t>
            </a:r>
            <a:r>
              <a:rPr sz="1100" spc="-10" dirty="0">
                <a:latin typeface="+mn-lt"/>
                <a:cs typeface="Arial MT"/>
              </a:rPr>
              <a:t>ethic</a:t>
            </a:r>
            <a:r>
              <a:rPr sz="1100" spc="-20" dirty="0">
                <a:latin typeface="+mn-lt"/>
                <a:cs typeface="Arial MT"/>
              </a:rPr>
              <a:t> </a:t>
            </a:r>
            <a:r>
              <a:rPr sz="1100" dirty="0">
                <a:latin typeface="+mn-lt"/>
                <a:cs typeface="Arial MT"/>
              </a:rPr>
              <a:t>in</a:t>
            </a:r>
            <a:r>
              <a:rPr sz="1100" spc="-15" dirty="0">
                <a:latin typeface="+mn-lt"/>
                <a:cs typeface="Arial MT"/>
              </a:rPr>
              <a:t> </a:t>
            </a:r>
            <a:r>
              <a:rPr sz="1100" spc="-25" dirty="0">
                <a:latin typeface="+mn-lt"/>
                <a:cs typeface="Arial MT"/>
              </a:rPr>
              <a:t>athletics</a:t>
            </a:r>
            <a:r>
              <a:rPr sz="1100" spc="-20" dirty="0">
                <a:latin typeface="+mn-lt"/>
                <a:cs typeface="Arial MT"/>
              </a:rPr>
              <a:t> </a:t>
            </a:r>
            <a:r>
              <a:rPr sz="1100" spc="-60" dirty="0">
                <a:latin typeface="+mn-lt"/>
                <a:cs typeface="Arial MT"/>
              </a:rPr>
              <a:t>are</a:t>
            </a:r>
            <a:r>
              <a:rPr sz="1100" spc="-15" dirty="0">
                <a:latin typeface="+mn-lt"/>
                <a:cs typeface="Arial MT"/>
              </a:rPr>
              <a:t> </a:t>
            </a:r>
            <a:r>
              <a:rPr sz="1100" spc="-20" dirty="0">
                <a:latin typeface="+mn-lt"/>
                <a:cs typeface="Arial MT"/>
              </a:rPr>
              <a:t>able </a:t>
            </a:r>
            <a:r>
              <a:rPr sz="1100" dirty="0">
                <a:latin typeface="+mn-lt"/>
                <a:cs typeface="Arial MT"/>
              </a:rPr>
              <a:t>to</a:t>
            </a:r>
            <a:r>
              <a:rPr sz="1100" spc="10" dirty="0">
                <a:latin typeface="+mn-lt"/>
                <a:cs typeface="Arial MT"/>
              </a:rPr>
              <a:t> </a:t>
            </a:r>
            <a:r>
              <a:rPr sz="1100" spc="-25" dirty="0">
                <a:latin typeface="+mn-lt"/>
                <a:cs typeface="Arial MT"/>
              </a:rPr>
              <a:t>translate</a:t>
            </a:r>
            <a:r>
              <a:rPr sz="1100" spc="15" dirty="0">
                <a:latin typeface="+mn-lt"/>
                <a:cs typeface="Arial MT"/>
              </a:rPr>
              <a:t> </a:t>
            </a:r>
            <a:r>
              <a:rPr sz="1100" dirty="0">
                <a:latin typeface="+mn-lt"/>
                <a:cs typeface="Arial MT"/>
              </a:rPr>
              <a:t>this</a:t>
            </a:r>
            <a:r>
              <a:rPr sz="1100" spc="15" dirty="0">
                <a:latin typeface="+mn-lt"/>
                <a:cs typeface="Arial MT"/>
              </a:rPr>
              <a:t> </a:t>
            </a:r>
            <a:r>
              <a:rPr sz="1100" dirty="0">
                <a:latin typeface="+mn-lt"/>
                <a:cs typeface="Arial MT"/>
              </a:rPr>
              <a:t>to</a:t>
            </a:r>
            <a:r>
              <a:rPr sz="1100" spc="15" dirty="0">
                <a:latin typeface="+mn-lt"/>
                <a:cs typeface="Arial MT"/>
              </a:rPr>
              <a:t> </a:t>
            </a:r>
            <a:r>
              <a:rPr sz="1100" dirty="0">
                <a:latin typeface="+mn-lt"/>
                <a:cs typeface="Arial MT"/>
              </a:rPr>
              <a:t>their</a:t>
            </a:r>
            <a:r>
              <a:rPr sz="1100" spc="15" dirty="0">
                <a:latin typeface="+mn-lt"/>
                <a:cs typeface="Arial MT"/>
              </a:rPr>
              <a:t> </a:t>
            </a:r>
            <a:r>
              <a:rPr sz="1100" spc="-10" dirty="0">
                <a:latin typeface="+mn-lt"/>
                <a:cs typeface="Arial MT"/>
              </a:rPr>
              <a:t>studies.</a:t>
            </a:r>
            <a:endParaRPr sz="1100" dirty="0">
              <a:latin typeface="+mn-lt"/>
              <a:cs typeface="Arial MT"/>
            </a:endParaRPr>
          </a:p>
        </p:txBody>
      </p:sp>
    </p:spTree>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985" rIns="0" bIns="0" rtlCol="0">
            <a:spAutoFit/>
          </a:bodyPr>
          <a:lstStyle/>
          <a:p>
            <a:pPr marL="12700" marR="5080">
              <a:lnSpc>
                <a:spcPct val="102600"/>
              </a:lnSpc>
              <a:spcBef>
                <a:spcPts val="55"/>
              </a:spcBef>
            </a:pPr>
            <a:r>
              <a:rPr spc="-20" dirty="0">
                <a:solidFill>
                  <a:srgbClr val="00B0F0"/>
                </a:solidFill>
                <a:latin typeface="+mn-lt"/>
              </a:rPr>
              <a:t>Work</a:t>
            </a:r>
            <a:r>
              <a:rPr spc="-45" dirty="0">
                <a:solidFill>
                  <a:srgbClr val="00B0F0"/>
                </a:solidFill>
                <a:latin typeface="+mn-lt"/>
              </a:rPr>
              <a:t> </a:t>
            </a:r>
            <a:r>
              <a:rPr dirty="0">
                <a:solidFill>
                  <a:srgbClr val="00B0F0"/>
                </a:solidFill>
                <a:latin typeface="+mn-lt"/>
              </a:rPr>
              <a:t>Ethic</a:t>
            </a:r>
            <a:r>
              <a:rPr spc="-20" dirty="0">
                <a:solidFill>
                  <a:srgbClr val="00B0F0"/>
                </a:solidFill>
                <a:latin typeface="+mn-lt"/>
              </a:rPr>
              <a:t> </a:t>
            </a:r>
            <a:r>
              <a:rPr spc="-25" dirty="0">
                <a:solidFill>
                  <a:srgbClr val="00B0F0"/>
                </a:solidFill>
                <a:latin typeface="+mn-lt"/>
              </a:rPr>
              <a:t>Theory:</a:t>
            </a:r>
            <a:r>
              <a:rPr spc="80" dirty="0">
                <a:solidFill>
                  <a:srgbClr val="00B0F0"/>
                </a:solidFill>
                <a:latin typeface="+mn-lt"/>
              </a:rPr>
              <a:t> </a:t>
            </a:r>
            <a:r>
              <a:rPr spc="-85" dirty="0">
                <a:solidFill>
                  <a:srgbClr val="000000"/>
                </a:solidFill>
                <a:latin typeface="+mn-lt"/>
              </a:rPr>
              <a:t>Some</a:t>
            </a:r>
            <a:r>
              <a:rPr spc="10" dirty="0">
                <a:solidFill>
                  <a:srgbClr val="000000"/>
                </a:solidFill>
                <a:latin typeface="+mn-lt"/>
              </a:rPr>
              <a:t> </a:t>
            </a:r>
            <a:r>
              <a:rPr spc="-20" dirty="0">
                <a:solidFill>
                  <a:srgbClr val="000000"/>
                </a:solidFill>
                <a:latin typeface="+mn-lt"/>
              </a:rPr>
              <a:t>activities</a:t>
            </a:r>
            <a:r>
              <a:rPr spc="-15" dirty="0">
                <a:solidFill>
                  <a:srgbClr val="000000"/>
                </a:solidFill>
                <a:latin typeface="+mn-lt"/>
              </a:rPr>
              <a:t> </a:t>
            </a:r>
            <a:r>
              <a:rPr spc="-45" dirty="0">
                <a:solidFill>
                  <a:srgbClr val="000000"/>
                </a:solidFill>
                <a:latin typeface="+mn-lt"/>
              </a:rPr>
              <a:t>provide</a:t>
            </a:r>
            <a:r>
              <a:rPr spc="-15" dirty="0">
                <a:solidFill>
                  <a:srgbClr val="000000"/>
                </a:solidFill>
                <a:latin typeface="+mn-lt"/>
              </a:rPr>
              <a:t> </a:t>
            </a:r>
            <a:r>
              <a:rPr dirty="0">
                <a:solidFill>
                  <a:srgbClr val="000000"/>
                </a:solidFill>
                <a:latin typeface="+mn-lt"/>
              </a:rPr>
              <a:t>a</a:t>
            </a:r>
            <a:r>
              <a:rPr spc="-20" dirty="0">
                <a:solidFill>
                  <a:srgbClr val="000000"/>
                </a:solidFill>
                <a:latin typeface="+mn-lt"/>
              </a:rPr>
              <a:t> </a:t>
            </a:r>
            <a:r>
              <a:rPr spc="-50" dirty="0">
                <a:solidFill>
                  <a:srgbClr val="000000"/>
                </a:solidFill>
                <a:latin typeface="+mn-lt"/>
              </a:rPr>
              <a:t>reward</a:t>
            </a:r>
            <a:r>
              <a:rPr spc="-15" dirty="0">
                <a:solidFill>
                  <a:srgbClr val="000000"/>
                </a:solidFill>
                <a:latin typeface="+mn-lt"/>
              </a:rPr>
              <a:t> </a:t>
            </a:r>
            <a:r>
              <a:rPr dirty="0">
                <a:solidFill>
                  <a:srgbClr val="000000"/>
                </a:solidFill>
                <a:latin typeface="+mn-lt"/>
              </a:rPr>
              <a:t>for</a:t>
            </a:r>
            <a:r>
              <a:rPr spc="-15" dirty="0">
                <a:solidFill>
                  <a:srgbClr val="000000"/>
                </a:solidFill>
                <a:latin typeface="+mn-lt"/>
              </a:rPr>
              <a:t> </a:t>
            </a:r>
            <a:r>
              <a:rPr spc="-20" dirty="0">
                <a:solidFill>
                  <a:srgbClr val="000000"/>
                </a:solidFill>
                <a:latin typeface="+mn-lt"/>
              </a:rPr>
              <a:t>hard </a:t>
            </a:r>
            <a:r>
              <a:rPr spc="-10" dirty="0">
                <a:solidFill>
                  <a:srgbClr val="000000"/>
                </a:solidFill>
                <a:latin typeface="+mn-lt"/>
              </a:rPr>
              <a:t>work.</a:t>
            </a:r>
            <a:r>
              <a:rPr spc="75" dirty="0">
                <a:solidFill>
                  <a:srgbClr val="000000"/>
                </a:solidFill>
                <a:latin typeface="+mn-lt"/>
              </a:rPr>
              <a:t> </a:t>
            </a:r>
            <a:r>
              <a:rPr spc="-40" dirty="0">
                <a:solidFill>
                  <a:srgbClr val="000000"/>
                </a:solidFill>
                <a:latin typeface="+mn-lt"/>
              </a:rPr>
              <a:t>Individuals</a:t>
            </a:r>
            <a:r>
              <a:rPr spc="-5" dirty="0">
                <a:solidFill>
                  <a:srgbClr val="000000"/>
                </a:solidFill>
                <a:latin typeface="+mn-lt"/>
              </a:rPr>
              <a:t> </a:t>
            </a:r>
            <a:r>
              <a:rPr spc="-35" dirty="0">
                <a:solidFill>
                  <a:srgbClr val="000000"/>
                </a:solidFill>
                <a:latin typeface="+mn-lt"/>
              </a:rPr>
              <a:t>who</a:t>
            </a:r>
            <a:r>
              <a:rPr spc="-5" dirty="0">
                <a:solidFill>
                  <a:srgbClr val="000000"/>
                </a:solidFill>
                <a:latin typeface="+mn-lt"/>
              </a:rPr>
              <a:t> </a:t>
            </a:r>
            <a:r>
              <a:rPr spc="-90" dirty="0">
                <a:solidFill>
                  <a:srgbClr val="000000"/>
                </a:solidFill>
                <a:latin typeface="+mn-lt"/>
              </a:rPr>
              <a:t>engage</a:t>
            </a:r>
            <a:r>
              <a:rPr spc="15" dirty="0">
                <a:solidFill>
                  <a:srgbClr val="000000"/>
                </a:solidFill>
                <a:latin typeface="+mn-lt"/>
              </a:rPr>
              <a:t> </a:t>
            </a:r>
            <a:r>
              <a:rPr dirty="0">
                <a:solidFill>
                  <a:srgbClr val="000000"/>
                </a:solidFill>
                <a:latin typeface="+mn-lt"/>
              </a:rPr>
              <a:t>in</a:t>
            </a:r>
            <a:r>
              <a:rPr spc="-5" dirty="0">
                <a:solidFill>
                  <a:srgbClr val="000000"/>
                </a:solidFill>
                <a:latin typeface="+mn-lt"/>
              </a:rPr>
              <a:t> </a:t>
            </a:r>
            <a:r>
              <a:rPr spc="-55" dirty="0">
                <a:solidFill>
                  <a:srgbClr val="000000"/>
                </a:solidFill>
                <a:latin typeface="+mn-lt"/>
              </a:rPr>
              <a:t>these</a:t>
            </a:r>
            <a:r>
              <a:rPr spc="-5" dirty="0">
                <a:solidFill>
                  <a:srgbClr val="000000"/>
                </a:solidFill>
                <a:latin typeface="+mn-lt"/>
              </a:rPr>
              <a:t> </a:t>
            </a:r>
            <a:r>
              <a:rPr spc="-25" dirty="0">
                <a:solidFill>
                  <a:srgbClr val="000000"/>
                </a:solidFill>
                <a:latin typeface="+mn-lt"/>
              </a:rPr>
              <a:t>activities</a:t>
            </a:r>
            <a:r>
              <a:rPr spc="-5" dirty="0">
                <a:solidFill>
                  <a:srgbClr val="000000"/>
                </a:solidFill>
                <a:latin typeface="+mn-lt"/>
              </a:rPr>
              <a:t> </a:t>
            </a:r>
            <a:r>
              <a:rPr spc="-65" dirty="0">
                <a:solidFill>
                  <a:srgbClr val="000000"/>
                </a:solidFill>
                <a:latin typeface="+mn-lt"/>
              </a:rPr>
              <a:t>develop</a:t>
            </a:r>
            <a:r>
              <a:rPr spc="-5" dirty="0">
                <a:solidFill>
                  <a:srgbClr val="000000"/>
                </a:solidFill>
                <a:latin typeface="+mn-lt"/>
              </a:rPr>
              <a:t> </a:t>
            </a:r>
            <a:r>
              <a:rPr dirty="0">
                <a:solidFill>
                  <a:srgbClr val="000000"/>
                </a:solidFill>
                <a:latin typeface="+mn-lt"/>
              </a:rPr>
              <a:t>a</a:t>
            </a:r>
            <a:r>
              <a:rPr spc="-5" dirty="0">
                <a:solidFill>
                  <a:srgbClr val="000000"/>
                </a:solidFill>
                <a:latin typeface="+mn-lt"/>
              </a:rPr>
              <a:t> </a:t>
            </a:r>
            <a:r>
              <a:rPr dirty="0">
                <a:solidFill>
                  <a:srgbClr val="000000"/>
                </a:solidFill>
                <a:latin typeface="+mn-lt"/>
              </a:rPr>
              <a:t>habit</a:t>
            </a:r>
            <a:r>
              <a:rPr spc="-5" dirty="0">
                <a:solidFill>
                  <a:srgbClr val="000000"/>
                </a:solidFill>
                <a:latin typeface="+mn-lt"/>
              </a:rPr>
              <a:t> </a:t>
            </a:r>
            <a:r>
              <a:rPr spc="-25" dirty="0">
                <a:solidFill>
                  <a:srgbClr val="000000"/>
                </a:solidFill>
                <a:latin typeface="+mn-lt"/>
              </a:rPr>
              <a:t>of </a:t>
            </a:r>
            <a:r>
              <a:rPr spc="-35" dirty="0">
                <a:solidFill>
                  <a:srgbClr val="000000"/>
                </a:solidFill>
                <a:latin typeface="+mn-lt"/>
              </a:rPr>
              <a:t>working</a:t>
            </a:r>
            <a:r>
              <a:rPr spc="-40" dirty="0">
                <a:solidFill>
                  <a:srgbClr val="000000"/>
                </a:solidFill>
                <a:latin typeface="+mn-lt"/>
              </a:rPr>
              <a:t> </a:t>
            </a:r>
            <a:r>
              <a:rPr spc="-35" dirty="0">
                <a:solidFill>
                  <a:srgbClr val="000000"/>
                </a:solidFill>
                <a:latin typeface="+mn-lt"/>
              </a:rPr>
              <a:t>hard</a:t>
            </a:r>
            <a:r>
              <a:rPr spc="-5" dirty="0">
                <a:solidFill>
                  <a:srgbClr val="000000"/>
                </a:solidFill>
                <a:latin typeface="+mn-lt"/>
              </a:rPr>
              <a:t> </a:t>
            </a:r>
            <a:r>
              <a:rPr spc="-45" dirty="0">
                <a:solidFill>
                  <a:srgbClr val="000000"/>
                </a:solidFill>
                <a:latin typeface="+mn-lt"/>
              </a:rPr>
              <a:t>and</a:t>
            </a:r>
            <a:r>
              <a:rPr dirty="0">
                <a:solidFill>
                  <a:srgbClr val="000000"/>
                </a:solidFill>
                <a:latin typeface="+mn-lt"/>
              </a:rPr>
              <a:t> </a:t>
            </a:r>
            <a:r>
              <a:rPr spc="-85" dirty="0">
                <a:solidFill>
                  <a:srgbClr val="000000"/>
                </a:solidFill>
                <a:latin typeface="+mn-lt"/>
              </a:rPr>
              <a:t>so</a:t>
            </a:r>
            <a:r>
              <a:rPr spc="10" dirty="0">
                <a:solidFill>
                  <a:srgbClr val="000000"/>
                </a:solidFill>
                <a:latin typeface="+mn-lt"/>
              </a:rPr>
              <a:t> </a:t>
            </a:r>
            <a:r>
              <a:rPr dirty="0">
                <a:solidFill>
                  <a:srgbClr val="000000"/>
                </a:solidFill>
                <a:latin typeface="+mn-lt"/>
              </a:rPr>
              <a:t>will</a:t>
            </a:r>
            <a:r>
              <a:rPr spc="5" dirty="0">
                <a:solidFill>
                  <a:srgbClr val="000000"/>
                </a:solidFill>
                <a:latin typeface="+mn-lt"/>
              </a:rPr>
              <a:t> </a:t>
            </a:r>
            <a:r>
              <a:rPr spc="-30" dirty="0">
                <a:solidFill>
                  <a:srgbClr val="000000"/>
                </a:solidFill>
                <a:latin typeface="+mn-lt"/>
              </a:rPr>
              <a:t>be</a:t>
            </a:r>
            <a:r>
              <a:rPr dirty="0">
                <a:solidFill>
                  <a:srgbClr val="000000"/>
                </a:solidFill>
                <a:latin typeface="+mn-lt"/>
              </a:rPr>
              <a:t> </a:t>
            </a:r>
            <a:r>
              <a:rPr spc="-75" dirty="0">
                <a:solidFill>
                  <a:srgbClr val="000000"/>
                </a:solidFill>
                <a:latin typeface="+mn-lt"/>
              </a:rPr>
              <a:t>successful</a:t>
            </a:r>
            <a:r>
              <a:rPr dirty="0">
                <a:solidFill>
                  <a:srgbClr val="000000"/>
                </a:solidFill>
                <a:latin typeface="+mn-lt"/>
              </a:rPr>
              <a:t> in</a:t>
            </a:r>
            <a:r>
              <a:rPr spc="5" dirty="0">
                <a:solidFill>
                  <a:srgbClr val="000000"/>
                </a:solidFill>
                <a:latin typeface="+mn-lt"/>
              </a:rPr>
              <a:t> </a:t>
            </a:r>
            <a:r>
              <a:rPr spc="-10" dirty="0">
                <a:solidFill>
                  <a:srgbClr val="000000"/>
                </a:solidFill>
                <a:latin typeface="+mn-lt"/>
              </a:rPr>
              <a:t>other</a:t>
            </a:r>
            <a:r>
              <a:rPr dirty="0">
                <a:solidFill>
                  <a:srgbClr val="000000"/>
                </a:solidFill>
                <a:latin typeface="+mn-lt"/>
              </a:rPr>
              <a:t> </a:t>
            </a:r>
            <a:r>
              <a:rPr spc="-85" dirty="0">
                <a:solidFill>
                  <a:srgbClr val="000000"/>
                </a:solidFill>
                <a:latin typeface="+mn-lt"/>
              </a:rPr>
              <a:t>areas</a:t>
            </a:r>
            <a:r>
              <a:rPr spc="10" dirty="0">
                <a:solidFill>
                  <a:srgbClr val="000000"/>
                </a:solidFill>
                <a:latin typeface="+mn-lt"/>
              </a:rPr>
              <a:t> </a:t>
            </a:r>
            <a:r>
              <a:rPr dirty="0">
                <a:solidFill>
                  <a:srgbClr val="000000"/>
                </a:solidFill>
                <a:latin typeface="+mn-lt"/>
              </a:rPr>
              <a:t>of life</a:t>
            </a:r>
            <a:r>
              <a:rPr spc="5" dirty="0">
                <a:solidFill>
                  <a:srgbClr val="000000"/>
                </a:solidFill>
                <a:latin typeface="+mn-lt"/>
              </a:rPr>
              <a:t> </a:t>
            </a:r>
            <a:r>
              <a:rPr spc="-105" dirty="0">
                <a:solidFill>
                  <a:srgbClr val="000000"/>
                </a:solidFill>
                <a:latin typeface="+mn-lt"/>
              </a:rPr>
              <a:t>as</a:t>
            </a:r>
            <a:r>
              <a:rPr spc="30" dirty="0">
                <a:solidFill>
                  <a:srgbClr val="000000"/>
                </a:solidFill>
                <a:latin typeface="+mn-lt"/>
              </a:rPr>
              <a:t> </a:t>
            </a:r>
            <a:r>
              <a:rPr spc="-10" dirty="0">
                <a:solidFill>
                  <a:srgbClr val="000000"/>
                </a:solidFill>
                <a:latin typeface="+mn-lt"/>
              </a:rPr>
              <a:t>well.</a:t>
            </a:r>
          </a:p>
        </p:txBody>
      </p:sp>
      <p:sp>
        <p:nvSpPr>
          <p:cNvPr id="3" name="object 3"/>
          <p:cNvSpPr txBox="1"/>
          <p:nvPr/>
        </p:nvSpPr>
        <p:spPr>
          <a:xfrm>
            <a:off x="347294" y="1453348"/>
            <a:ext cx="3834765" cy="1068070"/>
          </a:xfrm>
          <a:prstGeom prst="rect">
            <a:avLst/>
          </a:prstGeom>
        </p:spPr>
        <p:txBody>
          <a:bodyPr vert="horz" wrap="square" lIns="0" tIns="6985" rIns="0" bIns="0" rtlCol="0">
            <a:spAutoFit/>
          </a:bodyPr>
          <a:lstStyle/>
          <a:p>
            <a:pPr marL="12700" marR="264160">
              <a:lnSpc>
                <a:spcPct val="102600"/>
              </a:lnSpc>
              <a:spcBef>
                <a:spcPts val="55"/>
              </a:spcBef>
            </a:pPr>
            <a:r>
              <a:rPr sz="1100" spc="-10" dirty="0">
                <a:latin typeface="+mn-lt"/>
                <a:cs typeface="Arial MT"/>
              </a:rPr>
              <a:t>This</a:t>
            </a:r>
            <a:r>
              <a:rPr sz="1100" spc="-30" dirty="0">
                <a:latin typeface="+mn-lt"/>
                <a:cs typeface="Arial MT"/>
              </a:rPr>
              <a:t> </a:t>
            </a:r>
            <a:r>
              <a:rPr sz="1100" spc="-35" dirty="0">
                <a:latin typeface="+mn-lt"/>
                <a:cs typeface="Arial MT"/>
              </a:rPr>
              <a:t>model</a:t>
            </a:r>
            <a:r>
              <a:rPr sz="1100" spc="-10" dirty="0">
                <a:latin typeface="+mn-lt"/>
                <a:cs typeface="Arial MT"/>
              </a:rPr>
              <a:t> </a:t>
            </a:r>
            <a:r>
              <a:rPr sz="1100" spc="-55" dirty="0">
                <a:latin typeface="+mn-lt"/>
                <a:cs typeface="Arial MT"/>
              </a:rPr>
              <a:t>provides</a:t>
            </a:r>
            <a:r>
              <a:rPr sz="1100" spc="-10" dirty="0">
                <a:latin typeface="+mn-lt"/>
                <a:cs typeface="Arial MT"/>
              </a:rPr>
              <a:t> </a:t>
            </a:r>
            <a:r>
              <a:rPr sz="1100" dirty="0">
                <a:latin typeface="+mn-lt"/>
                <a:cs typeface="Arial MT"/>
              </a:rPr>
              <a:t>a</a:t>
            </a:r>
            <a:r>
              <a:rPr sz="1100" spc="-10" dirty="0">
                <a:latin typeface="+mn-lt"/>
                <a:cs typeface="Arial MT"/>
              </a:rPr>
              <a:t> </a:t>
            </a:r>
            <a:r>
              <a:rPr sz="1100" spc="-85" dirty="0">
                <a:latin typeface="+mn-lt"/>
                <a:cs typeface="Arial MT"/>
              </a:rPr>
              <a:t>process</a:t>
            </a:r>
            <a:r>
              <a:rPr sz="1100" spc="10" dirty="0">
                <a:latin typeface="+mn-lt"/>
                <a:cs typeface="Arial MT"/>
              </a:rPr>
              <a:t> </a:t>
            </a:r>
            <a:r>
              <a:rPr sz="1100" spc="-45" dirty="0">
                <a:latin typeface="+mn-lt"/>
                <a:cs typeface="Arial MT"/>
              </a:rPr>
              <a:t>explaining</a:t>
            </a:r>
            <a:r>
              <a:rPr sz="1100" spc="-10" dirty="0">
                <a:latin typeface="+mn-lt"/>
                <a:cs typeface="Arial MT"/>
              </a:rPr>
              <a:t> </a:t>
            </a:r>
            <a:r>
              <a:rPr sz="1100" spc="-20" dirty="0">
                <a:latin typeface="+mn-lt"/>
                <a:cs typeface="Arial MT"/>
              </a:rPr>
              <a:t>why</a:t>
            </a:r>
            <a:r>
              <a:rPr sz="1100" spc="-5" dirty="0">
                <a:latin typeface="+mn-lt"/>
                <a:cs typeface="Arial MT"/>
              </a:rPr>
              <a:t> </a:t>
            </a:r>
            <a:r>
              <a:rPr sz="1100" spc="-55" dirty="0">
                <a:latin typeface="+mn-lt"/>
                <a:cs typeface="Arial MT"/>
              </a:rPr>
              <a:t>female</a:t>
            </a:r>
            <a:r>
              <a:rPr sz="1100" spc="-10" dirty="0">
                <a:latin typeface="+mn-lt"/>
                <a:cs typeface="Arial MT"/>
              </a:rPr>
              <a:t> </a:t>
            </a:r>
            <a:r>
              <a:rPr sz="1100" spc="-25" dirty="0">
                <a:latin typeface="+mn-lt"/>
                <a:cs typeface="Arial MT"/>
              </a:rPr>
              <a:t>athletes </a:t>
            </a:r>
            <a:r>
              <a:rPr sz="1100" dirty="0">
                <a:latin typeface="+mn-lt"/>
                <a:cs typeface="Arial MT"/>
              </a:rPr>
              <a:t>might</a:t>
            </a:r>
            <a:r>
              <a:rPr sz="1100" spc="-35" dirty="0">
                <a:latin typeface="+mn-lt"/>
                <a:cs typeface="Arial MT"/>
              </a:rPr>
              <a:t> </a:t>
            </a:r>
            <a:r>
              <a:rPr sz="1100" spc="-30" dirty="0">
                <a:latin typeface="+mn-lt"/>
                <a:cs typeface="Arial MT"/>
              </a:rPr>
              <a:t>be</a:t>
            </a:r>
            <a:r>
              <a:rPr sz="1100" spc="-20" dirty="0">
                <a:latin typeface="+mn-lt"/>
                <a:cs typeface="Arial MT"/>
              </a:rPr>
              <a:t> </a:t>
            </a:r>
            <a:r>
              <a:rPr sz="1100" spc="-55" dirty="0">
                <a:latin typeface="+mn-lt"/>
                <a:cs typeface="Arial MT"/>
              </a:rPr>
              <a:t>more</a:t>
            </a:r>
            <a:r>
              <a:rPr sz="1100" spc="-20" dirty="0">
                <a:latin typeface="+mn-lt"/>
                <a:cs typeface="Arial MT"/>
              </a:rPr>
              <a:t> </a:t>
            </a:r>
            <a:r>
              <a:rPr sz="1100" spc="-55" dirty="0">
                <a:latin typeface="+mn-lt"/>
                <a:cs typeface="Arial MT"/>
              </a:rPr>
              <a:t>academically</a:t>
            </a:r>
            <a:r>
              <a:rPr sz="1100" spc="-20" dirty="0">
                <a:latin typeface="+mn-lt"/>
                <a:cs typeface="Arial MT"/>
              </a:rPr>
              <a:t> </a:t>
            </a:r>
            <a:r>
              <a:rPr sz="1100" spc="-70" dirty="0">
                <a:latin typeface="+mn-lt"/>
                <a:cs typeface="Arial MT"/>
              </a:rPr>
              <a:t>successful</a:t>
            </a:r>
            <a:r>
              <a:rPr sz="1100" spc="-5" dirty="0">
                <a:latin typeface="+mn-lt"/>
                <a:cs typeface="Arial MT"/>
              </a:rPr>
              <a:t> </a:t>
            </a:r>
            <a:r>
              <a:rPr sz="1100" dirty="0">
                <a:latin typeface="+mn-lt"/>
                <a:cs typeface="Arial MT"/>
              </a:rPr>
              <a:t>than</a:t>
            </a:r>
            <a:r>
              <a:rPr sz="1100" spc="-20" dirty="0">
                <a:latin typeface="+mn-lt"/>
                <a:cs typeface="Arial MT"/>
              </a:rPr>
              <a:t> </a:t>
            </a:r>
            <a:r>
              <a:rPr sz="1100" spc="-10" dirty="0">
                <a:latin typeface="+mn-lt"/>
                <a:cs typeface="Arial MT"/>
              </a:rPr>
              <a:t>other</a:t>
            </a:r>
            <a:r>
              <a:rPr sz="1100" spc="-20" dirty="0">
                <a:latin typeface="+mn-lt"/>
                <a:cs typeface="Arial MT"/>
              </a:rPr>
              <a:t> </a:t>
            </a:r>
            <a:r>
              <a:rPr sz="1100" spc="-10" dirty="0">
                <a:latin typeface="+mn-lt"/>
                <a:cs typeface="Arial MT"/>
              </a:rPr>
              <a:t>students.</a:t>
            </a:r>
            <a:endParaRPr sz="1100" dirty="0">
              <a:latin typeface="+mn-lt"/>
              <a:cs typeface="Arial MT"/>
            </a:endParaRP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5080">
              <a:lnSpc>
                <a:spcPct val="102600"/>
              </a:lnSpc>
            </a:pPr>
            <a:r>
              <a:rPr sz="1100" dirty="0">
                <a:latin typeface="+mn-lt"/>
                <a:cs typeface="Arial MT"/>
              </a:rPr>
              <a:t>An</a:t>
            </a:r>
            <a:r>
              <a:rPr sz="1100" spc="10" dirty="0">
                <a:latin typeface="+mn-lt"/>
                <a:cs typeface="Arial MT"/>
              </a:rPr>
              <a:t> </a:t>
            </a:r>
            <a:r>
              <a:rPr sz="1100" spc="-50" dirty="0">
                <a:latin typeface="+mn-lt"/>
                <a:cs typeface="Arial MT"/>
              </a:rPr>
              <a:t>appealing</a:t>
            </a:r>
            <a:r>
              <a:rPr sz="1100" spc="15" dirty="0">
                <a:latin typeface="+mn-lt"/>
                <a:cs typeface="Arial MT"/>
              </a:rPr>
              <a:t> </a:t>
            </a:r>
            <a:r>
              <a:rPr sz="1100" spc="-30" dirty="0">
                <a:latin typeface="+mn-lt"/>
                <a:cs typeface="Arial MT"/>
              </a:rPr>
              <a:t>feature</a:t>
            </a:r>
            <a:r>
              <a:rPr sz="1100" spc="15" dirty="0">
                <a:latin typeface="+mn-lt"/>
                <a:cs typeface="Arial MT"/>
              </a:rPr>
              <a:t> </a:t>
            </a:r>
            <a:r>
              <a:rPr sz="1100" dirty="0">
                <a:latin typeface="+mn-lt"/>
                <a:cs typeface="Arial MT"/>
              </a:rPr>
              <a:t>of</a:t>
            </a:r>
            <a:r>
              <a:rPr sz="1100" spc="10" dirty="0">
                <a:latin typeface="+mn-lt"/>
                <a:cs typeface="Arial MT"/>
              </a:rPr>
              <a:t> </a:t>
            </a:r>
            <a:r>
              <a:rPr sz="1100" dirty="0">
                <a:latin typeface="+mn-lt"/>
                <a:cs typeface="Arial MT"/>
              </a:rPr>
              <a:t>the</a:t>
            </a:r>
            <a:r>
              <a:rPr sz="1100" spc="15" dirty="0">
                <a:latin typeface="+mn-lt"/>
                <a:cs typeface="Arial MT"/>
              </a:rPr>
              <a:t> </a:t>
            </a:r>
            <a:r>
              <a:rPr sz="1100" spc="-35" dirty="0">
                <a:latin typeface="+mn-lt"/>
                <a:cs typeface="Arial MT"/>
              </a:rPr>
              <a:t>model</a:t>
            </a:r>
            <a:r>
              <a:rPr sz="1100" spc="15" dirty="0">
                <a:latin typeface="+mn-lt"/>
                <a:cs typeface="Arial MT"/>
              </a:rPr>
              <a:t> </a:t>
            </a:r>
            <a:r>
              <a:rPr sz="1100" spc="-10" dirty="0">
                <a:latin typeface="+mn-lt"/>
                <a:cs typeface="Arial MT"/>
              </a:rPr>
              <a:t>is</a:t>
            </a:r>
            <a:r>
              <a:rPr sz="1100" spc="10" dirty="0">
                <a:latin typeface="+mn-lt"/>
                <a:cs typeface="Arial MT"/>
              </a:rPr>
              <a:t> </a:t>
            </a:r>
            <a:r>
              <a:rPr sz="1100" dirty="0">
                <a:latin typeface="+mn-lt"/>
                <a:cs typeface="Arial MT"/>
              </a:rPr>
              <a:t>that</a:t>
            </a:r>
            <a:r>
              <a:rPr sz="1100" spc="15" dirty="0">
                <a:latin typeface="+mn-lt"/>
                <a:cs typeface="Arial MT"/>
              </a:rPr>
              <a:t> </a:t>
            </a:r>
            <a:r>
              <a:rPr sz="1100" dirty="0">
                <a:latin typeface="+mn-lt"/>
                <a:cs typeface="Arial MT"/>
              </a:rPr>
              <a:t>it</a:t>
            </a:r>
            <a:r>
              <a:rPr sz="1100" spc="15" dirty="0">
                <a:latin typeface="+mn-lt"/>
                <a:cs typeface="Arial MT"/>
              </a:rPr>
              <a:t> </a:t>
            </a:r>
            <a:r>
              <a:rPr sz="1100" spc="-55" dirty="0">
                <a:latin typeface="+mn-lt"/>
                <a:cs typeface="Arial MT"/>
              </a:rPr>
              <a:t>applies</a:t>
            </a:r>
            <a:r>
              <a:rPr sz="1100" spc="10" dirty="0">
                <a:latin typeface="+mn-lt"/>
                <a:cs typeface="Arial MT"/>
              </a:rPr>
              <a:t> </a:t>
            </a:r>
            <a:r>
              <a:rPr sz="1100" dirty="0">
                <a:latin typeface="+mn-lt"/>
                <a:cs typeface="Arial MT"/>
              </a:rPr>
              <a:t>to</a:t>
            </a:r>
            <a:r>
              <a:rPr sz="1100" spc="15" dirty="0">
                <a:latin typeface="+mn-lt"/>
                <a:cs typeface="Arial MT"/>
              </a:rPr>
              <a:t> </a:t>
            </a:r>
            <a:r>
              <a:rPr sz="1100" spc="-40" dirty="0">
                <a:latin typeface="+mn-lt"/>
                <a:cs typeface="Arial MT"/>
              </a:rPr>
              <a:t>any</a:t>
            </a:r>
            <a:r>
              <a:rPr sz="1100" spc="15" dirty="0">
                <a:latin typeface="+mn-lt"/>
                <a:cs typeface="Arial MT"/>
              </a:rPr>
              <a:t> </a:t>
            </a:r>
            <a:r>
              <a:rPr sz="1100" spc="-35" dirty="0">
                <a:latin typeface="+mn-lt"/>
                <a:cs typeface="Arial MT"/>
              </a:rPr>
              <a:t>person </a:t>
            </a:r>
            <a:r>
              <a:rPr sz="1100" spc="-45" dirty="0">
                <a:latin typeface="+mn-lt"/>
                <a:cs typeface="Arial MT"/>
              </a:rPr>
              <a:t>involved</a:t>
            </a:r>
            <a:r>
              <a:rPr sz="1100" spc="-5" dirty="0">
                <a:latin typeface="+mn-lt"/>
                <a:cs typeface="Arial MT"/>
              </a:rPr>
              <a:t> </a:t>
            </a:r>
            <a:r>
              <a:rPr sz="1100" dirty="0">
                <a:latin typeface="+mn-lt"/>
                <a:cs typeface="Arial MT"/>
              </a:rPr>
              <a:t>in </a:t>
            </a:r>
            <a:r>
              <a:rPr sz="1100" spc="-20" dirty="0">
                <a:latin typeface="+mn-lt"/>
                <a:cs typeface="Arial MT"/>
              </a:rPr>
              <a:t>an</a:t>
            </a:r>
            <a:r>
              <a:rPr sz="1100" dirty="0">
                <a:latin typeface="+mn-lt"/>
                <a:cs typeface="Arial MT"/>
              </a:rPr>
              <a:t> activity</a:t>
            </a:r>
            <a:r>
              <a:rPr sz="1100" spc="-5" dirty="0">
                <a:latin typeface="+mn-lt"/>
                <a:cs typeface="Arial MT"/>
              </a:rPr>
              <a:t> </a:t>
            </a:r>
            <a:r>
              <a:rPr sz="1100" dirty="0">
                <a:latin typeface="+mn-lt"/>
                <a:cs typeface="Arial MT"/>
              </a:rPr>
              <a:t>that </a:t>
            </a:r>
            <a:r>
              <a:rPr sz="1100" spc="-65" dirty="0">
                <a:latin typeface="+mn-lt"/>
                <a:cs typeface="Arial MT"/>
              </a:rPr>
              <a:t>rewards</a:t>
            </a:r>
            <a:r>
              <a:rPr sz="1100" dirty="0">
                <a:latin typeface="+mn-lt"/>
                <a:cs typeface="Arial MT"/>
              </a:rPr>
              <a:t> </a:t>
            </a:r>
            <a:r>
              <a:rPr sz="1100" spc="-35" dirty="0">
                <a:latin typeface="+mn-lt"/>
                <a:cs typeface="Arial MT"/>
              </a:rPr>
              <a:t>hard</a:t>
            </a:r>
            <a:r>
              <a:rPr sz="1100" spc="-5" dirty="0">
                <a:latin typeface="+mn-lt"/>
                <a:cs typeface="Arial MT"/>
              </a:rPr>
              <a:t> </a:t>
            </a:r>
            <a:r>
              <a:rPr sz="1100" spc="-10" dirty="0">
                <a:latin typeface="+mn-lt"/>
                <a:cs typeface="Arial MT"/>
              </a:rPr>
              <a:t>work.</a:t>
            </a:r>
            <a:endParaRPr sz="1100" dirty="0">
              <a:latin typeface="+mn-lt"/>
              <a:cs typeface="Arial MT"/>
            </a:endParaRPr>
          </a:p>
        </p:txBody>
      </p:sp>
    </p:spTree>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554095" cy="349455"/>
          </a:xfrm>
          <a:prstGeom prst="rect">
            <a:avLst/>
          </a:prstGeom>
        </p:spPr>
        <p:txBody>
          <a:bodyPr vert="horz" wrap="square" lIns="0" tIns="6985" rIns="0" bIns="0" rtlCol="0">
            <a:spAutoFit/>
          </a:bodyPr>
          <a:lstStyle/>
          <a:p>
            <a:pPr marL="12700" marR="5080">
              <a:lnSpc>
                <a:spcPct val="102600"/>
              </a:lnSpc>
              <a:spcBef>
                <a:spcPts val="55"/>
              </a:spcBef>
            </a:pPr>
            <a:r>
              <a:rPr sz="1100" spc="-65" dirty="0">
                <a:solidFill>
                  <a:srgbClr val="00B0F0"/>
                </a:solidFill>
                <a:latin typeface="+mn-lt"/>
                <a:cs typeface="Arial MT"/>
              </a:rPr>
              <a:t>Can</a:t>
            </a:r>
            <a:r>
              <a:rPr sz="1100" dirty="0">
                <a:solidFill>
                  <a:srgbClr val="00B0F0"/>
                </a:solidFill>
                <a:latin typeface="+mn-lt"/>
                <a:cs typeface="Arial MT"/>
              </a:rPr>
              <a:t> </a:t>
            </a:r>
            <a:r>
              <a:rPr sz="1100" spc="-45" dirty="0">
                <a:solidFill>
                  <a:srgbClr val="00B0F0"/>
                </a:solidFill>
                <a:latin typeface="+mn-lt"/>
                <a:cs typeface="Arial MT"/>
              </a:rPr>
              <a:t>you</a:t>
            </a:r>
            <a:r>
              <a:rPr sz="1100" spc="5" dirty="0">
                <a:solidFill>
                  <a:srgbClr val="00B0F0"/>
                </a:solidFill>
                <a:latin typeface="+mn-lt"/>
                <a:cs typeface="Arial MT"/>
              </a:rPr>
              <a:t> </a:t>
            </a:r>
            <a:r>
              <a:rPr sz="1100" dirty="0">
                <a:solidFill>
                  <a:srgbClr val="00B0F0"/>
                </a:solidFill>
                <a:latin typeface="+mn-lt"/>
                <a:cs typeface="Arial MT"/>
              </a:rPr>
              <a:t>think</a:t>
            </a:r>
            <a:r>
              <a:rPr sz="1100" spc="5" dirty="0">
                <a:solidFill>
                  <a:srgbClr val="00B0F0"/>
                </a:solidFill>
                <a:latin typeface="+mn-lt"/>
                <a:cs typeface="Arial MT"/>
              </a:rPr>
              <a:t> </a:t>
            </a:r>
            <a:r>
              <a:rPr sz="1100" dirty="0">
                <a:solidFill>
                  <a:srgbClr val="00B0F0"/>
                </a:solidFill>
                <a:latin typeface="+mn-lt"/>
                <a:cs typeface="Arial MT"/>
              </a:rPr>
              <a:t>of</a:t>
            </a:r>
            <a:r>
              <a:rPr sz="1100" spc="5" dirty="0">
                <a:solidFill>
                  <a:srgbClr val="00B0F0"/>
                </a:solidFill>
                <a:latin typeface="+mn-lt"/>
                <a:cs typeface="Arial MT"/>
              </a:rPr>
              <a:t> </a:t>
            </a:r>
            <a:r>
              <a:rPr sz="1100" spc="-40" dirty="0">
                <a:solidFill>
                  <a:srgbClr val="00B0F0"/>
                </a:solidFill>
                <a:latin typeface="+mn-lt"/>
                <a:cs typeface="Arial MT"/>
              </a:rPr>
              <a:t>any</a:t>
            </a:r>
            <a:r>
              <a:rPr sz="1100" spc="5" dirty="0">
                <a:solidFill>
                  <a:srgbClr val="00B0F0"/>
                </a:solidFill>
                <a:latin typeface="+mn-lt"/>
                <a:cs typeface="Arial MT"/>
              </a:rPr>
              <a:t> </a:t>
            </a:r>
            <a:r>
              <a:rPr sz="1100" spc="-30" dirty="0">
                <a:solidFill>
                  <a:srgbClr val="00B0F0"/>
                </a:solidFill>
                <a:latin typeface="+mn-lt"/>
                <a:cs typeface="Arial MT"/>
              </a:rPr>
              <a:t>alternative</a:t>
            </a:r>
            <a:r>
              <a:rPr sz="1100" spc="5" dirty="0">
                <a:solidFill>
                  <a:srgbClr val="00B0F0"/>
                </a:solidFill>
                <a:latin typeface="+mn-lt"/>
                <a:cs typeface="Arial MT"/>
              </a:rPr>
              <a:t> </a:t>
            </a:r>
            <a:r>
              <a:rPr sz="1100" spc="-50" dirty="0">
                <a:solidFill>
                  <a:srgbClr val="00B0F0"/>
                </a:solidFill>
                <a:latin typeface="+mn-lt"/>
                <a:cs typeface="Arial MT"/>
              </a:rPr>
              <a:t>explanations</a:t>
            </a:r>
            <a:r>
              <a:rPr sz="1100" spc="5" dirty="0">
                <a:solidFill>
                  <a:srgbClr val="00B0F0"/>
                </a:solidFill>
                <a:latin typeface="+mn-lt"/>
                <a:cs typeface="Arial MT"/>
              </a:rPr>
              <a:t> </a:t>
            </a:r>
            <a:r>
              <a:rPr sz="1100" dirty="0">
                <a:solidFill>
                  <a:srgbClr val="00B0F0"/>
                </a:solidFill>
                <a:latin typeface="+mn-lt"/>
                <a:cs typeface="Arial MT"/>
              </a:rPr>
              <a:t>for</a:t>
            </a:r>
            <a:r>
              <a:rPr sz="1100" spc="5" dirty="0">
                <a:solidFill>
                  <a:srgbClr val="00B0F0"/>
                </a:solidFill>
                <a:latin typeface="+mn-lt"/>
                <a:cs typeface="Arial MT"/>
              </a:rPr>
              <a:t> </a:t>
            </a:r>
            <a:r>
              <a:rPr sz="1100" spc="-20" dirty="0">
                <a:solidFill>
                  <a:srgbClr val="00B0F0"/>
                </a:solidFill>
                <a:latin typeface="+mn-lt"/>
                <a:cs typeface="Arial MT"/>
              </a:rPr>
              <a:t>why</a:t>
            </a:r>
            <a:r>
              <a:rPr sz="1100" dirty="0">
                <a:solidFill>
                  <a:srgbClr val="00B0F0"/>
                </a:solidFill>
                <a:latin typeface="+mn-lt"/>
                <a:cs typeface="Arial MT"/>
              </a:rPr>
              <a:t> </a:t>
            </a:r>
            <a:r>
              <a:rPr sz="1100" spc="-35" dirty="0">
                <a:solidFill>
                  <a:srgbClr val="00B0F0"/>
                </a:solidFill>
                <a:latin typeface="+mn-lt"/>
                <a:cs typeface="Arial MT"/>
              </a:rPr>
              <a:t>female athletes</a:t>
            </a:r>
            <a:r>
              <a:rPr sz="1100" spc="5" dirty="0">
                <a:solidFill>
                  <a:srgbClr val="00B0F0"/>
                </a:solidFill>
                <a:latin typeface="+mn-lt"/>
                <a:cs typeface="Arial MT"/>
              </a:rPr>
              <a:t> </a:t>
            </a:r>
            <a:r>
              <a:rPr sz="1100" spc="-65" dirty="0">
                <a:solidFill>
                  <a:srgbClr val="00B0F0"/>
                </a:solidFill>
                <a:latin typeface="+mn-lt"/>
                <a:cs typeface="Arial MT"/>
              </a:rPr>
              <a:t>appear</a:t>
            </a:r>
            <a:r>
              <a:rPr sz="1100" spc="10" dirty="0">
                <a:solidFill>
                  <a:srgbClr val="00B0F0"/>
                </a:solidFill>
                <a:latin typeface="+mn-lt"/>
                <a:cs typeface="Arial MT"/>
              </a:rPr>
              <a:t> </a:t>
            </a:r>
            <a:r>
              <a:rPr sz="1100" spc="-10" dirty="0">
                <a:solidFill>
                  <a:srgbClr val="00B0F0"/>
                </a:solidFill>
                <a:latin typeface="+mn-lt"/>
                <a:cs typeface="Arial MT"/>
              </a:rPr>
              <a:t>smart?</a:t>
            </a:r>
            <a:endParaRPr sz="1100" dirty="0">
              <a:solidFill>
                <a:srgbClr val="00B0F0"/>
              </a:solidFill>
              <a:latin typeface="+mn-lt"/>
              <a:cs typeface="Arial MT"/>
            </a:endParaRPr>
          </a:p>
        </p:txBody>
      </p:sp>
    </p:spTree>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68970"/>
            <a:ext cx="3802379" cy="1224280"/>
          </a:xfrm>
          <a:prstGeom prst="rect">
            <a:avLst/>
          </a:prstGeom>
        </p:spPr>
        <p:txBody>
          <a:bodyPr vert="horz" wrap="square" lIns="0" tIns="6985" rIns="0" bIns="0" rtlCol="0">
            <a:spAutoFit/>
          </a:bodyPr>
          <a:lstStyle/>
          <a:p>
            <a:pPr marL="12700" marR="5080">
              <a:lnSpc>
                <a:spcPct val="102600"/>
              </a:lnSpc>
              <a:spcBef>
                <a:spcPts val="55"/>
              </a:spcBef>
            </a:pPr>
            <a:r>
              <a:rPr sz="1100" spc="-65" dirty="0">
                <a:solidFill>
                  <a:srgbClr val="00B0F0"/>
                </a:solidFill>
                <a:latin typeface="+mn-lt"/>
                <a:cs typeface="Arial MT"/>
              </a:rPr>
              <a:t>Excellence</a:t>
            </a:r>
            <a:r>
              <a:rPr sz="1100" spc="10" dirty="0">
                <a:solidFill>
                  <a:srgbClr val="00B0F0"/>
                </a:solidFill>
                <a:latin typeface="+mn-lt"/>
                <a:cs typeface="Arial MT"/>
              </a:rPr>
              <a:t> </a:t>
            </a:r>
            <a:r>
              <a:rPr sz="1100" spc="-25" dirty="0">
                <a:solidFill>
                  <a:srgbClr val="00B0F0"/>
                </a:solidFill>
                <a:latin typeface="+mn-lt"/>
                <a:cs typeface="Arial MT"/>
              </a:rPr>
              <a:t>Theory:</a:t>
            </a:r>
            <a:r>
              <a:rPr sz="1100" spc="114" dirty="0">
                <a:solidFill>
                  <a:srgbClr val="00B0F0"/>
                </a:solidFill>
                <a:latin typeface="+mn-lt"/>
                <a:cs typeface="Arial MT"/>
              </a:rPr>
              <a:t> </a:t>
            </a:r>
            <a:r>
              <a:rPr sz="1100" spc="-75" dirty="0">
                <a:latin typeface="+mn-lt"/>
                <a:cs typeface="Arial MT"/>
              </a:rPr>
              <a:t>Everyone</a:t>
            </a:r>
            <a:r>
              <a:rPr sz="1100" spc="10" dirty="0">
                <a:latin typeface="+mn-lt"/>
                <a:cs typeface="Arial MT"/>
              </a:rPr>
              <a:t> </a:t>
            </a:r>
            <a:r>
              <a:rPr sz="1100" spc="-40" dirty="0">
                <a:latin typeface="+mn-lt"/>
                <a:cs typeface="Arial MT"/>
              </a:rPr>
              <a:t>wants</a:t>
            </a:r>
            <a:r>
              <a:rPr sz="1100" spc="15" dirty="0">
                <a:latin typeface="+mn-lt"/>
                <a:cs typeface="Arial MT"/>
              </a:rPr>
              <a:t> </a:t>
            </a:r>
            <a:r>
              <a:rPr sz="1100" dirty="0">
                <a:latin typeface="+mn-lt"/>
                <a:cs typeface="Arial MT"/>
              </a:rPr>
              <a:t>to</a:t>
            </a:r>
            <a:r>
              <a:rPr sz="1100" spc="10" dirty="0">
                <a:latin typeface="+mn-lt"/>
                <a:cs typeface="Arial MT"/>
              </a:rPr>
              <a:t> </a:t>
            </a:r>
            <a:r>
              <a:rPr sz="1100" spc="-35" dirty="0">
                <a:latin typeface="+mn-lt"/>
                <a:cs typeface="Arial MT"/>
              </a:rPr>
              <a:t>feel</a:t>
            </a:r>
            <a:r>
              <a:rPr sz="1100" spc="15" dirty="0">
                <a:latin typeface="+mn-lt"/>
                <a:cs typeface="Arial MT"/>
              </a:rPr>
              <a:t> </a:t>
            </a:r>
            <a:r>
              <a:rPr sz="1100" spc="-65" dirty="0">
                <a:latin typeface="+mn-lt"/>
                <a:cs typeface="Arial MT"/>
              </a:rPr>
              <a:t>successful,</a:t>
            </a:r>
            <a:r>
              <a:rPr sz="1100" spc="10" dirty="0">
                <a:latin typeface="+mn-lt"/>
                <a:cs typeface="Arial MT"/>
              </a:rPr>
              <a:t> </a:t>
            </a:r>
            <a:r>
              <a:rPr sz="1100" dirty="0">
                <a:latin typeface="+mn-lt"/>
                <a:cs typeface="Arial MT"/>
              </a:rPr>
              <a:t>but</a:t>
            </a:r>
            <a:r>
              <a:rPr sz="1100" spc="15" dirty="0">
                <a:latin typeface="+mn-lt"/>
                <a:cs typeface="Arial MT"/>
              </a:rPr>
              <a:t> </a:t>
            </a:r>
            <a:r>
              <a:rPr sz="1100" spc="-20" dirty="0">
                <a:latin typeface="+mn-lt"/>
                <a:cs typeface="Arial MT"/>
              </a:rPr>
              <a:t>some </a:t>
            </a:r>
            <a:r>
              <a:rPr sz="1100" spc="-55" dirty="0">
                <a:latin typeface="+mn-lt"/>
                <a:cs typeface="Arial MT"/>
              </a:rPr>
              <a:t>people</a:t>
            </a:r>
            <a:r>
              <a:rPr sz="1100" spc="-20" dirty="0">
                <a:latin typeface="+mn-lt"/>
                <a:cs typeface="Arial MT"/>
              </a:rPr>
              <a:t> </a:t>
            </a:r>
            <a:r>
              <a:rPr sz="1100" spc="-10" dirty="0">
                <a:latin typeface="+mn-lt"/>
                <a:cs typeface="Arial MT"/>
              </a:rPr>
              <a:t>go</a:t>
            </a:r>
            <a:r>
              <a:rPr sz="1100" spc="-20" dirty="0">
                <a:latin typeface="+mn-lt"/>
                <a:cs typeface="Arial MT"/>
              </a:rPr>
              <a:t> long</a:t>
            </a:r>
            <a:r>
              <a:rPr sz="1100" spc="-5" dirty="0">
                <a:latin typeface="+mn-lt"/>
                <a:cs typeface="Arial MT"/>
              </a:rPr>
              <a:t> </a:t>
            </a:r>
            <a:r>
              <a:rPr sz="1100" spc="-45" dirty="0">
                <a:latin typeface="+mn-lt"/>
                <a:cs typeface="Arial MT"/>
              </a:rPr>
              <a:t>periods</a:t>
            </a:r>
            <a:r>
              <a:rPr sz="1100" dirty="0">
                <a:latin typeface="+mn-lt"/>
                <a:cs typeface="Arial MT"/>
              </a:rPr>
              <a:t> without</a:t>
            </a:r>
            <a:r>
              <a:rPr sz="1100" spc="-5" dirty="0">
                <a:latin typeface="+mn-lt"/>
                <a:cs typeface="Arial MT"/>
              </a:rPr>
              <a:t> </a:t>
            </a:r>
            <a:r>
              <a:rPr sz="1100" spc="-105" dirty="0">
                <a:latin typeface="+mn-lt"/>
                <a:cs typeface="Arial MT"/>
              </a:rPr>
              <a:t>success</a:t>
            </a:r>
            <a:r>
              <a:rPr sz="1100" spc="30" dirty="0">
                <a:latin typeface="+mn-lt"/>
                <a:cs typeface="Arial MT"/>
              </a:rPr>
              <a:t> </a:t>
            </a:r>
            <a:r>
              <a:rPr sz="1100" spc="-45" dirty="0">
                <a:latin typeface="+mn-lt"/>
                <a:cs typeface="Arial MT"/>
              </a:rPr>
              <a:t>and</a:t>
            </a:r>
            <a:r>
              <a:rPr sz="1100" dirty="0">
                <a:latin typeface="+mn-lt"/>
                <a:cs typeface="Arial MT"/>
              </a:rPr>
              <a:t> </a:t>
            </a:r>
            <a:r>
              <a:rPr sz="1100" spc="-75" dirty="0">
                <a:latin typeface="+mn-lt"/>
                <a:cs typeface="Arial MT"/>
              </a:rPr>
              <a:t>become</a:t>
            </a:r>
            <a:r>
              <a:rPr sz="1100" dirty="0">
                <a:latin typeface="+mn-lt"/>
                <a:cs typeface="Arial MT"/>
              </a:rPr>
              <a:t> </a:t>
            </a:r>
            <a:r>
              <a:rPr sz="1100" spc="-40" dirty="0">
                <a:latin typeface="+mn-lt"/>
                <a:cs typeface="Arial MT"/>
              </a:rPr>
              <a:t>discouraged. </a:t>
            </a:r>
            <a:r>
              <a:rPr sz="1100" spc="-60" dirty="0">
                <a:latin typeface="+mn-lt"/>
                <a:cs typeface="Arial MT"/>
              </a:rPr>
              <a:t>Those</a:t>
            </a:r>
            <a:r>
              <a:rPr sz="1100" spc="-10" dirty="0">
                <a:latin typeface="+mn-lt"/>
                <a:cs typeface="Arial MT"/>
              </a:rPr>
              <a:t> </a:t>
            </a:r>
            <a:r>
              <a:rPr sz="1100" spc="-40" dirty="0">
                <a:latin typeface="+mn-lt"/>
                <a:cs typeface="Arial MT"/>
              </a:rPr>
              <a:t>individuals</a:t>
            </a:r>
            <a:r>
              <a:rPr sz="1100" spc="10" dirty="0">
                <a:latin typeface="+mn-lt"/>
                <a:cs typeface="Arial MT"/>
              </a:rPr>
              <a:t> </a:t>
            </a:r>
            <a:r>
              <a:rPr sz="1100" spc="-35" dirty="0">
                <a:latin typeface="+mn-lt"/>
                <a:cs typeface="Arial MT"/>
              </a:rPr>
              <a:t>who</a:t>
            </a:r>
            <a:r>
              <a:rPr sz="1100" spc="10" dirty="0">
                <a:latin typeface="+mn-lt"/>
                <a:cs typeface="Arial MT"/>
              </a:rPr>
              <a:t> </a:t>
            </a:r>
            <a:r>
              <a:rPr sz="1100" spc="-65" dirty="0">
                <a:latin typeface="+mn-lt"/>
                <a:cs typeface="Arial MT"/>
              </a:rPr>
              <a:t>experience</a:t>
            </a:r>
            <a:r>
              <a:rPr sz="1100" spc="10" dirty="0">
                <a:latin typeface="+mn-lt"/>
                <a:cs typeface="Arial MT"/>
              </a:rPr>
              <a:t> </a:t>
            </a:r>
            <a:r>
              <a:rPr sz="1100" spc="-105" dirty="0">
                <a:latin typeface="+mn-lt"/>
                <a:cs typeface="Arial MT"/>
              </a:rPr>
              <a:t>success</a:t>
            </a:r>
            <a:r>
              <a:rPr sz="1100" spc="30" dirty="0">
                <a:latin typeface="+mn-lt"/>
                <a:cs typeface="Arial MT"/>
              </a:rPr>
              <a:t> </a:t>
            </a:r>
            <a:r>
              <a:rPr sz="1100" dirty="0">
                <a:latin typeface="+mn-lt"/>
                <a:cs typeface="Arial MT"/>
              </a:rPr>
              <a:t>in</a:t>
            </a:r>
            <a:r>
              <a:rPr sz="1100" spc="10" dirty="0">
                <a:latin typeface="+mn-lt"/>
                <a:cs typeface="Arial MT"/>
              </a:rPr>
              <a:t> </a:t>
            </a:r>
            <a:r>
              <a:rPr sz="1100" spc="-65" dirty="0">
                <a:latin typeface="+mn-lt"/>
                <a:cs typeface="Arial MT"/>
              </a:rPr>
              <a:t>one</a:t>
            </a:r>
            <a:r>
              <a:rPr sz="1100" spc="10" dirty="0">
                <a:latin typeface="+mn-lt"/>
                <a:cs typeface="Arial MT"/>
              </a:rPr>
              <a:t> </a:t>
            </a:r>
            <a:r>
              <a:rPr sz="1100" spc="-75" dirty="0">
                <a:latin typeface="+mn-lt"/>
                <a:cs typeface="Arial MT"/>
              </a:rPr>
              <a:t>area</a:t>
            </a:r>
            <a:r>
              <a:rPr sz="1100" spc="10" dirty="0">
                <a:latin typeface="+mn-lt"/>
                <a:cs typeface="Arial MT"/>
              </a:rPr>
              <a:t> </a:t>
            </a:r>
            <a:r>
              <a:rPr sz="1100" dirty="0">
                <a:latin typeface="+mn-lt"/>
                <a:cs typeface="Arial MT"/>
              </a:rPr>
              <a:t>of</a:t>
            </a:r>
            <a:r>
              <a:rPr sz="1100" spc="10" dirty="0">
                <a:latin typeface="+mn-lt"/>
                <a:cs typeface="Arial MT"/>
              </a:rPr>
              <a:t> </a:t>
            </a:r>
            <a:r>
              <a:rPr sz="1100" dirty="0">
                <a:latin typeface="+mn-lt"/>
                <a:cs typeface="Arial MT"/>
              </a:rPr>
              <a:t>their</a:t>
            </a:r>
            <a:r>
              <a:rPr sz="1100" spc="10" dirty="0">
                <a:latin typeface="+mn-lt"/>
                <a:cs typeface="Arial MT"/>
              </a:rPr>
              <a:t> </a:t>
            </a:r>
            <a:r>
              <a:rPr sz="1100" spc="-20" dirty="0">
                <a:latin typeface="+mn-lt"/>
                <a:cs typeface="Arial MT"/>
              </a:rPr>
              <a:t>life </a:t>
            </a:r>
            <a:r>
              <a:rPr sz="1100" spc="-45" dirty="0">
                <a:latin typeface="+mn-lt"/>
                <a:cs typeface="Arial MT"/>
              </a:rPr>
              <a:t>(perhaps</a:t>
            </a:r>
            <a:r>
              <a:rPr sz="1100" spc="-30" dirty="0">
                <a:latin typeface="+mn-lt"/>
                <a:cs typeface="Arial MT"/>
              </a:rPr>
              <a:t> </a:t>
            </a:r>
            <a:r>
              <a:rPr sz="1100" spc="-85" dirty="0">
                <a:latin typeface="+mn-lt"/>
                <a:cs typeface="Arial MT"/>
              </a:rPr>
              <a:t>based</a:t>
            </a:r>
            <a:r>
              <a:rPr sz="1100" spc="10" dirty="0">
                <a:latin typeface="+mn-lt"/>
                <a:cs typeface="Arial MT"/>
              </a:rPr>
              <a:t> </a:t>
            </a:r>
            <a:r>
              <a:rPr sz="1100" dirty="0">
                <a:latin typeface="+mn-lt"/>
                <a:cs typeface="Arial MT"/>
              </a:rPr>
              <a:t>on</a:t>
            </a:r>
            <a:r>
              <a:rPr sz="1100" spc="-70" dirty="0">
                <a:latin typeface="+mn-lt"/>
                <a:cs typeface="Arial MT"/>
              </a:rPr>
              <a:t> </a:t>
            </a:r>
            <a:r>
              <a:rPr sz="1100" dirty="0">
                <a:latin typeface="+mn-lt"/>
                <a:cs typeface="Arial MT"/>
              </a:rPr>
              <a:t>talent,</a:t>
            </a:r>
            <a:r>
              <a:rPr sz="1100" spc="-30" dirty="0">
                <a:latin typeface="+mn-lt"/>
                <a:cs typeface="Arial MT"/>
              </a:rPr>
              <a:t> </a:t>
            </a:r>
            <a:r>
              <a:rPr sz="1100" spc="-10" dirty="0">
                <a:latin typeface="+mn-lt"/>
                <a:cs typeface="Arial MT"/>
              </a:rPr>
              <a:t>rather</a:t>
            </a:r>
            <a:r>
              <a:rPr sz="1100" spc="-25" dirty="0">
                <a:latin typeface="+mn-lt"/>
                <a:cs typeface="Arial MT"/>
              </a:rPr>
              <a:t> </a:t>
            </a:r>
            <a:r>
              <a:rPr sz="1100" dirty="0">
                <a:latin typeface="+mn-lt"/>
                <a:cs typeface="Arial MT"/>
              </a:rPr>
              <a:t>than</a:t>
            </a:r>
            <a:r>
              <a:rPr sz="1100" spc="-25" dirty="0">
                <a:latin typeface="+mn-lt"/>
                <a:cs typeface="Arial MT"/>
              </a:rPr>
              <a:t> </a:t>
            </a:r>
            <a:r>
              <a:rPr sz="1100" spc="-35" dirty="0">
                <a:latin typeface="+mn-lt"/>
                <a:cs typeface="Arial MT"/>
              </a:rPr>
              <a:t>hard</a:t>
            </a:r>
            <a:r>
              <a:rPr sz="1100" spc="-25" dirty="0">
                <a:latin typeface="+mn-lt"/>
                <a:cs typeface="Arial MT"/>
              </a:rPr>
              <a:t> </a:t>
            </a:r>
            <a:r>
              <a:rPr sz="1100" spc="-10" dirty="0">
                <a:latin typeface="+mn-lt"/>
                <a:cs typeface="Arial MT"/>
              </a:rPr>
              <a:t>work)</a:t>
            </a:r>
            <a:r>
              <a:rPr sz="1100" spc="-25" dirty="0">
                <a:latin typeface="+mn-lt"/>
                <a:cs typeface="Arial MT"/>
              </a:rPr>
              <a:t> </a:t>
            </a:r>
            <a:r>
              <a:rPr sz="1100" spc="-65" dirty="0">
                <a:latin typeface="+mn-lt"/>
                <a:cs typeface="Arial MT"/>
              </a:rPr>
              <a:t>develop</a:t>
            </a:r>
            <a:r>
              <a:rPr sz="1100" spc="-10" dirty="0">
                <a:latin typeface="+mn-lt"/>
                <a:cs typeface="Arial MT"/>
              </a:rPr>
              <a:t> </a:t>
            </a:r>
            <a:r>
              <a:rPr sz="1100" dirty="0">
                <a:latin typeface="+mn-lt"/>
                <a:cs typeface="Arial MT"/>
              </a:rPr>
              <a:t>a</a:t>
            </a:r>
            <a:r>
              <a:rPr sz="1100" spc="-30" dirty="0">
                <a:latin typeface="+mn-lt"/>
                <a:cs typeface="Arial MT"/>
              </a:rPr>
              <a:t> </a:t>
            </a:r>
            <a:r>
              <a:rPr sz="1100" spc="-10" dirty="0">
                <a:latin typeface="+mn-lt"/>
                <a:cs typeface="Arial MT"/>
              </a:rPr>
              <a:t>taste </a:t>
            </a:r>
            <a:r>
              <a:rPr sz="1100" dirty="0">
                <a:latin typeface="+mn-lt"/>
                <a:cs typeface="Arial MT"/>
              </a:rPr>
              <a:t>for</a:t>
            </a:r>
            <a:r>
              <a:rPr sz="1100" spc="10" dirty="0">
                <a:latin typeface="+mn-lt"/>
                <a:cs typeface="Arial MT"/>
              </a:rPr>
              <a:t> </a:t>
            </a:r>
            <a:r>
              <a:rPr sz="1100" dirty="0">
                <a:latin typeface="+mn-lt"/>
                <a:cs typeface="Arial MT"/>
              </a:rPr>
              <a:t>it</a:t>
            </a:r>
            <a:r>
              <a:rPr sz="1100" spc="15" dirty="0">
                <a:latin typeface="+mn-lt"/>
                <a:cs typeface="Arial MT"/>
              </a:rPr>
              <a:t> </a:t>
            </a:r>
            <a:r>
              <a:rPr sz="1100" spc="-45" dirty="0">
                <a:latin typeface="+mn-lt"/>
                <a:cs typeface="Arial MT"/>
              </a:rPr>
              <a:t>and</a:t>
            </a:r>
            <a:r>
              <a:rPr sz="1100" spc="10" dirty="0">
                <a:latin typeface="+mn-lt"/>
                <a:cs typeface="Arial MT"/>
              </a:rPr>
              <a:t> </a:t>
            </a:r>
            <a:r>
              <a:rPr sz="1100" spc="-75" dirty="0">
                <a:latin typeface="+mn-lt"/>
                <a:cs typeface="Arial MT"/>
              </a:rPr>
              <a:t>devise</a:t>
            </a:r>
            <a:r>
              <a:rPr sz="1100" spc="15" dirty="0">
                <a:latin typeface="+mn-lt"/>
                <a:cs typeface="Arial MT"/>
              </a:rPr>
              <a:t> </a:t>
            </a:r>
            <a:r>
              <a:rPr sz="1100" spc="-45" dirty="0">
                <a:latin typeface="+mn-lt"/>
                <a:cs typeface="Arial MT"/>
              </a:rPr>
              <a:t>strategies</a:t>
            </a:r>
            <a:r>
              <a:rPr sz="1100" spc="15" dirty="0">
                <a:latin typeface="+mn-lt"/>
                <a:cs typeface="Arial MT"/>
              </a:rPr>
              <a:t> </a:t>
            </a:r>
            <a:r>
              <a:rPr sz="1100" dirty="0">
                <a:latin typeface="+mn-lt"/>
                <a:cs typeface="Arial MT"/>
              </a:rPr>
              <a:t>to</a:t>
            </a:r>
            <a:r>
              <a:rPr sz="1100" spc="10" dirty="0">
                <a:latin typeface="+mn-lt"/>
                <a:cs typeface="Arial MT"/>
              </a:rPr>
              <a:t> </a:t>
            </a:r>
            <a:r>
              <a:rPr sz="1100" spc="-30" dirty="0">
                <a:latin typeface="+mn-lt"/>
                <a:cs typeface="Arial MT"/>
              </a:rPr>
              <a:t>be</a:t>
            </a:r>
            <a:r>
              <a:rPr sz="1100" spc="15" dirty="0">
                <a:latin typeface="+mn-lt"/>
                <a:cs typeface="Arial MT"/>
              </a:rPr>
              <a:t> </a:t>
            </a:r>
            <a:r>
              <a:rPr sz="1100" spc="-70" dirty="0">
                <a:latin typeface="+mn-lt"/>
                <a:cs typeface="Arial MT"/>
              </a:rPr>
              <a:t>successful</a:t>
            </a:r>
            <a:r>
              <a:rPr sz="1100" spc="15" dirty="0">
                <a:latin typeface="+mn-lt"/>
                <a:cs typeface="Arial MT"/>
              </a:rPr>
              <a:t> </a:t>
            </a:r>
            <a:r>
              <a:rPr sz="1100" dirty="0">
                <a:latin typeface="+mn-lt"/>
                <a:cs typeface="Arial MT"/>
              </a:rPr>
              <a:t>in</a:t>
            </a:r>
            <a:r>
              <a:rPr sz="1100" spc="10" dirty="0">
                <a:latin typeface="+mn-lt"/>
                <a:cs typeface="Arial MT"/>
              </a:rPr>
              <a:t> </a:t>
            </a:r>
            <a:r>
              <a:rPr sz="1100" spc="-10" dirty="0">
                <a:latin typeface="+mn-lt"/>
                <a:cs typeface="Arial MT"/>
              </a:rPr>
              <a:t>other</a:t>
            </a:r>
            <a:r>
              <a:rPr sz="1100" spc="15" dirty="0">
                <a:latin typeface="+mn-lt"/>
                <a:cs typeface="Arial MT"/>
              </a:rPr>
              <a:t> </a:t>
            </a:r>
            <a:r>
              <a:rPr sz="1100" spc="-25" dirty="0">
                <a:latin typeface="+mn-lt"/>
                <a:cs typeface="Arial MT"/>
              </a:rPr>
              <a:t>parts</a:t>
            </a:r>
            <a:r>
              <a:rPr sz="1100" spc="15" dirty="0">
                <a:latin typeface="+mn-lt"/>
                <a:cs typeface="Arial MT"/>
              </a:rPr>
              <a:t> </a:t>
            </a:r>
            <a:r>
              <a:rPr sz="1100" dirty="0">
                <a:latin typeface="+mn-lt"/>
                <a:cs typeface="Arial MT"/>
              </a:rPr>
              <a:t>of</a:t>
            </a:r>
            <a:r>
              <a:rPr sz="1100" spc="10" dirty="0">
                <a:latin typeface="+mn-lt"/>
                <a:cs typeface="Arial MT"/>
              </a:rPr>
              <a:t> </a:t>
            </a:r>
            <a:r>
              <a:rPr sz="1100" spc="-10" dirty="0">
                <a:latin typeface="+mn-lt"/>
                <a:cs typeface="Arial MT"/>
              </a:rPr>
              <a:t>their </a:t>
            </a:r>
            <a:r>
              <a:rPr sz="1100" dirty="0">
                <a:latin typeface="+mn-lt"/>
                <a:cs typeface="Arial MT"/>
              </a:rPr>
              <a:t>life.</a:t>
            </a:r>
            <a:r>
              <a:rPr sz="1100" spc="80" dirty="0">
                <a:latin typeface="+mn-lt"/>
                <a:cs typeface="Arial MT"/>
              </a:rPr>
              <a:t> </a:t>
            </a:r>
            <a:r>
              <a:rPr sz="1100" spc="-55" dirty="0">
                <a:latin typeface="+mn-lt"/>
                <a:cs typeface="Arial MT"/>
              </a:rPr>
              <a:t>Anyone</a:t>
            </a:r>
            <a:r>
              <a:rPr sz="1100" spc="10" dirty="0">
                <a:latin typeface="+mn-lt"/>
                <a:cs typeface="Arial MT"/>
              </a:rPr>
              <a:t> </a:t>
            </a:r>
            <a:r>
              <a:rPr sz="1100" spc="-35" dirty="0">
                <a:latin typeface="+mn-lt"/>
                <a:cs typeface="Arial MT"/>
              </a:rPr>
              <a:t>who</a:t>
            </a:r>
            <a:r>
              <a:rPr sz="1100" spc="5" dirty="0">
                <a:latin typeface="+mn-lt"/>
                <a:cs typeface="Arial MT"/>
              </a:rPr>
              <a:t> </a:t>
            </a:r>
            <a:r>
              <a:rPr sz="1100" spc="-75" dirty="0">
                <a:latin typeface="+mn-lt"/>
                <a:cs typeface="Arial MT"/>
              </a:rPr>
              <a:t>achieves</a:t>
            </a:r>
            <a:r>
              <a:rPr sz="1100" spc="5" dirty="0">
                <a:latin typeface="+mn-lt"/>
                <a:cs typeface="Arial MT"/>
              </a:rPr>
              <a:t> </a:t>
            </a:r>
            <a:r>
              <a:rPr sz="1100" spc="-105" dirty="0">
                <a:latin typeface="+mn-lt"/>
                <a:cs typeface="Arial MT"/>
              </a:rPr>
              <a:t>success</a:t>
            </a:r>
            <a:r>
              <a:rPr sz="1100" spc="30" dirty="0">
                <a:latin typeface="+mn-lt"/>
                <a:cs typeface="Arial MT"/>
              </a:rPr>
              <a:t> </a:t>
            </a:r>
            <a:r>
              <a:rPr sz="1100" dirty="0">
                <a:latin typeface="+mn-lt"/>
                <a:cs typeface="Arial MT"/>
              </a:rPr>
              <a:t>in</a:t>
            </a:r>
            <a:r>
              <a:rPr sz="1100" spc="10" dirty="0">
                <a:latin typeface="+mn-lt"/>
                <a:cs typeface="Arial MT"/>
              </a:rPr>
              <a:t> </a:t>
            </a:r>
            <a:r>
              <a:rPr sz="1100" spc="-60" dirty="0">
                <a:latin typeface="+mn-lt"/>
                <a:cs typeface="Arial MT"/>
              </a:rPr>
              <a:t>nonacademic</a:t>
            </a:r>
            <a:r>
              <a:rPr sz="1100" spc="5" dirty="0">
                <a:latin typeface="+mn-lt"/>
                <a:cs typeface="Arial MT"/>
              </a:rPr>
              <a:t> </a:t>
            </a:r>
            <a:r>
              <a:rPr sz="1100" spc="-75" dirty="0">
                <a:latin typeface="+mn-lt"/>
                <a:cs typeface="Arial MT"/>
              </a:rPr>
              <a:t>areas,</a:t>
            </a:r>
            <a:r>
              <a:rPr sz="1100" spc="10" dirty="0">
                <a:latin typeface="+mn-lt"/>
                <a:cs typeface="Arial MT"/>
              </a:rPr>
              <a:t> </a:t>
            </a:r>
            <a:r>
              <a:rPr sz="1100" spc="-60" dirty="0">
                <a:latin typeface="+mn-lt"/>
                <a:cs typeface="Arial MT"/>
              </a:rPr>
              <a:t>such</a:t>
            </a:r>
            <a:r>
              <a:rPr sz="1100" spc="5" dirty="0">
                <a:latin typeface="+mn-lt"/>
                <a:cs typeface="Arial MT"/>
              </a:rPr>
              <a:t> </a:t>
            </a:r>
            <a:r>
              <a:rPr sz="1100" spc="-25" dirty="0">
                <a:latin typeface="+mn-lt"/>
                <a:cs typeface="Arial MT"/>
              </a:rPr>
              <a:t>as </a:t>
            </a:r>
            <a:r>
              <a:rPr sz="1100" spc="-20" dirty="0">
                <a:latin typeface="+mn-lt"/>
                <a:cs typeface="Arial MT"/>
              </a:rPr>
              <a:t>athletics,</a:t>
            </a:r>
            <a:r>
              <a:rPr sz="1100" spc="10" dirty="0">
                <a:latin typeface="+mn-lt"/>
                <a:cs typeface="Arial MT"/>
              </a:rPr>
              <a:t> </a:t>
            </a:r>
            <a:r>
              <a:rPr sz="1100" dirty="0">
                <a:latin typeface="+mn-lt"/>
                <a:cs typeface="Arial MT"/>
              </a:rPr>
              <a:t>will</a:t>
            </a:r>
            <a:r>
              <a:rPr sz="1100" spc="15" dirty="0">
                <a:latin typeface="+mn-lt"/>
                <a:cs typeface="Arial MT"/>
              </a:rPr>
              <a:t> </a:t>
            </a:r>
            <a:r>
              <a:rPr sz="1100" spc="-30" dirty="0">
                <a:latin typeface="+mn-lt"/>
                <a:cs typeface="Arial MT"/>
              </a:rPr>
              <a:t>be</a:t>
            </a:r>
            <a:r>
              <a:rPr sz="1100" spc="20" dirty="0">
                <a:latin typeface="+mn-lt"/>
                <a:cs typeface="Arial MT"/>
              </a:rPr>
              <a:t> </a:t>
            </a:r>
            <a:r>
              <a:rPr sz="1100" spc="-55" dirty="0">
                <a:latin typeface="+mn-lt"/>
                <a:cs typeface="Arial MT"/>
              </a:rPr>
              <a:t>more</a:t>
            </a:r>
            <a:r>
              <a:rPr sz="1100" spc="15" dirty="0">
                <a:latin typeface="+mn-lt"/>
                <a:cs typeface="Arial MT"/>
              </a:rPr>
              <a:t> </a:t>
            </a:r>
            <a:r>
              <a:rPr sz="1100" spc="-25" dirty="0">
                <a:latin typeface="+mn-lt"/>
                <a:cs typeface="Arial MT"/>
              </a:rPr>
              <a:t>motivated</a:t>
            </a:r>
            <a:r>
              <a:rPr sz="1100" spc="15" dirty="0">
                <a:latin typeface="+mn-lt"/>
                <a:cs typeface="Arial MT"/>
              </a:rPr>
              <a:t> </a:t>
            </a:r>
            <a:r>
              <a:rPr sz="1100" dirty="0">
                <a:latin typeface="+mn-lt"/>
                <a:cs typeface="Arial MT"/>
              </a:rPr>
              <a:t>to</a:t>
            </a:r>
            <a:r>
              <a:rPr sz="1100" spc="20" dirty="0">
                <a:latin typeface="+mn-lt"/>
                <a:cs typeface="Arial MT"/>
              </a:rPr>
              <a:t> </a:t>
            </a:r>
            <a:r>
              <a:rPr sz="1100" spc="-95" dirty="0">
                <a:latin typeface="+mn-lt"/>
                <a:cs typeface="Arial MT"/>
              </a:rPr>
              <a:t>succeed</a:t>
            </a:r>
            <a:r>
              <a:rPr sz="1100" spc="20" dirty="0">
                <a:latin typeface="+mn-lt"/>
                <a:cs typeface="Arial MT"/>
              </a:rPr>
              <a:t> </a:t>
            </a:r>
            <a:r>
              <a:rPr sz="1100" dirty="0">
                <a:latin typeface="+mn-lt"/>
                <a:cs typeface="Arial MT"/>
              </a:rPr>
              <a:t>in</a:t>
            </a:r>
            <a:r>
              <a:rPr sz="1100" spc="15" dirty="0">
                <a:latin typeface="+mn-lt"/>
                <a:cs typeface="Arial MT"/>
              </a:rPr>
              <a:t> </a:t>
            </a:r>
            <a:r>
              <a:rPr sz="1100" spc="-10" dirty="0">
                <a:latin typeface="+mn-lt"/>
                <a:cs typeface="Arial MT"/>
              </a:rPr>
              <a:t>class.</a:t>
            </a:r>
            <a:endParaRPr sz="1100" dirty="0">
              <a:latin typeface="+mn-lt"/>
              <a:cs typeface="Arial MT"/>
            </a:endParaRPr>
          </a:p>
        </p:txBody>
      </p:sp>
    </p:spTree>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96301"/>
            <a:ext cx="3909695" cy="1221168"/>
          </a:xfrm>
          <a:prstGeom prst="rect">
            <a:avLst/>
          </a:prstGeom>
        </p:spPr>
        <p:txBody>
          <a:bodyPr vert="horz" wrap="square" lIns="0" tIns="6985" rIns="0" bIns="0" rtlCol="0">
            <a:spAutoFit/>
          </a:bodyPr>
          <a:lstStyle/>
          <a:p>
            <a:pPr marL="12700" marR="5080">
              <a:lnSpc>
                <a:spcPct val="102600"/>
              </a:lnSpc>
              <a:spcBef>
                <a:spcPts val="55"/>
              </a:spcBef>
            </a:pPr>
            <a:r>
              <a:rPr sz="1100" spc="-75" dirty="0">
                <a:solidFill>
                  <a:srgbClr val="00B0F0"/>
                </a:solidFill>
                <a:latin typeface="+mn-lt"/>
                <a:cs typeface="Arial MT"/>
              </a:rPr>
              <a:t>Gender</a:t>
            </a:r>
            <a:r>
              <a:rPr sz="1100" dirty="0">
                <a:solidFill>
                  <a:srgbClr val="00B0F0"/>
                </a:solidFill>
                <a:latin typeface="+mn-lt"/>
                <a:cs typeface="Arial MT"/>
              </a:rPr>
              <a:t> </a:t>
            </a:r>
            <a:r>
              <a:rPr sz="1100" spc="-25" dirty="0">
                <a:solidFill>
                  <a:srgbClr val="00B0F0"/>
                </a:solidFill>
                <a:latin typeface="+mn-lt"/>
                <a:cs typeface="Arial MT"/>
              </a:rPr>
              <a:t>Theory:</a:t>
            </a:r>
            <a:r>
              <a:rPr sz="1100" spc="90" dirty="0">
                <a:solidFill>
                  <a:srgbClr val="00B0F0"/>
                </a:solidFill>
                <a:latin typeface="+mn-lt"/>
                <a:cs typeface="Arial MT"/>
              </a:rPr>
              <a:t> </a:t>
            </a:r>
            <a:r>
              <a:rPr sz="1100" dirty="0">
                <a:latin typeface="+mn-lt"/>
                <a:cs typeface="Arial MT"/>
              </a:rPr>
              <a:t>In</a:t>
            </a:r>
            <a:r>
              <a:rPr sz="1100" spc="-5" dirty="0">
                <a:latin typeface="+mn-lt"/>
                <a:cs typeface="Arial MT"/>
              </a:rPr>
              <a:t> </a:t>
            </a:r>
            <a:r>
              <a:rPr sz="1100" spc="-45" dirty="0">
                <a:latin typeface="+mn-lt"/>
                <a:cs typeface="Arial MT"/>
              </a:rPr>
              <a:t>many</a:t>
            </a:r>
            <a:r>
              <a:rPr sz="1100" dirty="0">
                <a:latin typeface="+mn-lt"/>
                <a:cs typeface="Arial MT"/>
              </a:rPr>
              <a:t> </a:t>
            </a:r>
            <a:r>
              <a:rPr sz="1100" spc="-30" dirty="0">
                <a:latin typeface="+mn-lt"/>
                <a:cs typeface="Arial MT"/>
              </a:rPr>
              <a:t>settings,</a:t>
            </a:r>
            <a:r>
              <a:rPr sz="1100" spc="-5" dirty="0">
                <a:latin typeface="+mn-lt"/>
                <a:cs typeface="Arial MT"/>
              </a:rPr>
              <a:t> </a:t>
            </a:r>
            <a:r>
              <a:rPr sz="1100" spc="-70" dirty="0">
                <a:latin typeface="+mn-lt"/>
                <a:cs typeface="Arial MT"/>
              </a:rPr>
              <a:t>women</a:t>
            </a:r>
            <a:r>
              <a:rPr sz="1100" dirty="0">
                <a:latin typeface="+mn-lt"/>
                <a:cs typeface="Arial MT"/>
              </a:rPr>
              <a:t> </a:t>
            </a:r>
            <a:r>
              <a:rPr sz="1100" spc="-60" dirty="0">
                <a:latin typeface="+mn-lt"/>
                <a:cs typeface="Arial MT"/>
              </a:rPr>
              <a:t>are</a:t>
            </a:r>
            <a:r>
              <a:rPr sz="1100" spc="-5" dirty="0">
                <a:latin typeface="+mn-lt"/>
                <a:cs typeface="Arial MT"/>
              </a:rPr>
              <a:t> </a:t>
            </a:r>
            <a:r>
              <a:rPr sz="1100" spc="-20" dirty="0">
                <a:latin typeface="+mn-lt"/>
                <a:cs typeface="Arial MT"/>
              </a:rPr>
              <a:t>treated</a:t>
            </a:r>
            <a:r>
              <a:rPr sz="1100" dirty="0">
                <a:latin typeface="+mn-lt"/>
                <a:cs typeface="Arial MT"/>
              </a:rPr>
              <a:t> </a:t>
            </a:r>
            <a:r>
              <a:rPr sz="1100" spc="-10" dirty="0">
                <a:latin typeface="+mn-lt"/>
                <a:cs typeface="Arial MT"/>
              </a:rPr>
              <a:t>differently </a:t>
            </a:r>
            <a:r>
              <a:rPr sz="1100" dirty="0">
                <a:latin typeface="+mn-lt"/>
                <a:cs typeface="Arial MT"/>
              </a:rPr>
              <a:t>from</a:t>
            </a:r>
            <a:r>
              <a:rPr sz="1100" spc="-20" dirty="0">
                <a:latin typeface="+mn-lt"/>
                <a:cs typeface="Arial MT"/>
              </a:rPr>
              <a:t> </a:t>
            </a:r>
            <a:r>
              <a:rPr sz="1100" spc="-25" dirty="0">
                <a:latin typeface="+mn-lt"/>
                <a:cs typeface="Arial MT"/>
              </a:rPr>
              <a:t>men.</a:t>
            </a:r>
            <a:r>
              <a:rPr sz="1100" spc="85" dirty="0">
                <a:latin typeface="+mn-lt"/>
                <a:cs typeface="Arial MT"/>
              </a:rPr>
              <a:t> </a:t>
            </a:r>
            <a:r>
              <a:rPr sz="1100" spc="-10" dirty="0">
                <a:latin typeface="+mn-lt"/>
                <a:cs typeface="Arial MT"/>
              </a:rPr>
              <a:t>This </a:t>
            </a:r>
            <a:r>
              <a:rPr sz="1100" spc="-25" dirty="0">
                <a:latin typeface="+mn-lt"/>
                <a:cs typeface="Arial MT"/>
              </a:rPr>
              <a:t>differential</a:t>
            </a:r>
            <a:r>
              <a:rPr sz="1100" spc="-5" dirty="0">
                <a:latin typeface="+mn-lt"/>
                <a:cs typeface="Arial MT"/>
              </a:rPr>
              <a:t> </a:t>
            </a:r>
            <a:r>
              <a:rPr sz="1100" spc="-10" dirty="0">
                <a:latin typeface="+mn-lt"/>
                <a:cs typeface="Arial MT"/>
              </a:rPr>
              <a:t>treatment </a:t>
            </a:r>
            <a:r>
              <a:rPr sz="1100" dirty="0">
                <a:latin typeface="+mn-lt"/>
                <a:cs typeface="Arial MT"/>
              </a:rPr>
              <a:t>often</a:t>
            </a:r>
            <a:r>
              <a:rPr sz="1100" spc="-10" dirty="0">
                <a:latin typeface="+mn-lt"/>
                <a:cs typeface="Arial MT"/>
              </a:rPr>
              <a:t> </a:t>
            </a:r>
            <a:r>
              <a:rPr sz="1100" spc="-70" dirty="0">
                <a:latin typeface="+mn-lt"/>
                <a:cs typeface="Arial MT"/>
              </a:rPr>
              <a:t>leads</a:t>
            </a:r>
            <a:r>
              <a:rPr sz="1100" spc="-5" dirty="0">
                <a:latin typeface="+mn-lt"/>
                <a:cs typeface="Arial MT"/>
              </a:rPr>
              <a:t> </a:t>
            </a:r>
            <a:r>
              <a:rPr sz="1100" spc="-70" dirty="0">
                <a:latin typeface="+mn-lt"/>
                <a:cs typeface="Arial MT"/>
              </a:rPr>
              <a:t>women</a:t>
            </a:r>
            <a:r>
              <a:rPr sz="1100" spc="-5" dirty="0">
                <a:latin typeface="+mn-lt"/>
                <a:cs typeface="Arial MT"/>
              </a:rPr>
              <a:t> </a:t>
            </a:r>
            <a:r>
              <a:rPr sz="1100" dirty="0">
                <a:latin typeface="+mn-lt"/>
                <a:cs typeface="Arial MT"/>
              </a:rPr>
              <a:t>to</a:t>
            </a:r>
            <a:r>
              <a:rPr sz="1100" spc="-10" dirty="0">
                <a:latin typeface="+mn-lt"/>
                <a:cs typeface="Arial MT"/>
              </a:rPr>
              <a:t> </a:t>
            </a:r>
            <a:r>
              <a:rPr sz="1100" spc="-20" dirty="0">
                <a:latin typeface="+mn-lt"/>
                <a:cs typeface="Arial MT"/>
              </a:rPr>
              <a:t>draw </a:t>
            </a:r>
            <a:r>
              <a:rPr sz="1100" spc="-60" dirty="0">
                <a:latin typeface="+mn-lt"/>
                <a:cs typeface="Arial MT"/>
              </a:rPr>
              <a:t>inferences</a:t>
            </a:r>
            <a:r>
              <a:rPr sz="1100" spc="15" dirty="0">
                <a:latin typeface="+mn-lt"/>
                <a:cs typeface="Arial MT"/>
              </a:rPr>
              <a:t> </a:t>
            </a:r>
            <a:r>
              <a:rPr sz="1100" dirty="0">
                <a:latin typeface="+mn-lt"/>
                <a:cs typeface="Arial MT"/>
              </a:rPr>
              <a:t>that</a:t>
            </a:r>
            <a:r>
              <a:rPr sz="1100" spc="15" dirty="0">
                <a:latin typeface="+mn-lt"/>
                <a:cs typeface="Arial MT"/>
              </a:rPr>
              <a:t> </a:t>
            </a:r>
            <a:r>
              <a:rPr sz="1100" spc="-25" dirty="0">
                <a:latin typeface="+mn-lt"/>
                <a:cs typeface="Arial MT"/>
              </a:rPr>
              <a:t>certain</a:t>
            </a:r>
            <a:r>
              <a:rPr sz="1100" spc="20" dirty="0">
                <a:latin typeface="+mn-lt"/>
                <a:cs typeface="Arial MT"/>
              </a:rPr>
              <a:t> </a:t>
            </a:r>
            <a:r>
              <a:rPr sz="1100" spc="-20" dirty="0">
                <a:latin typeface="+mn-lt"/>
                <a:cs typeface="Arial MT"/>
              </a:rPr>
              <a:t>activities</a:t>
            </a:r>
            <a:r>
              <a:rPr sz="1100" spc="15" dirty="0">
                <a:latin typeface="+mn-lt"/>
                <a:cs typeface="Arial MT"/>
              </a:rPr>
              <a:t> </a:t>
            </a:r>
            <a:r>
              <a:rPr sz="1100" spc="-60" dirty="0">
                <a:latin typeface="+mn-lt"/>
                <a:cs typeface="Arial MT"/>
              </a:rPr>
              <a:t>are</a:t>
            </a:r>
            <a:r>
              <a:rPr sz="1100" spc="20" dirty="0">
                <a:latin typeface="+mn-lt"/>
                <a:cs typeface="Arial MT"/>
              </a:rPr>
              <a:t> </a:t>
            </a:r>
            <a:r>
              <a:rPr sz="1100" dirty="0">
                <a:latin typeface="+mn-lt"/>
                <a:cs typeface="Arial MT"/>
              </a:rPr>
              <a:t>‘not</a:t>
            </a:r>
            <a:r>
              <a:rPr sz="1100" spc="15" dirty="0">
                <a:latin typeface="+mn-lt"/>
                <a:cs typeface="Arial MT"/>
              </a:rPr>
              <a:t> </a:t>
            </a:r>
            <a:r>
              <a:rPr sz="1100" dirty="0">
                <a:latin typeface="+mn-lt"/>
                <a:cs typeface="Arial MT"/>
              </a:rPr>
              <a:t>for</a:t>
            </a:r>
            <a:r>
              <a:rPr sz="1100" spc="20" dirty="0">
                <a:latin typeface="+mn-lt"/>
                <a:cs typeface="Arial MT"/>
              </a:rPr>
              <a:t> </a:t>
            </a:r>
            <a:r>
              <a:rPr sz="1100" dirty="0">
                <a:latin typeface="+mn-lt"/>
                <a:cs typeface="Arial MT"/>
              </a:rPr>
              <a:t>them.’</a:t>
            </a:r>
            <a:r>
              <a:rPr sz="1100" spc="120" dirty="0">
                <a:latin typeface="+mn-lt"/>
                <a:cs typeface="Arial MT"/>
              </a:rPr>
              <a:t> </a:t>
            </a:r>
            <a:r>
              <a:rPr sz="1100" spc="-90" dirty="0">
                <a:latin typeface="+mn-lt"/>
                <a:cs typeface="Arial MT"/>
              </a:rPr>
              <a:t>Because</a:t>
            </a:r>
            <a:r>
              <a:rPr sz="1100" spc="15" dirty="0">
                <a:latin typeface="+mn-lt"/>
                <a:cs typeface="Arial MT"/>
              </a:rPr>
              <a:t> </a:t>
            </a:r>
            <a:r>
              <a:rPr sz="1100" spc="-20" dirty="0">
                <a:latin typeface="+mn-lt"/>
                <a:cs typeface="Arial MT"/>
              </a:rPr>
              <a:t>many </a:t>
            </a:r>
            <a:r>
              <a:rPr sz="1100" spc="-10" dirty="0">
                <a:latin typeface="+mn-lt"/>
                <a:cs typeface="Arial MT"/>
              </a:rPr>
              <a:t>athletic</a:t>
            </a:r>
            <a:r>
              <a:rPr sz="1100" spc="-20" dirty="0">
                <a:latin typeface="+mn-lt"/>
                <a:cs typeface="Arial MT"/>
              </a:rPr>
              <a:t> </a:t>
            </a:r>
            <a:r>
              <a:rPr sz="1100" spc="-85" dirty="0">
                <a:latin typeface="+mn-lt"/>
                <a:cs typeface="Arial MT"/>
              </a:rPr>
              <a:t>endeavors</a:t>
            </a:r>
            <a:r>
              <a:rPr sz="1100" spc="10" dirty="0">
                <a:latin typeface="+mn-lt"/>
                <a:cs typeface="Arial MT"/>
              </a:rPr>
              <a:t> </a:t>
            </a:r>
            <a:r>
              <a:rPr sz="1100" spc="-60" dirty="0">
                <a:latin typeface="+mn-lt"/>
                <a:cs typeface="Arial MT"/>
              </a:rPr>
              <a:t>are</a:t>
            </a:r>
            <a:r>
              <a:rPr sz="1100" spc="-5" dirty="0">
                <a:latin typeface="+mn-lt"/>
                <a:cs typeface="Arial MT"/>
              </a:rPr>
              <a:t> </a:t>
            </a:r>
            <a:r>
              <a:rPr sz="1100" spc="-70" dirty="0">
                <a:latin typeface="+mn-lt"/>
                <a:cs typeface="Arial MT"/>
              </a:rPr>
              <a:t>gender</a:t>
            </a:r>
            <a:r>
              <a:rPr sz="1100" spc="-5" dirty="0">
                <a:latin typeface="+mn-lt"/>
                <a:cs typeface="Arial MT"/>
              </a:rPr>
              <a:t> </a:t>
            </a:r>
            <a:r>
              <a:rPr sz="1100" spc="-35" dirty="0">
                <a:latin typeface="+mn-lt"/>
                <a:cs typeface="Arial MT"/>
              </a:rPr>
              <a:t>specific,</a:t>
            </a:r>
            <a:r>
              <a:rPr sz="1100" dirty="0">
                <a:latin typeface="+mn-lt"/>
                <a:cs typeface="Arial MT"/>
              </a:rPr>
              <a:t> </a:t>
            </a:r>
            <a:r>
              <a:rPr sz="1100" spc="-10" dirty="0">
                <a:latin typeface="+mn-lt"/>
                <a:cs typeface="Arial MT"/>
              </a:rPr>
              <a:t>they</a:t>
            </a:r>
            <a:r>
              <a:rPr sz="1100" spc="-5" dirty="0">
                <a:latin typeface="+mn-lt"/>
                <a:cs typeface="Arial MT"/>
              </a:rPr>
              <a:t> </a:t>
            </a:r>
            <a:r>
              <a:rPr sz="1100" spc="-45" dirty="0">
                <a:latin typeface="+mn-lt"/>
                <a:cs typeface="Arial MT"/>
              </a:rPr>
              <a:t>provide</a:t>
            </a:r>
            <a:r>
              <a:rPr sz="1100" spc="-5" dirty="0">
                <a:latin typeface="+mn-lt"/>
                <a:cs typeface="Arial MT"/>
              </a:rPr>
              <a:t> </a:t>
            </a:r>
            <a:r>
              <a:rPr sz="1100" spc="-20" dirty="0">
                <a:latin typeface="+mn-lt"/>
                <a:cs typeface="Arial MT"/>
              </a:rPr>
              <a:t>an</a:t>
            </a:r>
            <a:r>
              <a:rPr sz="1100" spc="-5" dirty="0">
                <a:latin typeface="+mn-lt"/>
                <a:cs typeface="Arial MT"/>
              </a:rPr>
              <a:t> </a:t>
            </a:r>
            <a:r>
              <a:rPr sz="1100" spc="-30" dirty="0">
                <a:latin typeface="+mn-lt"/>
                <a:cs typeface="Arial MT"/>
              </a:rPr>
              <a:t>environment </a:t>
            </a:r>
            <a:r>
              <a:rPr sz="1100" dirty="0">
                <a:latin typeface="+mn-lt"/>
                <a:cs typeface="Arial MT"/>
              </a:rPr>
              <a:t>for</a:t>
            </a:r>
            <a:r>
              <a:rPr sz="1100" spc="-15" dirty="0">
                <a:latin typeface="+mn-lt"/>
                <a:cs typeface="Arial MT"/>
              </a:rPr>
              <a:t> </a:t>
            </a:r>
            <a:r>
              <a:rPr sz="1100" spc="-70" dirty="0">
                <a:latin typeface="+mn-lt"/>
                <a:cs typeface="Arial MT"/>
              </a:rPr>
              <a:t>women</a:t>
            </a:r>
            <a:r>
              <a:rPr sz="1100" spc="-5" dirty="0">
                <a:latin typeface="+mn-lt"/>
                <a:cs typeface="Arial MT"/>
              </a:rPr>
              <a:t> </a:t>
            </a:r>
            <a:r>
              <a:rPr sz="1100" dirty="0">
                <a:latin typeface="+mn-lt"/>
                <a:cs typeface="Arial MT"/>
              </a:rPr>
              <a:t>to</a:t>
            </a:r>
            <a:r>
              <a:rPr sz="1100" spc="-10" dirty="0">
                <a:latin typeface="+mn-lt"/>
                <a:cs typeface="Arial MT"/>
              </a:rPr>
              <a:t> </a:t>
            </a:r>
            <a:r>
              <a:rPr sz="1100" spc="-60" dirty="0">
                <a:latin typeface="+mn-lt"/>
                <a:cs typeface="Arial MT"/>
              </a:rPr>
              <a:t>develop</a:t>
            </a:r>
            <a:r>
              <a:rPr sz="1100" spc="-10" dirty="0">
                <a:latin typeface="+mn-lt"/>
                <a:cs typeface="Arial MT"/>
              </a:rPr>
              <a:t> </a:t>
            </a:r>
            <a:r>
              <a:rPr sz="1100" dirty="0">
                <a:latin typeface="+mn-lt"/>
                <a:cs typeface="Arial MT"/>
              </a:rPr>
              <a:t>their</a:t>
            </a:r>
            <a:r>
              <a:rPr sz="1100" spc="-10" dirty="0">
                <a:latin typeface="+mn-lt"/>
                <a:cs typeface="Arial MT"/>
              </a:rPr>
              <a:t> potential</a:t>
            </a:r>
            <a:r>
              <a:rPr sz="1100" spc="-5" dirty="0">
                <a:latin typeface="+mn-lt"/>
                <a:cs typeface="Arial MT"/>
              </a:rPr>
              <a:t> </a:t>
            </a:r>
            <a:r>
              <a:rPr sz="1100" spc="-35" dirty="0">
                <a:latin typeface="+mn-lt"/>
                <a:cs typeface="Arial MT"/>
              </a:rPr>
              <a:t>free</a:t>
            </a:r>
            <a:r>
              <a:rPr sz="1100" spc="-10" dirty="0">
                <a:latin typeface="+mn-lt"/>
                <a:cs typeface="Arial MT"/>
              </a:rPr>
              <a:t> </a:t>
            </a:r>
            <a:r>
              <a:rPr sz="1100" dirty="0">
                <a:latin typeface="+mn-lt"/>
                <a:cs typeface="Arial MT"/>
              </a:rPr>
              <a:t>from</a:t>
            </a:r>
            <a:r>
              <a:rPr sz="1100" spc="-10" dirty="0">
                <a:latin typeface="+mn-lt"/>
                <a:cs typeface="Arial MT"/>
              </a:rPr>
              <a:t> </a:t>
            </a:r>
            <a:r>
              <a:rPr sz="1100" dirty="0">
                <a:latin typeface="+mn-lt"/>
                <a:cs typeface="Arial MT"/>
              </a:rPr>
              <a:t>the</a:t>
            </a:r>
            <a:r>
              <a:rPr sz="1100" spc="-10" dirty="0">
                <a:latin typeface="+mn-lt"/>
                <a:cs typeface="Arial MT"/>
              </a:rPr>
              <a:t> stultifying </a:t>
            </a:r>
            <a:r>
              <a:rPr sz="1100" spc="-40" dirty="0">
                <a:latin typeface="+mn-lt"/>
                <a:cs typeface="Arial MT"/>
              </a:rPr>
              <a:t>effects</a:t>
            </a:r>
            <a:r>
              <a:rPr sz="1100" spc="-35" dirty="0">
                <a:latin typeface="+mn-lt"/>
                <a:cs typeface="Arial MT"/>
              </a:rPr>
              <a:t> </a:t>
            </a:r>
            <a:r>
              <a:rPr sz="1100" dirty="0">
                <a:latin typeface="+mn-lt"/>
                <a:cs typeface="Arial MT"/>
              </a:rPr>
              <a:t>of</a:t>
            </a:r>
            <a:r>
              <a:rPr sz="1100" spc="-20" dirty="0">
                <a:latin typeface="+mn-lt"/>
                <a:cs typeface="Arial MT"/>
              </a:rPr>
              <a:t> </a:t>
            </a:r>
            <a:r>
              <a:rPr sz="1100" spc="-70" dirty="0">
                <a:latin typeface="+mn-lt"/>
                <a:cs typeface="Arial MT"/>
              </a:rPr>
              <a:t>gender</a:t>
            </a:r>
            <a:r>
              <a:rPr sz="1100" spc="-5" dirty="0">
                <a:latin typeface="+mn-lt"/>
                <a:cs typeface="Arial MT"/>
              </a:rPr>
              <a:t> </a:t>
            </a:r>
            <a:r>
              <a:rPr sz="1100" spc="-30" dirty="0">
                <a:latin typeface="+mn-lt"/>
                <a:cs typeface="Arial MT"/>
              </a:rPr>
              <a:t>bias.</a:t>
            </a:r>
            <a:r>
              <a:rPr sz="1100" spc="100" dirty="0">
                <a:latin typeface="+mn-lt"/>
                <a:cs typeface="Arial MT"/>
              </a:rPr>
              <a:t> </a:t>
            </a:r>
            <a:r>
              <a:rPr sz="1100" dirty="0">
                <a:latin typeface="+mn-lt"/>
                <a:cs typeface="Arial MT"/>
              </a:rPr>
              <a:t>The</a:t>
            </a:r>
            <a:r>
              <a:rPr sz="1100" spc="-5" dirty="0">
                <a:latin typeface="+mn-lt"/>
                <a:cs typeface="Arial MT"/>
              </a:rPr>
              <a:t> </a:t>
            </a:r>
            <a:r>
              <a:rPr sz="1100" spc="-30" dirty="0">
                <a:latin typeface="+mn-lt"/>
                <a:cs typeface="Arial MT"/>
              </a:rPr>
              <a:t>resulting</a:t>
            </a:r>
            <a:r>
              <a:rPr sz="1100" spc="-5" dirty="0">
                <a:latin typeface="+mn-lt"/>
                <a:cs typeface="Arial MT"/>
              </a:rPr>
              <a:t> </a:t>
            </a:r>
            <a:r>
              <a:rPr sz="1100" spc="-114" dirty="0">
                <a:latin typeface="+mn-lt"/>
                <a:cs typeface="Arial MT"/>
              </a:rPr>
              <a:t>sense</a:t>
            </a:r>
            <a:r>
              <a:rPr sz="1100" spc="40" dirty="0">
                <a:latin typeface="+mn-lt"/>
                <a:cs typeface="Arial MT"/>
              </a:rPr>
              <a:t> </a:t>
            </a:r>
            <a:r>
              <a:rPr sz="1100" dirty="0">
                <a:latin typeface="+mn-lt"/>
                <a:cs typeface="Arial MT"/>
              </a:rPr>
              <a:t>of</a:t>
            </a:r>
            <a:r>
              <a:rPr sz="1100" spc="-5" dirty="0">
                <a:latin typeface="+mn-lt"/>
                <a:cs typeface="Arial MT"/>
              </a:rPr>
              <a:t> </a:t>
            </a:r>
            <a:r>
              <a:rPr sz="1100" spc="-40" dirty="0">
                <a:latin typeface="+mn-lt"/>
                <a:cs typeface="Arial MT"/>
              </a:rPr>
              <a:t>efficacy</a:t>
            </a:r>
            <a:r>
              <a:rPr sz="1100" spc="-5" dirty="0">
                <a:latin typeface="+mn-lt"/>
                <a:cs typeface="Arial MT"/>
              </a:rPr>
              <a:t> </a:t>
            </a:r>
            <a:r>
              <a:rPr sz="1100" spc="-25" dirty="0">
                <a:latin typeface="+mn-lt"/>
                <a:cs typeface="Arial MT"/>
              </a:rPr>
              <a:t>and </a:t>
            </a:r>
            <a:r>
              <a:rPr sz="1100" spc="-35" dirty="0">
                <a:latin typeface="+mn-lt"/>
                <a:cs typeface="Arial MT"/>
              </a:rPr>
              <a:t>autonomy</a:t>
            </a:r>
            <a:r>
              <a:rPr sz="1100" spc="-30" dirty="0">
                <a:latin typeface="+mn-lt"/>
                <a:cs typeface="Arial MT"/>
              </a:rPr>
              <a:t> </a:t>
            </a:r>
            <a:r>
              <a:rPr sz="1100" spc="-75" dirty="0">
                <a:latin typeface="+mn-lt"/>
                <a:cs typeface="Arial MT"/>
              </a:rPr>
              <a:t>encourages</a:t>
            </a:r>
            <a:r>
              <a:rPr sz="1100" dirty="0">
                <a:latin typeface="+mn-lt"/>
                <a:cs typeface="Arial MT"/>
              </a:rPr>
              <a:t> </a:t>
            </a:r>
            <a:r>
              <a:rPr sz="1100" spc="-105" dirty="0">
                <a:latin typeface="+mn-lt"/>
                <a:cs typeface="Arial MT"/>
              </a:rPr>
              <a:t>success</a:t>
            </a:r>
            <a:r>
              <a:rPr sz="1100" spc="30" dirty="0">
                <a:latin typeface="+mn-lt"/>
                <a:cs typeface="Arial MT"/>
              </a:rPr>
              <a:t> </a:t>
            </a:r>
            <a:r>
              <a:rPr sz="1100" spc="-60" dirty="0">
                <a:latin typeface="+mn-lt"/>
                <a:cs typeface="Arial MT"/>
              </a:rPr>
              <a:t>when</a:t>
            </a:r>
            <a:r>
              <a:rPr sz="1100" spc="5" dirty="0">
                <a:latin typeface="+mn-lt"/>
                <a:cs typeface="Arial MT"/>
              </a:rPr>
              <a:t> </a:t>
            </a:r>
            <a:r>
              <a:rPr sz="1100" spc="-55" dirty="0">
                <a:latin typeface="+mn-lt"/>
                <a:cs typeface="Arial MT"/>
              </a:rPr>
              <a:t>these</a:t>
            </a:r>
            <a:r>
              <a:rPr sz="1100" dirty="0">
                <a:latin typeface="+mn-lt"/>
                <a:cs typeface="Arial MT"/>
              </a:rPr>
              <a:t> </a:t>
            </a:r>
            <a:r>
              <a:rPr sz="1100" spc="-70" dirty="0">
                <a:latin typeface="+mn-lt"/>
                <a:cs typeface="Arial MT"/>
              </a:rPr>
              <a:t>women</a:t>
            </a:r>
            <a:r>
              <a:rPr sz="1100" dirty="0">
                <a:latin typeface="+mn-lt"/>
                <a:cs typeface="Arial MT"/>
              </a:rPr>
              <a:t> return </a:t>
            </a:r>
            <a:r>
              <a:rPr sz="1100" spc="-25" dirty="0">
                <a:latin typeface="+mn-lt"/>
                <a:cs typeface="Arial MT"/>
              </a:rPr>
              <a:t>to </a:t>
            </a:r>
            <a:r>
              <a:rPr sz="1100" spc="-70" dirty="0">
                <a:latin typeface="+mn-lt"/>
                <a:cs typeface="Arial MT"/>
              </a:rPr>
              <a:t>gendered</a:t>
            </a:r>
            <a:r>
              <a:rPr sz="1100" spc="-5" dirty="0">
                <a:latin typeface="+mn-lt"/>
                <a:cs typeface="Arial MT"/>
              </a:rPr>
              <a:t> </a:t>
            </a:r>
            <a:r>
              <a:rPr sz="1100" spc="-45" dirty="0">
                <a:latin typeface="+mn-lt"/>
                <a:cs typeface="Arial MT"/>
              </a:rPr>
              <a:t>environments</a:t>
            </a:r>
            <a:r>
              <a:rPr sz="1100" spc="-30" dirty="0">
                <a:latin typeface="+mn-lt"/>
                <a:cs typeface="Arial MT"/>
              </a:rPr>
              <a:t> </a:t>
            </a:r>
            <a:r>
              <a:rPr sz="1100" spc="-10" dirty="0">
                <a:latin typeface="+mn-lt"/>
                <a:cs typeface="Arial MT"/>
              </a:rPr>
              <a:t>like</a:t>
            </a:r>
            <a:r>
              <a:rPr sz="1100" spc="-35" dirty="0">
                <a:latin typeface="+mn-lt"/>
                <a:cs typeface="Arial MT"/>
              </a:rPr>
              <a:t> </a:t>
            </a:r>
            <a:r>
              <a:rPr sz="1100" dirty="0">
                <a:latin typeface="+mn-lt"/>
                <a:cs typeface="Arial MT"/>
              </a:rPr>
              <a:t>the</a:t>
            </a:r>
            <a:r>
              <a:rPr sz="1100" spc="-20" dirty="0">
                <a:latin typeface="+mn-lt"/>
                <a:cs typeface="Arial MT"/>
              </a:rPr>
              <a:t> </a:t>
            </a:r>
            <a:r>
              <a:rPr sz="1100" spc="-10" dirty="0">
                <a:latin typeface="+mn-lt"/>
                <a:cs typeface="Arial MT"/>
              </a:rPr>
              <a:t>classroom.</a:t>
            </a:r>
            <a:endParaRPr sz="1100" dirty="0">
              <a:latin typeface="+mn-lt"/>
              <a:cs typeface="Arial MT"/>
            </a:endParaRPr>
          </a:p>
        </p:txBody>
      </p:sp>
    </p:spTree>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88883"/>
            <a:ext cx="3340735"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But</a:t>
            </a:r>
            <a:r>
              <a:rPr sz="1100" spc="-40" dirty="0">
                <a:solidFill>
                  <a:srgbClr val="00B0F0"/>
                </a:solidFill>
                <a:latin typeface="+mn-lt"/>
                <a:cs typeface="Arial MT"/>
              </a:rPr>
              <a:t> </a:t>
            </a:r>
            <a:r>
              <a:rPr sz="1100" spc="-45" dirty="0">
                <a:solidFill>
                  <a:srgbClr val="00B0F0"/>
                </a:solidFill>
                <a:latin typeface="+mn-lt"/>
                <a:cs typeface="Arial MT"/>
              </a:rPr>
              <a:t>how</a:t>
            </a:r>
            <a:r>
              <a:rPr sz="1100" spc="-10" dirty="0">
                <a:solidFill>
                  <a:srgbClr val="00B0F0"/>
                </a:solidFill>
                <a:latin typeface="+mn-lt"/>
                <a:cs typeface="Arial MT"/>
              </a:rPr>
              <a:t> </a:t>
            </a:r>
            <a:r>
              <a:rPr sz="1100" spc="-45" dirty="0">
                <a:solidFill>
                  <a:srgbClr val="00B0F0"/>
                </a:solidFill>
                <a:latin typeface="+mn-lt"/>
                <a:cs typeface="Arial MT"/>
              </a:rPr>
              <a:t>can</a:t>
            </a:r>
            <a:r>
              <a:rPr sz="1100" spc="-10" dirty="0">
                <a:solidFill>
                  <a:srgbClr val="00B0F0"/>
                </a:solidFill>
                <a:latin typeface="+mn-lt"/>
                <a:cs typeface="Arial MT"/>
              </a:rPr>
              <a:t> </a:t>
            </a:r>
            <a:r>
              <a:rPr sz="1100" spc="-95" dirty="0">
                <a:solidFill>
                  <a:srgbClr val="00B0F0"/>
                </a:solidFill>
                <a:latin typeface="+mn-lt"/>
                <a:cs typeface="Arial MT"/>
              </a:rPr>
              <a:t>we</a:t>
            </a:r>
            <a:r>
              <a:rPr sz="1100" spc="20" dirty="0">
                <a:solidFill>
                  <a:srgbClr val="00B0F0"/>
                </a:solidFill>
                <a:latin typeface="+mn-lt"/>
                <a:cs typeface="Arial MT"/>
              </a:rPr>
              <a:t> </a:t>
            </a:r>
            <a:r>
              <a:rPr sz="1100" spc="-50" dirty="0">
                <a:solidFill>
                  <a:srgbClr val="00B0F0"/>
                </a:solidFill>
                <a:latin typeface="+mn-lt"/>
                <a:cs typeface="Arial MT"/>
              </a:rPr>
              <a:t>evaluate</a:t>
            </a:r>
            <a:r>
              <a:rPr sz="1100" spc="-10" dirty="0">
                <a:solidFill>
                  <a:srgbClr val="00B0F0"/>
                </a:solidFill>
                <a:latin typeface="+mn-lt"/>
                <a:cs typeface="Arial MT"/>
              </a:rPr>
              <a:t> </a:t>
            </a:r>
            <a:r>
              <a:rPr sz="1100" spc="-30" dirty="0">
                <a:solidFill>
                  <a:srgbClr val="00B0F0"/>
                </a:solidFill>
                <a:latin typeface="+mn-lt"/>
                <a:cs typeface="Arial MT"/>
              </a:rPr>
              <a:t>which</a:t>
            </a:r>
            <a:r>
              <a:rPr sz="1100" spc="-10" dirty="0">
                <a:solidFill>
                  <a:srgbClr val="00B0F0"/>
                </a:solidFill>
                <a:latin typeface="+mn-lt"/>
                <a:cs typeface="Arial MT"/>
              </a:rPr>
              <a:t> </a:t>
            </a:r>
            <a:r>
              <a:rPr sz="1100" spc="-40" dirty="0">
                <a:solidFill>
                  <a:srgbClr val="00B0F0"/>
                </a:solidFill>
                <a:latin typeface="+mn-lt"/>
                <a:cs typeface="Arial MT"/>
              </a:rPr>
              <a:t>model</a:t>
            </a:r>
            <a:r>
              <a:rPr sz="1100" spc="-10" dirty="0">
                <a:solidFill>
                  <a:srgbClr val="00B0F0"/>
                </a:solidFill>
                <a:latin typeface="+mn-lt"/>
                <a:cs typeface="Arial MT"/>
              </a:rPr>
              <a:t> is </a:t>
            </a:r>
            <a:r>
              <a:rPr sz="1100" spc="-25" dirty="0">
                <a:solidFill>
                  <a:srgbClr val="00B0F0"/>
                </a:solidFill>
                <a:latin typeface="+mn-lt"/>
                <a:cs typeface="Arial MT"/>
              </a:rPr>
              <a:t>correct</a:t>
            </a:r>
            <a:r>
              <a:rPr sz="1100" spc="-10" dirty="0">
                <a:solidFill>
                  <a:srgbClr val="00B0F0"/>
                </a:solidFill>
                <a:latin typeface="+mn-lt"/>
                <a:cs typeface="Arial MT"/>
              </a:rPr>
              <a:t> </a:t>
            </a:r>
            <a:r>
              <a:rPr sz="1100" dirty="0">
                <a:solidFill>
                  <a:srgbClr val="00B0F0"/>
                </a:solidFill>
                <a:latin typeface="+mn-lt"/>
                <a:cs typeface="Arial MT"/>
              </a:rPr>
              <a:t>or</a:t>
            </a:r>
            <a:r>
              <a:rPr sz="1100" spc="-10" dirty="0">
                <a:solidFill>
                  <a:srgbClr val="00B0F0"/>
                </a:solidFill>
                <a:latin typeface="+mn-lt"/>
                <a:cs typeface="Arial MT"/>
              </a:rPr>
              <a:t> </a:t>
            </a:r>
            <a:r>
              <a:rPr sz="1100" spc="-20" dirty="0">
                <a:solidFill>
                  <a:srgbClr val="00B0F0"/>
                </a:solidFill>
                <a:latin typeface="+mn-lt"/>
                <a:cs typeface="Arial MT"/>
              </a:rPr>
              <a:t>best?</a:t>
            </a:r>
            <a:endParaRPr sz="1100" dirty="0">
              <a:solidFill>
                <a:srgbClr val="00B0F0"/>
              </a:solidFill>
              <a:latin typeface="+mn-lt"/>
              <a:cs typeface="Arial MT"/>
            </a:endParaRP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712845" cy="535940"/>
          </a:xfrm>
          <a:prstGeom prst="rect">
            <a:avLst/>
          </a:prstGeom>
        </p:spPr>
        <p:txBody>
          <a:bodyPr vert="horz" wrap="square" lIns="0" tIns="6985" rIns="0" bIns="0" rtlCol="0">
            <a:spAutoFit/>
          </a:bodyPr>
          <a:lstStyle/>
          <a:p>
            <a:pPr marL="12700" marR="5080">
              <a:lnSpc>
                <a:spcPct val="102600"/>
              </a:lnSpc>
              <a:spcBef>
                <a:spcPts val="55"/>
              </a:spcBef>
            </a:pPr>
            <a:r>
              <a:rPr spc="-50" dirty="0">
                <a:solidFill>
                  <a:srgbClr val="000000"/>
                </a:solidFill>
                <a:latin typeface="+mn-lt"/>
              </a:rPr>
              <a:t>One</a:t>
            </a:r>
            <a:r>
              <a:rPr spc="-15" dirty="0">
                <a:solidFill>
                  <a:srgbClr val="000000"/>
                </a:solidFill>
                <a:latin typeface="+mn-lt"/>
              </a:rPr>
              <a:t> </a:t>
            </a:r>
            <a:r>
              <a:rPr spc="-65" dirty="0">
                <a:solidFill>
                  <a:srgbClr val="000000"/>
                </a:solidFill>
                <a:latin typeface="+mn-lt"/>
              </a:rPr>
              <a:t>way</a:t>
            </a:r>
            <a:r>
              <a:rPr dirty="0">
                <a:solidFill>
                  <a:srgbClr val="000000"/>
                </a:solidFill>
                <a:latin typeface="+mn-lt"/>
              </a:rPr>
              <a:t> </a:t>
            </a:r>
            <a:r>
              <a:rPr spc="-10" dirty="0">
                <a:solidFill>
                  <a:srgbClr val="000000"/>
                </a:solidFill>
                <a:latin typeface="+mn-lt"/>
              </a:rPr>
              <a:t>is</a:t>
            </a:r>
            <a:r>
              <a:rPr dirty="0">
                <a:solidFill>
                  <a:srgbClr val="000000"/>
                </a:solidFill>
                <a:latin typeface="+mn-lt"/>
              </a:rPr>
              <a:t> to test </a:t>
            </a:r>
            <a:r>
              <a:rPr spc="-85" dirty="0">
                <a:solidFill>
                  <a:srgbClr val="000000"/>
                </a:solidFill>
                <a:latin typeface="+mn-lt"/>
              </a:rPr>
              <a:t>some</a:t>
            </a:r>
            <a:r>
              <a:rPr spc="10" dirty="0">
                <a:solidFill>
                  <a:srgbClr val="000000"/>
                </a:solidFill>
                <a:latin typeface="+mn-lt"/>
              </a:rPr>
              <a:t> </a:t>
            </a:r>
            <a:r>
              <a:rPr dirty="0">
                <a:solidFill>
                  <a:srgbClr val="000000"/>
                </a:solidFill>
                <a:latin typeface="+mn-lt"/>
              </a:rPr>
              <a:t>of the </a:t>
            </a:r>
            <a:r>
              <a:rPr spc="-30" dirty="0">
                <a:solidFill>
                  <a:srgbClr val="000000"/>
                </a:solidFill>
                <a:latin typeface="+mn-lt"/>
              </a:rPr>
              <a:t>implications</a:t>
            </a:r>
            <a:r>
              <a:rPr dirty="0">
                <a:solidFill>
                  <a:srgbClr val="000000"/>
                </a:solidFill>
                <a:latin typeface="+mn-lt"/>
              </a:rPr>
              <a:t> that </a:t>
            </a:r>
            <a:r>
              <a:rPr spc="-45" dirty="0">
                <a:solidFill>
                  <a:srgbClr val="000000"/>
                </a:solidFill>
                <a:latin typeface="+mn-lt"/>
              </a:rPr>
              <a:t>can</a:t>
            </a:r>
            <a:r>
              <a:rPr dirty="0">
                <a:solidFill>
                  <a:srgbClr val="000000"/>
                </a:solidFill>
                <a:latin typeface="+mn-lt"/>
              </a:rPr>
              <a:t> </a:t>
            </a:r>
            <a:r>
              <a:rPr spc="-30" dirty="0">
                <a:solidFill>
                  <a:srgbClr val="000000"/>
                </a:solidFill>
                <a:latin typeface="+mn-lt"/>
              </a:rPr>
              <a:t>be</a:t>
            </a:r>
            <a:r>
              <a:rPr dirty="0">
                <a:solidFill>
                  <a:srgbClr val="000000"/>
                </a:solidFill>
                <a:latin typeface="+mn-lt"/>
              </a:rPr>
              <a:t> </a:t>
            </a:r>
            <a:r>
              <a:rPr spc="-35" dirty="0">
                <a:solidFill>
                  <a:srgbClr val="000000"/>
                </a:solidFill>
                <a:latin typeface="+mn-lt"/>
              </a:rPr>
              <a:t>derived </a:t>
            </a:r>
            <a:r>
              <a:rPr dirty="0">
                <a:solidFill>
                  <a:srgbClr val="000000"/>
                </a:solidFill>
                <a:latin typeface="+mn-lt"/>
              </a:rPr>
              <a:t>from</a:t>
            </a:r>
            <a:r>
              <a:rPr spc="-35" dirty="0">
                <a:solidFill>
                  <a:srgbClr val="000000"/>
                </a:solidFill>
                <a:latin typeface="+mn-lt"/>
              </a:rPr>
              <a:t> </a:t>
            </a:r>
            <a:r>
              <a:rPr spc="-55" dirty="0">
                <a:solidFill>
                  <a:srgbClr val="000000"/>
                </a:solidFill>
                <a:latin typeface="+mn-lt"/>
              </a:rPr>
              <a:t>these</a:t>
            </a:r>
            <a:r>
              <a:rPr spc="-10" dirty="0">
                <a:solidFill>
                  <a:srgbClr val="000000"/>
                </a:solidFill>
                <a:latin typeface="+mn-lt"/>
              </a:rPr>
              <a:t> </a:t>
            </a:r>
            <a:r>
              <a:rPr spc="-40" dirty="0">
                <a:solidFill>
                  <a:srgbClr val="000000"/>
                </a:solidFill>
                <a:latin typeface="+mn-lt"/>
              </a:rPr>
              <a:t>theories.</a:t>
            </a:r>
            <a:r>
              <a:rPr spc="80" dirty="0">
                <a:solidFill>
                  <a:srgbClr val="000000"/>
                </a:solidFill>
                <a:latin typeface="+mn-lt"/>
              </a:rPr>
              <a:t> </a:t>
            </a:r>
            <a:r>
              <a:rPr dirty="0">
                <a:solidFill>
                  <a:srgbClr val="000000"/>
                </a:solidFill>
                <a:latin typeface="+mn-lt"/>
              </a:rPr>
              <a:t>In</a:t>
            </a:r>
            <a:r>
              <a:rPr spc="-10" dirty="0">
                <a:solidFill>
                  <a:srgbClr val="000000"/>
                </a:solidFill>
                <a:latin typeface="+mn-lt"/>
              </a:rPr>
              <a:t> </a:t>
            </a:r>
            <a:r>
              <a:rPr spc="-20" dirty="0">
                <a:solidFill>
                  <a:srgbClr val="000000"/>
                </a:solidFill>
                <a:latin typeface="+mn-lt"/>
              </a:rPr>
              <a:t>particular,</a:t>
            </a:r>
            <a:r>
              <a:rPr spc="-15" dirty="0">
                <a:solidFill>
                  <a:srgbClr val="000000"/>
                </a:solidFill>
                <a:latin typeface="+mn-lt"/>
              </a:rPr>
              <a:t> </a:t>
            </a:r>
            <a:r>
              <a:rPr spc="-30" dirty="0">
                <a:solidFill>
                  <a:srgbClr val="000000"/>
                </a:solidFill>
                <a:latin typeface="+mn-lt"/>
              </a:rPr>
              <a:t>we’d</a:t>
            </a:r>
            <a:r>
              <a:rPr spc="-10" dirty="0">
                <a:solidFill>
                  <a:srgbClr val="000000"/>
                </a:solidFill>
                <a:latin typeface="+mn-lt"/>
              </a:rPr>
              <a:t> like </a:t>
            </a:r>
            <a:r>
              <a:rPr dirty="0">
                <a:solidFill>
                  <a:srgbClr val="000000"/>
                </a:solidFill>
                <a:latin typeface="+mn-lt"/>
              </a:rPr>
              <a:t>to</a:t>
            </a:r>
            <a:r>
              <a:rPr spc="-10" dirty="0">
                <a:solidFill>
                  <a:srgbClr val="000000"/>
                </a:solidFill>
                <a:latin typeface="+mn-lt"/>
              </a:rPr>
              <a:t> </a:t>
            </a:r>
            <a:r>
              <a:rPr dirty="0">
                <a:solidFill>
                  <a:srgbClr val="000000"/>
                </a:solidFill>
                <a:latin typeface="+mn-lt"/>
              </a:rPr>
              <a:t>find</a:t>
            </a:r>
            <a:r>
              <a:rPr spc="-15" dirty="0">
                <a:solidFill>
                  <a:srgbClr val="000000"/>
                </a:solidFill>
                <a:latin typeface="+mn-lt"/>
              </a:rPr>
              <a:t> </a:t>
            </a:r>
            <a:r>
              <a:rPr spc="-85" dirty="0">
                <a:solidFill>
                  <a:srgbClr val="000000"/>
                </a:solidFill>
                <a:latin typeface="+mn-lt"/>
              </a:rPr>
              <a:t>some</a:t>
            </a:r>
            <a:r>
              <a:rPr spc="10" dirty="0">
                <a:solidFill>
                  <a:srgbClr val="000000"/>
                </a:solidFill>
                <a:latin typeface="+mn-lt"/>
              </a:rPr>
              <a:t> </a:t>
            </a:r>
            <a:r>
              <a:rPr b="1" spc="-25" dirty="0">
                <a:solidFill>
                  <a:srgbClr val="00B0F0"/>
                </a:solidFill>
                <a:latin typeface="+mn-lt"/>
                <a:cs typeface="Arial"/>
              </a:rPr>
              <a:t>new</a:t>
            </a:r>
            <a:r>
              <a:rPr b="1" spc="-25" dirty="0">
                <a:solidFill>
                  <a:srgbClr val="000000"/>
                </a:solidFill>
                <a:latin typeface="+mn-lt"/>
                <a:cs typeface="Arial"/>
              </a:rPr>
              <a:t> </a:t>
            </a:r>
            <a:r>
              <a:rPr spc="-35" dirty="0">
                <a:solidFill>
                  <a:srgbClr val="000000"/>
                </a:solidFill>
                <a:latin typeface="+mn-lt"/>
              </a:rPr>
              <a:t>question(s)</a:t>
            </a:r>
            <a:r>
              <a:rPr spc="-5" dirty="0">
                <a:solidFill>
                  <a:srgbClr val="000000"/>
                </a:solidFill>
                <a:latin typeface="+mn-lt"/>
              </a:rPr>
              <a:t> </a:t>
            </a:r>
            <a:r>
              <a:rPr dirty="0">
                <a:solidFill>
                  <a:srgbClr val="000000"/>
                </a:solidFill>
                <a:latin typeface="+mn-lt"/>
              </a:rPr>
              <a:t>to</a:t>
            </a:r>
            <a:r>
              <a:rPr spc="-5" dirty="0">
                <a:solidFill>
                  <a:srgbClr val="000000"/>
                </a:solidFill>
                <a:latin typeface="+mn-lt"/>
              </a:rPr>
              <a:t> </a:t>
            </a:r>
            <a:r>
              <a:rPr spc="-30" dirty="0">
                <a:solidFill>
                  <a:srgbClr val="000000"/>
                </a:solidFill>
                <a:latin typeface="+mn-lt"/>
              </a:rPr>
              <a:t>which</a:t>
            </a:r>
            <a:r>
              <a:rPr dirty="0">
                <a:solidFill>
                  <a:srgbClr val="000000"/>
                </a:solidFill>
                <a:latin typeface="+mn-lt"/>
              </a:rPr>
              <a:t> the</a:t>
            </a:r>
            <a:r>
              <a:rPr spc="-5" dirty="0">
                <a:solidFill>
                  <a:srgbClr val="000000"/>
                </a:solidFill>
                <a:latin typeface="+mn-lt"/>
              </a:rPr>
              <a:t> </a:t>
            </a:r>
            <a:r>
              <a:rPr spc="-30" dirty="0">
                <a:solidFill>
                  <a:srgbClr val="000000"/>
                </a:solidFill>
                <a:latin typeface="+mn-lt"/>
              </a:rPr>
              <a:t>three</a:t>
            </a:r>
            <a:r>
              <a:rPr dirty="0">
                <a:solidFill>
                  <a:srgbClr val="000000"/>
                </a:solidFill>
                <a:latin typeface="+mn-lt"/>
              </a:rPr>
              <a:t> </a:t>
            </a:r>
            <a:r>
              <a:rPr spc="-55" dirty="0">
                <a:solidFill>
                  <a:srgbClr val="000000"/>
                </a:solidFill>
                <a:latin typeface="+mn-lt"/>
              </a:rPr>
              <a:t>models</a:t>
            </a:r>
            <a:r>
              <a:rPr spc="-5" dirty="0">
                <a:solidFill>
                  <a:srgbClr val="000000"/>
                </a:solidFill>
                <a:latin typeface="+mn-lt"/>
              </a:rPr>
              <a:t> </a:t>
            </a:r>
            <a:r>
              <a:rPr spc="-45" dirty="0">
                <a:solidFill>
                  <a:srgbClr val="000000"/>
                </a:solidFill>
                <a:latin typeface="+mn-lt"/>
              </a:rPr>
              <a:t>give</a:t>
            </a:r>
            <a:r>
              <a:rPr dirty="0">
                <a:solidFill>
                  <a:srgbClr val="000000"/>
                </a:solidFill>
                <a:latin typeface="+mn-lt"/>
              </a:rPr>
              <a:t> </a:t>
            </a:r>
            <a:r>
              <a:rPr spc="-20" dirty="0">
                <a:solidFill>
                  <a:srgbClr val="000000"/>
                </a:solidFill>
                <a:latin typeface="+mn-lt"/>
              </a:rPr>
              <a:t>different</a:t>
            </a:r>
            <a:r>
              <a:rPr spc="-5" dirty="0">
                <a:solidFill>
                  <a:srgbClr val="000000"/>
                </a:solidFill>
                <a:latin typeface="+mn-lt"/>
              </a:rPr>
              <a:t> </a:t>
            </a:r>
            <a:r>
              <a:rPr spc="-10" dirty="0">
                <a:solidFill>
                  <a:srgbClr val="000000"/>
                </a:solidFill>
                <a:latin typeface="+mn-lt"/>
              </a:rPr>
              <a:t>answers.</a:t>
            </a:r>
          </a:p>
        </p:txBody>
      </p:sp>
      <p:sp>
        <p:nvSpPr>
          <p:cNvPr id="3" name="object 3"/>
          <p:cNvSpPr txBox="1"/>
          <p:nvPr/>
        </p:nvSpPr>
        <p:spPr>
          <a:xfrm>
            <a:off x="347294" y="1735009"/>
            <a:ext cx="3649979" cy="34945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In</a:t>
            </a:r>
            <a:r>
              <a:rPr sz="1100" spc="-15" dirty="0">
                <a:latin typeface="+mn-lt"/>
                <a:cs typeface="Arial MT"/>
              </a:rPr>
              <a:t> </a:t>
            </a:r>
            <a:r>
              <a:rPr sz="1100" spc="-10" dirty="0">
                <a:latin typeface="+mn-lt"/>
                <a:cs typeface="Arial MT"/>
              </a:rPr>
              <a:t>other </a:t>
            </a:r>
            <a:r>
              <a:rPr sz="1100" spc="-50" dirty="0">
                <a:latin typeface="+mn-lt"/>
                <a:cs typeface="Arial MT"/>
              </a:rPr>
              <a:t>words,</a:t>
            </a:r>
            <a:r>
              <a:rPr sz="1100" spc="-15" dirty="0">
                <a:latin typeface="+mn-lt"/>
                <a:cs typeface="Arial MT"/>
              </a:rPr>
              <a:t> </a:t>
            </a:r>
            <a:r>
              <a:rPr sz="1100" spc="-30" dirty="0">
                <a:latin typeface="+mn-lt"/>
                <a:cs typeface="Arial MT"/>
              </a:rPr>
              <a:t>we’d</a:t>
            </a:r>
            <a:r>
              <a:rPr sz="1100" spc="-10" dirty="0">
                <a:latin typeface="+mn-lt"/>
                <a:cs typeface="Arial MT"/>
              </a:rPr>
              <a:t> like</a:t>
            </a:r>
            <a:r>
              <a:rPr sz="1100" spc="-15" dirty="0">
                <a:latin typeface="+mn-lt"/>
                <a:cs typeface="Arial MT"/>
              </a:rPr>
              <a:t> </a:t>
            </a:r>
            <a:r>
              <a:rPr sz="1100" dirty="0">
                <a:latin typeface="+mn-lt"/>
                <a:cs typeface="Arial MT"/>
              </a:rPr>
              <a:t>to</a:t>
            </a:r>
            <a:r>
              <a:rPr sz="1100" spc="-10" dirty="0">
                <a:latin typeface="+mn-lt"/>
                <a:cs typeface="Arial MT"/>
              </a:rPr>
              <a:t> </a:t>
            </a:r>
            <a:r>
              <a:rPr sz="1100" spc="-30" dirty="0">
                <a:latin typeface="+mn-lt"/>
                <a:cs typeface="Arial MT"/>
              </a:rPr>
              <a:t>conduct</a:t>
            </a:r>
            <a:r>
              <a:rPr sz="1100" spc="-15" dirty="0">
                <a:latin typeface="+mn-lt"/>
                <a:cs typeface="Arial MT"/>
              </a:rPr>
              <a:t> </a:t>
            </a:r>
            <a:r>
              <a:rPr sz="1100" dirty="0">
                <a:latin typeface="+mn-lt"/>
                <a:cs typeface="Arial MT"/>
              </a:rPr>
              <a:t>a</a:t>
            </a:r>
            <a:r>
              <a:rPr sz="1100" spc="-10" dirty="0">
                <a:latin typeface="+mn-lt"/>
                <a:cs typeface="Arial MT"/>
              </a:rPr>
              <a:t> </a:t>
            </a:r>
            <a:r>
              <a:rPr sz="1100" b="1" spc="-10" dirty="0">
                <a:solidFill>
                  <a:srgbClr val="00B0F0"/>
                </a:solidFill>
                <a:latin typeface="+mn-lt"/>
                <a:cs typeface="Arial"/>
              </a:rPr>
              <a:t>critical</a:t>
            </a:r>
            <a:r>
              <a:rPr sz="1100" b="1" spc="20" dirty="0">
                <a:solidFill>
                  <a:srgbClr val="00B0F0"/>
                </a:solidFill>
                <a:latin typeface="+mn-lt"/>
                <a:cs typeface="Arial"/>
              </a:rPr>
              <a:t> </a:t>
            </a:r>
            <a:r>
              <a:rPr sz="1100" b="1" dirty="0">
                <a:solidFill>
                  <a:srgbClr val="00B0F0"/>
                </a:solidFill>
                <a:latin typeface="+mn-lt"/>
                <a:cs typeface="Arial"/>
              </a:rPr>
              <a:t>test</a:t>
            </a:r>
            <a:r>
              <a:rPr sz="1100" b="1" spc="-15" dirty="0">
                <a:solidFill>
                  <a:srgbClr val="00B0F0"/>
                </a:solidFill>
                <a:latin typeface="+mn-lt"/>
                <a:cs typeface="Arial"/>
              </a:rPr>
              <a:t> </a:t>
            </a:r>
            <a:r>
              <a:rPr sz="1100" dirty="0">
                <a:latin typeface="+mn-lt"/>
                <a:cs typeface="Arial MT"/>
              </a:rPr>
              <a:t>that</a:t>
            </a:r>
            <a:r>
              <a:rPr sz="1100" spc="-10" dirty="0">
                <a:latin typeface="+mn-lt"/>
                <a:cs typeface="Arial MT"/>
              </a:rPr>
              <a:t> would </a:t>
            </a:r>
            <a:r>
              <a:rPr sz="1100" spc="-30" dirty="0">
                <a:latin typeface="+mn-lt"/>
                <a:cs typeface="Arial MT"/>
              </a:rPr>
              <a:t>allow</a:t>
            </a:r>
            <a:r>
              <a:rPr sz="1100" spc="20" dirty="0">
                <a:latin typeface="+mn-lt"/>
                <a:cs typeface="Arial MT"/>
              </a:rPr>
              <a:t> </a:t>
            </a:r>
            <a:r>
              <a:rPr sz="1100" spc="-60" dirty="0">
                <a:latin typeface="+mn-lt"/>
                <a:cs typeface="Arial MT"/>
              </a:rPr>
              <a:t>us</a:t>
            </a:r>
            <a:r>
              <a:rPr sz="1100" spc="20" dirty="0">
                <a:latin typeface="+mn-lt"/>
                <a:cs typeface="Arial MT"/>
              </a:rPr>
              <a:t> </a:t>
            </a:r>
            <a:r>
              <a:rPr sz="1100" dirty="0">
                <a:latin typeface="+mn-lt"/>
                <a:cs typeface="Arial MT"/>
              </a:rPr>
              <a:t>to</a:t>
            </a:r>
            <a:r>
              <a:rPr sz="1100" spc="25" dirty="0">
                <a:latin typeface="+mn-lt"/>
                <a:cs typeface="Arial MT"/>
              </a:rPr>
              <a:t> </a:t>
            </a:r>
            <a:r>
              <a:rPr sz="1100" spc="-80" dirty="0">
                <a:latin typeface="+mn-lt"/>
                <a:cs typeface="Arial MT"/>
              </a:rPr>
              <a:t>choose</a:t>
            </a:r>
            <a:r>
              <a:rPr sz="1100" spc="20" dirty="0">
                <a:latin typeface="+mn-lt"/>
                <a:cs typeface="Arial MT"/>
              </a:rPr>
              <a:t> </a:t>
            </a:r>
            <a:r>
              <a:rPr sz="1100" spc="-60" dirty="0">
                <a:latin typeface="+mn-lt"/>
                <a:cs typeface="Arial MT"/>
              </a:rPr>
              <a:t>among</a:t>
            </a:r>
            <a:r>
              <a:rPr sz="1100" spc="20" dirty="0">
                <a:latin typeface="+mn-lt"/>
                <a:cs typeface="Arial MT"/>
              </a:rPr>
              <a:t> </a:t>
            </a:r>
            <a:r>
              <a:rPr sz="1100" dirty="0">
                <a:latin typeface="+mn-lt"/>
                <a:cs typeface="Arial MT"/>
              </a:rPr>
              <a:t>the</a:t>
            </a:r>
            <a:r>
              <a:rPr sz="1100" spc="25" dirty="0">
                <a:latin typeface="+mn-lt"/>
                <a:cs typeface="Arial MT"/>
              </a:rPr>
              <a:t> </a:t>
            </a:r>
            <a:r>
              <a:rPr sz="1100" spc="-30" dirty="0">
                <a:latin typeface="+mn-lt"/>
                <a:cs typeface="Arial MT"/>
              </a:rPr>
              <a:t>alternative</a:t>
            </a:r>
            <a:r>
              <a:rPr sz="1100" spc="20" dirty="0">
                <a:latin typeface="+mn-lt"/>
                <a:cs typeface="Arial MT"/>
              </a:rPr>
              <a:t> </a:t>
            </a:r>
            <a:r>
              <a:rPr sz="1100" spc="-80" dirty="0">
                <a:latin typeface="+mn-lt"/>
                <a:cs typeface="Arial MT"/>
              </a:rPr>
              <a:t>reasonable</a:t>
            </a:r>
            <a:r>
              <a:rPr sz="1100" spc="20" dirty="0">
                <a:latin typeface="+mn-lt"/>
                <a:cs typeface="Arial MT"/>
              </a:rPr>
              <a:t> </a:t>
            </a:r>
            <a:r>
              <a:rPr sz="1100" spc="-10" dirty="0">
                <a:latin typeface="+mn-lt"/>
                <a:cs typeface="Arial MT"/>
              </a:rPr>
              <a:t>models.</a:t>
            </a:r>
            <a:endParaRPr sz="1100" dirty="0">
              <a:latin typeface="+mn-lt"/>
              <a:cs typeface="Arial MT"/>
            </a:endParaRPr>
          </a:p>
        </p:txBody>
      </p:sp>
    </p:spTree>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 name="Picture 13" descr="A table with text on it&#10;&#10;Description automatically generated">
            <a:extLst>
              <a:ext uri="{FF2B5EF4-FFF2-40B4-BE49-F238E27FC236}">
                <a16:creationId xmlns:a16="http://schemas.microsoft.com/office/drawing/2014/main" id="{14717395-C4C3-40AB-3498-F59133A2413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76" y="941705"/>
            <a:ext cx="4384548" cy="1577340"/>
          </a:xfrm>
          <a:prstGeom prst="rect">
            <a:avLst/>
          </a:prstGeom>
        </p:spPr>
      </p:pic>
      <p:sp>
        <p:nvSpPr>
          <p:cNvPr id="15" name="TextBox 14">
            <a:extLst>
              <a:ext uri="{FF2B5EF4-FFF2-40B4-BE49-F238E27FC236}">
                <a16:creationId xmlns:a16="http://schemas.microsoft.com/office/drawing/2014/main" id="{45D1B381-F5FA-6070-1F01-FD76A3F7FBCC}"/>
              </a:ext>
            </a:extLst>
          </p:cNvPr>
          <p:cNvSpPr txBox="1"/>
          <p:nvPr/>
        </p:nvSpPr>
        <p:spPr>
          <a:xfrm>
            <a:off x="112776" y="358775"/>
            <a:ext cx="3563874" cy="261610"/>
          </a:xfrm>
          <a:prstGeom prst="rect">
            <a:avLst/>
          </a:prstGeom>
          <a:noFill/>
        </p:spPr>
        <p:txBody>
          <a:bodyPr wrap="square" rtlCol="0">
            <a:spAutoFit/>
          </a:bodyPr>
          <a:lstStyle/>
          <a:p>
            <a:r>
              <a:rPr lang="en-US" sz="1100" b="1" dirty="0">
                <a:solidFill>
                  <a:srgbClr val="00B0F0"/>
                </a:solidFill>
                <a:latin typeface="+mj-lt"/>
              </a:rPr>
              <a:t>Three Critical Tests</a:t>
            </a:r>
          </a:p>
        </p:txBody>
      </p:sp>
    </p:spTree>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225550" y="1225151"/>
            <a:ext cx="2157095" cy="288290"/>
          </a:xfrm>
          <a:prstGeom prst="rect">
            <a:avLst/>
          </a:prstGeom>
        </p:spPr>
        <p:txBody>
          <a:bodyPr vert="horz" wrap="square" lIns="0" tIns="15240" rIns="0" bIns="0" rtlCol="0">
            <a:spAutoFit/>
          </a:bodyPr>
          <a:lstStyle/>
          <a:p>
            <a:pPr marL="12700">
              <a:lnSpc>
                <a:spcPct val="100000"/>
              </a:lnSpc>
              <a:spcBef>
                <a:spcPts val="120"/>
              </a:spcBef>
            </a:pPr>
            <a:r>
              <a:rPr sz="1700" dirty="0">
                <a:latin typeface="Tahoma"/>
                <a:cs typeface="Tahoma"/>
              </a:rPr>
              <a:t>An</a:t>
            </a:r>
            <a:r>
              <a:rPr sz="1700" spc="-90" dirty="0">
                <a:latin typeface="Tahoma"/>
                <a:cs typeface="Tahoma"/>
              </a:rPr>
              <a:t> </a:t>
            </a:r>
            <a:r>
              <a:rPr sz="1700" spc="-75" dirty="0">
                <a:latin typeface="Tahoma"/>
                <a:cs typeface="Tahoma"/>
              </a:rPr>
              <a:t>Introduction</a:t>
            </a:r>
            <a:r>
              <a:rPr sz="1700" spc="-60" dirty="0">
                <a:latin typeface="Tahoma"/>
                <a:cs typeface="Tahoma"/>
              </a:rPr>
              <a:t> </a:t>
            </a:r>
            <a:r>
              <a:rPr sz="1700" dirty="0">
                <a:latin typeface="Tahoma"/>
                <a:cs typeface="Tahoma"/>
              </a:rPr>
              <a:t>to</a:t>
            </a:r>
            <a:r>
              <a:rPr sz="1700" spc="-80" dirty="0">
                <a:latin typeface="Tahoma"/>
                <a:cs typeface="Tahoma"/>
              </a:rPr>
              <a:t> </a:t>
            </a:r>
            <a:r>
              <a:rPr sz="1700" spc="-45" dirty="0">
                <a:latin typeface="Tahoma"/>
                <a:cs typeface="Tahoma"/>
              </a:rPr>
              <a:t>Logic</a:t>
            </a:r>
            <a:endParaRPr sz="1700" dirty="0">
              <a:latin typeface="Tahoma"/>
              <a:cs typeface="Tahoma"/>
            </a:endParaRPr>
          </a:p>
        </p:txBody>
      </p:sp>
    </p:spTree>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30338"/>
            <a:ext cx="3362325" cy="180819"/>
          </a:xfrm>
          <a:prstGeom prst="rect">
            <a:avLst/>
          </a:prstGeom>
        </p:spPr>
        <p:txBody>
          <a:bodyPr vert="horz" wrap="square" lIns="0" tIns="11430" rIns="0" bIns="0" rtlCol="0">
            <a:spAutoFit/>
          </a:bodyPr>
          <a:lstStyle/>
          <a:p>
            <a:pPr marL="12700">
              <a:lnSpc>
                <a:spcPct val="100000"/>
              </a:lnSpc>
              <a:spcBef>
                <a:spcPts val="90"/>
              </a:spcBef>
            </a:pPr>
            <a:r>
              <a:rPr spc="-85" dirty="0">
                <a:solidFill>
                  <a:srgbClr val="000000"/>
                </a:solidFill>
                <a:latin typeface="+mj-lt"/>
              </a:rPr>
              <a:t>Science</a:t>
            </a:r>
            <a:r>
              <a:rPr spc="10" dirty="0">
                <a:solidFill>
                  <a:srgbClr val="000000"/>
                </a:solidFill>
                <a:latin typeface="+mj-lt"/>
              </a:rPr>
              <a:t> </a:t>
            </a:r>
            <a:r>
              <a:rPr spc="-50" dirty="0">
                <a:solidFill>
                  <a:srgbClr val="000000"/>
                </a:solidFill>
                <a:latin typeface="+mj-lt"/>
              </a:rPr>
              <a:t>involves</a:t>
            </a:r>
            <a:r>
              <a:rPr spc="5" dirty="0">
                <a:solidFill>
                  <a:srgbClr val="000000"/>
                </a:solidFill>
                <a:latin typeface="+mj-lt"/>
              </a:rPr>
              <a:t> </a:t>
            </a:r>
            <a:r>
              <a:rPr spc="-25" dirty="0">
                <a:solidFill>
                  <a:srgbClr val="000000"/>
                </a:solidFill>
                <a:latin typeface="+mj-lt"/>
              </a:rPr>
              <a:t>constructing</a:t>
            </a:r>
            <a:r>
              <a:rPr spc="5" dirty="0">
                <a:solidFill>
                  <a:srgbClr val="000000"/>
                </a:solidFill>
                <a:latin typeface="+mj-lt"/>
              </a:rPr>
              <a:t> </a:t>
            </a:r>
            <a:r>
              <a:rPr spc="-30" dirty="0">
                <a:solidFill>
                  <a:srgbClr val="000000"/>
                </a:solidFill>
                <a:latin typeface="+mj-lt"/>
              </a:rPr>
              <a:t>logically</a:t>
            </a:r>
            <a:r>
              <a:rPr spc="10" dirty="0">
                <a:solidFill>
                  <a:srgbClr val="000000"/>
                </a:solidFill>
                <a:latin typeface="+mj-lt"/>
              </a:rPr>
              <a:t> </a:t>
            </a:r>
            <a:r>
              <a:rPr spc="-40" dirty="0">
                <a:solidFill>
                  <a:srgbClr val="000000"/>
                </a:solidFill>
                <a:latin typeface="+mj-lt"/>
              </a:rPr>
              <a:t>consistent</a:t>
            </a:r>
            <a:r>
              <a:rPr spc="10" dirty="0">
                <a:solidFill>
                  <a:srgbClr val="000000"/>
                </a:solidFill>
                <a:latin typeface="+mj-lt"/>
              </a:rPr>
              <a:t> </a:t>
            </a:r>
            <a:r>
              <a:rPr spc="-30" dirty="0">
                <a:solidFill>
                  <a:srgbClr val="000000"/>
                </a:solidFill>
                <a:latin typeface="+mj-lt"/>
              </a:rPr>
              <a:t>theories.</a:t>
            </a:r>
          </a:p>
        </p:txBody>
      </p:sp>
      <p:sp>
        <p:nvSpPr>
          <p:cNvPr id="3" name="object 3"/>
          <p:cNvSpPr txBox="1"/>
          <p:nvPr/>
        </p:nvSpPr>
        <p:spPr>
          <a:xfrm>
            <a:off x="347294" y="1062417"/>
            <a:ext cx="4015156" cy="1364348"/>
          </a:xfrm>
          <a:prstGeom prst="rect">
            <a:avLst/>
          </a:prstGeom>
        </p:spPr>
        <p:txBody>
          <a:bodyPr vert="horz" wrap="square" lIns="0" tIns="11430" rIns="0" bIns="0" rtlCol="0">
            <a:spAutoFit/>
          </a:bodyPr>
          <a:lstStyle/>
          <a:p>
            <a:pPr marL="12700">
              <a:lnSpc>
                <a:spcPct val="100000"/>
              </a:lnSpc>
              <a:spcBef>
                <a:spcPts val="90"/>
              </a:spcBef>
            </a:pPr>
            <a:r>
              <a:rPr sz="1100" spc="-30" dirty="0">
                <a:solidFill>
                  <a:srgbClr val="00B0F0"/>
                </a:solidFill>
                <a:latin typeface="+mn-lt"/>
                <a:cs typeface="Arial MT"/>
              </a:rPr>
              <a:t>There</a:t>
            </a:r>
            <a:r>
              <a:rPr sz="1100" spc="-40" dirty="0">
                <a:solidFill>
                  <a:srgbClr val="00B0F0"/>
                </a:solidFill>
                <a:latin typeface="+mn-lt"/>
                <a:cs typeface="Arial MT"/>
              </a:rPr>
              <a:t> </a:t>
            </a:r>
            <a:r>
              <a:rPr sz="1100" spc="-60" dirty="0">
                <a:solidFill>
                  <a:srgbClr val="00B0F0"/>
                </a:solidFill>
                <a:latin typeface="+mn-lt"/>
                <a:cs typeface="Arial MT"/>
              </a:rPr>
              <a:t>are</a:t>
            </a:r>
            <a:r>
              <a:rPr sz="1100" spc="-10" dirty="0">
                <a:solidFill>
                  <a:srgbClr val="00B0F0"/>
                </a:solidFill>
                <a:latin typeface="+mn-lt"/>
                <a:cs typeface="Arial MT"/>
              </a:rPr>
              <a:t> </a:t>
            </a:r>
            <a:r>
              <a:rPr sz="1100" dirty="0">
                <a:solidFill>
                  <a:srgbClr val="00B0F0"/>
                </a:solidFill>
                <a:latin typeface="+mn-lt"/>
                <a:cs typeface="Arial MT"/>
              </a:rPr>
              <a:t>two</a:t>
            </a:r>
            <a:r>
              <a:rPr sz="1100" spc="-10" dirty="0">
                <a:solidFill>
                  <a:srgbClr val="00B0F0"/>
                </a:solidFill>
                <a:latin typeface="+mn-lt"/>
                <a:cs typeface="Arial MT"/>
              </a:rPr>
              <a:t> </a:t>
            </a:r>
            <a:r>
              <a:rPr sz="1100" spc="-90" dirty="0">
                <a:solidFill>
                  <a:srgbClr val="00B0F0"/>
                </a:solidFill>
                <a:latin typeface="+mn-lt"/>
                <a:cs typeface="Arial MT"/>
              </a:rPr>
              <a:t>reasons</a:t>
            </a:r>
            <a:r>
              <a:rPr sz="1100" spc="15" dirty="0">
                <a:solidFill>
                  <a:srgbClr val="00B0F0"/>
                </a:solidFill>
                <a:latin typeface="+mn-lt"/>
                <a:cs typeface="Arial MT"/>
              </a:rPr>
              <a:t> </a:t>
            </a:r>
            <a:r>
              <a:rPr sz="1100" spc="-20" dirty="0">
                <a:solidFill>
                  <a:srgbClr val="00B0F0"/>
                </a:solidFill>
                <a:latin typeface="+mn-lt"/>
                <a:cs typeface="Arial MT"/>
              </a:rPr>
              <a:t>why</a:t>
            </a:r>
            <a:r>
              <a:rPr sz="1100" spc="-15" dirty="0">
                <a:solidFill>
                  <a:srgbClr val="00B0F0"/>
                </a:solidFill>
                <a:latin typeface="+mn-lt"/>
                <a:cs typeface="Arial MT"/>
              </a:rPr>
              <a:t> </a:t>
            </a:r>
            <a:r>
              <a:rPr sz="1100" spc="-45" dirty="0">
                <a:solidFill>
                  <a:srgbClr val="00B0F0"/>
                </a:solidFill>
                <a:latin typeface="+mn-lt"/>
                <a:cs typeface="Arial MT"/>
              </a:rPr>
              <a:t>you</a:t>
            </a:r>
            <a:r>
              <a:rPr sz="1100" spc="-10" dirty="0">
                <a:solidFill>
                  <a:srgbClr val="00B0F0"/>
                </a:solidFill>
                <a:latin typeface="+mn-lt"/>
                <a:cs typeface="Arial MT"/>
              </a:rPr>
              <a:t> </a:t>
            </a:r>
            <a:r>
              <a:rPr sz="1100" spc="-55" dirty="0">
                <a:solidFill>
                  <a:srgbClr val="00B0F0"/>
                </a:solidFill>
                <a:latin typeface="+mn-lt"/>
                <a:cs typeface="Arial MT"/>
              </a:rPr>
              <a:t>should</a:t>
            </a:r>
            <a:r>
              <a:rPr sz="1100" spc="-10" dirty="0">
                <a:solidFill>
                  <a:srgbClr val="00B0F0"/>
                </a:solidFill>
                <a:latin typeface="+mn-lt"/>
                <a:cs typeface="Arial MT"/>
              </a:rPr>
              <a:t> </a:t>
            </a:r>
            <a:r>
              <a:rPr sz="1100" spc="-65" dirty="0">
                <a:solidFill>
                  <a:srgbClr val="00B0F0"/>
                </a:solidFill>
                <a:latin typeface="+mn-lt"/>
                <a:cs typeface="Arial MT"/>
              </a:rPr>
              <a:t>care</a:t>
            </a:r>
            <a:r>
              <a:rPr sz="1100" spc="-10" dirty="0">
                <a:solidFill>
                  <a:srgbClr val="00B0F0"/>
                </a:solidFill>
                <a:latin typeface="+mn-lt"/>
                <a:cs typeface="Arial MT"/>
              </a:rPr>
              <a:t> about logic:</a:t>
            </a:r>
            <a:endParaRPr sz="1100" dirty="0">
              <a:solidFill>
                <a:srgbClr val="00B0F0"/>
              </a:solidFill>
              <a:latin typeface="+mn-lt"/>
              <a:cs typeface="Arial MT"/>
            </a:endParaRPr>
          </a:p>
          <a:p>
            <a:pPr>
              <a:lnSpc>
                <a:spcPct val="100000"/>
              </a:lnSpc>
              <a:spcBef>
                <a:spcPts val="450"/>
              </a:spcBef>
            </a:pPr>
            <a:endParaRPr sz="1100" dirty="0">
              <a:latin typeface="+mn-lt"/>
              <a:cs typeface="Arial MT"/>
            </a:endParaRPr>
          </a:p>
          <a:p>
            <a:pPr marL="287655" marR="278765" indent="-175260">
              <a:lnSpc>
                <a:spcPct val="102600"/>
              </a:lnSpc>
              <a:buAutoNum type="arabicPeriod"/>
              <a:tabLst>
                <a:tab pos="289560" algn="l"/>
              </a:tabLst>
            </a:pPr>
            <a:r>
              <a:rPr sz="1100" dirty="0">
                <a:latin typeface="+mn-lt"/>
                <a:cs typeface="Arial MT"/>
              </a:rPr>
              <a:t>If</a:t>
            </a:r>
            <a:r>
              <a:rPr sz="1100" spc="-5" dirty="0">
                <a:latin typeface="+mn-lt"/>
                <a:cs typeface="Arial MT"/>
              </a:rPr>
              <a:t> </a:t>
            </a:r>
            <a:r>
              <a:rPr sz="1100" spc="-45" dirty="0">
                <a:latin typeface="+mn-lt"/>
                <a:cs typeface="Arial MT"/>
              </a:rPr>
              <a:t>you</a:t>
            </a:r>
            <a:r>
              <a:rPr sz="1100" dirty="0">
                <a:latin typeface="+mn-lt"/>
                <a:cs typeface="Arial MT"/>
              </a:rPr>
              <a:t> can’t </a:t>
            </a:r>
            <a:r>
              <a:rPr sz="1100" spc="-35" dirty="0">
                <a:latin typeface="+mn-lt"/>
                <a:cs typeface="Arial MT"/>
              </a:rPr>
              <a:t>distinguish</a:t>
            </a:r>
            <a:r>
              <a:rPr sz="1100" dirty="0">
                <a:latin typeface="+mn-lt"/>
                <a:cs typeface="Arial MT"/>
              </a:rPr>
              <a:t> </a:t>
            </a:r>
            <a:r>
              <a:rPr sz="1100" spc="-70" dirty="0">
                <a:latin typeface="+mn-lt"/>
                <a:cs typeface="Arial MT"/>
              </a:rPr>
              <a:t>between</a:t>
            </a:r>
            <a:r>
              <a:rPr sz="1100" dirty="0">
                <a:latin typeface="+mn-lt"/>
                <a:cs typeface="Arial MT"/>
              </a:rPr>
              <a:t> a </a:t>
            </a:r>
            <a:r>
              <a:rPr sz="1100" spc="-20" dirty="0">
                <a:latin typeface="+mn-lt"/>
                <a:cs typeface="Arial MT"/>
              </a:rPr>
              <a:t>valid</a:t>
            </a:r>
            <a:r>
              <a:rPr sz="1100" dirty="0">
                <a:latin typeface="+mn-lt"/>
                <a:cs typeface="Arial MT"/>
              </a:rPr>
              <a:t> </a:t>
            </a:r>
            <a:r>
              <a:rPr sz="1100" spc="-45" dirty="0">
                <a:latin typeface="+mn-lt"/>
                <a:cs typeface="Arial MT"/>
              </a:rPr>
              <a:t>and</a:t>
            </a:r>
            <a:r>
              <a:rPr sz="1100" dirty="0">
                <a:latin typeface="+mn-lt"/>
                <a:cs typeface="Arial MT"/>
              </a:rPr>
              <a:t> </a:t>
            </a:r>
            <a:r>
              <a:rPr sz="1100" spc="-20" dirty="0">
                <a:latin typeface="+mn-lt"/>
                <a:cs typeface="Arial MT"/>
              </a:rPr>
              <a:t>an</a:t>
            </a:r>
            <a:r>
              <a:rPr sz="1100" dirty="0">
                <a:latin typeface="+mn-lt"/>
                <a:cs typeface="Arial MT"/>
              </a:rPr>
              <a:t> </a:t>
            </a:r>
            <a:r>
              <a:rPr sz="1100" spc="-10" dirty="0">
                <a:latin typeface="+mn-lt"/>
                <a:cs typeface="Arial MT"/>
              </a:rPr>
              <a:t>invalid </a:t>
            </a:r>
            <a:r>
              <a:rPr sz="1100" spc="-35" dirty="0">
                <a:latin typeface="+mn-lt"/>
                <a:cs typeface="Arial MT"/>
              </a:rPr>
              <a:t>argument,</a:t>
            </a:r>
            <a:r>
              <a:rPr sz="1100" spc="15" dirty="0">
                <a:latin typeface="+mn-lt"/>
                <a:cs typeface="Arial MT"/>
              </a:rPr>
              <a:t> </a:t>
            </a:r>
            <a:r>
              <a:rPr sz="1100" spc="-10" dirty="0">
                <a:latin typeface="+mn-lt"/>
                <a:cs typeface="Arial MT"/>
              </a:rPr>
              <a:t>then</a:t>
            </a:r>
            <a:r>
              <a:rPr sz="1100" spc="25" dirty="0">
                <a:latin typeface="+mn-lt"/>
                <a:cs typeface="Arial MT"/>
              </a:rPr>
              <a:t> </a:t>
            </a:r>
            <a:r>
              <a:rPr sz="1100" dirty="0">
                <a:latin typeface="+mn-lt"/>
                <a:cs typeface="Arial MT"/>
              </a:rPr>
              <a:t>it’s</a:t>
            </a:r>
            <a:r>
              <a:rPr sz="1100" spc="25" dirty="0">
                <a:latin typeface="+mn-lt"/>
                <a:cs typeface="Arial MT"/>
              </a:rPr>
              <a:t> </a:t>
            </a:r>
            <a:r>
              <a:rPr sz="1100" spc="-105" dirty="0">
                <a:latin typeface="+mn-lt"/>
                <a:cs typeface="Arial MT"/>
              </a:rPr>
              <a:t>easy</a:t>
            </a:r>
            <a:r>
              <a:rPr sz="1100" spc="30" dirty="0">
                <a:latin typeface="+mn-lt"/>
                <a:cs typeface="Arial MT"/>
              </a:rPr>
              <a:t> </a:t>
            </a:r>
            <a:r>
              <a:rPr sz="1100" dirty="0">
                <a:latin typeface="+mn-lt"/>
                <a:cs typeface="Arial MT"/>
              </a:rPr>
              <a:t>for</a:t>
            </a:r>
            <a:r>
              <a:rPr lang="en-US" sz="1100" spc="25" dirty="0">
                <a:latin typeface="+mn-lt"/>
                <a:cs typeface="Arial MT"/>
              </a:rPr>
              <a:t> </a:t>
            </a:r>
            <a:r>
              <a:rPr sz="1100" spc="-90" dirty="0">
                <a:latin typeface="+mn-lt"/>
                <a:cs typeface="Arial MT"/>
              </a:rPr>
              <a:t>someone</a:t>
            </a:r>
            <a:r>
              <a:rPr sz="1100" spc="25" dirty="0">
                <a:latin typeface="+mn-lt"/>
                <a:cs typeface="Arial MT"/>
              </a:rPr>
              <a:t> </a:t>
            </a:r>
            <a:r>
              <a:rPr sz="1100" dirty="0">
                <a:latin typeface="+mn-lt"/>
                <a:cs typeface="Arial MT"/>
              </a:rPr>
              <a:t>to</a:t>
            </a:r>
            <a:r>
              <a:rPr sz="1100" spc="25" dirty="0">
                <a:latin typeface="+mn-lt"/>
                <a:cs typeface="Arial MT"/>
              </a:rPr>
              <a:t> </a:t>
            </a:r>
            <a:r>
              <a:rPr sz="1100" spc="-40" dirty="0">
                <a:latin typeface="+mn-lt"/>
                <a:cs typeface="Arial MT"/>
              </a:rPr>
              <a:t>manipulate</a:t>
            </a:r>
            <a:r>
              <a:rPr lang="en-US" sz="1100" spc="25" dirty="0">
                <a:latin typeface="+mn-lt"/>
                <a:cs typeface="Arial MT"/>
              </a:rPr>
              <a:t> </a:t>
            </a:r>
            <a:r>
              <a:rPr sz="1100" spc="-25" dirty="0">
                <a:latin typeface="+mn-lt"/>
                <a:cs typeface="Arial MT"/>
              </a:rPr>
              <a:t>and </a:t>
            </a:r>
            <a:r>
              <a:rPr sz="1100" spc="-20" dirty="0">
                <a:latin typeface="+mn-lt"/>
                <a:cs typeface="Arial MT"/>
              </a:rPr>
              <a:t>exploit</a:t>
            </a:r>
            <a:r>
              <a:rPr sz="1100" dirty="0">
                <a:latin typeface="+mn-lt"/>
                <a:cs typeface="Arial MT"/>
              </a:rPr>
              <a:t> </a:t>
            </a:r>
            <a:r>
              <a:rPr sz="1100" spc="-20" dirty="0">
                <a:latin typeface="+mn-lt"/>
                <a:cs typeface="Arial MT"/>
              </a:rPr>
              <a:t>you!</a:t>
            </a:r>
            <a:endParaRPr sz="1100" dirty="0">
              <a:latin typeface="+mn-lt"/>
              <a:cs typeface="Arial MT"/>
            </a:endParaRPr>
          </a:p>
          <a:p>
            <a:pPr>
              <a:lnSpc>
                <a:spcPct val="100000"/>
              </a:lnSpc>
              <a:spcBef>
                <a:spcPts val="690"/>
              </a:spcBef>
              <a:buFont typeface="Arial MT"/>
              <a:buAutoNum type="arabicPeriod"/>
            </a:pPr>
            <a:endParaRPr sz="1100" dirty="0">
              <a:latin typeface="+mn-lt"/>
              <a:cs typeface="Arial MT"/>
            </a:endParaRPr>
          </a:p>
          <a:p>
            <a:pPr marL="287655" marR="5080" indent="-175260">
              <a:lnSpc>
                <a:spcPct val="102600"/>
              </a:lnSpc>
              <a:buAutoNum type="arabicPeriod"/>
              <a:tabLst>
                <a:tab pos="289560" algn="l"/>
              </a:tabLst>
            </a:pPr>
            <a:r>
              <a:rPr sz="1100" spc="-30" dirty="0">
                <a:latin typeface="+mn-lt"/>
                <a:cs typeface="Arial MT"/>
              </a:rPr>
              <a:t>Logic</a:t>
            </a:r>
            <a:r>
              <a:rPr sz="1100" spc="-15" dirty="0">
                <a:latin typeface="+mn-lt"/>
                <a:cs typeface="Arial MT"/>
              </a:rPr>
              <a:t> </a:t>
            </a:r>
            <a:r>
              <a:rPr sz="1100" spc="-10" dirty="0">
                <a:latin typeface="+mn-lt"/>
                <a:cs typeface="Arial MT"/>
              </a:rPr>
              <a:t>tells</a:t>
            </a:r>
            <a:r>
              <a:rPr sz="1100" spc="-15" dirty="0">
                <a:latin typeface="+mn-lt"/>
                <a:cs typeface="Arial MT"/>
              </a:rPr>
              <a:t> </a:t>
            </a:r>
            <a:r>
              <a:rPr sz="1100" spc="-60" dirty="0">
                <a:latin typeface="+mn-lt"/>
                <a:cs typeface="Arial MT"/>
              </a:rPr>
              <a:t>us</a:t>
            </a:r>
            <a:r>
              <a:rPr sz="1100" spc="-10" dirty="0">
                <a:latin typeface="+mn-lt"/>
                <a:cs typeface="Arial MT"/>
              </a:rPr>
              <a:t> quite</a:t>
            </a:r>
            <a:r>
              <a:rPr sz="1100" spc="-15" dirty="0">
                <a:latin typeface="+mn-lt"/>
                <a:cs typeface="Arial MT"/>
              </a:rPr>
              <a:t> </a:t>
            </a:r>
            <a:r>
              <a:rPr sz="1100" dirty="0">
                <a:latin typeface="+mn-lt"/>
                <a:cs typeface="Arial MT"/>
              </a:rPr>
              <a:t>a</a:t>
            </a:r>
            <a:r>
              <a:rPr sz="1100" spc="-10" dirty="0">
                <a:latin typeface="+mn-lt"/>
                <a:cs typeface="Arial MT"/>
              </a:rPr>
              <a:t> </a:t>
            </a:r>
            <a:r>
              <a:rPr sz="1100" dirty="0">
                <a:latin typeface="+mn-lt"/>
                <a:cs typeface="Arial MT"/>
              </a:rPr>
              <a:t>lot</a:t>
            </a:r>
            <a:r>
              <a:rPr sz="1100" spc="-15" dirty="0">
                <a:latin typeface="+mn-lt"/>
                <a:cs typeface="Arial MT"/>
              </a:rPr>
              <a:t> </a:t>
            </a:r>
            <a:r>
              <a:rPr sz="1100" spc="-10" dirty="0">
                <a:latin typeface="+mn-lt"/>
                <a:cs typeface="Arial MT"/>
              </a:rPr>
              <a:t>about </a:t>
            </a:r>
            <a:r>
              <a:rPr sz="1100" dirty="0">
                <a:latin typeface="+mn-lt"/>
                <a:cs typeface="Arial MT"/>
              </a:rPr>
              <a:t>the</a:t>
            </a:r>
            <a:r>
              <a:rPr sz="1100" spc="-15" dirty="0">
                <a:latin typeface="+mn-lt"/>
                <a:cs typeface="Arial MT"/>
              </a:rPr>
              <a:t> </a:t>
            </a:r>
            <a:r>
              <a:rPr sz="1100" spc="-65" dirty="0">
                <a:latin typeface="+mn-lt"/>
                <a:cs typeface="Arial MT"/>
              </a:rPr>
              <a:t>way</a:t>
            </a:r>
            <a:r>
              <a:rPr sz="1100" spc="-10" dirty="0">
                <a:latin typeface="+mn-lt"/>
                <a:cs typeface="Arial MT"/>
              </a:rPr>
              <a:t> </a:t>
            </a:r>
            <a:r>
              <a:rPr sz="1100" spc="-40" dirty="0">
                <a:latin typeface="+mn-lt"/>
                <a:cs typeface="Arial MT"/>
              </a:rPr>
              <a:t>scientists</a:t>
            </a:r>
            <a:r>
              <a:rPr sz="1100" spc="-10" dirty="0">
                <a:latin typeface="+mn-lt"/>
                <a:cs typeface="Arial MT"/>
              </a:rPr>
              <a:t> </a:t>
            </a:r>
            <a:r>
              <a:rPr sz="1100" spc="-55" dirty="0">
                <a:latin typeface="+mn-lt"/>
                <a:cs typeface="Arial MT"/>
              </a:rPr>
              <a:t>should</a:t>
            </a:r>
            <a:r>
              <a:rPr sz="1100" spc="-15" dirty="0">
                <a:latin typeface="+mn-lt"/>
                <a:cs typeface="Arial MT"/>
              </a:rPr>
              <a:t> </a:t>
            </a:r>
            <a:r>
              <a:rPr sz="1100" spc="-20" dirty="0">
                <a:latin typeface="+mn-lt"/>
                <a:cs typeface="Arial MT"/>
              </a:rPr>
              <a:t>test </a:t>
            </a:r>
            <a:r>
              <a:rPr sz="1100" dirty="0">
                <a:latin typeface="+mn-lt"/>
                <a:cs typeface="Arial MT"/>
              </a:rPr>
              <a:t>their</a:t>
            </a:r>
            <a:r>
              <a:rPr sz="1100" spc="-35" dirty="0">
                <a:latin typeface="+mn-lt"/>
                <a:cs typeface="Arial MT"/>
              </a:rPr>
              <a:t> </a:t>
            </a:r>
            <a:r>
              <a:rPr sz="1100" spc="-10" dirty="0">
                <a:latin typeface="+mn-lt"/>
                <a:cs typeface="Arial MT"/>
              </a:rPr>
              <a:t>theories.</a:t>
            </a:r>
            <a:endParaRPr sz="1100" dirty="0">
              <a:latin typeface="+mn-lt"/>
              <a:cs typeface="Arial MT"/>
            </a:endParaRPr>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76250" y="729844"/>
            <a:ext cx="3839210" cy="2001061"/>
          </a:xfrm>
          <a:prstGeom prst="rect">
            <a:avLst/>
          </a:prstGeom>
        </p:spPr>
        <p:txBody>
          <a:bodyPr vert="horz" wrap="square" lIns="0" tIns="10160" rIns="0" bIns="0" rtlCol="0">
            <a:spAutoFit/>
          </a:bodyPr>
          <a:lstStyle/>
          <a:p>
            <a:pPr marL="191135" marR="55880" indent="-128270">
              <a:lnSpc>
                <a:spcPct val="101499"/>
              </a:lnSpc>
              <a:spcBef>
                <a:spcPts val="80"/>
              </a:spcBef>
              <a:buFont typeface="Arial"/>
              <a:buChar char="•"/>
              <a:tabLst>
                <a:tab pos="191135" algn="l"/>
              </a:tabLst>
            </a:pPr>
            <a:r>
              <a:rPr sz="900" spc="-45" dirty="0">
                <a:latin typeface="+mj-lt"/>
                <a:cs typeface="Arial MT"/>
              </a:rPr>
              <a:t>Science</a:t>
            </a:r>
            <a:r>
              <a:rPr sz="900" spc="10" dirty="0">
                <a:latin typeface="+mj-lt"/>
                <a:cs typeface="Arial MT"/>
              </a:rPr>
              <a:t> </a:t>
            </a:r>
            <a:r>
              <a:rPr sz="900" dirty="0">
                <a:latin typeface="+mj-lt"/>
                <a:cs typeface="Arial MT"/>
              </a:rPr>
              <a:t>is</a:t>
            </a:r>
            <a:r>
              <a:rPr sz="900" spc="15" dirty="0">
                <a:latin typeface="+mj-lt"/>
                <a:cs typeface="Arial MT"/>
              </a:rPr>
              <a:t> </a:t>
            </a:r>
            <a:r>
              <a:rPr sz="900" dirty="0">
                <a:solidFill>
                  <a:srgbClr val="00B0F0"/>
                </a:solidFill>
                <a:latin typeface="+mj-lt"/>
                <a:cs typeface="Arial MT"/>
              </a:rPr>
              <a:t>NOT</a:t>
            </a:r>
            <a:r>
              <a:rPr sz="900" spc="15" dirty="0">
                <a:latin typeface="+mj-lt"/>
                <a:cs typeface="Arial MT"/>
              </a:rPr>
              <a:t> </a:t>
            </a:r>
            <a:r>
              <a:rPr sz="900" dirty="0">
                <a:latin typeface="+mj-lt"/>
                <a:cs typeface="Arial MT"/>
              </a:rPr>
              <a:t>a</a:t>
            </a:r>
            <a:r>
              <a:rPr sz="900" spc="15" dirty="0">
                <a:latin typeface="+mj-lt"/>
                <a:cs typeface="Arial MT"/>
              </a:rPr>
              <a:t> </a:t>
            </a:r>
            <a:r>
              <a:rPr sz="900" spc="-10" dirty="0">
                <a:latin typeface="+mj-lt"/>
                <a:cs typeface="Arial MT"/>
              </a:rPr>
              <a:t>collection</a:t>
            </a:r>
            <a:r>
              <a:rPr sz="900" spc="15" dirty="0">
                <a:latin typeface="+mj-lt"/>
                <a:cs typeface="Arial MT"/>
              </a:rPr>
              <a:t> </a:t>
            </a:r>
            <a:r>
              <a:rPr sz="900" dirty="0">
                <a:latin typeface="+mj-lt"/>
                <a:cs typeface="Arial MT"/>
              </a:rPr>
              <a:t>of</a:t>
            </a:r>
            <a:r>
              <a:rPr sz="900" spc="15" dirty="0">
                <a:latin typeface="+mj-lt"/>
                <a:cs typeface="Arial MT"/>
              </a:rPr>
              <a:t> </a:t>
            </a:r>
            <a:r>
              <a:rPr sz="900" dirty="0">
                <a:latin typeface="+mj-lt"/>
                <a:cs typeface="Arial MT"/>
              </a:rPr>
              <a:t>facts</a:t>
            </a:r>
            <a:r>
              <a:rPr sz="900" spc="10" dirty="0">
                <a:latin typeface="+mj-lt"/>
                <a:cs typeface="Arial MT"/>
              </a:rPr>
              <a:t> </a:t>
            </a:r>
            <a:r>
              <a:rPr sz="900" dirty="0">
                <a:latin typeface="+mj-lt"/>
                <a:cs typeface="Arial MT"/>
              </a:rPr>
              <a:t>that</a:t>
            </a:r>
            <a:r>
              <a:rPr sz="900" spc="15" dirty="0">
                <a:latin typeface="+mj-lt"/>
                <a:cs typeface="Arial MT"/>
              </a:rPr>
              <a:t> </a:t>
            </a:r>
            <a:r>
              <a:rPr sz="900" dirty="0">
                <a:latin typeface="+mj-lt"/>
                <a:cs typeface="Arial MT"/>
              </a:rPr>
              <a:t>tell</a:t>
            </a:r>
            <a:r>
              <a:rPr sz="900" spc="15" dirty="0">
                <a:latin typeface="+mj-lt"/>
                <a:cs typeface="Arial MT"/>
              </a:rPr>
              <a:t> </a:t>
            </a:r>
            <a:r>
              <a:rPr sz="900" spc="-10" dirty="0">
                <a:latin typeface="+mj-lt"/>
                <a:cs typeface="Arial MT"/>
              </a:rPr>
              <a:t>us</a:t>
            </a:r>
            <a:r>
              <a:rPr sz="900" spc="15" dirty="0">
                <a:latin typeface="+mj-lt"/>
                <a:cs typeface="Arial MT"/>
              </a:rPr>
              <a:t> </a:t>
            </a:r>
            <a:r>
              <a:rPr sz="900" dirty="0">
                <a:latin typeface="+mj-lt"/>
                <a:cs typeface="Arial MT"/>
              </a:rPr>
              <a:t>what</a:t>
            </a:r>
            <a:r>
              <a:rPr sz="900" spc="15" dirty="0">
                <a:latin typeface="+mj-lt"/>
                <a:cs typeface="Arial MT"/>
              </a:rPr>
              <a:t> </a:t>
            </a:r>
            <a:r>
              <a:rPr sz="900" spc="-40" dirty="0">
                <a:latin typeface="+mj-lt"/>
                <a:cs typeface="Arial MT"/>
              </a:rPr>
              <a:t>we</a:t>
            </a:r>
            <a:r>
              <a:rPr sz="900" spc="15" dirty="0">
                <a:latin typeface="+mj-lt"/>
                <a:cs typeface="Arial MT"/>
              </a:rPr>
              <a:t> </a:t>
            </a:r>
            <a:r>
              <a:rPr sz="900" spc="-10" dirty="0">
                <a:latin typeface="+mj-lt"/>
                <a:cs typeface="Arial MT"/>
              </a:rPr>
              <a:t>know</a:t>
            </a:r>
            <a:r>
              <a:rPr sz="900" spc="15" dirty="0">
                <a:latin typeface="+mj-lt"/>
                <a:cs typeface="Arial MT"/>
              </a:rPr>
              <a:t> </a:t>
            </a:r>
            <a:r>
              <a:rPr sz="900" dirty="0">
                <a:latin typeface="+mj-lt"/>
                <a:cs typeface="Arial MT"/>
              </a:rPr>
              <a:t>about</a:t>
            </a:r>
            <a:r>
              <a:rPr sz="900" spc="10" dirty="0">
                <a:latin typeface="+mj-lt"/>
                <a:cs typeface="Arial MT"/>
              </a:rPr>
              <a:t> </a:t>
            </a:r>
            <a:r>
              <a:rPr sz="900" spc="-25" dirty="0">
                <a:latin typeface="+mj-lt"/>
                <a:cs typeface="Arial MT"/>
              </a:rPr>
              <a:t>the </a:t>
            </a:r>
            <a:r>
              <a:rPr sz="900" spc="-10" dirty="0">
                <a:latin typeface="+mj-lt"/>
                <a:cs typeface="Arial MT"/>
              </a:rPr>
              <a:t>world.</a:t>
            </a:r>
            <a:endParaRPr sz="900" dirty="0">
              <a:latin typeface="+mj-lt"/>
              <a:cs typeface="Arial MT"/>
            </a:endParaRPr>
          </a:p>
          <a:p>
            <a:pPr>
              <a:lnSpc>
                <a:spcPct val="100000"/>
              </a:lnSpc>
              <a:spcBef>
                <a:spcPts val="869"/>
              </a:spcBef>
              <a:buFont typeface="Arial"/>
              <a:buChar char="•"/>
            </a:pPr>
            <a:endParaRPr sz="900" dirty="0">
              <a:latin typeface="+mj-lt"/>
              <a:cs typeface="Arial MT"/>
            </a:endParaRPr>
          </a:p>
          <a:p>
            <a:pPr marL="191135" indent="-127635">
              <a:lnSpc>
                <a:spcPct val="100000"/>
              </a:lnSpc>
              <a:spcBef>
                <a:spcPts val="5"/>
              </a:spcBef>
              <a:buFont typeface="Arial"/>
              <a:buChar char="•"/>
              <a:tabLst>
                <a:tab pos="191135" algn="l"/>
              </a:tabLst>
            </a:pPr>
            <a:r>
              <a:rPr sz="900" dirty="0">
                <a:latin typeface="+mj-lt"/>
                <a:cs typeface="Arial MT"/>
              </a:rPr>
              <a:t>A</a:t>
            </a:r>
            <a:r>
              <a:rPr sz="900" spc="20" dirty="0">
                <a:latin typeface="+mj-lt"/>
                <a:cs typeface="Arial MT"/>
              </a:rPr>
              <a:t> </a:t>
            </a:r>
            <a:r>
              <a:rPr sz="900" spc="-10" dirty="0">
                <a:latin typeface="+mj-lt"/>
                <a:cs typeface="Arial MT"/>
              </a:rPr>
              <a:t>scientific</a:t>
            </a:r>
            <a:r>
              <a:rPr sz="900" spc="25" dirty="0">
                <a:latin typeface="+mj-lt"/>
                <a:cs typeface="Arial MT"/>
              </a:rPr>
              <a:t> </a:t>
            </a:r>
            <a:r>
              <a:rPr sz="900" spc="-10" dirty="0">
                <a:latin typeface="+mj-lt"/>
                <a:cs typeface="Arial MT"/>
              </a:rPr>
              <a:t>theory</a:t>
            </a:r>
            <a:r>
              <a:rPr sz="900" spc="25" dirty="0">
                <a:latin typeface="+mj-lt"/>
                <a:cs typeface="Arial MT"/>
              </a:rPr>
              <a:t> </a:t>
            </a:r>
            <a:r>
              <a:rPr sz="900" dirty="0">
                <a:latin typeface="+mj-lt"/>
                <a:cs typeface="Arial MT"/>
              </a:rPr>
              <a:t>is</a:t>
            </a:r>
            <a:r>
              <a:rPr sz="900" spc="25" dirty="0">
                <a:latin typeface="+mj-lt"/>
                <a:cs typeface="Arial MT"/>
              </a:rPr>
              <a:t> </a:t>
            </a:r>
            <a:r>
              <a:rPr sz="900" dirty="0">
                <a:solidFill>
                  <a:srgbClr val="00B0F0"/>
                </a:solidFill>
                <a:latin typeface="+mj-lt"/>
                <a:cs typeface="Arial MT"/>
              </a:rPr>
              <a:t>NOT</a:t>
            </a:r>
            <a:r>
              <a:rPr sz="900" spc="25" dirty="0">
                <a:latin typeface="+mj-lt"/>
                <a:cs typeface="Arial MT"/>
              </a:rPr>
              <a:t> </a:t>
            </a:r>
            <a:r>
              <a:rPr sz="900" spc="-25" dirty="0">
                <a:latin typeface="+mj-lt"/>
                <a:cs typeface="Arial MT"/>
              </a:rPr>
              <a:t>one</a:t>
            </a:r>
            <a:r>
              <a:rPr sz="900" spc="25" dirty="0">
                <a:latin typeface="+mj-lt"/>
                <a:cs typeface="Arial MT"/>
              </a:rPr>
              <a:t> </a:t>
            </a:r>
            <a:r>
              <a:rPr sz="900" dirty="0">
                <a:latin typeface="+mj-lt"/>
                <a:cs typeface="Arial MT"/>
              </a:rPr>
              <a:t>that</a:t>
            </a:r>
            <a:r>
              <a:rPr sz="900" spc="25" dirty="0">
                <a:latin typeface="+mj-lt"/>
                <a:cs typeface="Arial MT"/>
              </a:rPr>
              <a:t> </a:t>
            </a:r>
            <a:r>
              <a:rPr sz="900" spc="-45" dirty="0">
                <a:latin typeface="+mj-lt"/>
                <a:cs typeface="Arial MT"/>
              </a:rPr>
              <a:t>has</a:t>
            </a:r>
            <a:r>
              <a:rPr sz="900" spc="25" dirty="0">
                <a:latin typeface="+mj-lt"/>
                <a:cs typeface="Arial MT"/>
              </a:rPr>
              <a:t> </a:t>
            </a:r>
            <a:r>
              <a:rPr sz="900" spc="-35" dirty="0">
                <a:latin typeface="+mj-lt"/>
                <a:cs typeface="Arial MT"/>
              </a:rPr>
              <a:t>been</a:t>
            </a:r>
            <a:r>
              <a:rPr sz="900" spc="25" dirty="0">
                <a:latin typeface="+mj-lt"/>
                <a:cs typeface="Arial MT"/>
              </a:rPr>
              <a:t> </a:t>
            </a:r>
            <a:r>
              <a:rPr sz="900" spc="-10" dirty="0">
                <a:latin typeface="+mj-lt"/>
                <a:cs typeface="Arial MT"/>
              </a:rPr>
              <a:t>proven.</a:t>
            </a:r>
            <a:endParaRPr sz="900" dirty="0">
              <a:latin typeface="+mj-lt"/>
              <a:cs typeface="Arial MT"/>
            </a:endParaRPr>
          </a:p>
          <a:p>
            <a:pPr>
              <a:lnSpc>
                <a:spcPct val="100000"/>
              </a:lnSpc>
              <a:spcBef>
                <a:spcPts val="869"/>
              </a:spcBef>
              <a:buFont typeface="Arial"/>
              <a:buChar char="•"/>
            </a:pPr>
            <a:endParaRPr sz="900" dirty="0">
              <a:latin typeface="+mj-lt"/>
              <a:cs typeface="Arial MT"/>
            </a:endParaRPr>
          </a:p>
          <a:p>
            <a:pPr marL="191135" indent="-127635">
              <a:lnSpc>
                <a:spcPct val="100000"/>
              </a:lnSpc>
              <a:buFont typeface="Arial"/>
              <a:buChar char="•"/>
              <a:tabLst>
                <a:tab pos="191135" algn="l"/>
              </a:tabLst>
            </a:pPr>
            <a:r>
              <a:rPr sz="900" dirty="0">
                <a:latin typeface="+mj-lt"/>
                <a:cs typeface="Arial MT"/>
              </a:rPr>
              <a:t>“The</a:t>
            </a:r>
            <a:r>
              <a:rPr sz="900" spc="25" dirty="0">
                <a:latin typeface="+mj-lt"/>
                <a:cs typeface="Arial MT"/>
              </a:rPr>
              <a:t> </a:t>
            </a:r>
            <a:r>
              <a:rPr sz="900" spc="-25" dirty="0">
                <a:latin typeface="+mj-lt"/>
                <a:cs typeface="Arial MT"/>
              </a:rPr>
              <a:t>sun</a:t>
            </a:r>
            <a:r>
              <a:rPr sz="900" spc="30" dirty="0">
                <a:latin typeface="+mj-lt"/>
                <a:cs typeface="Arial MT"/>
              </a:rPr>
              <a:t> </a:t>
            </a:r>
            <a:r>
              <a:rPr sz="900" spc="-40" dirty="0">
                <a:latin typeface="+mj-lt"/>
                <a:cs typeface="Arial MT"/>
              </a:rPr>
              <a:t>revolves</a:t>
            </a:r>
            <a:r>
              <a:rPr sz="900" spc="25" dirty="0">
                <a:latin typeface="+mj-lt"/>
                <a:cs typeface="Arial MT"/>
              </a:rPr>
              <a:t> </a:t>
            </a:r>
            <a:r>
              <a:rPr sz="900" spc="-25" dirty="0">
                <a:latin typeface="+mj-lt"/>
                <a:cs typeface="Arial MT"/>
              </a:rPr>
              <a:t>around</a:t>
            </a:r>
            <a:r>
              <a:rPr sz="900" spc="30" dirty="0">
                <a:latin typeface="+mj-lt"/>
                <a:cs typeface="Arial MT"/>
              </a:rPr>
              <a:t> </a:t>
            </a:r>
            <a:r>
              <a:rPr sz="900" dirty="0">
                <a:latin typeface="+mj-lt"/>
                <a:cs typeface="Arial MT"/>
              </a:rPr>
              <a:t>the</a:t>
            </a:r>
            <a:r>
              <a:rPr sz="900" spc="30" dirty="0">
                <a:latin typeface="+mj-lt"/>
                <a:cs typeface="Arial MT"/>
              </a:rPr>
              <a:t> </a:t>
            </a:r>
            <a:r>
              <a:rPr sz="900" dirty="0">
                <a:latin typeface="+mj-lt"/>
                <a:cs typeface="Arial MT"/>
              </a:rPr>
              <a:t>earth”</a:t>
            </a:r>
            <a:r>
              <a:rPr sz="900" spc="25" dirty="0">
                <a:latin typeface="+mj-lt"/>
                <a:cs typeface="Arial MT"/>
              </a:rPr>
              <a:t> </a:t>
            </a:r>
            <a:r>
              <a:rPr sz="900" dirty="0">
                <a:solidFill>
                  <a:srgbClr val="00B0F0"/>
                </a:solidFill>
                <a:latin typeface="+mj-lt"/>
                <a:cs typeface="Arial MT"/>
              </a:rPr>
              <a:t>IS</a:t>
            </a:r>
            <a:r>
              <a:rPr sz="900" spc="30" dirty="0">
                <a:latin typeface="+mj-lt"/>
                <a:cs typeface="Arial MT"/>
              </a:rPr>
              <a:t> </a:t>
            </a:r>
            <a:r>
              <a:rPr sz="900" dirty="0">
                <a:latin typeface="+mj-lt"/>
                <a:cs typeface="Arial MT"/>
              </a:rPr>
              <a:t>a</a:t>
            </a:r>
            <a:r>
              <a:rPr sz="900" spc="25" dirty="0">
                <a:latin typeface="+mj-lt"/>
                <a:cs typeface="Arial MT"/>
              </a:rPr>
              <a:t> </a:t>
            </a:r>
            <a:r>
              <a:rPr sz="900" spc="-10" dirty="0">
                <a:latin typeface="+mj-lt"/>
                <a:cs typeface="Arial MT"/>
              </a:rPr>
              <a:t>scientific</a:t>
            </a:r>
            <a:r>
              <a:rPr sz="900" spc="30" dirty="0">
                <a:latin typeface="+mj-lt"/>
                <a:cs typeface="Arial MT"/>
              </a:rPr>
              <a:t> </a:t>
            </a:r>
            <a:r>
              <a:rPr sz="900" spc="-10" dirty="0">
                <a:latin typeface="+mj-lt"/>
                <a:cs typeface="Arial MT"/>
              </a:rPr>
              <a:t>statement.</a:t>
            </a:r>
            <a:endParaRPr sz="900" dirty="0">
              <a:latin typeface="+mj-lt"/>
              <a:cs typeface="Arial MT"/>
            </a:endParaRPr>
          </a:p>
          <a:p>
            <a:pPr>
              <a:lnSpc>
                <a:spcPct val="100000"/>
              </a:lnSpc>
              <a:spcBef>
                <a:spcPts val="860"/>
              </a:spcBef>
              <a:buFont typeface="Arial"/>
              <a:buChar char="•"/>
            </a:pPr>
            <a:endParaRPr sz="900" dirty="0">
              <a:latin typeface="+mj-lt"/>
              <a:cs typeface="Arial MT"/>
            </a:endParaRPr>
          </a:p>
          <a:p>
            <a:pPr marL="191135" marR="45720" indent="-128270" algn="l">
              <a:lnSpc>
                <a:spcPct val="101499"/>
              </a:lnSpc>
              <a:buFont typeface="Arial"/>
              <a:buChar char="•"/>
              <a:tabLst>
                <a:tab pos="191135" algn="l"/>
              </a:tabLst>
            </a:pPr>
            <a:r>
              <a:rPr sz="900" dirty="0">
                <a:latin typeface="+mj-lt"/>
                <a:cs typeface="Arial MT"/>
              </a:rPr>
              <a:t>If</a:t>
            </a:r>
            <a:r>
              <a:rPr sz="900" spc="15" dirty="0">
                <a:latin typeface="+mj-lt"/>
                <a:cs typeface="Arial MT"/>
              </a:rPr>
              <a:t> </a:t>
            </a:r>
            <a:r>
              <a:rPr sz="900" dirty="0">
                <a:latin typeface="+mj-lt"/>
                <a:cs typeface="Arial MT"/>
              </a:rPr>
              <a:t>my</a:t>
            </a:r>
            <a:r>
              <a:rPr sz="900" spc="15" dirty="0">
                <a:latin typeface="+mj-lt"/>
                <a:cs typeface="Arial MT"/>
              </a:rPr>
              <a:t> </a:t>
            </a:r>
            <a:r>
              <a:rPr sz="900" spc="-10" dirty="0">
                <a:latin typeface="+mj-lt"/>
                <a:cs typeface="Arial MT"/>
              </a:rPr>
              <a:t>theory</a:t>
            </a:r>
            <a:r>
              <a:rPr sz="900" spc="15" dirty="0">
                <a:latin typeface="+mj-lt"/>
                <a:cs typeface="Arial MT"/>
              </a:rPr>
              <a:t> </a:t>
            </a:r>
            <a:r>
              <a:rPr sz="900" dirty="0">
                <a:latin typeface="+mj-lt"/>
                <a:cs typeface="Arial MT"/>
              </a:rPr>
              <a:t>is</a:t>
            </a:r>
            <a:r>
              <a:rPr sz="900" spc="15" dirty="0">
                <a:latin typeface="+mj-lt"/>
                <a:cs typeface="Arial MT"/>
              </a:rPr>
              <a:t> </a:t>
            </a:r>
            <a:r>
              <a:rPr sz="900" spc="-10" dirty="0">
                <a:latin typeface="+mj-lt"/>
                <a:cs typeface="Arial MT"/>
              </a:rPr>
              <a:t>correct,</a:t>
            </a:r>
            <a:r>
              <a:rPr sz="900" spc="15" dirty="0">
                <a:latin typeface="+mj-lt"/>
                <a:cs typeface="Arial MT"/>
              </a:rPr>
              <a:t> </a:t>
            </a:r>
            <a:r>
              <a:rPr sz="900" dirty="0">
                <a:latin typeface="+mj-lt"/>
                <a:cs typeface="Arial MT"/>
              </a:rPr>
              <a:t>then</a:t>
            </a:r>
            <a:r>
              <a:rPr sz="900" spc="20" dirty="0">
                <a:latin typeface="+mj-lt"/>
                <a:cs typeface="Arial MT"/>
              </a:rPr>
              <a:t> </a:t>
            </a:r>
            <a:r>
              <a:rPr sz="900" dirty="0">
                <a:latin typeface="+mj-lt"/>
                <a:cs typeface="Arial MT"/>
              </a:rPr>
              <a:t>I</a:t>
            </a:r>
            <a:r>
              <a:rPr sz="900" spc="15" dirty="0">
                <a:latin typeface="+mj-lt"/>
                <a:cs typeface="Arial MT"/>
              </a:rPr>
              <a:t> </a:t>
            </a:r>
            <a:r>
              <a:rPr sz="900" spc="-25" dirty="0">
                <a:latin typeface="+mj-lt"/>
                <a:cs typeface="Arial MT"/>
              </a:rPr>
              <a:t>should</a:t>
            </a:r>
            <a:r>
              <a:rPr sz="900" spc="15" dirty="0">
                <a:latin typeface="+mj-lt"/>
                <a:cs typeface="Arial MT"/>
              </a:rPr>
              <a:t> </a:t>
            </a:r>
            <a:r>
              <a:rPr sz="900" spc="-45" dirty="0">
                <a:latin typeface="+mj-lt"/>
                <a:cs typeface="Arial MT"/>
              </a:rPr>
              <a:t>observe</a:t>
            </a:r>
            <a:r>
              <a:rPr sz="900" spc="15" dirty="0">
                <a:latin typeface="+mj-lt"/>
                <a:cs typeface="Arial MT"/>
              </a:rPr>
              <a:t> </a:t>
            </a:r>
            <a:r>
              <a:rPr sz="900" dirty="0">
                <a:latin typeface="+mj-lt"/>
                <a:cs typeface="Arial MT"/>
              </a:rPr>
              <a:t>that</a:t>
            </a:r>
            <a:r>
              <a:rPr sz="900" spc="15" dirty="0">
                <a:latin typeface="+mj-lt"/>
                <a:cs typeface="Arial MT"/>
              </a:rPr>
              <a:t> </a:t>
            </a:r>
            <a:r>
              <a:rPr sz="900" dirty="0">
                <a:latin typeface="+mj-lt"/>
                <a:cs typeface="Arial MT"/>
              </a:rPr>
              <a:t>rich</a:t>
            </a:r>
            <a:r>
              <a:rPr sz="900" spc="20" dirty="0">
                <a:latin typeface="+mj-lt"/>
                <a:cs typeface="Arial MT"/>
              </a:rPr>
              <a:t> </a:t>
            </a:r>
            <a:r>
              <a:rPr sz="900" spc="-20" dirty="0">
                <a:latin typeface="+mj-lt"/>
                <a:cs typeface="Arial MT"/>
              </a:rPr>
              <a:t>countries</a:t>
            </a:r>
            <a:r>
              <a:rPr sz="900" spc="15" dirty="0">
                <a:latin typeface="+mj-lt"/>
                <a:cs typeface="Arial MT"/>
              </a:rPr>
              <a:t> </a:t>
            </a:r>
            <a:r>
              <a:rPr sz="900" spc="-25" dirty="0">
                <a:latin typeface="+mj-lt"/>
                <a:cs typeface="Arial MT"/>
              </a:rPr>
              <a:t>are</a:t>
            </a:r>
            <a:r>
              <a:rPr sz="900" spc="15" dirty="0">
                <a:latin typeface="+mj-lt"/>
                <a:cs typeface="Arial MT"/>
              </a:rPr>
              <a:t> </a:t>
            </a:r>
            <a:r>
              <a:rPr sz="900" spc="-20" dirty="0">
                <a:latin typeface="+mj-lt"/>
                <a:cs typeface="Arial MT"/>
              </a:rPr>
              <a:t>more </a:t>
            </a:r>
            <a:r>
              <a:rPr sz="900" dirty="0">
                <a:latin typeface="+mj-lt"/>
                <a:cs typeface="Arial MT"/>
              </a:rPr>
              <a:t>likely</a:t>
            </a:r>
            <a:r>
              <a:rPr sz="900" spc="10" dirty="0">
                <a:latin typeface="+mj-lt"/>
                <a:cs typeface="Arial MT"/>
              </a:rPr>
              <a:t> </a:t>
            </a:r>
            <a:r>
              <a:rPr sz="900" dirty="0">
                <a:latin typeface="+mj-lt"/>
                <a:cs typeface="Arial MT"/>
              </a:rPr>
              <a:t>to</a:t>
            </a:r>
            <a:r>
              <a:rPr sz="900" spc="15" dirty="0">
                <a:latin typeface="+mj-lt"/>
                <a:cs typeface="Arial MT"/>
              </a:rPr>
              <a:t> </a:t>
            </a:r>
            <a:r>
              <a:rPr sz="900" dirty="0">
                <a:latin typeface="+mj-lt"/>
                <a:cs typeface="Arial MT"/>
              </a:rPr>
              <a:t>be</a:t>
            </a:r>
            <a:r>
              <a:rPr sz="900" spc="15" dirty="0">
                <a:latin typeface="+mj-lt"/>
                <a:cs typeface="Arial MT"/>
              </a:rPr>
              <a:t> </a:t>
            </a:r>
            <a:r>
              <a:rPr sz="900" spc="-35" dirty="0">
                <a:latin typeface="+mj-lt"/>
                <a:cs typeface="Arial MT"/>
              </a:rPr>
              <a:t>democracies.</a:t>
            </a:r>
            <a:r>
              <a:rPr sz="900" spc="110" dirty="0">
                <a:latin typeface="+mj-lt"/>
                <a:cs typeface="Arial MT"/>
              </a:rPr>
              <a:t> </a:t>
            </a:r>
            <a:r>
              <a:rPr sz="900" dirty="0">
                <a:latin typeface="+mj-lt"/>
                <a:cs typeface="Arial MT"/>
              </a:rPr>
              <a:t>I</a:t>
            </a:r>
            <a:r>
              <a:rPr sz="900" spc="15" dirty="0">
                <a:latin typeface="+mj-lt"/>
                <a:cs typeface="Arial MT"/>
              </a:rPr>
              <a:t> </a:t>
            </a:r>
            <a:r>
              <a:rPr sz="900" dirty="0">
                <a:latin typeface="+mj-lt"/>
                <a:cs typeface="Arial MT"/>
              </a:rPr>
              <a:t>do</a:t>
            </a:r>
            <a:r>
              <a:rPr sz="900" spc="15" dirty="0">
                <a:latin typeface="+mj-lt"/>
                <a:cs typeface="Arial MT"/>
              </a:rPr>
              <a:t> </a:t>
            </a:r>
            <a:r>
              <a:rPr sz="900" spc="-45" dirty="0">
                <a:latin typeface="+mj-lt"/>
                <a:cs typeface="Arial MT"/>
              </a:rPr>
              <a:t>observe</a:t>
            </a:r>
            <a:r>
              <a:rPr sz="900" spc="10" dirty="0">
                <a:latin typeface="+mj-lt"/>
                <a:cs typeface="Arial MT"/>
              </a:rPr>
              <a:t> </a:t>
            </a:r>
            <a:r>
              <a:rPr sz="900" dirty="0">
                <a:latin typeface="+mj-lt"/>
                <a:cs typeface="Arial MT"/>
              </a:rPr>
              <a:t>that</a:t>
            </a:r>
            <a:r>
              <a:rPr sz="900" spc="15" dirty="0">
                <a:latin typeface="+mj-lt"/>
                <a:cs typeface="Arial MT"/>
              </a:rPr>
              <a:t> </a:t>
            </a:r>
            <a:r>
              <a:rPr sz="900" dirty="0">
                <a:latin typeface="+mj-lt"/>
                <a:cs typeface="Arial MT"/>
              </a:rPr>
              <a:t>rich</a:t>
            </a:r>
            <a:r>
              <a:rPr sz="900" spc="15" dirty="0">
                <a:latin typeface="+mj-lt"/>
                <a:cs typeface="Arial MT"/>
              </a:rPr>
              <a:t> </a:t>
            </a:r>
            <a:r>
              <a:rPr sz="900" spc="-20" dirty="0">
                <a:latin typeface="+mj-lt"/>
                <a:cs typeface="Arial MT"/>
              </a:rPr>
              <a:t>countries</a:t>
            </a:r>
            <a:r>
              <a:rPr sz="900" spc="15" dirty="0">
                <a:latin typeface="+mj-lt"/>
                <a:cs typeface="Arial MT"/>
              </a:rPr>
              <a:t> </a:t>
            </a:r>
            <a:r>
              <a:rPr sz="900" spc="-30" dirty="0">
                <a:latin typeface="+mj-lt"/>
                <a:cs typeface="Arial MT"/>
              </a:rPr>
              <a:t>are</a:t>
            </a:r>
            <a:r>
              <a:rPr sz="900" spc="15" dirty="0">
                <a:latin typeface="+mj-lt"/>
                <a:cs typeface="Arial MT"/>
              </a:rPr>
              <a:t> </a:t>
            </a:r>
            <a:r>
              <a:rPr sz="900" spc="-25" dirty="0">
                <a:latin typeface="+mj-lt"/>
                <a:cs typeface="Arial MT"/>
              </a:rPr>
              <a:t>more</a:t>
            </a:r>
            <a:r>
              <a:rPr sz="900" spc="15" dirty="0">
                <a:latin typeface="+mj-lt"/>
                <a:cs typeface="Arial MT"/>
              </a:rPr>
              <a:t> </a:t>
            </a:r>
            <a:r>
              <a:rPr sz="900" spc="-10" dirty="0">
                <a:latin typeface="+mj-lt"/>
                <a:cs typeface="Arial MT"/>
              </a:rPr>
              <a:t>likely </a:t>
            </a:r>
            <a:r>
              <a:rPr sz="900" dirty="0">
                <a:latin typeface="+mj-lt"/>
                <a:cs typeface="Arial MT"/>
              </a:rPr>
              <a:t>to</a:t>
            </a:r>
            <a:r>
              <a:rPr sz="900" spc="40" dirty="0">
                <a:latin typeface="+mj-lt"/>
                <a:cs typeface="Arial MT"/>
              </a:rPr>
              <a:t> </a:t>
            </a:r>
            <a:r>
              <a:rPr sz="900" dirty="0">
                <a:latin typeface="+mj-lt"/>
                <a:cs typeface="Arial MT"/>
              </a:rPr>
              <a:t>be</a:t>
            </a:r>
            <a:r>
              <a:rPr sz="900" spc="40" dirty="0">
                <a:latin typeface="+mj-lt"/>
                <a:cs typeface="Arial MT"/>
              </a:rPr>
              <a:t> </a:t>
            </a:r>
            <a:r>
              <a:rPr sz="900" spc="-35" dirty="0">
                <a:latin typeface="+mj-lt"/>
                <a:cs typeface="Arial MT"/>
              </a:rPr>
              <a:t>democracies.</a:t>
            </a:r>
            <a:r>
              <a:rPr sz="900" spc="145" dirty="0">
                <a:latin typeface="+mj-lt"/>
                <a:cs typeface="Arial MT"/>
              </a:rPr>
              <a:t> </a:t>
            </a:r>
            <a:r>
              <a:rPr sz="900" dirty="0">
                <a:solidFill>
                  <a:srgbClr val="00B0F0"/>
                </a:solidFill>
                <a:latin typeface="+mj-lt"/>
                <a:cs typeface="Arial MT"/>
              </a:rPr>
              <a:t>IT</a:t>
            </a:r>
            <a:r>
              <a:rPr sz="900" spc="40" dirty="0">
                <a:solidFill>
                  <a:srgbClr val="00B0F0"/>
                </a:solidFill>
                <a:latin typeface="+mj-lt"/>
                <a:cs typeface="Arial MT"/>
              </a:rPr>
              <a:t> </a:t>
            </a:r>
            <a:r>
              <a:rPr sz="900" spc="-20" dirty="0">
                <a:solidFill>
                  <a:srgbClr val="00B0F0"/>
                </a:solidFill>
                <a:latin typeface="+mj-lt"/>
                <a:cs typeface="Arial MT"/>
              </a:rPr>
              <a:t>DOES</a:t>
            </a:r>
            <a:r>
              <a:rPr sz="900" spc="40" dirty="0">
                <a:solidFill>
                  <a:srgbClr val="00B0F0"/>
                </a:solidFill>
                <a:latin typeface="+mj-lt"/>
                <a:cs typeface="Arial MT"/>
              </a:rPr>
              <a:t> </a:t>
            </a:r>
            <a:r>
              <a:rPr sz="900" dirty="0">
                <a:solidFill>
                  <a:srgbClr val="00B0F0"/>
                </a:solidFill>
                <a:latin typeface="+mj-lt"/>
                <a:cs typeface="Arial MT"/>
              </a:rPr>
              <a:t>NOT</a:t>
            </a:r>
            <a:r>
              <a:rPr sz="900" spc="45" dirty="0">
                <a:solidFill>
                  <a:srgbClr val="00B0F0"/>
                </a:solidFill>
                <a:latin typeface="+mj-lt"/>
                <a:cs typeface="Arial MT"/>
              </a:rPr>
              <a:t> </a:t>
            </a:r>
            <a:r>
              <a:rPr sz="900" spc="-10" dirty="0">
                <a:solidFill>
                  <a:srgbClr val="00B0F0"/>
                </a:solidFill>
                <a:latin typeface="+mj-lt"/>
                <a:cs typeface="Arial MT"/>
              </a:rPr>
              <a:t>FOLLOW</a:t>
            </a:r>
            <a:r>
              <a:rPr sz="900" spc="40" dirty="0">
                <a:solidFill>
                  <a:srgbClr val="00B0F0"/>
                </a:solidFill>
                <a:latin typeface="+mj-lt"/>
                <a:cs typeface="Arial MT"/>
              </a:rPr>
              <a:t> </a:t>
            </a:r>
            <a:r>
              <a:rPr sz="900" dirty="0">
                <a:latin typeface="+mj-lt"/>
                <a:cs typeface="Arial MT"/>
              </a:rPr>
              <a:t>that</a:t>
            </a:r>
            <a:r>
              <a:rPr sz="900" spc="40" dirty="0">
                <a:latin typeface="+mj-lt"/>
                <a:cs typeface="Arial MT"/>
              </a:rPr>
              <a:t> </a:t>
            </a:r>
            <a:r>
              <a:rPr sz="900" dirty="0">
                <a:latin typeface="+mj-lt"/>
                <a:cs typeface="Arial MT"/>
              </a:rPr>
              <a:t>my</a:t>
            </a:r>
            <a:r>
              <a:rPr sz="900" spc="45" dirty="0">
                <a:latin typeface="+mj-lt"/>
                <a:cs typeface="Arial MT"/>
              </a:rPr>
              <a:t> </a:t>
            </a:r>
            <a:r>
              <a:rPr sz="900" spc="-10" dirty="0">
                <a:latin typeface="+mj-lt"/>
                <a:cs typeface="Arial MT"/>
              </a:rPr>
              <a:t>theory</a:t>
            </a:r>
            <a:r>
              <a:rPr sz="900" spc="40" dirty="0">
                <a:latin typeface="+mj-lt"/>
                <a:cs typeface="Arial MT"/>
              </a:rPr>
              <a:t> </a:t>
            </a:r>
            <a:r>
              <a:rPr sz="900" spc="-25" dirty="0">
                <a:latin typeface="+mj-lt"/>
                <a:cs typeface="Arial MT"/>
              </a:rPr>
              <a:t>is</a:t>
            </a:r>
            <a:r>
              <a:rPr lang="en-US" sz="900" spc="-25" dirty="0">
                <a:latin typeface="+mj-lt"/>
                <a:cs typeface="Arial MT"/>
              </a:rPr>
              <a:t>, </a:t>
            </a:r>
            <a:r>
              <a:rPr sz="900" spc="-20" dirty="0">
                <a:latin typeface="+mj-lt"/>
                <a:cs typeface="Arial MT"/>
              </a:rPr>
              <a:t>therefore,</a:t>
            </a:r>
            <a:r>
              <a:rPr sz="900" spc="10" dirty="0">
                <a:latin typeface="+mj-lt"/>
                <a:cs typeface="Arial MT"/>
              </a:rPr>
              <a:t> </a:t>
            </a:r>
            <a:r>
              <a:rPr sz="900" spc="-10" dirty="0">
                <a:latin typeface="+mj-lt"/>
                <a:cs typeface="Arial MT"/>
              </a:rPr>
              <a:t>correct.</a:t>
            </a:r>
            <a:endParaRPr sz="900" dirty="0">
              <a:latin typeface="+mj-lt"/>
              <a:cs typeface="Arial MT"/>
            </a:endParaRPr>
          </a:p>
          <a:p>
            <a:pPr>
              <a:lnSpc>
                <a:spcPct val="100000"/>
              </a:lnSpc>
              <a:spcBef>
                <a:spcPts val="869"/>
              </a:spcBef>
              <a:buFont typeface="Arial"/>
              <a:buChar char="•"/>
            </a:pPr>
            <a:endParaRPr sz="900" dirty="0">
              <a:latin typeface="+mj-lt"/>
              <a:cs typeface="Arial MT"/>
            </a:endParaRPr>
          </a:p>
          <a:p>
            <a:pPr marL="191135" indent="-127635">
              <a:lnSpc>
                <a:spcPct val="100000"/>
              </a:lnSpc>
              <a:spcBef>
                <a:spcPts val="5"/>
              </a:spcBef>
              <a:buFont typeface="Arial"/>
              <a:buChar char="•"/>
              <a:tabLst>
                <a:tab pos="191135" algn="l"/>
              </a:tabLst>
            </a:pPr>
            <a:r>
              <a:rPr sz="900" dirty="0">
                <a:latin typeface="+mj-lt"/>
                <a:cs typeface="Arial MT"/>
              </a:rPr>
              <a:t>Politics</a:t>
            </a:r>
            <a:r>
              <a:rPr sz="900" spc="-10" dirty="0">
                <a:latin typeface="+mj-lt"/>
                <a:cs typeface="Arial MT"/>
              </a:rPr>
              <a:t> </a:t>
            </a:r>
            <a:r>
              <a:rPr sz="900" dirty="0">
                <a:solidFill>
                  <a:srgbClr val="00B0F0"/>
                </a:solidFill>
                <a:latin typeface="+mj-lt"/>
                <a:cs typeface="Arial MT"/>
              </a:rPr>
              <a:t>CAN</a:t>
            </a:r>
            <a:r>
              <a:rPr sz="900" spc="-10" dirty="0">
                <a:latin typeface="+mj-lt"/>
                <a:cs typeface="Arial MT"/>
              </a:rPr>
              <a:t> </a:t>
            </a:r>
            <a:r>
              <a:rPr sz="900" dirty="0">
                <a:latin typeface="+mj-lt"/>
                <a:cs typeface="Arial MT"/>
              </a:rPr>
              <a:t>be</a:t>
            </a:r>
            <a:r>
              <a:rPr sz="900" spc="-10" dirty="0">
                <a:latin typeface="+mj-lt"/>
                <a:cs typeface="Arial MT"/>
              </a:rPr>
              <a:t> studied </a:t>
            </a:r>
            <a:r>
              <a:rPr sz="900" dirty="0">
                <a:latin typeface="+mj-lt"/>
                <a:cs typeface="Arial MT"/>
              </a:rPr>
              <a:t>in</a:t>
            </a:r>
            <a:r>
              <a:rPr sz="900" spc="-5" dirty="0">
                <a:latin typeface="+mj-lt"/>
                <a:cs typeface="Arial MT"/>
              </a:rPr>
              <a:t> </a:t>
            </a:r>
            <a:r>
              <a:rPr sz="900" dirty="0">
                <a:latin typeface="+mj-lt"/>
                <a:cs typeface="Arial MT"/>
              </a:rPr>
              <a:t>a</a:t>
            </a:r>
            <a:r>
              <a:rPr sz="900" spc="-10" dirty="0">
                <a:latin typeface="+mj-lt"/>
                <a:cs typeface="Arial MT"/>
              </a:rPr>
              <a:t> scientific manner.</a:t>
            </a:r>
            <a:endParaRPr sz="900" dirty="0">
              <a:latin typeface="+mj-lt"/>
              <a:cs typeface="Arial MT"/>
            </a:endParaRPr>
          </a:p>
        </p:txBody>
      </p:sp>
    </p:spTree>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418960"/>
          </a:xfrm>
          <a:prstGeom prst="rect">
            <a:avLst/>
          </a:prstGeom>
        </p:spPr>
        <p:txBody>
          <a:bodyPr vert="horz" wrap="square" lIns="0" tIns="75818" rIns="0" bIns="0" rtlCol="0">
            <a:spAutoFit/>
          </a:bodyPr>
          <a:lstStyle/>
          <a:p>
            <a:pPr marL="12700" marR="5080">
              <a:lnSpc>
                <a:spcPct val="102600"/>
              </a:lnSpc>
              <a:spcBef>
                <a:spcPts val="55"/>
              </a:spcBef>
            </a:pPr>
            <a:r>
              <a:rPr dirty="0">
                <a:solidFill>
                  <a:srgbClr val="000000"/>
                </a:solidFill>
                <a:latin typeface="+mn-lt"/>
              </a:rPr>
              <a:t>An</a:t>
            </a:r>
            <a:r>
              <a:rPr spc="-15" dirty="0">
                <a:solidFill>
                  <a:srgbClr val="000000"/>
                </a:solidFill>
                <a:latin typeface="+mn-lt"/>
              </a:rPr>
              <a:t> </a:t>
            </a:r>
            <a:r>
              <a:rPr spc="-40" dirty="0">
                <a:solidFill>
                  <a:srgbClr val="00B0F0"/>
                </a:solidFill>
                <a:latin typeface="+mn-lt"/>
              </a:rPr>
              <a:t>argument</a:t>
            </a:r>
            <a:r>
              <a:rPr spc="-15" dirty="0">
                <a:latin typeface="+mn-lt"/>
              </a:rPr>
              <a:t> </a:t>
            </a:r>
            <a:r>
              <a:rPr spc="-10" dirty="0">
                <a:solidFill>
                  <a:srgbClr val="000000"/>
                </a:solidFill>
                <a:latin typeface="+mn-lt"/>
              </a:rPr>
              <a:t>is</a:t>
            </a:r>
            <a:r>
              <a:rPr spc="-15" dirty="0">
                <a:solidFill>
                  <a:srgbClr val="000000"/>
                </a:solidFill>
                <a:latin typeface="+mn-lt"/>
              </a:rPr>
              <a:t> </a:t>
            </a:r>
            <a:r>
              <a:rPr dirty="0">
                <a:solidFill>
                  <a:srgbClr val="000000"/>
                </a:solidFill>
                <a:latin typeface="+mn-lt"/>
              </a:rPr>
              <a:t>a</a:t>
            </a:r>
            <a:r>
              <a:rPr spc="-15" dirty="0">
                <a:solidFill>
                  <a:srgbClr val="000000"/>
                </a:solidFill>
                <a:latin typeface="+mn-lt"/>
              </a:rPr>
              <a:t> </a:t>
            </a:r>
            <a:r>
              <a:rPr spc="-25" dirty="0">
                <a:solidFill>
                  <a:srgbClr val="000000"/>
                </a:solidFill>
                <a:latin typeface="+mn-lt"/>
              </a:rPr>
              <a:t>set</a:t>
            </a:r>
            <a:r>
              <a:rPr spc="-15" dirty="0">
                <a:solidFill>
                  <a:srgbClr val="000000"/>
                </a:solidFill>
                <a:latin typeface="+mn-lt"/>
              </a:rPr>
              <a:t> </a:t>
            </a:r>
            <a:r>
              <a:rPr dirty="0">
                <a:solidFill>
                  <a:srgbClr val="000000"/>
                </a:solidFill>
                <a:latin typeface="+mn-lt"/>
              </a:rPr>
              <a:t>of</a:t>
            </a:r>
            <a:r>
              <a:rPr spc="-10" dirty="0">
                <a:solidFill>
                  <a:srgbClr val="000000"/>
                </a:solidFill>
                <a:latin typeface="+mn-lt"/>
              </a:rPr>
              <a:t> </a:t>
            </a:r>
            <a:r>
              <a:rPr spc="-30" dirty="0">
                <a:solidFill>
                  <a:srgbClr val="000000"/>
                </a:solidFill>
                <a:latin typeface="+mn-lt"/>
              </a:rPr>
              <a:t>logically</a:t>
            </a:r>
            <a:r>
              <a:rPr spc="-15" dirty="0">
                <a:solidFill>
                  <a:srgbClr val="000000"/>
                </a:solidFill>
                <a:latin typeface="+mn-lt"/>
              </a:rPr>
              <a:t> </a:t>
            </a:r>
            <a:r>
              <a:rPr spc="-55" dirty="0">
                <a:solidFill>
                  <a:srgbClr val="000000"/>
                </a:solidFill>
                <a:latin typeface="+mn-lt"/>
              </a:rPr>
              <a:t>connected</a:t>
            </a:r>
            <a:r>
              <a:rPr spc="-15" dirty="0">
                <a:solidFill>
                  <a:srgbClr val="000000"/>
                </a:solidFill>
                <a:latin typeface="+mn-lt"/>
              </a:rPr>
              <a:t> </a:t>
            </a:r>
            <a:r>
              <a:rPr spc="-35" dirty="0">
                <a:solidFill>
                  <a:srgbClr val="000000"/>
                </a:solidFill>
                <a:latin typeface="+mn-lt"/>
              </a:rPr>
              <a:t>statements,</a:t>
            </a:r>
            <a:r>
              <a:rPr spc="-15" dirty="0">
                <a:solidFill>
                  <a:srgbClr val="000000"/>
                </a:solidFill>
                <a:latin typeface="+mn-lt"/>
              </a:rPr>
              <a:t> </a:t>
            </a:r>
            <a:r>
              <a:rPr spc="-20" dirty="0">
                <a:solidFill>
                  <a:srgbClr val="000000"/>
                </a:solidFill>
                <a:latin typeface="+mn-lt"/>
              </a:rPr>
              <a:t>typically</a:t>
            </a:r>
            <a:r>
              <a:rPr spc="-15" dirty="0">
                <a:solidFill>
                  <a:srgbClr val="000000"/>
                </a:solidFill>
                <a:latin typeface="+mn-lt"/>
              </a:rPr>
              <a:t> </a:t>
            </a:r>
            <a:r>
              <a:rPr spc="-25" dirty="0">
                <a:solidFill>
                  <a:srgbClr val="000000"/>
                </a:solidFill>
                <a:latin typeface="+mn-lt"/>
              </a:rPr>
              <a:t>in </a:t>
            </a:r>
            <a:r>
              <a:rPr dirty="0">
                <a:solidFill>
                  <a:srgbClr val="000000"/>
                </a:solidFill>
                <a:latin typeface="+mn-lt"/>
              </a:rPr>
              <a:t>the</a:t>
            </a:r>
            <a:r>
              <a:rPr spc="-40" dirty="0">
                <a:solidFill>
                  <a:srgbClr val="000000"/>
                </a:solidFill>
                <a:latin typeface="+mn-lt"/>
              </a:rPr>
              <a:t> </a:t>
            </a:r>
            <a:r>
              <a:rPr dirty="0">
                <a:solidFill>
                  <a:srgbClr val="000000"/>
                </a:solidFill>
                <a:latin typeface="+mn-lt"/>
              </a:rPr>
              <a:t>form</a:t>
            </a:r>
            <a:r>
              <a:rPr spc="-20" dirty="0">
                <a:solidFill>
                  <a:srgbClr val="000000"/>
                </a:solidFill>
                <a:latin typeface="+mn-lt"/>
              </a:rPr>
              <a:t> </a:t>
            </a:r>
            <a:r>
              <a:rPr dirty="0">
                <a:solidFill>
                  <a:srgbClr val="000000"/>
                </a:solidFill>
                <a:latin typeface="+mn-lt"/>
              </a:rPr>
              <a:t>of</a:t>
            </a:r>
            <a:r>
              <a:rPr spc="-20" dirty="0">
                <a:solidFill>
                  <a:srgbClr val="000000"/>
                </a:solidFill>
                <a:latin typeface="+mn-lt"/>
              </a:rPr>
              <a:t> </a:t>
            </a:r>
            <a:r>
              <a:rPr dirty="0">
                <a:solidFill>
                  <a:srgbClr val="000000"/>
                </a:solidFill>
                <a:latin typeface="+mn-lt"/>
              </a:rPr>
              <a:t>a</a:t>
            </a:r>
            <a:r>
              <a:rPr spc="-20" dirty="0">
                <a:solidFill>
                  <a:srgbClr val="000000"/>
                </a:solidFill>
                <a:latin typeface="+mn-lt"/>
              </a:rPr>
              <a:t> </a:t>
            </a:r>
            <a:r>
              <a:rPr spc="-25" dirty="0">
                <a:solidFill>
                  <a:srgbClr val="000000"/>
                </a:solidFill>
                <a:latin typeface="+mn-lt"/>
              </a:rPr>
              <a:t>set</a:t>
            </a:r>
            <a:r>
              <a:rPr spc="-20" dirty="0">
                <a:solidFill>
                  <a:srgbClr val="000000"/>
                </a:solidFill>
                <a:latin typeface="+mn-lt"/>
              </a:rPr>
              <a:t> </a:t>
            </a:r>
            <a:r>
              <a:rPr dirty="0">
                <a:solidFill>
                  <a:srgbClr val="000000"/>
                </a:solidFill>
                <a:latin typeface="+mn-lt"/>
              </a:rPr>
              <a:t>of</a:t>
            </a:r>
            <a:r>
              <a:rPr spc="-20" dirty="0">
                <a:solidFill>
                  <a:srgbClr val="000000"/>
                </a:solidFill>
                <a:latin typeface="+mn-lt"/>
              </a:rPr>
              <a:t> </a:t>
            </a:r>
            <a:r>
              <a:rPr spc="-75" dirty="0">
                <a:solidFill>
                  <a:srgbClr val="000000"/>
                </a:solidFill>
                <a:latin typeface="+mn-lt"/>
              </a:rPr>
              <a:t>premises</a:t>
            </a:r>
            <a:r>
              <a:rPr dirty="0">
                <a:solidFill>
                  <a:srgbClr val="000000"/>
                </a:solidFill>
                <a:latin typeface="+mn-lt"/>
              </a:rPr>
              <a:t> </a:t>
            </a:r>
            <a:r>
              <a:rPr spc="-45" dirty="0">
                <a:solidFill>
                  <a:srgbClr val="000000"/>
                </a:solidFill>
                <a:latin typeface="+mn-lt"/>
              </a:rPr>
              <a:t>and</a:t>
            </a:r>
            <a:r>
              <a:rPr spc="-20" dirty="0">
                <a:solidFill>
                  <a:srgbClr val="000000"/>
                </a:solidFill>
                <a:latin typeface="+mn-lt"/>
              </a:rPr>
              <a:t> </a:t>
            </a:r>
            <a:r>
              <a:rPr dirty="0">
                <a:solidFill>
                  <a:srgbClr val="000000"/>
                </a:solidFill>
                <a:latin typeface="+mn-lt"/>
              </a:rPr>
              <a:t>a</a:t>
            </a:r>
            <a:r>
              <a:rPr spc="-20" dirty="0">
                <a:solidFill>
                  <a:srgbClr val="000000"/>
                </a:solidFill>
                <a:latin typeface="+mn-lt"/>
              </a:rPr>
              <a:t> </a:t>
            </a:r>
            <a:r>
              <a:rPr spc="-10" dirty="0">
                <a:solidFill>
                  <a:srgbClr val="000000"/>
                </a:solidFill>
                <a:latin typeface="+mn-lt"/>
              </a:rPr>
              <a:t>conclusion.</a:t>
            </a:r>
          </a:p>
        </p:txBody>
      </p:sp>
      <p:sp>
        <p:nvSpPr>
          <p:cNvPr id="3" name="object 3"/>
          <p:cNvSpPr txBox="1"/>
          <p:nvPr/>
        </p:nvSpPr>
        <p:spPr>
          <a:xfrm>
            <a:off x="347294" y="1350110"/>
            <a:ext cx="3862756" cy="106807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a:t>
            </a:r>
            <a:r>
              <a:rPr sz="1100" spc="-5" dirty="0">
                <a:latin typeface="+mn-lt"/>
                <a:cs typeface="Arial MT"/>
              </a:rPr>
              <a:t> </a:t>
            </a:r>
            <a:r>
              <a:rPr sz="1100" spc="-65" dirty="0">
                <a:solidFill>
                  <a:srgbClr val="00B0F0"/>
                </a:solidFill>
                <a:latin typeface="+mn-lt"/>
                <a:cs typeface="Arial MT"/>
              </a:rPr>
              <a:t>premise</a:t>
            </a:r>
            <a:r>
              <a:rPr sz="1100" dirty="0">
                <a:solidFill>
                  <a:srgbClr val="FF0000"/>
                </a:solidFill>
                <a:latin typeface="+mn-lt"/>
                <a:cs typeface="Arial MT"/>
              </a:rPr>
              <a:t> </a:t>
            </a:r>
            <a:r>
              <a:rPr sz="1100" spc="-10" dirty="0">
                <a:latin typeface="+mn-lt"/>
                <a:cs typeface="Arial MT"/>
              </a:rPr>
              <a:t>is</a:t>
            </a:r>
            <a:r>
              <a:rPr sz="1100" dirty="0">
                <a:latin typeface="+mn-lt"/>
                <a:cs typeface="Arial MT"/>
              </a:rPr>
              <a:t> a </a:t>
            </a:r>
            <a:r>
              <a:rPr sz="1100" spc="-30" dirty="0">
                <a:latin typeface="+mn-lt"/>
                <a:cs typeface="Arial MT"/>
              </a:rPr>
              <a:t>statement</a:t>
            </a:r>
            <a:r>
              <a:rPr sz="1100" dirty="0">
                <a:latin typeface="+mn-lt"/>
                <a:cs typeface="Arial MT"/>
              </a:rPr>
              <a:t> that’s </a:t>
            </a:r>
            <a:r>
              <a:rPr sz="1100" spc="-80" dirty="0">
                <a:latin typeface="+mn-lt"/>
                <a:cs typeface="Arial MT"/>
              </a:rPr>
              <a:t>presumed</a:t>
            </a:r>
            <a:r>
              <a:rPr sz="1100" spc="5" dirty="0">
                <a:latin typeface="+mn-lt"/>
                <a:cs typeface="Arial MT"/>
              </a:rPr>
              <a:t> </a:t>
            </a:r>
            <a:r>
              <a:rPr sz="1100" dirty="0">
                <a:latin typeface="+mn-lt"/>
                <a:cs typeface="Arial MT"/>
              </a:rPr>
              <a:t>to </a:t>
            </a:r>
            <a:r>
              <a:rPr sz="1100" spc="-30" dirty="0">
                <a:latin typeface="+mn-lt"/>
                <a:cs typeface="Arial MT"/>
              </a:rPr>
              <a:t>be</a:t>
            </a:r>
            <a:r>
              <a:rPr sz="1100" dirty="0">
                <a:latin typeface="+mn-lt"/>
                <a:cs typeface="Arial MT"/>
              </a:rPr>
              <a:t> true within </a:t>
            </a:r>
            <a:r>
              <a:rPr sz="1100" spc="-25" dirty="0">
                <a:latin typeface="+mn-lt"/>
                <a:cs typeface="Arial MT"/>
              </a:rPr>
              <a:t>the </a:t>
            </a:r>
            <a:r>
              <a:rPr sz="1100" spc="-10" dirty="0">
                <a:latin typeface="+mn-lt"/>
                <a:cs typeface="Arial MT"/>
              </a:rPr>
              <a:t>context</a:t>
            </a:r>
            <a:r>
              <a:rPr sz="1100" spc="-15" dirty="0">
                <a:latin typeface="+mn-lt"/>
                <a:cs typeface="Arial MT"/>
              </a:rPr>
              <a:t> </a:t>
            </a:r>
            <a:r>
              <a:rPr sz="1100" dirty="0">
                <a:latin typeface="+mn-lt"/>
                <a:cs typeface="Arial MT"/>
              </a:rPr>
              <a:t>of</a:t>
            </a:r>
            <a:r>
              <a:rPr sz="1100" spc="-15" dirty="0">
                <a:latin typeface="+mn-lt"/>
                <a:cs typeface="Arial MT"/>
              </a:rPr>
              <a:t> </a:t>
            </a:r>
            <a:r>
              <a:rPr sz="1100" spc="-20" dirty="0">
                <a:latin typeface="+mn-lt"/>
                <a:cs typeface="Arial MT"/>
              </a:rPr>
              <a:t>an</a:t>
            </a:r>
            <a:r>
              <a:rPr sz="1100" spc="-15" dirty="0">
                <a:latin typeface="+mn-lt"/>
                <a:cs typeface="Arial MT"/>
              </a:rPr>
              <a:t> </a:t>
            </a:r>
            <a:r>
              <a:rPr sz="1100" spc="-35" dirty="0">
                <a:latin typeface="+mn-lt"/>
                <a:cs typeface="Arial MT"/>
              </a:rPr>
              <a:t>argument</a:t>
            </a:r>
            <a:r>
              <a:rPr sz="1100" spc="-15" dirty="0">
                <a:latin typeface="+mn-lt"/>
                <a:cs typeface="Arial MT"/>
              </a:rPr>
              <a:t> </a:t>
            </a:r>
            <a:r>
              <a:rPr sz="1100" spc="-45" dirty="0">
                <a:latin typeface="+mn-lt"/>
                <a:cs typeface="Arial MT"/>
              </a:rPr>
              <a:t>leading</a:t>
            </a:r>
            <a:r>
              <a:rPr sz="1100" spc="-15" dirty="0">
                <a:latin typeface="+mn-lt"/>
                <a:cs typeface="Arial MT"/>
              </a:rPr>
              <a:t> </a:t>
            </a:r>
            <a:r>
              <a:rPr sz="1100" dirty="0">
                <a:latin typeface="+mn-lt"/>
                <a:cs typeface="Arial MT"/>
              </a:rPr>
              <a:t>to</a:t>
            </a:r>
            <a:r>
              <a:rPr sz="1100" spc="-15" dirty="0">
                <a:latin typeface="+mn-lt"/>
                <a:cs typeface="Arial MT"/>
              </a:rPr>
              <a:t> </a:t>
            </a:r>
            <a:r>
              <a:rPr sz="1100" dirty="0">
                <a:latin typeface="+mn-lt"/>
                <a:cs typeface="Arial MT"/>
              </a:rPr>
              <a:t>a</a:t>
            </a:r>
            <a:r>
              <a:rPr sz="1100" spc="-15" dirty="0">
                <a:latin typeface="+mn-lt"/>
                <a:cs typeface="Arial MT"/>
              </a:rPr>
              <a:t> </a:t>
            </a:r>
            <a:r>
              <a:rPr sz="1100" spc="-10" dirty="0">
                <a:latin typeface="+mn-lt"/>
                <a:cs typeface="Arial MT"/>
              </a:rPr>
              <a:t>conclusion.</a:t>
            </a:r>
            <a:endParaRPr sz="1100" dirty="0">
              <a:latin typeface="+mn-lt"/>
              <a:cs typeface="Arial MT"/>
            </a:endParaRP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186055">
              <a:lnSpc>
                <a:spcPct val="102699"/>
              </a:lnSpc>
            </a:pPr>
            <a:r>
              <a:rPr sz="1100" dirty="0">
                <a:latin typeface="+mn-lt"/>
                <a:cs typeface="Arial MT"/>
              </a:rPr>
              <a:t>A</a:t>
            </a:r>
            <a:r>
              <a:rPr sz="1100" spc="-15" dirty="0">
                <a:latin typeface="+mn-lt"/>
                <a:cs typeface="Arial MT"/>
              </a:rPr>
              <a:t> </a:t>
            </a:r>
            <a:r>
              <a:rPr sz="1100" spc="-50" dirty="0">
                <a:solidFill>
                  <a:srgbClr val="00B0F0"/>
                </a:solidFill>
                <a:latin typeface="+mn-lt"/>
                <a:cs typeface="Arial MT"/>
              </a:rPr>
              <a:t>conclusion</a:t>
            </a:r>
            <a:r>
              <a:rPr sz="1100" spc="-15" dirty="0">
                <a:solidFill>
                  <a:srgbClr val="FF0000"/>
                </a:solidFill>
                <a:latin typeface="+mn-lt"/>
                <a:cs typeface="Arial MT"/>
              </a:rPr>
              <a:t> </a:t>
            </a:r>
            <a:r>
              <a:rPr sz="1100" dirty="0">
                <a:latin typeface="+mn-lt"/>
                <a:cs typeface="Arial MT"/>
              </a:rPr>
              <a:t>in</a:t>
            </a:r>
            <a:r>
              <a:rPr sz="1100" spc="-10" dirty="0">
                <a:latin typeface="+mn-lt"/>
                <a:cs typeface="Arial MT"/>
              </a:rPr>
              <a:t> </a:t>
            </a:r>
            <a:r>
              <a:rPr sz="1100" spc="-20" dirty="0">
                <a:latin typeface="+mn-lt"/>
                <a:cs typeface="Arial MT"/>
              </a:rPr>
              <a:t>an</a:t>
            </a:r>
            <a:r>
              <a:rPr sz="1100" spc="-15" dirty="0">
                <a:latin typeface="+mn-lt"/>
                <a:cs typeface="Arial MT"/>
              </a:rPr>
              <a:t> </a:t>
            </a:r>
            <a:r>
              <a:rPr sz="1100" spc="-35" dirty="0">
                <a:latin typeface="+mn-lt"/>
                <a:cs typeface="Arial MT"/>
              </a:rPr>
              <a:t>argument</a:t>
            </a:r>
            <a:r>
              <a:rPr sz="1100" spc="-10" dirty="0">
                <a:latin typeface="+mn-lt"/>
                <a:cs typeface="Arial MT"/>
              </a:rPr>
              <a:t> is</a:t>
            </a:r>
            <a:r>
              <a:rPr sz="1100" spc="-15" dirty="0">
                <a:latin typeface="+mn-lt"/>
                <a:cs typeface="Arial MT"/>
              </a:rPr>
              <a:t> </a:t>
            </a:r>
            <a:r>
              <a:rPr sz="1100" dirty="0">
                <a:latin typeface="+mn-lt"/>
                <a:cs typeface="Arial MT"/>
              </a:rPr>
              <a:t>a</a:t>
            </a:r>
            <a:r>
              <a:rPr sz="1100" spc="-15" dirty="0">
                <a:latin typeface="+mn-lt"/>
                <a:cs typeface="Arial MT"/>
              </a:rPr>
              <a:t> </a:t>
            </a:r>
            <a:r>
              <a:rPr sz="1100" spc="-25" dirty="0">
                <a:latin typeface="+mn-lt"/>
                <a:cs typeface="Arial MT"/>
              </a:rPr>
              <a:t>claim</a:t>
            </a:r>
            <a:r>
              <a:rPr sz="1100" spc="-10" dirty="0">
                <a:latin typeface="+mn-lt"/>
                <a:cs typeface="Arial MT"/>
              </a:rPr>
              <a:t> </a:t>
            </a:r>
            <a:r>
              <a:rPr sz="1100" dirty="0">
                <a:latin typeface="+mn-lt"/>
                <a:cs typeface="Arial MT"/>
              </a:rPr>
              <a:t>that’s</a:t>
            </a:r>
            <a:r>
              <a:rPr sz="1100" spc="-15" dirty="0">
                <a:latin typeface="+mn-lt"/>
                <a:cs typeface="Arial MT"/>
              </a:rPr>
              <a:t> </a:t>
            </a:r>
            <a:r>
              <a:rPr sz="1100" dirty="0">
                <a:latin typeface="+mn-lt"/>
                <a:cs typeface="Arial MT"/>
              </a:rPr>
              <a:t>thought</a:t>
            </a:r>
            <a:r>
              <a:rPr sz="1100" spc="-10" dirty="0">
                <a:latin typeface="+mn-lt"/>
                <a:cs typeface="Arial MT"/>
              </a:rPr>
              <a:t> </a:t>
            </a:r>
            <a:r>
              <a:rPr sz="1100" dirty="0">
                <a:latin typeface="+mn-lt"/>
                <a:cs typeface="Arial MT"/>
              </a:rPr>
              <a:t>to</a:t>
            </a:r>
            <a:r>
              <a:rPr sz="1100" spc="-15" dirty="0">
                <a:latin typeface="+mn-lt"/>
                <a:cs typeface="Arial MT"/>
              </a:rPr>
              <a:t> </a:t>
            </a:r>
            <a:r>
              <a:rPr sz="1100" spc="-25" dirty="0">
                <a:latin typeface="+mn-lt"/>
                <a:cs typeface="Arial MT"/>
              </a:rPr>
              <a:t>be </a:t>
            </a:r>
            <a:r>
              <a:rPr sz="1100" spc="-40" dirty="0">
                <a:latin typeface="+mn-lt"/>
                <a:cs typeface="Arial MT"/>
              </a:rPr>
              <a:t>supported</a:t>
            </a:r>
            <a:r>
              <a:rPr sz="1100" spc="-35" dirty="0">
                <a:latin typeface="+mn-lt"/>
                <a:cs typeface="Arial MT"/>
              </a:rPr>
              <a:t> </a:t>
            </a:r>
            <a:r>
              <a:rPr sz="1100" spc="-10" dirty="0">
                <a:latin typeface="+mn-lt"/>
                <a:cs typeface="Arial MT"/>
              </a:rPr>
              <a:t>by</a:t>
            </a:r>
            <a:r>
              <a:rPr sz="1100" spc="-45" dirty="0">
                <a:latin typeface="+mn-lt"/>
                <a:cs typeface="Arial MT"/>
              </a:rPr>
              <a:t> </a:t>
            </a:r>
            <a:r>
              <a:rPr sz="1100" dirty="0">
                <a:latin typeface="+mn-lt"/>
                <a:cs typeface="Arial MT"/>
              </a:rPr>
              <a:t>the</a:t>
            </a:r>
            <a:r>
              <a:rPr sz="1100" spc="-40" dirty="0">
                <a:latin typeface="+mn-lt"/>
                <a:cs typeface="Arial MT"/>
              </a:rPr>
              <a:t> </a:t>
            </a:r>
            <a:r>
              <a:rPr sz="1100" spc="-10" dirty="0">
                <a:latin typeface="+mn-lt"/>
                <a:cs typeface="Arial MT"/>
              </a:rPr>
              <a:t>premises.</a:t>
            </a:r>
            <a:endParaRPr sz="1100" dirty="0">
              <a:latin typeface="+mn-lt"/>
              <a:cs typeface="Arial MT"/>
            </a:endParaRPr>
          </a:p>
        </p:txBody>
      </p:sp>
    </p:spTree>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5610"/>
            <a:ext cx="3774440" cy="349455"/>
          </a:xfrm>
          <a:prstGeom prst="rect">
            <a:avLst/>
          </a:prstGeom>
        </p:spPr>
        <p:txBody>
          <a:bodyPr vert="horz" wrap="square" lIns="0" tIns="6985" rIns="0" bIns="0" rtlCol="0">
            <a:spAutoFit/>
          </a:bodyPr>
          <a:lstStyle/>
          <a:p>
            <a:pPr marL="12700" marR="5080">
              <a:lnSpc>
                <a:spcPct val="102699"/>
              </a:lnSpc>
              <a:spcBef>
                <a:spcPts val="55"/>
              </a:spcBef>
            </a:pPr>
            <a:r>
              <a:rPr dirty="0">
                <a:solidFill>
                  <a:srgbClr val="000000"/>
                </a:solidFill>
                <a:latin typeface="+mn-lt"/>
              </a:rPr>
              <a:t>An</a:t>
            </a:r>
            <a:r>
              <a:rPr spc="-25" dirty="0">
                <a:solidFill>
                  <a:srgbClr val="000000"/>
                </a:solidFill>
                <a:latin typeface="+mn-lt"/>
              </a:rPr>
              <a:t> </a:t>
            </a:r>
            <a:r>
              <a:rPr spc="-40" dirty="0">
                <a:solidFill>
                  <a:srgbClr val="000000"/>
                </a:solidFill>
                <a:latin typeface="+mn-lt"/>
              </a:rPr>
              <a:t>argument</a:t>
            </a:r>
            <a:r>
              <a:rPr spc="-5" dirty="0">
                <a:solidFill>
                  <a:srgbClr val="000000"/>
                </a:solidFill>
                <a:latin typeface="+mn-lt"/>
              </a:rPr>
              <a:t> </a:t>
            </a:r>
            <a:r>
              <a:rPr spc="-10" dirty="0">
                <a:solidFill>
                  <a:srgbClr val="000000"/>
                </a:solidFill>
                <a:latin typeface="+mn-lt"/>
              </a:rPr>
              <a:t>is</a:t>
            </a:r>
            <a:r>
              <a:rPr spc="-5" dirty="0">
                <a:solidFill>
                  <a:srgbClr val="000000"/>
                </a:solidFill>
                <a:latin typeface="+mn-lt"/>
              </a:rPr>
              <a:t> </a:t>
            </a:r>
            <a:r>
              <a:rPr spc="-20" dirty="0">
                <a:solidFill>
                  <a:srgbClr val="00B0F0"/>
                </a:solidFill>
                <a:latin typeface="+mn-lt"/>
              </a:rPr>
              <a:t>valid</a:t>
            </a:r>
            <a:r>
              <a:rPr spc="-5" dirty="0">
                <a:latin typeface="+mn-lt"/>
              </a:rPr>
              <a:t> </a:t>
            </a:r>
            <a:r>
              <a:rPr spc="-60" dirty="0">
                <a:solidFill>
                  <a:srgbClr val="000000"/>
                </a:solidFill>
                <a:latin typeface="+mn-lt"/>
              </a:rPr>
              <a:t>when</a:t>
            </a:r>
            <a:r>
              <a:rPr spc="-5" dirty="0">
                <a:solidFill>
                  <a:srgbClr val="000000"/>
                </a:solidFill>
                <a:latin typeface="+mn-lt"/>
              </a:rPr>
              <a:t> </a:t>
            </a:r>
            <a:r>
              <a:rPr spc="-40" dirty="0">
                <a:solidFill>
                  <a:srgbClr val="000000"/>
                </a:solidFill>
                <a:latin typeface="+mn-lt"/>
              </a:rPr>
              <a:t>accepting</a:t>
            </a:r>
            <a:r>
              <a:rPr spc="-5" dirty="0">
                <a:solidFill>
                  <a:srgbClr val="000000"/>
                </a:solidFill>
                <a:latin typeface="+mn-lt"/>
              </a:rPr>
              <a:t> </a:t>
            </a:r>
            <a:r>
              <a:rPr dirty="0">
                <a:solidFill>
                  <a:srgbClr val="000000"/>
                </a:solidFill>
                <a:latin typeface="+mn-lt"/>
              </a:rPr>
              <a:t>the</a:t>
            </a:r>
            <a:r>
              <a:rPr spc="-5" dirty="0">
                <a:solidFill>
                  <a:srgbClr val="000000"/>
                </a:solidFill>
                <a:latin typeface="+mn-lt"/>
              </a:rPr>
              <a:t> </a:t>
            </a:r>
            <a:r>
              <a:rPr spc="-85" dirty="0">
                <a:solidFill>
                  <a:srgbClr val="000000"/>
                </a:solidFill>
                <a:latin typeface="+mn-lt"/>
              </a:rPr>
              <a:t>premises</a:t>
            </a:r>
            <a:r>
              <a:rPr spc="10" dirty="0">
                <a:solidFill>
                  <a:srgbClr val="000000"/>
                </a:solidFill>
                <a:latin typeface="+mn-lt"/>
              </a:rPr>
              <a:t> </a:t>
            </a:r>
            <a:r>
              <a:rPr spc="-65" dirty="0">
                <a:solidFill>
                  <a:srgbClr val="000000"/>
                </a:solidFill>
                <a:latin typeface="+mn-lt"/>
              </a:rPr>
              <a:t>compels</a:t>
            </a:r>
            <a:r>
              <a:rPr spc="-5" dirty="0">
                <a:solidFill>
                  <a:srgbClr val="000000"/>
                </a:solidFill>
                <a:latin typeface="+mn-lt"/>
              </a:rPr>
              <a:t> </a:t>
            </a:r>
            <a:r>
              <a:rPr spc="-60" dirty="0">
                <a:solidFill>
                  <a:srgbClr val="000000"/>
                </a:solidFill>
                <a:latin typeface="+mn-lt"/>
              </a:rPr>
              <a:t>us</a:t>
            </a:r>
            <a:r>
              <a:rPr spc="-5" dirty="0">
                <a:solidFill>
                  <a:srgbClr val="000000"/>
                </a:solidFill>
                <a:latin typeface="+mn-lt"/>
              </a:rPr>
              <a:t> </a:t>
            </a:r>
            <a:r>
              <a:rPr spc="-25" dirty="0">
                <a:solidFill>
                  <a:srgbClr val="000000"/>
                </a:solidFill>
                <a:latin typeface="+mn-lt"/>
              </a:rPr>
              <a:t>to </a:t>
            </a:r>
            <a:r>
              <a:rPr spc="-40" dirty="0">
                <a:solidFill>
                  <a:srgbClr val="000000"/>
                </a:solidFill>
                <a:latin typeface="+mn-lt"/>
              </a:rPr>
              <a:t>accept</a:t>
            </a:r>
            <a:r>
              <a:rPr spc="-5" dirty="0">
                <a:solidFill>
                  <a:srgbClr val="000000"/>
                </a:solidFill>
                <a:latin typeface="+mn-lt"/>
              </a:rPr>
              <a:t> </a:t>
            </a:r>
            <a:r>
              <a:rPr dirty="0">
                <a:solidFill>
                  <a:srgbClr val="000000"/>
                </a:solidFill>
                <a:latin typeface="+mn-lt"/>
              </a:rPr>
              <a:t>its</a:t>
            </a:r>
            <a:r>
              <a:rPr spc="-5" dirty="0">
                <a:solidFill>
                  <a:srgbClr val="000000"/>
                </a:solidFill>
                <a:latin typeface="+mn-lt"/>
              </a:rPr>
              <a:t> </a:t>
            </a:r>
            <a:r>
              <a:rPr spc="-10" dirty="0">
                <a:solidFill>
                  <a:srgbClr val="000000"/>
                </a:solidFill>
                <a:latin typeface="+mn-lt"/>
              </a:rPr>
              <a:t>conclusion.</a:t>
            </a:r>
          </a:p>
        </p:txBody>
      </p:sp>
      <p:sp>
        <p:nvSpPr>
          <p:cNvPr id="3" name="object 3"/>
          <p:cNvSpPr txBox="1"/>
          <p:nvPr/>
        </p:nvSpPr>
        <p:spPr>
          <a:xfrm>
            <a:off x="347294" y="1739759"/>
            <a:ext cx="3861435" cy="349455"/>
          </a:xfrm>
          <a:prstGeom prst="rect">
            <a:avLst/>
          </a:prstGeom>
        </p:spPr>
        <p:txBody>
          <a:bodyPr vert="horz" wrap="square" lIns="0" tIns="6985" rIns="0" bIns="0" rtlCol="0">
            <a:spAutoFit/>
          </a:bodyPr>
          <a:lstStyle/>
          <a:p>
            <a:pPr marL="12700" marR="5080">
              <a:lnSpc>
                <a:spcPct val="102699"/>
              </a:lnSpc>
              <a:spcBef>
                <a:spcPts val="55"/>
              </a:spcBef>
            </a:pPr>
            <a:r>
              <a:rPr sz="1100" dirty="0">
                <a:latin typeface="+mn-lt"/>
                <a:cs typeface="Arial MT"/>
              </a:rPr>
              <a:t>An</a:t>
            </a:r>
            <a:r>
              <a:rPr sz="1100" spc="-25" dirty="0">
                <a:latin typeface="+mn-lt"/>
                <a:cs typeface="Arial MT"/>
              </a:rPr>
              <a:t> </a:t>
            </a:r>
            <a:r>
              <a:rPr sz="1100" spc="-40" dirty="0">
                <a:latin typeface="+mn-lt"/>
                <a:cs typeface="Arial MT"/>
              </a:rPr>
              <a:t>argument</a:t>
            </a:r>
            <a:r>
              <a:rPr sz="1100" spc="-5" dirty="0">
                <a:latin typeface="+mn-lt"/>
                <a:cs typeface="Arial MT"/>
              </a:rPr>
              <a:t> </a:t>
            </a:r>
            <a:r>
              <a:rPr sz="1100" spc="-10" dirty="0">
                <a:latin typeface="+mn-lt"/>
                <a:cs typeface="Arial MT"/>
              </a:rPr>
              <a:t>is</a:t>
            </a:r>
            <a:r>
              <a:rPr sz="1100" dirty="0">
                <a:latin typeface="+mn-lt"/>
                <a:cs typeface="Arial MT"/>
              </a:rPr>
              <a:t> </a:t>
            </a:r>
            <a:r>
              <a:rPr sz="1100" spc="-20" dirty="0">
                <a:solidFill>
                  <a:srgbClr val="00B0F0"/>
                </a:solidFill>
                <a:latin typeface="+mn-lt"/>
                <a:cs typeface="Arial MT"/>
              </a:rPr>
              <a:t>invalid</a:t>
            </a:r>
            <a:r>
              <a:rPr sz="1100" spc="-5" dirty="0">
                <a:solidFill>
                  <a:srgbClr val="FF0000"/>
                </a:solidFill>
                <a:latin typeface="+mn-lt"/>
                <a:cs typeface="Arial MT"/>
              </a:rPr>
              <a:t> </a:t>
            </a:r>
            <a:r>
              <a:rPr sz="1100" dirty="0">
                <a:latin typeface="+mn-lt"/>
                <a:cs typeface="Arial MT"/>
              </a:rPr>
              <a:t>if, </a:t>
            </a:r>
            <a:r>
              <a:rPr sz="1100" spc="-60" dirty="0">
                <a:latin typeface="+mn-lt"/>
                <a:cs typeface="Arial MT"/>
              </a:rPr>
              <a:t>when</a:t>
            </a:r>
            <a:r>
              <a:rPr sz="1100" dirty="0">
                <a:latin typeface="+mn-lt"/>
                <a:cs typeface="Arial MT"/>
              </a:rPr>
              <a:t> </a:t>
            </a:r>
            <a:r>
              <a:rPr sz="1100" spc="-95" dirty="0">
                <a:latin typeface="+mn-lt"/>
                <a:cs typeface="Arial MT"/>
              </a:rPr>
              <a:t>we</a:t>
            </a:r>
            <a:r>
              <a:rPr sz="1100" spc="20" dirty="0">
                <a:latin typeface="+mn-lt"/>
                <a:cs typeface="Arial MT"/>
              </a:rPr>
              <a:t> </a:t>
            </a:r>
            <a:r>
              <a:rPr sz="1100" spc="-40" dirty="0">
                <a:latin typeface="+mn-lt"/>
                <a:cs typeface="Arial MT"/>
              </a:rPr>
              <a:t>accept</a:t>
            </a:r>
            <a:r>
              <a:rPr sz="1100" spc="-5" dirty="0">
                <a:latin typeface="+mn-lt"/>
                <a:cs typeface="Arial MT"/>
              </a:rPr>
              <a:t> </a:t>
            </a:r>
            <a:r>
              <a:rPr sz="1100" dirty="0">
                <a:latin typeface="+mn-lt"/>
                <a:cs typeface="Arial MT"/>
              </a:rPr>
              <a:t>the </a:t>
            </a:r>
            <a:r>
              <a:rPr sz="1100" spc="-70" dirty="0">
                <a:latin typeface="+mn-lt"/>
                <a:cs typeface="Arial MT"/>
              </a:rPr>
              <a:t>premises,</a:t>
            </a:r>
            <a:r>
              <a:rPr sz="1100" spc="-5" dirty="0">
                <a:latin typeface="+mn-lt"/>
                <a:cs typeface="Arial MT"/>
              </a:rPr>
              <a:t> </a:t>
            </a:r>
            <a:r>
              <a:rPr sz="1100" spc="-50" dirty="0">
                <a:latin typeface="+mn-lt"/>
                <a:cs typeface="Arial MT"/>
              </a:rPr>
              <a:t>we’re</a:t>
            </a:r>
            <a:r>
              <a:rPr sz="1100" dirty="0">
                <a:latin typeface="+mn-lt"/>
                <a:cs typeface="Arial MT"/>
              </a:rPr>
              <a:t> </a:t>
            </a:r>
            <a:r>
              <a:rPr sz="1100" spc="-20" dirty="0">
                <a:latin typeface="+mn-lt"/>
                <a:cs typeface="Arial MT"/>
              </a:rPr>
              <a:t>free </a:t>
            </a:r>
            <a:r>
              <a:rPr sz="1100" dirty="0">
                <a:latin typeface="+mn-lt"/>
                <a:cs typeface="Arial MT"/>
              </a:rPr>
              <a:t>to </a:t>
            </a:r>
            <a:r>
              <a:rPr sz="1100" spc="-40" dirty="0">
                <a:latin typeface="+mn-lt"/>
                <a:cs typeface="Arial MT"/>
              </a:rPr>
              <a:t>accept</a:t>
            </a:r>
            <a:r>
              <a:rPr sz="1100" spc="5" dirty="0">
                <a:latin typeface="+mn-lt"/>
                <a:cs typeface="Arial MT"/>
              </a:rPr>
              <a:t> </a:t>
            </a:r>
            <a:r>
              <a:rPr sz="1100" dirty="0">
                <a:latin typeface="+mn-lt"/>
                <a:cs typeface="Arial MT"/>
              </a:rPr>
              <a:t>or </a:t>
            </a:r>
            <a:r>
              <a:rPr sz="1100" spc="-20" dirty="0">
                <a:latin typeface="+mn-lt"/>
                <a:cs typeface="Arial MT"/>
              </a:rPr>
              <a:t>reject</a:t>
            </a:r>
            <a:r>
              <a:rPr sz="1100" spc="5" dirty="0">
                <a:latin typeface="+mn-lt"/>
                <a:cs typeface="Arial MT"/>
              </a:rPr>
              <a:t> </a:t>
            </a:r>
            <a:r>
              <a:rPr sz="1100" dirty="0">
                <a:latin typeface="+mn-lt"/>
                <a:cs typeface="Arial MT"/>
              </a:rPr>
              <a:t>its </a:t>
            </a:r>
            <a:r>
              <a:rPr sz="1100" spc="-10" dirty="0">
                <a:latin typeface="+mn-lt"/>
                <a:cs typeface="Arial MT"/>
              </a:rPr>
              <a:t>conclusions.</a:t>
            </a:r>
            <a:endParaRPr sz="1100" dirty="0">
              <a:latin typeface="+mn-lt"/>
              <a:cs typeface="Arial MT"/>
            </a:endParaRPr>
          </a:p>
        </p:txBody>
      </p:sp>
    </p:spTree>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634156" cy="34945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A</a:t>
            </a:r>
            <a:r>
              <a:rPr sz="1100" spc="-5" dirty="0">
                <a:latin typeface="+mn-lt"/>
                <a:cs typeface="Arial MT"/>
              </a:rPr>
              <a:t> </a:t>
            </a:r>
            <a:r>
              <a:rPr sz="1100" spc="-40" dirty="0">
                <a:solidFill>
                  <a:srgbClr val="00B0F0"/>
                </a:solidFill>
                <a:latin typeface="+mn-lt"/>
                <a:cs typeface="Arial MT"/>
              </a:rPr>
              <a:t>categorical</a:t>
            </a:r>
            <a:r>
              <a:rPr sz="1100" dirty="0">
                <a:solidFill>
                  <a:srgbClr val="00B0F0"/>
                </a:solidFill>
                <a:latin typeface="+mn-lt"/>
                <a:cs typeface="Arial MT"/>
              </a:rPr>
              <a:t> </a:t>
            </a:r>
            <a:r>
              <a:rPr sz="1100" spc="-50" dirty="0">
                <a:solidFill>
                  <a:srgbClr val="00B0F0"/>
                </a:solidFill>
                <a:latin typeface="+mn-lt"/>
                <a:cs typeface="Arial MT"/>
              </a:rPr>
              <a:t>syllogism</a:t>
            </a:r>
            <a:r>
              <a:rPr sz="1100" dirty="0">
                <a:solidFill>
                  <a:srgbClr val="00B0F0"/>
                </a:solidFill>
                <a:latin typeface="+mn-lt"/>
                <a:cs typeface="Arial MT"/>
              </a:rPr>
              <a:t> </a:t>
            </a:r>
            <a:r>
              <a:rPr sz="1100" spc="-50" dirty="0">
                <a:latin typeface="+mn-lt"/>
                <a:cs typeface="Arial MT"/>
              </a:rPr>
              <a:t>consists</a:t>
            </a:r>
            <a:r>
              <a:rPr sz="1100" spc="-5" dirty="0">
                <a:latin typeface="+mn-lt"/>
                <a:cs typeface="Arial MT"/>
              </a:rPr>
              <a:t> </a:t>
            </a:r>
            <a:r>
              <a:rPr sz="1100" dirty="0">
                <a:latin typeface="+mn-lt"/>
                <a:cs typeface="Arial MT"/>
              </a:rPr>
              <a:t>of a </a:t>
            </a:r>
            <a:r>
              <a:rPr sz="1100" spc="-20" dirty="0">
                <a:latin typeface="+mn-lt"/>
                <a:cs typeface="Arial MT"/>
              </a:rPr>
              <a:t>major</a:t>
            </a:r>
            <a:r>
              <a:rPr sz="1100" spc="-5" dirty="0">
                <a:latin typeface="+mn-lt"/>
                <a:cs typeface="Arial MT"/>
              </a:rPr>
              <a:t> </a:t>
            </a:r>
            <a:r>
              <a:rPr sz="1100" spc="-65" dirty="0">
                <a:latin typeface="+mn-lt"/>
                <a:cs typeface="Arial MT"/>
              </a:rPr>
              <a:t>premise,</a:t>
            </a:r>
            <a:r>
              <a:rPr sz="1100" dirty="0">
                <a:latin typeface="+mn-lt"/>
                <a:cs typeface="Arial MT"/>
              </a:rPr>
              <a:t> a </a:t>
            </a:r>
            <a:r>
              <a:rPr sz="1100" spc="-10" dirty="0">
                <a:latin typeface="+mn-lt"/>
                <a:cs typeface="Arial MT"/>
              </a:rPr>
              <a:t>minor </a:t>
            </a:r>
            <a:r>
              <a:rPr sz="1100" spc="-65" dirty="0">
                <a:latin typeface="+mn-lt"/>
                <a:cs typeface="Arial MT"/>
              </a:rPr>
              <a:t>premise,</a:t>
            </a:r>
            <a:r>
              <a:rPr sz="1100" dirty="0">
                <a:latin typeface="+mn-lt"/>
                <a:cs typeface="Arial MT"/>
              </a:rPr>
              <a:t> </a:t>
            </a:r>
            <a:r>
              <a:rPr sz="1100" spc="-45" dirty="0">
                <a:latin typeface="+mn-lt"/>
                <a:cs typeface="Arial MT"/>
              </a:rPr>
              <a:t>and</a:t>
            </a:r>
            <a:r>
              <a:rPr sz="1100" spc="5" dirty="0">
                <a:latin typeface="+mn-lt"/>
                <a:cs typeface="Arial MT"/>
              </a:rPr>
              <a:t> </a:t>
            </a:r>
            <a:r>
              <a:rPr sz="1100" dirty="0">
                <a:latin typeface="+mn-lt"/>
                <a:cs typeface="Arial MT"/>
              </a:rPr>
              <a:t>a </a:t>
            </a:r>
            <a:r>
              <a:rPr sz="1100" spc="-10" dirty="0">
                <a:latin typeface="+mn-lt"/>
                <a:cs typeface="Arial MT"/>
              </a:rPr>
              <a:t>conclusion.</a:t>
            </a:r>
            <a:endParaRPr sz="1100" dirty="0">
              <a:latin typeface="+mn-lt"/>
              <a:cs typeface="Arial MT"/>
            </a:endParaRPr>
          </a:p>
        </p:txBody>
      </p:sp>
    </p:spTree>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430335"/>
          </a:xfrm>
          <a:prstGeom prst="rect">
            <a:avLst/>
          </a:prstGeom>
        </p:spPr>
        <p:txBody>
          <a:bodyPr vert="horz" wrap="square" lIns="0" tIns="87083" rIns="0" bIns="0" rtlCol="0">
            <a:spAutoFit/>
          </a:bodyPr>
          <a:lstStyle/>
          <a:p>
            <a:pPr marL="12700" marR="5080">
              <a:lnSpc>
                <a:spcPct val="102600"/>
              </a:lnSpc>
              <a:spcBef>
                <a:spcPts val="55"/>
              </a:spcBef>
            </a:pPr>
            <a:r>
              <a:rPr dirty="0">
                <a:solidFill>
                  <a:srgbClr val="000000"/>
                </a:solidFill>
                <a:latin typeface="+mn-lt"/>
              </a:rPr>
              <a:t>The</a:t>
            </a:r>
            <a:r>
              <a:rPr spc="-70" dirty="0">
                <a:solidFill>
                  <a:srgbClr val="000000"/>
                </a:solidFill>
                <a:latin typeface="+mn-lt"/>
              </a:rPr>
              <a:t> </a:t>
            </a:r>
            <a:r>
              <a:rPr spc="-20" dirty="0">
                <a:solidFill>
                  <a:srgbClr val="00B0F0"/>
                </a:solidFill>
                <a:latin typeface="+mn-lt"/>
              </a:rPr>
              <a:t>major</a:t>
            </a:r>
            <a:r>
              <a:rPr spc="-15" dirty="0">
                <a:solidFill>
                  <a:srgbClr val="00B0F0"/>
                </a:solidFill>
                <a:latin typeface="+mn-lt"/>
              </a:rPr>
              <a:t> </a:t>
            </a:r>
            <a:r>
              <a:rPr spc="-65" dirty="0">
                <a:solidFill>
                  <a:srgbClr val="00B0F0"/>
                </a:solidFill>
                <a:latin typeface="+mn-lt"/>
              </a:rPr>
              <a:t>premise</a:t>
            </a:r>
            <a:r>
              <a:rPr spc="-10" dirty="0">
                <a:solidFill>
                  <a:srgbClr val="00B0F0"/>
                </a:solidFill>
                <a:latin typeface="+mn-lt"/>
              </a:rPr>
              <a:t> </a:t>
            </a:r>
            <a:r>
              <a:rPr spc="-10" dirty="0">
                <a:solidFill>
                  <a:srgbClr val="000000"/>
                </a:solidFill>
                <a:latin typeface="+mn-lt"/>
              </a:rPr>
              <a:t>is</a:t>
            </a:r>
            <a:r>
              <a:rPr spc="-15" dirty="0">
                <a:solidFill>
                  <a:srgbClr val="000000"/>
                </a:solidFill>
                <a:latin typeface="+mn-lt"/>
              </a:rPr>
              <a:t> </a:t>
            </a:r>
            <a:r>
              <a:rPr spc="-20" dirty="0">
                <a:solidFill>
                  <a:srgbClr val="000000"/>
                </a:solidFill>
                <a:latin typeface="+mn-lt"/>
              </a:rPr>
              <a:t>typically </a:t>
            </a:r>
            <a:r>
              <a:rPr dirty="0">
                <a:solidFill>
                  <a:srgbClr val="000000"/>
                </a:solidFill>
                <a:latin typeface="+mn-lt"/>
              </a:rPr>
              <a:t>a</a:t>
            </a:r>
            <a:r>
              <a:rPr spc="-15" dirty="0">
                <a:solidFill>
                  <a:srgbClr val="000000"/>
                </a:solidFill>
                <a:latin typeface="+mn-lt"/>
              </a:rPr>
              <a:t> </a:t>
            </a:r>
            <a:r>
              <a:rPr spc="-25" dirty="0">
                <a:solidFill>
                  <a:srgbClr val="000000"/>
                </a:solidFill>
                <a:latin typeface="+mn-lt"/>
              </a:rPr>
              <a:t>conditional</a:t>
            </a:r>
            <a:r>
              <a:rPr spc="-15" dirty="0">
                <a:solidFill>
                  <a:srgbClr val="000000"/>
                </a:solidFill>
                <a:latin typeface="+mn-lt"/>
              </a:rPr>
              <a:t> </a:t>
            </a:r>
            <a:r>
              <a:rPr spc="-30" dirty="0">
                <a:solidFill>
                  <a:srgbClr val="000000"/>
                </a:solidFill>
                <a:latin typeface="+mn-lt"/>
              </a:rPr>
              <a:t>statement</a:t>
            </a:r>
            <a:r>
              <a:rPr spc="-15" dirty="0">
                <a:solidFill>
                  <a:srgbClr val="000000"/>
                </a:solidFill>
                <a:latin typeface="+mn-lt"/>
              </a:rPr>
              <a:t> </a:t>
            </a:r>
            <a:r>
              <a:rPr spc="-60" dirty="0">
                <a:solidFill>
                  <a:srgbClr val="000000"/>
                </a:solidFill>
                <a:latin typeface="+mn-lt"/>
              </a:rPr>
              <a:t>such</a:t>
            </a:r>
            <a:r>
              <a:rPr spc="-15" dirty="0">
                <a:solidFill>
                  <a:srgbClr val="000000"/>
                </a:solidFill>
                <a:latin typeface="+mn-lt"/>
              </a:rPr>
              <a:t> </a:t>
            </a:r>
            <a:r>
              <a:rPr spc="-105" dirty="0">
                <a:solidFill>
                  <a:srgbClr val="000000"/>
                </a:solidFill>
                <a:latin typeface="+mn-lt"/>
              </a:rPr>
              <a:t>as</a:t>
            </a:r>
            <a:r>
              <a:rPr spc="30" dirty="0">
                <a:solidFill>
                  <a:srgbClr val="000000"/>
                </a:solidFill>
                <a:latin typeface="+mn-lt"/>
              </a:rPr>
              <a:t> </a:t>
            </a:r>
            <a:r>
              <a:rPr spc="45" dirty="0">
                <a:solidFill>
                  <a:schemeClr val="accent1">
                    <a:lumMod val="75000"/>
                  </a:schemeClr>
                </a:solidFill>
                <a:latin typeface="+mn-lt"/>
              </a:rPr>
              <a:t>“If </a:t>
            </a:r>
            <a:r>
              <a:rPr spc="-10" dirty="0">
                <a:solidFill>
                  <a:schemeClr val="accent1">
                    <a:lumMod val="75000"/>
                  </a:schemeClr>
                </a:solidFill>
                <a:latin typeface="+mn-lt"/>
              </a:rPr>
              <a:t>P,</a:t>
            </a:r>
            <a:r>
              <a:rPr spc="-60" dirty="0">
                <a:solidFill>
                  <a:schemeClr val="accent1">
                    <a:lumMod val="75000"/>
                  </a:schemeClr>
                </a:solidFill>
                <a:latin typeface="+mn-lt"/>
              </a:rPr>
              <a:t> </a:t>
            </a:r>
            <a:r>
              <a:rPr spc="-10" dirty="0">
                <a:solidFill>
                  <a:schemeClr val="accent3">
                    <a:lumMod val="75000"/>
                  </a:schemeClr>
                </a:solidFill>
                <a:latin typeface="+mn-lt"/>
              </a:rPr>
              <a:t>then</a:t>
            </a:r>
            <a:r>
              <a:rPr spc="-55" dirty="0">
                <a:solidFill>
                  <a:srgbClr val="BF003F"/>
                </a:solidFill>
                <a:latin typeface="+mn-lt"/>
              </a:rPr>
              <a:t> </a:t>
            </a:r>
            <a:r>
              <a:rPr spc="-25" dirty="0">
                <a:solidFill>
                  <a:schemeClr val="accent3">
                    <a:lumMod val="75000"/>
                  </a:schemeClr>
                </a:solidFill>
                <a:latin typeface="+mn-lt"/>
              </a:rPr>
              <a:t>Q.”</a:t>
            </a:r>
          </a:p>
        </p:txBody>
      </p:sp>
      <p:sp>
        <p:nvSpPr>
          <p:cNvPr id="3" name="object 3"/>
          <p:cNvSpPr txBox="1"/>
          <p:nvPr/>
        </p:nvSpPr>
        <p:spPr>
          <a:xfrm>
            <a:off x="460451" y="1309330"/>
            <a:ext cx="3425190" cy="1092200"/>
          </a:xfrm>
          <a:prstGeom prst="rect">
            <a:avLst/>
          </a:prstGeom>
        </p:spPr>
        <p:txBody>
          <a:bodyPr vert="horz" wrap="square" lIns="0" tIns="11430" rIns="0" bIns="0" rtlCol="0">
            <a:spAutoFit/>
          </a:bodyPr>
          <a:lstStyle/>
          <a:p>
            <a:pPr marL="174625" indent="-136525">
              <a:lnSpc>
                <a:spcPct val="100000"/>
              </a:lnSpc>
              <a:spcBef>
                <a:spcPts val="90"/>
              </a:spcBef>
              <a:buFont typeface="Arial"/>
              <a:buChar char="•"/>
              <a:tabLst>
                <a:tab pos="174625" algn="l"/>
                <a:tab pos="595630" algn="l"/>
              </a:tabLst>
            </a:pPr>
            <a:r>
              <a:rPr sz="1100" dirty="0">
                <a:solidFill>
                  <a:schemeClr val="accent1">
                    <a:lumMod val="75000"/>
                  </a:schemeClr>
                </a:solidFill>
                <a:latin typeface="+mn-lt"/>
                <a:cs typeface="Arial MT"/>
              </a:rPr>
              <a:t>If</a:t>
            </a:r>
            <a:r>
              <a:rPr sz="1100" spc="70" dirty="0">
                <a:solidFill>
                  <a:schemeClr val="accent1">
                    <a:lumMod val="75000"/>
                  </a:schemeClr>
                </a:solidFill>
                <a:latin typeface="+mn-lt"/>
                <a:cs typeface="Arial MT"/>
              </a:rPr>
              <a:t> </a:t>
            </a:r>
            <a:r>
              <a:rPr sz="1100" dirty="0">
                <a:solidFill>
                  <a:schemeClr val="accent1">
                    <a:lumMod val="75000"/>
                  </a:schemeClr>
                </a:solidFill>
                <a:latin typeface="+mn-lt"/>
                <a:cs typeface="Arial MT"/>
              </a:rPr>
              <a:t>.</a:t>
            </a:r>
            <a:r>
              <a:rPr sz="1100" spc="-120" dirty="0">
                <a:solidFill>
                  <a:schemeClr val="accent1">
                    <a:lumMod val="75000"/>
                  </a:schemeClr>
                </a:solidFill>
                <a:latin typeface="+mn-lt"/>
                <a:cs typeface="Arial MT"/>
              </a:rPr>
              <a:t> </a:t>
            </a:r>
            <a:r>
              <a:rPr sz="1100" dirty="0">
                <a:solidFill>
                  <a:schemeClr val="accent1">
                    <a:lumMod val="75000"/>
                  </a:schemeClr>
                </a:solidFill>
                <a:latin typeface="+mn-lt"/>
                <a:cs typeface="Arial MT"/>
              </a:rPr>
              <a:t>.</a:t>
            </a:r>
            <a:r>
              <a:rPr sz="1100" spc="-114" dirty="0">
                <a:solidFill>
                  <a:schemeClr val="accent1">
                    <a:lumMod val="75000"/>
                  </a:schemeClr>
                </a:solidFill>
                <a:latin typeface="+mn-lt"/>
                <a:cs typeface="Arial MT"/>
              </a:rPr>
              <a:t> </a:t>
            </a:r>
            <a:r>
              <a:rPr sz="1100" spc="-50" dirty="0">
                <a:solidFill>
                  <a:schemeClr val="accent1">
                    <a:lumMod val="75000"/>
                  </a:schemeClr>
                </a:solidFill>
                <a:latin typeface="+mn-lt"/>
                <a:cs typeface="Arial MT"/>
              </a:rPr>
              <a:t>.</a:t>
            </a:r>
            <a:r>
              <a:rPr sz="1100" dirty="0">
                <a:solidFill>
                  <a:schemeClr val="accent1">
                    <a:lumMod val="75000"/>
                  </a:schemeClr>
                </a:solidFill>
                <a:latin typeface="+mn-lt"/>
                <a:cs typeface="Arial MT"/>
              </a:rPr>
              <a:t>	</a:t>
            </a:r>
            <a:r>
              <a:rPr sz="1100" spc="-10" dirty="0">
                <a:solidFill>
                  <a:schemeClr val="accent1">
                    <a:lumMod val="75000"/>
                  </a:schemeClr>
                </a:solidFill>
                <a:latin typeface="+mn-lt"/>
                <a:cs typeface="Arial MT"/>
              </a:rPr>
              <a:t>is</a:t>
            </a:r>
            <a:r>
              <a:rPr sz="1100" spc="-45" dirty="0">
                <a:solidFill>
                  <a:schemeClr val="accent1">
                    <a:lumMod val="75000"/>
                  </a:schemeClr>
                </a:solidFill>
                <a:latin typeface="+mn-lt"/>
                <a:cs typeface="Arial MT"/>
              </a:rPr>
              <a:t> </a:t>
            </a:r>
            <a:r>
              <a:rPr sz="1100" dirty="0">
                <a:solidFill>
                  <a:schemeClr val="accent1">
                    <a:lumMod val="75000"/>
                  </a:schemeClr>
                </a:solidFill>
                <a:latin typeface="+mn-lt"/>
                <a:cs typeface="Arial MT"/>
              </a:rPr>
              <a:t>the</a:t>
            </a:r>
            <a:r>
              <a:rPr sz="1100" spc="-45" dirty="0">
                <a:solidFill>
                  <a:schemeClr val="accent1">
                    <a:lumMod val="75000"/>
                  </a:schemeClr>
                </a:solidFill>
                <a:latin typeface="+mn-lt"/>
                <a:cs typeface="Arial MT"/>
              </a:rPr>
              <a:t> </a:t>
            </a:r>
            <a:r>
              <a:rPr sz="1100" spc="-10" dirty="0">
                <a:solidFill>
                  <a:schemeClr val="accent1">
                    <a:lumMod val="75000"/>
                  </a:schemeClr>
                </a:solidFill>
                <a:latin typeface="+mn-lt"/>
                <a:cs typeface="Arial MT"/>
              </a:rPr>
              <a:t>antecedent.</a:t>
            </a:r>
            <a:endParaRPr sz="1100" dirty="0">
              <a:solidFill>
                <a:schemeClr val="accent1">
                  <a:lumMod val="75000"/>
                </a:schemeClr>
              </a:solidFill>
              <a:latin typeface="+mn-lt"/>
              <a:cs typeface="Arial MT"/>
            </a:endParaRPr>
          </a:p>
          <a:p>
            <a:pPr>
              <a:lnSpc>
                <a:spcPct val="100000"/>
              </a:lnSpc>
              <a:spcBef>
                <a:spcPts val="720"/>
              </a:spcBef>
              <a:buFont typeface="Arial"/>
              <a:buChar char="•"/>
            </a:pPr>
            <a:endParaRPr sz="1100" dirty="0">
              <a:latin typeface="+mn-lt"/>
              <a:cs typeface="Arial MT"/>
            </a:endParaRPr>
          </a:p>
          <a:p>
            <a:pPr marL="174625" indent="-136525">
              <a:lnSpc>
                <a:spcPct val="100000"/>
              </a:lnSpc>
              <a:buFont typeface="Arial"/>
              <a:buChar char="•"/>
              <a:tabLst>
                <a:tab pos="174625" algn="l"/>
                <a:tab pos="769620" algn="l"/>
              </a:tabLst>
            </a:pPr>
            <a:r>
              <a:rPr sz="1100" spc="-10" dirty="0">
                <a:solidFill>
                  <a:schemeClr val="accent3">
                    <a:lumMod val="75000"/>
                  </a:schemeClr>
                </a:solidFill>
                <a:latin typeface="+mn-lt"/>
                <a:cs typeface="Arial MT"/>
              </a:rPr>
              <a:t>then</a:t>
            </a:r>
            <a:r>
              <a:rPr sz="1100" spc="-55" dirty="0">
                <a:solidFill>
                  <a:schemeClr val="accent3">
                    <a:lumMod val="75000"/>
                  </a:schemeClr>
                </a:solidFill>
                <a:latin typeface="+mn-lt"/>
                <a:cs typeface="Arial MT"/>
              </a:rPr>
              <a:t> </a:t>
            </a:r>
            <a:r>
              <a:rPr sz="1100" dirty="0">
                <a:solidFill>
                  <a:schemeClr val="accent3">
                    <a:lumMod val="75000"/>
                  </a:schemeClr>
                </a:solidFill>
                <a:latin typeface="+mn-lt"/>
                <a:cs typeface="Arial MT"/>
              </a:rPr>
              <a:t>.</a:t>
            </a:r>
            <a:r>
              <a:rPr sz="1100" spc="-125" dirty="0">
                <a:solidFill>
                  <a:schemeClr val="accent3">
                    <a:lumMod val="75000"/>
                  </a:schemeClr>
                </a:solidFill>
                <a:latin typeface="+mn-lt"/>
                <a:cs typeface="Arial MT"/>
              </a:rPr>
              <a:t> </a:t>
            </a:r>
            <a:r>
              <a:rPr sz="1100" dirty="0">
                <a:solidFill>
                  <a:schemeClr val="accent3">
                    <a:lumMod val="75000"/>
                  </a:schemeClr>
                </a:solidFill>
                <a:latin typeface="+mn-lt"/>
                <a:cs typeface="Arial MT"/>
              </a:rPr>
              <a:t>.</a:t>
            </a:r>
            <a:r>
              <a:rPr sz="1100" spc="-125" dirty="0">
                <a:solidFill>
                  <a:schemeClr val="accent3">
                    <a:lumMod val="75000"/>
                  </a:schemeClr>
                </a:solidFill>
                <a:latin typeface="+mn-lt"/>
                <a:cs typeface="Arial MT"/>
              </a:rPr>
              <a:t> </a:t>
            </a:r>
            <a:r>
              <a:rPr sz="1100" spc="-50" dirty="0">
                <a:solidFill>
                  <a:schemeClr val="accent3">
                    <a:lumMod val="75000"/>
                  </a:schemeClr>
                </a:solidFill>
                <a:latin typeface="+mn-lt"/>
                <a:cs typeface="Arial MT"/>
              </a:rPr>
              <a:t>.</a:t>
            </a:r>
            <a:r>
              <a:rPr sz="1100" dirty="0">
                <a:solidFill>
                  <a:schemeClr val="accent3">
                    <a:lumMod val="75000"/>
                  </a:schemeClr>
                </a:solidFill>
                <a:latin typeface="+mn-lt"/>
                <a:cs typeface="Arial MT"/>
              </a:rPr>
              <a:t>	</a:t>
            </a:r>
            <a:r>
              <a:rPr sz="1100" spc="-10" dirty="0">
                <a:solidFill>
                  <a:schemeClr val="accent3">
                    <a:lumMod val="75000"/>
                  </a:schemeClr>
                </a:solidFill>
                <a:latin typeface="+mn-lt"/>
                <a:cs typeface="Arial MT"/>
              </a:rPr>
              <a:t>is</a:t>
            </a:r>
            <a:r>
              <a:rPr sz="1100" spc="-45" dirty="0">
                <a:solidFill>
                  <a:schemeClr val="accent3">
                    <a:lumMod val="75000"/>
                  </a:schemeClr>
                </a:solidFill>
                <a:latin typeface="+mn-lt"/>
                <a:cs typeface="Arial MT"/>
              </a:rPr>
              <a:t> </a:t>
            </a:r>
            <a:r>
              <a:rPr sz="1100" dirty="0">
                <a:solidFill>
                  <a:schemeClr val="accent3">
                    <a:lumMod val="75000"/>
                  </a:schemeClr>
                </a:solidFill>
                <a:latin typeface="+mn-lt"/>
                <a:cs typeface="Arial MT"/>
              </a:rPr>
              <a:t>the</a:t>
            </a:r>
            <a:r>
              <a:rPr sz="1100" spc="-45" dirty="0">
                <a:solidFill>
                  <a:schemeClr val="accent3">
                    <a:lumMod val="75000"/>
                  </a:schemeClr>
                </a:solidFill>
                <a:latin typeface="+mn-lt"/>
                <a:cs typeface="Arial MT"/>
              </a:rPr>
              <a:t> </a:t>
            </a:r>
            <a:r>
              <a:rPr sz="1100" spc="-10" dirty="0">
                <a:solidFill>
                  <a:schemeClr val="accent3">
                    <a:lumMod val="75000"/>
                  </a:schemeClr>
                </a:solidFill>
                <a:latin typeface="+mn-lt"/>
                <a:cs typeface="Arial MT"/>
              </a:rPr>
              <a:t>consequent.</a:t>
            </a:r>
            <a:endParaRPr sz="1100" dirty="0">
              <a:solidFill>
                <a:schemeClr val="accent3">
                  <a:lumMod val="75000"/>
                </a:schemeClr>
              </a:solidFill>
              <a:latin typeface="+mn-lt"/>
              <a:cs typeface="Arial MT"/>
            </a:endParaRPr>
          </a:p>
          <a:p>
            <a:pPr>
              <a:lnSpc>
                <a:spcPct val="100000"/>
              </a:lnSpc>
              <a:spcBef>
                <a:spcPts val="1195"/>
              </a:spcBef>
            </a:pPr>
            <a:endParaRPr sz="1100" dirty="0">
              <a:latin typeface="+mn-lt"/>
              <a:cs typeface="Arial MT"/>
            </a:endParaRPr>
          </a:p>
          <a:p>
            <a:pPr marL="286385">
              <a:lnSpc>
                <a:spcPct val="100000"/>
              </a:lnSpc>
            </a:pPr>
            <a:r>
              <a:rPr sz="1100" spc="70" dirty="0">
                <a:solidFill>
                  <a:schemeClr val="accent1">
                    <a:lumMod val="75000"/>
                  </a:schemeClr>
                </a:solidFill>
                <a:latin typeface="+mn-lt"/>
                <a:cs typeface="Arial MT"/>
              </a:rPr>
              <a:t>“If</a:t>
            </a:r>
            <a:r>
              <a:rPr sz="1100" spc="-10" dirty="0">
                <a:solidFill>
                  <a:schemeClr val="accent1">
                    <a:lumMod val="75000"/>
                  </a:schemeClr>
                </a:solidFill>
                <a:latin typeface="+mn-lt"/>
                <a:cs typeface="Arial MT"/>
              </a:rPr>
              <a:t> </a:t>
            </a:r>
            <a:r>
              <a:rPr sz="1100" dirty="0">
                <a:solidFill>
                  <a:schemeClr val="accent1">
                    <a:lumMod val="75000"/>
                  </a:schemeClr>
                </a:solidFill>
                <a:latin typeface="+mn-lt"/>
                <a:cs typeface="Arial MT"/>
              </a:rPr>
              <a:t>a</a:t>
            </a:r>
            <a:r>
              <a:rPr sz="1100" spc="-5" dirty="0">
                <a:solidFill>
                  <a:schemeClr val="accent1">
                    <a:lumMod val="75000"/>
                  </a:schemeClr>
                </a:solidFill>
                <a:latin typeface="+mn-lt"/>
                <a:cs typeface="Arial MT"/>
              </a:rPr>
              <a:t> </a:t>
            </a:r>
            <a:r>
              <a:rPr sz="1100" spc="-10" dirty="0">
                <a:solidFill>
                  <a:schemeClr val="accent1">
                    <a:lumMod val="75000"/>
                  </a:schemeClr>
                </a:solidFill>
                <a:latin typeface="+mn-lt"/>
                <a:cs typeface="Arial MT"/>
              </a:rPr>
              <a:t>country</a:t>
            </a:r>
            <a:r>
              <a:rPr sz="1100" spc="-5" dirty="0">
                <a:solidFill>
                  <a:schemeClr val="accent1">
                    <a:lumMod val="75000"/>
                  </a:schemeClr>
                </a:solidFill>
                <a:latin typeface="+mn-lt"/>
                <a:cs typeface="Arial MT"/>
              </a:rPr>
              <a:t> </a:t>
            </a:r>
            <a:r>
              <a:rPr sz="1100" spc="-10" dirty="0">
                <a:solidFill>
                  <a:schemeClr val="accent1">
                    <a:lumMod val="75000"/>
                  </a:schemeClr>
                </a:solidFill>
                <a:latin typeface="+mn-lt"/>
                <a:cs typeface="Arial MT"/>
              </a:rPr>
              <a:t>is </a:t>
            </a:r>
            <a:r>
              <a:rPr sz="1100" spc="-40" dirty="0">
                <a:solidFill>
                  <a:schemeClr val="accent1">
                    <a:lumMod val="75000"/>
                  </a:schemeClr>
                </a:solidFill>
                <a:latin typeface="+mn-lt"/>
                <a:cs typeface="Arial MT"/>
              </a:rPr>
              <a:t>wealthy,</a:t>
            </a:r>
            <a:r>
              <a:rPr sz="1100" spc="-5" dirty="0">
                <a:solidFill>
                  <a:schemeClr val="accent1">
                    <a:lumMod val="75000"/>
                  </a:schemeClr>
                </a:solidFill>
                <a:latin typeface="+mn-lt"/>
                <a:cs typeface="Arial MT"/>
              </a:rPr>
              <a:t> </a:t>
            </a:r>
            <a:r>
              <a:rPr sz="1100" spc="-10" dirty="0">
                <a:solidFill>
                  <a:schemeClr val="accent3">
                    <a:lumMod val="75000"/>
                  </a:schemeClr>
                </a:solidFill>
                <a:latin typeface="+mn-lt"/>
                <a:cs typeface="Arial MT"/>
              </a:rPr>
              <a:t>then</a:t>
            </a:r>
            <a:r>
              <a:rPr sz="1100" spc="-5" dirty="0">
                <a:solidFill>
                  <a:schemeClr val="accent3">
                    <a:lumMod val="75000"/>
                  </a:schemeClr>
                </a:solidFill>
                <a:latin typeface="+mn-lt"/>
                <a:cs typeface="Arial MT"/>
              </a:rPr>
              <a:t> </a:t>
            </a:r>
            <a:r>
              <a:rPr sz="1100" dirty="0">
                <a:solidFill>
                  <a:schemeClr val="accent3">
                    <a:lumMod val="75000"/>
                  </a:schemeClr>
                </a:solidFill>
                <a:latin typeface="+mn-lt"/>
                <a:cs typeface="Arial MT"/>
              </a:rPr>
              <a:t>it</a:t>
            </a:r>
            <a:r>
              <a:rPr sz="1100" spc="-10" dirty="0">
                <a:solidFill>
                  <a:schemeClr val="accent3">
                    <a:lumMod val="75000"/>
                  </a:schemeClr>
                </a:solidFill>
                <a:latin typeface="+mn-lt"/>
                <a:cs typeface="Arial MT"/>
              </a:rPr>
              <a:t> </a:t>
            </a:r>
            <a:r>
              <a:rPr sz="1100" dirty="0">
                <a:solidFill>
                  <a:schemeClr val="accent3">
                    <a:lumMod val="75000"/>
                  </a:schemeClr>
                </a:solidFill>
                <a:latin typeface="+mn-lt"/>
                <a:cs typeface="Arial MT"/>
              </a:rPr>
              <a:t>will</a:t>
            </a:r>
            <a:r>
              <a:rPr sz="1100" spc="-5" dirty="0">
                <a:solidFill>
                  <a:schemeClr val="accent3">
                    <a:lumMod val="75000"/>
                  </a:schemeClr>
                </a:solidFill>
                <a:latin typeface="+mn-lt"/>
                <a:cs typeface="Arial MT"/>
              </a:rPr>
              <a:t> </a:t>
            </a:r>
            <a:r>
              <a:rPr sz="1100" spc="-30" dirty="0">
                <a:solidFill>
                  <a:schemeClr val="accent3">
                    <a:lumMod val="75000"/>
                  </a:schemeClr>
                </a:solidFill>
                <a:latin typeface="+mn-lt"/>
                <a:cs typeface="Arial MT"/>
              </a:rPr>
              <a:t>be</a:t>
            </a:r>
            <a:r>
              <a:rPr sz="1100" spc="-5" dirty="0">
                <a:solidFill>
                  <a:schemeClr val="accent3">
                    <a:lumMod val="75000"/>
                  </a:schemeClr>
                </a:solidFill>
                <a:latin typeface="+mn-lt"/>
                <a:cs typeface="Arial MT"/>
              </a:rPr>
              <a:t> </a:t>
            </a:r>
            <a:r>
              <a:rPr sz="1100" dirty="0">
                <a:solidFill>
                  <a:schemeClr val="accent3">
                    <a:lumMod val="75000"/>
                  </a:schemeClr>
                </a:solidFill>
                <a:latin typeface="+mn-lt"/>
                <a:cs typeface="Arial MT"/>
              </a:rPr>
              <a:t>a</a:t>
            </a:r>
            <a:r>
              <a:rPr sz="1100" spc="-5" dirty="0">
                <a:solidFill>
                  <a:schemeClr val="accent3">
                    <a:lumMod val="75000"/>
                  </a:schemeClr>
                </a:solidFill>
                <a:latin typeface="+mn-lt"/>
                <a:cs typeface="Arial MT"/>
              </a:rPr>
              <a:t> </a:t>
            </a:r>
            <a:r>
              <a:rPr sz="1100" spc="-10" dirty="0">
                <a:solidFill>
                  <a:schemeClr val="accent3">
                    <a:lumMod val="75000"/>
                  </a:schemeClr>
                </a:solidFill>
                <a:latin typeface="+mn-lt"/>
                <a:cs typeface="Arial MT"/>
              </a:rPr>
              <a:t>democracy.”</a:t>
            </a:r>
            <a:endParaRPr sz="1100" dirty="0">
              <a:solidFill>
                <a:schemeClr val="accent3">
                  <a:lumMod val="75000"/>
                </a:schemeClr>
              </a:solidFill>
              <a:latin typeface="+mn-lt"/>
              <a:cs typeface="Arial MT"/>
            </a:endParaRPr>
          </a:p>
        </p:txBody>
      </p:sp>
    </p:spTree>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5610"/>
            <a:ext cx="3872229" cy="349455"/>
          </a:xfrm>
          <a:prstGeom prst="rect">
            <a:avLst/>
          </a:prstGeom>
        </p:spPr>
        <p:txBody>
          <a:bodyPr vert="horz" wrap="square" lIns="0" tIns="6985" rIns="0" bIns="0" rtlCol="0">
            <a:spAutoFit/>
          </a:bodyPr>
          <a:lstStyle/>
          <a:p>
            <a:pPr marL="12700" marR="5080">
              <a:lnSpc>
                <a:spcPct val="102699"/>
              </a:lnSpc>
              <a:spcBef>
                <a:spcPts val="55"/>
              </a:spcBef>
            </a:pPr>
            <a:r>
              <a:rPr dirty="0">
                <a:solidFill>
                  <a:srgbClr val="000000"/>
                </a:solidFill>
                <a:latin typeface="+mn-lt"/>
              </a:rPr>
              <a:t>The</a:t>
            </a:r>
            <a:r>
              <a:rPr spc="-45" dirty="0">
                <a:solidFill>
                  <a:srgbClr val="000000"/>
                </a:solidFill>
                <a:latin typeface="+mn-lt"/>
              </a:rPr>
              <a:t> </a:t>
            </a:r>
            <a:r>
              <a:rPr spc="-20" dirty="0">
                <a:solidFill>
                  <a:srgbClr val="00B0F0"/>
                </a:solidFill>
                <a:latin typeface="+mn-lt"/>
              </a:rPr>
              <a:t>minor</a:t>
            </a:r>
            <a:r>
              <a:rPr spc="-25" dirty="0">
                <a:solidFill>
                  <a:srgbClr val="00B0F0"/>
                </a:solidFill>
                <a:latin typeface="+mn-lt"/>
              </a:rPr>
              <a:t> </a:t>
            </a:r>
            <a:r>
              <a:rPr spc="-65" dirty="0">
                <a:solidFill>
                  <a:srgbClr val="00B0F0"/>
                </a:solidFill>
                <a:latin typeface="+mn-lt"/>
              </a:rPr>
              <a:t>premise</a:t>
            </a:r>
            <a:r>
              <a:rPr spc="-10" dirty="0">
                <a:solidFill>
                  <a:srgbClr val="00B0F0"/>
                </a:solidFill>
                <a:latin typeface="+mn-lt"/>
              </a:rPr>
              <a:t> </a:t>
            </a:r>
            <a:r>
              <a:rPr spc="-50" dirty="0">
                <a:solidFill>
                  <a:srgbClr val="000000"/>
                </a:solidFill>
                <a:latin typeface="+mn-lt"/>
              </a:rPr>
              <a:t>consists</a:t>
            </a:r>
            <a:r>
              <a:rPr spc="-25" dirty="0">
                <a:solidFill>
                  <a:srgbClr val="000000"/>
                </a:solidFill>
                <a:latin typeface="+mn-lt"/>
              </a:rPr>
              <a:t> </a:t>
            </a:r>
            <a:r>
              <a:rPr dirty="0">
                <a:solidFill>
                  <a:srgbClr val="000000"/>
                </a:solidFill>
                <a:latin typeface="+mn-lt"/>
              </a:rPr>
              <a:t>of</a:t>
            </a:r>
            <a:r>
              <a:rPr spc="-25" dirty="0">
                <a:solidFill>
                  <a:srgbClr val="000000"/>
                </a:solidFill>
                <a:latin typeface="+mn-lt"/>
              </a:rPr>
              <a:t> </a:t>
            </a:r>
            <a:r>
              <a:rPr dirty="0">
                <a:solidFill>
                  <a:srgbClr val="000000"/>
                </a:solidFill>
                <a:latin typeface="+mn-lt"/>
              </a:rPr>
              <a:t>a</a:t>
            </a:r>
            <a:r>
              <a:rPr spc="-25" dirty="0">
                <a:solidFill>
                  <a:srgbClr val="000000"/>
                </a:solidFill>
                <a:latin typeface="+mn-lt"/>
              </a:rPr>
              <a:t> claim</a:t>
            </a:r>
            <a:r>
              <a:rPr spc="-30" dirty="0">
                <a:solidFill>
                  <a:srgbClr val="000000"/>
                </a:solidFill>
                <a:latin typeface="+mn-lt"/>
              </a:rPr>
              <a:t> </a:t>
            </a:r>
            <a:r>
              <a:rPr spc="-10" dirty="0">
                <a:solidFill>
                  <a:srgbClr val="000000"/>
                </a:solidFill>
                <a:latin typeface="+mn-lt"/>
              </a:rPr>
              <a:t>about</a:t>
            </a:r>
            <a:r>
              <a:rPr spc="-25" dirty="0">
                <a:solidFill>
                  <a:srgbClr val="000000"/>
                </a:solidFill>
                <a:latin typeface="+mn-lt"/>
              </a:rPr>
              <a:t> either </a:t>
            </a:r>
            <a:r>
              <a:rPr dirty="0">
                <a:solidFill>
                  <a:srgbClr val="000000"/>
                </a:solidFill>
                <a:latin typeface="+mn-lt"/>
              </a:rPr>
              <a:t>the</a:t>
            </a:r>
            <a:r>
              <a:rPr spc="-25" dirty="0">
                <a:solidFill>
                  <a:srgbClr val="000000"/>
                </a:solidFill>
                <a:latin typeface="+mn-lt"/>
              </a:rPr>
              <a:t> </a:t>
            </a:r>
            <a:r>
              <a:rPr spc="-40" dirty="0">
                <a:solidFill>
                  <a:srgbClr val="000000"/>
                </a:solidFill>
                <a:latin typeface="+mn-lt"/>
              </a:rPr>
              <a:t>antecedent </a:t>
            </a:r>
            <a:r>
              <a:rPr dirty="0">
                <a:solidFill>
                  <a:srgbClr val="000000"/>
                </a:solidFill>
                <a:latin typeface="+mn-lt"/>
              </a:rPr>
              <a:t>or</a:t>
            </a:r>
            <a:r>
              <a:rPr spc="-10" dirty="0">
                <a:solidFill>
                  <a:srgbClr val="000000"/>
                </a:solidFill>
                <a:latin typeface="+mn-lt"/>
              </a:rPr>
              <a:t> </a:t>
            </a:r>
            <a:r>
              <a:rPr dirty="0">
                <a:solidFill>
                  <a:srgbClr val="000000"/>
                </a:solidFill>
                <a:latin typeface="+mn-lt"/>
              </a:rPr>
              <a:t>the</a:t>
            </a:r>
            <a:r>
              <a:rPr spc="-10" dirty="0">
                <a:solidFill>
                  <a:srgbClr val="000000"/>
                </a:solidFill>
                <a:latin typeface="+mn-lt"/>
              </a:rPr>
              <a:t> </a:t>
            </a:r>
            <a:r>
              <a:rPr spc="-65" dirty="0">
                <a:solidFill>
                  <a:srgbClr val="000000"/>
                </a:solidFill>
                <a:latin typeface="+mn-lt"/>
              </a:rPr>
              <a:t>consequent</a:t>
            </a:r>
            <a:r>
              <a:rPr spc="-10" dirty="0">
                <a:solidFill>
                  <a:srgbClr val="000000"/>
                </a:solidFill>
                <a:latin typeface="+mn-lt"/>
              </a:rPr>
              <a:t> </a:t>
            </a:r>
            <a:r>
              <a:rPr dirty="0">
                <a:solidFill>
                  <a:srgbClr val="000000"/>
                </a:solidFill>
                <a:latin typeface="+mn-lt"/>
              </a:rPr>
              <a:t>of</a:t>
            </a:r>
            <a:r>
              <a:rPr spc="-10" dirty="0">
                <a:solidFill>
                  <a:srgbClr val="000000"/>
                </a:solidFill>
                <a:latin typeface="+mn-lt"/>
              </a:rPr>
              <a:t> </a:t>
            </a:r>
            <a:r>
              <a:rPr dirty="0">
                <a:solidFill>
                  <a:srgbClr val="000000"/>
                </a:solidFill>
                <a:latin typeface="+mn-lt"/>
              </a:rPr>
              <a:t>the</a:t>
            </a:r>
            <a:r>
              <a:rPr spc="-10" dirty="0">
                <a:solidFill>
                  <a:srgbClr val="000000"/>
                </a:solidFill>
                <a:latin typeface="+mn-lt"/>
              </a:rPr>
              <a:t> </a:t>
            </a:r>
            <a:r>
              <a:rPr spc="-25" dirty="0">
                <a:solidFill>
                  <a:srgbClr val="000000"/>
                </a:solidFill>
                <a:latin typeface="+mn-lt"/>
              </a:rPr>
              <a:t>conditional</a:t>
            </a:r>
            <a:r>
              <a:rPr spc="-10" dirty="0">
                <a:solidFill>
                  <a:srgbClr val="000000"/>
                </a:solidFill>
                <a:latin typeface="+mn-lt"/>
              </a:rPr>
              <a:t> statement.</a:t>
            </a:r>
          </a:p>
        </p:txBody>
      </p:sp>
      <p:sp>
        <p:nvSpPr>
          <p:cNvPr id="3" name="object 3"/>
          <p:cNvSpPr txBox="1"/>
          <p:nvPr/>
        </p:nvSpPr>
        <p:spPr>
          <a:xfrm>
            <a:off x="347294" y="1739759"/>
            <a:ext cx="3735704" cy="349455"/>
          </a:xfrm>
          <a:prstGeom prst="rect">
            <a:avLst/>
          </a:prstGeom>
        </p:spPr>
        <p:txBody>
          <a:bodyPr vert="horz" wrap="square" lIns="0" tIns="6985" rIns="0" bIns="0" rtlCol="0">
            <a:spAutoFit/>
          </a:bodyPr>
          <a:lstStyle/>
          <a:p>
            <a:pPr marL="12700" marR="5080">
              <a:lnSpc>
                <a:spcPct val="102699"/>
              </a:lnSpc>
              <a:spcBef>
                <a:spcPts val="55"/>
              </a:spcBef>
            </a:pPr>
            <a:r>
              <a:rPr sz="1100" dirty="0">
                <a:latin typeface="+mn-lt"/>
                <a:cs typeface="Arial MT"/>
              </a:rPr>
              <a:t>The</a:t>
            </a:r>
            <a:r>
              <a:rPr sz="1100" spc="-30" dirty="0">
                <a:latin typeface="+mn-lt"/>
                <a:cs typeface="Arial MT"/>
              </a:rPr>
              <a:t> </a:t>
            </a:r>
            <a:r>
              <a:rPr sz="1100" spc="-50" dirty="0">
                <a:solidFill>
                  <a:srgbClr val="00B0F0"/>
                </a:solidFill>
                <a:latin typeface="+mn-lt"/>
                <a:cs typeface="Arial MT"/>
              </a:rPr>
              <a:t>conclusion</a:t>
            </a:r>
            <a:r>
              <a:rPr sz="1100" spc="-25" dirty="0">
                <a:solidFill>
                  <a:srgbClr val="FF0000"/>
                </a:solidFill>
                <a:latin typeface="+mn-lt"/>
                <a:cs typeface="Arial MT"/>
              </a:rPr>
              <a:t> </a:t>
            </a:r>
            <a:r>
              <a:rPr sz="1100" spc="-10" dirty="0">
                <a:latin typeface="+mn-lt"/>
                <a:cs typeface="Arial MT"/>
              </a:rPr>
              <a:t>is</a:t>
            </a:r>
            <a:r>
              <a:rPr sz="1100" spc="-25" dirty="0">
                <a:latin typeface="+mn-lt"/>
                <a:cs typeface="Arial MT"/>
              </a:rPr>
              <a:t> </a:t>
            </a:r>
            <a:r>
              <a:rPr sz="1100" dirty="0">
                <a:latin typeface="+mn-lt"/>
                <a:cs typeface="Arial MT"/>
              </a:rPr>
              <a:t>a</a:t>
            </a:r>
            <a:r>
              <a:rPr sz="1100" spc="-25" dirty="0">
                <a:latin typeface="+mn-lt"/>
                <a:cs typeface="Arial MT"/>
              </a:rPr>
              <a:t> claim </a:t>
            </a:r>
            <a:r>
              <a:rPr sz="1100" dirty="0">
                <a:latin typeface="+mn-lt"/>
                <a:cs typeface="Arial MT"/>
              </a:rPr>
              <a:t>that’s</a:t>
            </a:r>
            <a:r>
              <a:rPr sz="1100" spc="-30" dirty="0">
                <a:latin typeface="+mn-lt"/>
                <a:cs typeface="Arial MT"/>
              </a:rPr>
              <a:t> </a:t>
            </a:r>
            <a:r>
              <a:rPr sz="1100" dirty="0">
                <a:latin typeface="+mn-lt"/>
                <a:cs typeface="Arial MT"/>
              </a:rPr>
              <a:t>thought</a:t>
            </a:r>
            <a:r>
              <a:rPr sz="1100" spc="-25" dirty="0">
                <a:latin typeface="+mn-lt"/>
                <a:cs typeface="Arial MT"/>
              </a:rPr>
              <a:t> </a:t>
            </a:r>
            <a:r>
              <a:rPr sz="1100" dirty="0">
                <a:latin typeface="+mn-lt"/>
                <a:cs typeface="Arial MT"/>
              </a:rPr>
              <a:t>to</a:t>
            </a:r>
            <a:r>
              <a:rPr sz="1100" spc="-25" dirty="0">
                <a:latin typeface="+mn-lt"/>
                <a:cs typeface="Arial MT"/>
              </a:rPr>
              <a:t> </a:t>
            </a:r>
            <a:r>
              <a:rPr sz="1100" spc="-30" dirty="0">
                <a:latin typeface="+mn-lt"/>
                <a:cs typeface="Arial MT"/>
              </a:rPr>
              <a:t>be</a:t>
            </a:r>
            <a:r>
              <a:rPr sz="1100" spc="-25" dirty="0">
                <a:latin typeface="+mn-lt"/>
                <a:cs typeface="Arial MT"/>
              </a:rPr>
              <a:t> </a:t>
            </a:r>
            <a:r>
              <a:rPr sz="1100" spc="-40" dirty="0">
                <a:latin typeface="+mn-lt"/>
                <a:cs typeface="Arial MT"/>
              </a:rPr>
              <a:t>supported</a:t>
            </a:r>
            <a:r>
              <a:rPr sz="1100" spc="-25" dirty="0">
                <a:latin typeface="+mn-lt"/>
                <a:cs typeface="Arial MT"/>
              </a:rPr>
              <a:t> </a:t>
            </a:r>
            <a:r>
              <a:rPr sz="1100" spc="-10" dirty="0">
                <a:latin typeface="+mn-lt"/>
                <a:cs typeface="Arial MT"/>
              </a:rPr>
              <a:t>by</a:t>
            </a:r>
            <a:r>
              <a:rPr sz="1100" spc="-30" dirty="0">
                <a:latin typeface="+mn-lt"/>
                <a:cs typeface="Arial MT"/>
              </a:rPr>
              <a:t> </a:t>
            </a:r>
            <a:r>
              <a:rPr sz="1100" spc="-25" dirty="0">
                <a:latin typeface="+mn-lt"/>
                <a:cs typeface="Arial MT"/>
              </a:rPr>
              <a:t>the </a:t>
            </a:r>
            <a:r>
              <a:rPr sz="1100" spc="-10" dirty="0">
                <a:latin typeface="+mn-lt"/>
                <a:cs typeface="Arial MT"/>
              </a:rPr>
              <a:t>premises.</a:t>
            </a:r>
            <a:endParaRPr sz="1100" dirty="0">
              <a:latin typeface="+mn-lt"/>
              <a:cs typeface="Arial MT"/>
            </a:endParaRPr>
          </a:p>
        </p:txBody>
      </p:sp>
    </p:spTree>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33055" y="710869"/>
            <a:ext cx="2142490" cy="0"/>
          </a:xfrm>
          <a:custGeom>
            <a:avLst/>
            <a:gdLst/>
            <a:ahLst/>
            <a:cxnLst/>
            <a:rect l="l" t="t" r="r" b="b"/>
            <a:pathLst>
              <a:path w="2142490">
                <a:moveTo>
                  <a:pt x="0" y="0"/>
                </a:moveTo>
                <a:lnTo>
                  <a:pt x="2141905" y="0"/>
                </a:lnTo>
              </a:path>
            </a:pathLst>
          </a:custGeom>
          <a:ln w="5054">
            <a:solidFill>
              <a:srgbClr val="000000"/>
            </a:solidFill>
          </a:ln>
        </p:spPr>
        <p:txBody>
          <a:bodyPr wrap="square" lIns="0" tIns="0" rIns="0" bIns="0" rtlCol="0"/>
          <a:lstStyle/>
          <a:p>
            <a:endParaRPr/>
          </a:p>
        </p:txBody>
      </p:sp>
      <p:graphicFrame>
        <p:nvGraphicFramePr>
          <p:cNvPr id="3" name="object 3"/>
          <p:cNvGraphicFramePr>
            <a:graphicFrameLocks noGrp="1"/>
          </p:cNvGraphicFramePr>
          <p:nvPr>
            <p:extLst>
              <p:ext uri="{D42A27DB-BD31-4B8C-83A1-F6EECF244321}">
                <p14:modId xmlns:p14="http://schemas.microsoft.com/office/powerpoint/2010/main" val="2845022032"/>
              </p:ext>
            </p:extLst>
          </p:nvPr>
        </p:nvGraphicFramePr>
        <p:xfrm>
          <a:off x="1277213" y="900772"/>
          <a:ext cx="2051684" cy="827405"/>
        </p:xfrm>
        <a:graphic>
          <a:graphicData uri="http://schemas.openxmlformats.org/drawingml/2006/table">
            <a:tbl>
              <a:tblPr firstRow="1" bandRow="1">
                <a:tableStyleId>{2D5ABB26-0587-4C30-8999-92F81FD0307C}</a:tableStyleId>
              </a:tblPr>
              <a:tblGrid>
                <a:gridCol w="469900">
                  <a:extLst>
                    <a:ext uri="{9D8B030D-6E8A-4147-A177-3AD203B41FA5}">
                      <a16:colId xmlns:a16="http://schemas.microsoft.com/office/drawing/2014/main" val="20000"/>
                    </a:ext>
                  </a:extLst>
                </a:gridCol>
                <a:gridCol w="804544">
                  <a:extLst>
                    <a:ext uri="{9D8B030D-6E8A-4147-A177-3AD203B41FA5}">
                      <a16:colId xmlns:a16="http://schemas.microsoft.com/office/drawing/2014/main" val="20001"/>
                    </a:ext>
                  </a:extLst>
                </a:gridCol>
                <a:gridCol w="777240">
                  <a:extLst>
                    <a:ext uri="{9D8B030D-6E8A-4147-A177-3AD203B41FA5}">
                      <a16:colId xmlns:a16="http://schemas.microsoft.com/office/drawing/2014/main" val="20002"/>
                    </a:ext>
                  </a:extLst>
                </a:gridCol>
              </a:tblGrid>
              <a:tr h="241935">
                <a:tc>
                  <a:txBody>
                    <a:bodyPr/>
                    <a:lstStyle/>
                    <a:p>
                      <a:pPr>
                        <a:lnSpc>
                          <a:spcPct val="100000"/>
                        </a:lnSpc>
                      </a:pPr>
                      <a:endParaRPr sz="1000">
                        <a:latin typeface="Times New Roman"/>
                        <a:cs typeface="Times New Roman"/>
                      </a:endParaRPr>
                    </a:p>
                  </a:txBody>
                  <a:tcPr marL="0" marR="0" marT="0" marB="0"/>
                </a:tc>
                <a:tc>
                  <a:txBody>
                    <a:bodyPr/>
                    <a:lstStyle/>
                    <a:p>
                      <a:pPr algn="ctr">
                        <a:lnSpc>
                          <a:spcPts val="1050"/>
                        </a:lnSpc>
                      </a:pPr>
                      <a:r>
                        <a:rPr sz="1100" spc="-10" dirty="0">
                          <a:solidFill>
                            <a:srgbClr val="00B0F0"/>
                          </a:solidFill>
                          <a:latin typeface="+mn-lt"/>
                          <a:cs typeface="Arial MT"/>
                        </a:rPr>
                        <a:t>Antecedent</a:t>
                      </a:r>
                      <a:endParaRPr sz="1100" dirty="0">
                        <a:solidFill>
                          <a:srgbClr val="00B0F0"/>
                        </a:solidFill>
                        <a:latin typeface="+mn-lt"/>
                        <a:cs typeface="Arial MT"/>
                      </a:endParaRPr>
                    </a:p>
                  </a:txBody>
                  <a:tcPr marL="0" marR="0" marT="0" marB="0"/>
                </a:tc>
                <a:tc>
                  <a:txBody>
                    <a:bodyPr/>
                    <a:lstStyle/>
                    <a:p>
                      <a:pPr marL="43815" algn="ctr">
                        <a:lnSpc>
                          <a:spcPts val="1050"/>
                        </a:lnSpc>
                      </a:pPr>
                      <a:r>
                        <a:rPr sz="1100" spc="-30" dirty="0">
                          <a:solidFill>
                            <a:srgbClr val="00B0F0"/>
                          </a:solidFill>
                          <a:latin typeface="+mn-lt"/>
                          <a:cs typeface="Arial MT"/>
                        </a:rPr>
                        <a:t>Consequent</a:t>
                      </a:r>
                      <a:endParaRPr sz="1100" dirty="0">
                        <a:solidFill>
                          <a:srgbClr val="00B0F0"/>
                        </a:solidFill>
                        <a:latin typeface="+mn-lt"/>
                        <a:cs typeface="Arial MT"/>
                      </a:endParaRPr>
                    </a:p>
                  </a:txBody>
                  <a:tcPr marL="0" marR="0" marT="0" marB="0"/>
                </a:tc>
                <a:extLst>
                  <a:ext uri="{0D108BD9-81ED-4DB2-BD59-A6C34878D82A}">
                    <a16:rowId xmlns:a16="http://schemas.microsoft.com/office/drawing/2014/main" val="10000"/>
                  </a:ext>
                </a:extLst>
              </a:tr>
              <a:tr h="343535">
                <a:tc>
                  <a:txBody>
                    <a:bodyPr/>
                    <a:lstStyle/>
                    <a:p>
                      <a:pPr marR="36195" algn="ctr">
                        <a:lnSpc>
                          <a:spcPct val="100000"/>
                        </a:lnSpc>
                        <a:spcBef>
                          <a:spcPts val="530"/>
                        </a:spcBef>
                      </a:pPr>
                      <a:r>
                        <a:rPr sz="1100" spc="-10" dirty="0">
                          <a:solidFill>
                            <a:srgbClr val="00B0F0"/>
                          </a:solidFill>
                          <a:latin typeface="+mn-lt"/>
                          <a:cs typeface="Arial MT"/>
                        </a:rPr>
                        <a:t>Affirm</a:t>
                      </a:r>
                      <a:endParaRPr sz="1100" dirty="0">
                        <a:solidFill>
                          <a:srgbClr val="00B0F0"/>
                        </a:solidFill>
                        <a:latin typeface="+mn-lt"/>
                        <a:cs typeface="Arial MT"/>
                      </a:endParaRPr>
                    </a:p>
                  </a:txBody>
                  <a:tcPr marL="0" marR="0" marT="67310" marB="0"/>
                </a:tc>
                <a:tc>
                  <a:txBody>
                    <a:bodyPr/>
                    <a:lstStyle/>
                    <a:p>
                      <a:pPr algn="ctr">
                        <a:lnSpc>
                          <a:spcPct val="100000"/>
                        </a:lnSpc>
                        <a:spcBef>
                          <a:spcPts val="530"/>
                        </a:spcBef>
                      </a:pPr>
                      <a:r>
                        <a:rPr sz="1100" spc="-50" dirty="0">
                          <a:latin typeface="Arial MT"/>
                          <a:cs typeface="Arial MT"/>
                        </a:rPr>
                        <a:t>?</a:t>
                      </a:r>
                      <a:endParaRPr sz="1100" dirty="0">
                        <a:latin typeface="Arial MT"/>
                        <a:cs typeface="Arial MT"/>
                      </a:endParaRPr>
                    </a:p>
                  </a:txBody>
                  <a:tcPr marL="0" marR="0" marT="67310" marB="0"/>
                </a:tc>
                <a:tc>
                  <a:txBody>
                    <a:bodyPr/>
                    <a:lstStyle/>
                    <a:p>
                      <a:pPr marL="45085" algn="ctr">
                        <a:lnSpc>
                          <a:spcPct val="100000"/>
                        </a:lnSpc>
                        <a:spcBef>
                          <a:spcPts val="530"/>
                        </a:spcBef>
                      </a:pPr>
                      <a:r>
                        <a:rPr sz="1100" spc="-50" dirty="0">
                          <a:latin typeface="Arial MT"/>
                          <a:cs typeface="Arial MT"/>
                        </a:rPr>
                        <a:t>?</a:t>
                      </a:r>
                      <a:endParaRPr sz="1100">
                        <a:latin typeface="Arial MT"/>
                        <a:cs typeface="Arial MT"/>
                      </a:endParaRPr>
                    </a:p>
                  </a:txBody>
                  <a:tcPr marL="0" marR="0" marT="67310" marB="0"/>
                </a:tc>
                <a:extLst>
                  <a:ext uri="{0D108BD9-81ED-4DB2-BD59-A6C34878D82A}">
                    <a16:rowId xmlns:a16="http://schemas.microsoft.com/office/drawing/2014/main" val="10001"/>
                  </a:ext>
                </a:extLst>
              </a:tr>
              <a:tr h="241935">
                <a:tc>
                  <a:txBody>
                    <a:bodyPr/>
                    <a:lstStyle/>
                    <a:p>
                      <a:pPr marR="101600" algn="ctr">
                        <a:lnSpc>
                          <a:spcPts val="1275"/>
                        </a:lnSpc>
                        <a:spcBef>
                          <a:spcPts val="530"/>
                        </a:spcBef>
                      </a:pPr>
                      <a:r>
                        <a:rPr sz="1100" spc="-20" dirty="0">
                          <a:solidFill>
                            <a:srgbClr val="00B0F0"/>
                          </a:solidFill>
                          <a:latin typeface="+mn-lt"/>
                          <a:cs typeface="Arial MT"/>
                        </a:rPr>
                        <a:t>Deny</a:t>
                      </a:r>
                      <a:endParaRPr sz="1100" dirty="0">
                        <a:solidFill>
                          <a:srgbClr val="00B0F0"/>
                        </a:solidFill>
                        <a:latin typeface="+mn-lt"/>
                        <a:cs typeface="Arial MT"/>
                      </a:endParaRPr>
                    </a:p>
                  </a:txBody>
                  <a:tcPr marL="0" marR="0" marT="67310" marB="0"/>
                </a:tc>
                <a:tc>
                  <a:txBody>
                    <a:bodyPr/>
                    <a:lstStyle/>
                    <a:p>
                      <a:pPr algn="ctr">
                        <a:lnSpc>
                          <a:spcPts val="1275"/>
                        </a:lnSpc>
                        <a:spcBef>
                          <a:spcPts val="530"/>
                        </a:spcBef>
                      </a:pPr>
                      <a:r>
                        <a:rPr sz="1100" spc="-50" dirty="0">
                          <a:latin typeface="Arial MT"/>
                          <a:cs typeface="Arial MT"/>
                        </a:rPr>
                        <a:t>?</a:t>
                      </a:r>
                      <a:endParaRPr sz="1100">
                        <a:latin typeface="Arial MT"/>
                        <a:cs typeface="Arial MT"/>
                      </a:endParaRPr>
                    </a:p>
                  </a:txBody>
                  <a:tcPr marL="0" marR="0" marT="67310" marB="0"/>
                </a:tc>
                <a:tc>
                  <a:txBody>
                    <a:bodyPr/>
                    <a:lstStyle/>
                    <a:p>
                      <a:pPr marL="45085" algn="ctr">
                        <a:lnSpc>
                          <a:spcPts val="1275"/>
                        </a:lnSpc>
                        <a:spcBef>
                          <a:spcPts val="530"/>
                        </a:spcBef>
                      </a:pPr>
                      <a:r>
                        <a:rPr sz="1100" spc="-50" dirty="0">
                          <a:latin typeface="Arial MT"/>
                          <a:cs typeface="Arial MT"/>
                        </a:rPr>
                        <a:t>?</a:t>
                      </a:r>
                      <a:endParaRPr sz="1100" dirty="0">
                        <a:latin typeface="Arial MT"/>
                        <a:cs typeface="Arial MT"/>
                      </a:endParaRPr>
                    </a:p>
                  </a:txBody>
                  <a:tcPr marL="0" marR="0" marT="67310" marB="0"/>
                </a:tc>
                <a:extLst>
                  <a:ext uri="{0D108BD9-81ED-4DB2-BD59-A6C34878D82A}">
                    <a16:rowId xmlns:a16="http://schemas.microsoft.com/office/drawing/2014/main" val="10002"/>
                  </a:ext>
                </a:extLst>
              </a:tr>
            </a:tbl>
          </a:graphicData>
        </a:graphic>
      </p:graphicFrame>
      <p:sp>
        <p:nvSpPr>
          <p:cNvPr id="4" name="object 4"/>
          <p:cNvSpPr/>
          <p:nvPr/>
        </p:nvSpPr>
        <p:spPr>
          <a:xfrm>
            <a:off x="1233055" y="1920456"/>
            <a:ext cx="2142490" cy="0"/>
          </a:xfrm>
          <a:custGeom>
            <a:avLst/>
            <a:gdLst/>
            <a:ahLst/>
            <a:cxnLst/>
            <a:rect l="l" t="t" r="r" b="b"/>
            <a:pathLst>
              <a:path w="2142490">
                <a:moveTo>
                  <a:pt x="0" y="0"/>
                </a:moveTo>
                <a:lnTo>
                  <a:pt x="2141905" y="0"/>
                </a:lnTo>
              </a:path>
            </a:pathLst>
          </a:custGeom>
          <a:ln w="5054">
            <a:solidFill>
              <a:srgbClr val="000000"/>
            </a:solidFill>
          </a:ln>
        </p:spPr>
        <p:txBody>
          <a:bodyPr wrap="square" lIns="0" tIns="0" rIns="0" bIns="0" rtlCol="0"/>
          <a:lstStyle/>
          <a:p>
            <a:endParaRPr/>
          </a:p>
        </p:txBody>
      </p:sp>
      <p:sp>
        <p:nvSpPr>
          <p:cNvPr id="5" name="object 5"/>
          <p:cNvSpPr txBox="1"/>
          <p:nvPr/>
        </p:nvSpPr>
        <p:spPr>
          <a:xfrm>
            <a:off x="1235468" y="2354477"/>
            <a:ext cx="2136775" cy="180819"/>
          </a:xfrm>
          <a:prstGeom prst="rect">
            <a:avLst/>
          </a:prstGeom>
        </p:spPr>
        <p:txBody>
          <a:bodyPr vert="horz" wrap="square" lIns="0" tIns="11430" rIns="0" bIns="0" rtlCol="0">
            <a:spAutoFit/>
          </a:bodyPr>
          <a:lstStyle/>
          <a:p>
            <a:pPr marL="12700" algn="ctr">
              <a:lnSpc>
                <a:spcPct val="100000"/>
              </a:lnSpc>
              <a:spcBef>
                <a:spcPts val="90"/>
              </a:spcBef>
            </a:pPr>
            <a:r>
              <a:rPr sz="1100" spc="-20" dirty="0">
                <a:latin typeface="+mn-lt"/>
                <a:cs typeface="Arial MT"/>
              </a:rPr>
              <a:t>Which</a:t>
            </a:r>
            <a:r>
              <a:rPr sz="1100" spc="-10" dirty="0">
                <a:latin typeface="+mn-lt"/>
                <a:cs typeface="Arial MT"/>
              </a:rPr>
              <a:t> </a:t>
            </a:r>
            <a:r>
              <a:rPr sz="1100" dirty="0">
                <a:latin typeface="+mn-lt"/>
                <a:cs typeface="Arial MT"/>
              </a:rPr>
              <a:t>of</a:t>
            </a:r>
            <a:r>
              <a:rPr sz="1100" spc="-5" dirty="0">
                <a:latin typeface="+mn-lt"/>
                <a:cs typeface="Arial MT"/>
              </a:rPr>
              <a:t> </a:t>
            </a:r>
            <a:r>
              <a:rPr sz="1100" spc="-55" dirty="0">
                <a:latin typeface="+mn-lt"/>
                <a:cs typeface="Arial MT"/>
              </a:rPr>
              <a:t>these</a:t>
            </a:r>
            <a:r>
              <a:rPr sz="1100" spc="-5" dirty="0">
                <a:latin typeface="+mn-lt"/>
                <a:cs typeface="Arial MT"/>
              </a:rPr>
              <a:t> </a:t>
            </a:r>
            <a:r>
              <a:rPr sz="1100" spc="-55" dirty="0">
                <a:latin typeface="+mn-lt"/>
                <a:cs typeface="Arial MT"/>
              </a:rPr>
              <a:t>arguments</a:t>
            </a:r>
            <a:r>
              <a:rPr sz="1100" spc="-5" dirty="0">
                <a:latin typeface="+mn-lt"/>
                <a:cs typeface="Arial MT"/>
              </a:rPr>
              <a:t> </a:t>
            </a:r>
            <a:r>
              <a:rPr sz="1100" spc="-60" dirty="0">
                <a:latin typeface="+mn-lt"/>
                <a:cs typeface="Arial MT"/>
              </a:rPr>
              <a:t>are</a:t>
            </a:r>
            <a:r>
              <a:rPr sz="1100" spc="-5" dirty="0">
                <a:latin typeface="+mn-lt"/>
                <a:cs typeface="Arial MT"/>
              </a:rPr>
              <a:t> </a:t>
            </a:r>
            <a:r>
              <a:rPr sz="1100" spc="-20" dirty="0">
                <a:latin typeface="+mn-lt"/>
                <a:cs typeface="Arial MT"/>
              </a:rPr>
              <a:t>valid?</a:t>
            </a:r>
            <a:endParaRPr sz="1100" dirty="0">
              <a:latin typeface="+mn-lt"/>
              <a:cs typeface="Arial MT"/>
            </a:endParaRPr>
          </a:p>
        </p:txBody>
      </p:sp>
    </p:spTree>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3850" y="358775"/>
            <a:ext cx="2409825" cy="232756"/>
          </a:xfrm>
          <a:prstGeom prst="rect">
            <a:avLst/>
          </a:prstGeom>
        </p:spPr>
        <p:txBody>
          <a:bodyPr vert="horz" wrap="square" lIns="0" tIns="17145" rIns="0" bIns="0" rtlCol="0">
            <a:spAutoFit/>
          </a:bodyPr>
          <a:lstStyle/>
          <a:p>
            <a:pPr marL="12700">
              <a:lnSpc>
                <a:spcPct val="100000"/>
              </a:lnSpc>
              <a:spcBef>
                <a:spcPts val="135"/>
              </a:spcBef>
            </a:pPr>
            <a:r>
              <a:rPr sz="1400" spc="-20" dirty="0">
                <a:solidFill>
                  <a:srgbClr val="00B0F0"/>
                </a:solidFill>
                <a:latin typeface="+mj-lt"/>
                <a:cs typeface="Tahoma"/>
              </a:rPr>
              <a:t>Affirming</a:t>
            </a:r>
            <a:r>
              <a:rPr sz="1400" spc="-70" dirty="0">
                <a:solidFill>
                  <a:srgbClr val="00B0F0"/>
                </a:solidFill>
                <a:latin typeface="+mj-lt"/>
                <a:cs typeface="Tahoma"/>
              </a:rPr>
              <a:t> </a:t>
            </a:r>
            <a:r>
              <a:rPr sz="1400" dirty="0">
                <a:solidFill>
                  <a:srgbClr val="00B0F0"/>
                </a:solidFill>
                <a:latin typeface="+mj-lt"/>
                <a:cs typeface="Tahoma"/>
              </a:rPr>
              <a:t>the</a:t>
            </a:r>
            <a:r>
              <a:rPr sz="1400" spc="-65" dirty="0">
                <a:solidFill>
                  <a:srgbClr val="00B0F0"/>
                </a:solidFill>
                <a:latin typeface="+mj-lt"/>
                <a:cs typeface="Tahoma"/>
              </a:rPr>
              <a:t> </a:t>
            </a:r>
            <a:r>
              <a:rPr sz="1400" spc="-35" dirty="0">
                <a:solidFill>
                  <a:srgbClr val="00B0F0"/>
                </a:solidFill>
                <a:latin typeface="+mj-lt"/>
                <a:cs typeface="Tahoma"/>
              </a:rPr>
              <a:t>Antecedent:</a:t>
            </a:r>
            <a:r>
              <a:rPr sz="1400" spc="60" dirty="0">
                <a:solidFill>
                  <a:srgbClr val="00B0F0"/>
                </a:solidFill>
                <a:latin typeface="+mj-lt"/>
                <a:cs typeface="Tahoma"/>
              </a:rPr>
              <a:t> </a:t>
            </a:r>
            <a:r>
              <a:rPr sz="1400" spc="-10" dirty="0">
                <a:solidFill>
                  <a:srgbClr val="00B0F0"/>
                </a:solidFill>
                <a:latin typeface="+mj-lt"/>
                <a:cs typeface="Tahoma"/>
              </a:rPr>
              <a:t>Valid</a:t>
            </a:r>
            <a:endParaRPr sz="1400" dirty="0">
              <a:solidFill>
                <a:srgbClr val="00B0F0"/>
              </a:solidFill>
              <a:latin typeface="+mj-lt"/>
              <a:cs typeface="Tahoma"/>
            </a:endParaRPr>
          </a:p>
        </p:txBody>
      </p:sp>
      <p:graphicFrame>
        <p:nvGraphicFramePr>
          <p:cNvPr id="3" name="object 3"/>
          <p:cNvGraphicFramePr>
            <a:graphicFrameLocks noGrp="1"/>
          </p:cNvGraphicFramePr>
          <p:nvPr>
            <p:extLst>
              <p:ext uri="{D42A27DB-BD31-4B8C-83A1-F6EECF244321}">
                <p14:modId xmlns:p14="http://schemas.microsoft.com/office/powerpoint/2010/main" val="478151309"/>
              </p:ext>
            </p:extLst>
          </p:nvPr>
        </p:nvGraphicFramePr>
        <p:xfrm>
          <a:off x="466763" y="968375"/>
          <a:ext cx="3674110" cy="1067434"/>
        </p:xfrm>
        <a:graphic>
          <a:graphicData uri="http://schemas.openxmlformats.org/drawingml/2006/table">
            <a:tbl>
              <a:tblPr firstRow="1" bandRow="1">
                <a:tableStyleId>{2D5ABB26-0587-4C30-8999-92F81FD0307C}</a:tableStyleId>
              </a:tblPr>
              <a:tblGrid>
                <a:gridCol w="803275">
                  <a:extLst>
                    <a:ext uri="{9D8B030D-6E8A-4147-A177-3AD203B41FA5}">
                      <a16:colId xmlns:a16="http://schemas.microsoft.com/office/drawing/2014/main" val="20000"/>
                    </a:ext>
                  </a:extLst>
                </a:gridCol>
                <a:gridCol w="756285">
                  <a:extLst>
                    <a:ext uri="{9D8B030D-6E8A-4147-A177-3AD203B41FA5}">
                      <a16:colId xmlns:a16="http://schemas.microsoft.com/office/drawing/2014/main" val="20001"/>
                    </a:ext>
                  </a:extLst>
                </a:gridCol>
                <a:gridCol w="2114550">
                  <a:extLst>
                    <a:ext uri="{9D8B030D-6E8A-4147-A177-3AD203B41FA5}">
                      <a16:colId xmlns:a16="http://schemas.microsoft.com/office/drawing/2014/main" val="20002"/>
                    </a:ext>
                  </a:extLst>
                </a:gridCol>
              </a:tblGrid>
              <a:tr h="235585">
                <a:tc>
                  <a:txBody>
                    <a:bodyPr/>
                    <a:lstStyle/>
                    <a:p>
                      <a:pPr>
                        <a:lnSpc>
                          <a:spcPct val="100000"/>
                        </a:lnSpc>
                      </a:pPr>
                      <a:endParaRPr sz="800">
                        <a:latin typeface="+mn-lt"/>
                        <a:cs typeface="Times New Roman"/>
                      </a:endParaRPr>
                    </a:p>
                  </a:txBody>
                  <a:tcPr marL="0" marR="0" marT="0" marB="0">
                    <a:lnB w="6350">
                      <a:solidFill>
                        <a:srgbClr val="000000"/>
                      </a:solidFill>
                      <a:prstDash val="solid"/>
                    </a:lnB>
                  </a:tcPr>
                </a:tc>
                <a:tc>
                  <a:txBody>
                    <a:bodyPr/>
                    <a:lstStyle/>
                    <a:p>
                      <a:pPr marL="75565">
                        <a:lnSpc>
                          <a:spcPts val="765"/>
                        </a:lnSpc>
                      </a:pPr>
                      <a:r>
                        <a:rPr sz="800" spc="-25" dirty="0">
                          <a:latin typeface="+mn-lt"/>
                          <a:cs typeface="Arial MT"/>
                        </a:rPr>
                        <a:t>General</a:t>
                      </a:r>
                      <a:r>
                        <a:rPr sz="800" spc="5" dirty="0">
                          <a:latin typeface="+mn-lt"/>
                          <a:cs typeface="Arial MT"/>
                        </a:rPr>
                        <a:t> </a:t>
                      </a:r>
                      <a:r>
                        <a:rPr sz="800" spc="-20" dirty="0">
                          <a:latin typeface="+mn-lt"/>
                          <a:cs typeface="Arial MT"/>
                        </a:rPr>
                        <a:t>Form</a:t>
                      </a:r>
                      <a:endParaRPr sz="800">
                        <a:latin typeface="+mn-lt"/>
                        <a:cs typeface="Arial MT"/>
                      </a:endParaRPr>
                    </a:p>
                  </a:txBody>
                  <a:tcPr marL="0" marR="0" marT="0" marB="0">
                    <a:lnB w="6350">
                      <a:solidFill>
                        <a:srgbClr val="000000"/>
                      </a:solidFill>
                      <a:prstDash val="solid"/>
                    </a:lnB>
                  </a:tcPr>
                </a:tc>
                <a:tc>
                  <a:txBody>
                    <a:bodyPr/>
                    <a:lstStyle/>
                    <a:p>
                      <a:pPr marL="75565">
                        <a:lnSpc>
                          <a:spcPts val="765"/>
                        </a:lnSpc>
                      </a:pPr>
                      <a:r>
                        <a:rPr sz="800" spc="-10" dirty="0">
                          <a:latin typeface="+mn-lt"/>
                          <a:cs typeface="Arial MT"/>
                        </a:rPr>
                        <a:t>Specific</a:t>
                      </a:r>
                      <a:r>
                        <a:rPr sz="800" spc="15" dirty="0">
                          <a:latin typeface="+mn-lt"/>
                          <a:cs typeface="Arial MT"/>
                        </a:rPr>
                        <a:t> </a:t>
                      </a:r>
                      <a:r>
                        <a:rPr sz="800" spc="-10" dirty="0">
                          <a:latin typeface="+mn-lt"/>
                          <a:cs typeface="Arial MT"/>
                        </a:rPr>
                        <a:t>Example</a:t>
                      </a:r>
                      <a:endParaRPr sz="800" dirty="0">
                        <a:latin typeface="+mn-lt"/>
                        <a:cs typeface="Arial MT"/>
                      </a:endParaRPr>
                    </a:p>
                  </a:txBody>
                  <a:tcPr marL="0" marR="0" marT="0" marB="0">
                    <a:lnB w="6350">
                      <a:solidFill>
                        <a:srgbClr val="000000"/>
                      </a:solidFill>
                      <a:prstDash val="solid"/>
                    </a:lnB>
                  </a:tcPr>
                </a:tc>
                <a:extLst>
                  <a:ext uri="{0D108BD9-81ED-4DB2-BD59-A6C34878D82A}">
                    <a16:rowId xmlns:a16="http://schemas.microsoft.com/office/drawing/2014/main" val="10000"/>
                  </a:ext>
                </a:extLst>
              </a:tr>
              <a:tr h="421005">
                <a:tc>
                  <a:txBody>
                    <a:bodyPr/>
                    <a:lstStyle/>
                    <a:p>
                      <a:pPr marL="75565">
                        <a:lnSpc>
                          <a:spcPct val="100000"/>
                        </a:lnSpc>
                        <a:spcBef>
                          <a:spcPts val="825"/>
                        </a:spcBef>
                      </a:pPr>
                      <a:r>
                        <a:rPr sz="800" dirty="0">
                          <a:latin typeface="+mn-lt"/>
                          <a:cs typeface="Arial MT"/>
                        </a:rPr>
                        <a:t>Major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104775" marB="0">
                    <a:lnT w="6350">
                      <a:solidFill>
                        <a:srgbClr val="000000"/>
                      </a:solidFill>
                      <a:prstDash val="solid"/>
                    </a:lnT>
                  </a:tcPr>
                </a:tc>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P,</a:t>
                      </a:r>
                      <a:r>
                        <a:rPr sz="800" spc="45" dirty="0">
                          <a:latin typeface="+mn-lt"/>
                          <a:cs typeface="Arial MT"/>
                        </a:rPr>
                        <a:t> </a:t>
                      </a:r>
                      <a:r>
                        <a:rPr sz="800" dirty="0">
                          <a:latin typeface="+mn-lt"/>
                          <a:cs typeface="Arial MT"/>
                        </a:rPr>
                        <a:t>then</a:t>
                      </a:r>
                      <a:r>
                        <a:rPr sz="800" spc="40" dirty="0">
                          <a:latin typeface="+mn-lt"/>
                          <a:cs typeface="Arial MT"/>
                        </a:rPr>
                        <a:t> </a:t>
                      </a:r>
                      <a:r>
                        <a:rPr sz="800" spc="-25" dirty="0">
                          <a:latin typeface="+mn-lt"/>
                          <a:cs typeface="Arial MT"/>
                        </a:rPr>
                        <a:t>Q.</a:t>
                      </a:r>
                      <a:endParaRPr sz="800">
                        <a:latin typeface="+mn-lt"/>
                        <a:cs typeface="Arial MT"/>
                      </a:endParaRPr>
                    </a:p>
                  </a:txBody>
                  <a:tcPr marL="0" marR="0" marT="104775" marB="0">
                    <a:lnT w="6350">
                      <a:solidFill>
                        <a:srgbClr val="000000"/>
                      </a:solidFill>
                      <a:prstDash val="solid"/>
                    </a:lnT>
                  </a:tcPr>
                </a:tc>
                <a:tc>
                  <a:txBody>
                    <a:bodyPr/>
                    <a:lstStyle/>
                    <a:p>
                      <a:pPr marL="75565">
                        <a:lnSpc>
                          <a:spcPts val="955"/>
                        </a:lnSpc>
                        <a:spcBef>
                          <a:spcPts val="825"/>
                        </a:spcBef>
                      </a:pPr>
                      <a:r>
                        <a:rPr sz="800" dirty="0">
                          <a:latin typeface="+mn-lt"/>
                          <a:cs typeface="Arial MT"/>
                        </a:rPr>
                        <a:t>If</a:t>
                      </a:r>
                      <a:r>
                        <a:rPr sz="800" spc="45" dirty="0">
                          <a:latin typeface="+mn-lt"/>
                          <a:cs typeface="Arial MT"/>
                        </a:rPr>
                        <a:t> </a:t>
                      </a:r>
                      <a:r>
                        <a:rPr sz="800" dirty="0">
                          <a:latin typeface="+mn-lt"/>
                          <a:cs typeface="Arial MT"/>
                        </a:rPr>
                        <a:t>a</a:t>
                      </a:r>
                      <a:r>
                        <a:rPr sz="800" spc="45" dirty="0">
                          <a:latin typeface="+mn-lt"/>
                          <a:cs typeface="Arial MT"/>
                        </a:rPr>
                        <a:t> </a:t>
                      </a:r>
                      <a:r>
                        <a:rPr sz="800" dirty="0">
                          <a:latin typeface="+mn-lt"/>
                          <a:cs typeface="Arial MT"/>
                        </a:rPr>
                        <a:t>country</a:t>
                      </a:r>
                      <a:r>
                        <a:rPr sz="800" spc="45" dirty="0">
                          <a:latin typeface="+mn-lt"/>
                          <a:cs typeface="Arial MT"/>
                        </a:rPr>
                        <a:t> </a:t>
                      </a:r>
                      <a:r>
                        <a:rPr sz="800" dirty="0">
                          <a:latin typeface="+mn-lt"/>
                          <a:cs typeface="Arial MT"/>
                        </a:rPr>
                        <a:t>is</a:t>
                      </a:r>
                      <a:r>
                        <a:rPr sz="800" spc="45" dirty="0">
                          <a:latin typeface="+mn-lt"/>
                          <a:cs typeface="Arial MT"/>
                        </a:rPr>
                        <a:t> </a:t>
                      </a:r>
                      <a:r>
                        <a:rPr sz="800" spc="-10" dirty="0">
                          <a:latin typeface="+mn-lt"/>
                          <a:cs typeface="Arial MT"/>
                        </a:rPr>
                        <a:t>wealthy,</a:t>
                      </a:r>
                      <a:endParaRPr sz="800" dirty="0">
                        <a:latin typeface="+mn-lt"/>
                        <a:cs typeface="Arial MT"/>
                      </a:endParaRPr>
                    </a:p>
                    <a:p>
                      <a:pPr marL="75565">
                        <a:lnSpc>
                          <a:spcPts val="955"/>
                        </a:lnSpc>
                      </a:pPr>
                      <a:r>
                        <a:rPr sz="800" dirty="0">
                          <a:latin typeface="+mn-lt"/>
                          <a:cs typeface="Arial MT"/>
                        </a:rPr>
                        <a:t>then</a:t>
                      </a:r>
                      <a:r>
                        <a:rPr sz="800" spc="45" dirty="0">
                          <a:latin typeface="+mn-lt"/>
                          <a:cs typeface="Arial MT"/>
                        </a:rPr>
                        <a:t> </a:t>
                      </a:r>
                      <a:r>
                        <a:rPr sz="800" spc="50" dirty="0">
                          <a:latin typeface="+mn-lt"/>
                          <a:cs typeface="Arial MT"/>
                        </a:rPr>
                        <a:t>it</a:t>
                      </a:r>
                      <a:r>
                        <a:rPr sz="800" spc="45" dirty="0">
                          <a:latin typeface="+mn-lt"/>
                          <a:cs typeface="Arial MT"/>
                        </a:rPr>
                        <a:t> </a:t>
                      </a:r>
                      <a:r>
                        <a:rPr sz="800" dirty="0">
                          <a:latin typeface="+mn-lt"/>
                          <a:cs typeface="Arial MT"/>
                        </a:rPr>
                        <a:t>will</a:t>
                      </a:r>
                      <a:r>
                        <a:rPr sz="800" spc="50" dirty="0">
                          <a:latin typeface="+mn-lt"/>
                          <a:cs typeface="Arial MT"/>
                        </a:rPr>
                        <a:t> </a:t>
                      </a:r>
                      <a:r>
                        <a:rPr sz="800" dirty="0">
                          <a:latin typeface="+mn-lt"/>
                          <a:cs typeface="Arial MT"/>
                        </a:rPr>
                        <a:t>be</a:t>
                      </a:r>
                      <a:r>
                        <a:rPr sz="800" spc="45" dirty="0">
                          <a:latin typeface="+mn-lt"/>
                          <a:cs typeface="Arial MT"/>
                        </a:rPr>
                        <a:t> </a:t>
                      </a:r>
                      <a:r>
                        <a:rPr sz="800" dirty="0">
                          <a:latin typeface="+mn-lt"/>
                          <a:cs typeface="Arial MT"/>
                        </a:rPr>
                        <a:t>a</a:t>
                      </a:r>
                      <a:r>
                        <a:rPr sz="800" spc="45" dirty="0">
                          <a:latin typeface="+mn-lt"/>
                          <a:cs typeface="Arial MT"/>
                        </a:rPr>
                        <a:t> </a:t>
                      </a:r>
                      <a:r>
                        <a:rPr sz="800" spc="-10" dirty="0">
                          <a:latin typeface="+mn-lt"/>
                          <a:cs typeface="Arial MT"/>
                        </a:rPr>
                        <a:t>democracy.</a:t>
                      </a:r>
                      <a:endParaRPr sz="800" dirty="0">
                        <a:latin typeface="+mn-lt"/>
                        <a:cs typeface="Arial MT"/>
                      </a:endParaRPr>
                    </a:p>
                  </a:txBody>
                  <a:tcPr marL="0" marR="0" marT="104775" marB="0">
                    <a:lnT w="6350">
                      <a:solidFill>
                        <a:srgbClr val="000000"/>
                      </a:solidFill>
                      <a:prstDash val="solid"/>
                    </a:lnT>
                  </a:tcPr>
                </a:tc>
                <a:extLst>
                  <a:ext uri="{0D108BD9-81ED-4DB2-BD59-A6C34878D82A}">
                    <a16:rowId xmlns:a16="http://schemas.microsoft.com/office/drawing/2014/main" val="10001"/>
                  </a:ext>
                </a:extLst>
              </a:tr>
              <a:tr h="240029">
                <a:tc>
                  <a:txBody>
                    <a:bodyPr/>
                    <a:lstStyle/>
                    <a:p>
                      <a:pPr marL="75565">
                        <a:lnSpc>
                          <a:spcPct val="100000"/>
                        </a:lnSpc>
                        <a:spcBef>
                          <a:spcPts val="350"/>
                        </a:spcBef>
                      </a:pPr>
                      <a:r>
                        <a:rPr sz="800" dirty="0">
                          <a:latin typeface="+mn-lt"/>
                          <a:cs typeface="Arial MT"/>
                        </a:rPr>
                        <a:t>Minor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44450" marB="0"/>
                </a:tc>
                <a:tc>
                  <a:txBody>
                    <a:bodyPr/>
                    <a:lstStyle/>
                    <a:p>
                      <a:pPr marL="75565">
                        <a:lnSpc>
                          <a:spcPct val="100000"/>
                        </a:lnSpc>
                        <a:spcBef>
                          <a:spcPts val="350"/>
                        </a:spcBef>
                      </a:pPr>
                      <a:r>
                        <a:rPr sz="800" spc="-25" dirty="0">
                          <a:latin typeface="+mn-lt"/>
                          <a:cs typeface="Arial MT"/>
                        </a:rPr>
                        <a:t>P.</a:t>
                      </a:r>
                      <a:endParaRPr sz="800">
                        <a:latin typeface="+mn-lt"/>
                        <a:cs typeface="Arial MT"/>
                      </a:endParaRPr>
                    </a:p>
                  </a:txBody>
                  <a:tcPr marL="0" marR="0" marT="44450" marB="0"/>
                </a:tc>
                <a:tc>
                  <a:txBody>
                    <a:bodyPr/>
                    <a:lstStyle/>
                    <a:p>
                      <a:pPr marL="75565">
                        <a:lnSpc>
                          <a:spcPct val="100000"/>
                        </a:lnSpc>
                        <a:spcBef>
                          <a:spcPts val="350"/>
                        </a:spcBef>
                      </a:pPr>
                      <a:r>
                        <a:rPr sz="800" dirty="0">
                          <a:latin typeface="+mn-lt"/>
                          <a:cs typeface="Arial MT"/>
                        </a:rPr>
                        <a:t>The</a:t>
                      </a:r>
                      <a:r>
                        <a:rPr sz="800" spc="40" dirty="0">
                          <a:latin typeface="+mn-lt"/>
                          <a:cs typeface="Arial MT"/>
                        </a:rPr>
                        <a:t> </a:t>
                      </a:r>
                      <a:r>
                        <a:rPr sz="800" dirty="0">
                          <a:latin typeface="+mn-lt"/>
                          <a:cs typeface="Arial MT"/>
                        </a:rPr>
                        <a:t>country</a:t>
                      </a:r>
                      <a:r>
                        <a:rPr sz="800" spc="45" dirty="0">
                          <a:latin typeface="+mn-lt"/>
                          <a:cs typeface="Arial MT"/>
                        </a:rPr>
                        <a:t> </a:t>
                      </a:r>
                      <a:r>
                        <a:rPr sz="800" dirty="0">
                          <a:latin typeface="+mn-lt"/>
                          <a:cs typeface="Arial MT"/>
                        </a:rPr>
                        <a:t>is</a:t>
                      </a:r>
                      <a:r>
                        <a:rPr sz="800" spc="40" dirty="0">
                          <a:latin typeface="+mn-lt"/>
                          <a:cs typeface="Arial MT"/>
                        </a:rPr>
                        <a:t> </a:t>
                      </a:r>
                      <a:r>
                        <a:rPr sz="800" spc="-10" dirty="0">
                          <a:latin typeface="+mn-lt"/>
                          <a:cs typeface="Arial MT"/>
                        </a:rPr>
                        <a:t>wealthy.</a:t>
                      </a:r>
                      <a:endParaRPr sz="800">
                        <a:latin typeface="+mn-lt"/>
                        <a:cs typeface="Arial MT"/>
                      </a:endParaRPr>
                    </a:p>
                  </a:txBody>
                  <a:tcPr marL="0" marR="0" marT="44450" marB="0"/>
                </a:tc>
                <a:extLst>
                  <a:ext uri="{0D108BD9-81ED-4DB2-BD59-A6C34878D82A}">
                    <a16:rowId xmlns:a16="http://schemas.microsoft.com/office/drawing/2014/main" val="10002"/>
                  </a:ext>
                </a:extLst>
              </a:tr>
              <a:tr h="170815">
                <a:tc>
                  <a:txBody>
                    <a:bodyPr/>
                    <a:lstStyle/>
                    <a:p>
                      <a:pPr marL="75565">
                        <a:lnSpc>
                          <a:spcPts val="900"/>
                        </a:lnSpc>
                        <a:spcBef>
                          <a:spcPts val="350"/>
                        </a:spcBef>
                      </a:pPr>
                      <a:r>
                        <a:rPr sz="800" spc="-10" dirty="0">
                          <a:latin typeface="+mn-lt"/>
                          <a:cs typeface="Arial MT"/>
                        </a:rPr>
                        <a:t>Conclusion</a:t>
                      </a:r>
                      <a:endParaRPr sz="800">
                        <a:latin typeface="+mn-lt"/>
                        <a:cs typeface="Arial MT"/>
                      </a:endParaRPr>
                    </a:p>
                  </a:txBody>
                  <a:tcPr marL="0" marR="0" marT="44450" marB="0"/>
                </a:tc>
                <a:tc>
                  <a:txBody>
                    <a:bodyPr/>
                    <a:lstStyle/>
                    <a:p>
                      <a:pPr marL="76200">
                        <a:lnSpc>
                          <a:spcPts val="900"/>
                        </a:lnSpc>
                        <a:spcBef>
                          <a:spcPts val="350"/>
                        </a:spcBef>
                      </a:pPr>
                      <a:r>
                        <a:rPr sz="800" spc="-10" dirty="0">
                          <a:latin typeface="+mn-lt"/>
                          <a:cs typeface="Arial MT"/>
                        </a:rPr>
                        <a:t>Therefore,</a:t>
                      </a:r>
                      <a:r>
                        <a:rPr sz="800" spc="30" dirty="0">
                          <a:latin typeface="+mn-lt"/>
                          <a:cs typeface="Arial MT"/>
                        </a:rPr>
                        <a:t> </a:t>
                      </a:r>
                      <a:r>
                        <a:rPr sz="800" spc="-25" dirty="0">
                          <a:latin typeface="+mn-lt"/>
                          <a:cs typeface="Arial MT"/>
                        </a:rPr>
                        <a:t>Q.</a:t>
                      </a:r>
                      <a:endParaRPr sz="800" dirty="0">
                        <a:latin typeface="+mn-lt"/>
                        <a:cs typeface="Arial MT"/>
                      </a:endParaRPr>
                    </a:p>
                  </a:txBody>
                  <a:tcPr marL="0" marR="0" marT="44450" marB="0"/>
                </a:tc>
                <a:tc>
                  <a:txBody>
                    <a:bodyPr/>
                    <a:lstStyle/>
                    <a:p>
                      <a:pPr marL="75565">
                        <a:lnSpc>
                          <a:spcPts val="900"/>
                        </a:lnSpc>
                        <a:spcBef>
                          <a:spcPts val="350"/>
                        </a:spcBef>
                      </a:pPr>
                      <a:r>
                        <a:rPr sz="800" spc="-10" dirty="0">
                          <a:latin typeface="+mn-lt"/>
                          <a:cs typeface="Arial MT"/>
                        </a:rPr>
                        <a:t>Therefore,</a:t>
                      </a:r>
                      <a:r>
                        <a:rPr sz="800" spc="45" dirty="0">
                          <a:latin typeface="+mn-lt"/>
                          <a:cs typeface="Arial MT"/>
                        </a:rPr>
                        <a:t> </a:t>
                      </a:r>
                      <a:r>
                        <a:rPr sz="800" dirty="0">
                          <a:latin typeface="+mn-lt"/>
                          <a:cs typeface="Arial MT"/>
                        </a:rPr>
                        <a:t>the</a:t>
                      </a:r>
                      <a:r>
                        <a:rPr sz="800" spc="45" dirty="0">
                          <a:latin typeface="+mn-lt"/>
                          <a:cs typeface="Arial MT"/>
                        </a:rPr>
                        <a:t> </a:t>
                      </a:r>
                      <a:r>
                        <a:rPr sz="800" dirty="0">
                          <a:latin typeface="+mn-lt"/>
                          <a:cs typeface="Arial MT"/>
                        </a:rPr>
                        <a:t>country</a:t>
                      </a:r>
                      <a:r>
                        <a:rPr sz="800" spc="50" dirty="0">
                          <a:latin typeface="+mn-lt"/>
                          <a:cs typeface="Arial MT"/>
                        </a:rPr>
                        <a:t> </a:t>
                      </a:r>
                      <a:r>
                        <a:rPr sz="800" dirty="0">
                          <a:latin typeface="+mn-lt"/>
                          <a:cs typeface="Arial MT"/>
                        </a:rPr>
                        <a:t>will</a:t>
                      </a:r>
                      <a:r>
                        <a:rPr sz="800" spc="45" dirty="0">
                          <a:latin typeface="+mn-lt"/>
                          <a:cs typeface="Arial MT"/>
                        </a:rPr>
                        <a:t> </a:t>
                      </a:r>
                      <a:r>
                        <a:rPr sz="800" dirty="0">
                          <a:latin typeface="+mn-lt"/>
                          <a:cs typeface="Arial MT"/>
                        </a:rPr>
                        <a:t>be</a:t>
                      </a:r>
                      <a:r>
                        <a:rPr sz="800" spc="45" dirty="0">
                          <a:latin typeface="+mn-lt"/>
                          <a:cs typeface="Arial MT"/>
                        </a:rPr>
                        <a:t> </a:t>
                      </a:r>
                      <a:r>
                        <a:rPr sz="800" dirty="0">
                          <a:latin typeface="+mn-lt"/>
                          <a:cs typeface="Arial MT"/>
                        </a:rPr>
                        <a:t>a</a:t>
                      </a:r>
                      <a:r>
                        <a:rPr sz="800" spc="50" dirty="0">
                          <a:latin typeface="+mn-lt"/>
                          <a:cs typeface="Arial MT"/>
                        </a:rPr>
                        <a:t> </a:t>
                      </a:r>
                      <a:r>
                        <a:rPr sz="800" spc="-10" dirty="0">
                          <a:latin typeface="+mn-lt"/>
                          <a:cs typeface="Arial MT"/>
                        </a:rPr>
                        <a:t>democracy.</a:t>
                      </a:r>
                      <a:endParaRPr sz="800" dirty="0">
                        <a:latin typeface="+mn-lt"/>
                        <a:cs typeface="Arial MT"/>
                      </a:endParaRPr>
                    </a:p>
                  </a:txBody>
                  <a:tcPr marL="0" marR="0" marT="44450" marB="0"/>
                </a:tc>
                <a:extLst>
                  <a:ext uri="{0D108BD9-81ED-4DB2-BD59-A6C34878D82A}">
                    <a16:rowId xmlns:a16="http://schemas.microsoft.com/office/drawing/2014/main" val="10003"/>
                  </a:ext>
                </a:extLst>
              </a:tr>
            </a:tbl>
          </a:graphicData>
        </a:graphic>
      </p:graphicFrame>
      <p:sp>
        <p:nvSpPr>
          <p:cNvPr id="4" name="object 4"/>
          <p:cNvSpPr/>
          <p:nvPr/>
        </p:nvSpPr>
        <p:spPr>
          <a:xfrm>
            <a:off x="466763" y="2263775"/>
            <a:ext cx="3674745" cy="0"/>
          </a:xfrm>
          <a:custGeom>
            <a:avLst/>
            <a:gdLst/>
            <a:ahLst/>
            <a:cxnLst/>
            <a:rect l="l" t="t" r="r" b="b"/>
            <a:pathLst>
              <a:path w="3674745">
                <a:moveTo>
                  <a:pt x="0" y="0"/>
                </a:moveTo>
                <a:lnTo>
                  <a:pt x="3674491" y="0"/>
                </a:lnTo>
              </a:path>
            </a:pathLst>
          </a:custGeom>
          <a:ln w="5054">
            <a:solidFill>
              <a:srgbClr val="000000"/>
            </a:solidFill>
          </a:ln>
        </p:spPr>
        <p:txBody>
          <a:bodyPr wrap="square" lIns="0" tIns="0" rIns="0" bIns="0" rtlCol="0"/>
          <a:lstStyle/>
          <a:p>
            <a:endParaRPr/>
          </a:p>
        </p:txBody>
      </p:sp>
    </p:spTree>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71955"/>
            <a:ext cx="2409825" cy="232756"/>
          </a:xfrm>
          <a:prstGeom prst="rect">
            <a:avLst/>
          </a:prstGeom>
        </p:spPr>
        <p:txBody>
          <a:bodyPr vert="horz" wrap="square" lIns="0" tIns="17145" rIns="0" bIns="0" rtlCol="0">
            <a:spAutoFit/>
          </a:bodyPr>
          <a:lstStyle/>
          <a:p>
            <a:pPr marL="12700">
              <a:lnSpc>
                <a:spcPct val="100000"/>
              </a:lnSpc>
              <a:spcBef>
                <a:spcPts val="135"/>
              </a:spcBef>
            </a:pPr>
            <a:r>
              <a:rPr sz="1400" spc="-20" dirty="0">
                <a:solidFill>
                  <a:srgbClr val="00B0F0"/>
                </a:solidFill>
                <a:latin typeface="+mj-lt"/>
                <a:cs typeface="Tahoma"/>
              </a:rPr>
              <a:t>Affirming</a:t>
            </a:r>
            <a:r>
              <a:rPr sz="1400" spc="-70" dirty="0">
                <a:solidFill>
                  <a:srgbClr val="00B0F0"/>
                </a:solidFill>
                <a:latin typeface="+mj-lt"/>
                <a:cs typeface="Tahoma"/>
              </a:rPr>
              <a:t> </a:t>
            </a:r>
            <a:r>
              <a:rPr sz="1400" dirty="0">
                <a:solidFill>
                  <a:srgbClr val="00B0F0"/>
                </a:solidFill>
                <a:latin typeface="+mj-lt"/>
                <a:cs typeface="Tahoma"/>
              </a:rPr>
              <a:t>the</a:t>
            </a:r>
            <a:r>
              <a:rPr sz="1400" spc="-65" dirty="0">
                <a:solidFill>
                  <a:srgbClr val="00B0F0"/>
                </a:solidFill>
                <a:latin typeface="+mj-lt"/>
                <a:cs typeface="Tahoma"/>
              </a:rPr>
              <a:t> </a:t>
            </a:r>
            <a:r>
              <a:rPr sz="1400" spc="-35" dirty="0">
                <a:solidFill>
                  <a:srgbClr val="00B0F0"/>
                </a:solidFill>
                <a:latin typeface="+mj-lt"/>
                <a:cs typeface="Tahoma"/>
              </a:rPr>
              <a:t>Antecedent:</a:t>
            </a:r>
            <a:r>
              <a:rPr sz="1400" spc="60" dirty="0">
                <a:solidFill>
                  <a:srgbClr val="00B0F0"/>
                </a:solidFill>
                <a:latin typeface="+mj-lt"/>
                <a:cs typeface="Tahoma"/>
              </a:rPr>
              <a:t> </a:t>
            </a:r>
            <a:r>
              <a:rPr sz="1400" spc="-10" dirty="0">
                <a:solidFill>
                  <a:srgbClr val="00B0F0"/>
                </a:solidFill>
                <a:latin typeface="+mj-lt"/>
                <a:cs typeface="Tahoma"/>
              </a:rPr>
              <a:t>Valid</a:t>
            </a:r>
            <a:endParaRPr sz="1400" dirty="0">
              <a:solidFill>
                <a:srgbClr val="00B0F0"/>
              </a:solidFill>
              <a:latin typeface="+mj-lt"/>
              <a:cs typeface="Tahoma"/>
            </a:endParaRPr>
          </a:p>
        </p:txBody>
      </p:sp>
      <p:graphicFrame>
        <p:nvGraphicFramePr>
          <p:cNvPr id="3" name="object 3"/>
          <p:cNvGraphicFramePr>
            <a:graphicFrameLocks noGrp="1"/>
          </p:cNvGraphicFramePr>
          <p:nvPr>
            <p:extLst>
              <p:ext uri="{D42A27DB-BD31-4B8C-83A1-F6EECF244321}">
                <p14:modId xmlns:p14="http://schemas.microsoft.com/office/powerpoint/2010/main" val="4124712374"/>
              </p:ext>
            </p:extLst>
          </p:nvPr>
        </p:nvGraphicFramePr>
        <p:xfrm>
          <a:off x="466763" y="435911"/>
          <a:ext cx="3674110" cy="1067434"/>
        </p:xfrm>
        <a:graphic>
          <a:graphicData uri="http://schemas.openxmlformats.org/drawingml/2006/table">
            <a:tbl>
              <a:tblPr firstRow="1" bandRow="1">
                <a:tableStyleId>{2D5ABB26-0587-4C30-8999-92F81FD0307C}</a:tableStyleId>
              </a:tblPr>
              <a:tblGrid>
                <a:gridCol w="803275">
                  <a:extLst>
                    <a:ext uri="{9D8B030D-6E8A-4147-A177-3AD203B41FA5}">
                      <a16:colId xmlns:a16="http://schemas.microsoft.com/office/drawing/2014/main" val="20000"/>
                    </a:ext>
                  </a:extLst>
                </a:gridCol>
                <a:gridCol w="756285">
                  <a:extLst>
                    <a:ext uri="{9D8B030D-6E8A-4147-A177-3AD203B41FA5}">
                      <a16:colId xmlns:a16="http://schemas.microsoft.com/office/drawing/2014/main" val="20001"/>
                    </a:ext>
                  </a:extLst>
                </a:gridCol>
                <a:gridCol w="2114550">
                  <a:extLst>
                    <a:ext uri="{9D8B030D-6E8A-4147-A177-3AD203B41FA5}">
                      <a16:colId xmlns:a16="http://schemas.microsoft.com/office/drawing/2014/main" val="20002"/>
                    </a:ext>
                  </a:extLst>
                </a:gridCol>
              </a:tblGrid>
              <a:tr h="235585">
                <a:tc>
                  <a:txBody>
                    <a:bodyPr/>
                    <a:lstStyle/>
                    <a:p>
                      <a:pPr>
                        <a:lnSpc>
                          <a:spcPct val="100000"/>
                        </a:lnSpc>
                      </a:pPr>
                      <a:endParaRPr sz="800">
                        <a:latin typeface="+mn-lt"/>
                        <a:cs typeface="Times New Roman"/>
                      </a:endParaRPr>
                    </a:p>
                  </a:txBody>
                  <a:tcPr marL="0" marR="0" marT="0" marB="0">
                    <a:lnB w="6350">
                      <a:solidFill>
                        <a:srgbClr val="000000"/>
                      </a:solidFill>
                      <a:prstDash val="solid"/>
                    </a:lnB>
                  </a:tcPr>
                </a:tc>
                <a:tc>
                  <a:txBody>
                    <a:bodyPr/>
                    <a:lstStyle/>
                    <a:p>
                      <a:pPr marL="75565">
                        <a:lnSpc>
                          <a:spcPts val="765"/>
                        </a:lnSpc>
                      </a:pPr>
                      <a:r>
                        <a:rPr sz="800" spc="-25" dirty="0">
                          <a:latin typeface="+mn-lt"/>
                          <a:cs typeface="Arial MT"/>
                        </a:rPr>
                        <a:t>General</a:t>
                      </a:r>
                      <a:r>
                        <a:rPr sz="800" spc="5" dirty="0">
                          <a:latin typeface="+mn-lt"/>
                          <a:cs typeface="Arial MT"/>
                        </a:rPr>
                        <a:t> </a:t>
                      </a:r>
                      <a:r>
                        <a:rPr sz="800" spc="-20" dirty="0">
                          <a:latin typeface="+mn-lt"/>
                          <a:cs typeface="Arial MT"/>
                        </a:rPr>
                        <a:t>Form</a:t>
                      </a:r>
                      <a:endParaRPr sz="800">
                        <a:latin typeface="+mn-lt"/>
                        <a:cs typeface="Arial MT"/>
                      </a:endParaRPr>
                    </a:p>
                  </a:txBody>
                  <a:tcPr marL="0" marR="0" marT="0" marB="0">
                    <a:lnB w="6350">
                      <a:solidFill>
                        <a:srgbClr val="000000"/>
                      </a:solidFill>
                      <a:prstDash val="solid"/>
                    </a:lnB>
                  </a:tcPr>
                </a:tc>
                <a:tc>
                  <a:txBody>
                    <a:bodyPr/>
                    <a:lstStyle/>
                    <a:p>
                      <a:pPr marL="75565">
                        <a:lnSpc>
                          <a:spcPts val="765"/>
                        </a:lnSpc>
                      </a:pPr>
                      <a:r>
                        <a:rPr sz="800" spc="-10" dirty="0">
                          <a:latin typeface="+mn-lt"/>
                          <a:cs typeface="Arial MT"/>
                        </a:rPr>
                        <a:t>Specific</a:t>
                      </a:r>
                      <a:r>
                        <a:rPr sz="800" spc="15" dirty="0">
                          <a:latin typeface="+mn-lt"/>
                          <a:cs typeface="Arial MT"/>
                        </a:rPr>
                        <a:t> </a:t>
                      </a:r>
                      <a:r>
                        <a:rPr sz="800" spc="-10" dirty="0">
                          <a:latin typeface="+mn-lt"/>
                          <a:cs typeface="Arial MT"/>
                        </a:rPr>
                        <a:t>Example</a:t>
                      </a:r>
                      <a:endParaRPr sz="800">
                        <a:latin typeface="+mn-lt"/>
                        <a:cs typeface="Arial MT"/>
                      </a:endParaRPr>
                    </a:p>
                  </a:txBody>
                  <a:tcPr marL="0" marR="0" marT="0" marB="0">
                    <a:lnB w="6350">
                      <a:solidFill>
                        <a:srgbClr val="000000"/>
                      </a:solidFill>
                      <a:prstDash val="solid"/>
                    </a:lnB>
                  </a:tcPr>
                </a:tc>
                <a:extLst>
                  <a:ext uri="{0D108BD9-81ED-4DB2-BD59-A6C34878D82A}">
                    <a16:rowId xmlns:a16="http://schemas.microsoft.com/office/drawing/2014/main" val="10000"/>
                  </a:ext>
                </a:extLst>
              </a:tr>
              <a:tr h="421005">
                <a:tc>
                  <a:txBody>
                    <a:bodyPr/>
                    <a:lstStyle/>
                    <a:p>
                      <a:pPr marL="75565">
                        <a:lnSpc>
                          <a:spcPct val="100000"/>
                        </a:lnSpc>
                        <a:spcBef>
                          <a:spcPts val="825"/>
                        </a:spcBef>
                      </a:pPr>
                      <a:r>
                        <a:rPr sz="800" dirty="0">
                          <a:latin typeface="+mn-lt"/>
                          <a:cs typeface="Arial MT"/>
                        </a:rPr>
                        <a:t>Major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104775" marB="0">
                    <a:lnT w="6350">
                      <a:solidFill>
                        <a:srgbClr val="000000"/>
                      </a:solidFill>
                      <a:prstDash val="solid"/>
                    </a:lnT>
                  </a:tcPr>
                </a:tc>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P,</a:t>
                      </a:r>
                      <a:r>
                        <a:rPr sz="800" spc="45" dirty="0">
                          <a:latin typeface="+mn-lt"/>
                          <a:cs typeface="Arial MT"/>
                        </a:rPr>
                        <a:t> </a:t>
                      </a:r>
                      <a:r>
                        <a:rPr sz="800" dirty="0">
                          <a:latin typeface="+mn-lt"/>
                          <a:cs typeface="Arial MT"/>
                        </a:rPr>
                        <a:t>then</a:t>
                      </a:r>
                      <a:r>
                        <a:rPr sz="800" spc="40" dirty="0">
                          <a:latin typeface="+mn-lt"/>
                          <a:cs typeface="Arial MT"/>
                        </a:rPr>
                        <a:t> </a:t>
                      </a:r>
                      <a:r>
                        <a:rPr sz="800" spc="-25" dirty="0">
                          <a:latin typeface="+mn-lt"/>
                          <a:cs typeface="Arial MT"/>
                        </a:rPr>
                        <a:t>Q.</a:t>
                      </a:r>
                      <a:endParaRPr sz="800" dirty="0">
                        <a:latin typeface="+mn-lt"/>
                        <a:cs typeface="Arial MT"/>
                      </a:endParaRPr>
                    </a:p>
                  </a:txBody>
                  <a:tcPr marL="0" marR="0" marT="104775" marB="0">
                    <a:lnT w="6350">
                      <a:solidFill>
                        <a:srgbClr val="000000"/>
                      </a:solidFill>
                      <a:prstDash val="solid"/>
                    </a:lnT>
                  </a:tcPr>
                </a:tc>
                <a:tc>
                  <a:txBody>
                    <a:bodyPr/>
                    <a:lstStyle/>
                    <a:p>
                      <a:pPr marL="75565">
                        <a:lnSpc>
                          <a:spcPts val="955"/>
                        </a:lnSpc>
                        <a:spcBef>
                          <a:spcPts val="825"/>
                        </a:spcBef>
                      </a:pPr>
                      <a:r>
                        <a:rPr sz="800" dirty="0">
                          <a:latin typeface="+mn-lt"/>
                          <a:cs typeface="Arial MT"/>
                        </a:rPr>
                        <a:t>If</a:t>
                      </a:r>
                      <a:r>
                        <a:rPr sz="800" spc="45" dirty="0">
                          <a:latin typeface="+mn-lt"/>
                          <a:cs typeface="Arial MT"/>
                        </a:rPr>
                        <a:t> </a:t>
                      </a:r>
                      <a:r>
                        <a:rPr sz="800" dirty="0">
                          <a:latin typeface="+mn-lt"/>
                          <a:cs typeface="Arial MT"/>
                        </a:rPr>
                        <a:t>a</a:t>
                      </a:r>
                      <a:r>
                        <a:rPr sz="800" spc="45" dirty="0">
                          <a:latin typeface="+mn-lt"/>
                          <a:cs typeface="Arial MT"/>
                        </a:rPr>
                        <a:t> </a:t>
                      </a:r>
                      <a:r>
                        <a:rPr sz="800" dirty="0">
                          <a:latin typeface="+mn-lt"/>
                          <a:cs typeface="Arial MT"/>
                        </a:rPr>
                        <a:t>country</a:t>
                      </a:r>
                      <a:r>
                        <a:rPr sz="800" spc="45" dirty="0">
                          <a:latin typeface="+mn-lt"/>
                          <a:cs typeface="Arial MT"/>
                        </a:rPr>
                        <a:t> </a:t>
                      </a:r>
                      <a:r>
                        <a:rPr sz="800" dirty="0">
                          <a:latin typeface="+mn-lt"/>
                          <a:cs typeface="Arial MT"/>
                        </a:rPr>
                        <a:t>is</a:t>
                      </a:r>
                      <a:r>
                        <a:rPr sz="800" spc="45" dirty="0">
                          <a:latin typeface="+mn-lt"/>
                          <a:cs typeface="Arial MT"/>
                        </a:rPr>
                        <a:t> </a:t>
                      </a:r>
                      <a:r>
                        <a:rPr sz="800" spc="-10" dirty="0">
                          <a:latin typeface="+mn-lt"/>
                          <a:cs typeface="Arial MT"/>
                        </a:rPr>
                        <a:t>wealthy,</a:t>
                      </a:r>
                      <a:endParaRPr sz="800">
                        <a:latin typeface="+mn-lt"/>
                        <a:cs typeface="Arial MT"/>
                      </a:endParaRPr>
                    </a:p>
                    <a:p>
                      <a:pPr marL="75565">
                        <a:lnSpc>
                          <a:spcPts val="955"/>
                        </a:lnSpc>
                      </a:pPr>
                      <a:r>
                        <a:rPr sz="800" dirty="0">
                          <a:latin typeface="+mn-lt"/>
                          <a:cs typeface="Arial MT"/>
                        </a:rPr>
                        <a:t>then</a:t>
                      </a:r>
                      <a:r>
                        <a:rPr sz="800" spc="45" dirty="0">
                          <a:latin typeface="+mn-lt"/>
                          <a:cs typeface="Arial MT"/>
                        </a:rPr>
                        <a:t> </a:t>
                      </a:r>
                      <a:r>
                        <a:rPr sz="800" spc="50" dirty="0">
                          <a:latin typeface="+mn-lt"/>
                          <a:cs typeface="Arial MT"/>
                        </a:rPr>
                        <a:t>it</a:t>
                      </a:r>
                      <a:r>
                        <a:rPr sz="800" spc="45" dirty="0">
                          <a:latin typeface="+mn-lt"/>
                          <a:cs typeface="Arial MT"/>
                        </a:rPr>
                        <a:t> </a:t>
                      </a:r>
                      <a:r>
                        <a:rPr sz="800" dirty="0">
                          <a:latin typeface="+mn-lt"/>
                          <a:cs typeface="Arial MT"/>
                        </a:rPr>
                        <a:t>will</a:t>
                      </a:r>
                      <a:r>
                        <a:rPr sz="800" spc="50" dirty="0">
                          <a:latin typeface="+mn-lt"/>
                          <a:cs typeface="Arial MT"/>
                        </a:rPr>
                        <a:t> </a:t>
                      </a:r>
                      <a:r>
                        <a:rPr sz="800" dirty="0">
                          <a:latin typeface="+mn-lt"/>
                          <a:cs typeface="Arial MT"/>
                        </a:rPr>
                        <a:t>be</a:t>
                      </a:r>
                      <a:r>
                        <a:rPr sz="800" spc="45" dirty="0">
                          <a:latin typeface="+mn-lt"/>
                          <a:cs typeface="Arial MT"/>
                        </a:rPr>
                        <a:t> </a:t>
                      </a:r>
                      <a:r>
                        <a:rPr sz="800" dirty="0">
                          <a:latin typeface="+mn-lt"/>
                          <a:cs typeface="Arial MT"/>
                        </a:rPr>
                        <a:t>a</a:t>
                      </a:r>
                      <a:r>
                        <a:rPr sz="800" spc="45" dirty="0">
                          <a:latin typeface="+mn-lt"/>
                          <a:cs typeface="Arial MT"/>
                        </a:rPr>
                        <a:t> </a:t>
                      </a:r>
                      <a:r>
                        <a:rPr sz="800" spc="-10" dirty="0">
                          <a:latin typeface="+mn-lt"/>
                          <a:cs typeface="Arial MT"/>
                        </a:rPr>
                        <a:t>democracy.</a:t>
                      </a:r>
                      <a:endParaRPr sz="800">
                        <a:latin typeface="+mn-lt"/>
                        <a:cs typeface="Arial MT"/>
                      </a:endParaRPr>
                    </a:p>
                  </a:txBody>
                  <a:tcPr marL="0" marR="0" marT="104775" marB="0">
                    <a:lnT w="6350">
                      <a:solidFill>
                        <a:srgbClr val="000000"/>
                      </a:solidFill>
                      <a:prstDash val="solid"/>
                    </a:lnT>
                  </a:tcPr>
                </a:tc>
                <a:extLst>
                  <a:ext uri="{0D108BD9-81ED-4DB2-BD59-A6C34878D82A}">
                    <a16:rowId xmlns:a16="http://schemas.microsoft.com/office/drawing/2014/main" val="10001"/>
                  </a:ext>
                </a:extLst>
              </a:tr>
              <a:tr h="240029">
                <a:tc>
                  <a:txBody>
                    <a:bodyPr/>
                    <a:lstStyle/>
                    <a:p>
                      <a:pPr marL="75565">
                        <a:lnSpc>
                          <a:spcPct val="100000"/>
                        </a:lnSpc>
                        <a:spcBef>
                          <a:spcPts val="350"/>
                        </a:spcBef>
                      </a:pPr>
                      <a:r>
                        <a:rPr sz="800" dirty="0">
                          <a:latin typeface="+mn-lt"/>
                          <a:cs typeface="Arial MT"/>
                        </a:rPr>
                        <a:t>Minor</a:t>
                      </a:r>
                      <a:r>
                        <a:rPr sz="800" spc="110" dirty="0">
                          <a:latin typeface="+mn-lt"/>
                          <a:cs typeface="Arial MT"/>
                        </a:rPr>
                        <a:t> </a:t>
                      </a:r>
                      <a:r>
                        <a:rPr sz="800" spc="-10" dirty="0">
                          <a:latin typeface="+mn-lt"/>
                          <a:cs typeface="Arial MT"/>
                        </a:rPr>
                        <a:t>Premise</a:t>
                      </a:r>
                      <a:endParaRPr sz="800" dirty="0">
                        <a:latin typeface="+mn-lt"/>
                        <a:cs typeface="Arial MT"/>
                      </a:endParaRPr>
                    </a:p>
                  </a:txBody>
                  <a:tcPr marL="0" marR="0" marT="44450" marB="0"/>
                </a:tc>
                <a:tc>
                  <a:txBody>
                    <a:bodyPr/>
                    <a:lstStyle/>
                    <a:p>
                      <a:pPr marL="75565">
                        <a:lnSpc>
                          <a:spcPct val="100000"/>
                        </a:lnSpc>
                        <a:spcBef>
                          <a:spcPts val="350"/>
                        </a:spcBef>
                      </a:pPr>
                      <a:r>
                        <a:rPr sz="800" spc="-25" dirty="0">
                          <a:latin typeface="+mn-lt"/>
                          <a:cs typeface="Arial MT"/>
                        </a:rPr>
                        <a:t>P.</a:t>
                      </a:r>
                      <a:endParaRPr sz="800">
                        <a:latin typeface="+mn-lt"/>
                        <a:cs typeface="Arial MT"/>
                      </a:endParaRPr>
                    </a:p>
                  </a:txBody>
                  <a:tcPr marL="0" marR="0" marT="44450" marB="0"/>
                </a:tc>
                <a:tc>
                  <a:txBody>
                    <a:bodyPr/>
                    <a:lstStyle/>
                    <a:p>
                      <a:pPr marL="75565">
                        <a:lnSpc>
                          <a:spcPct val="100000"/>
                        </a:lnSpc>
                        <a:spcBef>
                          <a:spcPts val="350"/>
                        </a:spcBef>
                      </a:pPr>
                      <a:r>
                        <a:rPr sz="800" dirty="0">
                          <a:latin typeface="+mn-lt"/>
                          <a:cs typeface="Arial MT"/>
                        </a:rPr>
                        <a:t>The</a:t>
                      </a:r>
                      <a:r>
                        <a:rPr sz="800" spc="40" dirty="0">
                          <a:latin typeface="+mn-lt"/>
                          <a:cs typeface="Arial MT"/>
                        </a:rPr>
                        <a:t> </a:t>
                      </a:r>
                      <a:r>
                        <a:rPr sz="800" dirty="0">
                          <a:latin typeface="+mn-lt"/>
                          <a:cs typeface="Arial MT"/>
                        </a:rPr>
                        <a:t>country</a:t>
                      </a:r>
                      <a:r>
                        <a:rPr sz="800" spc="45" dirty="0">
                          <a:latin typeface="+mn-lt"/>
                          <a:cs typeface="Arial MT"/>
                        </a:rPr>
                        <a:t> </a:t>
                      </a:r>
                      <a:r>
                        <a:rPr sz="800" dirty="0">
                          <a:latin typeface="+mn-lt"/>
                          <a:cs typeface="Arial MT"/>
                        </a:rPr>
                        <a:t>is</a:t>
                      </a:r>
                      <a:r>
                        <a:rPr sz="800" spc="40" dirty="0">
                          <a:latin typeface="+mn-lt"/>
                          <a:cs typeface="Arial MT"/>
                        </a:rPr>
                        <a:t> </a:t>
                      </a:r>
                      <a:r>
                        <a:rPr sz="800" spc="-10" dirty="0">
                          <a:latin typeface="+mn-lt"/>
                          <a:cs typeface="Arial MT"/>
                        </a:rPr>
                        <a:t>wealthy.</a:t>
                      </a:r>
                      <a:endParaRPr sz="800">
                        <a:latin typeface="+mn-lt"/>
                        <a:cs typeface="Arial MT"/>
                      </a:endParaRPr>
                    </a:p>
                  </a:txBody>
                  <a:tcPr marL="0" marR="0" marT="44450" marB="0"/>
                </a:tc>
                <a:extLst>
                  <a:ext uri="{0D108BD9-81ED-4DB2-BD59-A6C34878D82A}">
                    <a16:rowId xmlns:a16="http://schemas.microsoft.com/office/drawing/2014/main" val="10002"/>
                  </a:ext>
                </a:extLst>
              </a:tr>
              <a:tr h="170815">
                <a:tc>
                  <a:txBody>
                    <a:bodyPr/>
                    <a:lstStyle/>
                    <a:p>
                      <a:pPr marL="75565">
                        <a:lnSpc>
                          <a:spcPts val="900"/>
                        </a:lnSpc>
                        <a:spcBef>
                          <a:spcPts val="350"/>
                        </a:spcBef>
                      </a:pPr>
                      <a:r>
                        <a:rPr sz="800" spc="-10" dirty="0">
                          <a:latin typeface="+mn-lt"/>
                          <a:cs typeface="Arial MT"/>
                        </a:rPr>
                        <a:t>Conclusion</a:t>
                      </a:r>
                      <a:endParaRPr sz="800">
                        <a:latin typeface="+mn-lt"/>
                        <a:cs typeface="Arial MT"/>
                      </a:endParaRPr>
                    </a:p>
                  </a:txBody>
                  <a:tcPr marL="0" marR="0" marT="44450" marB="0"/>
                </a:tc>
                <a:tc>
                  <a:txBody>
                    <a:bodyPr/>
                    <a:lstStyle/>
                    <a:p>
                      <a:pPr marL="76200">
                        <a:lnSpc>
                          <a:spcPts val="900"/>
                        </a:lnSpc>
                        <a:spcBef>
                          <a:spcPts val="350"/>
                        </a:spcBef>
                      </a:pPr>
                      <a:r>
                        <a:rPr sz="800" spc="-10" dirty="0">
                          <a:latin typeface="+mn-lt"/>
                          <a:cs typeface="Arial MT"/>
                        </a:rPr>
                        <a:t>Therefore,</a:t>
                      </a:r>
                      <a:r>
                        <a:rPr sz="800" spc="30" dirty="0">
                          <a:latin typeface="+mn-lt"/>
                          <a:cs typeface="Arial MT"/>
                        </a:rPr>
                        <a:t> </a:t>
                      </a:r>
                      <a:r>
                        <a:rPr sz="800" spc="-25" dirty="0">
                          <a:latin typeface="+mn-lt"/>
                          <a:cs typeface="Arial MT"/>
                        </a:rPr>
                        <a:t>Q.</a:t>
                      </a:r>
                      <a:endParaRPr sz="800">
                        <a:latin typeface="+mn-lt"/>
                        <a:cs typeface="Arial MT"/>
                      </a:endParaRPr>
                    </a:p>
                  </a:txBody>
                  <a:tcPr marL="0" marR="0" marT="44450" marB="0"/>
                </a:tc>
                <a:tc>
                  <a:txBody>
                    <a:bodyPr/>
                    <a:lstStyle/>
                    <a:p>
                      <a:pPr marL="75565">
                        <a:lnSpc>
                          <a:spcPts val="900"/>
                        </a:lnSpc>
                        <a:spcBef>
                          <a:spcPts val="350"/>
                        </a:spcBef>
                      </a:pPr>
                      <a:r>
                        <a:rPr sz="800" spc="-10" dirty="0">
                          <a:latin typeface="+mn-lt"/>
                          <a:cs typeface="Arial MT"/>
                        </a:rPr>
                        <a:t>Therefore,</a:t>
                      </a:r>
                      <a:r>
                        <a:rPr sz="800" spc="45" dirty="0">
                          <a:latin typeface="+mn-lt"/>
                          <a:cs typeface="Arial MT"/>
                        </a:rPr>
                        <a:t> </a:t>
                      </a:r>
                      <a:r>
                        <a:rPr sz="800" dirty="0">
                          <a:latin typeface="+mn-lt"/>
                          <a:cs typeface="Arial MT"/>
                        </a:rPr>
                        <a:t>the</a:t>
                      </a:r>
                      <a:r>
                        <a:rPr sz="800" spc="45" dirty="0">
                          <a:latin typeface="+mn-lt"/>
                          <a:cs typeface="Arial MT"/>
                        </a:rPr>
                        <a:t> </a:t>
                      </a:r>
                      <a:r>
                        <a:rPr sz="800" dirty="0">
                          <a:latin typeface="+mn-lt"/>
                          <a:cs typeface="Arial MT"/>
                        </a:rPr>
                        <a:t>country</a:t>
                      </a:r>
                      <a:r>
                        <a:rPr sz="800" spc="50" dirty="0">
                          <a:latin typeface="+mn-lt"/>
                          <a:cs typeface="Arial MT"/>
                        </a:rPr>
                        <a:t> </a:t>
                      </a:r>
                      <a:r>
                        <a:rPr sz="800" dirty="0">
                          <a:latin typeface="+mn-lt"/>
                          <a:cs typeface="Arial MT"/>
                        </a:rPr>
                        <a:t>will</a:t>
                      </a:r>
                      <a:r>
                        <a:rPr sz="800" spc="45" dirty="0">
                          <a:latin typeface="+mn-lt"/>
                          <a:cs typeface="Arial MT"/>
                        </a:rPr>
                        <a:t> </a:t>
                      </a:r>
                      <a:r>
                        <a:rPr sz="800" dirty="0">
                          <a:latin typeface="+mn-lt"/>
                          <a:cs typeface="Arial MT"/>
                        </a:rPr>
                        <a:t>be</a:t>
                      </a:r>
                      <a:r>
                        <a:rPr sz="800" spc="45" dirty="0">
                          <a:latin typeface="+mn-lt"/>
                          <a:cs typeface="Arial MT"/>
                        </a:rPr>
                        <a:t> </a:t>
                      </a:r>
                      <a:r>
                        <a:rPr sz="800" dirty="0">
                          <a:latin typeface="+mn-lt"/>
                          <a:cs typeface="Arial MT"/>
                        </a:rPr>
                        <a:t>a</a:t>
                      </a:r>
                      <a:r>
                        <a:rPr sz="800" spc="50" dirty="0">
                          <a:latin typeface="+mn-lt"/>
                          <a:cs typeface="Arial MT"/>
                        </a:rPr>
                        <a:t> </a:t>
                      </a:r>
                      <a:r>
                        <a:rPr sz="800" spc="-10" dirty="0">
                          <a:latin typeface="+mn-lt"/>
                          <a:cs typeface="Arial MT"/>
                        </a:rPr>
                        <a:t>democracy.</a:t>
                      </a:r>
                      <a:endParaRPr sz="800" dirty="0">
                        <a:latin typeface="+mn-lt"/>
                        <a:cs typeface="Arial MT"/>
                      </a:endParaRPr>
                    </a:p>
                  </a:txBody>
                  <a:tcPr marL="0" marR="0" marT="44450" marB="0"/>
                </a:tc>
                <a:extLst>
                  <a:ext uri="{0D108BD9-81ED-4DB2-BD59-A6C34878D82A}">
                    <a16:rowId xmlns:a16="http://schemas.microsoft.com/office/drawing/2014/main" val="10003"/>
                  </a:ext>
                </a:extLst>
              </a:tr>
            </a:tbl>
          </a:graphicData>
        </a:graphic>
      </p:graphicFrame>
      <p:sp>
        <p:nvSpPr>
          <p:cNvPr id="4" name="object 4"/>
          <p:cNvSpPr/>
          <p:nvPr/>
        </p:nvSpPr>
        <p:spPr>
          <a:xfrm>
            <a:off x="466763" y="1638388"/>
            <a:ext cx="3674745" cy="0"/>
          </a:xfrm>
          <a:custGeom>
            <a:avLst/>
            <a:gdLst/>
            <a:ahLst/>
            <a:cxnLst/>
            <a:rect l="l" t="t" r="r" b="b"/>
            <a:pathLst>
              <a:path w="3674745">
                <a:moveTo>
                  <a:pt x="0" y="0"/>
                </a:moveTo>
                <a:lnTo>
                  <a:pt x="3674491" y="0"/>
                </a:lnTo>
              </a:path>
            </a:pathLst>
          </a:custGeom>
          <a:ln w="5054">
            <a:solidFill>
              <a:srgbClr val="000000"/>
            </a:solidFill>
          </a:ln>
        </p:spPr>
        <p:txBody>
          <a:bodyPr wrap="square" lIns="0" tIns="0" rIns="0" bIns="0" rtlCol="0"/>
          <a:lstStyle/>
          <a:p>
            <a:endParaRPr/>
          </a:p>
        </p:txBody>
      </p:sp>
      <p:sp>
        <p:nvSpPr>
          <p:cNvPr id="5" name="object 5"/>
          <p:cNvSpPr/>
          <p:nvPr/>
        </p:nvSpPr>
        <p:spPr>
          <a:xfrm>
            <a:off x="1057316" y="2079828"/>
            <a:ext cx="2426335" cy="1078230"/>
          </a:xfrm>
          <a:custGeom>
            <a:avLst/>
            <a:gdLst/>
            <a:ahLst/>
            <a:cxnLst/>
            <a:rect l="l" t="t" r="r" b="b"/>
            <a:pathLst>
              <a:path w="2426335" h="1078230">
                <a:moveTo>
                  <a:pt x="1617298" y="539099"/>
                </a:moveTo>
                <a:lnTo>
                  <a:pt x="1602855" y="467441"/>
                </a:lnTo>
                <a:lnTo>
                  <a:pt x="1562097" y="403051"/>
                </a:lnTo>
                <a:lnTo>
                  <a:pt x="1533053" y="374384"/>
                </a:lnTo>
                <a:lnTo>
                  <a:pt x="1498875" y="348498"/>
                </a:lnTo>
                <a:lnTo>
                  <a:pt x="1460045" y="325713"/>
                </a:lnTo>
                <a:lnTo>
                  <a:pt x="1417045" y="306350"/>
                </a:lnTo>
                <a:lnTo>
                  <a:pt x="1370356" y="290732"/>
                </a:lnTo>
                <a:lnTo>
                  <a:pt x="1320460" y="279178"/>
                </a:lnTo>
                <a:lnTo>
                  <a:pt x="1267839" y="272010"/>
                </a:lnTo>
                <a:lnTo>
                  <a:pt x="1212973" y="269549"/>
                </a:lnTo>
                <a:lnTo>
                  <a:pt x="1158108" y="272010"/>
                </a:lnTo>
                <a:lnTo>
                  <a:pt x="1105487" y="279178"/>
                </a:lnTo>
                <a:lnTo>
                  <a:pt x="1055591" y="290732"/>
                </a:lnTo>
                <a:lnTo>
                  <a:pt x="1008902" y="306350"/>
                </a:lnTo>
                <a:lnTo>
                  <a:pt x="965902" y="325713"/>
                </a:lnTo>
                <a:lnTo>
                  <a:pt x="927072" y="348498"/>
                </a:lnTo>
                <a:lnTo>
                  <a:pt x="892894" y="374384"/>
                </a:lnTo>
                <a:lnTo>
                  <a:pt x="863850" y="403051"/>
                </a:lnTo>
                <a:lnTo>
                  <a:pt x="840422" y="434177"/>
                </a:lnTo>
                <a:lnTo>
                  <a:pt x="812340" y="502522"/>
                </a:lnTo>
                <a:lnTo>
                  <a:pt x="808649" y="539099"/>
                </a:lnTo>
                <a:lnTo>
                  <a:pt x="812340" y="575676"/>
                </a:lnTo>
                <a:lnTo>
                  <a:pt x="840422" y="644021"/>
                </a:lnTo>
                <a:lnTo>
                  <a:pt x="863850" y="675147"/>
                </a:lnTo>
                <a:lnTo>
                  <a:pt x="892894" y="703814"/>
                </a:lnTo>
                <a:lnTo>
                  <a:pt x="927072" y="729700"/>
                </a:lnTo>
                <a:lnTo>
                  <a:pt x="965902" y="752485"/>
                </a:lnTo>
                <a:lnTo>
                  <a:pt x="1008902" y="771848"/>
                </a:lnTo>
                <a:lnTo>
                  <a:pt x="1055591" y="787467"/>
                </a:lnTo>
                <a:lnTo>
                  <a:pt x="1105487" y="799020"/>
                </a:lnTo>
                <a:lnTo>
                  <a:pt x="1158108" y="806188"/>
                </a:lnTo>
                <a:lnTo>
                  <a:pt x="1212973" y="808649"/>
                </a:lnTo>
                <a:lnTo>
                  <a:pt x="1267839" y="806188"/>
                </a:lnTo>
                <a:lnTo>
                  <a:pt x="1320460" y="799020"/>
                </a:lnTo>
                <a:lnTo>
                  <a:pt x="1370356" y="787467"/>
                </a:lnTo>
                <a:lnTo>
                  <a:pt x="1417045" y="771848"/>
                </a:lnTo>
                <a:lnTo>
                  <a:pt x="1460045" y="752485"/>
                </a:lnTo>
                <a:lnTo>
                  <a:pt x="1498875" y="729700"/>
                </a:lnTo>
                <a:lnTo>
                  <a:pt x="1533053" y="703814"/>
                </a:lnTo>
                <a:lnTo>
                  <a:pt x="1562097" y="675147"/>
                </a:lnTo>
                <a:lnTo>
                  <a:pt x="1585525" y="644021"/>
                </a:lnTo>
                <a:lnTo>
                  <a:pt x="1613607" y="575676"/>
                </a:lnTo>
                <a:lnTo>
                  <a:pt x="1617298" y="539099"/>
                </a:lnTo>
                <a:close/>
              </a:path>
              <a:path w="2426335" h="1078230">
                <a:moveTo>
                  <a:pt x="2425947" y="539099"/>
                </a:moveTo>
                <a:lnTo>
                  <a:pt x="2419278" y="482226"/>
                </a:lnTo>
                <a:lnTo>
                  <a:pt x="2399717" y="427058"/>
                </a:lnTo>
                <a:lnTo>
                  <a:pt x="2367935" y="373895"/>
                </a:lnTo>
                <a:lnTo>
                  <a:pt x="2324602" y="323034"/>
                </a:lnTo>
                <a:lnTo>
                  <a:pt x="2270389" y="274773"/>
                </a:lnTo>
                <a:lnTo>
                  <a:pt x="2239412" y="251711"/>
                </a:lnTo>
                <a:lnTo>
                  <a:pt x="2205967" y="229411"/>
                </a:lnTo>
                <a:lnTo>
                  <a:pt x="2170137" y="207909"/>
                </a:lnTo>
                <a:lnTo>
                  <a:pt x="2132006" y="187244"/>
                </a:lnTo>
                <a:lnTo>
                  <a:pt x="2091658" y="167453"/>
                </a:lnTo>
                <a:lnTo>
                  <a:pt x="2049177" y="148573"/>
                </a:lnTo>
                <a:lnTo>
                  <a:pt x="2004646" y="130640"/>
                </a:lnTo>
                <a:lnTo>
                  <a:pt x="1958150" y="113693"/>
                </a:lnTo>
                <a:lnTo>
                  <a:pt x="1909772" y="97769"/>
                </a:lnTo>
                <a:lnTo>
                  <a:pt x="1859596" y="82904"/>
                </a:lnTo>
                <a:lnTo>
                  <a:pt x="1807707" y="69137"/>
                </a:lnTo>
                <a:lnTo>
                  <a:pt x="1754186" y="56503"/>
                </a:lnTo>
                <a:lnTo>
                  <a:pt x="1699120" y="45042"/>
                </a:lnTo>
                <a:lnTo>
                  <a:pt x="1642591" y="34789"/>
                </a:lnTo>
                <a:lnTo>
                  <a:pt x="1584682" y="25783"/>
                </a:lnTo>
                <a:lnTo>
                  <a:pt x="1525479" y="18060"/>
                </a:lnTo>
                <a:lnTo>
                  <a:pt x="1465065" y="11658"/>
                </a:lnTo>
                <a:lnTo>
                  <a:pt x="1403524" y="6613"/>
                </a:lnTo>
                <a:lnTo>
                  <a:pt x="1340939" y="2964"/>
                </a:lnTo>
                <a:lnTo>
                  <a:pt x="1277394" y="747"/>
                </a:lnTo>
                <a:lnTo>
                  <a:pt x="1212973" y="0"/>
                </a:lnTo>
                <a:lnTo>
                  <a:pt x="1148553" y="747"/>
                </a:lnTo>
                <a:lnTo>
                  <a:pt x="1085008" y="2964"/>
                </a:lnTo>
                <a:lnTo>
                  <a:pt x="1022423" y="6613"/>
                </a:lnTo>
                <a:lnTo>
                  <a:pt x="960882" y="11658"/>
                </a:lnTo>
                <a:lnTo>
                  <a:pt x="900468" y="18060"/>
                </a:lnTo>
                <a:lnTo>
                  <a:pt x="841264" y="25783"/>
                </a:lnTo>
                <a:lnTo>
                  <a:pt x="783356" y="34789"/>
                </a:lnTo>
                <a:lnTo>
                  <a:pt x="726827" y="45042"/>
                </a:lnTo>
                <a:lnTo>
                  <a:pt x="671761" y="56503"/>
                </a:lnTo>
                <a:lnTo>
                  <a:pt x="618240" y="69137"/>
                </a:lnTo>
                <a:lnTo>
                  <a:pt x="566350" y="82904"/>
                </a:lnTo>
                <a:lnTo>
                  <a:pt x="516175" y="97769"/>
                </a:lnTo>
                <a:lnTo>
                  <a:pt x="467797" y="113693"/>
                </a:lnTo>
                <a:lnTo>
                  <a:pt x="421301" y="130640"/>
                </a:lnTo>
                <a:lnTo>
                  <a:pt x="376770" y="148573"/>
                </a:lnTo>
                <a:lnTo>
                  <a:pt x="334289" y="167453"/>
                </a:lnTo>
                <a:lnTo>
                  <a:pt x="293941" y="187244"/>
                </a:lnTo>
                <a:lnTo>
                  <a:pt x="255810" y="207909"/>
                </a:lnTo>
                <a:lnTo>
                  <a:pt x="219980" y="229411"/>
                </a:lnTo>
                <a:lnTo>
                  <a:pt x="186535" y="251711"/>
                </a:lnTo>
                <a:lnTo>
                  <a:pt x="155558" y="274773"/>
                </a:lnTo>
                <a:lnTo>
                  <a:pt x="101345" y="323034"/>
                </a:lnTo>
                <a:lnTo>
                  <a:pt x="58012" y="373895"/>
                </a:lnTo>
                <a:lnTo>
                  <a:pt x="26230" y="427058"/>
                </a:lnTo>
                <a:lnTo>
                  <a:pt x="6669" y="482226"/>
                </a:lnTo>
                <a:lnTo>
                  <a:pt x="0" y="539099"/>
                </a:lnTo>
                <a:lnTo>
                  <a:pt x="1681" y="567730"/>
                </a:lnTo>
                <a:lnTo>
                  <a:pt x="14880" y="623788"/>
                </a:lnTo>
                <a:lnTo>
                  <a:pt x="40635" y="677991"/>
                </a:lnTo>
                <a:lnTo>
                  <a:pt x="78277" y="730040"/>
                </a:lnTo>
                <a:lnTo>
                  <a:pt x="127133" y="779638"/>
                </a:lnTo>
                <a:lnTo>
                  <a:pt x="186535" y="826487"/>
                </a:lnTo>
                <a:lnTo>
                  <a:pt x="219980" y="848787"/>
                </a:lnTo>
                <a:lnTo>
                  <a:pt x="255810" y="870289"/>
                </a:lnTo>
                <a:lnTo>
                  <a:pt x="293941" y="890954"/>
                </a:lnTo>
                <a:lnTo>
                  <a:pt x="334289" y="910745"/>
                </a:lnTo>
                <a:lnTo>
                  <a:pt x="376770" y="929625"/>
                </a:lnTo>
                <a:lnTo>
                  <a:pt x="421301" y="947558"/>
                </a:lnTo>
                <a:lnTo>
                  <a:pt x="467797" y="964505"/>
                </a:lnTo>
                <a:lnTo>
                  <a:pt x="516175" y="980429"/>
                </a:lnTo>
                <a:lnTo>
                  <a:pt x="566350" y="995294"/>
                </a:lnTo>
                <a:lnTo>
                  <a:pt x="618240" y="1009061"/>
                </a:lnTo>
                <a:lnTo>
                  <a:pt x="671761" y="1021695"/>
                </a:lnTo>
                <a:lnTo>
                  <a:pt x="726827" y="1033156"/>
                </a:lnTo>
                <a:lnTo>
                  <a:pt x="783356" y="1043409"/>
                </a:lnTo>
                <a:lnTo>
                  <a:pt x="841264" y="1052415"/>
                </a:lnTo>
                <a:lnTo>
                  <a:pt x="900468" y="1060138"/>
                </a:lnTo>
                <a:lnTo>
                  <a:pt x="960882" y="1066541"/>
                </a:lnTo>
                <a:lnTo>
                  <a:pt x="1022423" y="1071585"/>
                </a:lnTo>
                <a:lnTo>
                  <a:pt x="1085008" y="1075234"/>
                </a:lnTo>
                <a:lnTo>
                  <a:pt x="1148553" y="1077451"/>
                </a:lnTo>
                <a:lnTo>
                  <a:pt x="1212973" y="1078199"/>
                </a:lnTo>
                <a:lnTo>
                  <a:pt x="1277394" y="1077451"/>
                </a:lnTo>
                <a:lnTo>
                  <a:pt x="1340939" y="1075234"/>
                </a:lnTo>
                <a:lnTo>
                  <a:pt x="1403524" y="1071585"/>
                </a:lnTo>
                <a:lnTo>
                  <a:pt x="1465065" y="1066541"/>
                </a:lnTo>
                <a:lnTo>
                  <a:pt x="1525479" y="1060138"/>
                </a:lnTo>
                <a:lnTo>
                  <a:pt x="1584682" y="1052415"/>
                </a:lnTo>
                <a:lnTo>
                  <a:pt x="1642591" y="1043409"/>
                </a:lnTo>
                <a:lnTo>
                  <a:pt x="1699120" y="1033156"/>
                </a:lnTo>
                <a:lnTo>
                  <a:pt x="1754186" y="1021695"/>
                </a:lnTo>
                <a:lnTo>
                  <a:pt x="1807707" y="1009061"/>
                </a:lnTo>
                <a:lnTo>
                  <a:pt x="1859596" y="995294"/>
                </a:lnTo>
                <a:lnTo>
                  <a:pt x="1909772" y="980429"/>
                </a:lnTo>
                <a:lnTo>
                  <a:pt x="1958150" y="964505"/>
                </a:lnTo>
                <a:lnTo>
                  <a:pt x="2004646" y="947558"/>
                </a:lnTo>
                <a:lnTo>
                  <a:pt x="2049177" y="929625"/>
                </a:lnTo>
                <a:lnTo>
                  <a:pt x="2091658" y="910745"/>
                </a:lnTo>
                <a:lnTo>
                  <a:pt x="2132006" y="890954"/>
                </a:lnTo>
                <a:lnTo>
                  <a:pt x="2170137" y="870289"/>
                </a:lnTo>
                <a:lnTo>
                  <a:pt x="2205967" y="848787"/>
                </a:lnTo>
                <a:lnTo>
                  <a:pt x="2239412" y="826487"/>
                </a:lnTo>
                <a:lnTo>
                  <a:pt x="2270389" y="803425"/>
                </a:lnTo>
                <a:lnTo>
                  <a:pt x="2324602" y="755164"/>
                </a:lnTo>
                <a:lnTo>
                  <a:pt x="2367935" y="704303"/>
                </a:lnTo>
                <a:lnTo>
                  <a:pt x="2399717" y="651140"/>
                </a:lnTo>
                <a:lnTo>
                  <a:pt x="2419278" y="595972"/>
                </a:lnTo>
                <a:lnTo>
                  <a:pt x="2425947" y="539099"/>
                </a:lnTo>
                <a:close/>
              </a:path>
            </a:pathLst>
          </a:custGeom>
          <a:ln w="5684">
            <a:solidFill>
              <a:srgbClr val="000000"/>
            </a:solidFill>
          </a:ln>
        </p:spPr>
        <p:txBody>
          <a:bodyPr wrap="square" lIns="0" tIns="0" rIns="0" bIns="0" rtlCol="0"/>
          <a:lstStyle/>
          <a:p>
            <a:endParaRPr/>
          </a:p>
        </p:txBody>
      </p:sp>
      <p:sp>
        <p:nvSpPr>
          <p:cNvPr id="11" name="object 6">
            <a:extLst>
              <a:ext uri="{FF2B5EF4-FFF2-40B4-BE49-F238E27FC236}">
                <a16:creationId xmlns:a16="http://schemas.microsoft.com/office/drawing/2014/main" id="{31BE3C40-7DEF-E49B-C5F2-D2FDD9918939}"/>
              </a:ext>
            </a:extLst>
          </p:cNvPr>
          <p:cNvSpPr txBox="1"/>
          <p:nvPr/>
        </p:nvSpPr>
        <p:spPr>
          <a:xfrm>
            <a:off x="945103" y="1929608"/>
            <a:ext cx="2718435" cy="1359535"/>
          </a:xfrm>
          <a:prstGeom prst="rect">
            <a:avLst/>
          </a:prstGeom>
          <a:ln w="3820">
            <a:solidFill>
              <a:srgbClr val="7F7F7F"/>
            </a:solidFill>
          </a:ln>
        </p:spPr>
        <p:txBody>
          <a:bodyPr vert="horz" wrap="square" lIns="0" tIns="0" rIns="0" bIns="0" rtlCol="0">
            <a:spAutoFit/>
          </a:bodyPr>
          <a:lstStyle/>
          <a:p>
            <a:pPr>
              <a:lnSpc>
                <a:spcPct val="100000"/>
              </a:lnSpc>
            </a:pPr>
            <a:endParaRPr sz="750" dirty="0">
              <a:latin typeface="Times New Roman"/>
              <a:cs typeface="Times New Roman"/>
            </a:endParaRPr>
          </a:p>
          <a:p>
            <a:pPr>
              <a:lnSpc>
                <a:spcPct val="100000"/>
              </a:lnSpc>
            </a:pPr>
            <a:endParaRPr sz="750" dirty="0">
              <a:latin typeface="Times New Roman"/>
              <a:cs typeface="Times New Roman"/>
            </a:endParaRPr>
          </a:p>
          <a:p>
            <a:pPr>
              <a:lnSpc>
                <a:spcPct val="100000"/>
              </a:lnSpc>
            </a:pPr>
            <a:endParaRPr sz="750" dirty="0">
              <a:latin typeface="Times New Roman"/>
              <a:cs typeface="Times New Roman"/>
            </a:endParaRPr>
          </a:p>
          <a:p>
            <a:pPr>
              <a:lnSpc>
                <a:spcPct val="100000"/>
              </a:lnSpc>
            </a:pPr>
            <a:endParaRPr sz="750" dirty="0">
              <a:latin typeface="Times New Roman"/>
              <a:cs typeface="Times New Roman"/>
            </a:endParaRPr>
          </a:p>
          <a:p>
            <a:pPr>
              <a:lnSpc>
                <a:spcPct val="100000"/>
              </a:lnSpc>
              <a:spcBef>
                <a:spcPts val="555"/>
              </a:spcBef>
            </a:pPr>
            <a:endParaRPr sz="750" dirty="0">
              <a:latin typeface="Times New Roman"/>
              <a:cs typeface="Times New Roman"/>
            </a:endParaRPr>
          </a:p>
          <a:p>
            <a:pPr marL="508634">
              <a:lnSpc>
                <a:spcPct val="100000"/>
              </a:lnSpc>
              <a:tabLst>
                <a:tab pos="1329055" algn="l"/>
              </a:tabLst>
            </a:pPr>
            <a:r>
              <a:rPr sz="1125" spc="-75" baseline="3703" dirty="0">
                <a:latin typeface="Tahoma"/>
                <a:cs typeface="Tahoma"/>
              </a:rPr>
              <a:t>Q</a:t>
            </a:r>
            <a:r>
              <a:rPr sz="1125" baseline="3703" dirty="0">
                <a:latin typeface="Tahoma"/>
                <a:cs typeface="Tahoma"/>
              </a:rPr>
              <a:t>	</a:t>
            </a:r>
            <a:r>
              <a:rPr sz="750" dirty="0">
                <a:latin typeface="Tahoma"/>
                <a:cs typeface="Tahoma"/>
              </a:rPr>
              <a:t>P</a:t>
            </a:r>
          </a:p>
        </p:txBody>
      </p:sp>
    </p:spTree>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33576"/>
            <a:ext cx="2434590" cy="232756"/>
          </a:xfrm>
          <a:prstGeom prst="rect">
            <a:avLst/>
          </a:prstGeom>
        </p:spPr>
        <p:txBody>
          <a:bodyPr vert="horz" wrap="square" lIns="0" tIns="17145" rIns="0" bIns="0" rtlCol="0">
            <a:spAutoFit/>
          </a:bodyPr>
          <a:lstStyle/>
          <a:p>
            <a:pPr marL="12700">
              <a:lnSpc>
                <a:spcPct val="100000"/>
              </a:lnSpc>
              <a:spcBef>
                <a:spcPts val="135"/>
              </a:spcBef>
            </a:pPr>
            <a:r>
              <a:rPr sz="1400" spc="-30" dirty="0">
                <a:solidFill>
                  <a:srgbClr val="00B0F0"/>
                </a:solidFill>
                <a:latin typeface="+mn-lt"/>
                <a:cs typeface="Tahoma"/>
              </a:rPr>
              <a:t>Denying</a:t>
            </a:r>
            <a:r>
              <a:rPr sz="1400" spc="-80" dirty="0">
                <a:solidFill>
                  <a:srgbClr val="00B0F0"/>
                </a:solidFill>
                <a:latin typeface="+mn-lt"/>
                <a:cs typeface="Tahoma"/>
              </a:rPr>
              <a:t> </a:t>
            </a:r>
            <a:r>
              <a:rPr sz="1400" dirty="0">
                <a:solidFill>
                  <a:srgbClr val="00B0F0"/>
                </a:solidFill>
                <a:latin typeface="+mn-lt"/>
                <a:cs typeface="Tahoma"/>
              </a:rPr>
              <a:t>the</a:t>
            </a:r>
            <a:r>
              <a:rPr sz="1400" spc="-85" dirty="0">
                <a:solidFill>
                  <a:srgbClr val="00B0F0"/>
                </a:solidFill>
                <a:latin typeface="+mn-lt"/>
                <a:cs typeface="Tahoma"/>
              </a:rPr>
              <a:t> </a:t>
            </a:r>
            <a:r>
              <a:rPr sz="1400" spc="-35" dirty="0">
                <a:solidFill>
                  <a:srgbClr val="00B0F0"/>
                </a:solidFill>
                <a:latin typeface="+mn-lt"/>
                <a:cs typeface="Tahoma"/>
              </a:rPr>
              <a:t>Antecedent:</a:t>
            </a:r>
            <a:r>
              <a:rPr sz="1400" spc="40" dirty="0">
                <a:solidFill>
                  <a:srgbClr val="00B0F0"/>
                </a:solidFill>
                <a:latin typeface="+mn-lt"/>
                <a:cs typeface="Tahoma"/>
              </a:rPr>
              <a:t> </a:t>
            </a:r>
            <a:r>
              <a:rPr sz="1400" spc="-35" dirty="0">
                <a:solidFill>
                  <a:srgbClr val="00B0F0"/>
                </a:solidFill>
                <a:latin typeface="+mn-lt"/>
                <a:cs typeface="Tahoma"/>
              </a:rPr>
              <a:t>Invalid</a:t>
            </a:r>
            <a:endParaRPr sz="1400" dirty="0">
              <a:solidFill>
                <a:srgbClr val="00B0F0"/>
              </a:solidFill>
              <a:latin typeface="+mn-lt"/>
              <a:cs typeface="Tahoma"/>
            </a:endParaRPr>
          </a:p>
        </p:txBody>
      </p:sp>
      <p:graphicFrame>
        <p:nvGraphicFramePr>
          <p:cNvPr id="3" name="object 3"/>
          <p:cNvGraphicFramePr>
            <a:graphicFrameLocks noGrp="1"/>
          </p:cNvGraphicFramePr>
          <p:nvPr>
            <p:extLst>
              <p:ext uri="{D42A27DB-BD31-4B8C-83A1-F6EECF244321}">
                <p14:modId xmlns:p14="http://schemas.microsoft.com/office/powerpoint/2010/main" val="3210233930"/>
              </p:ext>
            </p:extLst>
          </p:nvPr>
        </p:nvGraphicFramePr>
        <p:xfrm>
          <a:off x="359994" y="482304"/>
          <a:ext cx="4042410" cy="1067434"/>
        </p:xfrm>
        <a:graphic>
          <a:graphicData uri="http://schemas.openxmlformats.org/drawingml/2006/table">
            <a:tbl>
              <a:tblPr firstRow="1" bandRow="1">
                <a:tableStyleId>{2D5ABB26-0587-4C30-8999-92F81FD0307C}</a:tableStyleId>
              </a:tblPr>
              <a:tblGrid>
                <a:gridCol w="803275">
                  <a:extLst>
                    <a:ext uri="{9D8B030D-6E8A-4147-A177-3AD203B41FA5}">
                      <a16:colId xmlns:a16="http://schemas.microsoft.com/office/drawing/2014/main" val="20000"/>
                    </a:ext>
                  </a:extLst>
                </a:gridCol>
                <a:gridCol w="940435">
                  <a:extLst>
                    <a:ext uri="{9D8B030D-6E8A-4147-A177-3AD203B41FA5}">
                      <a16:colId xmlns:a16="http://schemas.microsoft.com/office/drawing/2014/main" val="20001"/>
                    </a:ext>
                  </a:extLst>
                </a:gridCol>
                <a:gridCol w="2298700">
                  <a:extLst>
                    <a:ext uri="{9D8B030D-6E8A-4147-A177-3AD203B41FA5}">
                      <a16:colId xmlns:a16="http://schemas.microsoft.com/office/drawing/2014/main" val="20002"/>
                    </a:ext>
                  </a:extLst>
                </a:gridCol>
              </a:tblGrid>
              <a:tr h="235585">
                <a:tc>
                  <a:txBody>
                    <a:bodyPr/>
                    <a:lstStyle/>
                    <a:p>
                      <a:pPr>
                        <a:lnSpc>
                          <a:spcPct val="100000"/>
                        </a:lnSpc>
                      </a:pPr>
                      <a:endParaRPr sz="800">
                        <a:latin typeface="+mn-lt"/>
                        <a:cs typeface="Times New Roman"/>
                      </a:endParaRPr>
                    </a:p>
                  </a:txBody>
                  <a:tcPr marL="0" marR="0" marT="0" marB="0">
                    <a:lnB w="6350">
                      <a:solidFill>
                        <a:srgbClr val="000000"/>
                      </a:solidFill>
                      <a:prstDash val="solid"/>
                    </a:lnB>
                  </a:tcPr>
                </a:tc>
                <a:tc>
                  <a:txBody>
                    <a:bodyPr/>
                    <a:lstStyle/>
                    <a:p>
                      <a:pPr marL="75565">
                        <a:lnSpc>
                          <a:spcPts val="765"/>
                        </a:lnSpc>
                      </a:pPr>
                      <a:r>
                        <a:rPr sz="800" spc="-25" dirty="0">
                          <a:latin typeface="+mn-lt"/>
                          <a:cs typeface="Arial MT"/>
                        </a:rPr>
                        <a:t>General</a:t>
                      </a:r>
                      <a:r>
                        <a:rPr sz="800" spc="5" dirty="0">
                          <a:latin typeface="+mn-lt"/>
                          <a:cs typeface="Arial MT"/>
                        </a:rPr>
                        <a:t> </a:t>
                      </a:r>
                      <a:r>
                        <a:rPr sz="800" spc="-20" dirty="0">
                          <a:latin typeface="+mn-lt"/>
                          <a:cs typeface="Arial MT"/>
                        </a:rPr>
                        <a:t>Form</a:t>
                      </a:r>
                      <a:endParaRPr sz="800">
                        <a:latin typeface="+mn-lt"/>
                        <a:cs typeface="Arial MT"/>
                      </a:endParaRPr>
                    </a:p>
                  </a:txBody>
                  <a:tcPr marL="0" marR="0" marT="0" marB="0">
                    <a:lnB w="6350">
                      <a:solidFill>
                        <a:srgbClr val="000000"/>
                      </a:solidFill>
                      <a:prstDash val="solid"/>
                    </a:lnB>
                  </a:tcPr>
                </a:tc>
                <a:tc>
                  <a:txBody>
                    <a:bodyPr/>
                    <a:lstStyle/>
                    <a:p>
                      <a:pPr marL="75565">
                        <a:lnSpc>
                          <a:spcPts val="765"/>
                        </a:lnSpc>
                      </a:pPr>
                      <a:r>
                        <a:rPr sz="800" spc="-10" dirty="0">
                          <a:latin typeface="+mn-lt"/>
                          <a:cs typeface="Arial MT"/>
                        </a:rPr>
                        <a:t>Specific</a:t>
                      </a:r>
                      <a:r>
                        <a:rPr sz="800" spc="15" dirty="0">
                          <a:latin typeface="+mn-lt"/>
                          <a:cs typeface="Arial MT"/>
                        </a:rPr>
                        <a:t> </a:t>
                      </a:r>
                      <a:r>
                        <a:rPr sz="800" spc="-10" dirty="0">
                          <a:latin typeface="+mn-lt"/>
                          <a:cs typeface="Arial MT"/>
                        </a:rPr>
                        <a:t>Example</a:t>
                      </a:r>
                      <a:endParaRPr sz="800">
                        <a:latin typeface="+mn-lt"/>
                        <a:cs typeface="Arial MT"/>
                      </a:endParaRPr>
                    </a:p>
                  </a:txBody>
                  <a:tcPr marL="0" marR="0" marT="0" marB="0">
                    <a:lnB w="6350">
                      <a:solidFill>
                        <a:srgbClr val="000000"/>
                      </a:solidFill>
                      <a:prstDash val="solid"/>
                    </a:lnB>
                  </a:tcPr>
                </a:tc>
                <a:extLst>
                  <a:ext uri="{0D108BD9-81ED-4DB2-BD59-A6C34878D82A}">
                    <a16:rowId xmlns:a16="http://schemas.microsoft.com/office/drawing/2014/main" val="10000"/>
                  </a:ext>
                </a:extLst>
              </a:tr>
              <a:tr h="421005">
                <a:tc>
                  <a:txBody>
                    <a:bodyPr/>
                    <a:lstStyle/>
                    <a:p>
                      <a:pPr marL="75565">
                        <a:lnSpc>
                          <a:spcPct val="100000"/>
                        </a:lnSpc>
                        <a:spcBef>
                          <a:spcPts val="825"/>
                        </a:spcBef>
                      </a:pPr>
                      <a:r>
                        <a:rPr sz="800" dirty="0">
                          <a:latin typeface="+mn-lt"/>
                          <a:cs typeface="Arial MT"/>
                        </a:rPr>
                        <a:t>Major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104775" marB="0">
                    <a:lnT w="6350">
                      <a:solidFill>
                        <a:srgbClr val="000000"/>
                      </a:solidFill>
                      <a:prstDash val="solid"/>
                    </a:lnT>
                  </a:tcPr>
                </a:tc>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P,</a:t>
                      </a:r>
                      <a:r>
                        <a:rPr sz="800" spc="45" dirty="0">
                          <a:latin typeface="+mn-lt"/>
                          <a:cs typeface="Arial MT"/>
                        </a:rPr>
                        <a:t> </a:t>
                      </a:r>
                      <a:r>
                        <a:rPr sz="800" dirty="0">
                          <a:latin typeface="+mn-lt"/>
                          <a:cs typeface="Arial MT"/>
                        </a:rPr>
                        <a:t>then</a:t>
                      </a:r>
                      <a:r>
                        <a:rPr sz="800" spc="40" dirty="0">
                          <a:latin typeface="+mn-lt"/>
                          <a:cs typeface="Arial MT"/>
                        </a:rPr>
                        <a:t> </a:t>
                      </a:r>
                      <a:r>
                        <a:rPr sz="800" spc="-25" dirty="0">
                          <a:latin typeface="+mn-lt"/>
                          <a:cs typeface="Arial MT"/>
                        </a:rPr>
                        <a:t>Q.</a:t>
                      </a:r>
                      <a:endParaRPr sz="800">
                        <a:latin typeface="+mn-lt"/>
                        <a:cs typeface="Arial MT"/>
                      </a:endParaRPr>
                    </a:p>
                  </a:txBody>
                  <a:tcPr marL="0" marR="0" marT="104775" marB="0">
                    <a:lnT w="6350">
                      <a:solidFill>
                        <a:srgbClr val="000000"/>
                      </a:solidFill>
                      <a:prstDash val="solid"/>
                    </a:lnT>
                  </a:tcPr>
                </a:tc>
                <a:tc>
                  <a:txBody>
                    <a:bodyPr/>
                    <a:lstStyle/>
                    <a:p>
                      <a:pPr marL="75565">
                        <a:lnSpc>
                          <a:spcPts val="955"/>
                        </a:lnSpc>
                        <a:spcBef>
                          <a:spcPts val="825"/>
                        </a:spcBef>
                      </a:pPr>
                      <a:r>
                        <a:rPr sz="800" dirty="0">
                          <a:latin typeface="+mn-lt"/>
                          <a:cs typeface="Arial MT"/>
                        </a:rPr>
                        <a:t>If</a:t>
                      </a:r>
                      <a:r>
                        <a:rPr sz="800" spc="45" dirty="0">
                          <a:latin typeface="+mn-lt"/>
                          <a:cs typeface="Arial MT"/>
                        </a:rPr>
                        <a:t> </a:t>
                      </a:r>
                      <a:r>
                        <a:rPr sz="800" dirty="0">
                          <a:latin typeface="+mn-lt"/>
                          <a:cs typeface="Arial MT"/>
                        </a:rPr>
                        <a:t>a</a:t>
                      </a:r>
                      <a:r>
                        <a:rPr sz="800" spc="45" dirty="0">
                          <a:latin typeface="+mn-lt"/>
                          <a:cs typeface="Arial MT"/>
                        </a:rPr>
                        <a:t> </a:t>
                      </a:r>
                      <a:r>
                        <a:rPr sz="800" dirty="0">
                          <a:latin typeface="+mn-lt"/>
                          <a:cs typeface="Arial MT"/>
                        </a:rPr>
                        <a:t>country</a:t>
                      </a:r>
                      <a:r>
                        <a:rPr sz="800" spc="45" dirty="0">
                          <a:latin typeface="+mn-lt"/>
                          <a:cs typeface="Arial MT"/>
                        </a:rPr>
                        <a:t> </a:t>
                      </a:r>
                      <a:r>
                        <a:rPr sz="800" dirty="0">
                          <a:latin typeface="+mn-lt"/>
                          <a:cs typeface="Arial MT"/>
                        </a:rPr>
                        <a:t>is</a:t>
                      </a:r>
                      <a:r>
                        <a:rPr sz="800" spc="45" dirty="0">
                          <a:latin typeface="+mn-lt"/>
                          <a:cs typeface="Arial MT"/>
                        </a:rPr>
                        <a:t> </a:t>
                      </a:r>
                      <a:r>
                        <a:rPr sz="800" spc="-10" dirty="0">
                          <a:latin typeface="+mn-lt"/>
                          <a:cs typeface="Arial MT"/>
                        </a:rPr>
                        <a:t>wealthy,</a:t>
                      </a:r>
                      <a:endParaRPr sz="800">
                        <a:latin typeface="+mn-lt"/>
                        <a:cs typeface="Arial MT"/>
                      </a:endParaRPr>
                    </a:p>
                    <a:p>
                      <a:pPr marL="75565">
                        <a:lnSpc>
                          <a:spcPts val="955"/>
                        </a:lnSpc>
                      </a:pPr>
                      <a:r>
                        <a:rPr sz="800" dirty="0">
                          <a:latin typeface="+mn-lt"/>
                          <a:cs typeface="Arial MT"/>
                        </a:rPr>
                        <a:t>then</a:t>
                      </a:r>
                      <a:r>
                        <a:rPr sz="800" spc="45" dirty="0">
                          <a:latin typeface="+mn-lt"/>
                          <a:cs typeface="Arial MT"/>
                        </a:rPr>
                        <a:t> </a:t>
                      </a:r>
                      <a:r>
                        <a:rPr sz="800" spc="50" dirty="0">
                          <a:latin typeface="+mn-lt"/>
                          <a:cs typeface="Arial MT"/>
                        </a:rPr>
                        <a:t>it</a:t>
                      </a:r>
                      <a:r>
                        <a:rPr sz="800" spc="45" dirty="0">
                          <a:latin typeface="+mn-lt"/>
                          <a:cs typeface="Arial MT"/>
                        </a:rPr>
                        <a:t> </a:t>
                      </a:r>
                      <a:r>
                        <a:rPr sz="800" dirty="0">
                          <a:latin typeface="+mn-lt"/>
                          <a:cs typeface="Arial MT"/>
                        </a:rPr>
                        <a:t>will</a:t>
                      </a:r>
                      <a:r>
                        <a:rPr sz="800" spc="50" dirty="0">
                          <a:latin typeface="+mn-lt"/>
                          <a:cs typeface="Arial MT"/>
                        </a:rPr>
                        <a:t> </a:t>
                      </a:r>
                      <a:r>
                        <a:rPr sz="800" dirty="0">
                          <a:latin typeface="+mn-lt"/>
                          <a:cs typeface="Arial MT"/>
                        </a:rPr>
                        <a:t>be</a:t>
                      </a:r>
                      <a:r>
                        <a:rPr sz="800" spc="45" dirty="0">
                          <a:latin typeface="+mn-lt"/>
                          <a:cs typeface="Arial MT"/>
                        </a:rPr>
                        <a:t> </a:t>
                      </a:r>
                      <a:r>
                        <a:rPr sz="800" dirty="0">
                          <a:latin typeface="+mn-lt"/>
                          <a:cs typeface="Arial MT"/>
                        </a:rPr>
                        <a:t>a</a:t>
                      </a:r>
                      <a:r>
                        <a:rPr sz="800" spc="45" dirty="0">
                          <a:latin typeface="+mn-lt"/>
                          <a:cs typeface="Arial MT"/>
                        </a:rPr>
                        <a:t> </a:t>
                      </a:r>
                      <a:r>
                        <a:rPr sz="800" spc="-10" dirty="0">
                          <a:latin typeface="+mn-lt"/>
                          <a:cs typeface="Arial MT"/>
                        </a:rPr>
                        <a:t>democracy.</a:t>
                      </a:r>
                      <a:endParaRPr sz="800">
                        <a:latin typeface="+mn-lt"/>
                        <a:cs typeface="Arial MT"/>
                      </a:endParaRPr>
                    </a:p>
                  </a:txBody>
                  <a:tcPr marL="0" marR="0" marT="104775" marB="0">
                    <a:lnT w="6350">
                      <a:solidFill>
                        <a:srgbClr val="000000"/>
                      </a:solidFill>
                      <a:prstDash val="solid"/>
                    </a:lnT>
                  </a:tcPr>
                </a:tc>
                <a:extLst>
                  <a:ext uri="{0D108BD9-81ED-4DB2-BD59-A6C34878D82A}">
                    <a16:rowId xmlns:a16="http://schemas.microsoft.com/office/drawing/2014/main" val="10001"/>
                  </a:ext>
                </a:extLst>
              </a:tr>
              <a:tr h="240029">
                <a:tc>
                  <a:txBody>
                    <a:bodyPr/>
                    <a:lstStyle/>
                    <a:p>
                      <a:pPr marL="75565">
                        <a:lnSpc>
                          <a:spcPct val="100000"/>
                        </a:lnSpc>
                        <a:spcBef>
                          <a:spcPts val="350"/>
                        </a:spcBef>
                      </a:pPr>
                      <a:r>
                        <a:rPr sz="800" dirty="0">
                          <a:latin typeface="+mn-lt"/>
                          <a:cs typeface="Arial MT"/>
                        </a:rPr>
                        <a:t>Minor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44450" marB="0"/>
                </a:tc>
                <a:tc>
                  <a:txBody>
                    <a:bodyPr/>
                    <a:lstStyle/>
                    <a:p>
                      <a:pPr marL="75565">
                        <a:lnSpc>
                          <a:spcPct val="100000"/>
                        </a:lnSpc>
                        <a:spcBef>
                          <a:spcPts val="350"/>
                        </a:spcBef>
                      </a:pPr>
                      <a:r>
                        <a:rPr sz="800" dirty="0">
                          <a:latin typeface="+mn-lt"/>
                          <a:cs typeface="Arial MT"/>
                        </a:rPr>
                        <a:t>Not</a:t>
                      </a:r>
                      <a:r>
                        <a:rPr sz="800" spc="135" dirty="0">
                          <a:latin typeface="+mn-lt"/>
                          <a:cs typeface="Arial MT"/>
                        </a:rPr>
                        <a:t> </a:t>
                      </a:r>
                      <a:r>
                        <a:rPr sz="800" spc="-25" dirty="0">
                          <a:latin typeface="+mn-lt"/>
                          <a:cs typeface="Arial MT"/>
                        </a:rPr>
                        <a:t>P.</a:t>
                      </a:r>
                      <a:endParaRPr sz="800">
                        <a:latin typeface="+mn-lt"/>
                        <a:cs typeface="Arial MT"/>
                      </a:endParaRPr>
                    </a:p>
                  </a:txBody>
                  <a:tcPr marL="0" marR="0" marT="44450" marB="0"/>
                </a:tc>
                <a:tc>
                  <a:txBody>
                    <a:bodyPr/>
                    <a:lstStyle/>
                    <a:p>
                      <a:pPr marL="75565">
                        <a:lnSpc>
                          <a:spcPct val="100000"/>
                        </a:lnSpc>
                        <a:spcBef>
                          <a:spcPts val="350"/>
                        </a:spcBef>
                      </a:pPr>
                      <a:r>
                        <a:rPr sz="800" dirty="0">
                          <a:latin typeface="+mn-lt"/>
                          <a:cs typeface="Arial MT"/>
                        </a:rPr>
                        <a:t>The</a:t>
                      </a:r>
                      <a:r>
                        <a:rPr sz="800" spc="55" dirty="0">
                          <a:latin typeface="+mn-lt"/>
                          <a:cs typeface="Arial MT"/>
                        </a:rPr>
                        <a:t> </a:t>
                      </a:r>
                      <a:r>
                        <a:rPr sz="800" dirty="0">
                          <a:latin typeface="+mn-lt"/>
                          <a:cs typeface="Arial MT"/>
                        </a:rPr>
                        <a:t>country</a:t>
                      </a:r>
                      <a:r>
                        <a:rPr sz="800" spc="55" dirty="0">
                          <a:latin typeface="+mn-lt"/>
                          <a:cs typeface="Arial MT"/>
                        </a:rPr>
                        <a:t> </a:t>
                      </a:r>
                      <a:r>
                        <a:rPr sz="800" dirty="0">
                          <a:latin typeface="+mn-lt"/>
                          <a:cs typeface="Arial MT"/>
                        </a:rPr>
                        <a:t>is</a:t>
                      </a:r>
                      <a:r>
                        <a:rPr sz="800" spc="55" dirty="0">
                          <a:latin typeface="+mn-lt"/>
                          <a:cs typeface="Arial MT"/>
                        </a:rPr>
                        <a:t> </a:t>
                      </a:r>
                      <a:r>
                        <a:rPr sz="800" dirty="0">
                          <a:latin typeface="+mn-lt"/>
                          <a:cs typeface="Arial MT"/>
                        </a:rPr>
                        <a:t>not</a:t>
                      </a:r>
                      <a:r>
                        <a:rPr sz="800" spc="55" dirty="0">
                          <a:latin typeface="+mn-lt"/>
                          <a:cs typeface="Arial MT"/>
                        </a:rPr>
                        <a:t> </a:t>
                      </a:r>
                      <a:r>
                        <a:rPr sz="800" spc="-10" dirty="0">
                          <a:latin typeface="+mn-lt"/>
                          <a:cs typeface="Arial MT"/>
                        </a:rPr>
                        <a:t>wealthy.</a:t>
                      </a:r>
                      <a:endParaRPr sz="800">
                        <a:latin typeface="+mn-lt"/>
                        <a:cs typeface="Arial MT"/>
                      </a:endParaRPr>
                    </a:p>
                  </a:txBody>
                  <a:tcPr marL="0" marR="0" marT="44450" marB="0"/>
                </a:tc>
                <a:extLst>
                  <a:ext uri="{0D108BD9-81ED-4DB2-BD59-A6C34878D82A}">
                    <a16:rowId xmlns:a16="http://schemas.microsoft.com/office/drawing/2014/main" val="10002"/>
                  </a:ext>
                </a:extLst>
              </a:tr>
              <a:tr h="170815">
                <a:tc>
                  <a:txBody>
                    <a:bodyPr/>
                    <a:lstStyle/>
                    <a:p>
                      <a:pPr marL="75565">
                        <a:lnSpc>
                          <a:spcPts val="900"/>
                        </a:lnSpc>
                        <a:spcBef>
                          <a:spcPts val="350"/>
                        </a:spcBef>
                      </a:pPr>
                      <a:r>
                        <a:rPr sz="800" spc="-10" dirty="0">
                          <a:latin typeface="+mn-lt"/>
                          <a:cs typeface="Arial MT"/>
                        </a:rPr>
                        <a:t>Conclusion</a:t>
                      </a:r>
                      <a:endParaRPr sz="800">
                        <a:latin typeface="+mn-lt"/>
                        <a:cs typeface="Arial MT"/>
                      </a:endParaRPr>
                    </a:p>
                  </a:txBody>
                  <a:tcPr marL="0" marR="0" marT="44450" marB="0"/>
                </a:tc>
                <a:tc>
                  <a:txBody>
                    <a:bodyPr/>
                    <a:lstStyle/>
                    <a:p>
                      <a:pPr marL="76200">
                        <a:lnSpc>
                          <a:spcPts val="900"/>
                        </a:lnSpc>
                        <a:spcBef>
                          <a:spcPts val="350"/>
                        </a:spcBef>
                      </a:pPr>
                      <a:r>
                        <a:rPr sz="800" spc="-10" dirty="0">
                          <a:latin typeface="+mn-lt"/>
                          <a:cs typeface="Arial MT"/>
                        </a:rPr>
                        <a:t>Therefore,</a:t>
                      </a:r>
                      <a:r>
                        <a:rPr sz="800" spc="60" dirty="0">
                          <a:latin typeface="+mn-lt"/>
                          <a:cs typeface="Arial MT"/>
                        </a:rPr>
                        <a:t> </a:t>
                      </a:r>
                      <a:r>
                        <a:rPr sz="800" dirty="0">
                          <a:latin typeface="+mn-lt"/>
                          <a:cs typeface="Arial MT"/>
                        </a:rPr>
                        <a:t>not</a:t>
                      </a:r>
                      <a:r>
                        <a:rPr sz="800" spc="65" dirty="0">
                          <a:latin typeface="+mn-lt"/>
                          <a:cs typeface="Arial MT"/>
                        </a:rPr>
                        <a:t> </a:t>
                      </a:r>
                      <a:r>
                        <a:rPr sz="800" spc="-35" dirty="0">
                          <a:latin typeface="+mn-lt"/>
                          <a:cs typeface="Arial MT"/>
                        </a:rPr>
                        <a:t>Q.</a:t>
                      </a:r>
                      <a:endParaRPr sz="800">
                        <a:latin typeface="+mn-lt"/>
                        <a:cs typeface="Arial MT"/>
                      </a:endParaRPr>
                    </a:p>
                  </a:txBody>
                  <a:tcPr marL="0" marR="0" marT="44450" marB="0"/>
                </a:tc>
                <a:tc>
                  <a:txBody>
                    <a:bodyPr/>
                    <a:lstStyle/>
                    <a:p>
                      <a:pPr marL="75565">
                        <a:lnSpc>
                          <a:spcPts val="900"/>
                        </a:lnSpc>
                        <a:spcBef>
                          <a:spcPts val="350"/>
                        </a:spcBef>
                      </a:pPr>
                      <a:r>
                        <a:rPr sz="800" spc="-10" dirty="0">
                          <a:latin typeface="+mn-lt"/>
                          <a:cs typeface="Arial MT"/>
                        </a:rPr>
                        <a:t>Therefore,</a:t>
                      </a:r>
                      <a:r>
                        <a:rPr sz="800" spc="50" dirty="0">
                          <a:latin typeface="+mn-lt"/>
                          <a:cs typeface="Arial MT"/>
                        </a:rPr>
                        <a:t> </a:t>
                      </a:r>
                      <a:r>
                        <a:rPr sz="800" dirty="0">
                          <a:latin typeface="+mn-lt"/>
                          <a:cs typeface="Arial MT"/>
                        </a:rPr>
                        <a:t>the</a:t>
                      </a:r>
                      <a:r>
                        <a:rPr sz="800" spc="55" dirty="0">
                          <a:latin typeface="+mn-lt"/>
                          <a:cs typeface="Arial MT"/>
                        </a:rPr>
                        <a:t> </a:t>
                      </a:r>
                      <a:r>
                        <a:rPr sz="800" dirty="0">
                          <a:latin typeface="+mn-lt"/>
                          <a:cs typeface="Arial MT"/>
                        </a:rPr>
                        <a:t>country</a:t>
                      </a:r>
                      <a:r>
                        <a:rPr sz="800" spc="55" dirty="0">
                          <a:latin typeface="+mn-lt"/>
                          <a:cs typeface="Arial MT"/>
                        </a:rPr>
                        <a:t> </a:t>
                      </a:r>
                      <a:r>
                        <a:rPr sz="800" dirty="0">
                          <a:latin typeface="+mn-lt"/>
                          <a:cs typeface="Arial MT"/>
                        </a:rPr>
                        <a:t>will</a:t>
                      </a:r>
                      <a:r>
                        <a:rPr sz="800" spc="55" dirty="0">
                          <a:latin typeface="+mn-lt"/>
                          <a:cs typeface="Arial MT"/>
                        </a:rPr>
                        <a:t> </a:t>
                      </a:r>
                      <a:r>
                        <a:rPr sz="800" dirty="0">
                          <a:latin typeface="+mn-lt"/>
                          <a:cs typeface="Arial MT"/>
                        </a:rPr>
                        <a:t>not</a:t>
                      </a:r>
                      <a:r>
                        <a:rPr sz="800" spc="50" dirty="0">
                          <a:latin typeface="+mn-lt"/>
                          <a:cs typeface="Arial MT"/>
                        </a:rPr>
                        <a:t> </a:t>
                      </a:r>
                      <a:r>
                        <a:rPr sz="800" dirty="0">
                          <a:latin typeface="+mn-lt"/>
                          <a:cs typeface="Arial MT"/>
                        </a:rPr>
                        <a:t>be</a:t>
                      </a:r>
                      <a:r>
                        <a:rPr sz="800" spc="55" dirty="0">
                          <a:latin typeface="+mn-lt"/>
                          <a:cs typeface="Arial MT"/>
                        </a:rPr>
                        <a:t> </a:t>
                      </a:r>
                      <a:r>
                        <a:rPr sz="800" dirty="0">
                          <a:latin typeface="+mn-lt"/>
                          <a:cs typeface="Arial MT"/>
                        </a:rPr>
                        <a:t>a</a:t>
                      </a:r>
                      <a:r>
                        <a:rPr sz="800" spc="55" dirty="0">
                          <a:latin typeface="+mn-lt"/>
                          <a:cs typeface="Arial MT"/>
                        </a:rPr>
                        <a:t> </a:t>
                      </a:r>
                      <a:r>
                        <a:rPr sz="800" spc="-10" dirty="0">
                          <a:latin typeface="+mn-lt"/>
                          <a:cs typeface="Arial MT"/>
                        </a:rPr>
                        <a:t>democracy.</a:t>
                      </a:r>
                      <a:endParaRPr sz="800" dirty="0">
                        <a:latin typeface="+mn-lt"/>
                        <a:cs typeface="Arial MT"/>
                      </a:endParaRPr>
                    </a:p>
                  </a:txBody>
                  <a:tcPr marL="0" marR="0" marT="44450" marB="0"/>
                </a:tc>
                <a:extLst>
                  <a:ext uri="{0D108BD9-81ED-4DB2-BD59-A6C34878D82A}">
                    <a16:rowId xmlns:a16="http://schemas.microsoft.com/office/drawing/2014/main" val="10003"/>
                  </a:ext>
                </a:extLst>
              </a:tr>
            </a:tbl>
          </a:graphicData>
        </a:graphic>
      </p:graphicFrame>
      <p:sp>
        <p:nvSpPr>
          <p:cNvPr id="4" name="object 4"/>
          <p:cNvSpPr/>
          <p:nvPr/>
        </p:nvSpPr>
        <p:spPr>
          <a:xfrm>
            <a:off x="359994" y="1684782"/>
            <a:ext cx="4043045" cy="0"/>
          </a:xfrm>
          <a:custGeom>
            <a:avLst/>
            <a:gdLst/>
            <a:ahLst/>
            <a:cxnLst/>
            <a:rect l="l" t="t" r="r" b="b"/>
            <a:pathLst>
              <a:path w="4043045">
                <a:moveTo>
                  <a:pt x="0" y="0"/>
                </a:moveTo>
                <a:lnTo>
                  <a:pt x="4042473" y="0"/>
                </a:lnTo>
              </a:path>
            </a:pathLst>
          </a:custGeom>
          <a:ln w="5054">
            <a:solidFill>
              <a:srgbClr val="000000"/>
            </a:solidFill>
          </a:ln>
        </p:spPr>
        <p:txBody>
          <a:bodyPr wrap="square" lIns="0" tIns="0" rIns="0" bIns="0" rtlCol="0"/>
          <a:lstStyle/>
          <a:p>
            <a:endParaRPr/>
          </a:p>
        </p:txBody>
      </p:sp>
      <p:sp>
        <p:nvSpPr>
          <p:cNvPr id="5" name="object 5"/>
          <p:cNvSpPr/>
          <p:nvPr/>
        </p:nvSpPr>
        <p:spPr>
          <a:xfrm>
            <a:off x="1080994" y="2065499"/>
            <a:ext cx="2446655" cy="1087755"/>
          </a:xfrm>
          <a:custGeom>
            <a:avLst/>
            <a:gdLst/>
            <a:ahLst/>
            <a:cxnLst/>
            <a:rect l="l" t="t" r="r" b="b"/>
            <a:pathLst>
              <a:path w="2446654" h="1087755">
                <a:moveTo>
                  <a:pt x="1630690" y="543563"/>
                </a:moveTo>
                <a:lnTo>
                  <a:pt x="1616128" y="471312"/>
                </a:lnTo>
                <a:lnTo>
                  <a:pt x="1575032" y="406389"/>
                </a:lnTo>
                <a:lnTo>
                  <a:pt x="1545747" y="377484"/>
                </a:lnTo>
                <a:lnTo>
                  <a:pt x="1511287" y="351384"/>
                </a:lnTo>
                <a:lnTo>
                  <a:pt x="1472135" y="328410"/>
                </a:lnTo>
                <a:lnTo>
                  <a:pt x="1428779" y="308887"/>
                </a:lnTo>
                <a:lnTo>
                  <a:pt x="1381703" y="293139"/>
                </a:lnTo>
                <a:lnTo>
                  <a:pt x="1331394" y="281489"/>
                </a:lnTo>
                <a:lnTo>
                  <a:pt x="1278337" y="274262"/>
                </a:lnTo>
                <a:lnTo>
                  <a:pt x="1223018" y="271781"/>
                </a:lnTo>
                <a:lnTo>
                  <a:pt x="1167698" y="274262"/>
                </a:lnTo>
                <a:lnTo>
                  <a:pt x="1114641" y="281489"/>
                </a:lnTo>
                <a:lnTo>
                  <a:pt x="1064332" y="293139"/>
                </a:lnTo>
                <a:lnTo>
                  <a:pt x="1017256" y="308887"/>
                </a:lnTo>
                <a:lnTo>
                  <a:pt x="973900" y="328410"/>
                </a:lnTo>
                <a:lnTo>
                  <a:pt x="934748" y="351384"/>
                </a:lnTo>
                <a:lnTo>
                  <a:pt x="900288" y="377484"/>
                </a:lnTo>
                <a:lnTo>
                  <a:pt x="871003" y="406389"/>
                </a:lnTo>
                <a:lnTo>
                  <a:pt x="847381" y="437772"/>
                </a:lnTo>
                <a:lnTo>
                  <a:pt x="819066" y="506683"/>
                </a:lnTo>
                <a:lnTo>
                  <a:pt x="815345" y="543563"/>
                </a:lnTo>
                <a:lnTo>
                  <a:pt x="819066" y="580443"/>
                </a:lnTo>
                <a:lnTo>
                  <a:pt x="847381" y="649354"/>
                </a:lnTo>
                <a:lnTo>
                  <a:pt x="871003" y="680737"/>
                </a:lnTo>
                <a:lnTo>
                  <a:pt x="900288" y="709642"/>
                </a:lnTo>
                <a:lnTo>
                  <a:pt x="934748" y="735743"/>
                </a:lnTo>
                <a:lnTo>
                  <a:pt x="973900" y="758716"/>
                </a:lnTo>
                <a:lnTo>
                  <a:pt x="1017256" y="778239"/>
                </a:lnTo>
                <a:lnTo>
                  <a:pt x="1064332" y="793987"/>
                </a:lnTo>
                <a:lnTo>
                  <a:pt x="1114641" y="805637"/>
                </a:lnTo>
                <a:lnTo>
                  <a:pt x="1167698" y="812864"/>
                </a:lnTo>
                <a:lnTo>
                  <a:pt x="1223018" y="815345"/>
                </a:lnTo>
                <a:lnTo>
                  <a:pt x="1278337" y="812864"/>
                </a:lnTo>
                <a:lnTo>
                  <a:pt x="1331394" y="805637"/>
                </a:lnTo>
                <a:lnTo>
                  <a:pt x="1381703" y="793987"/>
                </a:lnTo>
                <a:lnTo>
                  <a:pt x="1428779" y="778239"/>
                </a:lnTo>
                <a:lnTo>
                  <a:pt x="1472135" y="758716"/>
                </a:lnTo>
                <a:lnTo>
                  <a:pt x="1511287" y="735743"/>
                </a:lnTo>
                <a:lnTo>
                  <a:pt x="1545747" y="709642"/>
                </a:lnTo>
                <a:lnTo>
                  <a:pt x="1575032" y="680737"/>
                </a:lnTo>
                <a:lnTo>
                  <a:pt x="1598654" y="649354"/>
                </a:lnTo>
                <a:lnTo>
                  <a:pt x="1626969" y="580443"/>
                </a:lnTo>
                <a:lnTo>
                  <a:pt x="1630690" y="543563"/>
                </a:lnTo>
                <a:close/>
              </a:path>
              <a:path w="2446654" h="1087755">
                <a:moveTo>
                  <a:pt x="2446036" y="543563"/>
                </a:moveTo>
                <a:lnTo>
                  <a:pt x="2439311" y="486219"/>
                </a:lnTo>
                <a:lnTo>
                  <a:pt x="2419588" y="430595"/>
                </a:lnTo>
                <a:lnTo>
                  <a:pt x="2387542" y="376991"/>
                </a:lnTo>
                <a:lnTo>
                  <a:pt x="2343851" y="325709"/>
                </a:lnTo>
                <a:lnTo>
                  <a:pt x="2289189" y="277048"/>
                </a:lnTo>
                <a:lnTo>
                  <a:pt x="2257956" y="253795"/>
                </a:lnTo>
                <a:lnTo>
                  <a:pt x="2224233" y="231310"/>
                </a:lnTo>
                <a:lnTo>
                  <a:pt x="2188107" y="209631"/>
                </a:lnTo>
                <a:lnTo>
                  <a:pt x="2149660" y="188795"/>
                </a:lnTo>
                <a:lnTo>
                  <a:pt x="2108978" y="168840"/>
                </a:lnTo>
                <a:lnTo>
                  <a:pt x="2066145" y="149803"/>
                </a:lnTo>
                <a:lnTo>
                  <a:pt x="2021246" y="131722"/>
                </a:lnTo>
                <a:lnTo>
                  <a:pt x="1974365" y="114635"/>
                </a:lnTo>
                <a:lnTo>
                  <a:pt x="1925586" y="98578"/>
                </a:lnTo>
                <a:lnTo>
                  <a:pt x="1874995" y="83591"/>
                </a:lnTo>
                <a:lnTo>
                  <a:pt x="1822675" y="69709"/>
                </a:lnTo>
                <a:lnTo>
                  <a:pt x="1768712" y="56971"/>
                </a:lnTo>
                <a:lnTo>
                  <a:pt x="1713189" y="45415"/>
                </a:lnTo>
                <a:lnTo>
                  <a:pt x="1656192" y="35078"/>
                </a:lnTo>
                <a:lnTo>
                  <a:pt x="1597804" y="25996"/>
                </a:lnTo>
                <a:lnTo>
                  <a:pt x="1538111" y="18209"/>
                </a:lnTo>
                <a:lnTo>
                  <a:pt x="1477197" y="11754"/>
                </a:lnTo>
                <a:lnTo>
                  <a:pt x="1415146" y="6668"/>
                </a:lnTo>
                <a:lnTo>
                  <a:pt x="1352042" y="2988"/>
                </a:lnTo>
                <a:lnTo>
                  <a:pt x="1287972" y="753"/>
                </a:lnTo>
                <a:lnTo>
                  <a:pt x="1223018" y="0"/>
                </a:lnTo>
                <a:lnTo>
                  <a:pt x="1158064" y="753"/>
                </a:lnTo>
                <a:lnTo>
                  <a:pt x="1093993" y="2988"/>
                </a:lnTo>
                <a:lnTo>
                  <a:pt x="1030889" y="6668"/>
                </a:lnTo>
                <a:lnTo>
                  <a:pt x="968838" y="11754"/>
                </a:lnTo>
                <a:lnTo>
                  <a:pt x="907924" y="18209"/>
                </a:lnTo>
                <a:lnTo>
                  <a:pt x="848231" y="25996"/>
                </a:lnTo>
                <a:lnTo>
                  <a:pt x="789843" y="35078"/>
                </a:lnTo>
                <a:lnTo>
                  <a:pt x="732846" y="45415"/>
                </a:lnTo>
                <a:lnTo>
                  <a:pt x="677323" y="56971"/>
                </a:lnTo>
                <a:lnTo>
                  <a:pt x="623360" y="69709"/>
                </a:lnTo>
                <a:lnTo>
                  <a:pt x="571040" y="83591"/>
                </a:lnTo>
                <a:lnTo>
                  <a:pt x="520449" y="98578"/>
                </a:lnTo>
                <a:lnTo>
                  <a:pt x="471670" y="114635"/>
                </a:lnTo>
                <a:lnTo>
                  <a:pt x="424789" y="131722"/>
                </a:lnTo>
                <a:lnTo>
                  <a:pt x="379890" y="149803"/>
                </a:lnTo>
                <a:lnTo>
                  <a:pt x="337057" y="168840"/>
                </a:lnTo>
                <a:lnTo>
                  <a:pt x="296375" y="188795"/>
                </a:lnTo>
                <a:lnTo>
                  <a:pt x="257928" y="209631"/>
                </a:lnTo>
                <a:lnTo>
                  <a:pt x="221802" y="231310"/>
                </a:lnTo>
                <a:lnTo>
                  <a:pt x="188079" y="253795"/>
                </a:lnTo>
                <a:lnTo>
                  <a:pt x="156846" y="277048"/>
                </a:lnTo>
                <a:lnTo>
                  <a:pt x="102184" y="325709"/>
                </a:lnTo>
                <a:lnTo>
                  <a:pt x="58493" y="376991"/>
                </a:lnTo>
                <a:lnTo>
                  <a:pt x="26447" y="430595"/>
                </a:lnTo>
                <a:lnTo>
                  <a:pt x="6724" y="486219"/>
                </a:lnTo>
                <a:lnTo>
                  <a:pt x="0" y="543563"/>
                </a:lnTo>
                <a:lnTo>
                  <a:pt x="1695" y="572431"/>
                </a:lnTo>
                <a:lnTo>
                  <a:pt x="15003" y="628953"/>
                </a:lnTo>
                <a:lnTo>
                  <a:pt x="40972" y="683605"/>
                </a:lnTo>
                <a:lnTo>
                  <a:pt x="78925" y="736085"/>
                </a:lnTo>
                <a:lnTo>
                  <a:pt x="128186" y="786094"/>
                </a:lnTo>
                <a:lnTo>
                  <a:pt x="188079" y="833331"/>
                </a:lnTo>
                <a:lnTo>
                  <a:pt x="221802" y="855816"/>
                </a:lnTo>
                <a:lnTo>
                  <a:pt x="257928" y="877495"/>
                </a:lnTo>
                <a:lnTo>
                  <a:pt x="296375" y="898331"/>
                </a:lnTo>
                <a:lnTo>
                  <a:pt x="337057" y="918286"/>
                </a:lnTo>
                <a:lnTo>
                  <a:pt x="379890" y="937323"/>
                </a:lnTo>
                <a:lnTo>
                  <a:pt x="424789" y="955404"/>
                </a:lnTo>
                <a:lnTo>
                  <a:pt x="471670" y="972492"/>
                </a:lnTo>
                <a:lnTo>
                  <a:pt x="520449" y="988548"/>
                </a:lnTo>
                <a:lnTo>
                  <a:pt x="571040" y="1003536"/>
                </a:lnTo>
                <a:lnTo>
                  <a:pt x="623360" y="1017417"/>
                </a:lnTo>
                <a:lnTo>
                  <a:pt x="677323" y="1030155"/>
                </a:lnTo>
                <a:lnTo>
                  <a:pt x="732846" y="1041711"/>
                </a:lnTo>
                <a:lnTo>
                  <a:pt x="789843" y="1052049"/>
                </a:lnTo>
                <a:lnTo>
                  <a:pt x="848231" y="1061130"/>
                </a:lnTo>
                <a:lnTo>
                  <a:pt x="907924" y="1068917"/>
                </a:lnTo>
                <a:lnTo>
                  <a:pt x="968838" y="1075372"/>
                </a:lnTo>
                <a:lnTo>
                  <a:pt x="1030889" y="1080458"/>
                </a:lnTo>
                <a:lnTo>
                  <a:pt x="1093993" y="1084138"/>
                </a:lnTo>
                <a:lnTo>
                  <a:pt x="1158064" y="1086373"/>
                </a:lnTo>
                <a:lnTo>
                  <a:pt x="1223018" y="1087127"/>
                </a:lnTo>
                <a:lnTo>
                  <a:pt x="1287972" y="1086373"/>
                </a:lnTo>
                <a:lnTo>
                  <a:pt x="1352042" y="1084138"/>
                </a:lnTo>
                <a:lnTo>
                  <a:pt x="1415146" y="1080458"/>
                </a:lnTo>
                <a:lnTo>
                  <a:pt x="1477197" y="1075372"/>
                </a:lnTo>
                <a:lnTo>
                  <a:pt x="1538111" y="1068917"/>
                </a:lnTo>
                <a:lnTo>
                  <a:pt x="1597804" y="1061130"/>
                </a:lnTo>
                <a:lnTo>
                  <a:pt x="1656192" y="1052049"/>
                </a:lnTo>
                <a:lnTo>
                  <a:pt x="1713189" y="1041711"/>
                </a:lnTo>
                <a:lnTo>
                  <a:pt x="1768712" y="1030155"/>
                </a:lnTo>
                <a:lnTo>
                  <a:pt x="1822675" y="1017417"/>
                </a:lnTo>
                <a:lnTo>
                  <a:pt x="1874995" y="1003536"/>
                </a:lnTo>
                <a:lnTo>
                  <a:pt x="1925586" y="988548"/>
                </a:lnTo>
                <a:lnTo>
                  <a:pt x="1974365" y="972492"/>
                </a:lnTo>
                <a:lnTo>
                  <a:pt x="2021246" y="955404"/>
                </a:lnTo>
                <a:lnTo>
                  <a:pt x="2066145" y="937323"/>
                </a:lnTo>
                <a:lnTo>
                  <a:pt x="2108978" y="918286"/>
                </a:lnTo>
                <a:lnTo>
                  <a:pt x="2149660" y="898331"/>
                </a:lnTo>
                <a:lnTo>
                  <a:pt x="2188107" y="877495"/>
                </a:lnTo>
                <a:lnTo>
                  <a:pt x="2224233" y="855816"/>
                </a:lnTo>
                <a:lnTo>
                  <a:pt x="2257956" y="833331"/>
                </a:lnTo>
                <a:lnTo>
                  <a:pt x="2289189" y="810078"/>
                </a:lnTo>
                <a:lnTo>
                  <a:pt x="2343851" y="761417"/>
                </a:lnTo>
                <a:lnTo>
                  <a:pt x="2387542" y="710135"/>
                </a:lnTo>
                <a:lnTo>
                  <a:pt x="2419588" y="656532"/>
                </a:lnTo>
                <a:lnTo>
                  <a:pt x="2439311" y="600907"/>
                </a:lnTo>
                <a:lnTo>
                  <a:pt x="2446036" y="543563"/>
                </a:lnTo>
                <a:close/>
              </a:path>
            </a:pathLst>
          </a:custGeom>
          <a:ln w="5731">
            <a:solidFill>
              <a:srgbClr val="000000"/>
            </a:solidFill>
          </a:ln>
        </p:spPr>
        <p:txBody>
          <a:bodyPr wrap="square" lIns="0" tIns="0" rIns="0" bIns="0" rtlCol="0"/>
          <a:lstStyle/>
          <a:p>
            <a:endParaRPr/>
          </a:p>
        </p:txBody>
      </p:sp>
      <p:sp>
        <p:nvSpPr>
          <p:cNvPr id="6" name="object 6"/>
          <p:cNvSpPr txBox="1"/>
          <p:nvPr/>
        </p:nvSpPr>
        <p:spPr>
          <a:xfrm>
            <a:off x="945103" y="1929608"/>
            <a:ext cx="2718435" cy="1359535"/>
          </a:xfrm>
          <a:prstGeom prst="rect">
            <a:avLst/>
          </a:prstGeom>
          <a:ln w="3820">
            <a:solidFill>
              <a:srgbClr val="7F7F7F"/>
            </a:solidFill>
          </a:ln>
        </p:spPr>
        <p:txBody>
          <a:bodyPr vert="horz" wrap="square" lIns="0" tIns="0" rIns="0" bIns="0" rtlCol="0">
            <a:spAutoFit/>
          </a:bodyPr>
          <a:lstStyle/>
          <a:p>
            <a:pPr>
              <a:lnSpc>
                <a:spcPct val="100000"/>
              </a:lnSpc>
            </a:pPr>
            <a:endParaRPr sz="750" dirty="0">
              <a:latin typeface="Times New Roman"/>
              <a:cs typeface="Times New Roman"/>
            </a:endParaRPr>
          </a:p>
          <a:p>
            <a:pPr>
              <a:lnSpc>
                <a:spcPct val="100000"/>
              </a:lnSpc>
            </a:pPr>
            <a:endParaRPr sz="750" dirty="0">
              <a:latin typeface="Times New Roman"/>
              <a:cs typeface="Times New Roman"/>
            </a:endParaRPr>
          </a:p>
          <a:p>
            <a:pPr>
              <a:lnSpc>
                <a:spcPct val="100000"/>
              </a:lnSpc>
            </a:pPr>
            <a:endParaRPr sz="750" dirty="0">
              <a:latin typeface="Times New Roman"/>
              <a:cs typeface="Times New Roman"/>
            </a:endParaRPr>
          </a:p>
          <a:p>
            <a:pPr>
              <a:lnSpc>
                <a:spcPct val="100000"/>
              </a:lnSpc>
            </a:pPr>
            <a:endParaRPr sz="750" dirty="0">
              <a:latin typeface="Times New Roman"/>
              <a:cs typeface="Times New Roman"/>
            </a:endParaRPr>
          </a:p>
          <a:p>
            <a:pPr>
              <a:lnSpc>
                <a:spcPct val="100000"/>
              </a:lnSpc>
              <a:spcBef>
                <a:spcPts val="555"/>
              </a:spcBef>
            </a:pPr>
            <a:endParaRPr sz="750" dirty="0">
              <a:latin typeface="Times New Roman"/>
              <a:cs typeface="Times New Roman"/>
            </a:endParaRPr>
          </a:p>
          <a:p>
            <a:pPr marL="508634">
              <a:lnSpc>
                <a:spcPct val="100000"/>
              </a:lnSpc>
              <a:tabLst>
                <a:tab pos="1329055" algn="l"/>
              </a:tabLst>
            </a:pPr>
            <a:r>
              <a:rPr sz="1125" spc="-75" baseline="3703" dirty="0">
                <a:latin typeface="Tahoma"/>
                <a:cs typeface="Tahoma"/>
              </a:rPr>
              <a:t>Q</a:t>
            </a:r>
            <a:r>
              <a:rPr sz="1125" baseline="3703" dirty="0">
                <a:latin typeface="Tahoma"/>
                <a:cs typeface="Tahoma"/>
              </a:rPr>
              <a:t>	</a:t>
            </a:r>
            <a:r>
              <a:rPr sz="750" dirty="0">
                <a:latin typeface="Tahoma"/>
                <a:cs typeface="Tahoma"/>
              </a:rPr>
              <a:t>P</a:t>
            </a:r>
          </a:p>
        </p:txBody>
      </p:sp>
    </p:spTree>
  </p:cSld>
  <p:clrMapOvr>
    <a:masterClrMapping/>
  </p:clrMapOvr>
  <p:transition>
    <p:cut/>
  </p:transition>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59994" y="130175"/>
            <a:ext cx="2540635" cy="232756"/>
          </a:xfrm>
          <a:prstGeom prst="rect">
            <a:avLst/>
          </a:prstGeom>
        </p:spPr>
        <p:txBody>
          <a:bodyPr vert="horz" wrap="square" lIns="0" tIns="17145" rIns="0" bIns="0" rtlCol="0">
            <a:spAutoFit/>
          </a:bodyPr>
          <a:lstStyle/>
          <a:p>
            <a:pPr marL="12700">
              <a:lnSpc>
                <a:spcPct val="100000"/>
              </a:lnSpc>
              <a:spcBef>
                <a:spcPts val="135"/>
              </a:spcBef>
            </a:pPr>
            <a:r>
              <a:rPr sz="1400" spc="-20" dirty="0">
                <a:solidFill>
                  <a:srgbClr val="00B0F0"/>
                </a:solidFill>
                <a:latin typeface="+mj-lt"/>
                <a:cs typeface="Tahoma"/>
              </a:rPr>
              <a:t>Affirming</a:t>
            </a:r>
            <a:r>
              <a:rPr sz="1400" spc="-65" dirty="0">
                <a:solidFill>
                  <a:srgbClr val="00B0F0"/>
                </a:solidFill>
                <a:latin typeface="+mj-lt"/>
                <a:cs typeface="Tahoma"/>
              </a:rPr>
              <a:t> </a:t>
            </a:r>
            <a:r>
              <a:rPr sz="1400" dirty="0">
                <a:solidFill>
                  <a:srgbClr val="00B0F0"/>
                </a:solidFill>
                <a:latin typeface="+mj-lt"/>
                <a:cs typeface="Tahoma"/>
              </a:rPr>
              <a:t>the</a:t>
            </a:r>
            <a:r>
              <a:rPr sz="1400" spc="-65" dirty="0">
                <a:solidFill>
                  <a:srgbClr val="00B0F0"/>
                </a:solidFill>
                <a:latin typeface="+mj-lt"/>
                <a:cs typeface="Tahoma"/>
              </a:rPr>
              <a:t> </a:t>
            </a:r>
            <a:r>
              <a:rPr sz="1400" spc="-45" dirty="0">
                <a:solidFill>
                  <a:srgbClr val="00B0F0"/>
                </a:solidFill>
                <a:latin typeface="+mj-lt"/>
                <a:cs typeface="Tahoma"/>
              </a:rPr>
              <a:t>Consequent:</a:t>
            </a:r>
            <a:r>
              <a:rPr sz="1400" spc="65" dirty="0">
                <a:solidFill>
                  <a:srgbClr val="00B0F0"/>
                </a:solidFill>
                <a:latin typeface="+mj-lt"/>
                <a:cs typeface="Tahoma"/>
              </a:rPr>
              <a:t> </a:t>
            </a:r>
            <a:r>
              <a:rPr sz="1400" spc="-40" dirty="0">
                <a:solidFill>
                  <a:srgbClr val="00B0F0"/>
                </a:solidFill>
                <a:latin typeface="+mj-lt"/>
                <a:cs typeface="Tahoma"/>
              </a:rPr>
              <a:t>Invalid</a:t>
            </a:r>
            <a:endParaRPr sz="1400" dirty="0">
              <a:solidFill>
                <a:srgbClr val="00B0F0"/>
              </a:solidFill>
              <a:latin typeface="+mj-lt"/>
              <a:cs typeface="Tahoma"/>
            </a:endParaRPr>
          </a:p>
        </p:txBody>
      </p:sp>
      <p:graphicFrame>
        <p:nvGraphicFramePr>
          <p:cNvPr id="3" name="object 3"/>
          <p:cNvGraphicFramePr>
            <a:graphicFrameLocks noGrp="1"/>
          </p:cNvGraphicFramePr>
          <p:nvPr>
            <p:extLst>
              <p:ext uri="{D42A27DB-BD31-4B8C-83A1-F6EECF244321}">
                <p14:modId xmlns:p14="http://schemas.microsoft.com/office/powerpoint/2010/main" val="1595019714"/>
              </p:ext>
            </p:extLst>
          </p:nvPr>
        </p:nvGraphicFramePr>
        <p:xfrm>
          <a:off x="359994" y="534857"/>
          <a:ext cx="4020185" cy="947419"/>
        </p:xfrm>
        <a:graphic>
          <a:graphicData uri="http://schemas.openxmlformats.org/drawingml/2006/table">
            <a:tbl>
              <a:tblPr firstRow="1" bandRow="1">
                <a:tableStyleId>{2D5ABB26-0587-4C30-8999-92F81FD0307C}</a:tableStyleId>
              </a:tblPr>
              <a:tblGrid>
                <a:gridCol w="803275">
                  <a:extLst>
                    <a:ext uri="{9D8B030D-6E8A-4147-A177-3AD203B41FA5}">
                      <a16:colId xmlns:a16="http://schemas.microsoft.com/office/drawing/2014/main" val="20000"/>
                    </a:ext>
                  </a:extLst>
                </a:gridCol>
                <a:gridCol w="756285">
                  <a:extLst>
                    <a:ext uri="{9D8B030D-6E8A-4147-A177-3AD203B41FA5}">
                      <a16:colId xmlns:a16="http://schemas.microsoft.com/office/drawing/2014/main" val="20001"/>
                    </a:ext>
                  </a:extLst>
                </a:gridCol>
                <a:gridCol w="2460625">
                  <a:extLst>
                    <a:ext uri="{9D8B030D-6E8A-4147-A177-3AD203B41FA5}">
                      <a16:colId xmlns:a16="http://schemas.microsoft.com/office/drawing/2014/main" val="20002"/>
                    </a:ext>
                  </a:extLst>
                </a:gridCol>
              </a:tblGrid>
              <a:tr h="235585">
                <a:tc>
                  <a:txBody>
                    <a:bodyPr/>
                    <a:lstStyle/>
                    <a:p>
                      <a:pPr>
                        <a:lnSpc>
                          <a:spcPct val="100000"/>
                        </a:lnSpc>
                      </a:pPr>
                      <a:endParaRPr sz="800">
                        <a:latin typeface="+mn-lt"/>
                        <a:cs typeface="Times New Roman"/>
                      </a:endParaRPr>
                    </a:p>
                  </a:txBody>
                  <a:tcPr marL="0" marR="0" marT="0" marB="0">
                    <a:lnB w="6350">
                      <a:solidFill>
                        <a:srgbClr val="000000"/>
                      </a:solidFill>
                      <a:prstDash val="solid"/>
                    </a:lnB>
                  </a:tcPr>
                </a:tc>
                <a:tc>
                  <a:txBody>
                    <a:bodyPr/>
                    <a:lstStyle/>
                    <a:p>
                      <a:pPr marL="75565">
                        <a:lnSpc>
                          <a:spcPts val="765"/>
                        </a:lnSpc>
                      </a:pPr>
                      <a:r>
                        <a:rPr sz="800" spc="-25" dirty="0">
                          <a:latin typeface="+mn-lt"/>
                          <a:cs typeface="Arial MT"/>
                        </a:rPr>
                        <a:t>General</a:t>
                      </a:r>
                      <a:r>
                        <a:rPr sz="800" spc="5" dirty="0">
                          <a:latin typeface="+mn-lt"/>
                          <a:cs typeface="Arial MT"/>
                        </a:rPr>
                        <a:t> </a:t>
                      </a:r>
                      <a:r>
                        <a:rPr sz="800" spc="-20" dirty="0">
                          <a:latin typeface="+mn-lt"/>
                          <a:cs typeface="Arial MT"/>
                        </a:rPr>
                        <a:t>Form</a:t>
                      </a:r>
                      <a:endParaRPr sz="800">
                        <a:latin typeface="+mn-lt"/>
                        <a:cs typeface="Arial MT"/>
                      </a:endParaRPr>
                    </a:p>
                  </a:txBody>
                  <a:tcPr marL="0" marR="0" marT="0" marB="0">
                    <a:lnB w="6350">
                      <a:solidFill>
                        <a:srgbClr val="000000"/>
                      </a:solidFill>
                      <a:prstDash val="solid"/>
                    </a:lnB>
                  </a:tcPr>
                </a:tc>
                <a:tc>
                  <a:txBody>
                    <a:bodyPr/>
                    <a:lstStyle/>
                    <a:p>
                      <a:pPr marL="75565">
                        <a:lnSpc>
                          <a:spcPts val="765"/>
                        </a:lnSpc>
                      </a:pPr>
                      <a:r>
                        <a:rPr sz="800" spc="-10" dirty="0">
                          <a:latin typeface="+mn-lt"/>
                          <a:cs typeface="Arial MT"/>
                        </a:rPr>
                        <a:t>Specific</a:t>
                      </a:r>
                      <a:r>
                        <a:rPr sz="800" spc="15" dirty="0">
                          <a:latin typeface="+mn-lt"/>
                          <a:cs typeface="Arial MT"/>
                        </a:rPr>
                        <a:t> </a:t>
                      </a:r>
                      <a:r>
                        <a:rPr sz="800" spc="-10" dirty="0">
                          <a:latin typeface="+mn-lt"/>
                          <a:cs typeface="Arial MT"/>
                        </a:rPr>
                        <a:t>Example</a:t>
                      </a:r>
                      <a:endParaRPr sz="800">
                        <a:latin typeface="+mn-lt"/>
                        <a:cs typeface="Arial MT"/>
                      </a:endParaRPr>
                    </a:p>
                  </a:txBody>
                  <a:tcPr marL="0" marR="0" marT="0" marB="0">
                    <a:lnB w="6350">
                      <a:solidFill>
                        <a:srgbClr val="000000"/>
                      </a:solidFill>
                      <a:prstDash val="solid"/>
                    </a:lnB>
                  </a:tcPr>
                </a:tc>
                <a:extLst>
                  <a:ext uri="{0D108BD9-81ED-4DB2-BD59-A6C34878D82A}">
                    <a16:rowId xmlns:a16="http://schemas.microsoft.com/office/drawing/2014/main" val="10000"/>
                  </a:ext>
                </a:extLst>
              </a:tr>
              <a:tr h="300990">
                <a:tc>
                  <a:txBody>
                    <a:bodyPr/>
                    <a:lstStyle/>
                    <a:p>
                      <a:pPr marL="75565">
                        <a:lnSpc>
                          <a:spcPct val="100000"/>
                        </a:lnSpc>
                        <a:spcBef>
                          <a:spcPts val="825"/>
                        </a:spcBef>
                      </a:pPr>
                      <a:r>
                        <a:rPr sz="800" dirty="0">
                          <a:latin typeface="+mn-lt"/>
                          <a:cs typeface="Arial MT"/>
                        </a:rPr>
                        <a:t>Major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104775" marB="0">
                    <a:lnT w="6350">
                      <a:solidFill>
                        <a:srgbClr val="000000"/>
                      </a:solidFill>
                      <a:prstDash val="solid"/>
                    </a:lnT>
                  </a:tcPr>
                </a:tc>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P,</a:t>
                      </a:r>
                      <a:r>
                        <a:rPr sz="800" spc="45" dirty="0">
                          <a:latin typeface="+mn-lt"/>
                          <a:cs typeface="Arial MT"/>
                        </a:rPr>
                        <a:t> </a:t>
                      </a:r>
                      <a:r>
                        <a:rPr sz="800" dirty="0">
                          <a:latin typeface="+mn-lt"/>
                          <a:cs typeface="Arial MT"/>
                        </a:rPr>
                        <a:t>then</a:t>
                      </a:r>
                      <a:r>
                        <a:rPr sz="800" spc="40" dirty="0">
                          <a:latin typeface="+mn-lt"/>
                          <a:cs typeface="Arial MT"/>
                        </a:rPr>
                        <a:t> </a:t>
                      </a:r>
                      <a:r>
                        <a:rPr sz="800" spc="-25" dirty="0">
                          <a:latin typeface="+mn-lt"/>
                          <a:cs typeface="Arial MT"/>
                        </a:rPr>
                        <a:t>Q.</a:t>
                      </a:r>
                      <a:endParaRPr sz="800">
                        <a:latin typeface="+mn-lt"/>
                        <a:cs typeface="Arial MT"/>
                      </a:endParaRPr>
                    </a:p>
                  </a:txBody>
                  <a:tcPr marL="0" marR="0" marT="104775" marB="0">
                    <a:lnT w="6350">
                      <a:solidFill>
                        <a:srgbClr val="000000"/>
                      </a:solidFill>
                      <a:prstDash val="solid"/>
                    </a:lnT>
                  </a:tcPr>
                </a:tc>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a</a:t>
                      </a:r>
                      <a:r>
                        <a:rPr sz="800" spc="40" dirty="0">
                          <a:latin typeface="+mn-lt"/>
                          <a:cs typeface="Arial MT"/>
                        </a:rPr>
                        <a:t> </a:t>
                      </a:r>
                      <a:r>
                        <a:rPr sz="800" dirty="0">
                          <a:latin typeface="+mn-lt"/>
                          <a:cs typeface="Arial MT"/>
                        </a:rPr>
                        <a:t>country</a:t>
                      </a:r>
                      <a:r>
                        <a:rPr sz="800" spc="45" dirty="0">
                          <a:latin typeface="+mn-lt"/>
                          <a:cs typeface="Arial MT"/>
                        </a:rPr>
                        <a:t> </a:t>
                      </a:r>
                      <a:r>
                        <a:rPr sz="800" dirty="0">
                          <a:latin typeface="+mn-lt"/>
                          <a:cs typeface="Arial MT"/>
                        </a:rPr>
                        <a:t>is</a:t>
                      </a:r>
                      <a:r>
                        <a:rPr sz="800" spc="40" dirty="0">
                          <a:latin typeface="+mn-lt"/>
                          <a:cs typeface="Arial MT"/>
                        </a:rPr>
                        <a:t> </a:t>
                      </a:r>
                      <a:r>
                        <a:rPr sz="800" spc="-10" dirty="0">
                          <a:latin typeface="+mn-lt"/>
                          <a:cs typeface="Arial MT"/>
                        </a:rPr>
                        <a:t>wealthy,</a:t>
                      </a:r>
                      <a:r>
                        <a:rPr sz="800" spc="45" dirty="0">
                          <a:latin typeface="+mn-lt"/>
                          <a:cs typeface="Arial MT"/>
                        </a:rPr>
                        <a:t> </a:t>
                      </a:r>
                      <a:r>
                        <a:rPr sz="800" dirty="0">
                          <a:latin typeface="+mn-lt"/>
                          <a:cs typeface="Arial MT"/>
                        </a:rPr>
                        <a:t>then</a:t>
                      </a:r>
                      <a:r>
                        <a:rPr sz="800" spc="40" dirty="0">
                          <a:latin typeface="+mn-lt"/>
                          <a:cs typeface="Arial MT"/>
                        </a:rPr>
                        <a:t> </a:t>
                      </a:r>
                      <a:r>
                        <a:rPr sz="800" spc="50" dirty="0">
                          <a:latin typeface="+mn-lt"/>
                          <a:cs typeface="Arial MT"/>
                        </a:rPr>
                        <a:t>it</a:t>
                      </a:r>
                      <a:r>
                        <a:rPr sz="800" spc="40" dirty="0">
                          <a:latin typeface="+mn-lt"/>
                          <a:cs typeface="Arial MT"/>
                        </a:rPr>
                        <a:t> </a:t>
                      </a:r>
                      <a:r>
                        <a:rPr sz="800" dirty="0">
                          <a:latin typeface="+mn-lt"/>
                          <a:cs typeface="Arial MT"/>
                        </a:rPr>
                        <a:t>will</a:t>
                      </a:r>
                      <a:r>
                        <a:rPr sz="800" spc="45" dirty="0">
                          <a:latin typeface="+mn-lt"/>
                          <a:cs typeface="Arial MT"/>
                        </a:rPr>
                        <a:t> </a:t>
                      </a:r>
                      <a:r>
                        <a:rPr sz="800" dirty="0">
                          <a:latin typeface="+mn-lt"/>
                          <a:cs typeface="Arial MT"/>
                        </a:rPr>
                        <a:t>be</a:t>
                      </a:r>
                      <a:r>
                        <a:rPr sz="800" spc="40" dirty="0">
                          <a:latin typeface="+mn-lt"/>
                          <a:cs typeface="Arial MT"/>
                        </a:rPr>
                        <a:t> </a:t>
                      </a:r>
                      <a:r>
                        <a:rPr sz="800" dirty="0">
                          <a:latin typeface="+mn-lt"/>
                          <a:cs typeface="Arial MT"/>
                        </a:rPr>
                        <a:t>a</a:t>
                      </a:r>
                      <a:r>
                        <a:rPr sz="800" spc="45" dirty="0">
                          <a:latin typeface="+mn-lt"/>
                          <a:cs typeface="Arial MT"/>
                        </a:rPr>
                        <a:t> </a:t>
                      </a:r>
                      <a:r>
                        <a:rPr sz="800" spc="-10" dirty="0">
                          <a:latin typeface="+mn-lt"/>
                          <a:cs typeface="Arial MT"/>
                        </a:rPr>
                        <a:t>democracy.</a:t>
                      </a:r>
                      <a:endParaRPr sz="800">
                        <a:latin typeface="+mn-lt"/>
                        <a:cs typeface="Arial MT"/>
                      </a:endParaRPr>
                    </a:p>
                  </a:txBody>
                  <a:tcPr marL="0" marR="0" marT="104775" marB="0">
                    <a:lnT w="6350">
                      <a:solidFill>
                        <a:srgbClr val="000000"/>
                      </a:solidFill>
                      <a:prstDash val="solid"/>
                    </a:lnT>
                  </a:tcPr>
                </a:tc>
                <a:extLst>
                  <a:ext uri="{0D108BD9-81ED-4DB2-BD59-A6C34878D82A}">
                    <a16:rowId xmlns:a16="http://schemas.microsoft.com/office/drawing/2014/main" val="10001"/>
                  </a:ext>
                </a:extLst>
              </a:tr>
              <a:tr h="240029">
                <a:tc>
                  <a:txBody>
                    <a:bodyPr/>
                    <a:lstStyle/>
                    <a:p>
                      <a:pPr marL="75565">
                        <a:lnSpc>
                          <a:spcPct val="100000"/>
                        </a:lnSpc>
                        <a:spcBef>
                          <a:spcPts val="350"/>
                        </a:spcBef>
                      </a:pPr>
                      <a:r>
                        <a:rPr sz="800" dirty="0">
                          <a:latin typeface="+mn-lt"/>
                          <a:cs typeface="Arial MT"/>
                        </a:rPr>
                        <a:t>Minor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44450" marB="0"/>
                </a:tc>
                <a:tc>
                  <a:txBody>
                    <a:bodyPr/>
                    <a:lstStyle/>
                    <a:p>
                      <a:pPr marL="75565">
                        <a:lnSpc>
                          <a:spcPct val="100000"/>
                        </a:lnSpc>
                        <a:spcBef>
                          <a:spcPts val="350"/>
                        </a:spcBef>
                      </a:pPr>
                      <a:r>
                        <a:rPr sz="800" spc="-25" dirty="0">
                          <a:latin typeface="+mn-lt"/>
                          <a:cs typeface="Arial MT"/>
                        </a:rPr>
                        <a:t>Q.</a:t>
                      </a:r>
                      <a:endParaRPr sz="800">
                        <a:latin typeface="+mn-lt"/>
                        <a:cs typeface="Arial MT"/>
                      </a:endParaRPr>
                    </a:p>
                  </a:txBody>
                  <a:tcPr marL="0" marR="0" marT="44450" marB="0"/>
                </a:tc>
                <a:tc>
                  <a:txBody>
                    <a:bodyPr/>
                    <a:lstStyle/>
                    <a:p>
                      <a:pPr marL="75565">
                        <a:lnSpc>
                          <a:spcPct val="100000"/>
                        </a:lnSpc>
                        <a:spcBef>
                          <a:spcPts val="350"/>
                        </a:spcBef>
                      </a:pPr>
                      <a:r>
                        <a:rPr sz="800" dirty="0">
                          <a:latin typeface="+mn-lt"/>
                          <a:cs typeface="Arial MT"/>
                        </a:rPr>
                        <a:t>The</a:t>
                      </a:r>
                      <a:r>
                        <a:rPr sz="800" spc="35" dirty="0">
                          <a:latin typeface="+mn-lt"/>
                          <a:cs typeface="Arial MT"/>
                        </a:rPr>
                        <a:t> </a:t>
                      </a:r>
                      <a:r>
                        <a:rPr sz="800" dirty="0">
                          <a:latin typeface="+mn-lt"/>
                          <a:cs typeface="Arial MT"/>
                        </a:rPr>
                        <a:t>country</a:t>
                      </a:r>
                      <a:r>
                        <a:rPr sz="800" spc="35" dirty="0">
                          <a:latin typeface="+mn-lt"/>
                          <a:cs typeface="Arial MT"/>
                        </a:rPr>
                        <a:t> </a:t>
                      </a:r>
                      <a:r>
                        <a:rPr sz="800" dirty="0">
                          <a:latin typeface="+mn-lt"/>
                          <a:cs typeface="Arial MT"/>
                        </a:rPr>
                        <a:t>is</a:t>
                      </a:r>
                      <a:r>
                        <a:rPr sz="800" spc="35" dirty="0">
                          <a:latin typeface="+mn-lt"/>
                          <a:cs typeface="Arial MT"/>
                        </a:rPr>
                        <a:t> </a:t>
                      </a:r>
                      <a:r>
                        <a:rPr sz="800" dirty="0">
                          <a:latin typeface="+mn-lt"/>
                          <a:cs typeface="Arial MT"/>
                        </a:rPr>
                        <a:t>a</a:t>
                      </a:r>
                      <a:r>
                        <a:rPr sz="800" spc="35" dirty="0">
                          <a:latin typeface="+mn-lt"/>
                          <a:cs typeface="Arial MT"/>
                        </a:rPr>
                        <a:t> </a:t>
                      </a:r>
                      <a:r>
                        <a:rPr sz="800" spc="-10" dirty="0">
                          <a:latin typeface="+mn-lt"/>
                          <a:cs typeface="Arial MT"/>
                        </a:rPr>
                        <a:t>democracy.</a:t>
                      </a:r>
                      <a:endParaRPr sz="800">
                        <a:latin typeface="+mn-lt"/>
                        <a:cs typeface="Arial MT"/>
                      </a:endParaRPr>
                    </a:p>
                  </a:txBody>
                  <a:tcPr marL="0" marR="0" marT="44450" marB="0"/>
                </a:tc>
                <a:extLst>
                  <a:ext uri="{0D108BD9-81ED-4DB2-BD59-A6C34878D82A}">
                    <a16:rowId xmlns:a16="http://schemas.microsoft.com/office/drawing/2014/main" val="10002"/>
                  </a:ext>
                </a:extLst>
              </a:tr>
              <a:tr h="170815">
                <a:tc>
                  <a:txBody>
                    <a:bodyPr/>
                    <a:lstStyle/>
                    <a:p>
                      <a:pPr marL="75565">
                        <a:lnSpc>
                          <a:spcPts val="900"/>
                        </a:lnSpc>
                        <a:spcBef>
                          <a:spcPts val="350"/>
                        </a:spcBef>
                      </a:pPr>
                      <a:r>
                        <a:rPr sz="800" spc="-10" dirty="0">
                          <a:latin typeface="+mn-lt"/>
                          <a:cs typeface="Arial MT"/>
                        </a:rPr>
                        <a:t>Conclusion</a:t>
                      </a:r>
                      <a:endParaRPr sz="800">
                        <a:latin typeface="+mn-lt"/>
                        <a:cs typeface="Arial MT"/>
                      </a:endParaRPr>
                    </a:p>
                  </a:txBody>
                  <a:tcPr marL="0" marR="0" marT="44450" marB="0"/>
                </a:tc>
                <a:tc>
                  <a:txBody>
                    <a:bodyPr/>
                    <a:lstStyle/>
                    <a:p>
                      <a:pPr marL="76200">
                        <a:lnSpc>
                          <a:spcPts val="900"/>
                        </a:lnSpc>
                        <a:spcBef>
                          <a:spcPts val="350"/>
                        </a:spcBef>
                      </a:pPr>
                      <a:r>
                        <a:rPr sz="800" spc="-10" dirty="0">
                          <a:latin typeface="+mn-lt"/>
                          <a:cs typeface="Arial MT"/>
                        </a:rPr>
                        <a:t>Therefore,</a:t>
                      </a:r>
                      <a:r>
                        <a:rPr sz="800" spc="30" dirty="0">
                          <a:latin typeface="+mn-lt"/>
                          <a:cs typeface="Arial MT"/>
                        </a:rPr>
                        <a:t> </a:t>
                      </a:r>
                      <a:r>
                        <a:rPr sz="800" spc="-25" dirty="0">
                          <a:latin typeface="+mn-lt"/>
                          <a:cs typeface="Arial MT"/>
                        </a:rPr>
                        <a:t>P.</a:t>
                      </a:r>
                      <a:endParaRPr sz="800">
                        <a:latin typeface="+mn-lt"/>
                        <a:cs typeface="Arial MT"/>
                      </a:endParaRPr>
                    </a:p>
                  </a:txBody>
                  <a:tcPr marL="0" marR="0" marT="44450" marB="0"/>
                </a:tc>
                <a:tc>
                  <a:txBody>
                    <a:bodyPr/>
                    <a:lstStyle/>
                    <a:p>
                      <a:pPr marL="75565">
                        <a:lnSpc>
                          <a:spcPts val="900"/>
                        </a:lnSpc>
                        <a:spcBef>
                          <a:spcPts val="350"/>
                        </a:spcBef>
                      </a:pPr>
                      <a:r>
                        <a:rPr sz="800" spc="-10" dirty="0">
                          <a:latin typeface="+mn-lt"/>
                          <a:cs typeface="Arial MT"/>
                        </a:rPr>
                        <a:t>Therefore,</a:t>
                      </a:r>
                      <a:r>
                        <a:rPr sz="800" spc="35" dirty="0">
                          <a:latin typeface="+mn-lt"/>
                          <a:cs typeface="Arial MT"/>
                        </a:rPr>
                        <a:t> </a:t>
                      </a:r>
                      <a:r>
                        <a:rPr sz="800" dirty="0">
                          <a:latin typeface="+mn-lt"/>
                          <a:cs typeface="Arial MT"/>
                        </a:rPr>
                        <a:t>the</a:t>
                      </a:r>
                      <a:r>
                        <a:rPr sz="800" spc="35" dirty="0">
                          <a:latin typeface="+mn-lt"/>
                          <a:cs typeface="Arial MT"/>
                        </a:rPr>
                        <a:t> </a:t>
                      </a:r>
                      <a:r>
                        <a:rPr sz="800" dirty="0">
                          <a:latin typeface="+mn-lt"/>
                          <a:cs typeface="Arial MT"/>
                        </a:rPr>
                        <a:t>country</a:t>
                      </a:r>
                      <a:r>
                        <a:rPr sz="800" spc="40" dirty="0">
                          <a:latin typeface="+mn-lt"/>
                          <a:cs typeface="Arial MT"/>
                        </a:rPr>
                        <a:t> </a:t>
                      </a:r>
                      <a:r>
                        <a:rPr sz="800" dirty="0">
                          <a:latin typeface="+mn-lt"/>
                          <a:cs typeface="Arial MT"/>
                        </a:rPr>
                        <a:t>is</a:t>
                      </a:r>
                      <a:r>
                        <a:rPr sz="800" spc="35" dirty="0">
                          <a:latin typeface="+mn-lt"/>
                          <a:cs typeface="Arial MT"/>
                        </a:rPr>
                        <a:t> </a:t>
                      </a:r>
                      <a:r>
                        <a:rPr sz="800" spc="-10" dirty="0">
                          <a:latin typeface="+mn-lt"/>
                          <a:cs typeface="Arial MT"/>
                        </a:rPr>
                        <a:t>wealthy.</a:t>
                      </a:r>
                      <a:endParaRPr sz="800" dirty="0">
                        <a:latin typeface="+mn-lt"/>
                        <a:cs typeface="Arial MT"/>
                      </a:endParaRPr>
                    </a:p>
                  </a:txBody>
                  <a:tcPr marL="0" marR="0" marT="44450" marB="0"/>
                </a:tc>
                <a:extLst>
                  <a:ext uri="{0D108BD9-81ED-4DB2-BD59-A6C34878D82A}">
                    <a16:rowId xmlns:a16="http://schemas.microsoft.com/office/drawing/2014/main" val="10003"/>
                  </a:ext>
                </a:extLst>
              </a:tr>
            </a:tbl>
          </a:graphicData>
        </a:graphic>
      </p:graphicFrame>
      <p:sp>
        <p:nvSpPr>
          <p:cNvPr id="4" name="object 4"/>
          <p:cNvSpPr/>
          <p:nvPr/>
        </p:nvSpPr>
        <p:spPr>
          <a:xfrm>
            <a:off x="359994" y="1617129"/>
            <a:ext cx="4020185" cy="0"/>
          </a:xfrm>
          <a:custGeom>
            <a:avLst/>
            <a:gdLst/>
            <a:ahLst/>
            <a:cxnLst/>
            <a:rect l="l" t="t" r="r" b="b"/>
            <a:pathLst>
              <a:path w="4020185">
                <a:moveTo>
                  <a:pt x="0" y="0"/>
                </a:moveTo>
                <a:lnTo>
                  <a:pt x="4019905" y="0"/>
                </a:lnTo>
              </a:path>
            </a:pathLst>
          </a:custGeom>
          <a:ln w="5054">
            <a:solidFill>
              <a:srgbClr val="000000"/>
            </a:solidFill>
          </a:ln>
        </p:spPr>
        <p:txBody>
          <a:bodyPr wrap="square" lIns="0" tIns="0" rIns="0" bIns="0" rtlCol="0"/>
          <a:lstStyle/>
          <a:p>
            <a:endParaRP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385748"/>
            <a:ext cx="3215640" cy="196208"/>
          </a:xfrm>
          <a:prstGeom prst="rect">
            <a:avLst/>
          </a:prstGeom>
        </p:spPr>
        <p:txBody>
          <a:bodyPr vert="horz" wrap="square" lIns="0" tIns="11430" rIns="0" bIns="0" rtlCol="0">
            <a:spAutoFit/>
          </a:bodyPr>
          <a:lstStyle/>
          <a:p>
            <a:pPr marL="12700">
              <a:lnSpc>
                <a:spcPct val="100000"/>
              </a:lnSpc>
              <a:spcBef>
                <a:spcPts val="90"/>
              </a:spcBef>
            </a:pPr>
            <a:r>
              <a:rPr sz="1200" spc="-10" dirty="0">
                <a:solidFill>
                  <a:srgbClr val="00B0F0"/>
                </a:solidFill>
                <a:latin typeface="+mj-lt"/>
                <a:cs typeface="Arial MT"/>
              </a:rPr>
              <a:t>Is</a:t>
            </a:r>
            <a:r>
              <a:rPr sz="1200" spc="-20" dirty="0">
                <a:solidFill>
                  <a:srgbClr val="00B0F0"/>
                </a:solidFill>
                <a:latin typeface="+mj-lt"/>
                <a:cs typeface="Arial MT"/>
              </a:rPr>
              <a:t> </a:t>
            </a:r>
            <a:r>
              <a:rPr sz="1200" spc="-80" dirty="0">
                <a:solidFill>
                  <a:srgbClr val="00B0F0"/>
                </a:solidFill>
                <a:latin typeface="+mj-lt"/>
                <a:cs typeface="Arial MT"/>
              </a:rPr>
              <a:t>science</a:t>
            </a:r>
            <a:r>
              <a:rPr sz="1200" spc="5" dirty="0">
                <a:solidFill>
                  <a:srgbClr val="00B0F0"/>
                </a:solidFill>
                <a:latin typeface="+mj-lt"/>
                <a:cs typeface="Arial MT"/>
              </a:rPr>
              <a:t> </a:t>
            </a:r>
            <a:r>
              <a:rPr sz="1200" dirty="0">
                <a:solidFill>
                  <a:srgbClr val="00B0F0"/>
                </a:solidFill>
                <a:latin typeface="+mj-lt"/>
                <a:cs typeface="Arial MT"/>
              </a:rPr>
              <a:t>a</a:t>
            </a:r>
            <a:r>
              <a:rPr sz="1200" spc="-10" dirty="0">
                <a:solidFill>
                  <a:srgbClr val="00B0F0"/>
                </a:solidFill>
                <a:latin typeface="+mj-lt"/>
                <a:cs typeface="Arial MT"/>
              </a:rPr>
              <a:t> </a:t>
            </a:r>
            <a:r>
              <a:rPr sz="1200" spc="-20" dirty="0">
                <a:solidFill>
                  <a:srgbClr val="00B0F0"/>
                </a:solidFill>
                <a:latin typeface="+mj-lt"/>
                <a:cs typeface="Arial MT"/>
              </a:rPr>
              <a:t>body</a:t>
            </a:r>
            <a:r>
              <a:rPr sz="1200" spc="-5" dirty="0">
                <a:solidFill>
                  <a:srgbClr val="00B0F0"/>
                </a:solidFill>
                <a:latin typeface="+mj-lt"/>
                <a:cs typeface="Arial MT"/>
              </a:rPr>
              <a:t> </a:t>
            </a:r>
            <a:r>
              <a:rPr sz="1200" dirty="0">
                <a:solidFill>
                  <a:srgbClr val="00B0F0"/>
                </a:solidFill>
                <a:latin typeface="+mj-lt"/>
                <a:cs typeface="Arial MT"/>
              </a:rPr>
              <a:t>of</a:t>
            </a:r>
            <a:r>
              <a:rPr sz="1200" spc="-5" dirty="0">
                <a:solidFill>
                  <a:srgbClr val="00B0F0"/>
                </a:solidFill>
                <a:latin typeface="+mj-lt"/>
                <a:cs typeface="Arial MT"/>
              </a:rPr>
              <a:t> </a:t>
            </a:r>
            <a:r>
              <a:rPr sz="1200" spc="-70" dirty="0">
                <a:solidFill>
                  <a:srgbClr val="00B0F0"/>
                </a:solidFill>
                <a:latin typeface="+mj-lt"/>
                <a:cs typeface="Arial MT"/>
              </a:rPr>
              <a:t>knowledge</a:t>
            </a:r>
            <a:r>
              <a:rPr sz="1200" spc="-5" dirty="0">
                <a:solidFill>
                  <a:srgbClr val="00B0F0"/>
                </a:solidFill>
                <a:latin typeface="+mj-lt"/>
                <a:cs typeface="Arial MT"/>
              </a:rPr>
              <a:t> </a:t>
            </a:r>
            <a:r>
              <a:rPr sz="1200" dirty="0">
                <a:solidFill>
                  <a:srgbClr val="00B0F0"/>
                </a:solidFill>
                <a:latin typeface="+mj-lt"/>
                <a:cs typeface="Arial MT"/>
              </a:rPr>
              <a:t>or</a:t>
            </a:r>
            <a:r>
              <a:rPr sz="1200" spc="-5" dirty="0">
                <a:solidFill>
                  <a:srgbClr val="00B0F0"/>
                </a:solidFill>
                <a:latin typeface="+mj-lt"/>
                <a:cs typeface="Arial MT"/>
              </a:rPr>
              <a:t> </a:t>
            </a:r>
            <a:r>
              <a:rPr sz="1200" dirty="0">
                <a:solidFill>
                  <a:srgbClr val="00B0F0"/>
                </a:solidFill>
                <a:latin typeface="+mj-lt"/>
                <a:cs typeface="Arial MT"/>
              </a:rPr>
              <a:t>a</a:t>
            </a:r>
            <a:r>
              <a:rPr sz="1200" spc="-10" dirty="0">
                <a:solidFill>
                  <a:srgbClr val="00B0F0"/>
                </a:solidFill>
                <a:latin typeface="+mj-lt"/>
                <a:cs typeface="Arial MT"/>
              </a:rPr>
              <a:t> </a:t>
            </a:r>
            <a:r>
              <a:rPr sz="1200" spc="-25" dirty="0">
                <a:solidFill>
                  <a:srgbClr val="00B0F0"/>
                </a:solidFill>
                <a:latin typeface="+mj-lt"/>
                <a:cs typeface="Arial MT"/>
              </a:rPr>
              <a:t>collection</a:t>
            </a:r>
            <a:r>
              <a:rPr sz="1200" spc="-5" dirty="0">
                <a:solidFill>
                  <a:srgbClr val="00B0F0"/>
                </a:solidFill>
                <a:latin typeface="+mj-lt"/>
                <a:cs typeface="Arial MT"/>
              </a:rPr>
              <a:t> </a:t>
            </a:r>
            <a:r>
              <a:rPr sz="1200" dirty="0">
                <a:solidFill>
                  <a:srgbClr val="00B0F0"/>
                </a:solidFill>
                <a:latin typeface="+mj-lt"/>
                <a:cs typeface="Arial MT"/>
              </a:rPr>
              <a:t>of</a:t>
            </a:r>
            <a:r>
              <a:rPr sz="1200" spc="-5" dirty="0">
                <a:solidFill>
                  <a:srgbClr val="00B0F0"/>
                </a:solidFill>
                <a:latin typeface="+mj-lt"/>
                <a:cs typeface="Arial MT"/>
              </a:rPr>
              <a:t> </a:t>
            </a:r>
            <a:r>
              <a:rPr sz="1200" spc="-10" dirty="0">
                <a:solidFill>
                  <a:srgbClr val="00B0F0"/>
                </a:solidFill>
                <a:latin typeface="+mj-lt"/>
                <a:cs typeface="Arial MT"/>
              </a:rPr>
              <a:t>facts?</a:t>
            </a:r>
            <a:endParaRPr sz="1200" dirty="0">
              <a:solidFill>
                <a:srgbClr val="00B0F0"/>
              </a:solidFill>
              <a:latin typeface="+mj-lt"/>
              <a:cs typeface="Arial MT"/>
            </a:endParaRPr>
          </a:p>
        </p:txBody>
      </p:sp>
    </p:spTree>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6128"/>
            <a:ext cx="2540635" cy="232756"/>
          </a:xfrm>
          <a:prstGeom prst="rect">
            <a:avLst/>
          </a:prstGeom>
        </p:spPr>
        <p:txBody>
          <a:bodyPr vert="horz" wrap="square" lIns="0" tIns="17145" rIns="0" bIns="0" rtlCol="0">
            <a:spAutoFit/>
          </a:bodyPr>
          <a:lstStyle/>
          <a:p>
            <a:pPr marL="12700">
              <a:lnSpc>
                <a:spcPct val="100000"/>
              </a:lnSpc>
              <a:spcBef>
                <a:spcPts val="135"/>
              </a:spcBef>
            </a:pPr>
            <a:r>
              <a:rPr sz="1400" spc="-20" dirty="0">
                <a:solidFill>
                  <a:srgbClr val="00B0F0"/>
                </a:solidFill>
                <a:latin typeface="+mj-lt"/>
                <a:cs typeface="Tahoma"/>
              </a:rPr>
              <a:t>Affirming</a:t>
            </a:r>
            <a:r>
              <a:rPr sz="1400" spc="-65" dirty="0">
                <a:solidFill>
                  <a:srgbClr val="00B0F0"/>
                </a:solidFill>
                <a:latin typeface="+mj-lt"/>
                <a:cs typeface="Tahoma"/>
              </a:rPr>
              <a:t> </a:t>
            </a:r>
            <a:r>
              <a:rPr sz="1400" dirty="0">
                <a:solidFill>
                  <a:srgbClr val="00B0F0"/>
                </a:solidFill>
                <a:latin typeface="+mj-lt"/>
                <a:cs typeface="Tahoma"/>
              </a:rPr>
              <a:t>the</a:t>
            </a:r>
            <a:r>
              <a:rPr sz="1400" spc="-65" dirty="0">
                <a:solidFill>
                  <a:srgbClr val="00B0F0"/>
                </a:solidFill>
                <a:latin typeface="+mj-lt"/>
                <a:cs typeface="Tahoma"/>
              </a:rPr>
              <a:t> </a:t>
            </a:r>
            <a:r>
              <a:rPr sz="1400" spc="-45" dirty="0">
                <a:solidFill>
                  <a:srgbClr val="00B0F0"/>
                </a:solidFill>
                <a:latin typeface="+mj-lt"/>
                <a:cs typeface="Tahoma"/>
              </a:rPr>
              <a:t>Consequent:</a:t>
            </a:r>
            <a:r>
              <a:rPr sz="1400" spc="65" dirty="0">
                <a:solidFill>
                  <a:srgbClr val="00B0F0"/>
                </a:solidFill>
                <a:latin typeface="+mj-lt"/>
                <a:cs typeface="Tahoma"/>
              </a:rPr>
              <a:t> </a:t>
            </a:r>
            <a:r>
              <a:rPr sz="1400" spc="-40" dirty="0">
                <a:solidFill>
                  <a:srgbClr val="00B0F0"/>
                </a:solidFill>
                <a:latin typeface="+mj-lt"/>
                <a:cs typeface="Tahoma"/>
              </a:rPr>
              <a:t>Invalid</a:t>
            </a:r>
            <a:endParaRPr sz="1400" dirty="0">
              <a:solidFill>
                <a:srgbClr val="00B0F0"/>
              </a:solidFill>
              <a:latin typeface="+mj-lt"/>
              <a:cs typeface="Tahoma"/>
            </a:endParaRPr>
          </a:p>
        </p:txBody>
      </p:sp>
      <p:graphicFrame>
        <p:nvGraphicFramePr>
          <p:cNvPr id="3" name="object 3"/>
          <p:cNvGraphicFramePr>
            <a:graphicFrameLocks noGrp="1"/>
          </p:cNvGraphicFramePr>
          <p:nvPr>
            <p:extLst>
              <p:ext uri="{D42A27DB-BD31-4B8C-83A1-F6EECF244321}">
                <p14:modId xmlns:p14="http://schemas.microsoft.com/office/powerpoint/2010/main" val="833798745"/>
              </p:ext>
            </p:extLst>
          </p:nvPr>
        </p:nvGraphicFramePr>
        <p:xfrm>
          <a:off x="359994" y="534857"/>
          <a:ext cx="4020185" cy="947419"/>
        </p:xfrm>
        <a:graphic>
          <a:graphicData uri="http://schemas.openxmlformats.org/drawingml/2006/table">
            <a:tbl>
              <a:tblPr firstRow="1" bandRow="1">
                <a:tableStyleId>{2D5ABB26-0587-4C30-8999-92F81FD0307C}</a:tableStyleId>
              </a:tblPr>
              <a:tblGrid>
                <a:gridCol w="803275">
                  <a:extLst>
                    <a:ext uri="{9D8B030D-6E8A-4147-A177-3AD203B41FA5}">
                      <a16:colId xmlns:a16="http://schemas.microsoft.com/office/drawing/2014/main" val="20000"/>
                    </a:ext>
                  </a:extLst>
                </a:gridCol>
                <a:gridCol w="756285">
                  <a:extLst>
                    <a:ext uri="{9D8B030D-6E8A-4147-A177-3AD203B41FA5}">
                      <a16:colId xmlns:a16="http://schemas.microsoft.com/office/drawing/2014/main" val="20001"/>
                    </a:ext>
                  </a:extLst>
                </a:gridCol>
                <a:gridCol w="2460625">
                  <a:extLst>
                    <a:ext uri="{9D8B030D-6E8A-4147-A177-3AD203B41FA5}">
                      <a16:colId xmlns:a16="http://schemas.microsoft.com/office/drawing/2014/main" val="20002"/>
                    </a:ext>
                  </a:extLst>
                </a:gridCol>
              </a:tblGrid>
              <a:tr h="235585">
                <a:tc>
                  <a:txBody>
                    <a:bodyPr/>
                    <a:lstStyle/>
                    <a:p>
                      <a:pPr>
                        <a:lnSpc>
                          <a:spcPct val="100000"/>
                        </a:lnSpc>
                      </a:pPr>
                      <a:endParaRPr sz="800">
                        <a:latin typeface="+mn-lt"/>
                        <a:cs typeface="Times New Roman"/>
                      </a:endParaRPr>
                    </a:p>
                  </a:txBody>
                  <a:tcPr marL="0" marR="0" marT="0" marB="0">
                    <a:lnB w="6350">
                      <a:solidFill>
                        <a:srgbClr val="000000"/>
                      </a:solidFill>
                      <a:prstDash val="solid"/>
                    </a:lnB>
                  </a:tcPr>
                </a:tc>
                <a:tc>
                  <a:txBody>
                    <a:bodyPr/>
                    <a:lstStyle/>
                    <a:p>
                      <a:pPr marL="75565">
                        <a:lnSpc>
                          <a:spcPts val="765"/>
                        </a:lnSpc>
                      </a:pPr>
                      <a:r>
                        <a:rPr sz="800" spc="-25" dirty="0">
                          <a:latin typeface="+mn-lt"/>
                          <a:cs typeface="Arial MT"/>
                        </a:rPr>
                        <a:t>General</a:t>
                      </a:r>
                      <a:r>
                        <a:rPr sz="800" spc="5" dirty="0">
                          <a:latin typeface="+mn-lt"/>
                          <a:cs typeface="Arial MT"/>
                        </a:rPr>
                        <a:t> </a:t>
                      </a:r>
                      <a:r>
                        <a:rPr sz="800" spc="-20" dirty="0">
                          <a:latin typeface="+mn-lt"/>
                          <a:cs typeface="Arial MT"/>
                        </a:rPr>
                        <a:t>Form</a:t>
                      </a:r>
                      <a:endParaRPr sz="800">
                        <a:latin typeface="+mn-lt"/>
                        <a:cs typeface="Arial MT"/>
                      </a:endParaRPr>
                    </a:p>
                  </a:txBody>
                  <a:tcPr marL="0" marR="0" marT="0" marB="0">
                    <a:lnB w="6350">
                      <a:solidFill>
                        <a:srgbClr val="000000"/>
                      </a:solidFill>
                      <a:prstDash val="solid"/>
                    </a:lnB>
                  </a:tcPr>
                </a:tc>
                <a:tc>
                  <a:txBody>
                    <a:bodyPr/>
                    <a:lstStyle/>
                    <a:p>
                      <a:pPr marL="75565">
                        <a:lnSpc>
                          <a:spcPts val="765"/>
                        </a:lnSpc>
                      </a:pPr>
                      <a:r>
                        <a:rPr sz="800" spc="-10" dirty="0">
                          <a:latin typeface="+mn-lt"/>
                          <a:cs typeface="Arial MT"/>
                        </a:rPr>
                        <a:t>Specific</a:t>
                      </a:r>
                      <a:r>
                        <a:rPr sz="800" spc="15" dirty="0">
                          <a:latin typeface="+mn-lt"/>
                          <a:cs typeface="Arial MT"/>
                        </a:rPr>
                        <a:t> </a:t>
                      </a:r>
                      <a:r>
                        <a:rPr sz="800" spc="-10" dirty="0">
                          <a:latin typeface="+mn-lt"/>
                          <a:cs typeface="Arial MT"/>
                        </a:rPr>
                        <a:t>Example</a:t>
                      </a:r>
                      <a:endParaRPr sz="800">
                        <a:latin typeface="+mn-lt"/>
                        <a:cs typeface="Arial MT"/>
                      </a:endParaRPr>
                    </a:p>
                  </a:txBody>
                  <a:tcPr marL="0" marR="0" marT="0" marB="0">
                    <a:lnB w="6350">
                      <a:solidFill>
                        <a:srgbClr val="000000"/>
                      </a:solidFill>
                      <a:prstDash val="solid"/>
                    </a:lnB>
                  </a:tcPr>
                </a:tc>
                <a:extLst>
                  <a:ext uri="{0D108BD9-81ED-4DB2-BD59-A6C34878D82A}">
                    <a16:rowId xmlns:a16="http://schemas.microsoft.com/office/drawing/2014/main" val="10000"/>
                  </a:ext>
                </a:extLst>
              </a:tr>
              <a:tr h="300990">
                <a:tc>
                  <a:txBody>
                    <a:bodyPr/>
                    <a:lstStyle/>
                    <a:p>
                      <a:pPr marL="75565">
                        <a:lnSpc>
                          <a:spcPct val="100000"/>
                        </a:lnSpc>
                        <a:spcBef>
                          <a:spcPts val="825"/>
                        </a:spcBef>
                      </a:pPr>
                      <a:r>
                        <a:rPr sz="800" dirty="0">
                          <a:latin typeface="+mn-lt"/>
                          <a:cs typeface="Arial MT"/>
                        </a:rPr>
                        <a:t>Major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104775" marB="0">
                    <a:lnT w="6350">
                      <a:solidFill>
                        <a:srgbClr val="000000"/>
                      </a:solidFill>
                      <a:prstDash val="solid"/>
                    </a:lnT>
                  </a:tcPr>
                </a:tc>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P,</a:t>
                      </a:r>
                      <a:r>
                        <a:rPr sz="800" spc="45" dirty="0">
                          <a:latin typeface="+mn-lt"/>
                          <a:cs typeface="Arial MT"/>
                        </a:rPr>
                        <a:t> </a:t>
                      </a:r>
                      <a:r>
                        <a:rPr sz="800" dirty="0">
                          <a:latin typeface="+mn-lt"/>
                          <a:cs typeface="Arial MT"/>
                        </a:rPr>
                        <a:t>then</a:t>
                      </a:r>
                      <a:r>
                        <a:rPr sz="800" spc="40" dirty="0">
                          <a:latin typeface="+mn-lt"/>
                          <a:cs typeface="Arial MT"/>
                        </a:rPr>
                        <a:t> </a:t>
                      </a:r>
                      <a:r>
                        <a:rPr sz="800" spc="-25" dirty="0">
                          <a:latin typeface="+mn-lt"/>
                          <a:cs typeface="Arial MT"/>
                        </a:rPr>
                        <a:t>Q.</a:t>
                      </a:r>
                      <a:endParaRPr sz="800">
                        <a:latin typeface="+mn-lt"/>
                        <a:cs typeface="Arial MT"/>
                      </a:endParaRPr>
                    </a:p>
                  </a:txBody>
                  <a:tcPr marL="0" marR="0" marT="104775" marB="0">
                    <a:lnT w="6350">
                      <a:solidFill>
                        <a:srgbClr val="000000"/>
                      </a:solidFill>
                      <a:prstDash val="solid"/>
                    </a:lnT>
                  </a:tcPr>
                </a:tc>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a</a:t>
                      </a:r>
                      <a:r>
                        <a:rPr sz="800" spc="40" dirty="0">
                          <a:latin typeface="+mn-lt"/>
                          <a:cs typeface="Arial MT"/>
                        </a:rPr>
                        <a:t> </a:t>
                      </a:r>
                      <a:r>
                        <a:rPr sz="800" dirty="0">
                          <a:latin typeface="+mn-lt"/>
                          <a:cs typeface="Arial MT"/>
                        </a:rPr>
                        <a:t>country</a:t>
                      </a:r>
                      <a:r>
                        <a:rPr sz="800" spc="45" dirty="0">
                          <a:latin typeface="+mn-lt"/>
                          <a:cs typeface="Arial MT"/>
                        </a:rPr>
                        <a:t> </a:t>
                      </a:r>
                      <a:r>
                        <a:rPr sz="800" dirty="0">
                          <a:latin typeface="+mn-lt"/>
                          <a:cs typeface="Arial MT"/>
                        </a:rPr>
                        <a:t>is</a:t>
                      </a:r>
                      <a:r>
                        <a:rPr sz="800" spc="40" dirty="0">
                          <a:latin typeface="+mn-lt"/>
                          <a:cs typeface="Arial MT"/>
                        </a:rPr>
                        <a:t> </a:t>
                      </a:r>
                      <a:r>
                        <a:rPr sz="800" spc="-10" dirty="0">
                          <a:latin typeface="+mn-lt"/>
                          <a:cs typeface="Arial MT"/>
                        </a:rPr>
                        <a:t>wealthy,</a:t>
                      </a:r>
                      <a:r>
                        <a:rPr sz="800" spc="45" dirty="0">
                          <a:latin typeface="+mn-lt"/>
                          <a:cs typeface="Arial MT"/>
                        </a:rPr>
                        <a:t> </a:t>
                      </a:r>
                      <a:r>
                        <a:rPr sz="800" dirty="0">
                          <a:latin typeface="+mn-lt"/>
                          <a:cs typeface="Arial MT"/>
                        </a:rPr>
                        <a:t>then</a:t>
                      </a:r>
                      <a:r>
                        <a:rPr sz="800" spc="40" dirty="0">
                          <a:latin typeface="+mn-lt"/>
                          <a:cs typeface="Arial MT"/>
                        </a:rPr>
                        <a:t> </a:t>
                      </a:r>
                      <a:r>
                        <a:rPr sz="800" spc="50" dirty="0">
                          <a:latin typeface="+mn-lt"/>
                          <a:cs typeface="Arial MT"/>
                        </a:rPr>
                        <a:t>it</a:t>
                      </a:r>
                      <a:r>
                        <a:rPr sz="800" spc="40" dirty="0">
                          <a:latin typeface="+mn-lt"/>
                          <a:cs typeface="Arial MT"/>
                        </a:rPr>
                        <a:t> </a:t>
                      </a:r>
                      <a:r>
                        <a:rPr sz="800" dirty="0">
                          <a:latin typeface="+mn-lt"/>
                          <a:cs typeface="Arial MT"/>
                        </a:rPr>
                        <a:t>will</a:t>
                      </a:r>
                      <a:r>
                        <a:rPr sz="800" spc="45" dirty="0">
                          <a:latin typeface="+mn-lt"/>
                          <a:cs typeface="Arial MT"/>
                        </a:rPr>
                        <a:t> </a:t>
                      </a:r>
                      <a:r>
                        <a:rPr sz="800" dirty="0">
                          <a:latin typeface="+mn-lt"/>
                          <a:cs typeface="Arial MT"/>
                        </a:rPr>
                        <a:t>be</a:t>
                      </a:r>
                      <a:r>
                        <a:rPr sz="800" spc="40" dirty="0">
                          <a:latin typeface="+mn-lt"/>
                          <a:cs typeface="Arial MT"/>
                        </a:rPr>
                        <a:t> </a:t>
                      </a:r>
                      <a:r>
                        <a:rPr sz="800" dirty="0">
                          <a:latin typeface="+mn-lt"/>
                          <a:cs typeface="Arial MT"/>
                        </a:rPr>
                        <a:t>a</a:t>
                      </a:r>
                      <a:r>
                        <a:rPr sz="800" spc="45" dirty="0">
                          <a:latin typeface="+mn-lt"/>
                          <a:cs typeface="Arial MT"/>
                        </a:rPr>
                        <a:t> </a:t>
                      </a:r>
                      <a:r>
                        <a:rPr sz="800" spc="-10" dirty="0">
                          <a:latin typeface="+mn-lt"/>
                          <a:cs typeface="Arial MT"/>
                        </a:rPr>
                        <a:t>democracy.</a:t>
                      </a:r>
                      <a:endParaRPr sz="800">
                        <a:latin typeface="+mn-lt"/>
                        <a:cs typeface="Arial MT"/>
                      </a:endParaRPr>
                    </a:p>
                  </a:txBody>
                  <a:tcPr marL="0" marR="0" marT="104775" marB="0">
                    <a:lnT w="6350">
                      <a:solidFill>
                        <a:srgbClr val="000000"/>
                      </a:solidFill>
                      <a:prstDash val="solid"/>
                    </a:lnT>
                  </a:tcPr>
                </a:tc>
                <a:extLst>
                  <a:ext uri="{0D108BD9-81ED-4DB2-BD59-A6C34878D82A}">
                    <a16:rowId xmlns:a16="http://schemas.microsoft.com/office/drawing/2014/main" val="10001"/>
                  </a:ext>
                </a:extLst>
              </a:tr>
              <a:tr h="240029">
                <a:tc>
                  <a:txBody>
                    <a:bodyPr/>
                    <a:lstStyle/>
                    <a:p>
                      <a:pPr marL="75565">
                        <a:lnSpc>
                          <a:spcPct val="100000"/>
                        </a:lnSpc>
                        <a:spcBef>
                          <a:spcPts val="350"/>
                        </a:spcBef>
                      </a:pPr>
                      <a:r>
                        <a:rPr sz="800" dirty="0">
                          <a:latin typeface="+mn-lt"/>
                          <a:cs typeface="Arial MT"/>
                        </a:rPr>
                        <a:t>Minor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44450" marB="0"/>
                </a:tc>
                <a:tc>
                  <a:txBody>
                    <a:bodyPr/>
                    <a:lstStyle/>
                    <a:p>
                      <a:pPr marL="75565">
                        <a:lnSpc>
                          <a:spcPct val="100000"/>
                        </a:lnSpc>
                        <a:spcBef>
                          <a:spcPts val="350"/>
                        </a:spcBef>
                      </a:pPr>
                      <a:r>
                        <a:rPr sz="800" spc="-25" dirty="0">
                          <a:latin typeface="+mn-lt"/>
                          <a:cs typeface="Arial MT"/>
                        </a:rPr>
                        <a:t>Q.</a:t>
                      </a:r>
                      <a:endParaRPr sz="800">
                        <a:latin typeface="+mn-lt"/>
                        <a:cs typeface="Arial MT"/>
                      </a:endParaRPr>
                    </a:p>
                  </a:txBody>
                  <a:tcPr marL="0" marR="0" marT="44450" marB="0"/>
                </a:tc>
                <a:tc>
                  <a:txBody>
                    <a:bodyPr/>
                    <a:lstStyle/>
                    <a:p>
                      <a:pPr marL="75565">
                        <a:lnSpc>
                          <a:spcPct val="100000"/>
                        </a:lnSpc>
                        <a:spcBef>
                          <a:spcPts val="350"/>
                        </a:spcBef>
                      </a:pPr>
                      <a:r>
                        <a:rPr sz="800" dirty="0">
                          <a:latin typeface="+mn-lt"/>
                          <a:cs typeface="Arial MT"/>
                        </a:rPr>
                        <a:t>The</a:t>
                      </a:r>
                      <a:r>
                        <a:rPr sz="800" spc="35" dirty="0">
                          <a:latin typeface="+mn-lt"/>
                          <a:cs typeface="Arial MT"/>
                        </a:rPr>
                        <a:t> </a:t>
                      </a:r>
                      <a:r>
                        <a:rPr sz="800" dirty="0">
                          <a:latin typeface="+mn-lt"/>
                          <a:cs typeface="Arial MT"/>
                        </a:rPr>
                        <a:t>country</a:t>
                      </a:r>
                      <a:r>
                        <a:rPr sz="800" spc="35" dirty="0">
                          <a:latin typeface="+mn-lt"/>
                          <a:cs typeface="Arial MT"/>
                        </a:rPr>
                        <a:t> </a:t>
                      </a:r>
                      <a:r>
                        <a:rPr sz="800" dirty="0">
                          <a:latin typeface="+mn-lt"/>
                          <a:cs typeface="Arial MT"/>
                        </a:rPr>
                        <a:t>is</a:t>
                      </a:r>
                      <a:r>
                        <a:rPr sz="800" spc="35" dirty="0">
                          <a:latin typeface="+mn-lt"/>
                          <a:cs typeface="Arial MT"/>
                        </a:rPr>
                        <a:t> </a:t>
                      </a:r>
                      <a:r>
                        <a:rPr sz="800" dirty="0">
                          <a:latin typeface="+mn-lt"/>
                          <a:cs typeface="Arial MT"/>
                        </a:rPr>
                        <a:t>a</a:t>
                      </a:r>
                      <a:r>
                        <a:rPr sz="800" spc="35" dirty="0">
                          <a:latin typeface="+mn-lt"/>
                          <a:cs typeface="Arial MT"/>
                        </a:rPr>
                        <a:t> </a:t>
                      </a:r>
                      <a:r>
                        <a:rPr sz="800" spc="-10" dirty="0">
                          <a:latin typeface="+mn-lt"/>
                          <a:cs typeface="Arial MT"/>
                        </a:rPr>
                        <a:t>democracy.</a:t>
                      </a:r>
                      <a:endParaRPr sz="800">
                        <a:latin typeface="+mn-lt"/>
                        <a:cs typeface="Arial MT"/>
                      </a:endParaRPr>
                    </a:p>
                  </a:txBody>
                  <a:tcPr marL="0" marR="0" marT="44450" marB="0"/>
                </a:tc>
                <a:extLst>
                  <a:ext uri="{0D108BD9-81ED-4DB2-BD59-A6C34878D82A}">
                    <a16:rowId xmlns:a16="http://schemas.microsoft.com/office/drawing/2014/main" val="10002"/>
                  </a:ext>
                </a:extLst>
              </a:tr>
              <a:tr h="170815">
                <a:tc>
                  <a:txBody>
                    <a:bodyPr/>
                    <a:lstStyle/>
                    <a:p>
                      <a:pPr marL="75565">
                        <a:lnSpc>
                          <a:spcPts val="900"/>
                        </a:lnSpc>
                        <a:spcBef>
                          <a:spcPts val="350"/>
                        </a:spcBef>
                      </a:pPr>
                      <a:r>
                        <a:rPr sz="800" spc="-10" dirty="0">
                          <a:latin typeface="+mn-lt"/>
                          <a:cs typeface="Arial MT"/>
                        </a:rPr>
                        <a:t>Conclusion</a:t>
                      </a:r>
                      <a:endParaRPr sz="800">
                        <a:latin typeface="+mn-lt"/>
                        <a:cs typeface="Arial MT"/>
                      </a:endParaRPr>
                    </a:p>
                  </a:txBody>
                  <a:tcPr marL="0" marR="0" marT="44450" marB="0"/>
                </a:tc>
                <a:tc>
                  <a:txBody>
                    <a:bodyPr/>
                    <a:lstStyle/>
                    <a:p>
                      <a:pPr marL="76200">
                        <a:lnSpc>
                          <a:spcPts val="900"/>
                        </a:lnSpc>
                        <a:spcBef>
                          <a:spcPts val="350"/>
                        </a:spcBef>
                      </a:pPr>
                      <a:r>
                        <a:rPr sz="800" spc="-10" dirty="0">
                          <a:latin typeface="+mn-lt"/>
                          <a:cs typeface="Arial MT"/>
                        </a:rPr>
                        <a:t>Therefore,</a:t>
                      </a:r>
                      <a:r>
                        <a:rPr sz="800" spc="30" dirty="0">
                          <a:latin typeface="+mn-lt"/>
                          <a:cs typeface="Arial MT"/>
                        </a:rPr>
                        <a:t> </a:t>
                      </a:r>
                      <a:r>
                        <a:rPr sz="800" spc="-25" dirty="0">
                          <a:latin typeface="+mn-lt"/>
                          <a:cs typeface="Arial MT"/>
                        </a:rPr>
                        <a:t>P.</a:t>
                      </a:r>
                      <a:endParaRPr sz="800">
                        <a:latin typeface="+mn-lt"/>
                        <a:cs typeface="Arial MT"/>
                      </a:endParaRPr>
                    </a:p>
                  </a:txBody>
                  <a:tcPr marL="0" marR="0" marT="44450" marB="0"/>
                </a:tc>
                <a:tc>
                  <a:txBody>
                    <a:bodyPr/>
                    <a:lstStyle/>
                    <a:p>
                      <a:pPr marL="75565">
                        <a:lnSpc>
                          <a:spcPts val="900"/>
                        </a:lnSpc>
                        <a:spcBef>
                          <a:spcPts val="350"/>
                        </a:spcBef>
                      </a:pPr>
                      <a:r>
                        <a:rPr sz="800" spc="-10" dirty="0">
                          <a:latin typeface="+mn-lt"/>
                          <a:cs typeface="Arial MT"/>
                        </a:rPr>
                        <a:t>Therefore,</a:t>
                      </a:r>
                      <a:r>
                        <a:rPr sz="800" spc="35" dirty="0">
                          <a:latin typeface="+mn-lt"/>
                          <a:cs typeface="Arial MT"/>
                        </a:rPr>
                        <a:t> </a:t>
                      </a:r>
                      <a:r>
                        <a:rPr sz="800" dirty="0">
                          <a:latin typeface="+mn-lt"/>
                          <a:cs typeface="Arial MT"/>
                        </a:rPr>
                        <a:t>the</a:t>
                      </a:r>
                      <a:r>
                        <a:rPr sz="800" spc="35" dirty="0">
                          <a:latin typeface="+mn-lt"/>
                          <a:cs typeface="Arial MT"/>
                        </a:rPr>
                        <a:t> </a:t>
                      </a:r>
                      <a:r>
                        <a:rPr sz="800" dirty="0">
                          <a:latin typeface="+mn-lt"/>
                          <a:cs typeface="Arial MT"/>
                        </a:rPr>
                        <a:t>country</a:t>
                      </a:r>
                      <a:r>
                        <a:rPr sz="800" spc="40" dirty="0">
                          <a:latin typeface="+mn-lt"/>
                          <a:cs typeface="Arial MT"/>
                        </a:rPr>
                        <a:t> </a:t>
                      </a:r>
                      <a:r>
                        <a:rPr sz="800" dirty="0">
                          <a:latin typeface="+mn-lt"/>
                          <a:cs typeface="Arial MT"/>
                        </a:rPr>
                        <a:t>is</a:t>
                      </a:r>
                      <a:r>
                        <a:rPr sz="800" spc="35" dirty="0">
                          <a:latin typeface="+mn-lt"/>
                          <a:cs typeface="Arial MT"/>
                        </a:rPr>
                        <a:t> </a:t>
                      </a:r>
                      <a:r>
                        <a:rPr sz="800" spc="-10" dirty="0">
                          <a:latin typeface="+mn-lt"/>
                          <a:cs typeface="Arial MT"/>
                        </a:rPr>
                        <a:t>wealthy.</a:t>
                      </a:r>
                      <a:endParaRPr sz="800" dirty="0">
                        <a:latin typeface="+mn-lt"/>
                        <a:cs typeface="Arial MT"/>
                      </a:endParaRPr>
                    </a:p>
                  </a:txBody>
                  <a:tcPr marL="0" marR="0" marT="44450" marB="0"/>
                </a:tc>
                <a:extLst>
                  <a:ext uri="{0D108BD9-81ED-4DB2-BD59-A6C34878D82A}">
                    <a16:rowId xmlns:a16="http://schemas.microsoft.com/office/drawing/2014/main" val="10003"/>
                  </a:ext>
                </a:extLst>
              </a:tr>
            </a:tbl>
          </a:graphicData>
        </a:graphic>
      </p:graphicFrame>
      <p:sp>
        <p:nvSpPr>
          <p:cNvPr id="4" name="object 4"/>
          <p:cNvSpPr/>
          <p:nvPr/>
        </p:nvSpPr>
        <p:spPr>
          <a:xfrm>
            <a:off x="359994" y="1617129"/>
            <a:ext cx="4020185" cy="0"/>
          </a:xfrm>
          <a:custGeom>
            <a:avLst/>
            <a:gdLst/>
            <a:ahLst/>
            <a:cxnLst/>
            <a:rect l="l" t="t" r="r" b="b"/>
            <a:pathLst>
              <a:path w="4020185">
                <a:moveTo>
                  <a:pt x="0" y="0"/>
                </a:moveTo>
                <a:lnTo>
                  <a:pt x="4019905" y="0"/>
                </a:lnTo>
              </a:path>
            </a:pathLst>
          </a:custGeom>
          <a:ln w="5054">
            <a:solidFill>
              <a:srgbClr val="000000"/>
            </a:solidFill>
          </a:ln>
        </p:spPr>
        <p:txBody>
          <a:bodyPr wrap="square" lIns="0" tIns="0" rIns="0" bIns="0" rtlCol="0"/>
          <a:lstStyle/>
          <a:p>
            <a:endParaRPr/>
          </a:p>
        </p:txBody>
      </p:sp>
      <p:sp>
        <p:nvSpPr>
          <p:cNvPr id="5" name="object 5"/>
          <p:cNvSpPr/>
          <p:nvPr/>
        </p:nvSpPr>
        <p:spPr>
          <a:xfrm>
            <a:off x="1102161" y="1996730"/>
            <a:ext cx="2426335" cy="1078230"/>
          </a:xfrm>
          <a:custGeom>
            <a:avLst/>
            <a:gdLst/>
            <a:ahLst/>
            <a:cxnLst/>
            <a:rect l="l" t="t" r="r" b="b"/>
            <a:pathLst>
              <a:path w="2426335" h="1078230">
                <a:moveTo>
                  <a:pt x="1617298" y="539099"/>
                </a:moveTo>
                <a:lnTo>
                  <a:pt x="1602855" y="467441"/>
                </a:lnTo>
                <a:lnTo>
                  <a:pt x="1562097" y="403051"/>
                </a:lnTo>
                <a:lnTo>
                  <a:pt x="1533053" y="374384"/>
                </a:lnTo>
                <a:lnTo>
                  <a:pt x="1498875" y="348498"/>
                </a:lnTo>
                <a:lnTo>
                  <a:pt x="1460045" y="325713"/>
                </a:lnTo>
                <a:lnTo>
                  <a:pt x="1417045" y="306350"/>
                </a:lnTo>
                <a:lnTo>
                  <a:pt x="1370356" y="290732"/>
                </a:lnTo>
                <a:lnTo>
                  <a:pt x="1320460" y="279178"/>
                </a:lnTo>
                <a:lnTo>
                  <a:pt x="1267839" y="272010"/>
                </a:lnTo>
                <a:lnTo>
                  <a:pt x="1212973" y="269549"/>
                </a:lnTo>
                <a:lnTo>
                  <a:pt x="1158108" y="272010"/>
                </a:lnTo>
                <a:lnTo>
                  <a:pt x="1105487" y="279178"/>
                </a:lnTo>
                <a:lnTo>
                  <a:pt x="1055591" y="290732"/>
                </a:lnTo>
                <a:lnTo>
                  <a:pt x="1008902" y="306350"/>
                </a:lnTo>
                <a:lnTo>
                  <a:pt x="965902" y="325713"/>
                </a:lnTo>
                <a:lnTo>
                  <a:pt x="927072" y="348498"/>
                </a:lnTo>
                <a:lnTo>
                  <a:pt x="892894" y="374384"/>
                </a:lnTo>
                <a:lnTo>
                  <a:pt x="863850" y="403051"/>
                </a:lnTo>
                <a:lnTo>
                  <a:pt x="840422" y="434177"/>
                </a:lnTo>
                <a:lnTo>
                  <a:pt x="812340" y="502522"/>
                </a:lnTo>
                <a:lnTo>
                  <a:pt x="808649" y="539099"/>
                </a:lnTo>
                <a:lnTo>
                  <a:pt x="812340" y="575676"/>
                </a:lnTo>
                <a:lnTo>
                  <a:pt x="840422" y="644021"/>
                </a:lnTo>
                <a:lnTo>
                  <a:pt x="863850" y="675147"/>
                </a:lnTo>
                <a:lnTo>
                  <a:pt x="892894" y="703814"/>
                </a:lnTo>
                <a:lnTo>
                  <a:pt x="927072" y="729700"/>
                </a:lnTo>
                <a:lnTo>
                  <a:pt x="965902" y="752485"/>
                </a:lnTo>
                <a:lnTo>
                  <a:pt x="1008902" y="771848"/>
                </a:lnTo>
                <a:lnTo>
                  <a:pt x="1055591" y="787467"/>
                </a:lnTo>
                <a:lnTo>
                  <a:pt x="1105487" y="799020"/>
                </a:lnTo>
                <a:lnTo>
                  <a:pt x="1158108" y="806188"/>
                </a:lnTo>
                <a:lnTo>
                  <a:pt x="1212973" y="808649"/>
                </a:lnTo>
                <a:lnTo>
                  <a:pt x="1267839" y="806188"/>
                </a:lnTo>
                <a:lnTo>
                  <a:pt x="1320460" y="799020"/>
                </a:lnTo>
                <a:lnTo>
                  <a:pt x="1370356" y="787467"/>
                </a:lnTo>
                <a:lnTo>
                  <a:pt x="1417045" y="771848"/>
                </a:lnTo>
                <a:lnTo>
                  <a:pt x="1460045" y="752485"/>
                </a:lnTo>
                <a:lnTo>
                  <a:pt x="1498875" y="729700"/>
                </a:lnTo>
                <a:lnTo>
                  <a:pt x="1533053" y="703814"/>
                </a:lnTo>
                <a:lnTo>
                  <a:pt x="1562097" y="675147"/>
                </a:lnTo>
                <a:lnTo>
                  <a:pt x="1585525" y="644021"/>
                </a:lnTo>
                <a:lnTo>
                  <a:pt x="1613607" y="575676"/>
                </a:lnTo>
                <a:lnTo>
                  <a:pt x="1617298" y="539099"/>
                </a:lnTo>
                <a:close/>
              </a:path>
              <a:path w="2426335" h="1078230">
                <a:moveTo>
                  <a:pt x="2425947" y="539099"/>
                </a:moveTo>
                <a:lnTo>
                  <a:pt x="2419278" y="482226"/>
                </a:lnTo>
                <a:lnTo>
                  <a:pt x="2399717" y="427058"/>
                </a:lnTo>
                <a:lnTo>
                  <a:pt x="2367935" y="373895"/>
                </a:lnTo>
                <a:lnTo>
                  <a:pt x="2324602" y="323034"/>
                </a:lnTo>
                <a:lnTo>
                  <a:pt x="2270389" y="274773"/>
                </a:lnTo>
                <a:lnTo>
                  <a:pt x="2239412" y="251711"/>
                </a:lnTo>
                <a:lnTo>
                  <a:pt x="2205967" y="229411"/>
                </a:lnTo>
                <a:lnTo>
                  <a:pt x="2170137" y="207909"/>
                </a:lnTo>
                <a:lnTo>
                  <a:pt x="2132006" y="187244"/>
                </a:lnTo>
                <a:lnTo>
                  <a:pt x="2091658" y="167453"/>
                </a:lnTo>
                <a:lnTo>
                  <a:pt x="2049177" y="148573"/>
                </a:lnTo>
                <a:lnTo>
                  <a:pt x="2004646" y="130640"/>
                </a:lnTo>
                <a:lnTo>
                  <a:pt x="1958150" y="113693"/>
                </a:lnTo>
                <a:lnTo>
                  <a:pt x="1909772" y="97769"/>
                </a:lnTo>
                <a:lnTo>
                  <a:pt x="1859596" y="82904"/>
                </a:lnTo>
                <a:lnTo>
                  <a:pt x="1807707" y="69137"/>
                </a:lnTo>
                <a:lnTo>
                  <a:pt x="1754186" y="56503"/>
                </a:lnTo>
                <a:lnTo>
                  <a:pt x="1699120" y="45042"/>
                </a:lnTo>
                <a:lnTo>
                  <a:pt x="1642591" y="34789"/>
                </a:lnTo>
                <a:lnTo>
                  <a:pt x="1584682" y="25783"/>
                </a:lnTo>
                <a:lnTo>
                  <a:pt x="1525479" y="18060"/>
                </a:lnTo>
                <a:lnTo>
                  <a:pt x="1465065" y="11658"/>
                </a:lnTo>
                <a:lnTo>
                  <a:pt x="1403524" y="6613"/>
                </a:lnTo>
                <a:lnTo>
                  <a:pt x="1340939" y="2964"/>
                </a:lnTo>
                <a:lnTo>
                  <a:pt x="1277394" y="747"/>
                </a:lnTo>
                <a:lnTo>
                  <a:pt x="1212973" y="0"/>
                </a:lnTo>
                <a:lnTo>
                  <a:pt x="1148553" y="747"/>
                </a:lnTo>
                <a:lnTo>
                  <a:pt x="1085008" y="2964"/>
                </a:lnTo>
                <a:lnTo>
                  <a:pt x="1022423" y="6613"/>
                </a:lnTo>
                <a:lnTo>
                  <a:pt x="960882" y="11658"/>
                </a:lnTo>
                <a:lnTo>
                  <a:pt x="900468" y="18060"/>
                </a:lnTo>
                <a:lnTo>
                  <a:pt x="841264" y="25783"/>
                </a:lnTo>
                <a:lnTo>
                  <a:pt x="783356" y="34789"/>
                </a:lnTo>
                <a:lnTo>
                  <a:pt x="726827" y="45042"/>
                </a:lnTo>
                <a:lnTo>
                  <a:pt x="671761" y="56503"/>
                </a:lnTo>
                <a:lnTo>
                  <a:pt x="618240" y="69137"/>
                </a:lnTo>
                <a:lnTo>
                  <a:pt x="566350" y="82904"/>
                </a:lnTo>
                <a:lnTo>
                  <a:pt x="516175" y="97769"/>
                </a:lnTo>
                <a:lnTo>
                  <a:pt x="467797" y="113693"/>
                </a:lnTo>
                <a:lnTo>
                  <a:pt x="421301" y="130640"/>
                </a:lnTo>
                <a:lnTo>
                  <a:pt x="376770" y="148573"/>
                </a:lnTo>
                <a:lnTo>
                  <a:pt x="334289" y="167453"/>
                </a:lnTo>
                <a:lnTo>
                  <a:pt x="293941" y="187244"/>
                </a:lnTo>
                <a:lnTo>
                  <a:pt x="255810" y="207909"/>
                </a:lnTo>
                <a:lnTo>
                  <a:pt x="219980" y="229411"/>
                </a:lnTo>
                <a:lnTo>
                  <a:pt x="186535" y="251711"/>
                </a:lnTo>
                <a:lnTo>
                  <a:pt x="155558" y="274773"/>
                </a:lnTo>
                <a:lnTo>
                  <a:pt x="101345" y="323034"/>
                </a:lnTo>
                <a:lnTo>
                  <a:pt x="58012" y="373895"/>
                </a:lnTo>
                <a:lnTo>
                  <a:pt x="26230" y="427058"/>
                </a:lnTo>
                <a:lnTo>
                  <a:pt x="6669" y="482226"/>
                </a:lnTo>
                <a:lnTo>
                  <a:pt x="0" y="539099"/>
                </a:lnTo>
                <a:lnTo>
                  <a:pt x="1681" y="567730"/>
                </a:lnTo>
                <a:lnTo>
                  <a:pt x="14880" y="623788"/>
                </a:lnTo>
                <a:lnTo>
                  <a:pt x="40635" y="677991"/>
                </a:lnTo>
                <a:lnTo>
                  <a:pt x="78277" y="730040"/>
                </a:lnTo>
                <a:lnTo>
                  <a:pt x="127133" y="779638"/>
                </a:lnTo>
                <a:lnTo>
                  <a:pt x="186535" y="826487"/>
                </a:lnTo>
                <a:lnTo>
                  <a:pt x="219980" y="848787"/>
                </a:lnTo>
                <a:lnTo>
                  <a:pt x="255810" y="870289"/>
                </a:lnTo>
                <a:lnTo>
                  <a:pt x="293941" y="890954"/>
                </a:lnTo>
                <a:lnTo>
                  <a:pt x="334289" y="910745"/>
                </a:lnTo>
                <a:lnTo>
                  <a:pt x="376770" y="929625"/>
                </a:lnTo>
                <a:lnTo>
                  <a:pt x="421301" y="947558"/>
                </a:lnTo>
                <a:lnTo>
                  <a:pt x="467797" y="964505"/>
                </a:lnTo>
                <a:lnTo>
                  <a:pt x="516175" y="980429"/>
                </a:lnTo>
                <a:lnTo>
                  <a:pt x="566350" y="995294"/>
                </a:lnTo>
                <a:lnTo>
                  <a:pt x="618240" y="1009061"/>
                </a:lnTo>
                <a:lnTo>
                  <a:pt x="671761" y="1021695"/>
                </a:lnTo>
                <a:lnTo>
                  <a:pt x="726827" y="1033156"/>
                </a:lnTo>
                <a:lnTo>
                  <a:pt x="783356" y="1043409"/>
                </a:lnTo>
                <a:lnTo>
                  <a:pt x="841264" y="1052415"/>
                </a:lnTo>
                <a:lnTo>
                  <a:pt x="900468" y="1060138"/>
                </a:lnTo>
                <a:lnTo>
                  <a:pt x="960882" y="1066541"/>
                </a:lnTo>
                <a:lnTo>
                  <a:pt x="1022423" y="1071585"/>
                </a:lnTo>
                <a:lnTo>
                  <a:pt x="1085008" y="1075234"/>
                </a:lnTo>
                <a:lnTo>
                  <a:pt x="1148553" y="1077451"/>
                </a:lnTo>
                <a:lnTo>
                  <a:pt x="1212973" y="1078199"/>
                </a:lnTo>
                <a:lnTo>
                  <a:pt x="1277394" y="1077451"/>
                </a:lnTo>
                <a:lnTo>
                  <a:pt x="1340939" y="1075234"/>
                </a:lnTo>
                <a:lnTo>
                  <a:pt x="1403524" y="1071585"/>
                </a:lnTo>
                <a:lnTo>
                  <a:pt x="1465065" y="1066541"/>
                </a:lnTo>
                <a:lnTo>
                  <a:pt x="1525479" y="1060138"/>
                </a:lnTo>
                <a:lnTo>
                  <a:pt x="1584682" y="1052415"/>
                </a:lnTo>
                <a:lnTo>
                  <a:pt x="1642591" y="1043409"/>
                </a:lnTo>
                <a:lnTo>
                  <a:pt x="1699120" y="1033156"/>
                </a:lnTo>
                <a:lnTo>
                  <a:pt x="1754186" y="1021695"/>
                </a:lnTo>
                <a:lnTo>
                  <a:pt x="1807707" y="1009061"/>
                </a:lnTo>
                <a:lnTo>
                  <a:pt x="1859596" y="995294"/>
                </a:lnTo>
                <a:lnTo>
                  <a:pt x="1909772" y="980429"/>
                </a:lnTo>
                <a:lnTo>
                  <a:pt x="1958150" y="964505"/>
                </a:lnTo>
                <a:lnTo>
                  <a:pt x="2004646" y="947558"/>
                </a:lnTo>
                <a:lnTo>
                  <a:pt x="2049177" y="929625"/>
                </a:lnTo>
                <a:lnTo>
                  <a:pt x="2091658" y="910745"/>
                </a:lnTo>
                <a:lnTo>
                  <a:pt x="2132006" y="890954"/>
                </a:lnTo>
                <a:lnTo>
                  <a:pt x="2170137" y="870289"/>
                </a:lnTo>
                <a:lnTo>
                  <a:pt x="2205967" y="848787"/>
                </a:lnTo>
                <a:lnTo>
                  <a:pt x="2239412" y="826487"/>
                </a:lnTo>
                <a:lnTo>
                  <a:pt x="2270389" y="803425"/>
                </a:lnTo>
                <a:lnTo>
                  <a:pt x="2324602" y="755164"/>
                </a:lnTo>
                <a:lnTo>
                  <a:pt x="2367935" y="704303"/>
                </a:lnTo>
                <a:lnTo>
                  <a:pt x="2399717" y="651140"/>
                </a:lnTo>
                <a:lnTo>
                  <a:pt x="2419278" y="595972"/>
                </a:lnTo>
                <a:lnTo>
                  <a:pt x="2425947" y="539099"/>
                </a:lnTo>
                <a:close/>
              </a:path>
            </a:pathLst>
          </a:custGeom>
          <a:ln w="5684">
            <a:solidFill>
              <a:srgbClr val="000000"/>
            </a:solidFill>
          </a:ln>
        </p:spPr>
        <p:txBody>
          <a:bodyPr wrap="square" lIns="0" tIns="0" rIns="0" bIns="0" rtlCol="0"/>
          <a:lstStyle/>
          <a:p>
            <a:endParaRPr/>
          </a:p>
        </p:txBody>
      </p:sp>
      <p:sp>
        <p:nvSpPr>
          <p:cNvPr id="6" name="object 6"/>
          <p:cNvSpPr txBox="1"/>
          <p:nvPr/>
        </p:nvSpPr>
        <p:spPr>
          <a:xfrm>
            <a:off x="967386" y="1861955"/>
            <a:ext cx="2695575" cy="1348105"/>
          </a:xfrm>
          <a:prstGeom prst="rect">
            <a:avLst/>
          </a:prstGeom>
          <a:ln w="3789">
            <a:solidFill>
              <a:srgbClr val="7F7F7F"/>
            </a:solidFill>
          </a:ln>
        </p:spPr>
        <p:txBody>
          <a:bodyPr vert="horz" wrap="square" lIns="0" tIns="0" rIns="0" bIns="0" rtlCol="0">
            <a:spAutoFit/>
          </a:bodyPr>
          <a:lstStyle/>
          <a:p>
            <a:pPr>
              <a:lnSpc>
                <a:spcPct val="100000"/>
              </a:lnSpc>
            </a:pPr>
            <a:endParaRPr sz="750">
              <a:latin typeface="Times New Roman"/>
              <a:cs typeface="Times New Roman"/>
            </a:endParaRPr>
          </a:p>
          <a:p>
            <a:pPr>
              <a:lnSpc>
                <a:spcPct val="100000"/>
              </a:lnSpc>
            </a:pPr>
            <a:endParaRPr sz="750">
              <a:latin typeface="Times New Roman"/>
              <a:cs typeface="Times New Roman"/>
            </a:endParaRPr>
          </a:p>
          <a:p>
            <a:pPr>
              <a:lnSpc>
                <a:spcPct val="100000"/>
              </a:lnSpc>
            </a:pPr>
            <a:endParaRPr sz="750">
              <a:latin typeface="Times New Roman"/>
              <a:cs typeface="Times New Roman"/>
            </a:endParaRPr>
          </a:p>
          <a:p>
            <a:pPr>
              <a:lnSpc>
                <a:spcPct val="100000"/>
              </a:lnSpc>
            </a:pPr>
            <a:endParaRPr sz="750">
              <a:latin typeface="Times New Roman"/>
              <a:cs typeface="Times New Roman"/>
            </a:endParaRPr>
          </a:p>
          <a:p>
            <a:pPr>
              <a:lnSpc>
                <a:spcPct val="100000"/>
              </a:lnSpc>
              <a:spcBef>
                <a:spcPts val="509"/>
              </a:spcBef>
            </a:pPr>
            <a:endParaRPr sz="750">
              <a:latin typeface="Times New Roman"/>
              <a:cs typeface="Times New Roman"/>
            </a:endParaRPr>
          </a:p>
          <a:p>
            <a:pPr marL="504825">
              <a:lnSpc>
                <a:spcPct val="100000"/>
              </a:lnSpc>
              <a:tabLst>
                <a:tab pos="1317625" algn="l"/>
              </a:tabLst>
            </a:pPr>
            <a:r>
              <a:rPr sz="1125" spc="-75" baseline="3703" dirty="0">
                <a:latin typeface="Tahoma"/>
                <a:cs typeface="Tahoma"/>
              </a:rPr>
              <a:t>Q</a:t>
            </a:r>
            <a:r>
              <a:rPr sz="1125" baseline="3703" dirty="0">
                <a:latin typeface="Tahoma"/>
                <a:cs typeface="Tahoma"/>
              </a:rPr>
              <a:t>	</a:t>
            </a:r>
            <a:r>
              <a:rPr sz="750" spc="-50" dirty="0">
                <a:latin typeface="Tahoma"/>
                <a:cs typeface="Tahoma"/>
              </a:rPr>
              <a:t>P</a:t>
            </a:r>
            <a:endParaRPr sz="750">
              <a:latin typeface="Tahoma"/>
              <a:cs typeface="Tahoma"/>
            </a:endParaRPr>
          </a:p>
        </p:txBody>
      </p:sp>
    </p:spTree>
  </p:cSld>
  <p:clrMapOvr>
    <a:masterClrMapping/>
  </p:clrMapOvr>
  <p:transition>
    <p:cut/>
  </p:transition>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86128"/>
            <a:ext cx="2348230" cy="232756"/>
          </a:xfrm>
          <a:prstGeom prst="rect">
            <a:avLst/>
          </a:prstGeom>
        </p:spPr>
        <p:txBody>
          <a:bodyPr vert="horz" wrap="square" lIns="0" tIns="17145" rIns="0" bIns="0" rtlCol="0">
            <a:spAutoFit/>
          </a:bodyPr>
          <a:lstStyle/>
          <a:p>
            <a:pPr marL="12700">
              <a:lnSpc>
                <a:spcPct val="100000"/>
              </a:lnSpc>
              <a:spcBef>
                <a:spcPts val="135"/>
              </a:spcBef>
            </a:pPr>
            <a:r>
              <a:rPr sz="1400" spc="-30" dirty="0">
                <a:solidFill>
                  <a:srgbClr val="00B0F0"/>
                </a:solidFill>
                <a:latin typeface="+mn-lt"/>
                <a:cs typeface="Tahoma"/>
              </a:rPr>
              <a:t>Denying</a:t>
            </a:r>
            <a:r>
              <a:rPr sz="1400" spc="-80" dirty="0">
                <a:solidFill>
                  <a:srgbClr val="00B0F0"/>
                </a:solidFill>
                <a:latin typeface="+mn-lt"/>
                <a:cs typeface="Tahoma"/>
              </a:rPr>
              <a:t> </a:t>
            </a:r>
            <a:r>
              <a:rPr sz="1400" dirty="0">
                <a:solidFill>
                  <a:srgbClr val="00B0F0"/>
                </a:solidFill>
                <a:latin typeface="+mn-lt"/>
                <a:cs typeface="Tahoma"/>
              </a:rPr>
              <a:t>the</a:t>
            </a:r>
            <a:r>
              <a:rPr sz="1400" spc="-75" dirty="0">
                <a:solidFill>
                  <a:srgbClr val="00B0F0"/>
                </a:solidFill>
                <a:latin typeface="+mn-lt"/>
                <a:cs typeface="Tahoma"/>
              </a:rPr>
              <a:t> </a:t>
            </a:r>
            <a:r>
              <a:rPr sz="1400" spc="-45" dirty="0">
                <a:solidFill>
                  <a:srgbClr val="00B0F0"/>
                </a:solidFill>
                <a:latin typeface="+mn-lt"/>
                <a:cs typeface="Tahoma"/>
              </a:rPr>
              <a:t>Consequent:</a:t>
            </a:r>
            <a:r>
              <a:rPr sz="1400" spc="40" dirty="0">
                <a:solidFill>
                  <a:srgbClr val="00B0F0"/>
                </a:solidFill>
                <a:latin typeface="+mn-lt"/>
                <a:cs typeface="Tahoma"/>
              </a:rPr>
              <a:t> </a:t>
            </a:r>
            <a:r>
              <a:rPr sz="1400" spc="-10" dirty="0">
                <a:solidFill>
                  <a:srgbClr val="00B0F0"/>
                </a:solidFill>
                <a:latin typeface="+mn-lt"/>
                <a:cs typeface="Tahoma"/>
              </a:rPr>
              <a:t>Valid</a:t>
            </a:r>
            <a:endParaRPr sz="1400" dirty="0">
              <a:solidFill>
                <a:srgbClr val="00B0F0"/>
              </a:solidFill>
              <a:latin typeface="+mn-lt"/>
              <a:cs typeface="Tahoma"/>
            </a:endParaRPr>
          </a:p>
        </p:txBody>
      </p:sp>
      <p:graphicFrame>
        <p:nvGraphicFramePr>
          <p:cNvPr id="3" name="object 3"/>
          <p:cNvGraphicFramePr>
            <a:graphicFrameLocks noGrp="1"/>
          </p:cNvGraphicFramePr>
          <p:nvPr>
            <p:extLst>
              <p:ext uri="{D42A27DB-BD31-4B8C-83A1-F6EECF244321}">
                <p14:modId xmlns:p14="http://schemas.microsoft.com/office/powerpoint/2010/main" val="4145386057"/>
              </p:ext>
            </p:extLst>
          </p:nvPr>
        </p:nvGraphicFramePr>
        <p:xfrm>
          <a:off x="359994" y="534857"/>
          <a:ext cx="4184650" cy="947419"/>
        </p:xfrm>
        <a:graphic>
          <a:graphicData uri="http://schemas.openxmlformats.org/drawingml/2006/table">
            <a:tbl>
              <a:tblPr firstRow="1" bandRow="1">
                <a:tableStyleId>{2D5ABB26-0587-4C30-8999-92F81FD0307C}</a:tableStyleId>
              </a:tblPr>
              <a:tblGrid>
                <a:gridCol w="803275">
                  <a:extLst>
                    <a:ext uri="{9D8B030D-6E8A-4147-A177-3AD203B41FA5}">
                      <a16:colId xmlns:a16="http://schemas.microsoft.com/office/drawing/2014/main" val="20000"/>
                    </a:ext>
                  </a:extLst>
                </a:gridCol>
                <a:gridCol w="920750">
                  <a:extLst>
                    <a:ext uri="{9D8B030D-6E8A-4147-A177-3AD203B41FA5}">
                      <a16:colId xmlns:a16="http://schemas.microsoft.com/office/drawing/2014/main" val="20001"/>
                    </a:ext>
                  </a:extLst>
                </a:gridCol>
                <a:gridCol w="2460625">
                  <a:extLst>
                    <a:ext uri="{9D8B030D-6E8A-4147-A177-3AD203B41FA5}">
                      <a16:colId xmlns:a16="http://schemas.microsoft.com/office/drawing/2014/main" val="20002"/>
                    </a:ext>
                  </a:extLst>
                </a:gridCol>
              </a:tblGrid>
              <a:tr h="235585">
                <a:tc>
                  <a:txBody>
                    <a:bodyPr/>
                    <a:lstStyle/>
                    <a:p>
                      <a:pPr>
                        <a:lnSpc>
                          <a:spcPct val="100000"/>
                        </a:lnSpc>
                      </a:pPr>
                      <a:endParaRPr sz="800">
                        <a:latin typeface="+mn-lt"/>
                        <a:cs typeface="Times New Roman"/>
                      </a:endParaRPr>
                    </a:p>
                  </a:txBody>
                  <a:tcPr marL="0" marR="0" marT="0" marB="0">
                    <a:lnB w="6350">
                      <a:solidFill>
                        <a:srgbClr val="000000"/>
                      </a:solidFill>
                      <a:prstDash val="solid"/>
                    </a:lnB>
                  </a:tcPr>
                </a:tc>
                <a:tc>
                  <a:txBody>
                    <a:bodyPr/>
                    <a:lstStyle/>
                    <a:p>
                      <a:pPr marL="75565">
                        <a:lnSpc>
                          <a:spcPts val="765"/>
                        </a:lnSpc>
                      </a:pPr>
                      <a:r>
                        <a:rPr sz="800" spc="-25" dirty="0">
                          <a:latin typeface="+mn-lt"/>
                          <a:cs typeface="Arial MT"/>
                        </a:rPr>
                        <a:t>General</a:t>
                      </a:r>
                      <a:r>
                        <a:rPr sz="800" spc="5" dirty="0">
                          <a:latin typeface="+mn-lt"/>
                          <a:cs typeface="Arial MT"/>
                        </a:rPr>
                        <a:t> </a:t>
                      </a:r>
                      <a:r>
                        <a:rPr sz="800" spc="-20" dirty="0">
                          <a:latin typeface="+mn-lt"/>
                          <a:cs typeface="Arial MT"/>
                        </a:rPr>
                        <a:t>Form</a:t>
                      </a:r>
                      <a:endParaRPr sz="800" dirty="0">
                        <a:latin typeface="+mn-lt"/>
                        <a:cs typeface="Arial MT"/>
                      </a:endParaRPr>
                    </a:p>
                  </a:txBody>
                  <a:tcPr marL="0" marR="0" marT="0" marB="0">
                    <a:lnB w="6350">
                      <a:solidFill>
                        <a:srgbClr val="000000"/>
                      </a:solidFill>
                      <a:prstDash val="solid"/>
                    </a:lnB>
                  </a:tcPr>
                </a:tc>
                <a:tc>
                  <a:txBody>
                    <a:bodyPr/>
                    <a:lstStyle/>
                    <a:p>
                      <a:pPr marL="75565">
                        <a:lnSpc>
                          <a:spcPts val="765"/>
                        </a:lnSpc>
                      </a:pPr>
                      <a:r>
                        <a:rPr sz="800" spc="-10" dirty="0">
                          <a:latin typeface="+mn-lt"/>
                          <a:cs typeface="Arial MT"/>
                        </a:rPr>
                        <a:t>Specific</a:t>
                      </a:r>
                      <a:r>
                        <a:rPr sz="800" spc="15" dirty="0">
                          <a:latin typeface="+mn-lt"/>
                          <a:cs typeface="Arial MT"/>
                        </a:rPr>
                        <a:t> </a:t>
                      </a:r>
                      <a:r>
                        <a:rPr sz="800" spc="-10" dirty="0">
                          <a:latin typeface="+mn-lt"/>
                          <a:cs typeface="Arial MT"/>
                        </a:rPr>
                        <a:t>Example</a:t>
                      </a:r>
                      <a:endParaRPr sz="800">
                        <a:latin typeface="+mn-lt"/>
                        <a:cs typeface="Arial MT"/>
                      </a:endParaRPr>
                    </a:p>
                  </a:txBody>
                  <a:tcPr marL="0" marR="0" marT="0" marB="0">
                    <a:lnB w="6350">
                      <a:solidFill>
                        <a:srgbClr val="000000"/>
                      </a:solidFill>
                      <a:prstDash val="solid"/>
                    </a:lnB>
                  </a:tcPr>
                </a:tc>
                <a:extLst>
                  <a:ext uri="{0D108BD9-81ED-4DB2-BD59-A6C34878D82A}">
                    <a16:rowId xmlns:a16="http://schemas.microsoft.com/office/drawing/2014/main" val="10000"/>
                  </a:ext>
                </a:extLst>
              </a:tr>
              <a:tr h="300990">
                <a:tc>
                  <a:txBody>
                    <a:bodyPr/>
                    <a:lstStyle/>
                    <a:p>
                      <a:pPr marL="75565">
                        <a:lnSpc>
                          <a:spcPct val="100000"/>
                        </a:lnSpc>
                        <a:spcBef>
                          <a:spcPts val="825"/>
                        </a:spcBef>
                      </a:pPr>
                      <a:r>
                        <a:rPr sz="800" dirty="0">
                          <a:latin typeface="+mn-lt"/>
                          <a:cs typeface="Arial MT"/>
                        </a:rPr>
                        <a:t>Major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104775" marB="0">
                    <a:lnT w="6350">
                      <a:solidFill>
                        <a:srgbClr val="000000"/>
                      </a:solidFill>
                      <a:prstDash val="solid"/>
                    </a:lnT>
                  </a:tcPr>
                </a:tc>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P,</a:t>
                      </a:r>
                      <a:r>
                        <a:rPr sz="800" spc="45" dirty="0">
                          <a:latin typeface="+mn-lt"/>
                          <a:cs typeface="Arial MT"/>
                        </a:rPr>
                        <a:t> </a:t>
                      </a:r>
                      <a:r>
                        <a:rPr sz="800" dirty="0">
                          <a:latin typeface="+mn-lt"/>
                          <a:cs typeface="Arial MT"/>
                        </a:rPr>
                        <a:t>then</a:t>
                      </a:r>
                      <a:r>
                        <a:rPr sz="800" spc="40" dirty="0">
                          <a:latin typeface="+mn-lt"/>
                          <a:cs typeface="Arial MT"/>
                        </a:rPr>
                        <a:t> </a:t>
                      </a:r>
                      <a:r>
                        <a:rPr sz="800" spc="-25" dirty="0">
                          <a:latin typeface="+mn-lt"/>
                          <a:cs typeface="Arial MT"/>
                        </a:rPr>
                        <a:t>Q.</a:t>
                      </a:r>
                      <a:endParaRPr sz="800">
                        <a:latin typeface="+mn-lt"/>
                        <a:cs typeface="Arial MT"/>
                      </a:endParaRPr>
                    </a:p>
                  </a:txBody>
                  <a:tcPr marL="0" marR="0" marT="104775" marB="0">
                    <a:lnT w="6350">
                      <a:solidFill>
                        <a:srgbClr val="000000"/>
                      </a:solidFill>
                      <a:prstDash val="solid"/>
                    </a:lnT>
                  </a:tcPr>
                </a:tc>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a</a:t>
                      </a:r>
                      <a:r>
                        <a:rPr sz="800" spc="45" dirty="0">
                          <a:latin typeface="+mn-lt"/>
                          <a:cs typeface="Arial MT"/>
                        </a:rPr>
                        <a:t> </a:t>
                      </a:r>
                      <a:r>
                        <a:rPr sz="800" dirty="0">
                          <a:latin typeface="+mn-lt"/>
                          <a:cs typeface="Arial MT"/>
                        </a:rPr>
                        <a:t>country</a:t>
                      </a:r>
                      <a:r>
                        <a:rPr sz="800" spc="40" dirty="0">
                          <a:latin typeface="+mn-lt"/>
                          <a:cs typeface="Arial MT"/>
                        </a:rPr>
                        <a:t> </a:t>
                      </a:r>
                      <a:r>
                        <a:rPr sz="800" dirty="0">
                          <a:latin typeface="+mn-lt"/>
                          <a:cs typeface="Arial MT"/>
                        </a:rPr>
                        <a:t>is</a:t>
                      </a:r>
                      <a:r>
                        <a:rPr sz="800" spc="45" dirty="0">
                          <a:latin typeface="+mn-lt"/>
                          <a:cs typeface="Arial MT"/>
                        </a:rPr>
                        <a:t> </a:t>
                      </a:r>
                      <a:r>
                        <a:rPr sz="800" spc="-10" dirty="0">
                          <a:latin typeface="+mn-lt"/>
                          <a:cs typeface="Arial MT"/>
                        </a:rPr>
                        <a:t>wealthy,</a:t>
                      </a:r>
                      <a:r>
                        <a:rPr sz="800" spc="40" dirty="0">
                          <a:latin typeface="+mn-lt"/>
                          <a:cs typeface="Arial MT"/>
                        </a:rPr>
                        <a:t> </a:t>
                      </a:r>
                      <a:r>
                        <a:rPr sz="800" dirty="0">
                          <a:latin typeface="+mn-lt"/>
                          <a:cs typeface="Arial MT"/>
                        </a:rPr>
                        <a:t>then</a:t>
                      </a:r>
                      <a:r>
                        <a:rPr sz="800" spc="45" dirty="0">
                          <a:latin typeface="+mn-lt"/>
                          <a:cs typeface="Arial MT"/>
                        </a:rPr>
                        <a:t> </a:t>
                      </a:r>
                      <a:r>
                        <a:rPr sz="800" spc="50" dirty="0">
                          <a:latin typeface="+mn-lt"/>
                          <a:cs typeface="Arial MT"/>
                        </a:rPr>
                        <a:t>it</a:t>
                      </a:r>
                      <a:r>
                        <a:rPr sz="800" spc="45" dirty="0">
                          <a:latin typeface="+mn-lt"/>
                          <a:cs typeface="Arial MT"/>
                        </a:rPr>
                        <a:t> </a:t>
                      </a:r>
                      <a:r>
                        <a:rPr sz="800" dirty="0">
                          <a:latin typeface="+mn-lt"/>
                          <a:cs typeface="Arial MT"/>
                        </a:rPr>
                        <a:t>will</a:t>
                      </a:r>
                      <a:r>
                        <a:rPr sz="800" spc="40" dirty="0">
                          <a:latin typeface="+mn-lt"/>
                          <a:cs typeface="Arial MT"/>
                        </a:rPr>
                        <a:t> </a:t>
                      </a:r>
                      <a:r>
                        <a:rPr sz="800" dirty="0">
                          <a:latin typeface="+mn-lt"/>
                          <a:cs typeface="Arial MT"/>
                        </a:rPr>
                        <a:t>be</a:t>
                      </a:r>
                      <a:r>
                        <a:rPr sz="800" spc="45" dirty="0">
                          <a:latin typeface="+mn-lt"/>
                          <a:cs typeface="Arial MT"/>
                        </a:rPr>
                        <a:t> </a:t>
                      </a:r>
                      <a:r>
                        <a:rPr sz="800" dirty="0">
                          <a:latin typeface="+mn-lt"/>
                          <a:cs typeface="Arial MT"/>
                        </a:rPr>
                        <a:t>a</a:t>
                      </a:r>
                      <a:r>
                        <a:rPr sz="800" spc="40" dirty="0">
                          <a:latin typeface="+mn-lt"/>
                          <a:cs typeface="Arial MT"/>
                        </a:rPr>
                        <a:t> </a:t>
                      </a:r>
                      <a:r>
                        <a:rPr sz="800" spc="-10" dirty="0">
                          <a:latin typeface="+mn-lt"/>
                          <a:cs typeface="Arial MT"/>
                        </a:rPr>
                        <a:t>democracy.</a:t>
                      </a:r>
                      <a:endParaRPr sz="800">
                        <a:latin typeface="+mn-lt"/>
                        <a:cs typeface="Arial MT"/>
                      </a:endParaRPr>
                    </a:p>
                  </a:txBody>
                  <a:tcPr marL="0" marR="0" marT="104775" marB="0">
                    <a:lnT w="6350">
                      <a:solidFill>
                        <a:srgbClr val="000000"/>
                      </a:solidFill>
                      <a:prstDash val="solid"/>
                    </a:lnT>
                  </a:tcPr>
                </a:tc>
                <a:extLst>
                  <a:ext uri="{0D108BD9-81ED-4DB2-BD59-A6C34878D82A}">
                    <a16:rowId xmlns:a16="http://schemas.microsoft.com/office/drawing/2014/main" val="10001"/>
                  </a:ext>
                </a:extLst>
              </a:tr>
              <a:tr h="240029">
                <a:tc>
                  <a:txBody>
                    <a:bodyPr/>
                    <a:lstStyle/>
                    <a:p>
                      <a:pPr marL="75565">
                        <a:lnSpc>
                          <a:spcPct val="100000"/>
                        </a:lnSpc>
                        <a:spcBef>
                          <a:spcPts val="350"/>
                        </a:spcBef>
                      </a:pPr>
                      <a:r>
                        <a:rPr sz="800" dirty="0">
                          <a:latin typeface="+mn-lt"/>
                          <a:cs typeface="Arial MT"/>
                        </a:rPr>
                        <a:t>Minor</a:t>
                      </a:r>
                      <a:r>
                        <a:rPr sz="800" spc="110" dirty="0">
                          <a:latin typeface="+mn-lt"/>
                          <a:cs typeface="Arial MT"/>
                        </a:rPr>
                        <a:t> </a:t>
                      </a:r>
                      <a:r>
                        <a:rPr sz="800" spc="-10" dirty="0">
                          <a:latin typeface="+mn-lt"/>
                          <a:cs typeface="Arial MT"/>
                        </a:rPr>
                        <a:t>Premise</a:t>
                      </a:r>
                      <a:endParaRPr sz="800">
                        <a:latin typeface="+mn-lt"/>
                        <a:cs typeface="Arial MT"/>
                      </a:endParaRPr>
                    </a:p>
                  </a:txBody>
                  <a:tcPr marL="0" marR="0" marT="44450" marB="0"/>
                </a:tc>
                <a:tc>
                  <a:txBody>
                    <a:bodyPr/>
                    <a:lstStyle/>
                    <a:p>
                      <a:pPr marL="75565">
                        <a:lnSpc>
                          <a:spcPct val="100000"/>
                        </a:lnSpc>
                        <a:spcBef>
                          <a:spcPts val="350"/>
                        </a:spcBef>
                      </a:pPr>
                      <a:r>
                        <a:rPr sz="800" dirty="0">
                          <a:latin typeface="+mn-lt"/>
                          <a:cs typeface="Arial MT"/>
                        </a:rPr>
                        <a:t>Not</a:t>
                      </a:r>
                      <a:r>
                        <a:rPr sz="800" spc="135" dirty="0">
                          <a:latin typeface="+mn-lt"/>
                          <a:cs typeface="Arial MT"/>
                        </a:rPr>
                        <a:t> </a:t>
                      </a:r>
                      <a:r>
                        <a:rPr sz="800" spc="-25" dirty="0">
                          <a:latin typeface="+mn-lt"/>
                          <a:cs typeface="Arial MT"/>
                        </a:rPr>
                        <a:t>Q.</a:t>
                      </a:r>
                      <a:endParaRPr sz="800">
                        <a:latin typeface="+mn-lt"/>
                        <a:cs typeface="Arial MT"/>
                      </a:endParaRPr>
                    </a:p>
                  </a:txBody>
                  <a:tcPr marL="0" marR="0" marT="44450" marB="0"/>
                </a:tc>
                <a:tc>
                  <a:txBody>
                    <a:bodyPr/>
                    <a:lstStyle/>
                    <a:p>
                      <a:pPr marL="75565">
                        <a:lnSpc>
                          <a:spcPct val="100000"/>
                        </a:lnSpc>
                        <a:spcBef>
                          <a:spcPts val="350"/>
                        </a:spcBef>
                      </a:pPr>
                      <a:r>
                        <a:rPr sz="800" dirty="0">
                          <a:latin typeface="+mn-lt"/>
                          <a:cs typeface="Arial MT"/>
                        </a:rPr>
                        <a:t>The</a:t>
                      </a:r>
                      <a:r>
                        <a:rPr sz="800" spc="45" dirty="0">
                          <a:latin typeface="+mn-lt"/>
                          <a:cs typeface="Arial MT"/>
                        </a:rPr>
                        <a:t> </a:t>
                      </a:r>
                      <a:r>
                        <a:rPr sz="800" dirty="0">
                          <a:latin typeface="+mn-lt"/>
                          <a:cs typeface="Arial MT"/>
                        </a:rPr>
                        <a:t>country</a:t>
                      </a:r>
                      <a:r>
                        <a:rPr sz="800" spc="45" dirty="0">
                          <a:latin typeface="+mn-lt"/>
                          <a:cs typeface="Arial MT"/>
                        </a:rPr>
                        <a:t> </a:t>
                      </a:r>
                      <a:r>
                        <a:rPr sz="800" dirty="0">
                          <a:latin typeface="+mn-lt"/>
                          <a:cs typeface="Arial MT"/>
                        </a:rPr>
                        <a:t>is</a:t>
                      </a:r>
                      <a:r>
                        <a:rPr sz="800" spc="50" dirty="0">
                          <a:latin typeface="+mn-lt"/>
                          <a:cs typeface="Arial MT"/>
                        </a:rPr>
                        <a:t> </a:t>
                      </a:r>
                      <a:r>
                        <a:rPr sz="800" dirty="0">
                          <a:latin typeface="+mn-lt"/>
                          <a:cs typeface="Arial MT"/>
                        </a:rPr>
                        <a:t>not</a:t>
                      </a:r>
                      <a:r>
                        <a:rPr sz="800" spc="45" dirty="0">
                          <a:latin typeface="+mn-lt"/>
                          <a:cs typeface="Arial MT"/>
                        </a:rPr>
                        <a:t> </a:t>
                      </a:r>
                      <a:r>
                        <a:rPr sz="800" dirty="0">
                          <a:latin typeface="+mn-lt"/>
                          <a:cs typeface="Arial MT"/>
                        </a:rPr>
                        <a:t>a</a:t>
                      </a:r>
                      <a:r>
                        <a:rPr sz="800" spc="50" dirty="0">
                          <a:latin typeface="+mn-lt"/>
                          <a:cs typeface="Arial MT"/>
                        </a:rPr>
                        <a:t> </a:t>
                      </a:r>
                      <a:r>
                        <a:rPr sz="800" spc="-10" dirty="0">
                          <a:latin typeface="+mn-lt"/>
                          <a:cs typeface="Arial MT"/>
                        </a:rPr>
                        <a:t>democracy.</a:t>
                      </a:r>
                      <a:endParaRPr sz="800">
                        <a:latin typeface="+mn-lt"/>
                        <a:cs typeface="Arial MT"/>
                      </a:endParaRPr>
                    </a:p>
                  </a:txBody>
                  <a:tcPr marL="0" marR="0" marT="44450" marB="0"/>
                </a:tc>
                <a:extLst>
                  <a:ext uri="{0D108BD9-81ED-4DB2-BD59-A6C34878D82A}">
                    <a16:rowId xmlns:a16="http://schemas.microsoft.com/office/drawing/2014/main" val="10002"/>
                  </a:ext>
                </a:extLst>
              </a:tr>
              <a:tr h="170815">
                <a:tc>
                  <a:txBody>
                    <a:bodyPr/>
                    <a:lstStyle/>
                    <a:p>
                      <a:pPr marL="75565">
                        <a:lnSpc>
                          <a:spcPts val="900"/>
                        </a:lnSpc>
                        <a:spcBef>
                          <a:spcPts val="350"/>
                        </a:spcBef>
                      </a:pPr>
                      <a:r>
                        <a:rPr sz="800" spc="-10" dirty="0">
                          <a:latin typeface="+mn-lt"/>
                          <a:cs typeface="Arial MT"/>
                        </a:rPr>
                        <a:t>Conclusion</a:t>
                      </a:r>
                      <a:endParaRPr sz="800">
                        <a:latin typeface="+mn-lt"/>
                        <a:cs typeface="Arial MT"/>
                      </a:endParaRPr>
                    </a:p>
                  </a:txBody>
                  <a:tcPr marL="0" marR="0" marT="44450" marB="0"/>
                </a:tc>
                <a:tc>
                  <a:txBody>
                    <a:bodyPr/>
                    <a:lstStyle/>
                    <a:p>
                      <a:pPr marL="76200">
                        <a:lnSpc>
                          <a:spcPts val="900"/>
                        </a:lnSpc>
                        <a:spcBef>
                          <a:spcPts val="350"/>
                        </a:spcBef>
                      </a:pPr>
                      <a:r>
                        <a:rPr sz="800" spc="-10" dirty="0">
                          <a:latin typeface="+mn-lt"/>
                          <a:cs typeface="Arial MT"/>
                        </a:rPr>
                        <a:t>Therefore,</a:t>
                      </a:r>
                      <a:r>
                        <a:rPr sz="800" spc="60" dirty="0">
                          <a:latin typeface="+mn-lt"/>
                          <a:cs typeface="Arial MT"/>
                        </a:rPr>
                        <a:t> </a:t>
                      </a:r>
                      <a:r>
                        <a:rPr sz="800" dirty="0">
                          <a:latin typeface="+mn-lt"/>
                          <a:cs typeface="Arial MT"/>
                        </a:rPr>
                        <a:t>not</a:t>
                      </a:r>
                      <a:r>
                        <a:rPr sz="800" spc="65" dirty="0">
                          <a:latin typeface="+mn-lt"/>
                          <a:cs typeface="Arial MT"/>
                        </a:rPr>
                        <a:t> </a:t>
                      </a:r>
                      <a:r>
                        <a:rPr sz="800" spc="-25" dirty="0">
                          <a:latin typeface="+mn-lt"/>
                          <a:cs typeface="Arial MT"/>
                        </a:rPr>
                        <a:t>P.</a:t>
                      </a:r>
                      <a:endParaRPr sz="800">
                        <a:latin typeface="+mn-lt"/>
                        <a:cs typeface="Arial MT"/>
                      </a:endParaRPr>
                    </a:p>
                  </a:txBody>
                  <a:tcPr marL="0" marR="0" marT="44450" marB="0"/>
                </a:tc>
                <a:tc>
                  <a:txBody>
                    <a:bodyPr/>
                    <a:lstStyle/>
                    <a:p>
                      <a:pPr marL="75565">
                        <a:lnSpc>
                          <a:spcPts val="900"/>
                        </a:lnSpc>
                        <a:spcBef>
                          <a:spcPts val="350"/>
                        </a:spcBef>
                      </a:pPr>
                      <a:r>
                        <a:rPr sz="800" spc="-10" dirty="0">
                          <a:latin typeface="+mn-lt"/>
                          <a:cs typeface="Arial MT"/>
                        </a:rPr>
                        <a:t>Therefore,</a:t>
                      </a:r>
                      <a:r>
                        <a:rPr sz="800" spc="45" dirty="0">
                          <a:latin typeface="+mn-lt"/>
                          <a:cs typeface="Arial MT"/>
                        </a:rPr>
                        <a:t> </a:t>
                      </a:r>
                      <a:r>
                        <a:rPr sz="800" dirty="0">
                          <a:latin typeface="+mn-lt"/>
                          <a:cs typeface="Arial MT"/>
                        </a:rPr>
                        <a:t>the</a:t>
                      </a:r>
                      <a:r>
                        <a:rPr sz="800" spc="50" dirty="0">
                          <a:latin typeface="+mn-lt"/>
                          <a:cs typeface="Arial MT"/>
                        </a:rPr>
                        <a:t> </a:t>
                      </a:r>
                      <a:r>
                        <a:rPr sz="800" dirty="0">
                          <a:latin typeface="+mn-lt"/>
                          <a:cs typeface="Arial MT"/>
                        </a:rPr>
                        <a:t>country</a:t>
                      </a:r>
                      <a:r>
                        <a:rPr sz="800" spc="50" dirty="0">
                          <a:latin typeface="+mn-lt"/>
                          <a:cs typeface="Arial MT"/>
                        </a:rPr>
                        <a:t> </a:t>
                      </a:r>
                      <a:r>
                        <a:rPr sz="800" dirty="0">
                          <a:latin typeface="+mn-lt"/>
                          <a:cs typeface="Arial MT"/>
                        </a:rPr>
                        <a:t>is</a:t>
                      </a:r>
                      <a:r>
                        <a:rPr sz="800" spc="45" dirty="0">
                          <a:latin typeface="+mn-lt"/>
                          <a:cs typeface="Arial MT"/>
                        </a:rPr>
                        <a:t> </a:t>
                      </a:r>
                      <a:r>
                        <a:rPr sz="800" dirty="0">
                          <a:latin typeface="+mn-lt"/>
                          <a:cs typeface="Arial MT"/>
                        </a:rPr>
                        <a:t>not</a:t>
                      </a:r>
                      <a:r>
                        <a:rPr sz="800" spc="50" dirty="0">
                          <a:latin typeface="+mn-lt"/>
                          <a:cs typeface="Arial MT"/>
                        </a:rPr>
                        <a:t> </a:t>
                      </a:r>
                      <a:r>
                        <a:rPr sz="800" spc="-10" dirty="0">
                          <a:latin typeface="+mn-lt"/>
                          <a:cs typeface="Arial MT"/>
                        </a:rPr>
                        <a:t>wealthy.</a:t>
                      </a:r>
                      <a:endParaRPr sz="800" dirty="0">
                        <a:latin typeface="+mn-lt"/>
                        <a:cs typeface="Arial MT"/>
                      </a:endParaRPr>
                    </a:p>
                  </a:txBody>
                  <a:tcPr marL="0" marR="0" marT="44450" marB="0"/>
                </a:tc>
                <a:extLst>
                  <a:ext uri="{0D108BD9-81ED-4DB2-BD59-A6C34878D82A}">
                    <a16:rowId xmlns:a16="http://schemas.microsoft.com/office/drawing/2014/main" val="10003"/>
                  </a:ext>
                </a:extLst>
              </a:tr>
            </a:tbl>
          </a:graphicData>
        </a:graphic>
      </p:graphicFrame>
      <p:sp>
        <p:nvSpPr>
          <p:cNvPr id="4" name="object 4"/>
          <p:cNvSpPr/>
          <p:nvPr/>
        </p:nvSpPr>
        <p:spPr>
          <a:xfrm>
            <a:off x="359994" y="1617129"/>
            <a:ext cx="4184650" cy="0"/>
          </a:xfrm>
          <a:custGeom>
            <a:avLst/>
            <a:gdLst/>
            <a:ahLst/>
            <a:cxnLst/>
            <a:rect l="l" t="t" r="r" b="b"/>
            <a:pathLst>
              <a:path w="4184650">
                <a:moveTo>
                  <a:pt x="0" y="0"/>
                </a:moveTo>
                <a:lnTo>
                  <a:pt x="4184573" y="0"/>
                </a:lnTo>
              </a:path>
            </a:pathLst>
          </a:custGeom>
          <a:ln w="5054">
            <a:solidFill>
              <a:srgbClr val="000000"/>
            </a:solidFill>
          </a:ln>
        </p:spPr>
        <p:txBody>
          <a:bodyPr wrap="square" lIns="0" tIns="0" rIns="0" bIns="0" rtlCol="0"/>
          <a:lstStyle/>
          <a:p>
            <a:endParaRPr/>
          </a:p>
        </p:txBody>
      </p:sp>
      <p:sp>
        <p:nvSpPr>
          <p:cNvPr id="5" name="object 5"/>
          <p:cNvSpPr/>
          <p:nvPr/>
        </p:nvSpPr>
        <p:spPr>
          <a:xfrm>
            <a:off x="1102161" y="1996730"/>
            <a:ext cx="2426335" cy="1078230"/>
          </a:xfrm>
          <a:custGeom>
            <a:avLst/>
            <a:gdLst/>
            <a:ahLst/>
            <a:cxnLst/>
            <a:rect l="l" t="t" r="r" b="b"/>
            <a:pathLst>
              <a:path w="2426335" h="1078230">
                <a:moveTo>
                  <a:pt x="1617298" y="539099"/>
                </a:moveTo>
                <a:lnTo>
                  <a:pt x="1602855" y="467441"/>
                </a:lnTo>
                <a:lnTo>
                  <a:pt x="1562097" y="403051"/>
                </a:lnTo>
                <a:lnTo>
                  <a:pt x="1533053" y="374384"/>
                </a:lnTo>
                <a:lnTo>
                  <a:pt x="1498875" y="348498"/>
                </a:lnTo>
                <a:lnTo>
                  <a:pt x="1460045" y="325713"/>
                </a:lnTo>
                <a:lnTo>
                  <a:pt x="1417045" y="306350"/>
                </a:lnTo>
                <a:lnTo>
                  <a:pt x="1370356" y="290732"/>
                </a:lnTo>
                <a:lnTo>
                  <a:pt x="1320460" y="279178"/>
                </a:lnTo>
                <a:lnTo>
                  <a:pt x="1267839" y="272010"/>
                </a:lnTo>
                <a:lnTo>
                  <a:pt x="1212973" y="269549"/>
                </a:lnTo>
                <a:lnTo>
                  <a:pt x="1158108" y="272010"/>
                </a:lnTo>
                <a:lnTo>
                  <a:pt x="1105487" y="279178"/>
                </a:lnTo>
                <a:lnTo>
                  <a:pt x="1055591" y="290732"/>
                </a:lnTo>
                <a:lnTo>
                  <a:pt x="1008902" y="306350"/>
                </a:lnTo>
                <a:lnTo>
                  <a:pt x="965902" y="325713"/>
                </a:lnTo>
                <a:lnTo>
                  <a:pt x="927072" y="348498"/>
                </a:lnTo>
                <a:lnTo>
                  <a:pt x="892894" y="374384"/>
                </a:lnTo>
                <a:lnTo>
                  <a:pt x="863850" y="403051"/>
                </a:lnTo>
                <a:lnTo>
                  <a:pt x="840422" y="434177"/>
                </a:lnTo>
                <a:lnTo>
                  <a:pt x="812340" y="502522"/>
                </a:lnTo>
                <a:lnTo>
                  <a:pt x="808649" y="539099"/>
                </a:lnTo>
                <a:lnTo>
                  <a:pt x="812340" y="575676"/>
                </a:lnTo>
                <a:lnTo>
                  <a:pt x="840422" y="644021"/>
                </a:lnTo>
                <a:lnTo>
                  <a:pt x="863850" y="675147"/>
                </a:lnTo>
                <a:lnTo>
                  <a:pt x="892894" y="703814"/>
                </a:lnTo>
                <a:lnTo>
                  <a:pt x="927072" y="729700"/>
                </a:lnTo>
                <a:lnTo>
                  <a:pt x="965902" y="752485"/>
                </a:lnTo>
                <a:lnTo>
                  <a:pt x="1008902" y="771848"/>
                </a:lnTo>
                <a:lnTo>
                  <a:pt x="1055591" y="787467"/>
                </a:lnTo>
                <a:lnTo>
                  <a:pt x="1105487" y="799020"/>
                </a:lnTo>
                <a:lnTo>
                  <a:pt x="1158108" y="806188"/>
                </a:lnTo>
                <a:lnTo>
                  <a:pt x="1212973" y="808649"/>
                </a:lnTo>
                <a:lnTo>
                  <a:pt x="1267839" y="806188"/>
                </a:lnTo>
                <a:lnTo>
                  <a:pt x="1320460" y="799020"/>
                </a:lnTo>
                <a:lnTo>
                  <a:pt x="1370356" y="787467"/>
                </a:lnTo>
                <a:lnTo>
                  <a:pt x="1417045" y="771848"/>
                </a:lnTo>
                <a:lnTo>
                  <a:pt x="1460045" y="752485"/>
                </a:lnTo>
                <a:lnTo>
                  <a:pt x="1498875" y="729700"/>
                </a:lnTo>
                <a:lnTo>
                  <a:pt x="1533053" y="703814"/>
                </a:lnTo>
                <a:lnTo>
                  <a:pt x="1562097" y="675147"/>
                </a:lnTo>
                <a:lnTo>
                  <a:pt x="1585525" y="644021"/>
                </a:lnTo>
                <a:lnTo>
                  <a:pt x="1613607" y="575676"/>
                </a:lnTo>
                <a:lnTo>
                  <a:pt x="1617298" y="539099"/>
                </a:lnTo>
                <a:close/>
              </a:path>
              <a:path w="2426335" h="1078230">
                <a:moveTo>
                  <a:pt x="2425947" y="539099"/>
                </a:moveTo>
                <a:lnTo>
                  <a:pt x="2419278" y="482226"/>
                </a:lnTo>
                <a:lnTo>
                  <a:pt x="2399717" y="427058"/>
                </a:lnTo>
                <a:lnTo>
                  <a:pt x="2367935" y="373895"/>
                </a:lnTo>
                <a:lnTo>
                  <a:pt x="2324602" y="323034"/>
                </a:lnTo>
                <a:lnTo>
                  <a:pt x="2270389" y="274773"/>
                </a:lnTo>
                <a:lnTo>
                  <a:pt x="2239412" y="251711"/>
                </a:lnTo>
                <a:lnTo>
                  <a:pt x="2205967" y="229411"/>
                </a:lnTo>
                <a:lnTo>
                  <a:pt x="2170137" y="207909"/>
                </a:lnTo>
                <a:lnTo>
                  <a:pt x="2132006" y="187244"/>
                </a:lnTo>
                <a:lnTo>
                  <a:pt x="2091658" y="167453"/>
                </a:lnTo>
                <a:lnTo>
                  <a:pt x="2049177" y="148573"/>
                </a:lnTo>
                <a:lnTo>
                  <a:pt x="2004646" y="130640"/>
                </a:lnTo>
                <a:lnTo>
                  <a:pt x="1958150" y="113693"/>
                </a:lnTo>
                <a:lnTo>
                  <a:pt x="1909772" y="97769"/>
                </a:lnTo>
                <a:lnTo>
                  <a:pt x="1859596" y="82904"/>
                </a:lnTo>
                <a:lnTo>
                  <a:pt x="1807707" y="69137"/>
                </a:lnTo>
                <a:lnTo>
                  <a:pt x="1754186" y="56503"/>
                </a:lnTo>
                <a:lnTo>
                  <a:pt x="1699120" y="45042"/>
                </a:lnTo>
                <a:lnTo>
                  <a:pt x="1642591" y="34789"/>
                </a:lnTo>
                <a:lnTo>
                  <a:pt x="1584682" y="25783"/>
                </a:lnTo>
                <a:lnTo>
                  <a:pt x="1525479" y="18060"/>
                </a:lnTo>
                <a:lnTo>
                  <a:pt x="1465065" y="11658"/>
                </a:lnTo>
                <a:lnTo>
                  <a:pt x="1403524" y="6613"/>
                </a:lnTo>
                <a:lnTo>
                  <a:pt x="1340939" y="2964"/>
                </a:lnTo>
                <a:lnTo>
                  <a:pt x="1277394" y="747"/>
                </a:lnTo>
                <a:lnTo>
                  <a:pt x="1212973" y="0"/>
                </a:lnTo>
                <a:lnTo>
                  <a:pt x="1148553" y="747"/>
                </a:lnTo>
                <a:lnTo>
                  <a:pt x="1085008" y="2964"/>
                </a:lnTo>
                <a:lnTo>
                  <a:pt x="1022423" y="6613"/>
                </a:lnTo>
                <a:lnTo>
                  <a:pt x="960882" y="11658"/>
                </a:lnTo>
                <a:lnTo>
                  <a:pt x="900468" y="18060"/>
                </a:lnTo>
                <a:lnTo>
                  <a:pt x="841264" y="25783"/>
                </a:lnTo>
                <a:lnTo>
                  <a:pt x="783356" y="34789"/>
                </a:lnTo>
                <a:lnTo>
                  <a:pt x="726827" y="45042"/>
                </a:lnTo>
                <a:lnTo>
                  <a:pt x="671761" y="56503"/>
                </a:lnTo>
                <a:lnTo>
                  <a:pt x="618240" y="69137"/>
                </a:lnTo>
                <a:lnTo>
                  <a:pt x="566350" y="82904"/>
                </a:lnTo>
                <a:lnTo>
                  <a:pt x="516175" y="97769"/>
                </a:lnTo>
                <a:lnTo>
                  <a:pt x="467797" y="113693"/>
                </a:lnTo>
                <a:lnTo>
                  <a:pt x="421301" y="130640"/>
                </a:lnTo>
                <a:lnTo>
                  <a:pt x="376770" y="148573"/>
                </a:lnTo>
                <a:lnTo>
                  <a:pt x="334289" y="167453"/>
                </a:lnTo>
                <a:lnTo>
                  <a:pt x="293941" y="187244"/>
                </a:lnTo>
                <a:lnTo>
                  <a:pt x="255810" y="207909"/>
                </a:lnTo>
                <a:lnTo>
                  <a:pt x="219980" y="229411"/>
                </a:lnTo>
                <a:lnTo>
                  <a:pt x="186535" y="251711"/>
                </a:lnTo>
                <a:lnTo>
                  <a:pt x="155558" y="274773"/>
                </a:lnTo>
                <a:lnTo>
                  <a:pt x="101345" y="323034"/>
                </a:lnTo>
                <a:lnTo>
                  <a:pt x="58012" y="373895"/>
                </a:lnTo>
                <a:lnTo>
                  <a:pt x="26230" y="427058"/>
                </a:lnTo>
                <a:lnTo>
                  <a:pt x="6669" y="482226"/>
                </a:lnTo>
                <a:lnTo>
                  <a:pt x="0" y="539099"/>
                </a:lnTo>
                <a:lnTo>
                  <a:pt x="1681" y="567730"/>
                </a:lnTo>
                <a:lnTo>
                  <a:pt x="14880" y="623788"/>
                </a:lnTo>
                <a:lnTo>
                  <a:pt x="40635" y="677991"/>
                </a:lnTo>
                <a:lnTo>
                  <a:pt x="78277" y="730040"/>
                </a:lnTo>
                <a:lnTo>
                  <a:pt x="127133" y="779638"/>
                </a:lnTo>
                <a:lnTo>
                  <a:pt x="186535" y="826487"/>
                </a:lnTo>
                <a:lnTo>
                  <a:pt x="219980" y="848787"/>
                </a:lnTo>
                <a:lnTo>
                  <a:pt x="255810" y="870289"/>
                </a:lnTo>
                <a:lnTo>
                  <a:pt x="293941" y="890954"/>
                </a:lnTo>
                <a:lnTo>
                  <a:pt x="334289" y="910745"/>
                </a:lnTo>
                <a:lnTo>
                  <a:pt x="376770" y="929625"/>
                </a:lnTo>
                <a:lnTo>
                  <a:pt x="421301" y="947558"/>
                </a:lnTo>
                <a:lnTo>
                  <a:pt x="467797" y="964505"/>
                </a:lnTo>
                <a:lnTo>
                  <a:pt x="516175" y="980429"/>
                </a:lnTo>
                <a:lnTo>
                  <a:pt x="566350" y="995294"/>
                </a:lnTo>
                <a:lnTo>
                  <a:pt x="618240" y="1009061"/>
                </a:lnTo>
                <a:lnTo>
                  <a:pt x="671761" y="1021695"/>
                </a:lnTo>
                <a:lnTo>
                  <a:pt x="726827" y="1033156"/>
                </a:lnTo>
                <a:lnTo>
                  <a:pt x="783356" y="1043409"/>
                </a:lnTo>
                <a:lnTo>
                  <a:pt x="841264" y="1052415"/>
                </a:lnTo>
                <a:lnTo>
                  <a:pt x="900468" y="1060138"/>
                </a:lnTo>
                <a:lnTo>
                  <a:pt x="960882" y="1066541"/>
                </a:lnTo>
                <a:lnTo>
                  <a:pt x="1022423" y="1071585"/>
                </a:lnTo>
                <a:lnTo>
                  <a:pt x="1085008" y="1075234"/>
                </a:lnTo>
                <a:lnTo>
                  <a:pt x="1148553" y="1077451"/>
                </a:lnTo>
                <a:lnTo>
                  <a:pt x="1212973" y="1078199"/>
                </a:lnTo>
                <a:lnTo>
                  <a:pt x="1277394" y="1077451"/>
                </a:lnTo>
                <a:lnTo>
                  <a:pt x="1340939" y="1075234"/>
                </a:lnTo>
                <a:lnTo>
                  <a:pt x="1403524" y="1071585"/>
                </a:lnTo>
                <a:lnTo>
                  <a:pt x="1465065" y="1066541"/>
                </a:lnTo>
                <a:lnTo>
                  <a:pt x="1525479" y="1060138"/>
                </a:lnTo>
                <a:lnTo>
                  <a:pt x="1584682" y="1052415"/>
                </a:lnTo>
                <a:lnTo>
                  <a:pt x="1642591" y="1043409"/>
                </a:lnTo>
                <a:lnTo>
                  <a:pt x="1699120" y="1033156"/>
                </a:lnTo>
                <a:lnTo>
                  <a:pt x="1754186" y="1021695"/>
                </a:lnTo>
                <a:lnTo>
                  <a:pt x="1807707" y="1009061"/>
                </a:lnTo>
                <a:lnTo>
                  <a:pt x="1859596" y="995294"/>
                </a:lnTo>
                <a:lnTo>
                  <a:pt x="1909772" y="980429"/>
                </a:lnTo>
                <a:lnTo>
                  <a:pt x="1958150" y="964505"/>
                </a:lnTo>
                <a:lnTo>
                  <a:pt x="2004646" y="947558"/>
                </a:lnTo>
                <a:lnTo>
                  <a:pt x="2049177" y="929625"/>
                </a:lnTo>
                <a:lnTo>
                  <a:pt x="2091658" y="910745"/>
                </a:lnTo>
                <a:lnTo>
                  <a:pt x="2132006" y="890954"/>
                </a:lnTo>
                <a:lnTo>
                  <a:pt x="2170137" y="870289"/>
                </a:lnTo>
                <a:lnTo>
                  <a:pt x="2205967" y="848787"/>
                </a:lnTo>
                <a:lnTo>
                  <a:pt x="2239412" y="826487"/>
                </a:lnTo>
                <a:lnTo>
                  <a:pt x="2270389" y="803425"/>
                </a:lnTo>
                <a:lnTo>
                  <a:pt x="2324602" y="755164"/>
                </a:lnTo>
                <a:lnTo>
                  <a:pt x="2367935" y="704303"/>
                </a:lnTo>
                <a:lnTo>
                  <a:pt x="2399717" y="651140"/>
                </a:lnTo>
                <a:lnTo>
                  <a:pt x="2419278" y="595972"/>
                </a:lnTo>
                <a:lnTo>
                  <a:pt x="2425947" y="539099"/>
                </a:lnTo>
                <a:close/>
              </a:path>
            </a:pathLst>
          </a:custGeom>
          <a:ln w="5684">
            <a:solidFill>
              <a:srgbClr val="000000"/>
            </a:solidFill>
          </a:ln>
        </p:spPr>
        <p:txBody>
          <a:bodyPr wrap="square" lIns="0" tIns="0" rIns="0" bIns="0" rtlCol="0"/>
          <a:lstStyle/>
          <a:p>
            <a:endParaRPr/>
          </a:p>
        </p:txBody>
      </p:sp>
      <p:sp>
        <p:nvSpPr>
          <p:cNvPr id="6" name="object 6"/>
          <p:cNvSpPr txBox="1"/>
          <p:nvPr/>
        </p:nvSpPr>
        <p:spPr>
          <a:xfrm>
            <a:off x="967386" y="1861955"/>
            <a:ext cx="2695575" cy="1348105"/>
          </a:xfrm>
          <a:prstGeom prst="rect">
            <a:avLst/>
          </a:prstGeom>
          <a:ln w="3789">
            <a:solidFill>
              <a:srgbClr val="7F7F7F"/>
            </a:solidFill>
          </a:ln>
        </p:spPr>
        <p:txBody>
          <a:bodyPr vert="horz" wrap="square" lIns="0" tIns="0" rIns="0" bIns="0" rtlCol="0">
            <a:spAutoFit/>
          </a:bodyPr>
          <a:lstStyle/>
          <a:p>
            <a:pPr>
              <a:lnSpc>
                <a:spcPct val="100000"/>
              </a:lnSpc>
            </a:pPr>
            <a:endParaRPr sz="750">
              <a:latin typeface="Times New Roman"/>
              <a:cs typeface="Times New Roman"/>
            </a:endParaRPr>
          </a:p>
          <a:p>
            <a:pPr>
              <a:lnSpc>
                <a:spcPct val="100000"/>
              </a:lnSpc>
            </a:pPr>
            <a:endParaRPr sz="750">
              <a:latin typeface="Times New Roman"/>
              <a:cs typeface="Times New Roman"/>
            </a:endParaRPr>
          </a:p>
          <a:p>
            <a:pPr>
              <a:lnSpc>
                <a:spcPct val="100000"/>
              </a:lnSpc>
            </a:pPr>
            <a:endParaRPr sz="750">
              <a:latin typeface="Times New Roman"/>
              <a:cs typeface="Times New Roman"/>
            </a:endParaRPr>
          </a:p>
          <a:p>
            <a:pPr>
              <a:lnSpc>
                <a:spcPct val="100000"/>
              </a:lnSpc>
            </a:pPr>
            <a:endParaRPr sz="750">
              <a:latin typeface="Times New Roman"/>
              <a:cs typeface="Times New Roman"/>
            </a:endParaRPr>
          </a:p>
          <a:p>
            <a:pPr>
              <a:lnSpc>
                <a:spcPct val="100000"/>
              </a:lnSpc>
              <a:spcBef>
                <a:spcPts val="509"/>
              </a:spcBef>
            </a:pPr>
            <a:endParaRPr sz="750">
              <a:latin typeface="Times New Roman"/>
              <a:cs typeface="Times New Roman"/>
            </a:endParaRPr>
          </a:p>
          <a:p>
            <a:pPr marL="504825">
              <a:lnSpc>
                <a:spcPct val="100000"/>
              </a:lnSpc>
              <a:tabLst>
                <a:tab pos="1317625" algn="l"/>
              </a:tabLst>
            </a:pPr>
            <a:r>
              <a:rPr sz="1125" spc="-75" baseline="3703" dirty="0">
                <a:latin typeface="Tahoma"/>
                <a:cs typeface="Tahoma"/>
              </a:rPr>
              <a:t>Q</a:t>
            </a:r>
            <a:r>
              <a:rPr sz="1125" baseline="3703" dirty="0">
                <a:latin typeface="Tahoma"/>
                <a:cs typeface="Tahoma"/>
              </a:rPr>
              <a:t>	</a:t>
            </a:r>
            <a:r>
              <a:rPr sz="750" spc="-50" dirty="0">
                <a:latin typeface="Tahoma"/>
                <a:cs typeface="Tahoma"/>
              </a:rPr>
              <a:t>P</a:t>
            </a:r>
            <a:endParaRPr sz="750">
              <a:latin typeface="Tahoma"/>
              <a:cs typeface="Tahoma"/>
            </a:endParaRPr>
          </a:p>
        </p:txBody>
      </p:sp>
    </p:spTree>
  </p:cSld>
  <p:clrMapOvr>
    <a:masterClrMapping/>
  </p:clrMapOvr>
  <p:transition>
    <p:cut/>
  </p:transition>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233055" y="909193"/>
            <a:ext cx="2142490" cy="0"/>
          </a:xfrm>
          <a:custGeom>
            <a:avLst/>
            <a:gdLst/>
            <a:ahLst/>
            <a:cxnLst/>
            <a:rect l="l" t="t" r="r" b="b"/>
            <a:pathLst>
              <a:path w="2142490">
                <a:moveTo>
                  <a:pt x="0" y="0"/>
                </a:moveTo>
                <a:lnTo>
                  <a:pt x="2141905" y="0"/>
                </a:lnTo>
              </a:path>
            </a:pathLst>
          </a:custGeom>
          <a:ln w="5054">
            <a:solidFill>
              <a:srgbClr val="000000"/>
            </a:solidFill>
          </a:ln>
        </p:spPr>
        <p:txBody>
          <a:bodyPr wrap="square" lIns="0" tIns="0" rIns="0" bIns="0" rtlCol="0"/>
          <a:lstStyle/>
          <a:p>
            <a:endParaRPr/>
          </a:p>
        </p:txBody>
      </p:sp>
      <p:graphicFrame>
        <p:nvGraphicFramePr>
          <p:cNvPr id="3" name="object 3"/>
          <p:cNvGraphicFramePr>
            <a:graphicFrameLocks noGrp="1"/>
          </p:cNvGraphicFramePr>
          <p:nvPr>
            <p:extLst>
              <p:ext uri="{D42A27DB-BD31-4B8C-83A1-F6EECF244321}">
                <p14:modId xmlns:p14="http://schemas.microsoft.com/office/powerpoint/2010/main" val="189274263"/>
              </p:ext>
            </p:extLst>
          </p:nvPr>
        </p:nvGraphicFramePr>
        <p:xfrm>
          <a:off x="1277213" y="1099096"/>
          <a:ext cx="2051684" cy="827405"/>
        </p:xfrm>
        <a:graphic>
          <a:graphicData uri="http://schemas.openxmlformats.org/drawingml/2006/table">
            <a:tbl>
              <a:tblPr firstRow="1" bandRow="1">
                <a:tableStyleId>{2D5ABB26-0587-4C30-8999-92F81FD0307C}</a:tableStyleId>
              </a:tblPr>
              <a:tblGrid>
                <a:gridCol w="469900">
                  <a:extLst>
                    <a:ext uri="{9D8B030D-6E8A-4147-A177-3AD203B41FA5}">
                      <a16:colId xmlns:a16="http://schemas.microsoft.com/office/drawing/2014/main" val="20000"/>
                    </a:ext>
                  </a:extLst>
                </a:gridCol>
                <a:gridCol w="804544">
                  <a:extLst>
                    <a:ext uri="{9D8B030D-6E8A-4147-A177-3AD203B41FA5}">
                      <a16:colId xmlns:a16="http://schemas.microsoft.com/office/drawing/2014/main" val="20001"/>
                    </a:ext>
                  </a:extLst>
                </a:gridCol>
                <a:gridCol w="777240">
                  <a:extLst>
                    <a:ext uri="{9D8B030D-6E8A-4147-A177-3AD203B41FA5}">
                      <a16:colId xmlns:a16="http://schemas.microsoft.com/office/drawing/2014/main" val="20002"/>
                    </a:ext>
                  </a:extLst>
                </a:gridCol>
              </a:tblGrid>
              <a:tr h="241935">
                <a:tc>
                  <a:txBody>
                    <a:bodyPr/>
                    <a:lstStyle/>
                    <a:p>
                      <a:pPr>
                        <a:lnSpc>
                          <a:spcPct val="100000"/>
                        </a:lnSpc>
                      </a:pPr>
                      <a:endParaRPr sz="1000">
                        <a:latin typeface="+mn-lt"/>
                        <a:cs typeface="Times New Roman"/>
                      </a:endParaRPr>
                    </a:p>
                  </a:txBody>
                  <a:tcPr marL="0" marR="0" marT="0" marB="0"/>
                </a:tc>
                <a:tc>
                  <a:txBody>
                    <a:bodyPr/>
                    <a:lstStyle/>
                    <a:p>
                      <a:pPr algn="ctr">
                        <a:lnSpc>
                          <a:spcPts val="1050"/>
                        </a:lnSpc>
                      </a:pPr>
                      <a:r>
                        <a:rPr sz="1100" spc="-10" dirty="0">
                          <a:solidFill>
                            <a:srgbClr val="00B0F0"/>
                          </a:solidFill>
                          <a:latin typeface="+mn-lt"/>
                          <a:cs typeface="Arial MT"/>
                        </a:rPr>
                        <a:t>Antecedent</a:t>
                      </a:r>
                      <a:endParaRPr sz="1100" dirty="0">
                        <a:solidFill>
                          <a:srgbClr val="00B0F0"/>
                        </a:solidFill>
                        <a:latin typeface="+mn-lt"/>
                        <a:cs typeface="Arial MT"/>
                      </a:endParaRPr>
                    </a:p>
                  </a:txBody>
                  <a:tcPr marL="0" marR="0" marT="0" marB="0"/>
                </a:tc>
                <a:tc>
                  <a:txBody>
                    <a:bodyPr/>
                    <a:lstStyle/>
                    <a:p>
                      <a:pPr marL="43815" algn="ctr">
                        <a:lnSpc>
                          <a:spcPts val="1050"/>
                        </a:lnSpc>
                      </a:pPr>
                      <a:r>
                        <a:rPr sz="1100" spc="-30" dirty="0">
                          <a:solidFill>
                            <a:srgbClr val="00B0F0"/>
                          </a:solidFill>
                          <a:latin typeface="+mn-lt"/>
                          <a:cs typeface="Arial MT"/>
                        </a:rPr>
                        <a:t>Consequent</a:t>
                      </a:r>
                      <a:endParaRPr sz="1100" dirty="0">
                        <a:solidFill>
                          <a:srgbClr val="00B0F0"/>
                        </a:solidFill>
                        <a:latin typeface="+mn-lt"/>
                        <a:cs typeface="Arial MT"/>
                      </a:endParaRPr>
                    </a:p>
                  </a:txBody>
                  <a:tcPr marL="0" marR="0" marT="0" marB="0"/>
                </a:tc>
                <a:extLst>
                  <a:ext uri="{0D108BD9-81ED-4DB2-BD59-A6C34878D82A}">
                    <a16:rowId xmlns:a16="http://schemas.microsoft.com/office/drawing/2014/main" val="10000"/>
                  </a:ext>
                </a:extLst>
              </a:tr>
              <a:tr h="343535">
                <a:tc>
                  <a:txBody>
                    <a:bodyPr/>
                    <a:lstStyle/>
                    <a:p>
                      <a:pPr marR="36195" algn="ctr">
                        <a:lnSpc>
                          <a:spcPct val="100000"/>
                        </a:lnSpc>
                        <a:spcBef>
                          <a:spcPts val="530"/>
                        </a:spcBef>
                      </a:pPr>
                      <a:r>
                        <a:rPr sz="1100" spc="-10" dirty="0">
                          <a:solidFill>
                            <a:srgbClr val="00B0F0"/>
                          </a:solidFill>
                          <a:latin typeface="+mn-lt"/>
                          <a:cs typeface="Arial MT"/>
                        </a:rPr>
                        <a:t>Affirm</a:t>
                      </a:r>
                      <a:endParaRPr sz="1100" dirty="0">
                        <a:solidFill>
                          <a:srgbClr val="00B0F0"/>
                        </a:solidFill>
                        <a:latin typeface="+mn-lt"/>
                        <a:cs typeface="Arial MT"/>
                      </a:endParaRPr>
                    </a:p>
                  </a:txBody>
                  <a:tcPr marL="0" marR="0" marT="67310" marB="0"/>
                </a:tc>
                <a:tc>
                  <a:txBody>
                    <a:bodyPr/>
                    <a:lstStyle/>
                    <a:p>
                      <a:pPr algn="ctr">
                        <a:lnSpc>
                          <a:spcPct val="100000"/>
                        </a:lnSpc>
                        <a:spcBef>
                          <a:spcPts val="530"/>
                        </a:spcBef>
                      </a:pPr>
                      <a:r>
                        <a:rPr sz="1100" spc="-10" dirty="0">
                          <a:latin typeface="+mn-lt"/>
                          <a:cs typeface="Arial MT"/>
                        </a:rPr>
                        <a:t>Valid</a:t>
                      </a:r>
                      <a:endParaRPr sz="1100">
                        <a:latin typeface="+mn-lt"/>
                        <a:cs typeface="Arial MT"/>
                      </a:endParaRPr>
                    </a:p>
                  </a:txBody>
                  <a:tcPr marL="0" marR="0" marT="67310" marB="0"/>
                </a:tc>
                <a:tc>
                  <a:txBody>
                    <a:bodyPr/>
                    <a:lstStyle/>
                    <a:p>
                      <a:pPr marL="45085" algn="ctr">
                        <a:lnSpc>
                          <a:spcPct val="100000"/>
                        </a:lnSpc>
                        <a:spcBef>
                          <a:spcPts val="530"/>
                        </a:spcBef>
                      </a:pPr>
                      <a:r>
                        <a:rPr sz="1100" spc="-10" dirty="0">
                          <a:latin typeface="+mn-lt"/>
                          <a:cs typeface="Arial MT"/>
                        </a:rPr>
                        <a:t>Invalid</a:t>
                      </a:r>
                      <a:endParaRPr sz="1100">
                        <a:latin typeface="+mn-lt"/>
                        <a:cs typeface="Arial MT"/>
                      </a:endParaRPr>
                    </a:p>
                  </a:txBody>
                  <a:tcPr marL="0" marR="0" marT="67310" marB="0"/>
                </a:tc>
                <a:extLst>
                  <a:ext uri="{0D108BD9-81ED-4DB2-BD59-A6C34878D82A}">
                    <a16:rowId xmlns:a16="http://schemas.microsoft.com/office/drawing/2014/main" val="10001"/>
                  </a:ext>
                </a:extLst>
              </a:tr>
              <a:tr h="241935">
                <a:tc>
                  <a:txBody>
                    <a:bodyPr/>
                    <a:lstStyle/>
                    <a:p>
                      <a:pPr marR="101600" algn="ctr">
                        <a:lnSpc>
                          <a:spcPts val="1275"/>
                        </a:lnSpc>
                        <a:spcBef>
                          <a:spcPts val="530"/>
                        </a:spcBef>
                      </a:pPr>
                      <a:r>
                        <a:rPr sz="1100" spc="-20" dirty="0">
                          <a:solidFill>
                            <a:srgbClr val="00B0F0"/>
                          </a:solidFill>
                          <a:latin typeface="+mn-lt"/>
                          <a:cs typeface="Arial MT"/>
                        </a:rPr>
                        <a:t>Deny</a:t>
                      </a:r>
                      <a:endParaRPr sz="1100" dirty="0">
                        <a:solidFill>
                          <a:srgbClr val="00B0F0"/>
                        </a:solidFill>
                        <a:latin typeface="+mn-lt"/>
                        <a:cs typeface="Arial MT"/>
                      </a:endParaRPr>
                    </a:p>
                  </a:txBody>
                  <a:tcPr marL="0" marR="0" marT="67310" marB="0"/>
                </a:tc>
                <a:tc>
                  <a:txBody>
                    <a:bodyPr/>
                    <a:lstStyle/>
                    <a:p>
                      <a:pPr algn="ctr">
                        <a:lnSpc>
                          <a:spcPts val="1275"/>
                        </a:lnSpc>
                        <a:spcBef>
                          <a:spcPts val="530"/>
                        </a:spcBef>
                      </a:pPr>
                      <a:r>
                        <a:rPr sz="1100" spc="-10" dirty="0">
                          <a:latin typeface="+mn-lt"/>
                          <a:cs typeface="Arial MT"/>
                        </a:rPr>
                        <a:t>Invalid</a:t>
                      </a:r>
                      <a:endParaRPr sz="1100">
                        <a:latin typeface="+mn-lt"/>
                        <a:cs typeface="Arial MT"/>
                      </a:endParaRPr>
                    </a:p>
                  </a:txBody>
                  <a:tcPr marL="0" marR="0" marT="67310" marB="0"/>
                </a:tc>
                <a:tc>
                  <a:txBody>
                    <a:bodyPr/>
                    <a:lstStyle/>
                    <a:p>
                      <a:pPr marL="45085" algn="ctr">
                        <a:lnSpc>
                          <a:spcPts val="1275"/>
                        </a:lnSpc>
                        <a:spcBef>
                          <a:spcPts val="530"/>
                        </a:spcBef>
                      </a:pPr>
                      <a:r>
                        <a:rPr sz="1100" spc="-10" dirty="0">
                          <a:latin typeface="+mn-lt"/>
                          <a:cs typeface="Arial MT"/>
                        </a:rPr>
                        <a:t>Valid</a:t>
                      </a:r>
                      <a:endParaRPr sz="1100" dirty="0">
                        <a:latin typeface="+mn-lt"/>
                        <a:cs typeface="Arial MT"/>
                      </a:endParaRPr>
                    </a:p>
                  </a:txBody>
                  <a:tcPr marL="0" marR="0" marT="67310" marB="0"/>
                </a:tc>
                <a:extLst>
                  <a:ext uri="{0D108BD9-81ED-4DB2-BD59-A6C34878D82A}">
                    <a16:rowId xmlns:a16="http://schemas.microsoft.com/office/drawing/2014/main" val="10002"/>
                  </a:ext>
                </a:extLst>
              </a:tr>
            </a:tbl>
          </a:graphicData>
        </a:graphic>
      </p:graphicFrame>
      <p:sp>
        <p:nvSpPr>
          <p:cNvPr id="4" name="object 4"/>
          <p:cNvSpPr/>
          <p:nvPr/>
        </p:nvSpPr>
        <p:spPr>
          <a:xfrm>
            <a:off x="1233055" y="2118779"/>
            <a:ext cx="2142490" cy="0"/>
          </a:xfrm>
          <a:custGeom>
            <a:avLst/>
            <a:gdLst/>
            <a:ahLst/>
            <a:cxnLst/>
            <a:rect l="l" t="t" r="r" b="b"/>
            <a:pathLst>
              <a:path w="2142490">
                <a:moveTo>
                  <a:pt x="0" y="0"/>
                </a:moveTo>
                <a:lnTo>
                  <a:pt x="2141905" y="0"/>
                </a:lnTo>
              </a:path>
            </a:pathLst>
          </a:custGeom>
          <a:ln w="5054">
            <a:solidFill>
              <a:srgbClr val="000000"/>
            </a:solidFill>
          </a:ln>
        </p:spPr>
        <p:txBody>
          <a:bodyPr wrap="square" lIns="0" tIns="0" rIns="0" bIns="0" rtlCol="0"/>
          <a:lstStyle/>
          <a:p>
            <a:endParaRPr/>
          </a:p>
        </p:txBody>
      </p:sp>
    </p:spTree>
  </p:cSld>
  <p:clrMapOvr>
    <a:masterClrMapping/>
  </p:clrMapOvr>
  <p:transition>
    <p:cut/>
  </p:transition>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858785"/>
            <a:ext cx="3792220" cy="349455"/>
          </a:xfrm>
          <a:prstGeom prst="rect">
            <a:avLst/>
          </a:prstGeom>
        </p:spPr>
        <p:txBody>
          <a:bodyPr vert="horz" wrap="square" lIns="0" tIns="6985" rIns="0" bIns="0" rtlCol="0">
            <a:spAutoFit/>
          </a:bodyPr>
          <a:lstStyle/>
          <a:p>
            <a:pPr marL="12700" marR="5080">
              <a:lnSpc>
                <a:spcPct val="102600"/>
              </a:lnSpc>
              <a:spcBef>
                <a:spcPts val="55"/>
              </a:spcBef>
            </a:pPr>
            <a:r>
              <a:rPr spc="-10" dirty="0">
                <a:solidFill>
                  <a:srgbClr val="000000"/>
                </a:solidFill>
                <a:latin typeface="+mn-lt"/>
              </a:rPr>
              <a:t>This</a:t>
            </a:r>
            <a:r>
              <a:rPr spc="-35" dirty="0">
                <a:solidFill>
                  <a:srgbClr val="000000"/>
                </a:solidFill>
                <a:latin typeface="+mn-lt"/>
              </a:rPr>
              <a:t> </a:t>
            </a:r>
            <a:r>
              <a:rPr spc="-20" dirty="0">
                <a:solidFill>
                  <a:srgbClr val="000000"/>
                </a:solidFill>
                <a:latin typeface="+mn-lt"/>
              </a:rPr>
              <a:t>brief </a:t>
            </a:r>
            <a:r>
              <a:rPr spc="-30" dirty="0">
                <a:solidFill>
                  <a:srgbClr val="000000"/>
                </a:solidFill>
                <a:latin typeface="+mn-lt"/>
              </a:rPr>
              <a:t>foray</a:t>
            </a:r>
            <a:r>
              <a:rPr spc="-20" dirty="0">
                <a:solidFill>
                  <a:srgbClr val="000000"/>
                </a:solidFill>
                <a:latin typeface="+mn-lt"/>
              </a:rPr>
              <a:t> </a:t>
            </a:r>
            <a:r>
              <a:rPr dirty="0">
                <a:solidFill>
                  <a:srgbClr val="000000"/>
                </a:solidFill>
                <a:latin typeface="+mn-lt"/>
              </a:rPr>
              <a:t>into</a:t>
            </a:r>
            <a:r>
              <a:rPr spc="-15" dirty="0">
                <a:solidFill>
                  <a:srgbClr val="000000"/>
                </a:solidFill>
                <a:latin typeface="+mn-lt"/>
              </a:rPr>
              <a:t> </a:t>
            </a:r>
            <a:r>
              <a:rPr spc="-20" dirty="0">
                <a:solidFill>
                  <a:srgbClr val="000000"/>
                </a:solidFill>
                <a:latin typeface="+mn-lt"/>
              </a:rPr>
              <a:t>logic </a:t>
            </a:r>
            <a:r>
              <a:rPr spc="-10" dirty="0">
                <a:solidFill>
                  <a:srgbClr val="000000"/>
                </a:solidFill>
                <a:latin typeface="+mn-lt"/>
              </a:rPr>
              <a:t>tells</a:t>
            </a:r>
            <a:r>
              <a:rPr spc="-20" dirty="0">
                <a:solidFill>
                  <a:srgbClr val="000000"/>
                </a:solidFill>
                <a:latin typeface="+mn-lt"/>
              </a:rPr>
              <a:t> </a:t>
            </a:r>
            <a:r>
              <a:rPr spc="-70" dirty="0">
                <a:solidFill>
                  <a:srgbClr val="000000"/>
                </a:solidFill>
                <a:latin typeface="+mn-lt"/>
              </a:rPr>
              <a:t>us</a:t>
            </a:r>
            <a:r>
              <a:rPr spc="-5" dirty="0">
                <a:solidFill>
                  <a:srgbClr val="000000"/>
                </a:solidFill>
                <a:latin typeface="+mn-lt"/>
              </a:rPr>
              <a:t> </a:t>
            </a:r>
            <a:r>
              <a:rPr spc="-45" dirty="0">
                <a:solidFill>
                  <a:srgbClr val="000000"/>
                </a:solidFill>
                <a:latin typeface="+mn-lt"/>
              </a:rPr>
              <a:t>something</a:t>
            </a:r>
            <a:r>
              <a:rPr spc="-20" dirty="0">
                <a:solidFill>
                  <a:srgbClr val="000000"/>
                </a:solidFill>
                <a:latin typeface="+mn-lt"/>
              </a:rPr>
              <a:t> </a:t>
            </a:r>
            <a:r>
              <a:rPr spc="-10" dirty="0">
                <a:solidFill>
                  <a:srgbClr val="000000"/>
                </a:solidFill>
                <a:latin typeface="+mn-lt"/>
              </a:rPr>
              <a:t>about</a:t>
            </a:r>
            <a:r>
              <a:rPr spc="-20" dirty="0">
                <a:solidFill>
                  <a:srgbClr val="000000"/>
                </a:solidFill>
                <a:latin typeface="+mn-lt"/>
              </a:rPr>
              <a:t> </a:t>
            </a:r>
            <a:r>
              <a:rPr spc="-45" dirty="0">
                <a:solidFill>
                  <a:srgbClr val="000000"/>
                </a:solidFill>
                <a:latin typeface="+mn-lt"/>
              </a:rPr>
              <a:t>how</a:t>
            </a:r>
            <a:r>
              <a:rPr spc="-15" dirty="0">
                <a:solidFill>
                  <a:srgbClr val="000000"/>
                </a:solidFill>
                <a:latin typeface="+mn-lt"/>
              </a:rPr>
              <a:t> </a:t>
            </a:r>
            <a:r>
              <a:rPr spc="-30" dirty="0">
                <a:solidFill>
                  <a:srgbClr val="000000"/>
                </a:solidFill>
                <a:latin typeface="+mn-lt"/>
              </a:rPr>
              <a:t>scientists </a:t>
            </a:r>
            <a:r>
              <a:rPr dirty="0">
                <a:solidFill>
                  <a:srgbClr val="000000"/>
                </a:solidFill>
                <a:latin typeface="+mn-lt"/>
              </a:rPr>
              <a:t>test</a:t>
            </a:r>
            <a:r>
              <a:rPr spc="-35" dirty="0">
                <a:solidFill>
                  <a:srgbClr val="000000"/>
                </a:solidFill>
                <a:latin typeface="+mn-lt"/>
              </a:rPr>
              <a:t> </a:t>
            </a:r>
            <a:r>
              <a:rPr dirty="0">
                <a:solidFill>
                  <a:srgbClr val="000000"/>
                </a:solidFill>
                <a:latin typeface="+mn-lt"/>
              </a:rPr>
              <a:t>their</a:t>
            </a:r>
            <a:r>
              <a:rPr spc="-30" dirty="0">
                <a:solidFill>
                  <a:srgbClr val="000000"/>
                </a:solidFill>
                <a:latin typeface="+mn-lt"/>
              </a:rPr>
              <a:t> </a:t>
            </a:r>
            <a:r>
              <a:rPr spc="-10" dirty="0">
                <a:solidFill>
                  <a:srgbClr val="000000"/>
                </a:solidFill>
                <a:latin typeface="+mn-lt"/>
              </a:rPr>
              <a:t>theories.</a:t>
            </a:r>
          </a:p>
        </p:txBody>
      </p:sp>
      <p:sp>
        <p:nvSpPr>
          <p:cNvPr id="3" name="object 3"/>
          <p:cNvSpPr txBox="1"/>
          <p:nvPr/>
        </p:nvSpPr>
        <p:spPr>
          <a:xfrm>
            <a:off x="347294" y="1562936"/>
            <a:ext cx="3875404" cy="535940"/>
          </a:xfrm>
          <a:prstGeom prst="rect">
            <a:avLst/>
          </a:prstGeom>
        </p:spPr>
        <p:txBody>
          <a:bodyPr vert="horz" wrap="square" lIns="0" tIns="6985" rIns="0" bIns="0" rtlCol="0">
            <a:spAutoFit/>
          </a:bodyPr>
          <a:lstStyle/>
          <a:p>
            <a:pPr marL="12700" marR="5080">
              <a:lnSpc>
                <a:spcPct val="102600"/>
              </a:lnSpc>
              <a:spcBef>
                <a:spcPts val="55"/>
              </a:spcBef>
            </a:pPr>
            <a:r>
              <a:rPr sz="1100" spc="-40" dirty="0">
                <a:latin typeface="+mn-lt"/>
                <a:cs typeface="Arial MT"/>
              </a:rPr>
              <a:t>Scientists</a:t>
            </a:r>
            <a:r>
              <a:rPr sz="1100" spc="-20" dirty="0">
                <a:latin typeface="+mn-lt"/>
                <a:cs typeface="Arial MT"/>
              </a:rPr>
              <a:t> typically</a:t>
            </a:r>
            <a:r>
              <a:rPr sz="1100" spc="-15" dirty="0">
                <a:latin typeface="+mn-lt"/>
                <a:cs typeface="Arial MT"/>
              </a:rPr>
              <a:t> </a:t>
            </a:r>
            <a:r>
              <a:rPr sz="1100" spc="-50" dirty="0">
                <a:latin typeface="+mn-lt"/>
                <a:cs typeface="Arial MT"/>
              </a:rPr>
              <a:t>evaluate</a:t>
            </a:r>
            <a:r>
              <a:rPr sz="1100" spc="-20" dirty="0">
                <a:latin typeface="+mn-lt"/>
                <a:cs typeface="Arial MT"/>
              </a:rPr>
              <a:t> </a:t>
            </a:r>
            <a:r>
              <a:rPr sz="1100" dirty="0">
                <a:latin typeface="+mn-lt"/>
                <a:cs typeface="Arial MT"/>
              </a:rPr>
              <a:t>their</a:t>
            </a:r>
            <a:r>
              <a:rPr sz="1100" spc="-15" dirty="0">
                <a:latin typeface="+mn-lt"/>
                <a:cs typeface="Arial MT"/>
              </a:rPr>
              <a:t> </a:t>
            </a:r>
            <a:r>
              <a:rPr sz="1100" spc="-50" dirty="0">
                <a:latin typeface="+mn-lt"/>
                <a:cs typeface="Arial MT"/>
              </a:rPr>
              <a:t>theories</a:t>
            </a:r>
            <a:r>
              <a:rPr sz="1100" spc="-15" dirty="0">
                <a:latin typeface="+mn-lt"/>
                <a:cs typeface="Arial MT"/>
              </a:rPr>
              <a:t> </a:t>
            </a:r>
            <a:r>
              <a:rPr sz="1100" spc="-10" dirty="0">
                <a:latin typeface="+mn-lt"/>
                <a:cs typeface="Arial MT"/>
              </a:rPr>
              <a:t>by</a:t>
            </a:r>
            <a:r>
              <a:rPr sz="1100" spc="-20" dirty="0">
                <a:latin typeface="+mn-lt"/>
                <a:cs typeface="Arial MT"/>
              </a:rPr>
              <a:t> </a:t>
            </a:r>
            <a:r>
              <a:rPr sz="1100" spc="-50" dirty="0">
                <a:latin typeface="+mn-lt"/>
                <a:cs typeface="Arial MT"/>
              </a:rPr>
              <a:t>examining</a:t>
            </a:r>
            <a:r>
              <a:rPr sz="1100" spc="-15" dirty="0">
                <a:latin typeface="+mn-lt"/>
                <a:cs typeface="Arial MT"/>
              </a:rPr>
              <a:t> </a:t>
            </a:r>
            <a:r>
              <a:rPr sz="1100" dirty="0">
                <a:latin typeface="+mn-lt"/>
                <a:cs typeface="Arial MT"/>
              </a:rPr>
              <a:t>the</a:t>
            </a:r>
            <a:r>
              <a:rPr sz="1100" spc="-15" dirty="0">
                <a:latin typeface="+mn-lt"/>
                <a:cs typeface="Arial MT"/>
              </a:rPr>
              <a:t> </a:t>
            </a:r>
            <a:r>
              <a:rPr sz="1100" spc="-20" dirty="0">
                <a:latin typeface="+mn-lt"/>
                <a:cs typeface="Arial MT"/>
              </a:rPr>
              <a:t>real </a:t>
            </a:r>
            <a:r>
              <a:rPr sz="1100" spc="-30" dirty="0">
                <a:latin typeface="+mn-lt"/>
                <a:cs typeface="Arial MT"/>
              </a:rPr>
              <a:t>world </a:t>
            </a:r>
            <a:r>
              <a:rPr sz="1100" dirty="0">
                <a:latin typeface="+mn-lt"/>
                <a:cs typeface="Arial MT"/>
              </a:rPr>
              <a:t>to</a:t>
            </a:r>
            <a:r>
              <a:rPr sz="1100" spc="10" dirty="0">
                <a:latin typeface="+mn-lt"/>
                <a:cs typeface="Arial MT"/>
              </a:rPr>
              <a:t> </a:t>
            </a:r>
            <a:r>
              <a:rPr sz="1100" spc="-135" dirty="0">
                <a:latin typeface="+mn-lt"/>
                <a:cs typeface="Arial MT"/>
              </a:rPr>
              <a:t>see</a:t>
            </a:r>
            <a:r>
              <a:rPr sz="1100" spc="55" dirty="0">
                <a:latin typeface="+mn-lt"/>
                <a:cs typeface="Arial MT"/>
              </a:rPr>
              <a:t> </a:t>
            </a:r>
            <a:r>
              <a:rPr sz="1100" dirty="0">
                <a:latin typeface="+mn-lt"/>
                <a:cs typeface="Arial MT"/>
              </a:rPr>
              <a:t>if</a:t>
            </a:r>
            <a:r>
              <a:rPr sz="1100" spc="15" dirty="0">
                <a:latin typeface="+mn-lt"/>
                <a:cs typeface="Arial MT"/>
              </a:rPr>
              <a:t> </a:t>
            </a:r>
            <a:r>
              <a:rPr sz="1100" dirty="0">
                <a:latin typeface="+mn-lt"/>
                <a:cs typeface="Arial MT"/>
              </a:rPr>
              <a:t>the</a:t>
            </a:r>
            <a:r>
              <a:rPr sz="1100" spc="15" dirty="0">
                <a:latin typeface="+mn-lt"/>
                <a:cs typeface="Arial MT"/>
              </a:rPr>
              <a:t> </a:t>
            </a:r>
            <a:r>
              <a:rPr sz="1100" spc="-30" dirty="0">
                <a:latin typeface="+mn-lt"/>
                <a:cs typeface="Arial MT"/>
              </a:rPr>
              <a:t>implications</a:t>
            </a:r>
            <a:r>
              <a:rPr sz="1100" spc="10" dirty="0">
                <a:latin typeface="+mn-lt"/>
                <a:cs typeface="Arial MT"/>
              </a:rPr>
              <a:t> </a:t>
            </a:r>
            <a:r>
              <a:rPr sz="1100" dirty="0">
                <a:latin typeface="+mn-lt"/>
                <a:cs typeface="Arial MT"/>
              </a:rPr>
              <a:t>of</a:t>
            </a:r>
            <a:r>
              <a:rPr sz="1100" spc="15" dirty="0">
                <a:latin typeface="+mn-lt"/>
                <a:cs typeface="Arial MT"/>
              </a:rPr>
              <a:t> </a:t>
            </a:r>
            <a:r>
              <a:rPr sz="1100" dirty="0">
                <a:latin typeface="+mn-lt"/>
                <a:cs typeface="Arial MT"/>
              </a:rPr>
              <a:t>their</a:t>
            </a:r>
            <a:r>
              <a:rPr sz="1100" spc="15" dirty="0">
                <a:latin typeface="+mn-lt"/>
                <a:cs typeface="Arial MT"/>
              </a:rPr>
              <a:t> </a:t>
            </a:r>
            <a:r>
              <a:rPr sz="1100" spc="-50" dirty="0">
                <a:latin typeface="+mn-lt"/>
                <a:cs typeface="Arial MT"/>
              </a:rPr>
              <a:t>theories</a:t>
            </a:r>
            <a:r>
              <a:rPr sz="1100" spc="10" dirty="0">
                <a:latin typeface="+mn-lt"/>
                <a:cs typeface="Arial MT"/>
              </a:rPr>
              <a:t> </a:t>
            </a:r>
            <a:r>
              <a:rPr sz="1100" spc="-60" dirty="0">
                <a:latin typeface="+mn-lt"/>
                <a:cs typeface="Arial MT"/>
              </a:rPr>
              <a:t>are</a:t>
            </a:r>
            <a:r>
              <a:rPr sz="1100" spc="15" dirty="0">
                <a:latin typeface="+mn-lt"/>
                <a:cs typeface="Arial MT"/>
              </a:rPr>
              <a:t> </a:t>
            </a:r>
            <a:r>
              <a:rPr sz="1100" dirty="0">
                <a:latin typeface="+mn-lt"/>
                <a:cs typeface="Arial MT"/>
              </a:rPr>
              <a:t>true,</a:t>
            </a:r>
            <a:r>
              <a:rPr sz="1100" spc="15" dirty="0">
                <a:latin typeface="+mn-lt"/>
                <a:cs typeface="Arial MT"/>
              </a:rPr>
              <a:t> </a:t>
            </a:r>
            <a:r>
              <a:rPr sz="1100" spc="-85" dirty="0">
                <a:latin typeface="+mn-lt"/>
                <a:cs typeface="Arial MT"/>
              </a:rPr>
              <a:t>based</a:t>
            </a:r>
            <a:r>
              <a:rPr sz="1100" spc="10" dirty="0">
                <a:latin typeface="+mn-lt"/>
                <a:cs typeface="Arial MT"/>
              </a:rPr>
              <a:t> </a:t>
            </a:r>
            <a:r>
              <a:rPr sz="1100" spc="-25" dirty="0">
                <a:latin typeface="+mn-lt"/>
                <a:cs typeface="Arial MT"/>
              </a:rPr>
              <a:t>on </a:t>
            </a:r>
            <a:r>
              <a:rPr sz="1100" dirty="0">
                <a:latin typeface="+mn-lt"/>
                <a:cs typeface="Arial MT"/>
              </a:rPr>
              <a:t>the</a:t>
            </a:r>
            <a:r>
              <a:rPr sz="1100" spc="-15" dirty="0">
                <a:latin typeface="+mn-lt"/>
                <a:cs typeface="Arial MT"/>
              </a:rPr>
              <a:t> </a:t>
            </a:r>
            <a:r>
              <a:rPr sz="1100" spc="-65" dirty="0">
                <a:latin typeface="+mn-lt"/>
                <a:cs typeface="Arial MT"/>
              </a:rPr>
              <a:t>premise</a:t>
            </a:r>
            <a:r>
              <a:rPr sz="1100" spc="-10" dirty="0">
                <a:latin typeface="+mn-lt"/>
                <a:cs typeface="Arial MT"/>
              </a:rPr>
              <a:t> </a:t>
            </a:r>
            <a:r>
              <a:rPr sz="1100" spc="70" dirty="0">
                <a:solidFill>
                  <a:schemeClr val="accent1">
                    <a:lumMod val="75000"/>
                  </a:schemeClr>
                </a:solidFill>
                <a:latin typeface="+mn-lt"/>
                <a:cs typeface="Arial MT"/>
              </a:rPr>
              <a:t>“If</a:t>
            </a:r>
            <a:r>
              <a:rPr sz="1100" spc="-10" dirty="0">
                <a:solidFill>
                  <a:schemeClr val="accent1">
                    <a:lumMod val="75000"/>
                  </a:schemeClr>
                </a:solidFill>
                <a:latin typeface="+mn-lt"/>
                <a:cs typeface="Arial MT"/>
              </a:rPr>
              <a:t> </a:t>
            </a:r>
            <a:r>
              <a:rPr sz="1100" dirty="0">
                <a:solidFill>
                  <a:schemeClr val="accent1">
                    <a:lumMod val="75000"/>
                  </a:schemeClr>
                </a:solidFill>
                <a:latin typeface="+mn-lt"/>
                <a:cs typeface="Arial MT"/>
              </a:rPr>
              <a:t>a</a:t>
            </a:r>
            <a:r>
              <a:rPr sz="1100" spc="-10" dirty="0">
                <a:solidFill>
                  <a:schemeClr val="accent1">
                    <a:lumMod val="75000"/>
                  </a:schemeClr>
                </a:solidFill>
                <a:latin typeface="+mn-lt"/>
                <a:cs typeface="Arial MT"/>
              </a:rPr>
              <a:t> </a:t>
            </a:r>
            <a:r>
              <a:rPr sz="1100" spc="-30" dirty="0">
                <a:solidFill>
                  <a:schemeClr val="accent1">
                    <a:lumMod val="75000"/>
                  </a:schemeClr>
                </a:solidFill>
                <a:latin typeface="+mn-lt"/>
                <a:cs typeface="Arial MT"/>
              </a:rPr>
              <a:t>theory</a:t>
            </a:r>
            <a:r>
              <a:rPr sz="1100" spc="-10" dirty="0">
                <a:solidFill>
                  <a:schemeClr val="accent1">
                    <a:lumMod val="75000"/>
                  </a:schemeClr>
                </a:solidFill>
                <a:latin typeface="+mn-lt"/>
                <a:cs typeface="Arial MT"/>
              </a:rPr>
              <a:t> is </a:t>
            </a:r>
            <a:r>
              <a:rPr sz="1100" dirty="0">
                <a:solidFill>
                  <a:schemeClr val="accent1">
                    <a:lumMod val="75000"/>
                  </a:schemeClr>
                </a:solidFill>
                <a:latin typeface="+mn-lt"/>
                <a:cs typeface="Arial MT"/>
              </a:rPr>
              <a:t>true,</a:t>
            </a:r>
            <a:r>
              <a:rPr sz="1100" spc="-10" dirty="0">
                <a:solidFill>
                  <a:schemeClr val="accent1">
                    <a:lumMod val="75000"/>
                  </a:schemeClr>
                </a:solidFill>
                <a:latin typeface="+mn-lt"/>
                <a:cs typeface="Arial MT"/>
              </a:rPr>
              <a:t> </a:t>
            </a:r>
            <a:r>
              <a:rPr sz="1100" spc="-10" dirty="0">
                <a:solidFill>
                  <a:schemeClr val="accent3">
                    <a:lumMod val="75000"/>
                  </a:schemeClr>
                </a:solidFill>
                <a:latin typeface="+mn-lt"/>
                <a:cs typeface="Arial MT"/>
              </a:rPr>
              <a:t>then </a:t>
            </a:r>
            <a:r>
              <a:rPr sz="1100" dirty="0">
                <a:solidFill>
                  <a:schemeClr val="accent3">
                    <a:lumMod val="75000"/>
                  </a:schemeClr>
                </a:solidFill>
                <a:latin typeface="+mn-lt"/>
                <a:cs typeface="Arial MT"/>
              </a:rPr>
              <a:t>its</a:t>
            </a:r>
            <a:r>
              <a:rPr sz="1100" spc="-10" dirty="0">
                <a:solidFill>
                  <a:schemeClr val="accent3">
                    <a:lumMod val="75000"/>
                  </a:schemeClr>
                </a:solidFill>
                <a:latin typeface="+mn-lt"/>
                <a:cs typeface="Arial MT"/>
              </a:rPr>
              <a:t> </a:t>
            </a:r>
            <a:r>
              <a:rPr sz="1100" spc="-35" dirty="0">
                <a:solidFill>
                  <a:schemeClr val="accent3">
                    <a:lumMod val="75000"/>
                  </a:schemeClr>
                </a:solidFill>
                <a:latin typeface="+mn-lt"/>
                <a:cs typeface="Arial MT"/>
              </a:rPr>
              <a:t>implications</a:t>
            </a:r>
            <a:r>
              <a:rPr sz="1100" spc="-10" dirty="0">
                <a:solidFill>
                  <a:schemeClr val="accent3">
                    <a:lumMod val="75000"/>
                  </a:schemeClr>
                </a:solidFill>
                <a:latin typeface="+mn-lt"/>
                <a:cs typeface="Arial MT"/>
              </a:rPr>
              <a:t> </a:t>
            </a:r>
            <a:r>
              <a:rPr sz="1100" dirty="0">
                <a:solidFill>
                  <a:schemeClr val="accent3">
                    <a:lumMod val="75000"/>
                  </a:schemeClr>
                </a:solidFill>
                <a:latin typeface="+mn-lt"/>
                <a:cs typeface="Arial MT"/>
              </a:rPr>
              <a:t>will</a:t>
            </a:r>
            <a:r>
              <a:rPr sz="1100" spc="-10" dirty="0">
                <a:solidFill>
                  <a:schemeClr val="accent3">
                    <a:lumMod val="75000"/>
                  </a:schemeClr>
                </a:solidFill>
                <a:latin typeface="+mn-lt"/>
                <a:cs typeface="Arial MT"/>
              </a:rPr>
              <a:t> </a:t>
            </a:r>
            <a:r>
              <a:rPr sz="1100" spc="-30" dirty="0">
                <a:solidFill>
                  <a:schemeClr val="accent3">
                    <a:lumMod val="75000"/>
                  </a:schemeClr>
                </a:solidFill>
                <a:latin typeface="+mn-lt"/>
                <a:cs typeface="Arial MT"/>
              </a:rPr>
              <a:t>be</a:t>
            </a:r>
            <a:r>
              <a:rPr sz="1100" spc="-10" dirty="0">
                <a:solidFill>
                  <a:schemeClr val="accent3">
                    <a:lumMod val="75000"/>
                  </a:schemeClr>
                </a:solidFill>
                <a:latin typeface="+mn-lt"/>
                <a:cs typeface="Arial MT"/>
              </a:rPr>
              <a:t> true.”</a:t>
            </a:r>
            <a:endParaRPr sz="1100" dirty="0">
              <a:solidFill>
                <a:schemeClr val="accent3">
                  <a:lumMod val="75000"/>
                </a:schemeClr>
              </a:solidFill>
              <a:latin typeface="+mn-lt"/>
              <a:cs typeface="Arial MT"/>
            </a:endParaRPr>
          </a:p>
        </p:txBody>
      </p:sp>
    </p:spTree>
  </p:cSld>
  <p:clrMapOvr>
    <a:masterClrMapping/>
  </p:clrMapOvr>
  <p:transition>
    <p:cut/>
  </p:transition>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353109"/>
            <a:ext cx="3661410" cy="349455"/>
          </a:xfrm>
          <a:prstGeom prst="rect">
            <a:avLst/>
          </a:prstGeom>
        </p:spPr>
        <p:txBody>
          <a:bodyPr vert="horz" wrap="square" lIns="0" tIns="6985" rIns="0" bIns="0" rtlCol="0">
            <a:spAutoFit/>
          </a:bodyPr>
          <a:lstStyle/>
          <a:p>
            <a:pPr marL="12700" marR="5080">
              <a:lnSpc>
                <a:spcPct val="102600"/>
              </a:lnSpc>
              <a:spcBef>
                <a:spcPts val="55"/>
              </a:spcBef>
            </a:pPr>
            <a:r>
              <a:rPr spc="-35" dirty="0">
                <a:solidFill>
                  <a:srgbClr val="00B0F0"/>
                </a:solidFill>
                <a:latin typeface="+mn-lt"/>
              </a:rPr>
              <a:t>Puzzle:</a:t>
            </a:r>
            <a:r>
              <a:rPr spc="85" dirty="0">
                <a:solidFill>
                  <a:srgbClr val="00B0F0"/>
                </a:solidFill>
                <a:latin typeface="+mn-lt"/>
              </a:rPr>
              <a:t> </a:t>
            </a:r>
            <a:r>
              <a:rPr spc="-40" dirty="0">
                <a:solidFill>
                  <a:srgbClr val="000000"/>
                </a:solidFill>
                <a:latin typeface="+mn-lt"/>
              </a:rPr>
              <a:t>Rich</a:t>
            </a:r>
            <a:r>
              <a:rPr spc="-10" dirty="0">
                <a:solidFill>
                  <a:srgbClr val="000000"/>
                </a:solidFill>
                <a:latin typeface="+mn-lt"/>
              </a:rPr>
              <a:t> </a:t>
            </a:r>
            <a:r>
              <a:rPr spc="-40" dirty="0">
                <a:solidFill>
                  <a:srgbClr val="000000"/>
                </a:solidFill>
                <a:latin typeface="+mn-lt"/>
              </a:rPr>
              <a:t>countries</a:t>
            </a:r>
            <a:r>
              <a:rPr spc="-5" dirty="0">
                <a:solidFill>
                  <a:srgbClr val="000000"/>
                </a:solidFill>
                <a:latin typeface="+mn-lt"/>
              </a:rPr>
              <a:t> </a:t>
            </a:r>
            <a:r>
              <a:rPr spc="-60" dirty="0">
                <a:solidFill>
                  <a:srgbClr val="000000"/>
                </a:solidFill>
                <a:latin typeface="+mn-lt"/>
              </a:rPr>
              <a:t>are</a:t>
            </a:r>
            <a:r>
              <a:rPr spc="-10" dirty="0">
                <a:solidFill>
                  <a:srgbClr val="000000"/>
                </a:solidFill>
                <a:latin typeface="+mn-lt"/>
              </a:rPr>
              <a:t> </a:t>
            </a:r>
            <a:r>
              <a:rPr spc="-30" dirty="0">
                <a:solidFill>
                  <a:srgbClr val="000000"/>
                </a:solidFill>
                <a:latin typeface="+mn-lt"/>
              </a:rPr>
              <a:t>much</a:t>
            </a:r>
            <a:r>
              <a:rPr spc="-10" dirty="0">
                <a:solidFill>
                  <a:srgbClr val="000000"/>
                </a:solidFill>
                <a:latin typeface="+mn-lt"/>
              </a:rPr>
              <a:t> </a:t>
            </a:r>
            <a:r>
              <a:rPr spc="-55" dirty="0">
                <a:solidFill>
                  <a:srgbClr val="000000"/>
                </a:solidFill>
                <a:latin typeface="+mn-lt"/>
              </a:rPr>
              <a:t>more</a:t>
            </a:r>
            <a:r>
              <a:rPr spc="-10" dirty="0">
                <a:solidFill>
                  <a:srgbClr val="000000"/>
                </a:solidFill>
                <a:latin typeface="+mn-lt"/>
              </a:rPr>
              <a:t> </a:t>
            </a:r>
            <a:r>
              <a:rPr spc="-20" dirty="0">
                <a:solidFill>
                  <a:srgbClr val="000000"/>
                </a:solidFill>
                <a:latin typeface="+mn-lt"/>
              </a:rPr>
              <a:t>likely</a:t>
            </a:r>
            <a:r>
              <a:rPr spc="-10" dirty="0">
                <a:solidFill>
                  <a:srgbClr val="000000"/>
                </a:solidFill>
                <a:latin typeface="+mn-lt"/>
              </a:rPr>
              <a:t> </a:t>
            </a:r>
            <a:r>
              <a:rPr dirty="0">
                <a:solidFill>
                  <a:srgbClr val="000000"/>
                </a:solidFill>
                <a:latin typeface="+mn-lt"/>
              </a:rPr>
              <a:t>to</a:t>
            </a:r>
            <a:r>
              <a:rPr spc="-10" dirty="0">
                <a:solidFill>
                  <a:srgbClr val="000000"/>
                </a:solidFill>
                <a:latin typeface="+mn-lt"/>
              </a:rPr>
              <a:t> </a:t>
            </a:r>
            <a:r>
              <a:rPr spc="-30" dirty="0">
                <a:solidFill>
                  <a:srgbClr val="000000"/>
                </a:solidFill>
                <a:latin typeface="+mn-lt"/>
              </a:rPr>
              <a:t>be</a:t>
            </a:r>
            <a:r>
              <a:rPr spc="-10" dirty="0">
                <a:solidFill>
                  <a:srgbClr val="000000"/>
                </a:solidFill>
                <a:latin typeface="+mn-lt"/>
              </a:rPr>
              <a:t> </a:t>
            </a:r>
            <a:r>
              <a:rPr spc="-60" dirty="0">
                <a:solidFill>
                  <a:srgbClr val="000000"/>
                </a:solidFill>
                <a:latin typeface="+mn-lt"/>
              </a:rPr>
              <a:t>democracies </a:t>
            </a:r>
            <a:r>
              <a:rPr dirty="0">
                <a:solidFill>
                  <a:srgbClr val="000000"/>
                </a:solidFill>
                <a:latin typeface="+mn-lt"/>
              </a:rPr>
              <a:t>than</a:t>
            </a:r>
            <a:r>
              <a:rPr spc="-60" dirty="0">
                <a:solidFill>
                  <a:srgbClr val="000000"/>
                </a:solidFill>
                <a:latin typeface="+mn-lt"/>
              </a:rPr>
              <a:t> </a:t>
            </a:r>
            <a:r>
              <a:rPr spc="-10" dirty="0">
                <a:solidFill>
                  <a:srgbClr val="000000"/>
                </a:solidFill>
                <a:latin typeface="+mn-lt"/>
              </a:rPr>
              <a:t>poor</a:t>
            </a:r>
            <a:r>
              <a:rPr spc="-55" dirty="0">
                <a:solidFill>
                  <a:srgbClr val="000000"/>
                </a:solidFill>
                <a:latin typeface="+mn-lt"/>
              </a:rPr>
              <a:t> </a:t>
            </a:r>
            <a:r>
              <a:rPr spc="-10" dirty="0">
                <a:solidFill>
                  <a:srgbClr val="000000"/>
                </a:solidFill>
                <a:latin typeface="+mn-lt"/>
              </a:rPr>
              <a:t>countries.</a:t>
            </a:r>
          </a:p>
        </p:txBody>
      </p:sp>
      <p:sp>
        <p:nvSpPr>
          <p:cNvPr id="3" name="object 3"/>
          <p:cNvSpPr txBox="1"/>
          <p:nvPr/>
        </p:nvSpPr>
        <p:spPr>
          <a:xfrm>
            <a:off x="309194" y="967256"/>
            <a:ext cx="4129456" cy="1737335"/>
          </a:xfrm>
          <a:prstGeom prst="rect">
            <a:avLst/>
          </a:prstGeom>
        </p:spPr>
        <p:txBody>
          <a:bodyPr vert="horz" wrap="square" lIns="0" tIns="11430" rIns="0" bIns="0" rtlCol="0">
            <a:spAutoFit/>
          </a:bodyPr>
          <a:lstStyle/>
          <a:p>
            <a:pPr marL="50800">
              <a:lnSpc>
                <a:spcPct val="100000"/>
              </a:lnSpc>
              <a:spcBef>
                <a:spcPts val="90"/>
              </a:spcBef>
            </a:pPr>
            <a:r>
              <a:rPr sz="1100" spc="-10" dirty="0">
                <a:solidFill>
                  <a:srgbClr val="00B0F0"/>
                </a:solidFill>
                <a:latin typeface="+mn-lt"/>
                <a:cs typeface="Arial MT"/>
              </a:rPr>
              <a:t>Theory:</a:t>
            </a:r>
            <a:endParaRPr sz="1100" dirty="0">
              <a:solidFill>
                <a:srgbClr val="00B0F0"/>
              </a:solidFill>
              <a:latin typeface="+mn-lt"/>
              <a:cs typeface="Arial MT"/>
            </a:endParaRPr>
          </a:p>
          <a:p>
            <a:pPr marL="325120" marR="139700" indent="-136525">
              <a:lnSpc>
                <a:spcPct val="102600"/>
              </a:lnSpc>
              <a:spcBef>
                <a:spcPts val="865"/>
              </a:spcBef>
              <a:buFont typeface="Arial"/>
              <a:buChar char="•"/>
              <a:tabLst>
                <a:tab pos="327660" algn="l"/>
              </a:tabLst>
            </a:pPr>
            <a:r>
              <a:rPr sz="1100" spc="-10" dirty="0">
                <a:latin typeface="+mn-lt"/>
                <a:cs typeface="Arial MT"/>
              </a:rPr>
              <a:t>Living</a:t>
            </a:r>
            <a:r>
              <a:rPr sz="1100" spc="-35" dirty="0">
                <a:latin typeface="+mn-lt"/>
                <a:cs typeface="Arial MT"/>
              </a:rPr>
              <a:t> </a:t>
            </a:r>
            <a:r>
              <a:rPr sz="1100" dirty="0">
                <a:latin typeface="+mn-lt"/>
                <a:cs typeface="Arial MT"/>
              </a:rPr>
              <a:t>in</a:t>
            </a:r>
            <a:r>
              <a:rPr sz="1100" spc="-30" dirty="0">
                <a:latin typeface="+mn-lt"/>
                <a:cs typeface="Arial MT"/>
              </a:rPr>
              <a:t> </a:t>
            </a:r>
            <a:r>
              <a:rPr sz="1100" dirty="0">
                <a:latin typeface="+mn-lt"/>
                <a:cs typeface="Arial MT"/>
              </a:rPr>
              <a:t>a</a:t>
            </a:r>
            <a:r>
              <a:rPr sz="1100" spc="-25" dirty="0">
                <a:latin typeface="+mn-lt"/>
                <a:cs typeface="Arial MT"/>
              </a:rPr>
              <a:t> dictatorship</a:t>
            </a:r>
            <a:r>
              <a:rPr sz="1100" spc="-30" dirty="0">
                <a:latin typeface="+mn-lt"/>
                <a:cs typeface="Arial MT"/>
              </a:rPr>
              <a:t> </a:t>
            </a:r>
            <a:r>
              <a:rPr sz="1100" spc="-10" dirty="0">
                <a:latin typeface="+mn-lt"/>
                <a:cs typeface="Arial MT"/>
              </a:rPr>
              <a:t>is</a:t>
            </a:r>
            <a:r>
              <a:rPr sz="1100" spc="-25" dirty="0">
                <a:latin typeface="+mn-lt"/>
                <a:cs typeface="Arial MT"/>
              </a:rPr>
              <a:t> risky.</a:t>
            </a:r>
            <a:r>
              <a:rPr sz="1100" spc="65" dirty="0">
                <a:latin typeface="+mn-lt"/>
                <a:cs typeface="Arial MT"/>
              </a:rPr>
              <a:t> </a:t>
            </a:r>
            <a:r>
              <a:rPr sz="1100" spc="-10" dirty="0">
                <a:latin typeface="+mn-lt"/>
                <a:cs typeface="Arial MT"/>
              </a:rPr>
              <a:t>Living</a:t>
            </a:r>
            <a:r>
              <a:rPr sz="1100" spc="-25" dirty="0">
                <a:latin typeface="+mn-lt"/>
                <a:cs typeface="Arial MT"/>
              </a:rPr>
              <a:t> </a:t>
            </a:r>
            <a:r>
              <a:rPr sz="1100" dirty="0">
                <a:latin typeface="+mn-lt"/>
                <a:cs typeface="Arial MT"/>
              </a:rPr>
              <a:t>in</a:t>
            </a:r>
            <a:r>
              <a:rPr sz="1100" spc="-30" dirty="0">
                <a:latin typeface="+mn-lt"/>
                <a:cs typeface="Arial MT"/>
              </a:rPr>
              <a:t> </a:t>
            </a:r>
            <a:r>
              <a:rPr sz="1100" dirty="0">
                <a:latin typeface="+mn-lt"/>
                <a:cs typeface="Arial MT"/>
              </a:rPr>
              <a:t>a</a:t>
            </a:r>
            <a:r>
              <a:rPr sz="1100" spc="-25" dirty="0">
                <a:latin typeface="+mn-lt"/>
                <a:cs typeface="Arial MT"/>
              </a:rPr>
              <a:t> </a:t>
            </a:r>
            <a:r>
              <a:rPr sz="1100" spc="-55" dirty="0">
                <a:latin typeface="+mn-lt"/>
                <a:cs typeface="Arial MT"/>
              </a:rPr>
              <a:t>democracy</a:t>
            </a:r>
            <a:r>
              <a:rPr sz="1100" spc="-20" dirty="0">
                <a:latin typeface="+mn-lt"/>
                <a:cs typeface="Arial MT"/>
              </a:rPr>
              <a:t> </a:t>
            </a:r>
            <a:r>
              <a:rPr sz="1100" spc="-10" dirty="0">
                <a:latin typeface="+mn-lt"/>
                <a:cs typeface="Arial MT"/>
              </a:rPr>
              <a:t>is</a:t>
            </a:r>
            <a:r>
              <a:rPr sz="1100" spc="-30" dirty="0">
                <a:latin typeface="+mn-lt"/>
                <a:cs typeface="Arial MT"/>
              </a:rPr>
              <a:t> </a:t>
            </a:r>
            <a:r>
              <a:rPr sz="1100" spc="-55" dirty="0">
                <a:latin typeface="+mn-lt"/>
                <a:cs typeface="Arial MT"/>
              </a:rPr>
              <a:t>less </a:t>
            </a:r>
            <a:r>
              <a:rPr sz="1100" spc="-10" dirty="0">
                <a:latin typeface="+mn-lt"/>
                <a:cs typeface="Arial MT"/>
              </a:rPr>
              <a:t>risky.</a:t>
            </a:r>
            <a:endParaRPr sz="1100" dirty="0">
              <a:latin typeface="+mn-lt"/>
              <a:cs typeface="Arial MT"/>
            </a:endParaRPr>
          </a:p>
          <a:p>
            <a:pPr marL="325120" marR="392430" indent="-136525">
              <a:lnSpc>
                <a:spcPct val="102600"/>
              </a:lnSpc>
              <a:spcBef>
                <a:spcPts val="300"/>
              </a:spcBef>
              <a:buFont typeface="Arial"/>
              <a:buChar char="•"/>
              <a:tabLst>
                <a:tab pos="327660" algn="l"/>
              </a:tabLst>
            </a:pPr>
            <a:r>
              <a:rPr sz="1100" spc="-40" dirty="0">
                <a:latin typeface="+mn-lt"/>
                <a:cs typeface="Arial MT"/>
              </a:rPr>
              <a:t>Rich</a:t>
            </a:r>
            <a:r>
              <a:rPr sz="1100" spc="-35" dirty="0">
                <a:latin typeface="+mn-lt"/>
                <a:cs typeface="Arial MT"/>
              </a:rPr>
              <a:t> </a:t>
            </a:r>
            <a:r>
              <a:rPr sz="1100" spc="-55" dirty="0">
                <a:latin typeface="+mn-lt"/>
                <a:cs typeface="Arial MT"/>
              </a:rPr>
              <a:t>people</a:t>
            </a:r>
            <a:r>
              <a:rPr sz="1100" spc="-15" dirty="0">
                <a:latin typeface="+mn-lt"/>
                <a:cs typeface="Arial MT"/>
              </a:rPr>
              <a:t> </a:t>
            </a:r>
            <a:r>
              <a:rPr sz="1100" spc="-60" dirty="0">
                <a:latin typeface="+mn-lt"/>
                <a:cs typeface="Arial MT"/>
              </a:rPr>
              <a:t>are</a:t>
            </a:r>
            <a:r>
              <a:rPr sz="1100" spc="-10" dirty="0">
                <a:latin typeface="+mn-lt"/>
                <a:cs typeface="Arial MT"/>
              </a:rPr>
              <a:t> </a:t>
            </a:r>
            <a:r>
              <a:rPr sz="1100" spc="-90" dirty="0">
                <a:latin typeface="+mn-lt"/>
                <a:cs typeface="Arial MT"/>
              </a:rPr>
              <a:t>less</a:t>
            </a:r>
            <a:r>
              <a:rPr sz="1100" spc="15" dirty="0">
                <a:latin typeface="+mn-lt"/>
                <a:cs typeface="Arial MT"/>
              </a:rPr>
              <a:t> </a:t>
            </a:r>
            <a:r>
              <a:rPr sz="1100" spc="-20" dirty="0">
                <a:latin typeface="+mn-lt"/>
                <a:cs typeface="Arial MT"/>
              </a:rPr>
              <a:t>likely</a:t>
            </a:r>
            <a:r>
              <a:rPr sz="1100" spc="-15" dirty="0">
                <a:latin typeface="+mn-lt"/>
                <a:cs typeface="Arial MT"/>
              </a:rPr>
              <a:t> </a:t>
            </a:r>
            <a:r>
              <a:rPr sz="1100" dirty="0">
                <a:latin typeface="+mn-lt"/>
                <a:cs typeface="Arial MT"/>
              </a:rPr>
              <a:t>to</a:t>
            </a:r>
            <a:r>
              <a:rPr sz="1100" spc="-10" dirty="0">
                <a:latin typeface="+mn-lt"/>
                <a:cs typeface="Arial MT"/>
              </a:rPr>
              <a:t> </a:t>
            </a:r>
            <a:r>
              <a:rPr sz="1100" spc="-20" dirty="0">
                <a:latin typeface="+mn-lt"/>
                <a:cs typeface="Arial MT"/>
              </a:rPr>
              <a:t>take</a:t>
            </a:r>
            <a:r>
              <a:rPr sz="1100" spc="-10" dirty="0">
                <a:latin typeface="+mn-lt"/>
                <a:cs typeface="Arial MT"/>
              </a:rPr>
              <a:t> </a:t>
            </a:r>
            <a:r>
              <a:rPr sz="1100" spc="-45" dirty="0">
                <a:latin typeface="+mn-lt"/>
                <a:cs typeface="Arial MT"/>
              </a:rPr>
              <a:t>risks</a:t>
            </a:r>
            <a:r>
              <a:rPr sz="1100" spc="-10" dirty="0">
                <a:latin typeface="+mn-lt"/>
                <a:cs typeface="Arial MT"/>
              </a:rPr>
              <a:t> </a:t>
            </a:r>
            <a:r>
              <a:rPr sz="1100" dirty="0">
                <a:latin typeface="+mn-lt"/>
                <a:cs typeface="Arial MT"/>
              </a:rPr>
              <a:t>than</a:t>
            </a:r>
            <a:r>
              <a:rPr sz="1100" spc="-10" dirty="0">
                <a:latin typeface="+mn-lt"/>
                <a:cs typeface="Arial MT"/>
              </a:rPr>
              <a:t> poor</a:t>
            </a:r>
            <a:r>
              <a:rPr sz="1100" spc="-15" dirty="0">
                <a:latin typeface="+mn-lt"/>
                <a:cs typeface="Arial MT"/>
              </a:rPr>
              <a:t> </a:t>
            </a:r>
            <a:r>
              <a:rPr sz="1100" spc="-35" dirty="0">
                <a:latin typeface="+mn-lt"/>
                <a:cs typeface="Arial MT"/>
              </a:rPr>
              <a:t>people 	</a:t>
            </a:r>
            <a:r>
              <a:rPr sz="1100" spc="-90" dirty="0">
                <a:latin typeface="+mn-lt"/>
                <a:cs typeface="Arial MT"/>
              </a:rPr>
              <a:t>because</a:t>
            </a:r>
            <a:r>
              <a:rPr sz="1100" spc="15" dirty="0">
                <a:latin typeface="+mn-lt"/>
                <a:cs typeface="Arial MT"/>
              </a:rPr>
              <a:t> </a:t>
            </a:r>
            <a:r>
              <a:rPr sz="1100" spc="-10" dirty="0">
                <a:latin typeface="+mn-lt"/>
                <a:cs typeface="Arial MT"/>
              </a:rPr>
              <a:t>they</a:t>
            </a:r>
            <a:r>
              <a:rPr sz="1100" spc="15" dirty="0">
                <a:latin typeface="+mn-lt"/>
                <a:cs typeface="Arial MT"/>
              </a:rPr>
              <a:t> </a:t>
            </a:r>
            <a:r>
              <a:rPr sz="1100" spc="-70" dirty="0">
                <a:latin typeface="+mn-lt"/>
                <a:cs typeface="Arial MT"/>
              </a:rPr>
              <a:t>have</a:t>
            </a:r>
            <a:r>
              <a:rPr sz="1100" spc="15" dirty="0">
                <a:latin typeface="+mn-lt"/>
                <a:cs typeface="Arial MT"/>
              </a:rPr>
              <a:t> </a:t>
            </a:r>
            <a:r>
              <a:rPr sz="1100" spc="-55" dirty="0">
                <a:latin typeface="+mn-lt"/>
                <a:cs typeface="Arial MT"/>
              </a:rPr>
              <a:t>more</a:t>
            </a:r>
            <a:r>
              <a:rPr sz="1100" spc="15" dirty="0">
                <a:latin typeface="+mn-lt"/>
                <a:cs typeface="Arial MT"/>
              </a:rPr>
              <a:t> </a:t>
            </a:r>
            <a:r>
              <a:rPr sz="1100" dirty="0">
                <a:latin typeface="+mn-lt"/>
                <a:cs typeface="Arial MT"/>
              </a:rPr>
              <a:t>to</a:t>
            </a:r>
            <a:r>
              <a:rPr sz="1100" spc="15" dirty="0">
                <a:latin typeface="+mn-lt"/>
                <a:cs typeface="Arial MT"/>
              </a:rPr>
              <a:t> </a:t>
            </a:r>
            <a:r>
              <a:rPr sz="1100" spc="-10" dirty="0">
                <a:latin typeface="+mn-lt"/>
                <a:cs typeface="Arial MT"/>
              </a:rPr>
              <a:t>lose.</a:t>
            </a:r>
            <a:endParaRPr sz="1100" dirty="0">
              <a:latin typeface="+mn-lt"/>
              <a:cs typeface="Arial MT"/>
            </a:endParaRPr>
          </a:p>
          <a:p>
            <a:pPr marL="325120" marR="43180" indent="-136525">
              <a:lnSpc>
                <a:spcPct val="102699"/>
              </a:lnSpc>
              <a:spcBef>
                <a:spcPts val="300"/>
              </a:spcBef>
              <a:buFont typeface="Arial"/>
              <a:buChar char="•"/>
              <a:tabLst>
                <a:tab pos="327660" algn="l"/>
              </a:tabLst>
            </a:pPr>
            <a:r>
              <a:rPr sz="1100" spc="-40" dirty="0">
                <a:latin typeface="+mn-lt"/>
                <a:cs typeface="Arial MT"/>
              </a:rPr>
              <a:t>Countries</a:t>
            </a:r>
            <a:r>
              <a:rPr sz="1100" spc="-15" dirty="0">
                <a:latin typeface="+mn-lt"/>
                <a:cs typeface="Arial MT"/>
              </a:rPr>
              <a:t> </a:t>
            </a:r>
            <a:r>
              <a:rPr sz="1100" dirty="0">
                <a:latin typeface="+mn-lt"/>
                <a:cs typeface="Arial MT"/>
              </a:rPr>
              <a:t>with</a:t>
            </a:r>
            <a:r>
              <a:rPr sz="1100" spc="-15" dirty="0">
                <a:latin typeface="+mn-lt"/>
                <a:cs typeface="Arial MT"/>
              </a:rPr>
              <a:t> </a:t>
            </a:r>
            <a:r>
              <a:rPr sz="1100" dirty="0">
                <a:latin typeface="+mn-lt"/>
                <a:cs typeface="Arial MT"/>
              </a:rPr>
              <a:t>lots</a:t>
            </a:r>
            <a:r>
              <a:rPr sz="1100" spc="-15" dirty="0">
                <a:latin typeface="+mn-lt"/>
                <a:cs typeface="Arial MT"/>
              </a:rPr>
              <a:t> </a:t>
            </a:r>
            <a:r>
              <a:rPr sz="1100" dirty="0">
                <a:latin typeface="+mn-lt"/>
                <a:cs typeface="Arial MT"/>
              </a:rPr>
              <a:t>of</a:t>
            </a:r>
            <a:r>
              <a:rPr sz="1100" spc="-10" dirty="0">
                <a:latin typeface="+mn-lt"/>
                <a:cs typeface="Arial MT"/>
              </a:rPr>
              <a:t> </a:t>
            </a:r>
            <a:r>
              <a:rPr sz="1100" dirty="0">
                <a:latin typeface="+mn-lt"/>
                <a:cs typeface="Arial MT"/>
              </a:rPr>
              <a:t>rich</a:t>
            </a:r>
            <a:r>
              <a:rPr sz="1100" spc="-15" dirty="0">
                <a:latin typeface="+mn-lt"/>
                <a:cs typeface="Arial MT"/>
              </a:rPr>
              <a:t> </a:t>
            </a:r>
            <a:r>
              <a:rPr sz="1100" spc="-55" dirty="0">
                <a:latin typeface="+mn-lt"/>
                <a:cs typeface="Arial MT"/>
              </a:rPr>
              <a:t>people</a:t>
            </a:r>
            <a:r>
              <a:rPr sz="1100" spc="-15" dirty="0">
                <a:latin typeface="+mn-lt"/>
                <a:cs typeface="Arial MT"/>
              </a:rPr>
              <a:t> </a:t>
            </a:r>
            <a:r>
              <a:rPr sz="1100" spc="-40" dirty="0">
                <a:latin typeface="+mn-lt"/>
                <a:cs typeface="Arial MT"/>
              </a:rPr>
              <a:t>are,</a:t>
            </a:r>
            <a:r>
              <a:rPr sz="1100" spc="-15" dirty="0">
                <a:latin typeface="+mn-lt"/>
                <a:cs typeface="Arial MT"/>
              </a:rPr>
              <a:t> </a:t>
            </a:r>
            <a:r>
              <a:rPr sz="1100" spc="-35" dirty="0">
                <a:latin typeface="+mn-lt"/>
                <a:cs typeface="Arial MT"/>
              </a:rPr>
              <a:t>therefore,</a:t>
            </a:r>
            <a:r>
              <a:rPr sz="1100" spc="-10" dirty="0">
                <a:latin typeface="+mn-lt"/>
                <a:cs typeface="Arial MT"/>
              </a:rPr>
              <a:t> </a:t>
            </a:r>
            <a:r>
              <a:rPr sz="1100" spc="-55" dirty="0">
                <a:latin typeface="+mn-lt"/>
                <a:cs typeface="Arial MT"/>
              </a:rPr>
              <a:t>more</a:t>
            </a:r>
            <a:r>
              <a:rPr sz="1100" spc="-15" dirty="0">
                <a:latin typeface="+mn-lt"/>
                <a:cs typeface="Arial MT"/>
              </a:rPr>
              <a:t> </a:t>
            </a:r>
            <a:r>
              <a:rPr sz="1100" spc="-20" dirty="0">
                <a:latin typeface="+mn-lt"/>
                <a:cs typeface="Arial MT"/>
              </a:rPr>
              <a:t>likely</a:t>
            </a:r>
            <a:r>
              <a:rPr sz="1100" spc="-15" dirty="0">
                <a:latin typeface="+mn-lt"/>
                <a:cs typeface="Arial MT"/>
              </a:rPr>
              <a:t> </a:t>
            </a:r>
            <a:r>
              <a:rPr sz="1100" spc="-25" dirty="0">
                <a:latin typeface="+mn-lt"/>
                <a:cs typeface="Arial MT"/>
              </a:rPr>
              <a:t>to 	</a:t>
            </a:r>
            <a:r>
              <a:rPr sz="1100" spc="-30" dirty="0">
                <a:latin typeface="+mn-lt"/>
                <a:cs typeface="Arial MT"/>
              </a:rPr>
              <a:t>be</a:t>
            </a:r>
            <a:r>
              <a:rPr sz="1100" spc="-45" dirty="0">
                <a:latin typeface="+mn-lt"/>
                <a:cs typeface="Arial MT"/>
              </a:rPr>
              <a:t> </a:t>
            </a:r>
            <a:r>
              <a:rPr sz="1100" spc="-65" dirty="0">
                <a:latin typeface="+mn-lt"/>
                <a:cs typeface="Arial MT"/>
              </a:rPr>
              <a:t>democracies</a:t>
            </a:r>
            <a:r>
              <a:rPr sz="1100" spc="-10" dirty="0">
                <a:latin typeface="+mn-lt"/>
                <a:cs typeface="Arial MT"/>
              </a:rPr>
              <a:t> </a:t>
            </a:r>
            <a:r>
              <a:rPr sz="1100" dirty="0">
                <a:latin typeface="+mn-lt"/>
                <a:cs typeface="Arial MT"/>
              </a:rPr>
              <a:t>than</a:t>
            </a:r>
            <a:r>
              <a:rPr sz="1100" spc="-30" dirty="0">
                <a:latin typeface="+mn-lt"/>
                <a:cs typeface="Arial MT"/>
              </a:rPr>
              <a:t> </a:t>
            </a:r>
            <a:r>
              <a:rPr sz="1100" spc="-10" dirty="0">
                <a:latin typeface="+mn-lt"/>
                <a:cs typeface="Arial MT"/>
              </a:rPr>
              <a:t>dictatorships.</a:t>
            </a:r>
            <a:endParaRPr sz="1100" dirty="0">
              <a:latin typeface="+mn-lt"/>
              <a:cs typeface="Arial MT"/>
            </a:endParaRPr>
          </a:p>
          <a:p>
            <a:pPr>
              <a:lnSpc>
                <a:spcPct val="100000"/>
              </a:lnSpc>
              <a:spcBef>
                <a:spcPts val="1190"/>
              </a:spcBef>
            </a:pPr>
            <a:endParaRPr sz="1100" dirty="0">
              <a:latin typeface="+mn-lt"/>
              <a:cs typeface="Arial MT"/>
            </a:endParaRPr>
          </a:p>
          <a:p>
            <a:pPr marL="50800">
              <a:lnSpc>
                <a:spcPct val="100000"/>
              </a:lnSpc>
              <a:spcBef>
                <a:spcPts val="5"/>
              </a:spcBef>
            </a:pPr>
            <a:r>
              <a:rPr sz="1100" spc="-10" dirty="0">
                <a:solidFill>
                  <a:srgbClr val="00B0F0"/>
                </a:solidFill>
                <a:latin typeface="+mn-lt"/>
                <a:cs typeface="Arial MT"/>
              </a:rPr>
              <a:t>Implication:</a:t>
            </a:r>
            <a:r>
              <a:rPr sz="1100" spc="30" dirty="0">
                <a:solidFill>
                  <a:srgbClr val="00B0F0"/>
                </a:solidFill>
                <a:latin typeface="+mn-lt"/>
                <a:cs typeface="Arial MT"/>
              </a:rPr>
              <a:t> </a:t>
            </a:r>
            <a:r>
              <a:rPr sz="1100" spc="-40" dirty="0">
                <a:latin typeface="+mn-lt"/>
                <a:cs typeface="Arial MT"/>
              </a:rPr>
              <a:t>Rich</a:t>
            </a:r>
            <a:r>
              <a:rPr sz="1100" spc="-35" dirty="0">
                <a:latin typeface="+mn-lt"/>
                <a:cs typeface="Arial MT"/>
              </a:rPr>
              <a:t> </a:t>
            </a:r>
            <a:r>
              <a:rPr sz="1100" spc="-65" dirty="0">
                <a:latin typeface="+mn-lt"/>
                <a:cs typeface="Arial MT"/>
              </a:rPr>
              <a:t>democracies</a:t>
            </a:r>
            <a:r>
              <a:rPr sz="1100" spc="-10" dirty="0">
                <a:latin typeface="+mn-lt"/>
                <a:cs typeface="Arial MT"/>
              </a:rPr>
              <a:t> </a:t>
            </a:r>
            <a:r>
              <a:rPr sz="1100" spc="-20" dirty="0">
                <a:latin typeface="+mn-lt"/>
                <a:cs typeface="Arial MT"/>
              </a:rPr>
              <a:t>live</a:t>
            </a:r>
            <a:r>
              <a:rPr sz="1100" spc="-30" dirty="0">
                <a:latin typeface="+mn-lt"/>
                <a:cs typeface="Arial MT"/>
              </a:rPr>
              <a:t> </a:t>
            </a:r>
            <a:r>
              <a:rPr sz="1100" spc="-40" dirty="0">
                <a:latin typeface="+mn-lt"/>
                <a:cs typeface="Arial MT"/>
              </a:rPr>
              <a:t>longer</a:t>
            </a:r>
            <a:r>
              <a:rPr sz="1100" spc="-35" dirty="0">
                <a:latin typeface="+mn-lt"/>
                <a:cs typeface="Arial MT"/>
              </a:rPr>
              <a:t> </a:t>
            </a:r>
            <a:r>
              <a:rPr sz="1100" dirty="0">
                <a:latin typeface="+mn-lt"/>
                <a:cs typeface="Arial MT"/>
              </a:rPr>
              <a:t>than</a:t>
            </a:r>
            <a:r>
              <a:rPr sz="1100" spc="-30" dirty="0">
                <a:latin typeface="+mn-lt"/>
                <a:cs typeface="Arial MT"/>
              </a:rPr>
              <a:t> </a:t>
            </a:r>
            <a:r>
              <a:rPr sz="1100" spc="-10" dirty="0">
                <a:latin typeface="+mn-lt"/>
                <a:cs typeface="Arial MT"/>
              </a:rPr>
              <a:t>poor</a:t>
            </a:r>
            <a:r>
              <a:rPr sz="1100" spc="-35" dirty="0">
                <a:latin typeface="+mn-lt"/>
                <a:cs typeface="Arial MT"/>
              </a:rPr>
              <a:t> </a:t>
            </a:r>
            <a:r>
              <a:rPr sz="1100" spc="-10" dirty="0">
                <a:latin typeface="+mn-lt"/>
                <a:cs typeface="Arial MT"/>
              </a:rPr>
              <a:t>democracies.</a:t>
            </a:r>
            <a:endParaRPr sz="1100" dirty="0">
              <a:latin typeface="+mn-lt"/>
              <a:cs typeface="Arial MT"/>
            </a:endParaRPr>
          </a:p>
        </p:txBody>
      </p:sp>
    </p:spTree>
  </p:cSld>
  <p:clrMapOvr>
    <a:masterClrMapping/>
  </p:clrMapOvr>
  <p:transition>
    <p:cut/>
  </p:transition>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552831"/>
          </a:xfrm>
          <a:prstGeom prst="rect">
            <a:avLst/>
          </a:prstGeom>
        </p:spPr>
        <p:txBody>
          <a:bodyPr vert="horz" wrap="square" lIns="0" tIns="213474" rIns="0" bIns="0" rtlCol="0">
            <a:spAutoFit/>
          </a:bodyPr>
          <a:lstStyle/>
          <a:p>
            <a:pPr marL="12700" marR="5080">
              <a:lnSpc>
                <a:spcPct val="102600"/>
              </a:lnSpc>
              <a:spcBef>
                <a:spcPts val="55"/>
              </a:spcBef>
            </a:pPr>
            <a:r>
              <a:rPr spc="-95" dirty="0">
                <a:solidFill>
                  <a:schemeClr val="tx1"/>
                </a:solidFill>
                <a:latin typeface="+mn-lt"/>
              </a:rPr>
              <a:t>Say</a:t>
            </a:r>
            <a:r>
              <a:rPr spc="20" dirty="0">
                <a:solidFill>
                  <a:schemeClr val="tx1"/>
                </a:solidFill>
                <a:latin typeface="+mn-lt"/>
              </a:rPr>
              <a:t> </a:t>
            </a:r>
            <a:r>
              <a:rPr spc="-95" dirty="0">
                <a:solidFill>
                  <a:schemeClr val="tx1"/>
                </a:solidFill>
                <a:latin typeface="+mn-lt"/>
              </a:rPr>
              <a:t>we</a:t>
            </a:r>
            <a:r>
              <a:rPr spc="20" dirty="0">
                <a:solidFill>
                  <a:schemeClr val="tx1"/>
                </a:solidFill>
                <a:latin typeface="+mn-lt"/>
              </a:rPr>
              <a:t> </a:t>
            </a:r>
            <a:r>
              <a:rPr spc="-20" dirty="0">
                <a:solidFill>
                  <a:schemeClr val="tx1"/>
                </a:solidFill>
                <a:latin typeface="+mn-lt"/>
              </a:rPr>
              <a:t>went</a:t>
            </a:r>
            <a:r>
              <a:rPr spc="-15" dirty="0">
                <a:solidFill>
                  <a:schemeClr val="tx1"/>
                </a:solidFill>
                <a:latin typeface="+mn-lt"/>
              </a:rPr>
              <a:t> </a:t>
            </a:r>
            <a:r>
              <a:rPr dirty="0">
                <a:solidFill>
                  <a:schemeClr val="tx1"/>
                </a:solidFill>
                <a:latin typeface="+mn-lt"/>
              </a:rPr>
              <a:t>out</a:t>
            </a:r>
            <a:r>
              <a:rPr spc="10" dirty="0">
                <a:solidFill>
                  <a:schemeClr val="tx1"/>
                </a:solidFill>
                <a:latin typeface="+mn-lt"/>
              </a:rPr>
              <a:t> </a:t>
            </a:r>
            <a:r>
              <a:rPr dirty="0">
                <a:solidFill>
                  <a:schemeClr val="tx1"/>
                </a:solidFill>
                <a:latin typeface="+mn-lt"/>
              </a:rPr>
              <a:t>into</a:t>
            </a:r>
            <a:r>
              <a:rPr spc="10" dirty="0">
                <a:solidFill>
                  <a:schemeClr val="tx1"/>
                </a:solidFill>
                <a:latin typeface="+mn-lt"/>
              </a:rPr>
              <a:t> </a:t>
            </a:r>
            <a:r>
              <a:rPr dirty="0">
                <a:solidFill>
                  <a:schemeClr val="tx1"/>
                </a:solidFill>
                <a:latin typeface="+mn-lt"/>
              </a:rPr>
              <a:t>the</a:t>
            </a:r>
            <a:r>
              <a:rPr spc="10" dirty="0">
                <a:solidFill>
                  <a:schemeClr val="tx1"/>
                </a:solidFill>
                <a:latin typeface="+mn-lt"/>
              </a:rPr>
              <a:t> </a:t>
            </a:r>
            <a:r>
              <a:rPr spc="-25" dirty="0">
                <a:solidFill>
                  <a:schemeClr val="tx1"/>
                </a:solidFill>
                <a:latin typeface="+mn-lt"/>
              </a:rPr>
              <a:t>real</a:t>
            </a:r>
            <a:r>
              <a:rPr spc="10" dirty="0">
                <a:solidFill>
                  <a:schemeClr val="tx1"/>
                </a:solidFill>
                <a:latin typeface="+mn-lt"/>
              </a:rPr>
              <a:t> </a:t>
            </a:r>
            <a:r>
              <a:rPr spc="-30" dirty="0">
                <a:solidFill>
                  <a:schemeClr val="tx1"/>
                </a:solidFill>
                <a:latin typeface="+mn-lt"/>
              </a:rPr>
              <a:t>world</a:t>
            </a:r>
            <a:r>
              <a:rPr spc="10" dirty="0">
                <a:solidFill>
                  <a:schemeClr val="tx1"/>
                </a:solidFill>
                <a:latin typeface="+mn-lt"/>
              </a:rPr>
              <a:t> </a:t>
            </a:r>
            <a:r>
              <a:rPr spc="-45" dirty="0">
                <a:solidFill>
                  <a:schemeClr val="tx1"/>
                </a:solidFill>
                <a:latin typeface="+mn-lt"/>
              </a:rPr>
              <a:t>and</a:t>
            </a:r>
            <a:r>
              <a:rPr spc="5" dirty="0">
                <a:solidFill>
                  <a:schemeClr val="tx1"/>
                </a:solidFill>
                <a:latin typeface="+mn-lt"/>
              </a:rPr>
              <a:t> </a:t>
            </a:r>
            <a:r>
              <a:rPr spc="-80" dirty="0">
                <a:solidFill>
                  <a:schemeClr val="tx1"/>
                </a:solidFill>
                <a:latin typeface="+mn-lt"/>
              </a:rPr>
              <a:t>observed</a:t>
            </a:r>
            <a:r>
              <a:rPr spc="10" dirty="0">
                <a:solidFill>
                  <a:schemeClr val="tx1"/>
                </a:solidFill>
                <a:latin typeface="+mn-lt"/>
              </a:rPr>
              <a:t> </a:t>
            </a:r>
            <a:r>
              <a:rPr dirty="0">
                <a:solidFill>
                  <a:schemeClr val="tx1"/>
                </a:solidFill>
                <a:latin typeface="+mn-lt"/>
              </a:rPr>
              <a:t>that</a:t>
            </a:r>
            <a:r>
              <a:rPr spc="10" dirty="0">
                <a:solidFill>
                  <a:schemeClr val="tx1"/>
                </a:solidFill>
                <a:latin typeface="+mn-lt"/>
              </a:rPr>
              <a:t> </a:t>
            </a:r>
            <a:r>
              <a:rPr spc="-20" dirty="0">
                <a:solidFill>
                  <a:schemeClr val="tx1"/>
                </a:solidFill>
                <a:latin typeface="+mn-lt"/>
              </a:rPr>
              <a:t>wealthy </a:t>
            </a:r>
            <a:r>
              <a:rPr spc="-65" dirty="0">
                <a:solidFill>
                  <a:schemeClr val="tx1"/>
                </a:solidFill>
                <a:latin typeface="+mn-lt"/>
              </a:rPr>
              <a:t>democracies</a:t>
            </a:r>
            <a:r>
              <a:rPr spc="-10" dirty="0">
                <a:solidFill>
                  <a:schemeClr val="tx1"/>
                </a:solidFill>
                <a:latin typeface="+mn-lt"/>
              </a:rPr>
              <a:t> </a:t>
            </a:r>
            <a:r>
              <a:rPr dirty="0">
                <a:solidFill>
                  <a:schemeClr val="tx1"/>
                </a:solidFill>
                <a:latin typeface="+mn-lt"/>
              </a:rPr>
              <a:t>do</a:t>
            </a:r>
            <a:r>
              <a:rPr spc="-40" dirty="0">
                <a:solidFill>
                  <a:schemeClr val="tx1"/>
                </a:solidFill>
                <a:latin typeface="+mn-lt"/>
              </a:rPr>
              <a:t> </a:t>
            </a:r>
            <a:r>
              <a:rPr dirty="0">
                <a:solidFill>
                  <a:schemeClr val="tx1"/>
                </a:solidFill>
                <a:latin typeface="+mn-lt"/>
              </a:rPr>
              <a:t>in</a:t>
            </a:r>
            <a:r>
              <a:rPr spc="-20" dirty="0">
                <a:solidFill>
                  <a:schemeClr val="tx1"/>
                </a:solidFill>
                <a:latin typeface="+mn-lt"/>
              </a:rPr>
              <a:t> </a:t>
            </a:r>
            <a:r>
              <a:rPr dirty="0">
                <a:solidFill>
                  <a:schemeClr val="tx1"/>
                </a:solidFill>
                <a:latin typeface="+mn-lt"/>
              </a:rPr>
              <a:t>fact</a:t>
            </a:r>
            <a:r>
              <a:rPr spc="-25" dirty="0">
                <a:solidFill>
                  <a:schemeClr val="tx1"/>
                </a:solidFill>
                <a:latin typeface="+mn-lt"/>
              </a:rPr>
              <a:t> </a:t>
            </a:r>
            <a:r>
              <a:rPr spc="-20" dirty="0">
                <a:solidFill>
                  <a:schemeClr val="tx1"/>
                </a:solidFill>
                <a:latin typeface="+mn-lt"/>
              </a:rPr>
              <a:t>live </a:t>
            </a:r>
            <a:r>
              <a:rPr spc="-40" dirty="0">
                <a:solidFill>
                  <a:schemeClr val="tx1"/>
                </a:solidFill>
                <a:latin typeface="+mn-lt"/>
              </a:rPr>
              <a:t>longer</a:t>
            </a:r>
            <a:r>
              <a:rPr spc="-25" dirty="0">
                <a:solidFill>
                  <a:schemeClr val="tx1"/>
                </a:solidFill>
                <a:latin typeface="+mn-lt"/>
              </a:rPr>
              <a:t> </a:t>
            </a:r>
            <a:r>
              <a:rPr dirty="0">
                <a:solidFill>
                  <a:schemeClr val="tx1"/>
                </a:solidFill>
                <a:latin typeface="+mn-lt"/>
              </a:rPr>
              <a:t>than</a:t>
            </a:r>
            <a:r>
              <a:rPr spc="-25" dirty="0">
                <a:solidFill>
                  <a:schemeClr val="tx1"/>
                </a:solidFill>
                <a:latin typeface="+mn-lt"/>
              </a:rPr>
              <a:t> </a:t>
            </a:r>
            <a:r>
              <a:rPr spc="-10" dirty="0">
                <a:solidFill>
                  <a:schemeClr val="tx1"/>
                </a:solidFill>
                <a:latin typeface="+mn-lt"/>
              </a:rPr>
              <a:t>poor</a:t>
            </a:r>
            <a:r>
              <a:rPr spc="-20" dirty="0">
                <a:solidFill>
                  <a:schemeClr val="tx1"/>
                </a:solidFill>
                <a:latin typeface="+mn-lt"/>
              </a:rPr>
              <a:t> </a:t>
            </a:r>
            <a:r>
              <a:rPr spc="-10" dirty="0">
                <a:solidFill>
                  <a:schemeClr val="tx1"/>
                </a:solidFill>
                <a:latin typeface="+mn-lt"/>
              </a:rPr>
              <a:t>democracies.</a:t>
            </a:r>
          </a:p>
        </p:txBody>
      </p:sp>
      <p:sp>
        <p:nvSpPr>
          <p:cNvPr id="3" name="object 3"/>
          <p:cNvSpPr txBox="1"/>
          <p:nvPr/>
        </p:nvSpPr>
        <p:spPr>
          <a:xfrm>
            <a:off x="347294" y="1487765"/>
            <a:ext cx="3131185" cy="180819"/>
          </a:xfrm>
          <a:prstGeom prst="rect">
            <a:avLst/>
          </a:prstGeom>
        </p:spPr>
        <p:txBody>
          <a:bodyPr vert="horz" wrap="square" lIns="0" tIns="11430" rIns="0" bIns="0" rtlCol="0">
            <a:spAutoFit/>
          </a:bodyPr>
          <a:lstStyle/>
          <a:p>
            <a:pPr marL="12700">
              <a:lnSpc>
                <a:spcPct val="100000"/>
              </a:lnSpc>
              <a:spcBef>
                <a:spcPts val="90"/>
              </a:spcBef>
            </a:pPr>
            <a:r>
              <a:rPr sz="1100" spc="-65" dirty="0">
                <a:solidFill>
                  <a:srgbClr val="00B0F0"/>
                </a:solidFill>
                <a:latin typeface="+mn-lt"/>
                <a:cs typeface="Arial MT"/>
              </a:rPr>
              <a:t>Can</a:t>
            </a:r>
            <a:r>
              <a:rPr sz="1100" spc="-10" dirty="0">
                <a:solidFill>
                  <a:srgbClr val="00B0F0"/>
                </a:solidFill>
                <a:latin typeface="+mn-lt"/>
                <a:cs typeface="Arial MT"/>
              </a:rPr>
              <a:t> </a:t>
            </a:r>
            <a:r>
              <a:rPr sz="1100" spc="-90" dirty="0">
                <a:solidFill>
                  <a:srgbClr val="00B0F0"/>
                </a:solidFill>
                <a:latin typeface="+mn-lt"/>
                <a:cs typeface="Arial MT"/>
              </a:rPr>
              <a:t>we</a:t>
            </a:r>
            <a:r>
              <a:rPr sz="1100" spc="15" dirty="0">
                <a:solidFill>
                  <a:srgbClr val="00B0F0"/>
                </a:solidFill>
                <a:latin typeface="+mn-lt"/>
                <a:cs typeface="Arial MT"/>
              </a:rPr>
              <a:t> </a:t>
            </a:r>
            <a:r>
              <a:rPr sz="1100" spc="-55" dirty="0">
                <a:solidFill>
                  <a:srgbClr val="00B0F0"/>
                </a:solidFill>
                <a:latin typeface="+mn-lt"/>
                <a:cs typeface="Arial MT"/>
              </a:rPr>
              <a:t>conclude</a:t>
            </a:r>
            <a:r>
              <a:rPr sz="1100" spc="-20" dirty="0">
                <a:solidFill>
                  <a:srgbClr val="00B0F0"/>
                </a:solidFill>
                <a:latin typeface="+mn-lt"/>
                <a:cs typeface="Arial MT"/>
              </a:rPr>
              <a:t> </a:t>
            </a:r>
            <a:r>
              <a:rPr sz="1100" dirty="0">
                <a:solidFill>
                  <a:srgbClr val="00B0F0"/>
                </a:solidFill>
                <a:latin typeface="+mn-lt"/>
                <a:cs typeface="Arial MT"/>
              </a:rPr>
              <a:t>from</a:t>
            </a:r>
            <a:r>
              <a:rPr sz="1100" spc="-10" dirty="0">
                <a:solidFill>
                  <a:srgbClr val="00B0F0"/>
                </a:solidFill>
                <a:latin typeface="+mn-lt"/>
                <a:cs typeface="Arial MT"/>
              </a:rPr>
              <a:t> </a:t>
            </a:r>
            <a:r>
              <a:rPr sz="1100" dirty="0">
                <a:solidFill>
                  <a:srgbClr val="00B0F0"/>
                </a:solidFill>
                <a:latin typeface="+mn-lt"/>
                <a:cs typeface="Arial MT"/>
              </a:rPr>
              <a:t>this</a:t>
            </a:r>
            <a:r>
              <a:rPr sz="1100" spc="-10" dirty="0">
                <a:solidFill>
                  <a:srgbClr val="00B0F0"/>
                </a:solidFill>
                <a:latin typeface="+mn-lt"/>
                <a:cs typeface="Arial MT"/>
              </a:rPr>
              <a:t> </a:t>
            </a:r>
            <a:r>
              <a:rPr sz="1100" dirty="0">
                <a:solidFill>
                  <a:srgbClr val="00B0F0"/>
                </a:solidFill>
                <a:latin typeface="+mn-lt"/>
                <a:cs typeface="Arial MT"/>
              </a:rPr>
              <a:t>that</a:t>
            </a:r>
            <a:r>
              <a:rPr sz="1100" spc="-5" dirty="0">
                <a:solidFill>
                  <a:srgbClr val="00B0F0"/>
                </a:solidFill>
                <a:latin typeface="+mn-lt"/>
                <a:cs typeface="Arial MT"/>
              </a:rPr>
              <a:t> </a:t>
            </a:r>
            <a:r>
              <a:rPr sz="1100" dirty="0">
                <a:solidFill>
                  <a:srgbClr val="00B0F0"/>
                </a:solidFill>
                <a:latin typeface="+mn-lt"/>
                <a:cs typeface="Arial MT"/>
              </a:rPr>
              <a:t>our</a:t>
            </a:r>
            <a:r>
              <a:rPr sz="1100" spc="-5" dirty="0">
                <a:solidFill>
                  <a:srgbClr val="00B0F0"/>
                </a:solidFill>
                <a:latin typeface="+mn-lt"/>
                <a:cs typeface="Arial MT"/>
              </a:rPr>
              <a:t> </a:t>
            </a:r>
            <a:r>
              <a:rPr sz="1100" spc="-30" dirty="0">
                <a:solidFill>
                  <a:srgbClr val="00B0F0"/>
                </a:solidFill>
                <a:latin typeface="+mn-lt"/>
                <a:cs typeface="Arial MT"/>
              </a:rPr>
              <a:t>theory</a:t>
            </a:r>
            <a:r>
              <a:rPr sz="1100" spc="-5" dirty="0">
                <a:solidFill>
                  <a:srgbClr val="00B0F0"/>
                </a:solidFill>
                <a:latin typeface="+mn-lt"/>
                <a:cs typeface="Arial MT"/>
              </a:rPr>
              <a:t> </a:t>
            </a:r>
            <a:r>
              <a:rPr sz="1100" spc="-10" dirty="0">
                <a:solidFill>
                  <a:srgbClr val="00B0F0"/>
                </a:solidFill>
                <a:latin typeface="+mn-lt"/>
                <a:cs typeface="Arial MT"/>
              </a:rPr>
              <a:t>is </a:t>
            </a:r>
            <a:r>
              <a:rPr sz="1100" spc="-20" dirty="0">
                <a:solidFill>
                  <a:srgbClr val="00B0F0"/>
                </a:solidFill>
                <a:latin typeface="+mn-lt"/>
                <a:cs typeface="Arial MT"/>
              </a:rPr>
              <a:t>correct?</a:t>
            </a:r>
            <a:endParaRPr sz="1100" dirty="0">
              <a:solidFill>
                <a:srgbClr val="00B0F0"/>
              </a:solidFill>
              <a:latin typeface="+mn-lt"/>
              <a:cs typeface="Arial MT"/>
            </a:endParaRPr>
          </a:p>
        </p:txBody>
      </p:sp>
    </p:spTree>
  </p:cSld>
  <p:clrMapOvr>
    <a:masterClrMapping/>
  </p:clrMapOvr>
  <p:transition>
    <p:cut/>
  </p:transition>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557960"/>
          </a:xfrm>
          <a:prstGeom prst="rect">
            <a:avLst/>
          </a:prstGeom>
        </p:spPr>
        <p:txBody>
          <a:bodyPr vert="horz" wrap="square" lIns="0" tIns="213474" rIns="0" bIns="0" rtlCol="0">
            <a:spAutoFit/>
          </a:bodyPr>
          <a:lstStyle/>
          <a:p>
            <a:pPr marL="12700" marR="5080">
              <a:lnSpc>
                <a:spcPct val="102600"/>
              </a:lnSpc>
              <a:spcBef>
                <a:spcPts val="55"/>
              </a:spcBef>
            </a:pPr>
            <a:r>
              <a:rPr spc="-95" dirty="0">
                <a:solidFill>
                  <a:srgbClr val="000000"/>
                </a:solidFill>
                <a:latin typeface="+mn-lt"/>
              </a:rPr>
              <a:t>Say</a:t>
            </a:r>
            <a:r>
              <a:rPr spc="20" dirty="0">
                <a:solidFill>
                  <a:srgbClr val="000000"/>
                </a:solidFill>
                <a:latin typeface="+mn-lt"/>
              </a:rPr>
              <a:t> </a:t>
            </a:r>
            <a:r>
              <a:rPr spc="-95" dirty="0">
                <a:solidFill>
                  <a:srgbClr val="000000"/>
                </a:solidFill>
                <a:latin typeface="+mn-lt"/>
              </a:rPr>
              <a:t>we</a:t>
            </a:r>
            <a:r>
              <a:rPr spc="20" dirty="0">
                <a:solidFill>
                  <a:srgbClr val="000000"/>
                </a:solidFill>
                <a:latin typeface="+mn-lt"/>
              </a:rPr>
              <a:t> </a:t>
            </a:r>
            <a:r>
              <a:rPr spc="-20" dirty="0">
                <a:solidFill>
                  <a:srgbClr val="000000"/>
                </a:solidFill>
                <a:latin typeface="+mn-lt"/>
              </a:rPr>
              <a:t>went</a:t>
            </a:r>
            <a:r>
              <a:rPr spc="-15" dirty="0">
                <a:solidFill>
                  <a:srgbClr val="000000"/>
                </a:solidFill>
                <a:latin typeface="+mn-lt"/>
              </a:rPr>
              <a:t> </a:t>
            </a:r>
            <a:r>
              <a:rPr dirty="0">
                <a:solidFill>
                  <a:srgbClr val="000000"/>
                </a:solidFill>
                <a:latin typeface="+mn-lt"/>
              </a:rPr>
              <a:t>out</a:t>
            </a:r>
            <a:r>
              <a:rPr spc="10" dirty="0">
                <a:solidFill>
                  <a:srgbClr val="000000"/>
                </a:solidFill>
                <a:latin typeface="+mn-lt"/>
              </a:rPr>
              <a:t> </a:t>
            </a:r>
            <a:r>
              <a:rPr dirty="0">
                <a:solidFill>
                  <a:srgbClr val="000000"/>
                </a:solidFill>
                <a:latin typeface="+mn-lt"/>
              </a:rPr>
              <a:t>into</a:t>
            </a:r>
            <a:r>
              <a:rPr spc="10" dirty="0">
                <a:solidFill>
                  <a:srgbClr val="000000"/>
                </a:solidFill>
                <a:latin typeface="+mn-lt"/>
              </a:rPr>
              <a:t> </a:t>
            </a:r>
            <a:r>
              <a:rPr dirty="0">
                <a:solidFill>
                  <a:srgbClr val="000000"/>
                </a:solidFill>
                <a:latin typeface="+mn-lt"/>
              </a:rPr>
              <a:t>the</a:t>
            </a:r>
            <a:r>
              <a:rPr spc="10" dirty="0">
                <a:solidFill>
                  <a:srgbClr val="000000"/>
                </a:solidFill>
                <a:latin typeface="+mn-lt"/>
              </a:rPr>
              <a:t> </a:t>
            </a:r>
            <a:r>
              <a:rPr spc="-25" dirty="0">
                <a:solidFill>
                  <a:srgbClr val="000000"/>
                </a:solidFill>
                <a:latin typeface="+mn-lt"/>
              </a:rPr>
              <a:t>real</a:t>
            </a:r>
            <a:r>
              <a:rPr spc="10" dirty="0">
                <a:solidFill>
                  <a:srgbClr val="000000"/>
                </a:solidFill>
                <a:latin typeface="+mn-lt"/>
              </a:rPr>
              <a:t> </a:t>
            </a:r>
            <a:r>
              <a:rPr spc="-30" dirty="0">
                <a:solidFill>
                  <a:srgbClr val="000000"/>
                </a:solidFill>
                <a:latin typeface="+mn-lt"/>
              </a:rPr>
              <a:t>world</a:t>
            </a:r>
            <a:r>
              <a:rPr spc="10" dirty="0">
                <a:solidFill>
                  <a:srgbClr val="000000"/>
                </a:solidFill>
                <a:latin typeface="+mn-lt"/>
              </a:rPr>
              <a:t> </a:t>
            </a:r>
            <a:r>
              <a:rPr spc="-45" dirty="0">
                <a:solidFill>
                  <a:srgbClr val="000000"/>
                </a:solidFill>
                <a:latin typeface="+mn-lt"/>
              </a:rPr>
              <a:t>and</a:t>
            </a:r>
            <a:r>
              <a:rPr spc="5" dirty="0">
                <a:solidFill>
                  <a:srgbClr val="000000"/>
                </a:solidFill>
                <a:latin typeface="+mn-lt"/>
              </a:rPr>
              <a:t> </a:t>
            </a:r>
            <a:r>
              <a:rPr spc="-80" dirty="0">
                <a:solidFill>
                  <a:srgbClr val="000000"/>
                </a:solidFill>
                <a:latin typeface="+mn-lt"/>
              </a:rPr>
              <a:t>observed</a:t>
            </a:r>
            <a:r>
              <a:rPr spc="10" dirty="0">
                <a:solidFill>
                  <a:srgbClr val="000000"/>
                </a:solidFill>
                <a:latin typeface="+mn-lt"/>
              </a:rPr>
              <a:t> </a:t>
            </a:r>
            <a:r>
              <a:rPr dirty="0">
                <a:solidFill>
                  <a:srgbClr val="000000"/>
                </a:solidFill>
                <a:latin typeface="+mn-lt"/>
              </a:rPr>
              <a:t>that</a:t>
            </a:r>
            <a:r>
              <a:rPr spc="10" dirty="0">
                <a:solidFill>
                  <a:srgbClr val="000000"/>
                </a:solidFill>
                <a:latin typeface="+mn-lt"/>
              </a:rPr>
              <a:t> </a:t>
            </a:r>
            <a:r>
              <a:rPr spc="-20" dirty="0">
                <a:solidFill>
                  <a:srgbClr val="000000"/>
                </a:solidFill>
                <a:latin typeface="+mn-lt"/>
              </a:rPr>
              <a:t>wealthy </a:t>
            </a:r>
            <a:r>
              <a:rPr spc="-65" dirty="0">
                <a:solidFill>
                  <a:srgbClr val="000000"/>
                </a:solidFill>
                <a:latin typeface="+mn-lt"/>
              </a:rPr>
              <a:t>democracies</a:t>
            </a:r>
            <a:r>
              <a:rPr spc="-10" dirty="0">
                <a:solidFill>
                  <a:srgbClr val="000000"/>
                </a:solidFill>
                <a:latin typeface="+mn-lt"/>
              </a:rPr>
              <a:t> </a:t>
            </a:r>
            <a:r>
              <a:rPr dirty="0">
                <a:solidFill>
                  <a:srgbClr val="000000"/>
                </a:solidFill>
                <a:latin typeface="+mn-lt"/>
              </a:rPr>
              <a:t>do</a:t>
            </a:r>
            <a:r>
              <a:rPr spc="-40" dirty="0">
                <a:solidFill>
                  <a:srgbClr val="000000"/>
                </a:solidFill>
                <a:latin typeface="+mn-lt"/>
              </a:rPr>
              <a:t> </a:t>
            </a:r>
            <a:r>
              <a:rPr dirty="0">
                <a:solidFill>
                  <a:srgbClr val="000000"/>
                </a:solidFill>
                <a:latin typeface="+mn-lt"/>
              </a:rPr>
              <a:t>in</a:t>
            </a:r>
            <a:r>
              <a:rPr spc="-20" dirty="0">
                <a:solidFill>
                  <a:srgbClr val="000000"/>
                </a:solidFill>
                <a:latin typeface="+mn-lt"/>
              </a:rPr>
              <a:t> </a:t>
            </a:r>
            <a:r>
              <a:rPr dirty="0">
                <a:solidFill>
                  <a:srgbClr val="000000"/>
                </a:solidFill>
                <a:latin typeface="+mn-lt"/>
              </a:rPr>
              <a:t>fact</a:t>
            </a:r>
            <a:r>
              <a:rPr spc="-25" dirty="0">
                <a:solidFill>
                  <a:srgbClr val="000000"/>
                </a:solidFill>
                <a:latin typeface="+mn-lt"/>
              </a:rPr>
              <a:t> </a:t>
            </a:r>
            <a:r>
              <a:rPr spc="-20" dirty="0">
                <a:solidFill>
                  <a:srgbClr val="000000"/>
                </a:solidFill>
                <a:latin typeface="+mn-lt"/>
              </a:rPr>
              <a:t>live </a:t>
            </a:r>
            <a:r>
              <a:rPr spc="-40" dirty="0">
                <a:solidFill>
                  <a:srgbClr val="000000"/>
                </a:solidFill>
                <a:latin typeface="+mn-lt"/>
              </a:rPr>
              <a:t>longer</a:t>
            </a:r>
            <a:r>
              <a:rPr spc="-25" dirty="0">
                <a:solidFill>
                  <a:srgbClr val="000000"/>
                </a:solidFill>
                <a:latin typeface="+mn-lt"/>
              </a:rPr>
              <a:t> </a:t>
            </a:r>
            <a:r>
              <a:rPr dirty="0">
                <a:solidFill>
                  <a:srgbClr val="000000"/>
                </a:solidFill>
                <a:latin typeface="+mn-lt"/>
              </a:rPr>
              <a:t>than</a:t>
            </a:r>
            <a:r>
              <a:rPr spc="-25" dirty="0">
                <a:solidFill>
                  <a:srgbClr val="000000"/>
                </a:solidFill>
                <a:latin typeface="+mn-lt"/>
              </a:rPr>
              <a:t> </a:t>
            </a:r>
            <a:r>
              <a:rPr spc="-10" dirty="0">
                <a:solidFill>
                  <a:srgbClr val="000000"/>
                </a:solidFill>
                <a:latin typeface="+mn-lt"/>
              </a:rPr>
              <a:t>poor</a:t>
            </a:r>
            <a:r>
              <a:rPr spc="-20" dirty="0">
                <a:solidFill>
                  <a:srgbClr val="000000"/>
                </a:solidFill>
                <a:latin typeface="+mn-lt"/>
              </a:rPr>
              <a:t> </a:t>
            </a:r>
            <a:r>
              <a:rPr spc="-10" dirty="0">
                <a:solidFill>
                  <a:srgbClr val="000000"/>
                </a:solidFill>
                <a:latin typeface="+mn-lt"/>
              </a:rPr>
              <a:t>democracies.</a:t>
            </a:r>
          </a:p>
        </p:txBody>
      </p:sp>
      <p:sp>
        <p:nvSpPr>
          <p:cNvPr id="3" name="object 3"/>
          <p:cNvSpPr txBox="1">
            <a:spLocks noGrp="1"/>
          </p:cNvSpPr>
          <p:nvPr>
            <p:ph type="body" idx="1"/>
          </p:nvPr>
        </p:nvSpPr>
        <p:spPr>
          <a:prstGeom prst="rect">
            <a:avLst/>
          </a:prstGeom>
        </p:spPr>
        <p:txBody>
          <a:bodyPr vert="horz" wrap="square" lIns="0" tIns="11430" rIns="0" bIns="0" rtlCol="0">
            <a:spAutoFit/>
          </a:bodyPr>
          <a:lstStyle/>
          <a:p>
            <a:pPr marL="12700">
              <a:lnSpc>
                <a:spcPct val="100000"/>
              </a:lnSpc>
              <a:spcBef>
                <a:spcPts val="90"/>
              </a:spcBef>
            </a:pPr>
            <a:r>
              <a:rPr spc="-65" dirty="0">
                <a:solidFill>
                  <a:srgbClr val="00B0F0"/>
                </a:solidFill>
                <a:latin typeface="+mn-lt"/>
              </a:rPr>
              <a:t>Can</a:t>
            </a:r>
            <a:r>
              <a:rPr spc="-10" dirty="0">
                <a:solidFill>
                  <a:srgbClr val="00B0F0"/>
                </a:solidFill>
                <a:latin typeface="+mn-lt"/>
              </a:rPr>
              <a:t> </a:t>
            </a:r>
            <a:r>
              <a:rPr spc="-90" dirty="0">
                <a:solidFill>
                  <a:srgbClr val="00B0F0"/>
                </a:solidFill>
                <a:latin typeface="+mn-lt"/>
              </a:rPr>
              <a:t>we</a:t>
            </a:r>
            <a:r>
              <a:rPr spc="15" dirty="0">
                <a:solidFill>
                  <a:srgbClr val="00B0F0"/>
                </a:solidFill>
                <a:latin typeface="+mn-lt"/>
              </a:rPr>
              <a:t> </a:t>
            </a:r>
            <a:r>
              <a:rPr spc="-55" dirty="0">
                <a:solidFill>
                  <a:srgbClr val="00B0F0"/>
                </a:solidFill>
                <a:latin typeface="+mn-lt"/>
              </a:rPr>
              <a:t>conclude</a:t>
            </a:r>
            <a:r>
              <a:rPr spc="-20" dirty="0">
                <a:solidFill>
                  <a:srgbClr val="00B0F0"/>
                </a:solidFill>
                <a:latin typeface="+mn-lt"/>
              </a:rPr>
              <a:t> </a:t>
            </a:r>
            <a:r>
              <a:rPr dirty="0">
                <a:solidFill>
                  <a:srgbClr val="00B0F0"/>
                </a:solidFill>
                <a:latin typeface="+mn-lt"/>
              </a:rPr>
              <a:t>from</a:t>
            </a:r>
            <a:r>
              <a:rPr spc="-10" dirty="0">
                <a:solidFill>
                  <a:srgbClr val="00B0F0"/>
                </a:solidFill>
                <a:latin typeface="+mn-lt"/>
              </a:rPr>
              <a:t> </a:t>
            </a:r>
            <a:r>
              <a:rPr dirty="0">
                <a:solidFill>
                  <a:srgbClr val="00B0F0"/>
                </a:solidFill>
                <a:latin typeface="+mn-lt"/>
              </a:rPr>
              <a:t>this</a:t>
            </a:r>
            <a:r>
              <a:rPr spc="-10" dirty="0">
                <a:solidFill>
                  <a:srgbClr val="00B0F0"/>
                </a:solidFill>
                <a:latin typeface="+mn-lt"/>
              </a:rPr>
              <a:t> </a:t>
            </a:r>
            <a:r>
              <a:rPr dirty="0">
                <a:solidFill>
                  <a:srgbClr val="00B0F0"/>
                </a:solidFill>
                <a:latin typeface="+mn-lt"/>
              </a:rPr>
              <a:t>that</a:t>
            </a:r>
            <a:r>
              <a:rPr spc="-5" dirty="0">
                <a:solidFill>
                  <a:srgbClr val="00B0F0"/>
                </a:solidFill>
                <a:latin typeface="+mn-lt"/>
              </a:rPr>
              <a:t> </a:t>
            </a:r>
            <a:r>
              <a:rPr dirty="0">
                <a:solidFill>
                  <a:srgbClr val="00B0F0"/>
                </a:solidFill>
                <a:latin typeface="+mn-lt"/>
              </a:rPr>
              <a:t>our</a:t>
            </a:r>
            <a:r>
              <a:rPr spc="-5" dirty="0">
                <a:solidFill>
                  <a:srgbClr val="00B0F0"/>
                </a:solidFill>
                <a:latin typeface="+mn-lt"/>
              </a:rPr>
              <a:t> </a:t>
            </a:r>
            <a:r>
              <a:rPr spc="-30" dirty="0">
                <a:solidFill>
                  <a:srgbClr val="00B0F0"/>
                </a:solidFill>
                <a:latin typeface="+mn-lt"/>
              </a:rPr>
              <a:t>theory</a:t>
            </a:r>
            <a:r>
              <a:rPr spc="-5" dirty="0">
                <a:solidFill>
                  <a:srgbClr val="00B0F0"/>
                </a:solidFill>
                <a:latin typeface="+mn-lt"/>
              </a:rPr>
              <a:t> </a:t>
            </a:r>
            <a:r>
              <a:rPr spc="-10" dirty="0">
                <a:solidFill>
                  <a:srgbClr val="00B0F0"/>
                </a:solidFill>
                <a:latin typeface="+mn-lt"/>
              </a:rPr>
              <a:t>is correct?</a:t>
            </a:r>
          </a:p>
          <a:p>
            <a:pPr>
              <a:lnSpc>
                <a:spcPct val="100000"/>
              </a:lnSpc>
            </a:pPr>
            <a:endParaRPr spc="-10" dirty="0">
              <a:latin typeface="+mn-lt"/>
            </a:endParaRPr>
          </a:p>
          <a:p>
            <a:pPr>
              <a:lnSpc>
                <a:spcPct val="100000"/>
              </a:lnSpc>
              <a:spcBef>
                <a:spcPts val="340"/>
              </a:spcBef>
            </a:pPr>
            <a:endParaRPr spc="-10" dirty="0">
              <a:latin typeface="+mn-lt"/>
            </a:endParaRPr>
          </a:p>
          <a:p>
            <a:pPr marL="12700">
              <a:lnSpc>
                <a:spcPct val="100000"/>
              </a:lnSpc>
            </a:pPr>
            <a:r>
              <a:rPr spc="-10" dirty="0">
                <a:solidFill>
                  <a:srgbClr val="000000"/>
                </a:solidFill>
                <a:latin typeface="+mn-lt"/>
              </a:rPr>
              <a:t>The</a:t>
            </a:r>
            <a:r>
              <a:rPr spc="-45" dirty="0">
                <a:solidFill>
                  <a:srgbClr val="000000"/>
                </a:solidFill>
                <a:latin typeface="+mn-lt"/>
              </a:rPr>
              <a:t> </a:t>
            </a:r>
            <a:r>
              <a:rPr spc="-85" dirty="0">
                <a:solidFill>
                  <a:srgbClr val="000000"/>
                </a:solidFill>
                <a:latin typeface="+mn-lt"/>
              </a:rPr>
              <a:t>answer</a:t>
            </a:r>
            <a:r>
              <a:rPr spc="10" dirty="0">
                <a:solidFill>
                  <a:srgbClr val="000000"/>
                </a:solidFill>
                <a:latin typeface="+mn-lt"/>
              </a:rPr>
              <a:t> </a:t>
            </a:r>
            <a:r>
              <a:rPr spc="-35" dirty="0">
                <a:solidFill>
                  <a:srgbClr val="000000"/>
                </a:solidFill>
                <a:latin typeface="+mn-lt"/>
              </a:rPr>
              <a:t>is</a:t>
            </a:r>
            <a:r>
              <a:rPr spc="-5" dirty="0">
                <a:solidFill>
                  <a:srgbClr val="000000"/>
                </a:solidFill>
                <a:latin typeface="+mn-lt"/>
              </a:rPr>
              <a:t> </a:t>
            </a:r>
            <a:r>
              <a:rPr b="1" dirty="0">
                <a:solidFill>
                  <a:srgbClr val="00B0F0"/>
                </a:solidFill>
                <a:latin typeface="+mn-lt"/>
                <a:cs typeface="Arial"/>
              </a:rPr>
              <a:t>NO</a:t>
            </a:r>
            <a:r>
              <a:rPr dirty="0">
                <a:solidFill>
                  <a:srgbClr val="00B0F0"/>
                </a:solidFill>
                <a:latin typeface="+mn-lt"/>
              </a:rPr>
              <a:t>,</a:t>
            </a:r>
            <a:r>
              <a:rPr spc="-5" dirty="0">
                <a:solidFill>
                  <a:srgbClr val="00B0F0"/>
                </a:solidFill>
                <a:latin typeface="+mn-lt"/>
              </a:rPr>
              <a:t> </a:t>
            </a:r>
            <a:r>
              <a:rPr spc="-95" dirty="0">
                <a:solidFill>
                  <a:srgbClr val="000000"/>
                </a:solidFill>
                <a:latin typeface="+mn-lt"/>
              </a:rPr>
              <a:t>because</a:t>
            </a:r>
            <a:r>
              <a:rPr spc="20" dirty="0">
                <a:solidFill>
                  <a:srgbClr val="000000"/>
                </a:solidFill>
                <a:latin typeface="+mn-lt"/>
              </a:rPr>
              <a:t> </a:t>
            </a:r>
            <a:r>
              <a:rPr dirty="0">
                <a:solidFill>
                  <a:srgbClr val="000000"/>
                </a:solidFill>
                <a:latin typeface="+mn-lt"/>
              </a:rPr>
              <a:t>this</a:t>
            </a:r>
            <a:r>
              <a:rPr spc="-5" dirty="0">
                <a:solidFill>
                  <a:srgbClr val="000000"/>
                </a:solidFill>
                <a:latin typeface="+mn-lt"/>
              </a:rPr>
              <a:t> </a:t>
            </a:r>
            <a:r>
              <a:rPr spc="-50" dirty="0">
                <a:solidFill>
                  <a:srgbClr val="000000"/>
                </a:solidFill>
                <a:latin typeface="+mn-lt"/>
              </a:rPr>
              <a:t>would</a:t>
            </a:r>
            <a:r>
              <a:rPr spc="-5" dirty="0">
                <a:solidFill>
                  <a:srgbClr val="000000"/>
                </a:solidFill>
                <a:latin typeface="+mn-lt"/>
              </a:rPr>
              <a:t> </a:t>
            </a:r>
            <a:r>
              <a:rPr spc="-60" dirty="0">
                <a:solidFill>
                  <a:srgbClr val="000000"/>
                </a:solidFill>
                <a:latin typeface="+mn-lt"/>
              </a:rPr>
              <a:t>be</a:t>
            </a:r>
            <a:r>
              <a:rPr spc="-5" dirty="0">
                <a:solidFill>
                  <a:srgbClr val="000000"/>
                </a:solidFill>
                <a:latin typeface="+mn-lt"/>
              </a:rPr>
              <a:t> </a:t>
            </a:r>
            <a:r>
              <a:rPr spc="-20" dirty="0">
                <a:solidFill>
                  <a:srgbClr val="000000"/>
                </a:solidFill>
                <a:latin typeface="+mn-lt"/>
              </a:rPr>
              <a:t>affirming</a:t>
            </a:r>
            <a:r>
              <a:rPr spc="-5" dirty="0">
                <a:solidFill>
                  <a:srgbClr val="000000"/>
                </a:solidFill>
                <a:latin typeface="+mn-lt"/>
              </a:rPr>
              <a:t> </a:t>
            </a:r>
            <a:r>
              <a:rPr spc="-10" dirty="0">
                <a:solidFill>
                  <a:srgbClr val="000000"/>
                </a:solidFill>
                <a:latin typeface="+mn-lt"/>
              </a:rPr>
              <a:t>the</a:t>
            </a:r>
            <a:r>
              <a:rPr spc="-5" dirty="0">
                <a:solidFill>
                  <a:srgbClr val="000000"/>
                </a:solidFill>
                <a:latin typeface="+mn-lt"/>
              </a:rPr>
              <a:t> </a:t>
            </a:r>
            <a:r>
              <a:rPr spc="-40" dirty="0">
                <a:solidFill>
                  <a:srgbClr val="000000"/>
                </a:solidFill>
                <a:latin typeface="+mn-lt"/>
              </a:rPr>
              <a:t>consequent.</a:t>
            </a:r>
          </a:p>
        </p:txBody>
      </p:sp>
    </p:spTree>
  </p:cSld>
  <p:clrMapOvr>
    <a:masterClrMapping/>
  </p:clrMapOvr>
  <p:transition>
    <p:cut/>
  </p:transition>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42668"/>
            <a:ext cx="2540635" cy="232756"/>
          </a:xfrm>
          <a:prstGeom prst="rect">
            <a:avLst/>
          </a:prstGeom>
        </p:spPr>
        <p:txBody>
          <a:bodyPr vert="horz" wrap="square" lIns="0" tIns="17145" rIns="0" bIns="0" rtlCol="0">
            <a:spAutoFit/>
          </a:bodyPr>
          <a:lstStyle/>
          <a:p>
            <a:pPr marL="12700">
              <a:lnSpc>
                <a:spcPct val="100000"/>
              </a:lnSpc>
              <a:spcBef>
                <a:spcPts val="135"/>
              </a:spcBef>
            </a:pPr>
            <a:r>
              <a:rPr sz="1400" spc="-20" dirty="0">
                <a:solidFill>
                  <a:srgbClr val="00B0F0"/>
                </a:solidFill>
                <a:latin typeface="+mn-lt"/>
                <a:cs typeface="Tahoma"/>
              </a:rPr>
              <a:t>Affirming</a:t>
            </a:r>
            <a:r>
              <a:rPr sz="1400" spc="-65" dirty="0">
                <a:solidFill>
                  <a:srgbClr val="00B0F0"/>
                </a:solidFill>
                <a:latin typeface="+mn-lt"/>
                <a:cs typeface="Tahoma"/>
              </a:rPr>
              <a:t> </a:t>
            </a:r>
            <a:r>
              <a:rPr sz="1400" dirty="0">
                <a:solidFill>
                  <a:srgbClr val="00B0F0"/>
                </a:solidFill>
                <a:latin typeface="+mn-lt"/>
                <a:cs typeface="Tahoma"/>
              </a:rPr>
              <a:t>the</a:t>
            </a:r>
            <a:r>
              <a:rPr sz="1400" spc="-65" dirty="0">
                <a:solidFill>
                  <a:srgbClr val="00B0F0"/>
                </a:solidFill>
                <a:latin typeface="+mn-lt"/>
                <a:cs typeface="Tahoma"/>
              </a:rPr>
              <a:t> </a:t>
            </a:r>
            <a:r>
              <a:rPr sz="1400" spc="-45" dirty="0">
                <a:solidFill>
                  <a:srgbClr val="00B0F0"/>
                </a:solidFill>
                <a:latin typeface="+mn-lt"/>
                <a:cs typeface="Tahoma"/>
              </a:rPr>
              <a:t>Consequent:</a:t>
            </a:r>
            <a:r>
              <a:rPr sz="1400" spc="65" dirty="0">
                <a:solidFill>
                  <a:srgbClr val="00B0F0"/>
                </a:solidFill>
                <a:latin typeface="+mn-lt"/>
                <a:cs typeface="Tahoma"/>
              </a:rPr>
              <a:t> </a:t>
            </a:r>
            <a:r>
              <a:rPr sz="1400" spc="-40" dirty="0">
                <a:solidFill>
                  <a:srgbClr val="00B0F0"/>
                </a:solidFill>
                <a:latin typeface="+mn-lt"/>
                <a:cs typeface="Tahoma"/>
              </a:rPr>
              <a:t>Invalid</a:t>
            </a:r>
            <a:endParaRPr sz="1400" dirty="0">
              <a:solidFill>
                <a:srgbClr val="00B0F0"/>
              </a:solidFill>
              <a:latin typeface="+mn-lt"/>
              <a:cs typeface="Tahoma"/>
            </a:endParaRPr>
          </a:p>
        </p:txBody>
      </p:sp>
      <p:graphicFrame>
        <p:nvGraphicFramePr>
          <p:cNvPr id="3" name="object 3"/>
          <p:cNvGraphicFramePr>
            <a:graphicFrameLocks noGrp="1"/>
          </p:cNvGraphicFramePr>
          <p:nvPr>
            <p:extLst>
              <p:ext uri="{D42A27DB-BD31-4B8C-83A1-F6EECF244321}">
                <p14:modId xmlns:p14="http://schemas.microsoft.com/office/powerpoint/2010/main" val="973716762"/>
              </p:ext>
            </p:extLst>
          </p:nvPr>
        </p:nvGraphicFramePr>
        <p:xfrm>
          <a:off x="359994" y="1081389"/>
          <a:ext cx="4195445" cy="1307465"/>
        </p:xfrm>
        <a:graphic>
          <a:graphicData uri="http://schemas.openxmlformats.org/drawingml/2006/table">
            <a:tbl>
              <a:tblPr firstRow="1" bandRow="1">
                <a:tableStyleId>{2D5ABB26-0587-4C30-8999-92F81FD0307C}</a:tableStyleId>
              </a:tblPr>
              <a:tblGrid>
                <a:gridCol w="755650">
                  <a:extLst>
                    <a:ext uri="{9D8B030D-6E8A-4147-A177-3AD203B41FA5}">
                      <a16:colId xmlns:a16="http://schemas.microsoft.com/office/drawing/2014/main" val="20000"/>
                    </a:ext>
                  </a:extLst>
                </a:gridCol>
                <a:gridCol w="1509395">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235585">
                <a:tc>
                  <a:txBody>
                    <a:bodyPr/>
                    <a:lstStyle/>
                    <a:p>
                      <a:pPr marL="75565">
                        <a:lnSpc>
                          <a:spcPts val="765"/>
                        </a:lnSpc>
                      </a:pPr>
                      <a:r>
                        <a:rPr sz="800" spc="-25" dirty="0">
                          <a:latin typeface="+mn-lt"/>
                          <a:cs typeface="Arial MT"/>
                        </a:rPr>
                        <a:t>General</a:t>
                      </a:r>
                      <a:r>
                        <a:rPr sz="800" spc="5" dirty="0">
                          <a:latin typeface="+mn-lt"/>
                          <a:cs typeface="Arial MT"/>
                        </a:rPr>
                        <a:t> </a:t>
                      </a:r>
                      <a:r>
                        <a:rPr sz="800" spc="-20" dirty="0">
                          <a:latin typeface="+mn-lt"/>
                          <a:cs typeface="Arial MT"/>
                        </a:rPr>
                        <a:t>Form</a:t>
                      </a:r>
                      <a:endParaRPr sz="800">
                        <a:latin typeface="+mn-lt"/>
                        <a:cs typeface="Arial MT"/>
                      </a:endParaRPr>
                    </a:p>
                  </a:txBody>
                  <a:tcPr marL="0" marR="0" marT="0" marB="0">
                    <a:lnB w="6350">
                      <a:solidFill>
                        <a:srgbClr val="000000"/>
                      </a:solidFill>
                      <a:prstDash val="solid"/>
                    </a:lnB>
                  </a:tcPr>
                </a:tc>
                <a:tc>
                  <a:txBody>
                    <a:bodyPr/>
                    <a:lstStyle/>
                    <a:p>
                      <a:pPr marL="75565">
                        <a:lnSpc>
                          <a:spcPts val="765"/>
                        </a:lnSpc>
                      </a:pPr>
                      <a:r>
                        <a:rPr sz="800" spc="-10" dirty="0">
                          <a:latin typeface="+mn-lt"/>
                          <a:cs typeface="Arial MT"/>
                        </a:rPr>
                        <a:t>Example</a:t>
                      </a:r>
                      <a:endParaRPr sz="800">
                        <a:latin typeface="+mn-lt"/>
                        <a:cs typeface="Arial MT"/>
                      </a:endParaRPr>
                    </a:p>
                  </a:txBody>
                  <a:tcPr marL="0" marR="0" marT="0" marB="0">
                    <a:lnB w="6350">
                      <a:solidFill>
                        <a:srgbClr val="000000"/>
                      </a:solidFill>
                      <a:prstDash val="solid"/>
                    </a:lnB>
                  </a:tcPr>
                </a:tc>
                <a:tc>
                  <a:txBody>
                    <a:bodyPr/>
                    <a:lstStyle/>
                    <a:p>
                      <a:pPr marL="76200">
                        <a:lnSpc>
                          <a:spcPts val="765"/>
                        </a:lnSpc>
                      </a:pPr>
                      <a:r>
                        <a:rPr sz="800" spc="-10" dirty="0">
                          <a:latin typeface="+mn-lt"/>
                          <a:cs typeface="Arial MT"/>
                        </a:rPr>
                        <a:t>Specific</a:t>
                      </a:r>
                      <a:r>
                        <a:rPr sz="800" spc="10" dirty="0">
                          <a:latin typeface="+mn-lt"/>
                          <a:cs typeface="Arial MT"/>
                        </a:rPr>
                        <a:t> </a:t>
                      </a:r>
                      <a:r>
                        <a:rPr sz="800" spc="-10" dirty="0">
                          <a:latin typeface="+mn-lt"/>
                          <a:cs typeface="Arial MT"/>
                        </a:rPr>
                        <a:t>Example</a:t>
                      </a:r>
                      <a:endParaRPr sz="800" dirty="0">
                        <a:latin typeface="+mn-lt"/>
                        <a:cs typeface="Arial MT"/>
                      </a:endParaRPr>
                    </a:p>
                  </a:txBody>
                  <a:tcPr marL="0" marR="0" marT="0" marB="0">
                    <a:lnB w="6350">
                      <a:solidFill>
                        <a:srgbClr val="000000"/>
                      </a:solidFill>
                      <a:prstDash val="solid"/>
                    </a:lnB>
                  </a:tcPr>
                </a:tc>
                <a:extLst>
                  <a:ext uri="{0D108BD9-81ED-4DB2-BD59-A6C34878D82A}">
                    <a16:rowId xmlns:a16="http://schemas.microsoft.com/office/drawing/2014/main" val="10000"/>
                  </a:ext>
                </a:extLst>
              </a:tr>
              <a:tr h="541020">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P,</a:t>
                      </a:r>
                      <a:r>
                        <a:rPr sz="800" spc="45" dirty="0">
                          <a:latin typeface="+mn-lt"/>
                          <a:cs typeface="Arial MT"/>
                        </a:rPr>
                        <a:t> </a:t>
                      </a:r>
                      <a:r>
                        <a:rPr sz="800" dirty="0">
                          <a:latin typeface="+mn-lt"/>
                          <a:cs typeface="Arial MT"/>
                        </a:rPr>
                        <a:t>then</a:t>
                      </a:r>
                      <a:r>
                        <a:rPr sz="800" spc="40" dirty="0">
                          <a:latin typeface="+mn-lt"/>
                          <a:cs typeface="Arial MT"/>
                        </a:rPr>
                        <a:t> </a:t>
                      </a:r>
                      <a:r>
                        <a:rPr sz="800" spc="-25" dirty="0">
                          <a:latin typeface="+mn-lt"/>
                          <a:cs typeface="Arial MT"/>
                        </a:rPr>
                        <a:t>Q.</a:t>
                      </a:r>
                      <a:endParaRPr sz="800">
                        <a:latin typeface="+mn-lt"/>
                        <a:cs typeface="Arial MT"/>
                      </a:endParaRPr>
                    </a:p>
                  </a:txBody>
                  <a:tcPr marL="0" marR="0" marT="104775" marB="0">
                    <a:lnT w="6350">
                      <a:solidFill>
                        <a:srgbClr val="000000"/>
                      </a:solidFill>
                      <a:prstDash val="solid"/>
                    </a:lnT>
                  </a:tcPr>
                </a:tc>
                <a:tc>
                  <a:txBody>
                    <a:bodyPr/>
                    <a:lstStyle/>
                    <a:p>
                      <a:pPr marL="75565" marR="281940">
                        <a:lnSpc>
                          <a:spcPts val="950"/>
                        </a:lnSpc>
                        <a:spcBef>
                          <a:spcPts val="865"/>
                        </a:spcBef>
                      </a:pPr>
                      <a:r>
                        <a:rPr sz="800" dirty="0">
                          <a:latin typeface="+mn-lt"/>
                          <a:cs typeface="Arial MT"/>
                        </a:rPr>
                        <a:t>If</a:t>
                      </a:r>
                      <a:r>
                        <a:rPr sz="800" spc="40" dirty="0">
                          <a:latin typeface="+mn-lt"/>
                          <a:cs typeface="Arial MT"/>
                        </a:rPr>
                        <a:t> </a:t>
                      </a:r>
                      <a:r>
                        <a:rPr sz="800" dirty="0">
                          <a:latin typeface="+mn-lt"/>
                          <a:cs typeface="Arial MT"/>
                        </a:rPr>
                        <a:t>our</a:t>
                      </a:r>
                      <a:r>
                        <a:rPr sz="800" spc="40" dirty="0">
                          <a:latin typeface="+mn-lt"/>
                          <a:cs typeface="Arial MT"/>
                        </a:rPr>
                        <a:t> </a:t>
                      </a:r>
                      <a:r>
                        <a:rPr sz="800" dirty="0">
                          <a:latin typeface="+mn-lt"/>
                          <a:cs typeface="Arial MT"/>
                        </a:rPr>
                        <a:t>theory</a:t>
                      </a:r>
                      <a:r>
                        <a:rPr sz="800" spc="45" dirty="0">
                          <a:latin typeface="+mn-lt"/>
                          <a:cs typeface="Arial MT"/>
                        </a:rPr>
                        <a:t> </a:t>
                      </a:r>
                      <a:r>
                        <a:rPr sz="800" spc="85" dirty="0">
                          <a:latin typeface="+mn-lt"/>
                          <a:cs typeface="Arial MT"/>
                        </a:rPr>
                        <a:t>T</a:t>
                      </a:r>
                      <a:r>
                        <a:rPr sz="800" spc="40" dirty="0">
                          <a:latin typeface="+mn-lt"/>
                          <a:cs typeface="Arial MT"/>
                        </a:rPr>
                        <a:t> </a:t>
                      </a:r>
                      <a:r>
                        <a:rPr sz="800" dirty="0">
                          <a:latin typeface="+mn-lt"/>
                          <a:cs typeface="Arial MT"/>
                        </a:rPr>
                        <a:t>is</a:t>
                      </a:r>
                      <a:r>
                        <a:rPr sz="800" spc="40" dirty="0">
                          <a:latin typeface="+mn-lt"/>
                          <a:cs typeface="Arial MT"/>
                        </a:rPr>
                        <a:t> </a:t>
                      </a:r>
                      <a:r>
                        <a:rPr sz="800" spc="-10" dirty="0">
                          <a:latin typeface="+mn-lt"/>
                          <a:cs typeface="Arial MT"/>
                        </a:rPr>
                        <a:t>correct, </a:t>
                      </a:r>
                      <a:r>
                        <a:rPr sz="800" dirty="0">
                          <a:latin typeface="+mn-lt"/>
                          <a:cs typeface="Arial MT"/>
                        </a:rPr>
                        <a:t>then </a:t>
                      </a:r>
                      <a:r>
                        <a:rPr sz="800" spc="-10" dirty="0">
                          <a:latin typeface="+mn-lt"/>
                          <a:cs typeface="Arial MT"/>
                        </a:rPr>
                        <a:t>we</a:t>
                      </a:r>
                      <a:r>
                        <a:rPr sz="800" spc="5" dirty="0">
                          <a:latin typeface="+mn-lt"/>
                          <a:cs typeface="Arial MT"/>
                        </a:rPr>
                        <a:t> </a:t>
                      </a:r>
                      <a:r>
                        <a:rPr sz="800" spc="-10" dirty="0">
                          <a:latin typeface="+mn-lt"/>
                          <a:cs typeface="Arial MT"/>
                        </a:rPr>
                        <a:t>should</a:t>
                      </a:r>
                      <a:r>
                        <a:rPr sz="800" dirty="0">
                          <a:latin typeface="+mn-lt"/>
                          <a:cs typeface="Arial MT"/>
                        </a:rPr>
                        <a:t> </a:t>
                      </a:r>
                      <a:r>
                        <a:rPr sz="800" spc="-10" dirty="0">
                          <a:latin typeface="+mn-lt"/>
                          <a:cs typeface="Arial MT"/>
                        </a:rPr>
                        <a:t>observe </a:t>
                      </a:r>
                      <a:r>
                        <a:rPr sz="800" dirty="0">
                          <a:latin typeface="+mn-lt"/>
                          <a:cs typeface="Arial MT"/>
                        </a:rPr>
                        <a:t>implication</a:t>
                      </a:r>
                      <a:r>
                        <a:rPr sz="800" spc="95" dirty="0">
                          <a:latin typeface="+mn-lt"/>
                          <a:cs typeface="Arial MT"/>
                        </a:rPr>
                        <a:t> </a:t>
                      </a:r>
                      <a:r>
                        <a:rPr sz="800" spc="-25" dirty="0">
                          <a:latin typeface="+mn-lt"/>
                          <a:cs typeface="Arial MT"/>
                        </a:rPr>
                        <a:t>I.</a:t>
                      </a:r>
                      <a:endParaRPr sz="800">
                        <a:latin typeface="+mn-lt"/>
                        <a:cs typeface="Arial MT"/>
                      </a:endParaRPr>
                    </a:p>
                  </a:txBody>
                  <a:tcPr marL="0" marR="0" marT="109855" marB="0">
                    <a:lnT w="6350">
                      <a:solidFill>
                        <a:srgbClr val="000000"/>
                      </a:solidFill>
                      <a:prstDash val="solid"/>
                    </a:lnT>
                  </a:tcPr>
                </a:tc>
                <a:tc>
                  <a:txBody>
                    <a:bodyPr/>
                    <a:lstStyle/>
                    <a:p>
                      <a:pPr marL="76200">
                        <a:lnSpc>
                          <a:spcPts val="955"/>
                        </a:lnSpc>
                        <a:spcBef>
                          <a:spcPts val="825"/>
                        </a:spcBef>
                      </a:pPr>
                      <a:r>
                        <a:rPr sz="800" dirty="0">
                          <a:latin typeface="+mn-lt"/>
                          <a:cs typeface="Arial MT"/>
                        </a:rPr>
                        <a:t>If</a:t>
                      </a:r>
                      <a:r>
                        <a:rPr sz="800" spc="35" dirty="0">
                          <a:latin typeface="+mn-lt"/>
                          <a:cs typeface="Arial MT"/>
                        </a:rPr>
                        <a:t> </a:t>
                      </a:r>
                      <a:r>
                        <a:rPr sz="800" dirty="0">
                          <a:latin typeface="+mn-lt"/>
                          <a:cs typeface="Arial MT"/>
                        </a:rPr>
                        <a:t>our</a:t>
                      </a:r>
                      <a:r>
                        <a:rPr sz="800" spc="35" dirty="0">
                          <a:latin typeface="+mn-lt"/>
                          <a:cs typeface="Arial MT"/>
                        </a:rPr>
                        <a:t> </a:t>
                      </a:r>
                      <a:r>
                        <a:rPr sz="800" dirty="0">
                          <a:latin typeface="+mn-lt"/>
                          <a:cs typeface="Arial MT"/>
                        </a:rPr>
                        <a:t>theory</a:t>
                      </a:r>
                      <a:r>
                        <a:rPr sz="800" spc="35" dirty="0">
                          <a:latin typeface="+mn-lt"/>
                          <a:cs typeface="Arial MT"/>
                        </a:rPr>
                        <a:t> </a:t>
                      </a:r>
                      <a:r>
                        <a:rPr sz="800" dirty="0">
                          <a:latin typeface="+mn-lt"/>
                          <a:cs typeface="Arial MT"/>
                        </a:rPr>
                        <a:t>is</a:t>
                      </a:r>
                      <a:r>
                        <a:rPr sz="800" spc="40" dirty="0">
                          <a:latin typeface="+mn-lt"/>
                          <a:cs typeface="Arial MT"/>
                        </a:rPr>
                        <a:t> </a:t>
                      </a:r>
                      <a:r>
                        <a:rPr sz="800" spc="-10" dirty="0">
                          <a:latin typeface="+mn-lt"/>
                          <a:cs typeface="Arial MT"/>
                        </a:rPr>
                        <a:t>correct,</a:t>
                      </a:r>
                      <a:endParaRPr sz="800">
                        <a:latin typeface="+mn-lt"/>
                        <a:cs typeface="Arial MT"/>
                      </a:endParaRPr>
                    </a:p>
                    <a:p>
                      <a:pPr marL="76200" marR="67945" indent="-635">
                        <a:lnSpc>
                          <a:spcPts val="950"/>
                        </a:lnSpc>
                        <a:spcBef>
                          <a:spcPts val="35"/>
                        </a:spcBef>
                      </a:pPr>
                      <a:r>
                        <a:rPr sz="800" dirty="0">
                          <a:latin typeface="+mn-lt"/>
                          <a:cs typeface="Arial MT"/>
                        </a:rPr>
                        <a:t>then</a:t>
                      </a:r>
                      <a:r>
                        <a:rPr sz="800" spc="35" dirty="0">
                          <a:latin typeface="+mn-lt"/>
                          <a:cs typeface="Arial MT"/>
                        </a:rPr>
                        <a:t> </a:t>
                      </a:r>
                      <a:r>
                        <a:rPr sz="800" spc="-10" dirty="0">
                          <a:latin typeface="+mn-lt"/>
                          <a:cs typeface="Arial MT"/>
                        </a:rPr>
                        <a:t>we</a:t>
                      </a:r>
                      <a:r>
                        <a:rPr sz="800" spc="35" dirty="0">
                          <a:latin typeface="+mn-lt"/>
                          <a:cs typeface="Arial MT"/>
                        </a:rPr>
                        <a:t> </a:t>
                      </a:r>
                      <a:r>
                        <a:rPr sz="800" spc="-10" dirty="0">
                          <a:latin typeface="+mn-lt"/>
                          <a:cs typeface="Arial MT"/>
                        </a:rPr>
                        <a:t>should</a:t>
                      </a:r>
                      <a:r>
                        <a:rPr sz="800" spc="35" dirty="0">
                          <a:latin typeface="+mn-lt"/>
                          <a:cs typeface="Arial MT"/>
                        </a:rPr>
                        <a:t> </a:t>
                      </a:r>
                      <a:r>
                        <a:rPr sz="800" spc="-30" dirty="0">
                          <a:latin typeface="+mn-lt"/>
                          <a:cs typeface="Arial MT"/>
                        </a:rPr>
                        <a:t>observe</a:t>
                      </a:r>
                      <a:r>
                        <a:rPr sz="800" spc="35" dirty="0">
                          <a:latin typeface="+mn-lt"/>
                          <a:cs typeface="Arial MT"/>
                        </a:rPr>
                        <a:t> </a:t>
                      </a:r>
                      <a:r>
                        <a:rPr sz="800" dirty="0">
                          <a:latin typeface="+mn-lt"/>
                          <a:cs typeface="Arial MT"/>
                        </a:rPr>
                        <a:t>that</a:t>
                      </a:r>
                      <a:r>
                        <a:rPr sz="800" spc="35" dirty="0">
                          <a:latin typeface="+mn-lt"/>
                          <a:cs typeface="Arial MT"/>
                        </a:rPr>
                        <a:t> </a:t>
                      </a:r>
                      <a:r>
                        <a:rPr sz="800" spc="-20" dirty="0">
                          <a:latin typeface="+mn-lt"/>
                          <a:cs typeface="Arial MT"/>
                        </a:rPr>
                        <a:t>rich </a:t>
                      </a:r>
                      <a:r>
                        <a:rPr sz="800" spc="-25" dirty="0">
                          <a:latin typeface="+mn-lt"/>
                          <a:cs typeface="Arial MT"/>
                        </a:rPr>
                        <a:t>democracies</a:t>
                      </a:r>
                      <a:r>
                        <a:rPr sz="800" spc="20" dirty="0">
                          <a:latin typeface="+mn-lt"/>
                          <a:cs typeface="Arial MT"/>
                        </a:rPr>
                        <a:t> </a:t>
                      </a:r>
                      <a:r>
                        <a:rPr sz="800" dirty="0">
                          <a:latin typeface="+mn-lt"/>
                          <a:cs typeface="Arial MT"/>
                        </a:rPr>
                        <a:t>live</a:t>
                      </a:r>
                      <a:r>
                        <a:rPr sz="800" spc="25" dirty="0">
                          <a:latin typeface="+mn-lt"/>
                          <a:cs typeface="Arial MT"/>
                        </a:rPr>
                        <a:t> </a:t>
                      </a:r>
                      <a:r>
                        <a:rPr sz="800" dirty="0">
                          <a:latin typeface="+mn-lt"/>
                          <a:cs typeface="Arial MT"/>
                        </a:rPr>
                        <a:t>longer</a:t>
                      </a:r>
                      <a:r>
                        <a:rPr sz="800" spc="25" dirty="0">
                          <a:latin typeface="+mn-lt"/>
                          <a:cs typeface="Arial MT"/>
                        </a:rPr>
                        <a:t> </a:t>
                      </a:r>
                      <a:r>
                        <a:rPr sz="800" dirty="0">
                          <a:latin typeface="+mn-lt"/>
                          <a:cs typeface="Arial MT"/>
                        </a:rPr>
                        <a:t>than</a:t>
                      </a:r>
                      <a:r>
                        <a:rPr sz="800" spc="20" dirty="0">
                          <a:latin typeface="+mn-lt"/>
                          <a:cs typeface="Arial MT"/>
                        </a:rPr>
                        <a:t> </a:t>
                      </a:r>
                      <a:r>
                        <a:rPr sz="800" dirty="0">
                          <a:latin typeface="+mn-lt"/>
                          <a:cs typeface="Arial MT"/>
                        </a:rPr>
                        <a:t>poor</a:t>
                      </a:r>
                      <a:r>
                        <a:rPr sz="800" spc="25" dirty="0">
                          <a:latin typeface="+mn-lt"/>
                          <a:cs typeface="Arial MT"/>
                        </a:rPr>
                        <a:t> </a:t>
                      </a:r>
                      <a:r>
                        <a:rPr sz="800" spc="-40" dirty="0">
                          <a:latin typeface="+mn-lt"/>
                          <a:cs typeface="Arial MT"/>
                        </a:rPr>
                        <a:t>ones.</a:t>
                      </a:r>
                      <a:endParaRPr sz="800">
                        <a:latin typeface="+mn-lt"/>
                        <a:cs typeface="Arial MT"/>
                      </a:endParaRPr>
                    </a:p>
                  </a:txBody>
                  <a:tcPr marL="0" marR="0" marT="104775" marB="0">
                    <a:lnT w="6350">
                      <a:solidFill>
                        <a:srgbClr val="000000"/>
                      </a:solidFill>
                      <a:prstDash val="solid"/>
                    </a:lnT>
                  </a:tcPr>
                </a:tc>
                <a:extLst>
                  <a:ext uri="{0D108BD9-81ED-4DB2-BD59-A6C34878D82A}">
                    <a16:rowId xmlns:a16="http://schemas.microsoft.com/office/drawing/2014/main" val="10001"/>
                  </a:ext>
                </a:extLst>
              </a:tr>
              <a:tr h="360045">
                <a:tc>
                  <a:txBody>
                    <a:bodyPr/>
                    <a:lstStyle/>
                    <a:p>
                      <a:pPr marL="75565">
                        <a:lnSpc>
                          <a:spcPct val="100000"/>
                        </a:lnSpc>
                        <a:spcBef>
                          <a:spcPts val="350"/>
                        </a:spcBef>
                      </a:pPr>
                      <a:r>
                        <a:rPr sz="800" spc="-50" dirty="0">
                          <a:latin typeface="+mn-lt"/>
                          <a:cs typeface="Arial MT"/>
                        </a:rPr>
                        <a:t>Q</a:t>
                      </a:r>
                      <a:endParaRPr sz="800">
                        <a:latin typeface="+mn-lt"/>
                        <a:cs typeface="Arial MT"/>
                      </a:endParaRPr>
                    </a:p>
                  </a:txBody>
                  <a:tcPr marL="0" marR="0" marT="44450" marB="0"/>
                </a:tc>
                <a:tc>
                  <a:txBody>
                    <a:bodyPr/>
                    <a:lstStyle/>
                    <a:p>
                      <a:pPr marL="75565">
                        <a:lnSpc>
                          <a:spcPct val="100000"/>
                        </a:lnSpc>
                        <a:spcBef>
                          <a:spcPts val="350"/>
                        </a:spcBef>
                      </a:pPr>
                      <a:r>
                        <a:rPr sz="800" dirty="0">
                          <a:latin typeface="+mn-lt"/>
                          <a:cs typeface="Arial MT"/>
                        </a:rPr>
                        <a:t>We</a:t>
                      </a:r>
                      <a:r>
                        <a:rPr sz="800" spc="35" dirty="0">
                          <a:latin typeface="+mn-lt"/>
                          <a:cs typeface="Arial MT"/>
                        </a:rPr>
                        <a:t> </a:t>
                      </a:r>
                      <a:r>
                        <a:rPr sz="800" spc="-30" dirty="0">
                          <a:latin typeface="+mn-lt"/>
                          <a:cs typeface="Arial MT"/>
                        </a:rPr>
                        <a:t>observe</a:t>
                      </a:r>
                      <a:r>
                        <a:rPr sz="800" spc="40" dirty="0">
                          <a:latin typeface="+mn-lt"/>
                          <a:cs typeface="Arial MT"/>
                        </a:rPr>
                        <a:t> </a:t>
                      </a:r>
                      <a:r>
                        <a:rPr sz="800" dirty="0">
                          <a:latin typeface="+mn-lt"/>
                          <a:cs typeface="Arial MT"/>
                        </a:rPr>
                        <a:t>implication</a:t>
                      </a:r>
                      <a:r>
                        <a:rPr sz="800" spc="35" dirty="0">
                          <a:latin typeface="+mn-lt"/>
                          <a:cs typeface="Arial MT"/>
                        </a:rPr>
                        <a:t> </a:t>
                      </a:r>
                      <a:r>
                        <a:rPr sz="800" spc="-25" dirty="0">
                          <a:latin typeface="+mn-lt"/>
                          <a:cs typeface="Arial MT"/>
                        </a:rPr>
                        <a:t>I.</a:t>
                      </a:r>
                      <a:endParaRPr sz="800">
                        <a:latin typeface="+mn-lt"/>
                        <a:cs typeface="Arial MT"/>
                      </a:endParaRPr>
                    </a:p>
                  </a:txBody>
                  <a:tcPr marL="0" marR="0" marT="44450" marB="0"/>
                </a:tc>
                <a:tc>
                  <a:txBody>
                    <a:bodyPr/>
                    <a:lstStyle/>
                    <a:p>
                      <a:pPr marL="76200" marR="573405" indent="-635">
                        <a:lnSpc>
                          <a:spcPts val="950"/>
                        </a:lnSpc>
                        <a:spcBef>
                          <a:spcPts val="390"/>
                        </a:spcBef>
                      </a:pPr>
                      <a:r>
                        <a:rPr sz="800" dirty="0">
                          <a:latin typeface="+mn-lt"/>
                          <a:cs typeface="Arial MT"/>
                        </a:rPr>
                        <a:t>Rich</a:t>
                      </a:r>
                      <a:r>
                        <a:rPr sz="800" spc="20" dirty="0">
                          <a:latin typeface="+mn-lt"/>
                          <a:cs typeface="Arial MT"/>
                        </a:rPr>
                        <a:t> </a:t>
                      </a:r>
                      <a:r>
                        <a:rPr sz="800" spc="-25" dirty="0">
                          <a:latin typeface="+mn-lt"/>
                          <a:cs typeface="Arial MT"/>
                        </a:rPr>
                        <a:t>democracies</a:t>
                      </a:r>
                      <a:r>
                        <a:rPr sz="800" spc="20" dirty="0">
                          <a:latin typeface="+mn-lt"/>
                          <a:cs typeface="Arial MT"/>
                        </a:rPr>
                        <a:t> </a:t>
                      </a:r>
                      <a:r>
                        <a:rPr sz="800" dirty="0">
                          <a:latin typeface="+mn-lt"/>
                          <a:cs typeface="Arial MT"/>
                        </a:rPr>
                        <a:t>live</a:t>
                      </a:r>
                      <a:r>
                        <a:rPr sz="800" spc="25" dirty="0">
                          <a:latin typeface="+mn-lt"/>
                          <a:cs typeface="Arial MT"/>
                        </a:rPr>
                        <a:t> </a:t>
                      </a:r>
                      <a:r>
                        <a:rPr sz="800" spc="-20" dirty="0">
                          <a:latin typeface="+mn-lt"/>
                          <a:cs typeface="Arial MT"/>
                        </a:rPr>
                        <a:t>longer </a:t>
                      </a:r>
                      <a:r>
                        <a:rPr sz="800" dirty="0">
                          <a:latin typeface="+mn-lt"/>
                          <a:cs typeface="Arial MT"/>
                        </a:rPr>
                        <a:t>than</a:t>
                      </a:r>
                      <a:r>
                        <a:rPr sz="800" spc="45" dirty="0">
                          <a:latin typeface="+mn-lt"/>
                          <a:cs typeface="Arial MT"/>
                        </a:rPr>
                        <a:t> </a:t>
                      </a:r>
                      <a:r>
                        <a:rPr sz="800" dirty="0">
                          <a:latin typeface="+mn-lt"/>
                          <a:cs typeface="Arial MT"/>
                        </a:rPr>
                        <a:t>poor</a:t>
                      </a:r>
                      <a:r>
                        <a:rPr sz="800" spc="45" dirty="0">
                          <a:latin typeface="+mn-lt"/>
                          <a:cs typeface="Arial MT"/>
                        </a:rPr>
                        <a:t> </a:t>
                      </a:r>
                      <a:r>
                        <a:rPr sz="800" spc="-10" dirty="0">
                          <a:latin typeface="+mn-lt"/>
                          <a:cs typeface="Arial MT"/>
                        </a:rPr>
                        <a:t>democracies.</a:t>
                      </a:r>
                      <a:endParaRPr sz="800">
                        <a:latin typeface="+mn-lt"/>
                        <a:cs typeface="Arial MT"/>
                      </a:endParaRPr>
                    </a:p>
                  </a:txBody>
                  <a:tcPr marL="0" marR="0" marT="49530" marB="0"/>
                </a:tc>
                <a:extLst>
                  <a:ext uri="{0D108BD9-81ED-4DB2-BD59-A6C34878D82A}">
                    <a16:rowId xmlns:a16="http://schemas.microsoft.com/office/drawing/2014/main" val="10002"/>
                  </a:ext>
                </a:extLst>
              </a:tr>
              <a:tr h="170815">
                <a:tc>
                  <a:txBody>
                    <a:bodyPr/>
                    <a:lstStyle/>
                    <a:p>
                      <a:pPr marL="75565">
                        <a:lnSpc>
                          <a:spcPts val="900"/>
                        </a:lnSpc>
                        <a:spcBef>
                          <a:spcPts val="350"/>
                        </a:spcBef>
                      </a:pPr>
                      <a:r>
                        <a:rPr sz="800" spc="-10" dirty="0">
                          <a:latin typeface="+mn-lt"/>
                          <a:cs typeface="Arial MT"/>
                        </a:rPr>
                        <a:t>Therefore,</a:t>
                      </a:r>
                      <a:r>
                        <a:rPr sz="800" spc="30" dirty="0">
                          <a:latin typeface="+mn-lt"/>
                          <a:cs typeface="Arial MT"/>
                        </a:rPr>
                        <a:t> </a:t>
                      </a:r>
                      <a:r>
                        <a:rPr sz="800" spc="-25" dirty="0">
                          <a:latin typeface="+mn-lt"/>
                          <a:cs typeface="Arial MT"/>
                        </a:rPr>
                        <a:t>P.</a:t>
                      </a:r>
                      <a:endParaRPr sz="800">
                        <a:latin typeface="+mn-lt"/>
                        <a:cs typeface="Arial MT"/>
                      </a:endParaRPr>
                    </a:p>
                  </a:txBody>
                  <a:tcPr marL="0" marR="0" marT="44450" marB="0"/>
                </a:tc>
                <a:tc>
                  <a:txBody>
                    <a:bodyPr/>
                    <a:lstStyle/>
                    <a:p>
                      <a:pPr marL="75565">
                        <a:lnSpc>
                          <a:spcPts val="900"/>
                        </a:lnSpc>
                        <a:spcBef>
                          <a:spcPts val="350"/>
                        </a:spcBef>
                      </a:pPr>
                      <a:r>
                        <a:rPr sz="800" spc="-10" dirty="0">
                          <a:latin typeface="+mn-lt"/>
                          <a:cs typeface="Arial MT"/>
                        </a:rPr>
                        <a:t>Therefore,</a:t>
                      </a:r>
                      <a:r>
                        <a:rPr sz="800" spc="25" dirty="0">
                          <a:latin typeface="+mn-lt"/>
                          <a:cs typeface="Arial MT"/>
                        </a:rPr>
                        <a:t> </a:t>
                      </a:r>
                      <a:r>
                        <a:rPr sz="800" dirty="0">
                          <a:latin typeface="+mn-lt"/>
                          <a:cs typeface="Arial MT"/>
                        </a:rPr>
                        <a:t>theory</a:t>
                      </a:r>
                      <a:r>
                        <a:rPr sz="800" spc="25" dirty="0">
                          <a:latin typeface="+mn-lt"/>
                          <a:cs typeface="Arial MT"/>
                        </a:rPr>
                        <a:t> </a:t>
                      </a:r>
                      <a:r>
                        <a:rPr sz="800" spc="85" dirty="0">
                          <a:latin typeface="+mn-lt"/>
                          <a:cs typeface="Arial MT"/>
                        </a:rPr>
                        <a:t>T</a:t>
                      </a:r>
                      <a:r>
                        <a:rPr sz="800" spc="25" dirty="0">
                          <a:latin typeface="+mn-lt"/>
                          <a:cs typeface="Arial MT"/>
                        </a:rPr>
                        <a:t> </a:t>
                      </a:r>
                      <a:r>
                        <a:rPr sz="800" dirty="0">
                          <a:latin typeface="+mn-lt"/>
                          <a:cs typeface="Arial MT"/>
                        </a:rPr>
                        <a:t>is</a:t>
                      </a:r>
                      <a:r>
                        <a:rPr sz="800" spc="25" dirty="0">
                          <a:latin typeface="+mn-lt"/>
                          <a:cs typeface="Arial MT"/>
                        </a:rPr>
                        <a:t> </a:t>
                      </a:r>
                      <a:r>
                        <a:rPr sz="800" spc="-10" dirty="0">
                          <a:latin typeface="+mn-lt"/>
                          <a:cs typeface="Arial MT"/>
                        </a:rPr>
                        <a:t>correct.</a:t>
                      </a:r>
                      <a:endParaRPr sz="800">
                        <a:latin typeface="+mn-lt"/>
                        <a:cs typeface="Arial MT"/>
                      </a:endParaRPr>
                    </a:p>
                  </a:txBody>
                  <a:tcPr marL="0" marR="0" marT="44450" marB="0"/>
                </a:tc>
                <a:tc>
                  <a:txBody>
                    <a:bodyPr/>
                    <a:lstStyle/>
                    <a:p>
                      <a:pPr marL="75565">
                        <a:lnSpc>
                          <a:spcPts val="900"/>
                        </a:lnSpc>
                        <a:spcBef>
                          <a:spcPts val="350"/>
                        </a:spcBef>
                      </a:pPr>
                      <a:r>
                        <a:rPr sz="800" spc="-10" dirty="0">
                          <a:latin typeface="+mn-lt"/>
                          <a:cs typeface="Arial MT"/>
                        </a:rPr>
                        <a:t>Therefore,</a:t>
                      </a:r>
                      <a:r>
                        <a:rPr sz="800" spc="15" dirty="0">
                          <a:latin typeface="+mn-lt"/>
                          <a:cs typeface="Arial MT"/>
                        </a:rPr>
                        <a:t> </a:t>
                      </a:r>
                      <a:r>
                        <a:rPr sz="800" dirty="0">
                          <a:latin typeface="+mn-lt"/>
                          <a:cs typeface="Arial MT"/>
                        </a:rPr>
                        <a:t>our</a:t>
                      </a:r>
                      <a:r>
                        <a:rPr sz="800" spc="20" dirty="0">
                          <a:latin typeface="+mn-lt"/>
                          <a:cs typeface="Arial MT"/>
                        </a:rPr>
                        <a:t> </a:t>
                      </a:r>
                      <a:r>
                        <a:rPr sz="800" dirty="0">
                          <a:latin typeface="+mn-lt"/>
                          <a:cs typeface="Arial MT"/>
                        </a:rPr>
                        <a:t>theory</a:t>
                      </a:r>
                      <a:r>
                        <a:rPr sz="800" spc="20" dirty="0">
                          <a:latin typeface="+mn-lt"/>
                          <a:cs typeface="Arial MT"/>
                        </a:rPr>
                        <a:t> </a:t>
                      </a:r>
                      <a:r>
                        <a:rPr sz="800" dirty="0">
                          <a:latin typeface="+mn-lt"/>
                          <a:cs typeface="Arial MT"/>
                        </a:rPr>
                        <a:t>is</a:t>
                      </a:r>
                      <a:r>
                        <a:rPr sz="800" spc="20" dirty="0">
                          <a:latin typeface="+mn-lt"/>
                          <a:cs typeface="Arial MT"/>
                        </a:rPr>
                        <a:t> </a:t>
                      </a:r>
                      <a:r>
                        <a:rPr sz="800" spc="-10" dirty="0">
                          <a:latin typeface="+mn-lt"/>
                          <a:cs typeface="Arial MT"/>
                        </a:rPr>
                        <a:t>correct.</a:t>
                      </a:r>
                      <a:endParaRPr sz="800" dirty="0">
                        <a:latin typeface="+mn-lt"/>
                        <a:cs typeface="Arial MT"/>
                      </a:endParaRPr>
                    </a:p>
                  </a:txBody>
                  <a:tcPr marL="0" marR="0" marT="44450" marB="0"/>
                </a:tc>
                <a:extLst>
                  <a:ext uri="{0D108BD9-81ED-4DB2-BD59-A6C34878D82A}">
                    <a16:rowId xmlns:a16="http://schemas.microsoft.com/office/drawing/2014/main" val="10003"/>
                  </a:ext>
                </a:extLst>
              </a:tr>
            </a:tbl>
          </a:graphicData>
        </a:graphic>
      </p:graphicFrame>
      <p:sp>
        <p:nvSpPr>
          <p:cNvPr id="4" name="object 4"/>
          <p:cNvSpPr/>
          <p:nvPr/>
        </p:nvSpPr>
        <p:spPr>
          <a:xfrm>
            <a:off x="359994" y="2524264"/>
            <a:ext cx="4196715" cy="0"/>
          </a:xfrm>
          <a:custGeom>
            <a:avLst/>
            <a:gdLst/>
            <a:ahLst/>
            <a:cxnLst/>
            <a:rect l="l" t="t" r="r" b="b"/>
            <a:pathLst>
              <a:path w="4196715">
                <a:moveTo>
                  <a:pt x="0" y="0"/>
                </a:moveTo>
                <a:lnTo>
                  <a:pt x="4196270" y="0"/>
                </a:lnTo>
              </a:path>
            </a:pathLst>
          </a:custGeom>
          <a:ln w="5054">
            <a:solidFill>
              <a:srgbClr val="000000"/>
            </a:solidFill>
          </a:ln>
        </p:spPr>
        <p:txBody>
          <a:bodyPr wrap="square" lIns="0" tIns="0" rIns="0" bIns="0" rtlCol="0"/>
          <a:lstStyle/>
          <a:p>
            <a:endParaRPr/>
          </a:p>
        </p:txBody>
      </p:sp>
    </p:spTree>
  </p:cSld>
  <p:clrMapOvr>
    <a:masterClrMapping/>
  </p:clrMapOvr>
  <p:transition>
    <p:cut/>
  </p:transition>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83614"/>
            <a:ext cx="3773804" cy="349455"/>
          </a:xfrm>
          <a:prstGeom prst="rect">
            <a:avLst/>
          </a:prstGeom>
        </p:spPr>
        <p:txBody>
          <a:bodyPr vert="horz" wrap="square" lIns="0" tIns="6985" rIns="0" bIns="0" rtlCol="0">
            <a:spAutoFit/>
          </a:bodyPr>
          <a:lstStyle/>
          <a:p>
            <a:pPr marL="12700" marR="5080">
              <a:lnSpc>
                <a:spcPct val="102600"/>
              </a:lnSpc>
              <a:spcBef>
                <a:spcPts val="55"/>
              </a:spcBef>
            </a:pPr>
            <a:r>
              <a:rPr spc="-25" dirty="0">
                <a:solidFill>
                  <a:srgbClr val="000000"/>
                </a:solidFill>
                <a:latin typeface="+mn-lt"/>
              </a:rPr>
              <a:t>Now,</a:t>
            </a:r>
            <a:r>
              <a:rPr spc="-50" dirty="0">
                <a:solidFill>
                  <a:srgbClr val="000000"/>
                </a:solidFill>
                <a:latin typeface="+mn-lt"/>
              </a:rPr>
              <a:t> </a:t>
            </a:r>
            <a:r>
              <a:rPr spc="-100" dirty="0">
                <a:solidFill>
                  <a:srgbClr val="000000"/>
                </a:solidFill>
                <a:latin typeface="+mn-lt"/>
              </a:rPr>
              <a:t>say</a:t>
            </a:r>
            <a:r>
              <a:rPr spc="25" dirty="0">
                <a:solidFill>
                  <a:srgbClr val="000000"/>
                </a:solidFill>
                <a:latin typeface="+mn-lt"/>
              </a:rPr>
              <a:t> </a:t>
            </a:r>
            <a:r>
              <a:rPr spc="-95" dirty="0">
                <a:solidFill>
                  <a:srgbClr val="000000"/>
                </a:solidFill>
                <a:latin typeface="+mn-lt"/>
              </a:rPr>
              <a:t>we</a:t>
            </a:r>
            <a:r>
              <a:rPr spc="20" dirty="0">
                <a:solidFill>
                  <a:srgbClr val="000000"/>
                </a:solidFill>
                <a:latin typeface="+mn-lt"/>
              </a:rPr>
              <a:t> </a:t>
            </a:r>
            <a:r>
              <a:rPr spc="-20" dirty="0">
                <a:solidFill>
                  <a:srgbClr val="000000"/>
                </a:solidFill>
                <a:latin typeface="+mn-lt"/>
              </a:rPr>
              <a:t>went</a:t>
            </a:r>
            <a:r>
              <a:rPr spc="-5" dirty="0">
                <a:solidFill>
                  <a:srgbClr val="000000"/>
                </a:solidFill>
                <a:latin typeface="+mn-lt"/>
              </a:rPr>
              <a:t> </a:t>
            </a:r>
            <a:r>
              <a:rPr dirty="0">
                <a:solidFill>
                  <a:srgbClr val="000000"/>
                </a:solidFill>
                <a:latin typeface="+mn-lt"/>
              </a:rPr>
              <a:t>out</a:t>
            </a:r>
            <a:r>
              <a:rPr spc="-5" dirty="0">
                <a:solidFill>
                  <a:srgbClr val="000000"/>
                </a:solidFill>
                <a:latin typeface="+mn-lt"/>
              </a:rPr>
              <a:t> </a:t>
            </a:r>
            <a:r>
              <a:rPr dirty="0">
                <a:solidFill>
                  <a:srgbClr val="000000"/>
                </a:solidFill>
                <a:latin typeface="+mn-lt"/>
              </a:rPr>
              <a:t>into the </a:t>
            </a:r>
            <a:r>
              <a:rPr spc="-25" dirty="0">
                <a:solidFill>
                  <a:srgbClr val="000000"/>
                </a:solidFill>
                <a:latin typeface="+mn-lt"/>
              </a:rPr>
              <a:t>real</a:t>
            </a:r>
            <a:r>
              <a:rPr dirty="0">
                <a:solidFill>
                  <a:srgbClr val="000000"/>
                </a:solidFill>
                <a:latin typeface="+mn-lt"/>
              </a:rPr>
              <a:t> </a:t>
            </a:r>
            <a:r>
              <a:rPr spc="-30" dirty="0">
                <a:solidFill>
                  <a:srgbClr val="000000"/>
                </a:solidFill>
                <a:latin typeface="+mn-lt"/>
              </a:rPr>
              <a:t>world</a:t>
            </a:r>
            <a:r>
              <a:rPr dirty="0">
                <a:solidFill>
                  <a:srgbClr val="000000"/>
                </a:solidFill>
                <a:latin typeface="+mn-lt"/>
              </a:rPr>
              <a:t> </a:t>
            </a:r>
            <a:r>
              <a:rPr spc="-45" dirty="0">
                <a:solidFill>
                  <a:srgbClr val="000000"/>
                </a:solidFill>
                <a:latin typeface="+mn-lt"/>
              </a:rPr>
              <a:t>and</a:t>
            </a:r>
            <a:r>
              <a:rPr spc="-5" dirty="0">
                <a:solidFill>
                  <a:srgbClr val="000000"/>
                </a:solidFill>
                <a:latin typeface="+mn-lt"/>
              </a:rPr>
              <a:t> </a:t>
            </a:r>
            <a:r>
              <a:rPr spc="-80" dirty="0">
                <a:solidFill>
                  <a:srgbClr val="000000"/>
                </a:solidFill>
                <a:latin typeface="+mn-lt"/>
              </a:rPr>
              <a:t>observed</a:t>
            </a:r>
            <a:r>
              <a:rPr spc="5" dirty="0">
                <a:solidFill>
                  <a:srgbClr val="000000"/>
                </a:solidFill>
                <a:latin typeface="+mn-lt"/>
              </a:rPr>
              <a:t> </a:t>
            </a:r>
            <a:r>
              <a:rPr spc="-20" dirty="0">
                <a:solidFill>
                  <a:srgbClr val="000000"/>
                </a:solidFill>
                <a:latin typeface="+mn-lt"/>
              </a:rPr>
              <a:t>that </a:t>
            </a:r>
            <a:r>
              <a:rPr spc="-35" dirty="0">
                <a:solidFill>
                  <a:srgbClr val="000000"/>
                </a:solidFill>
                <a:latin typeface="+mn-lt"/>
              </a:rPr>
              <a:t>wealthy</a:t>
            </a:r>
            <a:r>
              <a:rPr spc="-40" dirty="0">
                <a:solidFill>
                  <a:srgbClr val="000000"/>
                </a:solidFill>
                <a:latin typeface="+mn-lt"/>
              </a:rPr>
              <a:t> </a:t>
            </a:r>
            <a:r>
              <a:rPr spc="-65" dirty="0">
                <a:solidFill>
                  <a:srgbClr val="000000"/>
                </a:solidFill>
                <a:latin typeface="+mn-lt"/>
              </a:rPr>
              <a:t>democracies</a:t>
            </a:r>
            <a:r>
              <a:rPr spc="-10" dirty="0">
                <a:solidFill>
                  <a:srgbClr val="000000"/>
                </a:solidFill>
                <a:latin typeface="+mn-lt"/>
              </a:rPr>
              <a:t> </a:t>
            </a:r>
            <a:r>
              <a:rPr dirty="0">
                <a:solidFill>
                  <a:srgbClr val="000000"/>
                </a:solidFill>
                <a:latin typeface="+mn-lt"/>
              </a:rPr>
              <a:t>do</a:t>
            </a:r>
            <a:r>
              <a:rPr spc="-35" dirty="0">
                <a:solidFill>
                  <a:srgbClr val="000000"/>
                </a:solidFill>
                <a:latin typeface="+mn-lt"/>
              </a:rPr>
              <a:t> </a:t>
            </a:r>
            <a:r>
              <a:rPr dirty="0">
                <a:solidFill>
                  <a:srgbClr val="000000"/>
                </a:solidFill>
                <a:latin typeface="+mn-lt"/>
              </a:rPr>
              <a:t>NOT</a:t>
            </a:r>
            <a:r>
              <a:rPr spc="-25" dirty="0">
                <a:solidFill>
                  <a:srgbClr val="000000"/>
                </a:solidFill>
                <a:latin typeface="+mn-lt"/>
              </a:rPr>
              <a:t> </a:t>
            </a:r>
            <a:r>
              <a:rPr spc="-20" dirty="0">
                <a:solidFill>
                  <a:srgbClr val="000000"/>
                </a:solidFill>
                <a:latin typeface="+mn-lt"/>
              </a:rPr>
              <a:t>live</a:t>
            </a:r>
            <a:r>
              <a:rPr spc="-25" dirty="0">
                <a:solidFill>
                  <a:srgbClr val="000000"/>
                </a:solidFill>
                <a:latin typeface="+mn-lt"/>
              </a:rPr>
              <a:t> </a:t>
            </a:r>
            <a:r>
              <a:rPr spc="-40" dirty="0">
                <a:solidFill>
                  <a:srgbClr val="000000"/>
                </a:solidFill>
                <a:latin typeface="+mn-lt"/>
              </a:rPr>
              <a:t>longer</a:t>
            </a:r>
            <a:r>
              <a:rPr spc="-30" dirty="0">
                <a:solidFill>
                  <a:srgbClr val="000000"/>
                </a:solidFill>
                <a:latin typeface="+mn-lt"/>
              </a:rPr>
              <a:t> </a:t>
            </a:r>
            <a:r>
              <a:rPr dirty="0">
                <a:solidFill>
                  <a:srgbClr val="000000"/>
                </a:solidFill>
                <a:latin typeface="+mn-lt"/>
              </a:rPr>
              <a:t>than</a:t>
            </a:r>
            <a:r>
              <a:rPr spc="-25" dirty="0">
                <a:solidFill>
                  <a:srgbClr val="000000"/>
                </a:solidFill>
                <a:latin typeface="+mn-lt"/>
              </a:rPr>
              <a:t> </a:t>
            </a:r>
            <a:r>
              <a:rPr spc="-10" dirty="0">
                <a:solidFill>
                  <a:srgbClr val="000000"/>
                </a:solidFill>
                <a:latin typeface="+mn-lt"/>
              </a:rPr>
              <a:t>poor</a:t>
            </a:r>
            <a:r>
              <a:rPr spc="-30" dirty="0">
                <a:solidFill>
                  <a:srgbClr val="000000"/>
                </a:solidFill>
                <a:latin typeface="+mn-lt"/>
              </a:rPr>
              <a:t> </a:t>
            </a:r>
            <a:r>
              <a:rPr spc="-50" dirty="0">
                <a:solidFill>
                  <a:srgbClr val="000000"/>
                </a:solidFill>
                <a:latin typeface="+mn-lt"/>
              </a:rPr>
              <a:t>democracies.</a:t>
            </a:r>
          </a:p>
        </p:txBody>
      </p:sp>
      <p:sp>
        <p:nvSpPr>
          <p:cNvPr id="3" name="object 3"/>
          <p:cNvSpPr txBox="1"/>
          <p:nvPr/>
        </p:nvSpPr>
        <p:spPr>
          <a:xfrm>
            <a:off x="347294" y="1487765"/>
            <a:ext cx="3329356" cy="180819"/>
          </a:xfrm>
          <a:prstGeom prst="rect">
            <a:avLst/>
          </a:prstGeom>
        </p:spPr>
        <p:txBody>
          <a:bodyPr vert="horz" wrap="square" lIns="0" tIns="11430" rIns="0" bIns="0" rtlCol="0">
            <a:spAutoFit/>
          </a:bodyPr>
          <a:lstStyle/>
          <a:p>
            <a:pPr marL="12700">
              <a:lnSpc>
                <a:spcPct val="100000"/>
              </a:lnSpc>
              <a:spcBef>
                <a:spcPts val="90"/>
              </a:spcBef>
            </a:pPr>
            <a:r>
              <a:rPr sz="1100" spc="-65" dirty="0">
                <a:solidFill>
                  <a:srgbClr val="00B0F0"/>
                </a:solidFill>
                <a:latin typeface="+mn-lt"/>
                <a:cs typeface="Arial MT"/>
              </a:rPr>
              <a:t>Can</a:t>
            </a:r>
            <a:r>
              <a:rPr sz="1100" spc="-10" dirty="0">
                <a:solidFill>
                  <a:srgbClr val="00B0F0"/>
                </a:solidFill>
                <a:latin typeface="+mn-lt"/>
                <a:cs typeface="Arial MT"/>
              </a:rPr>
              <a:t> </a:t>
            </a:r>
            <a:r>
              <a:rPr sz="1100" spc="-90" dirty="0">
                <a:solidFill>
                  <a:srgbClr val="00B0F0"/>
                </a:solidFill>
                <a:latin typeface="+mn-lt"/>
                <a:cs typeface="Arial MT"/>
              </a:rPr>
              <a:t>we</a:t>
            </a:r>
            <a:r>
              <a:rPr sz="1100" spc="15" dirty="0">
                <a:solidFill>
                  <a:srgbClr val="00B0F0"/>
                </a:solidFill>
                <a:latin typeface="+mn-lt"/>
                <a:cs typeface="Arial MT"/>
              </a:rPr>
              <a:t> </a:t>
            </a:r>
            <a:r>
              <a:rPr sz="1100" spc="-55" dirty="0">
                <a:solidFill>
                  <a:srgbClr val="00B0F0"/>
                </a:solidFill>
                <a:latin typeface="+mn-lt"/>
                <a:cs typeface="Arial MT"/>
              </a:rPr>
              <a:t>conclude</a:t>
            </a:r>
            <a:r>
              <a:rPr sz="1100" spc="-20" dirty="0">
                <a:solidFill>
                  <a:srgbClr val="00B0F0"/>
                </a:solidFill>
                <a:latin typeface="+mn-lt"/>
                <a:cs typeface="Arial MT"/>
              </a:rPr>
              <a:t> </a:t>
            </a:r>
            <a:r>
              <a:rPr sz="1100" dirty="0">
                <a:solidFill>
                  <a:srgbClr val="00B0F0"/>
                </a:solidFill>
                <a:latin typeface="+mn-lt"/>
                <a:cs typeface="Arial MT"/>
              </a:rPr>
              <a:t>from</a:t>
            </a:r>
            <a:r>
              <a:rPr sz="1100" spc="-10" dirty="0">
                <a:solidFill>
                  <a:srgbClr val="00B0F0"/>
                </a:solidFill>
                <a:latin typeface="+mn-lt"/>
                <a:cs typeface="Arial MT"/>
              </a:rPr>
              <a:t> </a:t>
            </a:r>
            <a:r>
              <a:rPr sz="1100" dirty="0">
                <a:solidFill>
                  <a:srgbClr val="00B0F0"/>
                </a:solidFill>
                <a:latin typeface="+mn-lt"/>
                <a:cs typeface="Arial MT"/>
              </a:rPr>
              <a:t>this</a:t>
            </a:r>
            <a:r>
              <a:rPr sz="1100" spc="-10" dirty="0">
                <a:solidFill>
                  <a:srgbClr val="00B0F0"/>
                </a:solidFill>
                <a:latin typeface="+mn-lt"/>
                <a:cs typeface="Arial MT"/>
              </a:rPr>
              <a:t> </a:t>
            </a:r>
            <a:r>
              <a:rPr sz="1100" dirty="0">
                <a:solidFill>
                  <a:srgbClr val="00B0F0"/>
                </a:solidFill>
                <a:latin typeface="+mn-lt"/>
                <a:cs typeface="Arial MT"/>
              </a:rPr>
              <a:t>that</a:t>
            </a:r>
            <a:r>
              <a:rPr sz="1100" spc="-5" dirty="0">
                <a:solidFill>
                  <a:srgbClr val="00B0F0"/>
                </a:solidFill>
                <a:latin typeface="+mn-lt"/>
                <a:cs typeface="Arial MT"/>
              </a:rPr>
              <a:t> </a:t>
            </a:r>
            <a:r>
              <a:rPr sz="1100" dirty="0">
                <a:solidFill>
                  <a:srgbClr val="00B0F0"/>
                </a:solidFill>
                <a:latin typeface="+mn-lt"/>
                <a:cs typeface="Arial MT"/>
              </a:rPr>
              <a:t>our</a:t>
            </a:r>
            <a:r>
              <a:rPr sz="1100" spc="-5" dirty="0">
                <a:solidFill>
                  <a:srgbClr val="00B0F0"/>
                </a:solidFill>
                <a:latin typeface="+mn-lt"/>
                <a:cs typeface="Arial MT"/>
              </a:rPr>
              <a:t> </a:t>
            </a:r>
            <a:r>
              <a:rPr sz="1100" spc="-30" dirty="0">
                <a:solidFill>
                  <a:srgbClr val="00B0F0"/>
                </a:solidFill>
                <a:latin typeface="+mn-lt"/>
                <a:cs typeface="Arial MT"/>
              </a:rPr>
              <a:t>theory</a:t>
            </a:r>
            <a:r>
              <a:rPr sz="1100" spc="-5" dirty="0">
                <a:solidFill>
                  <a:srgbClr val="00B0F0"/>
                </a:solidFill>
                <a:latin typeface="+mn-lt"/>
                <a:cs typeface="Arial MT"/>
              </a:rPr>
              <a:t> </a:t>
            </a:r>
            <a:r>
              <a:rPr sz="1100" spc="-10" dirty="0">
                <a:solidFill>
                  <a:srgbClr val="00B0F0"/>
                </a:solidFill>
                <a:latin typeface="+mn-lt"/>
                <a:cs typeface="Arial MT"/>
              </a:rPr>
              <a:t>is </a:t>
            </a:r>
            <a:r>
              <a:rPr sz="1100" spc="-20" dirty="0">
                <a:solidFill>
                  <a:srgbClr val="00B0F0"/>
                </a:solidFill>
                <a:latin typeface="+mn-lt"/>
                <a:cs typeface="Arial MT"/>
              </a:rPr>
              <a:t>wrong?</a:t>
            </a:r>
            <a:endParaRPr sz="1100" dirty="0">
              <a:solidFill>
                <a:srgbClr val="00B0F0"/>
              </a:solidFill>
              <a:latin typeface="+mn-lt"/>
              <a:cs typeface="Arial MT"/>
            </a:endParaRPr>
          </a:p>
        </p:txBody>
      </p:sp>
    </p:spTree>
  </p:cSld>
  <p:clrMapOvr>
    <a:masterClrMapping/>
  </p:clrMapOvr>
  <p:transition>
    <p:cut/>
  </p:transition>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83614"/>
            <a:ext cx="3773804" cy="349455"/>
          </a:xfrm>
          <a:prstGeom prst="rect">
            <a:avLst/>
          </a:prstGeom>
        </p:spPr>
        <p:txBody>
          <a:bodyPr vert="horz" wrap="square" lIns="0" tIns="6985" rIns="0" bIns="0" rtlCol="0">
            <a:spAutoFit/>
          </a:bodyPr>
          <a:lstStyle/>
          <a:p>
            <a:pPr marL="12700" marR="5080">
              <a:lnSpc>
                <a:spcPct val="102600"/>
              </a:lnSpc>
              <a:spcBef>
                <a:spcPts val="55"/>
              </a:spcBef>
            </a:pPr>
            <a:r>
              <a:rPr spc="-25" dirty="0">
                <a:solidFill>
                  <a:srgbClr val="000000"/>
                </a:solidFill>
                <a:latin typeface="+mn-lt"/>
              </a:rPr>
              <a:t>Now,</a:t>
            </a:r>
            <a:r>
              <a:rPr spc="-50" dirty="0">
                <a:solidFill>
                  <a:srgbClr val="000000"/>
                </a:solidFill>
                <a:latin typeface="+mn-lt"/>
              </a:rPr>
              <a:t> </a:t>
            </a:r>
            <a:r>
              <a:rPr spc="-100" dirty="0">
                <a:solidFill>
                  <a:srgbClr val="000000"/>
                </a:solidFill>
                <a:latin typeface="+mn-lt"/>
              </a:rPr>
              <a:t>say</a:t>
            </a:r>
            <a:r>
              <a:rPr spc="25" dirty="0">
                <a:solidFill>
                  <a:srgbClr val="000000"/>
                </a:solidFill>
                <a:latin typeface="+mn-lt"/>
              </a:rPr>
              <a:t> </a:t>
            </a:r>
            <a:r>
              <a:rPr spc="-95" dirty="0">
                <a:solidFill>
                  <a:srgbClr val="000000"/>
                </a:solidFill>
                <a:latin typeface="+mn-lt"/>
              </a:rPr>
              <a:t>we</a:t>
            </a:r>
            <a:r>
              <a:rPr spc="20" dirty="0">
                <a:solidFill>
                  <a:srgbClr val="000000"/>
                </a:solidFill>
                <a:latin typeface="+mn-lt"/>
              </a:rPr>
              <a:t> </a:t>
            </a:r>
            <a:r>
              <a:rPr spc="-20" dirty="0">
                <a:solidFill>
                  <a:srgbClr val="000000"/>
                </a:solidFill>
                <a:latin typeface="+mn-lt"/>
              </a:rPr>
              <a:t>went</a:t>
            </a:r>
            <a:r>
              <a:rPr spc="-5" dirty="0">
                <a:solidFill>
                  <a:srgbClr val="000000"/>
                </a:solidFill>
                <a:latin typeface="+mn-lt"/>
              </a:rPr>
              <a:t> </a:t>
            </a:r>
            <a:r>
              <a:rPr dirty="0">
                <a:solidFill>
                  <a:srgbClr val="000000"/>
                </a:solidFill>
                <a:latin typeface="+mn-lt"/>
              </a:rPr>
              <a:t>out</a:t>
            </a:r>
            <a:r>
              <a:rPr spc="-5" dirty="0">
                <a:solidFill>
                  <a:srgbClr val="000000"/>
                </a:solidFill>
                <a:latin typeface="+mn-lt"/>
              </a:rPr>
              <a:t> </a:t>
            </a:r>
            <a:r>
              <a:rPr dirty="0">
                <a:solidFill>
                  <a:srgbClr val="000000"/>
                </a:solidFill>
                <a:latin typeface="+mn-lt"/>
              </a:rPr>
              <a:t>into the </a:t>
            </a:r>
            <a:r>
              <a:rPr spc="-25" dirty="0">
                <a:solidFill>
                  <a:srgbClr val="000000"/>
                </a:solidFill>
                <a:latin typeface="+mn-lt"/>
              </a:rPr>
              <a:t>real</a:t>
            </a:r>
            <a:r>
              <a:rPr dirty="0">
                <a:solidFill>
                  <a:srgbClr val="000000"/>
                </a:solidFill>
                <a:latin typeface="+mn-lt"/>
              </a:rPr>
              <a:t> </a:t>
            </a:r>
            <a:r>
              <a:rPr spc="-30" dirty="0">
                <a:solidFill>
                  <a:srgbClr val="000000"/>
                </a:solidFill>
                <a:latin typeface="+mn-lt"/>
              </a:rPr>
              <a:t>world</a:t>
            </a:r>
            <a:r>
              <a:rPr dirty="0">
                <a:solidFill>
                  <a:srgbClr val="000000"/>
                </a:solidFill>
                <a:latin typeface="+mn-lt"/>
              </a:rPr>
              <a:t> </a:t>
            </a:r>
            <a:r>
              <a:rPr spc="-45" dirty="0">
                <a:solidFill>
                  <a:srgbClr val="000000"/>
                </a:solidFill>
                <a:latin typeface="+mn-lt"/>
              </a:rPr>
              <a:t>and</a:t>
            </a:r>
            <a:r>
              <a:rPr spc="-5" dirty="0">
                <a:solidFill>
                  <a:srgbClr val="000000"/>
                </a:solidFill>
                <a:latin typeface="+mn-lt"/>
              </a:rPr>
              <a:t> </a:t>
            </a:r>
            <a:r>
              <a:rPr spc="-80" dirty="0">
                <a:solidFill>
                  <a:srgbClr val="000000"/>
                </a:solidFill>
                <a:latin typeface="+mn-lt"/>
              </a:rPr>
              <a:t>observed</a:t>
            </a:r>
            <a:r>
              <a:rPr spc="5" dirty="0">
                <a:solidFill>
                  <a:srgbClr val="000000"/>
                </a:solidFill>
                <a:latin typeface="+mn-lt"/>
              </a:rPr>
              <a:t> </a:t>
            </a:r>
            <a:r>
              <a:rPr spc="-20" dirty="0">
                <a:solidFill>
                  <a:srgbClr val="000000"/>
                </a:solidFill>
                <a:latin typeface="+mn-lt"/>
              </a:rPr>
              <a:t>that </a:t>
            </a:r>
            <a:r>
              <a:rPr spc="-35" dirty="0">
                <a:solidFill>
                  <a:srgbClr val="000000"/>
                </a:solidFill>
                <a:latin typeface="+mn-lt"/>
              </a:rPr>
              <a:t>wealthy</a:t>
            </a:r>
            <a:r>
              <a:rPr spc="-40" dirty="0">
                <a:solidFill>
                  <a:srgbClr val="000000"/>
                </a:solidFill>
                <a:latin typeface="+mn-lt"/>
              </a:rPr>
              <a:t> </a:t>
            </a:r>
            <a:r>
              <a:rPr spc="-65" dirty="0">
                <a:solidFill>
                  <a:srgbClr val="000000"/>
                </a:solidFill>
                <a:latin typeface="+mn-lt"/>
              </a:rPr>
              <a:t>democracies</a:t>
            </a:r>
            <a:r>
              <a:rPr spc="-10" dirty="0">
                <a:solidFill>
                  <a:srgbClr val="000000"/>
                </a:solidFill>
                <a:latin typeface="+mn-lt"/>
              </a:rPr>
              <a:t> </a:t>
            </a:r>
            <a:r>
              <a:rPr dirty="0">
                <a:solidFill>
                  <a:srgbClr val="000000"/>
                </a:solidFill>
                <a:latin typeface="+mn-lt"/>
              </a:rPr>
              <a:t>do</a:t>
            </a:r>
            <a:r>
              <a:rPr spc="-35" dirty="0">
                <a:solidFill>
                  <a:srgbClr val="000000"/>
                </a:solidFill>
                <a:latin typeface="+mn-lt"/>
              </a:rPr>
              <a:t> </a:t>
            </a:r>
            <a:r>
              <a:rPr dirty="0">
                <a:solidFill>
                  <a:srgbClr val="000000"/>
                </a:solidFill>
                <a:latin typeface="+mn-lt"/>
              </a:rPr>
              <a:t>NOT</a:t>
            </a:r>
            <a:r>
              <a:rPr spc="-25" dirty="0">
                <a:solidFill>
                  <a:srgbClr val="000000"/>
                </a:solidFill>
                <a:latin typeface="+mn-lt"/>
              </a:rPr>
              <a:t> </a:t>
            </a:r>
            <a:r>
              <a:rPr spc="-20" dirty="0">
                <a:solidFill>
                  <a:srgbClr val="000000"/>
                </a:solidFill>
                <a:latin typeface="+mn-lt"/>
              </a:rPr>
              <a:t>live</a:t>
            </a:r>
            <a:r>
              <a:rPr spc="-25" dirty="0">
                <a:solidFill>
                  <a:srgbClr val="000000"/>
                </a:solidFill>
                <a:latin typeface="+mn-lt"/>
              </a:rPr>
              <a:t> </a:t>
            </a:r>
            <a:r>
              <a:rPr spc="-40" dirty="0">
                <a:solidFill>
                  <a:srgbClr val="000000"/>
                </a:solidFill>
                <a:latin typeface="+mn-lt"/>
              </a:rPr>
              <a:t>longer</a:t>
            </a:r>
            <a:r>
              <a:rPr spc="-30" dirty="0">
                <a:solidFill>
                  <a:srgbClr val="000000"/>
                </a:solidFill>
                <a:latin typeface="+mn-lt"/>
              </a:rPr>
              <a:t> </a:t>
            </a:r>
            <a:r>
              <a:rPr dirty="0">
                <a:solidFill>
                  <a:srgbClr val="000000"/>
                </a:solidFill>
                <a:latin typeface="+mn-lt"/>
              </a:rPr>
              <a:t>than</a:t>
            </a:r>
            <a:r>
              <a:rPr spc="-25" dirty="0">
                <a:solidFill>
                  <a:srgbClr val="000000"/>
                </a:solidFill>
                <a:latin typeface="+mn-lt"/>
              </a:rPr>
              <a:t> </a:t>
            </a:r>
            <a:r>
              <a:rPr spc="-10" dirty="0">
                <a:solidFill>
                  <a:srgbClr val="000000"/>
                </a:solidFill>
                <a:latin typeface="+mn-lt"/>
              </a:rPr>
              <a:t>poor</a:t>
            </a:r>
            <a:r>
              <a:rPr spc="-30" dirty="0">
                <a:solidFill>
                  <a:srgbClr val="000000"/>
                </a:solidFill>
                <a:latin typeface="+mn-lt"/>
              </a:rPr>
              <a:t> </a:t>
            </a:r>
            <a:r>
              <a:rPr spc="-50" dirty="0">
                <a:solidFill>
                  <a:srgbClr val="000000"/>
                </a:solidFill>
                <a:latin typeface="+mn-lt"/>
              </a:rPr>
              <a:t>democracies.</a:t>
            </a:r>
          </a:p>
        </p:txBody>
      </p:sp>
      <p:sp>
        <p:nvSpPr>
          <p:cNvPr id="3" name="object 3"/>
          <p:cNvSpPr txBox="1">
            <a:spLocks noGrp="1"/>
          </p:cNvSpPr>
          <p:nvPr>
            <p:ph type="body" idx="1"/>
          </p:nvPr>
        </p:nvSpPr>
        <p:spPr>
          <a:prstGeom prst="rect">
            <a:avLst/>
          </a:prstGeom>
        </p:spPr>
        <p:txBody>
          <a:bodyPr vert="horz" wrap="square" lIns="0" tIns="11430" rIns="0" bIns="0" rtlCol="0">
            <a:spAutoFit/>
          </a:bodyPr>
          <a:lstStyle/>
          <a:p>
            <a:pPr marL="12700">
              <a:lnSpc>
                <a:spcPct val="100000"/>
              </a:lnSpc>
              <a:spcBef>
                <a:spcPts val="90"/>
              </a:spcBef>
            </a:pPr>
            <a:r>
              <a:rPr spc="-65" dirty="0">
                <a:solidFill>
                  <a:srgbClr val="00B0F0"/>
                </a:solidFill>
                <a:latin typeface="+mn-lt"/>
              </a:rPr>
              <a:t>Can</a:t>
            </a:r>
            <a:r>
              <a:rPr spc="-10" dirty="0">
                <a:solidFill>
                  <a:srgbClr val="00B0F0"/>
                </a:solidFill>
                <a:latin typeface="+mn-lt"/>
              </a:rPr>
              <a:t> </a:t>
            </a:r>
            <a:r>
              <a:rPr spc="-90" dirty="0">
                <a:solidFill>
                  <a:srgbClr val="00B0F0"/>
                </a:solidFill>
                <a:latin typeface="+mn-lt"/>
              </a:rPr>
              <a:t>we</a:t>
            </a:r>
            <a:r>
              <a:rPr spc="15" dirty="0">
                <a:solidFill>
                  <a:srgbClr val="00B0F0"/>
                </a:solidFill>
                <a:latin typeface="+mn-lt"/>
              </a:rPr>
              <a:t> </a:t>
            </a:r>
            <a:r>
              <a:rPr spc="-55" dirty="0">
                <a:solidFill>
                  <a:srgbClr val="00B0F0"/>
                </a:solidFill>
                <a:latin typeface="+mn-lt"/>
              </a:rPr>
              <a:t>conclude</a:t>
            </a:r>
            <a:r>
              <a:rPr spc="-20" dirty="0">
                <a:solidFill>
                  <a:srgbClr val="00B0F0"/>
                </a:solidFill>
                <a:latin typeface="+mn-lt"/>
              </a:rPr>
              <a:t> </a:t>
            </a:r>
            <a:r>
              <a:rPr dirty="0">
                <a:solidFill>
                  <a:srgbClr val="00B0F0"/>
                </a:solidFill>
                <a:latin typeface="+mn-lt"/>
              </a:rPr>
              <a:t>from</a:t>
            </a:r>
            <a:r>
              <a:rPr spc="-10" dirty="0">
                <a:solidFill>
                  <a:srgbClr val="00B0F0"/>
                </a:solidFill>
                <a:latin typeface="+mn-lt"/>
              </a:rPr>
              <a:t> </a:t>
            </a:r>
            <a:r>
              <a:rPr dirty="0">
                <a:solidFill>
                  <a:srgbClr val="00B0F0"/>
                </a:solidFill>
                <a:latin typeface="+mn-lt"/>
              </a:rPr>
              <a:t>this</a:t>
            </a:r>
            <a:r>
              <a:rPr spc="-10" dirty="0">
                <a:solidFill>
                  <a:srgbClr val="00B0F0"/>
                </a:solidFill>
                <a:latin typeface="+mn-lt"/>
              </a:rPr>
              <a:t> </a:t>
            </a:r>
            <a:r>
              <a:rPr dirty="0">
                <a:solidFill>
                  <a:srgbClr val="00B0F0"/>
                </a:solidFill>
                <a:latin typeface="+mn-lt"/>
              </a:rPr>
              <a:t>that</a:t>
            </a:r>
            <a:r>
              <a:rPr spc="-5" dirty="0">
                <a:solidFill>
                  <a:srgbClr val="00B0F0"/>
                </a:solidFill>
                <a:latin typeface="+mn-lt"/>
              </a:rPr>
              <a:t> </a:t>
            </a:r>
            <a:r>
              <a:rPr dirty="0">
                <a:solidFill>
                  <a:srgbClr val="00B0F0"/>
                </a:solidFill>
                <a:latin typeface="+mn-lt"/>
              </a:rPr>
              <a:t>our</a:t>
            </a:r>
            <a:r>
              <a:rPr spc="-5" dirty="0">
                <a:solidFill>
                  <a:srgbClr val="00B0F0"/>
                </a:solidFill>
                <a:latin typeface="+mn-lt"/>
              </a:rPr>
              <a:t> </a:t>
            </a:r>
            <a:r>
              <a:rPr spc="-30" dirty="0">
                <a:solidFill>
                  <a:srgbClr val="00B0F0"/>
                </a:solidFill>
                <a:latin typeface="+mn-lt"/>
              </a:rPr>
              <a:t>theory</a:t>
            </a:r>
            <a:r>
              <a:rPr spc="-5" dirty="0">
                <a:solidFill>
                  <a:srgbClr val="00B0F0"/>
                </a:solidFill>
                <a:latin typeface="+mn-lt"/>
              </a:rPr>
              <a:t> </a:t>
            </a:r>
            <a:r>
              <a:rPr spc="-10" dirty="0">
                <a:solidFill>
                  <a:srgbClr val="00B0F0"/>
                </a:solidFill>
                <a:latin typeface="+mn-lt"/>
              </a:rPr>
              <a:t>is wrong?</a:t>
            </a:r>
          </a:p>
          <a:p>
            <a:pPr>
              <a:lnSpc>
                <a:spcPct val="100000"/>
              </a:lnSpc>
            </a:pPr>
            <a:endParaRPr spc="-10" dirty="0">
              <a:latin typeface="+mn-lt"/>
            </a:endParaRPr>
          </a:p>
          <a:p>
            <a:pPr>
              <a:lnSpc>
                <a:spcPct val="100000"/>
              </a:lnSpc>
              <a:spcBef>
                <a:spcPts val="340"/>
              </a:spcBef>
            </a:pPr>
            <a:endParaRPr spc="-10" dirty="0">
              <a:latin typeface="+mn-lt"/>
            </a:endParaRPr>
          </a:p>
          <a:p>
            <a:pPr marL="12700">
              <a:lnSpc>
                <a:spcPct val="100000"/>
              </a:lnSpc>
            </a:pPr>
            <a:r>
              <a:rPr spc="-10" dirty="0">
                <a:solidFill>
                  <a:srgbClr val="000000"/>
                </a:solidFill>
                <a:latin typeface="+mn-lt"/>
              </a:rPr>
              <a:t>The</a:t>
            </a:r>
            <a:r>
              <a:rPr spc="-65" dirty="0">
                <a:solidFill>
                  <a:srgbClr val="000000"/>
                </a:solidFill>
                <a:latin typeface="+mn-lt"/>
              </a:rPr>
              <a:t> </a:t>
            </a:r>
            <a:r>
              <a:rPr spc="-85" dirty="0">
                <a:solidFill>
                  <a:srgbClr val="000000"/>
                </a:solidFill>
                <a:latin typeface="+mn-lt"/>
              </a:rPr>
              <a:t>answer</a:t>
            </a:r>
            <a:r>
              <a:rPr spc="10" dirty="0">
                <a:solidFill>
                  <a:srgbClr val="000000"/>
                </a:solidFill>
                <a:latin typeface="+mn-lt"/>
              </a:rPr>
              <a:t> </a:t>
            </a:r>
            <a:r>
              <a:rPr spc="-30" dirty="0">
                <a:solidFill>
                  <a:srgbClr val="000000"/>
                </a:solidFill>
                <a:latin typeface="+mn-lt"/>
              </a:rPr>
              <a:t>is</a:t>
            </a:r>
            <a:r>
              <a:rPr spc="-45" dirty="0">
                <a:solidFill>
                  <a:srgbClr val="000000"/>
                </a:solidFill>
                <a:latin typeface="+mn-lt"/>
              </a:rPr>
              <a:t> </a:t>
            </a:r>
            <a:r>
              <a:rPr b="1" dirty="0">
                <a:solidFill>
                  <a:srgbClr val="00B0F0"/>
                </a:solidFill>
                <a:latin typeface="+mn-lt"/>
                <a:cs typeface="Arial"/>
              </a:rPr>
              <a:t>YES</a:t>
            </a:r>
            <a:r>
              <a:rPr dirty="0">
                <a:solidFill>
                  <a:srgbClr val="000000"/>
                </a:solidFill>
                <a:latin typeface="+mn-lt"/>
              </a:rPr>
              <a:t>,</a:t>
            </a:r>
            <a:r>
              <a:rPr spc="-30" dirty="0">
                <a:solidFill>
                  <a:srgbClr val="000000"/>
                </a:solidFill>
                <a:latin typeface="+mn-lt"/>
              </a:rPr>
              <a:t> </a:t>
            </a:r>
            <a:r>
              <a:rPr spc="-90" dirty="0">
                <a:solidFill>
                  <a:srgbClr val="000000"/>
                </a:solidFill>
                <a:latin typeface="+mn-lt"/>
              </a:rPr>
              <a:t>because</a:t>
            </a:r>
            <a:r>
              <a:rPr spc="15" dirty="0">
                <a:solidFill>
                  <a:srgbClr val="000000"/>
                </a:solidFill>
                <a:latin typeface="+mn-lt"/>
              </a:rPr>
              <a:t> </a:t>
            </a:r>
            <a:r>
              <a:rPr dirty="0">
                <a:solidFill>
                  <a:srgbClr val="000000"/>
                </a:solidFill>
                <a:latin typeface="+mn-lt"/>
              </a:rPr>
              <a:t>this</a:t>
            </a:r>
            <a:r>
              <a:rPr spc="-25" dirty="0">
                <a:solidFill>
                  <a:srgbClr val="000000"/>
                </a:solidFill>
                <a:latin typeface="+mn-lt"/>
              </a:rPr>
              <a:t> </a:t>
            </a:r>
            <a:r>
              <a:rPr spc="-40" dirty="0">
                <a:solidFill>
                  <a:srgbClr val="000000"/>
                </a:solidFill>
                <a:latin typeface="+mn-lt"/>
              </a:rPr>
              <a:t>would</a:t>
            </a:r>
            <a:r>
              <a:rPr spc="-20" dirty="0">
                <a:solidFill>
                  <a:srgbClr val="000000"/>
                </a:solidFill>
                <a:latin typeface="+mn-lt"/>
              </a:rPr>
              <a:t> </a:t>
            </a:r>
            <a:r>
              <a:rPr spc="-50" dirty="0">
                <a:solidFill>
                  <a:srgbClr val="000000"/>
                </a:solidFill>
                <a:latin typeface="+mn-lt"/>
              </a:rPr>
              <a:t>be</a:t>
            </a:r>
            <a:r>
              <a:rPr spc="-25" dirty="0">
                <a:solidFill>
                  <a:srgbClr val="000000"/>
                </a:solidFill>
                <a:latin typeface="+mn-lt"/>
              </a:rPr>
              <a:t> </a:t>
            </a:r>
            <a:r>
              <a:rPr spc="-50" dirty="0">
                <a:solidFill>
                  <a:srgbClr val="000000"/>
                </a:solidFill>
                <a:latin typeface="+mn-lt"/>
              </a:rPr>
              <a:t>denying</a:t>
            </a:r>
            <a:r>
              <a:rPr spc="-25" dirty="0">
                <a:solidFill>
                  <a:srgbClr val="000000"/>
                </a:solidFill>
                <a:latin typeface="+mn-lt"/>
              </a:rPr>
              <a:t> </a:t>
            </a:r>
            <a:r>
              <a:rPr dirty="0">
                <a:solidFill>
                  <a:srgbClr val="000000"/>
                </a:solidFill>
                <a:latin typeface="+mn-lt"/>
              </a:rPr>
              <a:t>the</a:t>
            </a:r>
            <a:r>
              <a:rPr spc="-20" dirty="0">
                <a:solidFill>
                  <a:srgbClr val="000000"/>
                </a:solidFill>
                <a:latin typeface="+mn-lt"/>
              </a:rPr>
              <a:t> </a:t>
            </a:r>
            <a:r>
              <a:rPr spc="-40" dirty="0">
                <a:solidFill>
                  <a:srgbClr val="000000"/>
                </a:solidFill>
                <a:latin typeface="+mn-lt"/>
              </a:rPr>
              <a:t>consequent</a:t>
            </a:r>
            <a:r>
              <a:rPr spc="-40" dirty="0">
                <a:solidFill>
                  <a:srgbClr val="000000"/>
                </a:solidFill>
              </a:rPr>
              <a:t>.</a:t>
            </a:r>
          </a:p>
        </p:txBody>
      </p:sp>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385748"/>
            <a:ext cx="3990340" cy="2477217"/>
          </a:xfrm>
          <a:prstGeom prst="rect">
            <a:avLst/>
          </a:prstGeom>
        </p:spPr>
        <p:txBody>
          <a:bodyPr vert="horz" wrap="square" lIns="0" tIns="11430" rIns="0" bIns="0" rtlCol="0">
            <a:spAutoFit/>
          </a:bodyPr>
          <a:lstStyle/>
          <a:p>
            <a:pPr marL="50800">
              <a:lnSpc>
                <a:spcPct val="100000"/>
              </a:lnSpc>
              <a:spcBef>
                <a:spcPts val="90"/>
              </a:spcBef>
            </a:pPr>
            <a:r>
              <a:rPr sz="1100" spc="-10" dirty="0">
                <a:solidFill>
                  <a:srgbClr val="00B0F0"/>
                </a:solidFill>
                <a:latin typeface="+mj-lt"/>
                <a:cs typeface="Arial MT"/>
              </a:rPr>
              <a:t>Is</a:t>
            </a:r>
            <a:r>
              <a:rPr sz="1100" spc="-20" dirty="0">
                <a:solidFill>
                  <a:srgbClr val="00B0F0"/>
                </a:solidFill>
                <a:latin typeface="+mj-lt"/>
                <a:cs typeface="Arial MT"/>
              </a:rPr>
              <a:t> </a:t>
            </a:r>
            <a:r>
              <a:rPr sz="1100" spc="-80" dirty="0">
                <a:solidFill>
                  <a:srgbClr val="00B0F0"/>
                </a:solidFill>
                <a:latin typeface="+mj-lt"/>
                <a:cs typeface="Arial MT"/>
              </a:rPr>
              <a:t>science</a:t>
            </a:r>
            <a:r>
              <a:rPr sz="1100" spc="5" dirty="0">
                <a:solidFill>
                  <a:srgbClr val="00B0F0"/>
                </a:solidFill>
                <a:latin typeface="+mj-lt"/>
                <a:cs typeface="Arial MT"/>
              </a:rPr>
              <a:t> </a:t>
            </a:r>
            <a:r>
              <a:rPr sz="1100" dirty="0">
                <a:solidFill>
                  <a:srgbClr val="00B0F0"/>
                </a:solidFill>
                <a:latin typeface="+mj-lt"/>
                <a:cs typeface="Arial MT"/>
              </a:rPr>
              <a:t>a</a:t>
            </a:r>
            <a:r>
              <a:rPr sz="1100" spc="-10" dirty="0">
                <a:solidFill>
                  <a:srgbClr val="00B0F0"/>
                </a:solidFill>
                <a:latin typeface="+mj-lt"/>
                <a:cs typeface="Arial MT"/>
              </a:rPr>
              <a:t> </a:t>
            </a:r>
            <a:r>
              <a:rPr sz="1100" spc="-20" dirty="0">
                <a:solidFill>
                  <a:srgbClr val="00B0F0"/>
                </a:solidFill>
                <a:latin typeface="+mj-lt"/>
                <a:cs typeface="Arial MT"/>
              </a:rPr>
              <a:t>body</a:t>
            </a:r>
            <a:r>
              <a:rPr sz="1100" spc="-5" dirty="0">
                <a:solidFill>
                  <a:srgbClr val="00B0F0"/>
                </a:solidFill>
                <a:latin typeface="+mj-lt"/>
                <a:cs typeface="Arial MT"/>
              </a:rPr>
              <a:t> </a:t>
            </a:r>
            <a:r>
              <a:rPr sz="1100" dirty="0">
                <a:solidFill>
                  <a:srgbClr val="00B0F0"/>
                </a:solidFill>
                <a:latin typeface="+mj-lt"/>
                <a:cs typeface="Arial MT"/>
              </a:rPr>
              <a:t>of</a:t>
            </a:r>
            <a:r>
              <a:rPr sz="1100" spc="-5" dirty="0">
                <a:solidFill>
                  <a:srgbClr val="00B0F0"/>
                </a:solidFill>
                <a:latin typeface="+mj-lt"/>
                <a:cs typeface="Arial MT"/>
              </a:rPr>
              <a:t> </a:t>
            </a:r>
            <a:r>
              <a:rPr sz="1100" spc="-70" dirty="0">
                <a:solidFill>
                  <a:srgbClr val="00B0F0"/>
                </a:solidFill>
                <a:latin typeface="+mj-lt"/>
                <a:cs typeface="Arial MT"/>
              </a:rPr>
              <a:t>knowledge</a:t>
            </a:r>
            <a:r>
              <a:rPr sz="1100" spc="-5" dirty="0">
                <a:solidFill>
                  <a:srgbClr val="00B0F0"/>
                </a:solidFill>
                <a:latin typeface="+mj-lt"/>
                <a:cs typeface="Arial MT"/>
              </a:rPr>
              <a:t> </a:t>
            </a:r>
            <a:r>
              <a:rPr sz="1100" dirty="0">
                <a:solidFill>
                  <a:srgbClr val="00B0F0"/>
                </a:solidFill>
                <a:latin typeface="+mj-lt"/>
                <a:cs typeface="Arial MT"/>
              </a:rPr>
              <a:t>or</a:t>
            </a:r>
            <a:r>
              <a:rPr sz="1100" spc="-5" dirty="0">
                <a:solidFill>
                  <a:srgbClr val="00B0F0"/>
                </a:solidFill>
                <a:latin typeface="+mj-lt"/>
                <a:cs typeface="Arial MT"/>
              </a:rPr>
              <a:t> </a:t>
            </a:r>
            <a:r>
              <a:rPr sz="1100" dirty="0">
                <a:solidFill>
                  <a:srgbClr val="00B0F0"/>
                </a:solidFill>
                <a:latin typeface="+mj-lt"/>
                <a:cs typeface="Arial MT"/>
              </a:rPr>
              <a:t>a</a:t>
            </a:r>
            <a:r>
              <a:rPr sz="1100" spc="-10" dirty="0">
                <a:solidFill>
                  <a:srgbClr val="00B0F0"/>
                </a:solidFill>
                <a:latin typeface="+mj-lt"/>
                <a:cs typeface="Arial MT"/>
              </a:rPr>
              <a:t> </a:t>
            </a:r>
            <a:r>
              <a:rPr sz="1100" spc="-25" dirty="0">
                <a:solidFill>
                  <a:srgbClr val="00B0F0"/>
                </a:solidFill>
                <a:latin typeface="+mj-lt"/>
                <a:cs typeface="Arial MT"/>
              </a:rPr>
              <a:t>collection</a:t>
            </a:r>
            <a:r>
              <a:rPr sz="1100" spc="-5" dirty="0">
                <a:solidFill>
                  <a:srgbClr val="00B0F0"/>
                </a:solidFill>
                <a:latin typeface="+mj-lt"/>
                <a:cs typeface="Arial MT"/>
              </a:rPr>
              <a:t> </a:t>
            </a:r>
            <a:r>
              <a:rPr sz="1100" dirty="0">
                <a:solidFill>
                  <a:srgbClr val="00B0F0"/>
                </a:solidFill>
                <a:latin typeface="+mj-lt"/>
                <a:cs typeface="Arial MT"/>
              </a:rPr>
              <a:t>of</a:t>
            </a:r>
            <a:r>
              <a:rPr sz="1100" spc="-5" dirty="0">
                <a:solidFill>
                  <a:srgbClr val="00B0F0"/>
                </a:solidFill>
                <a:latin typeface="+mj-lt"/>
                <a:cs typeface="Arial MT"/>
              </a:rPr>
              <a:t> </a:t>
            </a:r>
            <a:r>
              <a:rPr sz="1100" spc="-10" dirty="0">
                <a:solidFill>
                  <a:srgbClr val="00B0F0"/>
                </a:solidFill>
                <a:latin typeface="+mj-lt"/>
                <a:cs typeface="Arial MT"/>
              </a:rPr>
              <a:t>facts?</a:t>
            </a:r>
            <a:endParaRPr sz="1100" dirty="0">
              <a:solidFill>
                <a:srgbClr val="00B0F0"/>
              </a:solidFill>
              <a:latin typeface="+mj-lt"/>
              <a:cs typeface="Arial MT"/>
            </a:endParaRPr>
          </a:p>
          <a:p>
            <a:pPr>
              <a:lnSpc>
                <a:spcPct val="100000"/>
              </a:lnSpc>
              <a:spcBef>
                <a:spcPts val="450"/>
              </a:spcBef>
            </a:pPr>
            <a:endParaRPr sz="1100" dirty="0">
              <a:latin typeface="+mj-lt"/>
              <a:cs typeface="Arial MT"/>
            </a:endParaRPr>
          </a:p>
          <a:p>
            <a:pPr marL="325120" marR="43180" indent="-136525">
              <a:lnSpc>
                <a:spcPct val="102600"/>
              </a:lnSpc>
              <a:buFont typeface="Arial"/>
              <a:buChar char="•"/>
              <a:tabLst>
                <a:tab pos="327660" algn="l"/>
              </a:tabLst>
            </a:pPr>
            <a:r>
              <a:rPr sz="1100" dirty="0">
                <a:solidFill>
                  <a:srgbClr val="00B0F0"/>
                </a:solidFill>
                <a:latin typeface="+mj-lt"/>
                <a:cs typeface="Arial MT"/>
              </a:rPr>
              <a:t>No</a:t>
            </a:r>
            <a:r>
              <a:rPr sz="1100" spc="-20" dirty="0">
                <a:solidFill>
                  <a:srgbClr val="00B0F0"/>
                </a:solidFill>
                <a:latin typeface="+mj-lt"/>
                <a:cs typeface="Arial MT"/>
              </a:rPr>
              <a:t> </a:t>
            </a:r>
            <a:r>
              <a:rPr sz="1100" dirty="0">
                <a:solidFill>
                  <a:srgbClr val="00B0F0"/>
                </a:solidFill>
                <a:latin typeface="+mj-lt"/>
                <a:cs typeface="Arial MT"/>
              </a:rPr>
              <a:t>–</a:t>
            </a:r>
            <a:r>
              <a:rPr sz="1100" spc="-5" dirty="0">
                <a:solidFill>
                  <a:srgbClr val="00B0F0"/>
                </a:solidFill>
                <a:latin typeface="+mj-lt"/>
                <a:cs typeface="Arial MT"/>
              </a:rPr>
              <a:t> </a:t>
            </a:r>
            <a:r>
              <a:rPr sz="1100" dirty="0">
                <a:latin typeface="+mj-lt"/>
                <a:cs typeface="Arial MT"/>
              </a:rPr>
              <a:t>if</a:t>
            </a:r>
            <a:r>
              <a:rPr sz="1100" spc="-5" dirty="0">
                <a:latin typeface="+mj-lt"/>
                <a:cs typeface="Arial MT"/>
              </a:rPr>
              <a:t> </a:t>
            </a:r>
            <a:r>
              <a:rPr sz="1100" dirty="0">
                <a:latin typeface="+mj-lt"/>
                <a:cs typeface="Arial MT"/>
              </a:rPr>
              <a:t>this </a:t>
            </a:r>
            <a:r>
              <a:rPr sz="1100" spc="-80" dirty="0">
                <a:latin typeface="+mj-lt"/>
                <a:cs typeface="Arial MT"/>
              </a:rPr>
              <a:t>were</a:t>
            </a:r>
            <a:r>
              <a:rPr sz="1100" spc="5" dirty="0">
                <a:latin typeface="+mj-lt"/>
                <a:cs typeface="Arial MT"/>
              </a:rPr>
              <a:t> </a:t>
            </a:r>
            <a:r>
              <a:rPr sz="1100" dirty="0">
                <a:latin typeface="+mj-lt"/>
                <a:cs typeface="Arial MT"/>
              </a:rPr>
              <a:t>the</a:t>
            </a:r>
            <a:r>
              <a:rPr sz="1100" spc="-5" dirty="0">
                <a:latin typeface="+mj-lt"/>
                <a:cs typeface="Arial MT"/>
              </a:rPr>
              <a:t> </a:t>
            </a:r>
            <a:r>
              <a:rPr sz="1100" spc="-80" dirty="0">
                <a:latin typeface="+mj-lt"/>
                <a:cs typeface="Arial MT"/>
              </a:rPr>
              <a:t>case,</a:t>
            </a:r>
            <a:r>
              <a:rPr sz="1100" spc="5" dirty="0">
                <a:latin typeface="+mj-lt"/>
                <a:cs typeface="Arial MT"/>
              </a:rPr>
              <a:t> </a:t>
            </a:r>
            <a:r>
              <a:rPr sz="1100" spc="-20" dirty="0">
                <a:latin typeface="+mj-lt"/>
                <a:cs typeface="Arial MT"/>
              </a:rPr>
              <a:t>then</a:t>
            </a:r>
            <a:r>
              <a:rPr sz="1100" spc="-5" dirty="0">
                <a:latin typeface="+mj-lt"/>
                <a:cs typeface="Arial MT"/>
              </a:rPr>
              <a:t> </a:t>
            </a:r>
            <a:r>
              <a:rPr sz="1100" spc="-35" dirty="0">
                <a:latin typeface="+mj-lt"/>
                <a:cs typeface="Arial MT"/>
              </a:rPr>
              <a:t>Newtonian</a:t>
            </a:r>
            <a:r>
              <a:rPr sz="1100" spc="-5" dirty="0">
                <a:latin typeface="+mj-lt"/>
                <a:cs typeface="Arial MT"/>
              </a:rPr>
              <a:t> </a:t>
            </a:r>
            <a:r>
              <a:rPr sz="1100" spc="-70" dirty="0">
                <a:latin typeface="+mj-lt"/>
                <a:cs typeface="Arial MT"/>
              </a:rPr>
              <a:t>physics</a:t>
            </a:r>
            <a:r>
              <a:rPr sz="1100" spc="-5" dirty="0">
                <a:latin typeface="+mj-lt"/>
                <a:cs typeface="Arial MT"/>
              </a:rPr>
              <a:t> </a:t>
            </a:r>
            <a:r>
              <a:rPr sz="1100" spc="-45" dirty="0">
                <a:latin typeface="+mj-lt"/>
                <a:cs typeface="Arial MT"/>
              </a:rPr>
              <a:t>would</a:t>
            </a:r>
            <a:r>
              <a:rPr sz="1100" spc="-5" dirty="0">
                <a:latin typeface="+mj-lt"/>
                <a:cs typeface="Arial MT"/>
              </a:rPr>
              <a:t> </a:t>
            </a:r>
            <a:r>
              <a:rPr sz="1100" spc="-40" dirty="0">
                <a:latin typeface="+mj-lt"/>
                <a:cs typeface="Arial MT"/>
              </a:rPr>
              <a:t>have 	</a:t>
            </a:r>
            <a:r>
              <a:rPr sz="1100" dirty="0">
                <a:latin typeface="+mj-lt"/>
                <a:cs typeface="Arial MT"/>
              </a:rPr>
              <a:t>to</a:t>
            </a:r>
            <a:r>
              <a:rPr sz="1100" spc="5" dirty="0">
                <a:latin typeface="+mj-lt"/>
                <a:cs typeface="Arial MT"/>
              </a:rPr>
              <a:t> </a:t>
            </a:r>
            <a:r>
              <a:rPr sz="1100" spc="-30" dirty="0">
                <a:latin typeface="+mj-lt"/>
                <a:cs typeface="Arial MT"/>
              </a:rPr>
              <a:t>be</a:t>
            </a:r>
            <a:r>
              <a:rPr sz="1100" spc="10" dirty="0">
                <a:latin typeface="+mj-lt"/>
                <a:cs typeface="Arial MT"/>
              </a:rPr>
              <a:t> </a:t>
            </a:r>
            <a:r>
              <a:rPr sz="1100" spc="-40" dirty="0">
                <a:latin typeface="+mj-lt"/>
                <a:cs typeface="Arial MT"/>
              </a:rPr>
              <a:t>called</a:t>
            </a:r>
            <a:r>
              <a:rPr sz="1100" spc="15" dirty="0">
                <a:latin typeface="+mj-lt"/>
                <a:cs typeface="Arial MT"/>
              </a:rPr>
              <a:t> </a:t>
            </a:r>
            <a:r>
              <a:rPr sz="1100" spc="-35" dirty="0">
                <a:latin typeface="+mj-lt"/>
                <a:cs typeface="Arial MT"/>
              </a:rPr>
              <a:t>unscientific</a:t>
            </a:r>
            <a:r>
              <a:rPr sz="1100" spc="10" dirty="0">
                <a:latin typeface="+mj-lt"/>
                <a:cs typeface="Arial MT"/>
              </a:rPr>
              <a:t> </a:t>
            </a:r>
            <a:r>
              <a:rPr sz="1100" spc="-90" dirty="0">
                <a:latin typeface="+mj-lt"/>
                <a:cs typeface="Arial MT"/>
              </a:rPr>
              <a:t>because</a:t>
            </a:r>
            <a:r>
              <a:rPr sz="1100" spc="15" dirty="0">
                <a:latin typeface="+mj-lt"/>
                <a:cs typeface="Arial MT"/>
              </a:rPr>
              <a:t> </a:t>
            </a:r>
            <a:r>
              <a:rPr sz="1100" dirty="0">
                <a:latin typeface="+mj-lt"/>
                <a:cs typeface="Arial MT"/>
              </a:rPr>
              <a:t>it’s</a:t>
            </a:r>
            <a:r>
              <a:rPr sz="1100" spc="10" dirty="0">
                <a:latin typeface="+mj-lt"/>
                <a:cs typeface="Arial MT"/>
              </a:rPr>
              <a:t> </a:t>
            </a:r>
            <a:r>
              <a:rPr sz="1100" spc="-70" dirty="0">
                <a:latin typeface="+mj-lt"/>
                <a:cs typeface="Arial MT"/>
              </a:rPr>
              <a:t>been</a:t>
            </a:r>
            <a:r>
              <a:rPr sz="1100" spc="10" dirty="0">
                <a:latin typeface="+mj-lt"/>
                <a:cs typeface="Arial MT"/>
              </a:rPr>
              <a:t> </a:t>
            </a:r>
            <a:r>
              <a:rPr sz="1100" spc="-55" dirty="0">
                <a:latin typeface="+mj-lt"/>
                <a:cs typeface="Arial MT"/>
              </a:rPr>
              <a:t>replaced</a:t>
            </a:r>
            <a:r>
              <a:rPr sz="1100" spc="15" dirty="0">
                <a:latin typeface="+mj-lt"/>
                <a:cs typeface="Arial MT"/>
              </a:rPr>
              <a:t> </a:t>
            </a:r>
            <a:r>
              <a:rPr sz="1100" spc="-10" dirty="0">
                <a:latin typeface="+mj-lt"/>
                <a:cs typeface="Arial MT"/>
              </a:rPr>
              <a:t>by</a:t>
            </a:r>
            <a:r>
              <a:rPr sz="1100" spc="10" dirty="0">
                <a:latin typeface="+mj-lt"/>
                <a:cs typeface="Arial MT"/>
              </a:rPr>
              <a:t> </a:t>
            </a:r>
            <a:r>
              <a:rPr sz="1100" spc="-20" dirty="0">
                <a:latin typeface="+mj-lt"/>
                <a:cs typeface="Arial MT"/>
              </a:rPr>
              <a:t>more 	</a:t>
            </a:r>
            <a:r>
              <a:rPr sz="1100" spc="-35" dirty="0">
                <a:latin typeface="+mj-lt"/>
                <a:cs typeface="Arial MT"/>
              </a:rPr>
              <a:t>recent</a:t>
            </a:r>
            <a:r>
              <a:rPr sz="1100" spc="-10" dirty="0">
                <a:latin typeface="+mj-lt"/>
                <a:cs typeface="Arial MT"/>
              </a:rPr>
              <a:t> theories.</a:t>
            </a:r>
            <a:endParaRPr sz="1100" dirty="0">
              <a:latin typeface="+mj-lt"/>
              <a:cs typeface="Arial MT"/>
            </a:endParaRPr>
          </a:p>
          <a:p>
            <a:pPr>
              <a:lnSpc>
                <a:spcPct val="100000"/>
              </a:lnSpc>
              <a:spcBef>
                <a:spcPts val="690"/>
              </a:spcBef>
              <a:buFont typeface="Arial"/>
              <a:buChar char="•"/>
            </a:pPr>
            <a:endParaRPr sz="1100" dirty="0">
              <a:latin typeface="+mj-lt"/>
              <a:cs typeface="Arial MT"/>
            </a:endParaRPr>
          </a:p>
          <a:p>
            <a:pPr marL="325120" marR="130810" indent="-136525" algn="just">
              <a:lnSpc>
                <a:spcPct val="102600"/>
              </a:lnSpc>
              <a:buFont typeface="Arial"/>
              <a:buChar char="•"/>
              <a:tabLst>
                <a:tab pos="327660" algn="l"/>
              </a:tabLst>
            </a:pPr>
            <a:r>
              <a:rPr sz="1100" dirty="0">
                <a:solidFill>
                  <a:srgbClr val="00B0F0"/>
                </a:solidFill>
                <a:latin typeface="+mj-lt"/>
                <a:cs typeface="Arial MT"/>
              </a:rPr>
              <a:t>No</a:t>
            </a:r>
            <a:r>
              <a:rPr sz="1100" spc="-45" dirty="0">
                <a:solidFill>
                  <a:srgbClr val="00B0F0"/>
                </a:solidFill>
                <a:latin typeface="+mj-lt"/>
                <a:cs typeface="Arial MT"/>
              </a:rPr>
              <a:t> </a:t>
            </a:r>
            <a:r>
              <a:rPr sz="1100" dirty="0">
                <a:solidFill>
                  <a:srgbClr val="00B0F0"/>
                </a:solidFill>
                <a:latin typeface="+mj-lt"/>
                <a:cs typeface="Arial MT"/>
              </a:rPr>
              <a:t>–</a:t>
            </a:r>
            <a:r>
              <a:rPr sz="1100" spc="-5" dirty="0">
                <a:solidFill>
                  <a:srgbClr val="00B0F0"/>
                </a:solidFill>
                <a:latin typeface="+mj-lt"/>
                <a:cs typeface="Arial MT"/>
              </a:rPr>
              <a:t> </a:t>
            </a:r>
            <a:r>
              <a:rPr sz="1100" dirty="0">
                <a:latin typeface="+mj-lt"/>
                <a:cs typeface="Arial MT"/>
              </a:rPr>
              <a:t>if</a:t>
            </a:r>
            <a:r>
              <a:rPr sz="1100" spc="-5" dirty="0">
                <a:latin typeface="+mj-lt"/>
                <a:cs typeface="Arial MT"/>
              </a:rPr>
              <a:t> </a:t>
            </a:r>
            <a:r>
              <a:rPr sz="1100" dirty="0">
                <a:latin typeface="+mj-lt"/>
                <a:cs typeface="Arial MT"/>
              </a:rPr>
              <a:t>this</a:t>
            </a:r>
            <a:r>
              <a:rPr sz="1100" spc="-5" dirty="0">
                <a:latin typeface="+mj-lt"/>
                <a:cs typeface="Arial MT"/>
              </a:rPr>
              <a:t> </a:t>
            </a:r>
            <a:r>
              <a:rPr sz="1100" spc="-75" dirty="0">
                <a:latin typeface="+mj-lt"/>
                <a:cs typeface="Arial MT"/>
              </a:rPr>
              <a:t>were</a:t>
            </a:r>
            <a:r>
              <a:rPr sz="1100" dirty="0">
                <a:latin typeface="+mj-lt"/>
                <a:cs typeface="Arial MT"/>
              </a:rPr>
              <a:t> the</a:t>
            </a:r>
            <a:r>
              <a:rPr sz="1100" spc="-10" dirty="0">
                <a:latin typeface="+mj-lt"/>
                <a:cs typeface="Arial MT"/>
              </a:rPr>
              <a:t> </a:t>
            </a:r>
            <a:r>
              <a:rPr sz="1100" spc="-75" dirty="0">
                <a:latin typeface="+mj-lt"/>
                <a:cs typeface="Arial MT"/>
              </a:rPr>
              <a:t>case,</a:t>
            </a:r>
            <a:r>
              <a:rPr sz="1100" dirty="0">
                <a:latin typeface="+mj-lt"/>
                <a:cs typeface="Arial MT"/>
              </a:rPr>
              <a:t> </a:t>
            </a:r>
            <a:r>
              <a:rPr sz="1100" spc="-10" dirty="0">
                <a:latin typeface="+mj-lt"/>
                <a:cs typeface="Arial MT"/>
              </a:rPr>
              <a:t>then</a:t>
            </a:r>
            <a:r>
              <a:rPr sz="1100" spc="-5" dirty="0">
                <a:latin typeface="+mj-lt"/>
                <a:cs typeface="Arial MT"/>
              </a:rPr>
              <a:t> </a:t>
            </a:r>
            <a:r>
              <a:rPr sz="1100" spc="-90" dirty="0">
                <a:latin typeface="+mj-lt"/>
                <a:cs typeface="Arial MT"/>
              </a:rPr>
              <a:t>we</a:t>
            </a:r>
            <a:r>
              <a:rPr sz="1100" spc="15" dirty="0">
                <a:latin typeface="+mj-lt"/>
                <a:cs typeface="Arial MT"/>
              </a:rPr>
              <a:t> </a:t>
            </a:r>
            <a:r>
              <a:rPr sz="1100" spc="-10" dirty="0">
                <a:latin typeface="+mj-lt"/>
                <a:cs typeface="Arial MT"/>
              </a:rPr>
              <a:t>couldn’t</a:t>
            </a:r>
            <a:r>
              <a:rPr sz="1100" spc="-5" dirty="0">
                <a:latin typeface="+mj-lt"/>
                <a:cs typeface="Arial MT"/>
              </a:rPr>
              <a:t> </a:t>
            </a:r>
            <a:r>
              <a:rPr sz="1100" spc="-65" dirty="0">
                <a:latin typeface="+mj-lt"/>
                <a:cs typeface="Arial MT"/>
              </a:rPr>
              <a:t>make</a:t>
            </a:r>
            <a:r>
              <a:rPr sz="1100" spc="-10" dirty="0">
                <a:latin typeface="+mj-lt"/>
                <a:cs typeface="Arial MT"/>
              </a:rPr>
              <a:t> </a:t>
            </a:r>
            <a:r>
              <a:rPr sz="1100" spc="-65" dirty="0">
                <a:latin typeface="+mj-lt"/>
                <a:cs typeface="Arial MT"/>
              </a:rPr>
              <a:t>appeals</a:t>
            </a:r>
            <a:r>
              <a:rPr sz="1100" spc="-5" dirty="0">
                <a:latin typeface="+mj-lt"/>
                <a:cs typeface="Arial MT"/>
              </a:rPr>
              <a:t> </a:t>
            </a:r>
            <a:r>
              <a:rPr sz="1100" spc="-25" dirty="0">
                <a:latin typeface="+mj-lt"/>
                <a:cs typeface="Arial MT"/>
              </a:rPr>
              <a:t>to 	</a:t>
            </a:r>
            <a:r>
              <a:rPr sz="1100" spc="-80" dirty="0">
                <a:latin typeface="+mj-lt"/>
                <a:cs typeface="Arial MT"/>
              </a:rPr>
              <a:t>science</a:t>
            </a:r>
            <a:r>
              <a:rPr sz="1100" spc="15" dirty="0">
                <a:latin typeface="+mj-lt"/>
                <a:cs typeface="Arial MT"/>
              </a:rPr>
              <a:t> </a:t>
            </a:r>
            <a:r>
              <a:rPr sz="1100" dirty="0">
                <a:latin typeface="+mj-lt"/>
                <a:cs typeface="Arial MT"/>
              </a:rPr>
              <a:t>in</a:t>
            </a:r>
            <a:r>
              <a:rPr sz="1100" spc="20" dirty="0">
                <a:latin typeface="+mj-lt"/>
                <a:cs typeface="Arial MT"/>
              </a:rPr>
              <a:t> </a:t>
            </a:r>
            <a:r>
              <a:rPr sz="1100" spc="-45" dirty="0">
                <a:latin typeface="+mj-lt"/>
                <a:cs typeface="Arial MT"/>
              </a:rPr>
              <a:t>order</a:t>
            </a:r>
            <a:r>
              <a:rPr sz="1100" spc="20" dirty="0">
                <a:latin typeface="+mj-lt"/>
                <a:cs typeface="Arial MT"/>
              </a:rPr>
              <a:t> </a:t>
            </a:r>
            <a:r>
              <a:rPr sz="1100" dirty="0">
                <a:latin typeface="+mj-lt"/>
                <a:cs typeface="Arial MT"/>
              </a:rPr>
              <a:t>to</a:t>
            </a:r>
            <a:r>
              <a:rPr sz="1100" spc="20" dirty="0">
                <a:latin typeface="+mj-lt"/>
                <a:cs typeface="Arial MT"/>
              </a:rPr>
              <a:t> </a:t>
            </a:r>
            <a:r>
              <a:rPr sz="1100" spc="-40" dirty="0">
                <a:latin typeface="+mj-lt"/>
                <a:cs typeface="Arial MT"/>
              </a:rPr>
              <a:t>determine</a:t>
            </a:r>
            <a:r>
              <a:rPr sz="1100" spc="20" dirty="0">
                <a:latin typeface="+mj-lt"/>
                <a:cs typeface="Arial MT"/>
              </a:rPr>
              <a:t> </a:t>
            </a:r>
            <a:r>
              <a:rPr sz="1100" dirty="0">
                <a:latin typeface="+mj-lt"/>
                <a:cs typeface="Arial MT"/>
              </a:rPr>
              <a:t>the</a:t>
            </a:r>
            <a:r>
              <a:rPr sz="1100" spc="20" dirty="0">
                <a:latin typeface="+mj-lt"/>
                <a:cs typeface="Arial MT"/>
              </a:rPr>
              <a:t> </a:t>
            </a:r>
            <a:r>
              <a:rPr sz="1100" spc="-30" dirty="0">
                <a:latin typeface="+mj-lt"/>
                <a:cs typeface="Arial MT"/>
              </a:rPr>
              <a:t>veracity</a:t>
            </a:r>
            <a:r>
              <a:rPr sz="1100" spc="20" dirty="0">
                <a:latin typeface="+mj-lt"/>
                <a:cs typeface="Arial MT"/>
              </a:rPr>
              <a:t> </a:t>
            </a:r>
            <a:r>
              <a:rPr sz="1100" dirty="0">
                <a:latin typeface="+mj-lt"/>
                <a:cs typeface="Arial MT"/>
              </a:rPr>
              <a:t>of</a:t>
            </a:r>
            <a:r>
              <a:rPr sz="1100" spc="20" dirty="0">
                <a:latin typeface="+mj-lt"/>
                <a:cs typeface="Arial MT"/>
              </a:rPr>
              <a:t> </a:t>
            </a:r>
            <a:r>
              <a:rPr sz="1100" dirty="0">
                <a:latin typeface="+mj-lt"/>
                <a:cs typeface="Arial MT"/>
              </a:rPr>
              <a:t>that</a:t>
            </a:r>
            <a:r>
              <a:rPr sz="1100" spc="20" dirty="0">
                <a:latin typeface="+mj-lt"/>
                <a:cs typeface="Arial MT"/>
              </a:rPr>
              <a:t> </a:t>
            </a:r>
            <a:r>
              <a:rPr sz="1100" spc="-45" dirty="0">
                <a:latin typeface="+mj-lt"/>
                <a:cs typeface="Arial MT"/>
              </a:rPr>
              <a:t>knowledge. 	</a:t>
            </a:r>
            <a:r>
              <a:rPr sz="1100" spc="-50" dirty="0">
                <a:latin typeface="+mj-lt"/>
                <a:cs typeface="Arial MT"/>
              </a:rPr>
              <a:t>We</a:t>
            </a:r>
            <a:r>
              <a:rPr sz="1100" spc="-25" dirty="0">
                <a:latin typeface="+mj-lt"/>
                <a:cs typeface="Arial MT"/>
              </a:rPr>
              <a:t> </a:t>
            </a:r>
            <a:r>
              <a:rPr sz="1100" spc="-35" dirty="0">
                <a:latin typeface="+mj-lt"/>
                <a:cs typeface="Arial MT"/>
              </a:rPr>
              <a:t>would</a:t>
            </a:r>
            <a:r>
              <a:rPr sz="1100" spc="-15" dirty="0">
                <a:latin typeface="+mj-lt"/>
                <a:cs typeface="Arial MT"/>
              </a:rPr>
              <a:t> </a:t>
            </a:r>
            <a:r>
              <a:rPr sz="1100" spc="-30" dirty="0">
                <a:latin typeface="+mj-lt"/>
                <a:cs typeface="Arial MT"/>
              </a:rPr>
              <a:t>be</a:t>
            </a:r>
            <a:r>
              <a:rPr sz="1100" spc="-20" dirty="0">
                <a:latin typeface="+mj-lt"/>
                <a:cs typeface="Arial MT"/>
              </a:rPr>
              <a:t> </a:t>
            </a:r>
            <a:r>
              <a:rPr sz="1100" spc="-60" dirty="0">
                <a:latin typeface="+mj-lt"/>
                <a:cs typeface="Arial MT"/>
              </a:rPr>
              <a:t>engaging</a:t>
            </a:r>
            <a:r>
              <a:rPr sz="1100" spc="-15" dirty="0">
                <a:latin typeface="+mj-lt"/>
                <a:cs typeface="Arial MT"/>
              </a:rPr>
              <a:t> </a:t>
            </a:r>
            <a:r>
              <a:rPr sz="1100" dirty="0">
                <a:latin typeface="+mj-lt"/>
                <a:cs typeface="Arial MT"/>
              </a:rPr>
              <a:t>in</a:t>
            </a:r>
            <a:r>
              <a:rPr sz="1100" spc="-15" dirty="0">
                <a:latin typeface="+mj-lt"/>
                <a:cs typeface="Arial MT"/>
              </a:rPr>
              <a:t> </a:t>
            </a:r>
            <a:r>
              <a:rPr sz="1100" spc="-25" dirty="0">
                <a:latin typeface="+mj-lt"/>
                <a:cs typeface="Arial MT"/>
              </a:rPr>
              <a:t>circular</a:t>
            </a:r>
            <a:r>
              <a:rPr sz="1100" spc="-20" dirty="0">
                <a:latin typeface="+mj-lt"/>
                <a:cs typeface="Arial MT"/>
              </a:rPr>
              <a:t> </a:t>
            </a:r>
            <a:r>
              <a:rPr sz="1100" spc="-10" dirty="0">
                <a:latin typeface="+mj-lt"/>
                <a:cs typeface="Arial MT"/>
              </a:rPr>
              <a:t>reasoning.</a:t>
            </a:r>
            <a:endParaRPr sz="1100" dirty="0">
              <a:latin typeface="+mj-lt"/>
              <a:cs typeface="Arial MT"/>
            </a:endParaRPr>
          </a:p>
          <a:p>
            <a:pPr>
              <a:lnSpc>
                <a:spcPct val="100000"/>
              </a:lnSpc>
            </a:pPr>
            <a:endParaRPr sz="1100" dirty="0">
              <a:latin typeface="+mj-lt"/>
              <a:cs typeface="Arial MT"/>
            </a:endParaRPr>
          </a:p>
          <a:p>
            <a:pPr>
              <a:lnSpc>
                <a:spcPct val="100000"/>
              </a:lnSpc>
              <a:spcBef>
                <a:spcPts val="605"/>
              </a:spcBef>
            </a:pPr>
            <a:endParaRPr sz="1100" dirty="0">
              <a:latin typeface="+mj-lt"/>
              <a:cs typeface="Arial MT"/>
            </a:endParaRPr>
          </a:p>
          <a:p>
            <a:pPr marL="50800" marR="43180">
              <a:lnSpc>
                <a:spcPct val="102600"/>
              </a:lnSpc>
            </a:pPr>
            <a:r>
              <a:rPr sz="1100" dirty="0">
                <a:solidFill>
                  <a:srgbClr val="00B0F0"/>
                </a:solidFill>
                <a:latin typeface="+mj-lt"/>
                <a:cs typeface="Arial MT"/>
              </a:rPr>
              <a:t>The</a:t>
            </a:r>
            <a:r>
              <a:rPr sz="1100" spc="-75" dirty="0">
                <a:solidFill>
                  <a:srgbClr val="00B0F0"/>
                </a:solidFill>
                <a:latin typeface="+mj-lt"/>
                <a:cs typeface="Arial MT"/>
              </a:rPr>
              <a:t> </a:t>
            </a:r>
            <a:r>
              <a:rPr sz="1100" spc="-20" dirty="0">
                <a:solidFill>
                  <a:srgbClr val="00B0F0"/>
                </a:solidFill>
                <a:latin typeface="+mj-lt"/>
                <a:cs typeface="Arial MT"/>
              </a:rPr>
              <a:t>body</a:t>
            </a:r>
            <a:r>
              <a:rPr sz="1100" spc="-45" dirty="0">
                <a:solidFill>
                  <a:srgbClr val="00B0F0"/>
                </a:solidFill>
                <a:latin typeface="+mj-lt"/>
                <a:cs typeface="Arial MT"/>
              </a:rPr>
              <a:t> </a:t>
            </a:r>
            <a:r>
              <a:rPr sz="1100" dirty="0">
                <a:solidFill>
                  <a:srgbClr val="00B0F0"/>
                </a:solidFill>
                <a:latin typeface="+mj-lt"/>
                <a:cs typeface="Arial MT"/>
              </a:rPr>
              <a:t>of</a:t>
            </a:r>
            <a:r>
              <a:rPr sz="1100" spc="-20" dirty="0">
                <a:solidFill>
                  <a:srgbClr val="00B0F0"/>
                </a:solidFill>
                <a:latin typeface="+mj-lt"/>
                <a:cs typeface="Arial MT"/>
              </a:rPr>
              <a:t> </a:t>
            </a:r>
            <a:r>
              <a:rPr sz="1100" spc="-65" dirty="0">
                <a:solidFill>
                  <a:srgbClr val="00B0F0"/>
                </a:solidFill>
                <a:latin typeface="+mj-lt"/>
                <a:cs typeface="Arial MT"/>
              </a:rPr>
              <a:t>knowledge</a:t>
            </a:r>
            <a:r>
              <a:rPr sz="1100" spc="-10" dirty="0">
                <a:solidFill>
                  <a:srgbClr val="00B0F0"/>
                </a:solidFill>
                <a:latin typeface="+mj-lt"/>
                <a:cs typeface="Arial MT"/>
              </a:rPr>
              <a:t> </a:t>
            </a:r>
            <a:r>
              <a:rPr sz="1100" spc="-105" dirty="0">
                <a:solidFill>
                  <a:srgbClr val="00B0F0"/>
                </a:solidFill>
                <a:latin typeface="+mj-lt"/>
                <a:cs typeface="Arial MT"/>
              </a:rPr>
              <a:t>we</a:t>
            </a:r>
            <a:r>
              <a:rPr sz="1100" spc="30" dirty="0">
                <a:solidFill>
                  <a:srgbClr val="00B0F0"/>
                </a:solidFill>
                <a:latin typeface="+mj-lt"/>
                <a:cs typeface="Arial MT"/>
              </a:rPr>
              <a:t> </a:t>
            </a:r>
            <a:r>
              <a:rPr sz="1100" spc="-20" dirty="0">
                <a:solidFill>
                  <a:srgbClr val="00B0F0"/>
                </a:solidFill>
                <a:latin typeface="+mj-lt"/>
                <a:cs typeface="Arial MT"/>
              </a:rPr>
              <a:t>call</a:t>
            </a:r>
            <a:r>
              <a:rPr sz="1100" spc="-25" dirty="0">
                <a:solidFill>
                  <a:srgbClr val="00B0F0"/>
                </a:solidFill>
                <a:latin typeface="+mj-lt"/>
                <a:cs typeface="Arial MT"/>
              </a:rPr>
              <a:t> </a:t>
            </a:r>
            <a:r>
              <a:rPr sz="1100" spc="-10" dirty="0">
                <a:solidFill>
                  <a:srgbClr val="00B0F0"/>
                </a:solidFill>
                <a:latin typeface="+mj-lt"/>
                <a:cs typeface="Arial MT"/>
              </a:rPr>
              <a:t>‘scientific’</a:t>
            </a:r>
            <a:r>
              <a:rPr sz="1100" spc="-20" dirty="0">
                <a:solidFill>
                  <a:srgbClr val="00B0F0"/>
                </a:solidFill>
                <a:latin typeface="+mj-lt"/>
                <a:cs typeface="Arial MT"/>
              </a:rPr>
              <a:t> </a:t>
            </a:r>
            <a:r>
              <a:rPr sz="1100" spc="-60" dirty="0">
                <a:solidFill>
                  <a:srgbClr val="00B0F0"/>
                </a:solidFill>
                <a:latin typeface="+mj-lt"/>
                <a:cs typeface="Arial MT"/>
              </a:rPr>
              <a:t>may</a:t>
            </a:r>
            <a:r>
              <a:rPr sz="1100" spc="-15" dirty="0">
                <a:solidFill>
                  <a:srgbClr val="00B0F0"/>
                </a:solidFill>
                <a:latin typeface="+mj-lt"/>
                <a:cs typeface="Arial MT"/>
              </a:rPr>
              <a:t> </a:t>
            </a:r>
            <a:r>
              <a:rPr sz="1100" spc="-30" dirty="0">
                <a:solidFill>
                  <a:srgbClr val="00B0F0"/>
                </a:solidFill>
                <a:latin typeface="+mj-lt"/>
                <a:cs typeface="Arial MT"/>
              </a:rPr>
              <a:t>well</a:t>
            </a:r>
            <a:r>
              <a:rPr sz="1100" spc="-25" dirty="0">
                <a:solidFill>
                  <a:srgbClr val="00B0F0"/>
                </a:solidFill>
                <a:latin typeface="+mj-lt"/>
                <a:cs typeface="Arial MT"/>
              </a:rPr>
              <a:t> </a:t>
            </a:r>
            <a:r>
              <a:rPr sz="1100" spc="-45" dirty="0">
                <a:solidFill>
                  <a:srgbClr val="00B0F0"/>
                </a:solidFill>
                <a:latin typeface="+mj-lt"/>
                <a:cs typeface="Arial MT"/>
              </a:rPr>
              <a:t>be</a:t>
            </a:r>
            <a:r>
              <a:rPr sz="1100" spc="-20" dirty="0">
                <a:solidFill>
                  <a:srgbClr val="00B0F0"/>
                </a:solidFill>
                <a:latin typeface="+mj-lt"/>
                <a:cs typeface="Arial MT"/>
              </a:rPr>
              <a:t> </a:t>
            </a:r>
            <a:r>
              <a:rPr sz="1100" dirty="0">
                <a:solidFill>
                  <a:srgbClr val="00B0F0"/>
                </a:solidFill>
                <a:latin typeface="+mj-lt"/>
                <a:cs typeface="Arial MT"/>
              </a:rPr>
              <a:t>a</a:t>
            </a:r>
            <a:r>
              <a:rPr sz="1100" spc="-25" dirty="0">
                <a:solidFill>
                  <a:srgbClr val="00B0F0"/>
                </a:solidFill>
                <a:latin typeface="+mj-lt"/>
                <a:cs typeface="Arial MT"/>
              </a:rPr>
              <a:t> </a:t>
            </a:r>
            <a:r>
              <a:rPr sz="1100" spc="-20" dirty="0">
                <a:solidFill>
                  <a:srgbClr val="00B0F0"/>
                </a:solidFill>
                <a:latin typeface="+mj-lt"/>
                <a:cs typeface="Arial MT"/>
              </a:rPr>
              <a:t>product </a:t>
            </a:r>
            <a:r>
              <a:rPr sz="1100" spc="-25" dirty="0">
                <a:solidFill>
                  <a:srgbClr val="00B0F0"/>
                </a:solidFill>
                <a:latin typeface="+mj-lt"/>
                <a:cs typeface="Arial MT"/>
              </a:rPr>
              <a:t>of </a:t>
            </a:r>
            <a:r>
              <a:rPr sz="1100" spc="-65" dirty="0">
                <a:solidFill>
                  <a:srgbClr val="00B0F0"/>
                </a:solidFill>
                <a:latin typeface="+mj-lt"/>
                <a:cs typeface="Arial MT"/>
              </a:rPr>
              <a:t>science,</a:t>
            </a:r>
            <a:r>
              <a:rPr sz="1100" spc="50" dirty="0">
                <a:solidFill>
                  <a:srgbClr val="00B0F0"/>
                </a:solidFill>
                <a:latin typeface="+mj-lt"/>
                <a:cs typeface="Arial MT"/>
              </a:rPr>
              <a:t> </a:t>
            </a:r>
            <a:r>
              <a:rPr sz="1100" dirty="0">
                <a:solidFill>
                  <a:srgbClr val="00B0F0"/>
                </a:solidFill>
                <a:latin typeface="+mj-lt"/>
                <a:cs typeface="Arial MT"/>
              </a:rPr>
              <a:t>but</a:t>
            </a:r>
            <a:r>
              <a:rPr sz="1100" spc="50" dirty="0">
                <a:solidFill>
                  <a:srgbClr val="00B0F0"/>
                </a:solidFill>
                <a:latin typeface="+mj-lt"/>
                <a:cs typeface="Arial MT"/>
              </a:rPr>
              <a:t> </a:t>
            </a:r>
            <a:r>
              <a:rPr sz="1100" dirty="0">
                <a:solidFill>
                  <a:srgbClr val="00B0F0"/>
                </a:solidFill>
                <a:latin typeface="+mj-lt"/>
                <a:cs typeface="Arial MT"/>
              </a:rPr>
              <a:t>it</a:t>
            </a:r>
            <a:r>
              <a:rPr sz="1100" spc="55" dirty="0">
                <a:solidFill>
                  <a:srgbClr val="00B0F0"/>
                </a:solidFill>
                <a:latin typeface="+mj-lt"/>
                <a:cs typeface="Arial MT"/>
              </a:rPr>
              <a:t> </a:t>
            </a:r>
            <a:r>
              <a:rPr sz="1100" dirty="0">
                <a:solidFill>
                  <a:srgbClr val="00B0F0"/>
                </a:solidFill>
                <a:latin typeface="+mj-lt"/>
                <a:cs typeface="Arial MT"/>
              </a:rPr>
              <a:t>isn’t</a:t>
            </a:r>
            <a:r>
              <a:rPr sz="1100" spc="50" dirty="0">
                <a:solidFill>
                  <a:srgbClr val="00B0F0"/>
                </a:solidFill>
                <a:latin typeface="+mj-lt"/>
                <a:cs typeface="Arial MT"/>
              </a:rPr>
              <a:t> </a:t>
            </a:r>
            <a:r>
              <a:rPr sz="1100" spc="-80" dirty="0">
                <a:solidFill>
                  <a:srgbClr val="00B0F0"/>
                </a:solidFill>
                <a:latin typeface="+mj-lt"/>
                <a:cs typeface="Arial MT"/>
              </a:rPr>
              <a:t>science</a:t>
            </a:r>
            <a:r>
              <a:rPr sz="1100" spc="50" dirty="0">
                <a:solidFill>
                  <a:srgbClr val="00B0F0"/>
                </a:solidFill>
                <a:latin typeface="+mj-lt"/>
                <a:cs typeface="Arial MT"/>
              </a:rPr>
              <a:t> </a:t>
            </a:r>
            <a:r>
              <a:rPr sz="1100" spc="-10" dirty="0">
                <a:solidFill>
                  <a:srgbClr val="00B0F0"/>
                </a:solidFill>
                <a:latin typeface="+mj-lt"/>
                <a:cs typeface="Arial MT"/>
              </a:rPr>
              <a:t>itself.</a:t>
            </a:r>
            <a:endParaRPr sz="1100" dirty="0">
              <a:solidFill>
                <a:srgbClr val="00B0F0"/>
              </a:solidFill>
              <a:latin typeface="+mj-lt"/>
              <a:cs typeface="Arial MT"/>
            </a:endParaRPr>
          </a:p>
        </p:txBody>
      </p:sp>
    </p:spTree>
  </p:cSld>
  <p:clrMapOvr>
    <a:masterClrMapping/>
  </p:clrMapOvr>
  <p:transition>
    <p:cut/>
  </p:transition>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494586"/>
            <a:ext cx="2348230" cy="232756"/>
          </a:xfrm>
          <a:prstGeom prst="rect">
            <a:avLst/>
          </a:prstGeom>
        </p:spPr>
        <p:txBody>
          <a:bodyPr vert="horz" wrap="square" lIns="0" tIns="17145" rIns="0" bIns="0" rtlCol="0">
            <a:spAutoFit/>
          </a:bodyPr>
          <a:lstStyle/>
          <a:p>
            <a:pPr marL="12700">
              <a:lnSpc>
                <a:spcPct val="100000"/>
              </a:lnSpc>
              <a:spcBef>
                <a:spcPts val="135"/>
              </a:spcBef>
            </a:pPr>
            <a:r>
              <a:rPr sz="1400" spc="-30" dirty="0">
                <a:solidFill>
                  <a:srgbClr val="00B0F0"/>
                </a:solidFill>
                <a:latin typeface="+mn-lt"/>
                <a:cs typeface="Tahoma"/>
              </a:rPr>
              <a:t>Denying</a:t>
            </a:r>
            <a:r>
              <a:rPr sz="1400" spc="-80" dirty="0">
                <a:solidFill>
                  <a:srgbClr val="00B0F0"/>
                </a:solidFill>
                <a:latin typeface="+mn-lt"/>
                <a:cs typeface="Tahoma"/>
              </a:rPr>
              <a:t> </a:t>
            </a:r>
            <a:r>
              <a:rPr sz="1400" dirty="0">
                <a:solidFill>
                  <a:srgbClr val="00B0F0"/>
                </a:solidFill>
                <a:latin typeface="+mn-lt"/>
                <a:cs typeface="Tahoma"/>
              </a:rPr>
              <a:t>the</a:t>
            </a:r>
            <a:r>
              <a:rPr sz="1400" spc="-75" dirty="0">
                <a:solidFill>
                  <a:srgbClr val="00B0F0"/>
                </a:solidFill>
                <a:latin typeface="+mn-lt"/>
                <a:cs typeface="Tahoma"/>
              </a:rPr>
              <a:t> </a:t>
            </a:r>
            <a:r>
              <a:rPr sz="1400" spc="-45" dirty="0">
                <a:solidFill>
                  <a:srgbClr val="00B0F0"/>
                </a:solidFill>
                <a:latin typeface="+mn-lt"/>
                <a:cs typeface="Tahoma"/>
              </a:rPr>
              <a:t>Consequent:</a:t>
            </a:r>
            <a:r>
              <a:rPr sz="1400" spc="40" dirty="0">
                <a:solidFill>
                  <a:srgbClr val="00B0F0"/>
                </a:solidFill>
                <a:latin typeface="+mn-lt"/>
                <a:cs typeface="Tahoma"/>
              </a:rPr>
              <a:t> </a:t>
            </a:r>
            <a:r>
              <a:rPr sz="1400" spc="-10" dirty="0">
                <a:solidFill>
                  <a:srgbClr val="00B0F0"/>
                </a:solidFill>
                <a:latin typeface="+mn-lt"/>
                <a:cs typeface="Tahoma"/>
              </a:rPr>
              <a:t>Valid</a:t>
            </a:r>
            <a:endParaRPr sz="1400" dirty="0">
              <a:solidFill>
                <a:srgbClr val="00B0F0"/>
              </a:solidFill>
              <a:latin typeface="+mn-lt"/>
              <a:cs typeface="Tahoma"/>
            </a:endParaRPr>
          </a:p>
        </p:txBody>
      </p:sp>
      <p:graphicFrame>
        <p:nvGraphicFramePr>
          <p:cNvPr id="3" name="object 3"/>
          <p:cNvGraphicFramePr>
            <a:graphicFrameLocks noGrp="1"/>
          </p:cNvGraphicFramePr>
          <p:nvPr>
            <p:extLst>
              <p:ext uri="{D42A27DB-BD31-4B8C-83A1-F6EECF244321}">
                <p14:modId xmlns:p14="http://schemas.microsoft.com/office/powerpoint/2010/main" val="1293712305"/>
              </p:ext>
            </p:extLst>
          </p:nvPr>
        </p:nvGraphicFramePr>
        <p:xfrm>
          <a:off x="359994" y="1033319"/>
          <a:ext cx="3948429" cy="1428115"/>
        </p:xfrm>
        <a:graphic>
          <a:graphicData uri="http://schemas.openxmlformats.org/drawingml/2006/table">
            <a:tbl>
              <a:tblPr firstRow="1" bandRow="1">
                <a:tableStyleId>{2D5ABB26-0587-4C30-8999-92F81FD0307C}</a:tableStyleId>
              </a:tblPr>
              <a:tblGrid>
                <a:gridCol w="920750">
                  <a:extLst>
                    <a:ext uri="{9D8B030D-6E8A-4147-A177-3AD203B41FA5}">
                      <a16:colId xmlns:a16="http://schemas.microsoft.com/office/drawing/2014/main" val="20000"/>
                    </a:ext>
                  </a:extLst>
                </a:gridCol>
                <a:gridCol w="1477010">
                  <a:extLst>
                    <a:ext uri="{9D8B030D-6E8A-4147-A177-3AD203B41FA5}">
                      <a16:colId xmlns:a16="http://schemas.microsoft.com/office/drawing/2014/main" val="20001"/>
                    </a:ext>
                  </a:extLst>
                </a:gridCol>
                <a:gridCol w="1550669">
                  <a:extLst>
                    <a:ext uri="{9D8B030D-6E8A-4147-A177-3AD203B41FA5}">
                      <a16:colId xmlns:a16="http://schemas.microsoft.com/office/drawing/2014/main" val="20002"/>
                    </a:ext>
                  </a:extLst>
                </a:gridCol>
              </a:tblGrid>
              <a:tr h="235585">
                <a:tc>
                  <a:txBody>
                    <a:bodyPr/>
                    <a:lstStyle/>
                    <a:p>
                      <a:pPr marL="75565">
                        <a:lnSpc>
                          <a:spcPts val="765"/>
                        </a:lnSpc>
                      </a:pPr>
                      <a:r>
                        <a:rPr sz="800" spc="-25" dirty="0">
                          <a:latin typeface="+mn-lt"/>
                          <a:cs typeface="Arial MT"/>
                        </a:rPr>
                        <a:t>General</a:t>
                      </a:r>
                      <a:r>
                        <a:rPr sz="800" spc="5" dirty="0">
                          <a:latin typeface="+mn-lt"/>
                          <a:cs typeface="Arial MT"/>
                        </a:rPr>
                        <a:t> </a:t>
                      </a:r>
                      <a:r>
                        <a:rPr sz="800" spc="-20" dirty="0">
                          <a:latin typeface="+mn-lt"/>
                          <a:cs typeface="Arial MT"/>
                        </a:rPr>
                        <a:t>Form</a:t>
                      </a:r>
                      <a:endParaRPr sz="800">
                        <a:latin typeface="+mn-lt"/>
                        <a:cs typeface="Arial MT"/>
                      </a:endParaRPr>
                    </a:p>
                  </a:txBody>
                  <a:tcPr marL="0" marR="0" marT="0" marB="0">
                    <a:lnB w="6350">
                      <a:solidFill>
                        <a:srgbClr val="000000"/>
                      </a:solidFill>
                      <a:prstDash val="solid"/>
                    </a:lnB>
                  </a:tcPr>
                </a:tc>
                <a:tc>
                  <a:txBody>
                    <a:bodyPr/>
                    <a:lstStyle/>
                    <a:p>
                      <a:pPr marL="75565">
                        <a:lnSpc>
                          <a:spcPts val="765"/>
                        </a:lnSpc>
                      </a:pPr>
                      <a:r>
                        <a:rPr sz="800" spc="-10" dirty="0">
                          <a:latin typeface="+mn-lt"/>
                          <a:cs typeface="Arial MT"/>
                        </a:rPr>
                        <a:t>Example</a:t>
                      </a:r>
                      <a:endParaRPr sz="800">
                        <a:latin typeface="+mn-lt"/>
                        <a:cs typeface="Arial MT"/>
                      </a:endParaRPr>
                    </a:p>
                  </a:txBody>
                  <a:tcPr marL="0" marR="0" marT="0" marB="0">
                    <a:lnB w="6350">
                      <a:solidFill>
                        <a:srgbClr val="000000"/>
                      </a:solidFill>
                      <a:prstDash val="solid"/>
                    </a:lnB>
                  </a:tcPr>
                </a:tc>
                <a:tc>
                  <a:txBody>
                    <a:bodyPr/>
                    <a:lstStyle/>
                    <a:p>
                      <a:pPr marL="76200">
                        <a:lnSpc>
                          <a:spcPts val="765"/>
                        </a:lnSpc>
                      </a:pPr>
                      <a:r>
                        <a:rPr sz="800" spc="-10" dirty="0">
                          <a:latin typeface="+mn-lt"/>
                          <a:cs typeface="Arial MT"/>
                        </a:rPr>
                        <a:t>Specific</a:t>
                      </a:r>
                      <a:r>
                        <a:rPr sz="800" spc="15" dirty="0">
                          <a:latin typeface="+mn-lt"/>
                          <a:cs typeface="Arial MT"/>
                        </a:rPr>
                        <a:t> </a:t>
                      </a:r>
                      <a:r>
                        <a:rPr sz="800" spc="-10" dirty="0">
                          <a:latin typeface="+mn-lt"/>
                          <a:cs typeface="Arial MT"/>
                        </a:rPr>
                        <a:t>Example</a:t>
                      </a:r>
                      <a:endParaRPr sz="800">
                        <a:latin typeface="+mn-lt"/>
                        <a:cs typeface="Arial MT"/>
                      </a:endParaRPr>
                    </a:p>
                  </a:txBody>
                  <a:tcPr marL="0" marR="0" marT="0" marB="0">
                    <a:lnB w="6350">
                      <a:solidFill>
                        <a:srgbClr val="000000"/>
                      </a:solidFill>
                      <a:prstDash val="solid"/>
                    </a:lnB>
                  </a:tcPr>
                </a:tc>
                <a:extLst>
                  <a:ext uri="{0D108BD9-81ED-4DB2-BD59-A6C34878D82A}">
                    <a16:rowId xmlns:a16="http://schemas.microsoft.com/office/drawing/2014/main" val="10000"/>
                  </a:ext>
                </a:extLst>
              </a:tr>
              <a:tr h="661670">
                <a:tc>
                  <a:txBody>
                    <a:bodyPr/>
                    <a:lstStyle/>
                    <a:p>
                      <a:pPr marL="75565">
                        <a:lnSpc>
                          <a:spcPct val="100000"/>
                        </a:lnSpc>
                        <a:spcBef>
                          <a:spcPts val="825"/>
                        </a:spcBef>
                      </a:pPr>
                      <a:r>
                        <a:rPr sz="800" dirty="0">
                          <a:latin typeface="+mn-lt"/>
                          <a:cs typeface="Arial MT"/>
                        </a:rPr>
                        <a:t>If</a:t>
                      </a:r>
                      <a:r>
                        <a:rPr sz="800" spc="40" dirty="0">
                          <a:latin typeface="+mn-lt"/>
                          <a:cs typeface="Arial MT"/>
                        </a:rPr>
                        <a:t> </a:t>
                      </a:r>
                      <a:r>
                        <a:rPr sz="800" dirty="0">
                          <a:latin typeface="+mn-lt"/>
                          <a:cs typeface="Arial MT"/>
                        </a:rPr>
                        <a:t>P,</a:t>
                      </a:r>
                      <a:r>
                        <a:rPr sz="800" spc="45" dirty="0">
                          <a:latin typeface="+mn-lt"/>
                          <a:cs typeface="Arial MT"/>
                        </a:rPr>
                        <a:t> </a:t>
                      </a:r>
                      <a:r>
                        <a:rPr sz="800" dirty="0">
                          <a:latin typeface="+mn-lt"/>
                          <a:cs typeface="Arial MT"/>
                        </a:rPr>
                        <a:t>then</a:t>
                      </a:r>
                      <a:r>
                        <a:rPr sz="800" spc="40" dirty="0">
                          <a:latin typeface="+mn-lt"/>
                          <a:cs typeface="Arial MT"/>
                        </a:rPr>
                        <a:t> </a:t>
                      </a:r>
                      <a:r>
                        <a:rPr sz="800" spc="-25" dirty="0">
                          <a:latin typeface="+mn-lt"/>
                          <a:cs typeface="Arial MT"/>
                        </a:rPr>
                        <a:t>Q.</a:t>
                      </a:r>
                      <a:endParaRPr sz="800">
                        <a:latin typeface="+mn-lt"/>
                        <a:cs typeface="Arial MT"/>
                      </a:endParaRPr>
                    </a:p>
                  </a:txBody>
                  <a:tcPr marL="0" marR="0" marT="104775" marB="0">
                    <a:lnT w="6350">
                      <a:solidFill>
                        <a:srgbClr val="000000"/>
                      </a:solidFill>
                      <a:prstDash val="solid"/>
                    </a:lnT>
                  </a:tcPr>
                </a:tc>
                <a:tc>
                  <a:txBody>
                    <a:bodyPr/>
                    <a:lstStyle/>
                    <a:p>
                      <a:pPr marL="75565" marR="248920">
                        <a:lnSpc>
                          <a:spcPts val="950"/>
                        </a:lnSpc>
                        <a:spcBef>
                          <a:spcPts val="865"/>
                        </a:spcBef>
                      </a:pPr>
                      <a:r>
                        <a:rPr sz="800" dirty="0">
                          <a:latin typeface="+mn-lt"/>
                          <a:cs typeface="Arial MT"/>
                        </a:rPr>
                        <a:t>If</a:t>
                      </a:r>
                      <a:r>
                        <a:rPr sz="800" spc="40" dirty="0">
                          <a:latin typeface="+mn-lt"/>
                          <a:cs typeface="Arial MT"/>
                        </a:rPr>
                        <a:t> </a:t>
                      </a:r>
                      <a:r>
                        <a:rPr sz="800" dirty="0">
                          <a:latin typeface="+mn-lt"/>
                          <a:cs typeface="Arial MT"/>
                        </a:rPr>
                        <a:t>our</a:t>
                      </a:r>
                      <a:r>
                        <a:rPr sz="800" spc="40" dirty="0">
                          <a:latin typeface="+mn-lt"/>
                          <a:cs typeface="Arial MT"/>
                        </a:rPr>
                        <a:t> </a:t>
                      </a:r>
                      <a:r>
                        <a:rPr sz="800" dirty="0">
                          <a:latin typeface="+mn-lt"/>
                          <a:cs typeface="Arial MT"/>
                        </a:rPr>
                        <a:t>theory</a:t>
                      </a:r>
                      <a:r>
                        <a:rPr sz="800" spc="45" dirty="0">
                          <a:latin typeface="+mn-lt"/>
                          <a:cs typeface="Arial MT"/>
                        </a:rPr>
                        <a:t> </a:t>
                      </a:r>
                      <a:r>
                        <a:rPr sz="800" spc="85" dirty="0">
                          <a:latin typeface="+mn-lt"/>
                          <a:cs typeface="Arial MT"/>
                        </a:rPr>
                        <a:t>T</a:t>
                      </a:r>
                      <a:r>
                        <a:rPr sz="800" spc="40" dirty="0">
                          <a:latin typeface="+mn-lt"/>
                          <a:cs typeface="Arial MT"/>
                        </a:rPr>
                        <a:t> </a:t>
                      </a:r>
                      <a:r>
                        <a:rPr sz="800" dirty="0">
                          <a:latin typeface="+mn-lt"/>
                          <a:cs typeface="Arial MT"/>
                        </a:rPr>
                        <a:t>is</a:t>
                      </a:r>
                      <a:r>
                        <a:rPr sz="800" spc="40" dirty="0">
                          <a:latin typeface="+mn-lt"/>
                          <a:cs typeface="Arial MT"/>
                        </a:rPr>
                        <a:t> </a:t>
                      </a:r>
                      <a:r>
                        <a:rPr sz="800" spc="-10" dirty="0">
                          <a:latin typeface="+mn-lt"/>
                          <a:cs typeface="Arial MT"/>
                        </a:rPr>
                        <a:t>correct, </a:t>
                      </a:r>
                      <a:r>
                        <a:rPr sz="800" dirty="0">
                          <a:latin typeface="+mn-lt"/>
                          <a:cs typeface="Arial MT"/>
                        </a:rPr>
                        <a:t>then </a:t>
                      </a:r>
                      <a:r>
                        <a:rPr sz="800" spc="-10" dirty="0">
                          <a:latin typeface="+mn-lt"/>
                          <a:cs typeface="Arial MT"/>
                        </a:rPr>
                        <a:t>we</a:t>
                      </a:r>
                      <a:r>
                        <a:rPr sz="800" spc="5" dirty="0">
                          <a:latin typeface="+mn-lt"/>
                          <a:cs typeface="Arial MT"/>
                        </a:rPr>
                        <a:t> </a:t>
                      </a:r>
                      <a:r>
                        <a:rPr sz="800" spc="-10" dirty="0">
                          <a:latin typeface="+mn-lt"/>
                          <a:cs typeface="Arial MT"/>
                        </a:rPr>
                        <a:t>should</a:t>
                      </a:r>
                      <a:r>
                        <a:rPr sz="800" dirty="0">
                          <a:latin typeface="+mn-lt"/>
                          <a:cs typeface="Arial MT"/>
                        </a:rPr>
                        <a:t> </a:t>
                      </a:r>
                      <a:r>
                        <a:rPr sz="800" spc="-10" dirty="0">
                          <a:latin typeface="+mn-lt"/>
                          <a:cs typeface="Arial MT"/>
                        </a:rPr>
                        <a:t>observe </a:t>
                      </a:r>
                      <a:r>
                        <a:rPr sz="800" dirty="0">
                          <a:latin typeface="+mn-lt"/>
                          <a:cs typeface="Arial MT"/>
                        </a:rPr>
                        <a:t>implication</a:t>
                      </a:r>
                      <a:r>
                        <a:rPr sz="800" spc="95" dirty="0">
                          <a:latin typeface="+mn-lt"/>
                          <a:cs typeface="Arial MT"/>
                        </a:rPr>
                        <a:t> </a:t>
                      </a:r>
                      <a:r>
                        <a:rPr sz="800" spc="-25" dirty="0">
                          <a:latin typeface="+mn-lt"/>
                          <a:cs typeface="Arial MT"/>
                        </a:rPr>
                        <a:t>I.</a:t>
                      </a:r>
                      <a:endParaRPr sz="800">
                        <a:latin typeface="+mn-lt"/>
                        <a:cs typeface="Arial MT"/>
                      </a:endParaRPr>
                    </a:p>
                  </a:txBody>
                  <a:tcPr marL="0" marR="0" marT="109855" marB="0">
                    <a:lnT w="6350">
                      <a:solidFill>
                        <a:srgbClr val="000000"/>
                      </a:solidFill>
                      <a:prstDash val="solid"/>
                    </a:lnT>
                  </a:tcPr>
                </a:tc>
                <a:tc>
                  <a:txBody>
                    <a:bodyPr/>
                    <a:lstStyle/>
                    <a:p>
                      <a:pPr marL="76200" algn="just">
                        <a:lnSpc>
                          <a:spcPts val="955"/>
                        </a:lnSpc>
                        <a:spcBef>
                          <a:spcPts val="825"/>
                        </a:spcBef>
                      </a:pPr>
                      <a:r>
                        <a:rPr sz="800" dirty="0">
                          <a:latin typeface="+mn-lt"/>
                          <a:cs typeface="Arial MT"/>
                        </a:rPr>
                        <a:t>If</a:t>
                      </a:r>
                      <a:r>
                        <a:rPr sz="800" spc="35" dirty="0">
                          <a:latin typeface="+mn-lt"/>
                          <a:cs typeface="Arial MT"/>
                        </a:rPr>
                        <a:t> </a:t>
                      </a:r>
                      <a:r>
                        <a:rPr sz="800" dirty="0">
                          <a:latin typeface="+mn-lt"/>
                          <a:cs typeface="Arial MT"/>
                        </a:rPr>
                        <a:t>our</a:t>
                      </a:r>
                      <a:r>
                        <a:rPr sz="800" spc="35" dirty="0">
                          <a:latin typeface="+mn-lt"/>
                          <a:cs typeface="Arial MT"/>
                        </a:rPr>
                        <a:t> </a:t>
                      </a:r>
                      <a:r>
                        <a:rPr sz="800" dirty="0">
                          <a:latin typeface="+mn-lt"/>
                          <a:cs typeface="Arial MT"/>
                        </a:rPr>
                        <a:t>theory</a:t>
                      </a:r>
                      <a:r>
                        <a:rPr sz="800" spc="35" dirty="0">
                          <a:latin typeface="+mn-lt"/>
                          <a:cs typeface="Arial MT"/>
                        </a:rPr>
                        <a:t> </a:t>
                      </a:r>
                      <a:r>
                        <a:rPr sz="800" dirty="0">
                          <a:latin typeface="+mn-lt"/>
                          <a:cs typeface="Arial MT"/>
                        </a:rPr>
                        <a:t>is</a:t>
                      </a:r>
                      <a:r>
                        <a:rPr sz="800" spc="40" dirty="0">
                          <a:latin typeface="+mn-lt"/>
                          <a:cs typeface="Arial MT"/>
                        </a:rPr>
                        <a:t> </a:t>
                      </a:r>
                      <a:r>
                        <a:rPr sz="800" spc="-10" dirty="0">
                          <a:latin typeface="+mn-lt"/>
                          <a:cs typeface="Arial MT"/>
                        </a:rPr>
                        <a:t>correct,</a:t>
                      </a:r>
                      <a:endParaRPr sz="800">
                        <a:latin typeface="+mn-lt"/>
                        <a:cs typeface="Arial MT"/>
                      </a:endParaRPr>
                    </a:p>
                    <a:p>
                      <a:pPr marL="76200" marR="202565" indent="-635" algn="just">
                        <a:lnSpc>
                          <a:spcPts val="950"/>
                        </a:lnSpc>
                        <a:spcBef>
                          <a:spcPts val="35"/>
                        </a:spcBef>
                      </a:pPr>
                      <a:r>
                        <a:rPr sz="800" dirty="0">
                          <a:latin typeface="+mn-lt"/>
                          <a:cs typeface="Arial MT"/>
                        </a:rPr>
                        <a:t>then we </a:t>
                      </a:r>
                      <a:r>
                        <a:rPr sz="800" spc="-10" dirty="0">
                          <a:latin typeface="+mn-lt"/>
                          <a:cs typeface="Arial MT"/>
                        </a:rPr>
                        <a:t>should</a:t>
                      </a:r>
                      <a:r>
                        <a:rPr sz="800" dirty="0">
                          <a:latin typeface="+mn-lt"/>
                          <a:cs typeface="Arial MT"/>
                        </a:rPr>
                        <a:t> </a:t>
                      </a:r>
                      <a:r>
                        <a:rPr sz="800" spc="-30" dirty="0">
                          <a:latin typeface="+mn-lt"/>
                          <a:cs typeface="Arial MT"/>
                        </a:rPr>
                        <a:t>observe</a:t>
                      </a:r>
                      <a:r>
                        <a:rPr sz="800" dirty="0">
                          <a:latin typeface="+mn-lt"/>
                          <a:cs typeface="Arial MT"/>
                        </a:rPr>
                        <a:t> </a:t>
                      </a:r>
                      <a:r>
                        <a:rPr sz="800" spc="-20" dirty="0">
                          <a:latin typeface="+mn-lt"/>
                          <a:cs typeface="Arial MT"/>
                        </a:rPr>
                        <a:t>that </a:t>
                      </a:r>
                      <a:r>
                        <a:rPr sz="800" dirty="0">
                          <a:latin typeface="+mn-lt"/>
                          <a:cs typeface="Arial MT"/>
                        </a:rPr>
                        <a:t>rich</a:t>
                      </a:r>
                      <a:r>
                        <a:rPr sz="800" spc="40" dirty="0">
                          <a:latin typeface="+mn-lt"/>
                          <a:cs typeface="Arial MT"/>
                        </a:rPr>
                        <a:t> </a:t>
                      </a:r>
                      <a:r>
                        <a:rPr sz="800" spc="-25" dirty="0">
                          <a:latin typeface="+mn-lt"/>
                          <a:cs typeface="Arial MT"/>
                        </a:rPr>
                        <a:t>democracies</a:t>
                      </a:r>
                      <a:r>
                        <a:rPr sz="800" spc="45" dirty="0">
                          <a:latin typeface="+mn-lt"/>
                          <a:cs typeface="Arial MT"/>
                        </a:rPr>
                        <a:t> </a:t>
                      </a:r>
                      <a:r>
                        <a:rPr sz="800" dirty="0">
                          <a:latin typeface="+mn-lt"/>
                          <a:cs typeface="Arial MT"/>
                        </a:rPr>
                        <a:t>live</a:t>
                      </a:r>
                      <a:r>
                        <a:rPr sz="800" spc="40" dirty="0">
                          <a:latin typeface="+mn-lt"/>
                          <a:cs typeface="Arial MT"/>
                        </a:rPr>
                        <a:t> </a:t>
                      </a:r>
                      <a:r>
                        <a:rPr sz="800" spc="-10" dirty="0">
                          <a:latin typeface="+mn-lt"/>
                          <a:cs typeface="Arial MT"/>
                        </a:rPr>
                        <a:t>longer </a:t>
                      </a:r>
                      <a:r>
                        <a:rPr sz="800" dirty="0">
                          <a:latin typeface="+mn-lt"/>
                          <a:cs typeface="Arial MT"/>
                        </a:rPr>
                        <a:t>than</a:t>
                      </a:r>
                      <a:r>
                        <a:rPr sz="800" spc="45" dirty="0">
                          <a:latin typeface="+mn-lt"/>
                          <a:cs typeface="Arial MT"/>
                        </a:rPr>
                        <a:t> </a:t>
                      </a:r>
                      <a:r>
                        <a:rPr sz="800" dirty="0">
                          <a:latin typeface="+mn-lt"/>
                          <a:cs typeface="Arial MT"/>
                        </a:rPr>
                        <a:t>poor</a:t>
                      </a:r>
                      <a:r>
                        <a:rPr sz="800" spc="45" dirty="0">
                          <a:latin typeface="+mn-lt"/>
                          <a:cs typeface="Arial MT"/>
                        </a:rPr>
                        <a:t> </a:t>
                      </a:r>
                      <a:r>
                        <a:rPr sz="800" spc="-10" dirty="0">
                          <a:latin typeface="+mn-lt"/>
                          <a:cs typeface="Arial MT"/>
                        </a:rPr>
                        <a:t>ones.</a:t>
                      </a:r>
                      <a:endParaRPr sz="800">
                        <a:latin typeface="+mn-lt"/>
                        <a:cs typeface="Arial MT"/>
                      </a:endParaRPr>
                    </a:p>
                  </a:txBody>
                  <a:tcPr marL="0" marR="0" marT="104775" marB="0">
                    <a:lnT w="6350">
                      <a:solidFill>
                        <a:srgbClr val="000000"/>
                      </a:solidFill>
                      <a:prstDash val="solid"/>
                    </a:lnT>
                  </a:tcPr>
                </a:tc>
                <a:extLst>
                  <a:ext uri="{0D108BD9-81ED-4DB2-BD59-A6C34878D82A}">
                    <a16:rowId xmlns:a16="http://schemas.microsoft.com/office/drawing/2014/main" val="10001"/>
                  </a:ext>
                </a:extLst>
              </a:tr>
              <a:tr h="360045">
                <a:tc>
                  <a:txBody>
                    <a:bodyPr/>
                    <a:lstStyle/>
                    <a:p>
                      <a:pPr marL="75565">
                        <a:lnSpc>
                          <a:spcPct val="100000"/>
                        </a:lnSpc>
                        <a:spcBef>
                          <a:spcPts val="350"/>
                        </a:spcBef>
                      </a:pPr>
                      <a:r>
                        <a:rPr sz="800" dirty="0">
                          <a:latin typeface="+mn-lt"/>
                          <a:cs typeface="Arial MT"/>
                        </a:rPr>
                        <a:t>Not</a:t>
                      </a:r>
                      <a:r>
                        <a:rPr sz="800" spc="135" dirty="0">
                          <a:latin typeface="+mn-lt"/>
                          <a:cs typeface="Arial MT"/>
                        </a:rPr>
                        <a:t> </a:t>
                      </a:r>
                      <a:r>
                        <a:rPr sz="800" spc="-50" dirty="0">
                          <a:latin typeface="+mn-lt"/>
                          <a:cs typeface="Arial MT"/>
                        </a:rPr>
                        <a:t>Q</a:t>
                      </a:r>
                      <a:endParaRPr sz="800">
                        <a:latin typeface="+mn-lt"/>
                        <a:cs typeface="Arial MT"/>
                      </a:endParaRPr>
                    </a:p>
                  </a:txBody>
                  <a:tcPr marL="0" marR="0" marT="44450" marB="0"/>
                </a:tc>
                <a:tc>
                  <a:txBody>
                    <a:bodyPr/>
                    <a:lstStyle/>
                    <a:p>
                      <a:pPr marL="75565" marR="548640">
                        <a:lnSpc>
                          <a:spcPts val="950"/>
                        </a:lnSpc>
                        <a:spcBef>
                          <a:spcPts val="390"/>
                        </a:spcBef>
                      </a:pPr>
                      <a:r>
                        <a:rPr sz="800" dirty="0">
                          <a:latin typeface="+mn-lt"/>
                          <a:cs typeface="Arial MT"/>
                        </a:rPr>
                        <a:t>We</a:t>
                      </a:r>
                      <a:r>
                        <a:rPr sz="800" spc="35" dirty="0">
                          <a:latin typeface="+mn-lt"/>
                          <a:cs typeface="Arial MT"/>
                        </a:rPr>
                        <a:t> </a:t>
                      </a:r>
                      <a:r>
                        <a:rPr sz="800" dirty="0">
                          <a:latin typeface="+mn-lt"/>
                          <a:cs typeface="Arial MT"/>
                        </a:rPr>
                        <a:t>do</a:t>
                      </a:r>
                      <a:r>
                        <a:rPr sz="800" spc="35" dirty="0">
                          <a:latin typeface="+mn-lt"/>
                          <a:cs typeface="Arial MT"/>
                        </a:rPr>
                        <a:t> </a:t>
                      </a:r>
                      <a:r>
                        <a:rPr sz="800" dirty="0">
                          <a:latin typeface="+mn-lt"/>
                          <a:cs typeface="Arial MT"/>
                        </a:rPr>
                        <a:t>not</a:t>
                      </a:r>
                      <a:r>
                        <a:rPr sz="800" spc="40" dirty="0">
                          <a:latin typeface="+mn-lt"/>
                          <a:cs typeface="Arial MT"/>
                        </a:rPr>
                        <a:t> </a:t>
                      </a:r>
                      <a:r>
                        <a:rPr sz="800" spc="-45" dirty="0">
                          <a:latin typeface="+mn-lt"/>
                          <a:cs typeface="Arial MT"/>
                        </a:rPr>
                        <a:t>observe</a:t>
                      </a:r>
                      <a:r>
                        <a:rPr sz="800" dirty="0">
                          <a:latin typeface="+mn-lt"/>
                          <a:cs typeface="Arial MT"/>
                        </a:rPr>
                        <a:t> implication</a:t>
                      </a:r>
                      <a:r>
                        <a:rPr sz="800" spc="95" dirty="0">
                          <a:latin typeface="+mn-lt"/>
                          <a:cs typeface="Arial MT"/>
                        </a:rPr>
                        <a:t> </a:t>
                      </a:r>
                      <a:r>
                        <a:rPr sz="800" spc="-25" dirty="0">
                          <a:latin typeface="+mn-lt"/>
                          <a:cs typeface="Arial MT"/>
                        </a:rPr>
                        <a:t>I.</a:t>
                      </a:r>
                      <a:endParaRPr sz="800">
                        <a:latin typeface="+mn-lt"/>
                        <a:cs typeface="Arial MT"/>
                      </a:endParaRPr>
                    </a:p>
                  </a:txBody>
                  <a:tcPr marL="0" marR="0" marT="49530" marB="0"/>
                </a:tc>
                <a:tc>
                  <a:txBody>
                    <a:bodyPr/>
                    <a:lstStyle/>
                    <a:p>
                      <a:pPr marL="76200" marR="106680" indent="-635">
                        <a:lnSpc>
                          <a:spcPts val="950"/>
                        </a:lnSpc>
                        <a:spcBef>
                          <a:spcPts val="390"/>
                        </a:spcBef>
                      </a:pPr>
                      <a:r>
                        <a:rPr sz="800" dirty="0">
                          <a:latin typeface="+mn-lt"/>
                          <a:cs typeface="Arial MT"/>
                        </a:rPr>
                        <a:t>Rich</a:t>
                      </a:r>
                      <a:r>
                        <a:rPr sz="800" spc="35" dirty="0">
                          <a:latin typeface="+mn-lt"/>
                          <a:cs typeface="Arial MT"/>
                        </a:rPr>
                        <a:t> </a:t>
                      </a:r>
                      <a:r>
                        <a:rPr sz="800" spc="-25" dirty="0">
                          <a:latin typeface="+mn-lt"/>
                          <a:cs typeface="Arial MT"/>
                        </a:rPr>
                        <a:t>democracies</a:t>
                      </a:r>
                      <a:r>
                        <a:rPr sz="800" spc="40" dirty="0">
                          <a:latin typeface="+mn-lt"/>
                          <a:cs typeface="Arial MT"/>
                        </a:rPr>
                        <a:t> </a:t>
                      </a:r>
                      <a:r>
                        <a:rPr sz="800" dirty="0">
                          <a:latin typeface="+mn-lt"/>
                          <a:cs typeface="Arial MT"/>
                        </a:rPr>
                        <a:t>do</a:t>
                      </a:r>
                      <a:r>
                        <a:rPr sz="800" spc="35" dirty="0">
                          <a:latin typeface="+mn-lt"/>
                          <a:cs typeface="Arial MT"/>
                        </a:rPr>
                        <a:t> </a:t>
                      </a:r>
                      <a:r>
                        <a:rPr sz="800" dirty="0">
                          <a:latin typeface="+mn-lt"/>
                          <a:cs typeface="Arial MT"/>
                        </a:rPr>
                        <a:t>not</a:t>
                      </a:r>
                      <a:r>
                        <a:rPr sz="800" spc="40" dirty="0">
                          <a:latin typeface="+mn-lt"/>
                          <a:cs typeface="Arial MT"/>
                        </a:rPr>
                        <a:t> </a:t>
                      </a:r>
                      <a:r>
                        <a:rPr sz="800" spc="-20" dirty="0">
                          <a:latin typeface="+mn-lt"/>
                          <a:cs typeface="Arial MT"/>
                        </a:rPr>
                        <a:t>live </a:t>
                      </a:r>
                      <a:r>
                        <a:rPr sz="800" dirty="0">
                          <a:latin typeface="+mn-lt"/>
                          <a:cs typeface="Arial MT"/>
                        </a:rPr>
                        <a:t>longer</a:t>
                      </a:r>
                      <a:r>
                        <a:rPr sz="800" spc="20" dirty="0">
                          <a:latin typeface="+mn-lt"/>
                          <a:cs typeface="Arial MT"/>
                        </a:rPr>
                        <a:t> </a:t>
                      </a:r>
                      <a:r>
                        <a:rPr sz="800" dirty="0">
                          <a:latin typeface="+mn-lt"/>
                          <a:cs typeface="Arial MT"/>
                        </a:rPr>
                        <a:t>than</a:t>
                      </a:r>
                      <a:r>
                        <a:rPr sz="800" spc="20" dirty="0">
                          <a:latin typeface="+mn-lt"/>
                          <a:cs typeface="Arial MT"/>
                        </a:rPr>
                        <a:t> </a:t>
                      </a:r>
                      <a:r>
                        <a:rPr sz="800" dirty="0">
                          <a:latin typeface="+mn-lt"/>
                          <a:cs typeface="Arial MT"/>
                        </a:rPr>
                        <a:t>poor</a:t>
                      </a:r>
                      <a:r>
                        <a:rPr sz="800" spc="20" dirty="0">
                          <a:latin typeface="+mn-lt"/>
                          <a:cs typeface="Arial MT"/>
                        </a:rPr>
                        <a:t> </a:t>
                      </a:r>
                      <a:r>
                        <a:rPr sz="800" spc="-30" dirty="0">
                          <a:latin typeface="+mn-lt"/>
                          <a:cs typeface="Arial MT"/>
                        </a:rPr>
                        <a:t>democracies.</a:t>
                      </a:r>
                      <a:endParaRPr sz="800">
                        <a:latin typeface="+mn-lt"/>
                        <a:cs typeface="Arial MT"/>
                      </a:endParaRPr>
                    </a:p>
                  </a:txBody>
                  <a:tcPr marL="0" marR="0" marT="49530" marB="0"/>
                </a:tc>
                <a:extLst>
                  <a:ext uri="{0D108BD9-81ED-4DB2-BD59-A6C34878D82A}">
                    <a16:rowId xmlns:a16="http://schemas.microsoft.com/office/drawing/2014/main" val="10002"/>
                  </a:ext>
                </a:extLst>
              </a:tr>
              <a:tr h="170815">
                <a:tc>
                  <a:txBody>
                    <a:bodyPr/>
                    <a:lstStyle/>
                    <a:p>
                      <a:pPr marL="75565">
                        <a:lnSpc>
                          <a:spcPts val="900"/>
                        </a:lnSpc>
                        <a:spcBef>
                          <a:spcPts val="350"/>
                        </a:spcBef>
                      </a:pPr>
                      <a:r>
                        <a:rPr sz="800" spc="-10" dirty="0">
                          <a:latin typeface="+mn-lt"/>
                          <a:cs typeface="Arial MT"/>
                        </a:rPr>
                        <a:t>Therefore,</a:t>
                      </a:r>
                      <a:r>
                        <a:rPr sz="800" spc="60" dirty="0">
                          <a:latin typeface="+mn-lt"/>
                          <a:cs typeface="Arial MT"/>
                        </a:rPr>
                        <a:t> </a:t>
                      </a:r>
                      <a:r>
                        <a:rPr sz="800" dirty="0">
                          <a:latin typeface="+mn-lt"/>
                          <a:cs typeface="Arial MT"/>
                        </a:rPr>
                        <a:t>not</a:t>
                      </a:r>
                      <a:r>
                        <a:rPr sz="800" spc="65" dirty="0">
                          <a:latin typeface="+mn-lt"/>
                          <a:cs typeface="Arial MT"/>
                        </a:rPr>
                        <a:t> </a:t>
                      </a:r>
                      <a:r>
                        <a:rPr sz="800" spc="-25" dirty="0">
                          <a:latin typeface="+mn-lt"/>
                          <a:cs typeface="Arial MT"/>
                        </a:rPr>
                        <a:t>P.</a:t>
                      </a:r>
                      <a:endParaRPr sz="800">
                        <a:latin typeface="+mn-lt"/>
                        <a:cs typeface="Arial MT"/>
                      </a:endParaRPr>
                    </a:p>
                  </a:txBody>
                  <a:tcPr marL="0" marR="0" marT="44450" marB="0"/>
                </a:tc>
                <a:tc>
                  <a:txBody>
                    <a:bodyPr/>
                    <a:lstStyle/>
                    <a:p>
                      <a:pPr marL="75565">
                        <a:lnSpc>
                          <a:spcPts val="900"/>
                        </a:lnSpc>
                        <a:spcBef>
                          <a:spcPts val="350"/>
                        </a:spcBef>
                      </a:pPr>
                      <a:r>
                        <a:rPr sz="800" spc="-10" dirty="0">
                          <a:latin typeface="+mn-lt"/>
                          <a:cs typeface="Arial MT"/>
                        </a:rPr>
                        <a:t>Therefore,</a:t>
                      </a:r>
                      <a:r>
                        <a:rPr sz="800" spc="25" dirty="0">
                          <a:latin typeface="+mn-lt"/>
                          <a:cs typeface="Arial MT"/>
                        </a:rPr>
                        <a:t> </a:t>
                      </a:r>
                      <a:r>
                        <a:rPr sz="800" dirty="0">
                          <a:latin typeface="+mn-lt"/>
                          <a:cs typeface="Arial MT"/>
                        </a:rPr>
                        <a:t>theory</a:t>
                      </a:r>
                      <a:r>
                        <a:rPr sz="800" spc="25" dirty="0">
                          <a:latin typeface="+mn-lt"/>
                          <a:cs typeface="Arial MT"/>
                        </a:rPr>
                        <a:t> </a:t>
                      </a:r>
                      <a:r>
                        <a:rPr sz="800" spc="85" dirty="0">
                          <a:latin typeface="+mn-lt"/>
                          <a:cs typeface="Arial MT"/>
                        </a:rPr>
                        <a:t>T</a:t>
                      </a:r>
                      <a:r>
                        <a:rPr sz="800" spc="25" dirty="0">
                          <a:latin typeface="+mn-lt"/>
                          <a:cs typeface="Arial MT"/>
                        </a:rPr>
                        <a:t> </a:t>
                      </a:r>
                      <a:r>
                        <a:rPr sz="800" dirty="0">
                          <a:latin typeface="+mn-lt"/>
                          <a:cs typeface="Arial MT"/>
                        </a:rPr>
                        <a:t>is</a:t>
                      </a:r>
                      <a:r>
                        <a:rPr sz="800" spc="25" dirty="0">
                          <a:latin typeface="+mn-lt"/>
                          <a:cs typeface="Arial MT"/>
                        </a:rPr>
                        <a:t> </a:t>
                      </a:r>
                      <a:r>
                        <a:rPr sz="800" spc="-10" dirty="0">
                          <a:latin typeface="+mn-lt"/>
                          <a:cs typeface="Arial MT"/>
                        </a:rPr>
                        <a:t>wrong.</a:t>
                      </a:r>
                      <a:endParaRPr sz="800">
                        <a:latin typeface="+mn-lt"/>
                        <a:cs typeface="Arial MT"/>
                      </a:endParaRPr>
                    </a:p>
                  </a:txBody>
                  <a:tcPr marL="0" marR="0" marT="44450" marB="0"/>
                </a:tc>
                <a:tc>
                  <a:txBody>
                    <a:bodyPr/>
                    <a:lstStyle/>
                    <a:p>
                      <a:pPr marL="75565">
                        <a:lnSpc>
                          <a:spcPts val="900"/>
                        </a:lnSpc>
                        <a:spcBef>
                          <a:spcPts val="350"/>
                        </a:spcBef>
                      </a:pPr>
                      <a:r>
                        <a:rPr sz="800" spc="-10" dirty="0">
                          <a:latin typeface="+mn-lt"/>
                          <a:cs typeface="Arial MT"/>
                        </a:rPr>
                        <a:t>Therefore,</a:t>
                      </a:r>
                      <a:r>
                        <a:rPr sz="800" spc="15" dirty="0">
                          <a:latin typeface="+mn-lt"/>
                          <a:cs typeface="Arial MT"/>
                        </a:rPr>
                        <a:t> </a:t>
                      </a:r>
                      <a:r>
                        <a:rPr sz="800" dirty="0">
                          <a:latin typeface="+mn-lt"/>
                          <a:cs typeface="Arial MT"/>
                        </a:rPr>
                        <a:t>our</a:t>
                      </a:r>
                      <a:r>
                        <a:rPr sz="800" spc="20" dirty="0">
                          <a:latin typeface="+mn-lt"/>
                          <a:cs typeface="Arial MT"/>
                        </a:rPr>
                        <a:t> </a:t>
                      </a:r>
                      <a:r>
                        <a:rPr sz="800" dirty="0">
                          <a:latin typeface="+mn-lt"/>
                          <a:cs typeface="Arial MT"/>
                        </a:rPr>
                        <a:t>theory</a:t>
                      </a:r>
                      <a:r>
                        <a:rPr sz="800" spc="20" dirty="0">
                          <a:latin typeface="+mn-lt"/>
                          <a:cs typeface="Arial MT"/>
                        </a:rPr>
                        <a:t> </a:t>
                      </a:r>
                      <a:r>
                        <a:rPr sz="800" dirty="0">
                          <a:latin typeface="+mn-lt"/>
                          <a:cs typeface="Arial MT"/>
                        </a:rPr>
                        <a:t>is</a:t>
                      </a:r>
                      <a:r>
                        <a:rPr sz="800" spc="20" dirty="0">
                          <a:latin typeface="+mn-lt"/>
                          <a:cs typeface="Arial MT"/>
                        </a:rPr>
                        <a:t> </a:t>
                      </a:r>
                      <a:r>
                        <a:rPr sz="800" spc="-10" dirty="0">
                          <a:latin typeface="+mn-lt"/>
                          <a:cs typeface="Arial MT"/>
                        </a:rPr>
                        <a:t>wrong.</a:t>
                      </a:r>
                      <a:endParaRPr sz="800" dirty="0">
                        <a:latin typeface="+mn-lt"/>
                        <a:cs typeface="Arial MT"/>
                      </a:endParaRPr>
                    </a:p>
                  </a:txBody>
                  <a:tcPr marL="0" marR="0" marT="44450" marB="0"/>
                </a:tc>
                <a:extLst>
                  <a:ext uri="{0D108BD9-81ED-4DB2-BD59-A6C34878D82A}">
                    <a16:rowId xmlns:a16="http://schemas.microsoft.com/office/drawing/2014/main" val="10003"/>
                  </a:ext>
                </a:extLst>
              </a:tr>
            </a:tbl>
          </a:graphicData>
        </a:graphic>
      </p:graphicFrame>
      <p:sp>
        <p:nvSpPr>
          <p:cNvPr id="4" name="object 4"/>
          <p:cNvSpPr/>
          <p:nvPr/>
        </p:nvSpPr>
        <p:spPr>
          <a:xfrm>
            <a:off x="359994" y="2596388"/>
            <a:ext cx="3948429" cy="0"/>
          </a:xfrm>
          <a:custGeom>
            <a:avLst/>
            <a:gdLst/>
            <a:ahLst/>
            <a:cxnLst/>
            <a:rect l="l" t="t" r="r" b="b"/>
            <a:pathLst>
              <a:path w="3948429">
                <a:moveTo>
                  <a:pt x="0" y="0"/>
                </a:moveTo>
                <a:lnTo>
                  <a:pt x="3947858" y="0"/>
                </a:lnTo>
              </a:path>
            </a:pathLst>
          </a:custGeom>
          <a:ln w="5054">
            <a:solidFill>
              <a:srgbClr val="000000"/>
            </a:solidFill>
          </a:ln>
        </p:spPr>
        <p:txBody>
          <a:bodyPr wrap="square" lIns="0" tIns="0" rIns="0" bIns="0" rtlCol="0"/>
          <a:lstStyle/>
          <a:p>
            <a:endParaRPr/>
          </a:p>
        </p:txBody>
      </p:sp>
    </p:spTree>
  </p:cSld>
  <p:clrMapOvr>
    <a:masterClrMapping/>
  </p:clrMapOvr>
  <p:transition>
    <p:cut/>
  </p:transition>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732395"/>
            <a:ext cx="3892550" cy="1534138"/>
          </a:xfrm>
          <a:prstGeom prst="rect">
            <a:avLst/>
          </a:prstGeom>
        </p:spPr>
        <p:txBody>
          <a:bodyPr vert="horz" wrap="square" lIns="0" tIns="6985" rIns="0" bIns="0" rtlCol="0">
            <a:spAutoFit/>
          </a:bodyPr>
          <a:lstStyle/>
          <a:p>
            <a:pPr marL="38100" marR="67945">
              <a:lnSpc>
                <a:spcPct val="102600"/>
              </a:lnSpc>
              <a:spcBef>
                <a:spcPts val="55"/>
              </a:spcBef>
            </a:pPr>
            <a:r>
              <a:rPr sz="1100" spc="-30" dirty="0">
                <a:latin typeface="+mn-lt"/>
                <a:cs typeface="Arial MT"/>
              </a:rPr>
              <a:t>There </a:t>
            </a:r>
            <a:r>
              <a:rPr sz="1100" spc="-10" dirty="0">
                <a:latin typeface="+mn-lt"/>
                <a:cs typeface="Arial MT"/>
              </a:rPr>
              <a:t>is</a:t>
            </a:r>
            <a:r>
              <a:rPr sz="1100" spc="-15" dirty="0">
                <a:latin typeface="+mn-lt"/>
                <a:cs typeface="Arial MT"/>
              </a:rPr>
              <a:t> </a:t>
            </a:r>
            <a:r>
              <a:rPr sz="1100" spc="-20" dirty="0">
                <a:latin typeface="+mn-lt"/>
                <a:cs typeface="Arial MT"/>
              </a:rPr>
              <a:t>an</a:t>
            </a:r>
            <a:r>
              <a:rPr sz="1100" spc="-15" dirty="0">
                <a:latin typeface="+mn-lt"/>
                <a:cs typeface="Arial MT"/>
              </a:rPr>
              <a:t> </a:t>
            </a:r>
            <a:r>
              <a:rPr sz="1100" spc="-45" dirty="0">
                <a:solidFill>
                  <a:srgbClr val="00B0F0"/>
                </a:solidFill>
                <a:latin typeface="+mn-lt"/>
                <a:cs typeface="Arial MT"/>
              </a:rPr>
              <a:t>asymmetry</a:t>
            </a:r>
            <a:r>
              <a:rPr sz="1100" spc="-15" dirty="0">
                <a:solidFill>
                  <a:srgbClr val="FF0000"/>
                </a:solidFill>
                <a:latin typeface="+mn-lt"/>
                <a:cs typeface="Arial MT"/>
              </a:rPr>
              <a:t> </a:t>
            </a:r>
            <a:r>
              <a:rPr sz="1100" dirty="0">
                <a:latin typeface="+mn-lt"/>
                <a:cs typeface="Arial MT"/>
              </a:rPr>
              <a:t>in</a:t>
            </a:r>
            <a:r>
              <a:rPr sz="1100" spc="-15" dirty="0">
                <a:latin typeface="+mn-lt"/>
                <a:cs typeface="Arial MT"/>
              </a:rPr>
              <a:t> </a:t>
            </a:r>
            <a:r>
              <a:rPr sz="1100" dirty="0">
                <a:latin typeface="+mn-lt"/>
                <a:cs typeface="Arial MT"/>
              </a:rPr>
              <a:t>the</a:t>
            </a:r>
            <a:r>
              <a:rPr sz="1100" spc="-15" dirty="0">
                <a:latin typeface="+mn-lt"/>
                <a:cs typeface="Arial MT"/>
              </a:rPr>
              <a:t> </a:t>
            </a:r>
            <a:r>
              <a:rPr sz="1100" spc="-30" dirty="0">
                <a:latin typeface="+mn-lt"/>
                <a:cs typeface="Arial MT"/>
              </a:rPr>
              <a:t>logical</a:t>
            </a:r>
            <a:r>
              <a:rPr sz="1100" spc="-15" dirty="0">
                <a:latin typeface="+mn-lt"/>
                <a:cs typeface="Arial MT"/>
              </a:rPr>
              <a:t> </a:t>
            </a:r>
            <a:r>
              <a:rPr sz="1100" spc="-45" dirty="0">
                <a:latin typeface="+mn-lt"/>
                <a:cs typeface="Arial MT"/>
              </a:rPr>
              <a:t>claims</a:t>
            </a:r>
            <a:r>
              <a:rPr sz="1100" spc="-15" dirty="0">
                <a:latin typeface="+mn-lt"/>
                <a:cs typeface="Arial MT"/>
              </a:rPr>
              <a:t> </a:t>
            </a:r>
            <a:r>
              <a:rPr sz="1100" dirty="0">
                <a:latin typeface="+mn-lt"/>
                <a:cs typeface="Arial MT"/>
              </a:rPr>
              <a:t>that</a:t>
            </a:r>
            <a:r>
              <a:rPr sz="1100" spc="-15" dirty="0">
                <a:latin typeface="+mn-lt"/>
                <a:cs typeface="Arial MT"/>
              </a:rPr>
              <a:t> </a:t>
            </a:r>
            <a:r>
              <a:rPr sz="1100" spc="-45" dirty="0">
                <a:latin typeface="+mn-lt"/>
                <a:cs typeface="Arial MT"/>
              </a:rPr>
              <a:t>can</a:t>
            </a:r>
            <a:r>
              <a:rPr sz="1100" spc="-15" dirty="0">
                <a:latin typeface="+mn-lt"/>
                <a:cs typeface="Arial MT"/>
              </a:rPr>
              <a:t> </a:t>
            </a:r>
            <a:r>
              <a:rPr sz="1100" spc="-30" dirty="0">
                <a:latin typeface="+mn-lt"/>
                <a:cs typeface="Arial MT"/>
              </a:rPr>
              <a:t>be</a:t>
            </a:r>
            <a:r>
              <a:rPr sz="1100" spc="-15" dirty="0">
                <a:latin typeface="+mn-lt"/>
                <a:cs typeface="Arial MT"/>
              </a:rPr>
              <a:t> </a:t>
            </a:r>
            <a:r>
              <a:rPr sz="1100" spc="-70" dirty="0">
                <a:latin typeface="+mn-lt"/>
                <a:cs typeface="Arial MT"/>
              </a:rPr>
              <a:t>made</a:t>
            </a:r>
            <a:r>
              <a:rPr sz="1100" spc="-5" dirty="0">
                <a:latin typeface="+mn-lt"/>
                <a:cs typeface="Arial MT"/>
              </a:rPr>
              <a:t> </a:t>
            </a:r>
            <a:r>
              <a:rPr sz="1100" spc="-25" dirty="0">
                <a:latin typeface="+mn-lt"/>
                <a:cs typeface="Arial MT"/>
              </a:rPr>
              <a:t>on </a:t>
            </a:r>
            <a:r>
              <a:rPr sz="1100" dirty="0">
                <a:latin typeface="+mn-lt"/>
                <a:cs typeface="Arial MT"/>
              </a:rPr>
              <a:t>the</a:t>
            </a:r>
            <a:r>
              <a:rPr sz="1100" spc="-20" dirty="0">
                <a:latin typeface="+mn-lt"/>
                <a:cs typeface="Arial MT"/>
              </a:rPr>
              <a:t> </a:t>
            </a:r>
            <a:r>
              <a:rPr sz="1100" spc="-75" dirty="0">
                <a:latin typeface="+mn-lt"/>
                <a:cs typeface="Arial MT"/>
              </a:rPr>
              <a:t>basis</a:t>
            </a:r>
            <a:r>
              <a:rPr sz="1100" dirty="0">
                <a:latin typeface="+mn-lt"/>
                <a:cs typeface="Arial MT"/>
              </a:rPr>
              <a:t> of</a:t>
            </a:r>
            <a:r>
              <a:rPr sz="1100" spc="-10" dirty="0">
                <a:latin typeface="+mn-lt"/>
                <a:cs typeface="Arial MT"/>
              </a:rPr>
              <a:t> ‘confirming’</a:t>
            </a:r>
            <a:r>
              <a:rPr sz="1100" spc="-5" dirty="0">
                <a:latin typeface="+mn-lt"/>
                <a:cs typeface="Arial MT"/>
              </a:rPr>
              <a:t> </a:t>
            </a:r>
            <a:r>
              <a:rPr sz="1100" spc="-45" dirty="0">
                <a:latin typeface="+mn-lt"/>
                <a:cs typeface="Arial MT"/>
              </a:rPr>
              <a:t>and</a:t>
            </a:r>
            <a:r>
              <a:rPr sz="1100" spc="-10" dirty="0">
                <a:latin typeface="+mn-lt"/>
                <a:cs typeface="Arial MT"/>
              </a:rPr>
              <a:t> </a:t>
            </a:r>
            <a:r>
              <a:rPr sz="1100" spc="-25" dirty="0">
                <a:latin typeface="+mn-lt"/>
                <a:cs typeface="Arial MT"/>
              </a:rPr>
              <a:t>‘disconfirming’</a:t>
            </a:r>
            <a:r>
              <a:rPr sz="1100" spc="-10" dirty="0">
                <a:latin typeface="+mn-lt"/>
                <a:cs typeface="Arial MT"/>
              </a:rPr>
              <a:t> cases.</a:t>
            </a:r>
            <a:endParaRPr sz="1100" dirty="0">
              <a:latin typeface="+mn-lt"/>
              <a:cs typeface="Arial MT"/>
            </a:endParaRPr>
          </a:p>
          <a:p>
            <a:pPr>
              <a:lnSpc>
                <a:spcPct val="100000"/>
              </a:lnSpc>
              <a:spcBef>
                <a:spcPts val="450"/>
              </a:spcBef>
            </a:pPr>
            <a:endParaRPr sz="1100" dirty="0">
              <a:latin typeface="+mn-lt"/>
              <a:cs typeface="Arial MT"/>
            </a:endParaRPr>
          </a:p>
          <a:p>
            <a:pPr marL="312420" marR="30480" indent="-136525">
              <a:lnSpc>
                <a:spcPct val="102600"/>
              </a:lnSpc>
              <a:buFont typeface="Arial"/>
              <a:buChar char="•"/>
              <a:tabLst>
                <a:tab pos="314960" algn="l"/>
              </a:tabLst>
            </a:pPr>
            <a:r>
              <a:rPr sz="1100" spc="-50" dirty="0">
                <a:latin typeface="+mn-lt"/>
                <a:cs typeface="Arial MT"/>
              </a:rPr>
              <a:t>When</a:t>
            </a:r>
            <a:r>
              <a:rPr sz="1100" spc="-25" dirty="0">
                <a:latin typeface="+mn-lt"/>
                <a:cs typeface="Arial MT"/>
              </a:rPr>
              <a:t> </a:t>
            </a:r>
            <a:r>
              <a:rPr sz="1100" spc="-20" dirty="0">
                <a:latin typeface="+mn-lt"/>
                <a:cs typeface="Arial MT"/>
              </a:rPr>
              <a:t>an implication </a:t>
            </a:r>
            <a:r>
              <a:rPr sz="1100" dirty="0">
                <a:latin typeface="+mn-lt"/>
                <a:cs typeface="Arial MT"/>
              </a:rPr>
              <a:t>of</a:t>
            </a:r>
            <a:r>
              <a:rPr sz="1100" spc="-25" dirty="0">
                <a:latin typeface="+mn-lt"/>
                <a:cs typeface="Arial MT"/>
              </a:rPr>
              <a:t> </a:t>
            </a:r>
            <a:r>
              <a:rPr sz="1100" dirty="0">
                <a:latin typeface="+mn-lt"/>
                <a:cs typeface="Arial MT"/>
              </a:rPr>
              <a:t>our</a:t>
            </a:r>
            <a:r>
              <a:rPr sz="1100" spc="-20" dirty="0">
                <a:latin typeface="+mn-lt"/>
                <a:cs typeface="Arial MT"/>
              </a:rPr>
              <a:t> </a:t>
            </a:r>
            <a:r>
              <a:rPr sz="1100" spc="-30" dirty="0">
                <a:latin typeface="+mn-lt"/>
                <a:cs typeface="Arial MT"/>
              </a:rPr>
              <a:t>theory</a:t>
            </a:r>
            <a:r>
              <a:rPr sz="1100" spc="-20" dirty="0">
                <a:latin typeface="+mn-lt"/>
                <a:cs typeface="Arial MT"/>
              </a:rPr>
              <a:t> </a:t>
            </a:r>
            <a:r>
              <a:rPr sz="1100" spc="-10" dirty="0">
                <a:latin typeface="+mn-lt"/>
                <a:cs typeface="Arial MT"/>
              </a:rPr>
              <a:t>is</a:t>
            </a:r>
            <a:r>
              <a:rPr sz="1100" spc="-25" dirty="0">
                <a:latin typeface="+mn-lt"/>
                <a:cs typeface="Arial MT"/>
              </a:rPr>
              <a:t> </a:t>
            </a:r>
            <a:r>
              <a:rPr sz="1100" spc="-35" dirty="0">
                <a:latin typeface="+mn-lt"/>
                <a:cs typeface="Arial MT"/>
              </a:rPr>
              <a:t>confirmed,</a:t>
            </a:r>
            <a:r>
              <a:rPr sz="1100" spc="-20" dirty="0">
                <a:latin typeface="+mn-lt"/>
                <a:cs typeface="Arial MT"/>
              </a:rPr>
              <a:t> </a:t>
            </a:r>
            <a:r>
              <a:rPr sz="1100" dirty="0">
                <a:latin typeface="+mn-lt"/>
                <a:cs typeface="Arial MT"/>
              </a:rPr>
              <a:t>the</a:t>
            </a:r>
            <a:r>
              <a:rPr sz="1100" spc="-20" dirty="0">
                <a:latin typeface="+mn-lt"/>
                <a:cs typeface="Arial MT"/>
              </a:rPr>
              <a:t> most</a:t>
            </a:r>
            <a:r>
              <a:rPr sz="1100" spc="-25" dirty="0">
                <a:latin typeface="+mn-lt"/>
                <a:cs typeface="Arial MT"/>
              </a:rPr>
              <a:t> we 	</a:t>
            </a:r>
            <a:r>
              <a:rPr sz="1100" spc="-45" dirty="0">
                <a:latin typeface="+mn-lt"/>
                <a:cs typeface="Arial MT"/>
              </a:rPr>
              <a:t>can</a:t>
            </a:r>
            <a:r>
              <a:rPr sz="1100" spc="-30" dirty="0">
                <a:latin typeface="+mn-lt"/>
                <a:cs typeface="Arial MT"/>
              </a:rPr>
              <a:t> </a:t>
            </a:r>
            <a:r>
              <a:rPr sz="1100" spc="-100" dirty="0">
                <a:latin typeface="+mn-lt"/>
                <a:cs typeface="Arial MT"/>
              </a:rPr>
              <a:t>say</a:t>
            </a:r>
            <a:r>
              <a:rPr sz="1100" spc="25" dirty="0">
                <a:latin typeface="+mn-lt"/>
                <a:cs typeface="Arial MT"/>
              </a:rPr>
              <a:t> </a:t>
            </a:r>
            <a:r>
              <a:rPr sz="1100" spc="-10" dirty="0">
                <a:latin typeface="+mn-lt"/>
                <a:cs typeface="Arial MT"/>
              </a:rPr>
              <a:t>is</a:t>
            </a:r>
            <a:r>
              <a:rPr sz="1100" spc="-15" dirty="0">
                <a:latin typeface="+mn-lt"/>
                <a:cs typeface="Arial MT"/>
              </a:rPr>
              <a:t> </a:t>
            </a:r>
            <a:r>
              <a:rPr sz="1100" dirty="0">
                <a:latin typeface="+mn-lt"/>
                <a:cs typeface="Arial MT"/>
              </a:rPr>
              <a:t>that</a:t>
            </a:r>
            <a:r>
              <a:rPr sz="1100" spc="-5" dirty="0">
                <a:latin typeface="+mn-lt"/>
                <a:cs typeface="Arial MT"/>
              </a:rPr>
              <a:t> </a:t>
            </a:r>
            <a:r>
              <a:rPr sz="1100" dirty="0">
                <a:latin typeface="+mn-lt"/>
                <a:cs typeface="Arial MT"/>
              </a:rPr>
              <a:t>the</a:t>
            </a:r>
            <a:r>
              <a:rPr sz="1100" spc="-5" dirty="0">
                <a:latin typeface="+mn-lt"/>
                <a:cs typeface="Arial MT"/>
              </a:rPr>
              <a:t> </a:t>
            </a:r>
            <a:r>
              <a:rPr sz="1100" spc="-30" dirty="0">
                <a:latin typeface="+mn-lt"/>
                <a:cs typeface="Arial MT"/>
              </a:rPr>
              <a:t>theory</a:t>
            </a:r>
            <a:r>
              <a:rPr sz="1100" spc="-5" dirty="0">
                <a:latin typeface="+mn-lt"/>
                <a:cs typeface="Arial MT"/>
              </a:rPr>
              <a:t> </a:t>
            </a:r>
            <a:r>
              <a:rPr sz="1100" spc="-50" dirty="0">
                <a:latin typeface="+mn-lt"/>
                <a:cs typeface="Arial MT"/>
              </a:rPr>
              <a:t>may</a:t>
            </a:r>
            <a:r>
              <a:rPr sz="1100" spc="-5" dirty="0">
                <a:latin typeface="+mn-lt"/>
                <a:cs typeface="Arial MT"/>
              </a:rPr>
              <a:t> </a:t>
            </a:r>
            <a:r>
              <a:rPr sz="1100" spc="-30" dirty="0">
                <a:latin typeface="+mn-lt"/>
                <a:cs typeface="Arial MT"/>
              </a:rPr>
              <a:t>be</a:t>
            </a:r>
            <a:r>
              <a:rPr sz="1100" spc="-10" dirty="0">
                <a:latin typeface="+mn-lt"/>
                <a:cs typeface="Arial MT"/>
              </a:rPr>
              <a:t> correct.</a:t>
            </a:r>
            <a:endParaRPr sz="1100" dirty="0">
              <a:latin typeface="+mn-lt"/>
              <a:cs typeface="Arial MT"/>
            </a:endParaRPr>
          </a:p>
          <a:p>
            <a:pPr>
              <a:lnSpc>
                <a:spcPct val="100000"/>
              </a:lnSpc>
              <a:spcBef>
                <a:spcPts val="690"/>
              </a:spcBef>
              <a:buFont typeface="Arial"/>
              <a:buChar char="•"/>
            </a:pPr>
            <a:endParaRPr sz="1100" dirty="0">
              <a:latin typeface="+mn-lt"/>
              <a:cs typeface="Arial MT"/>
            </a:endParaRPr>
          </a:p>
          <a:p>
            <a:pPr marL="312420" marR="212725" indent="-136525">
              <a:lnSpc>
                <a:spcPct val="102699"/>
              </a:lnSpc>
              <a:buFont typeface="Arial"/>
              <a:buChar char="•"/>
              <a:tabLst>
                <a:tab pos="314960" algn="l"/>
              </a:tabLst>
            </a:pPr>
            <a:r>
              <a:rPr sz="1100" spc="-50" dirty="0">
                <a:latin typeface="+mn-lt"/>
                <a:cs typeface="Arial MT"/>
              </a:rPr>
              <a:t>When</a:t>
            </a:r>
            <a:r>
              <a:rPr sz="1100" spc="-25" dirty="0">
                <a:latin typeface="+mn-lt"/>
                <a:cs typeface="Arial MT"/>
              </a:rPr>
              <a:t> </a:t>
            </a:r>
            <a:r>
              <a:rPr sz="1100" spc="-20" dirty="0">
                <a:latin typeface="+mn-lt"/>
                <a:cs typeface="Arial MT"/>
              </a:rPr>
              <a:t>an implication</a:t>
            </a:r>
            <a:r>
              <a:rPr sz="1100" spc="-5" dirty="0">
                <a:latin typeface="+mn-lt"/>
                <a:cs typeface="Arial MT"/>
              </a:rPr>
              <a:t> </a:t>
            </a:r>
            <a:r>
              <a:rPr sz="1100" dirty="0">
                <a:latin typeface="+mn-lt"/>
                <a:cs typeface="Arial MT"/>
              </a:rPr>
              <a:t>of</a:t>
            </a:r>
            <a:r>
              <a:rPr sz="1100" spc="-10" dirty="0">
                <a:latin typeface="+mn-lt"/>
                <a:cs typeface="Arial MT"/>
              </a:rPr>
              <a:t> </a:t>
            </a:r>
            <a:r>
              <a:rPr sz="1100" dirty="0">
                <a:latin typeface="+mn-lt"/>
                <a:cs typeface="Arial MT"/>
              </a:rPr>
              <a:t>our</a:t>
            </a:r>
            <a:r>
              <a:rPr sz="1100" spc="-5" dirty="0">
                <a:latin typeface="+mn-lt"/>
                <a:cs typeface="Arial MT"/>
              </a:rPr>
              <a:t> </a:t>
            </a:r>
            <a:r>
              <a:rPr sz="1100" spc="-30" dirty="0">
                <a:latin typeface="+mn-lt"/>
                <a:cs typeface="Arial MT"/>
              </a:rPr>
              <a:t>theory</a:t>
            </a:r>
            <a:r>
              <a:rPr sz="1100" spc="-10" dirty="0">
                <a:latin typeface="+mn-lt"/>
                <a:cs typeface="Arial MT"/>
              </a:rPr>
              <a:t> is</a:t>
            </a:r>
            <a:r>
              <a:rPr sz="1100" spc="-5" dirty="0">
                <a:latin typeface="+mn-lt"/>
                <a:cs typeface="Arial MT"/>
              </a:rPr>
              <a:t> </a:t>
            </a:r>
            <a:r>
              <a:rPr sz="1100" spc="-45" dirty="0">
                <a:latin typeface="+mn-lt"/>
                <a:cs typeface="Arial MT"/>
              </a:rPr>
              <a:t>disconfirmed,</a:t>
            </a:r>
            <a:r>
              <a:rPr sz="1100" spc="-10" dirty="0">
                <a:latin typeface="+mn-lt"/>
                <a:cs typeface="Arial MT"/>
              </a:rPr>
              <a:t> </a:t>
            </a:r>
            <a:r>
              <a:rPr sz="1100" spc="-95" dirty="0">
                <a:latin typeface="+mn-lt"/>
                <a:cs typeface="Arial MT"/>
              </a:rPr>
              <a:t>we</a:t>
            </a:r>
            <a:r>
              <a:rPr sz="1100" spc="20" dirty="0">
                <a:latin typeface="+mn-lt"/>
                <a:cs typeface="Arial MT"/>
              </a:rPr>
              <a:t> </a:t>
            </a:r>
            <a:r>
              <a:rPr sz="1100" spc="-25" dirty="0">
                <a:latin typeface="+mn-lt"/>
                <a:cs typeface="Arial MT"/>
              </a:rPr>
              <a:t>are 	</a:t>
            </a:r>
            <a:r>
              <a:rPr sz="1100" spc="-50" dirty="0">
                <a:latin typeface="+mn-lt"/>
                <a:cs typeface="Arial MT"/>
              </a:rPr>
              <a:t>compelled</a:t>
            </a:r>
            <a:r>
              <a:rPr sz="1100" spc="5" dirty="0">
                <a:latin typeface="+mn-lt"/>
                <a:cs typeface="Arial MT"/>
              </a:rPr>
              <a:t> </a:t>
            </a:r>
            <a:r>
              <a:rPr sz="1100" dirty="0">
                <a:latin typeface="+mn-lt"/>
                <a:cs typeface="Arial MT"/>
              </a:rPr>
              <a:t>to</a:t>
            </a:r>
            <a:r>
              <a:rPr sz="1100" spc="5" dirty="0">
                <a:latin typeface="+mn-lt"/>
                <a:cs typeface="Arial MT"/>
              </a:rPr>
              <a:t> </a:t>
            </a:r>
            <a:r>
              <a:rPr sz="1100" spc="-55" dirty="0">
                <a:latin typeface="+mn-lt"/>
                <a:cs typeface="Arial MT"/>
              </a:rPr>
              <a:t>conclude</a:t>
            </a:r>
            <a:r>
              <a:rPr sz="1100" spc="5" dirty="0">
                <a:latin typeface="+mn-lt"/>
                <a:cs typeface="Arial MT"/>
              </a:rPr>
              <a:t> </a:t>
            </a:r>
            <a:r>
              <a:rPr sz="1100" dirty="0">
                <a:latin typeface="+mn-lt"/>
                <a:cs typeface="Arial MT"/>
              </a:rPr>
              <a:t>that</a:t>
            </a:r>
            <a:r>
              <a:rPr sz="1100" spc="5" dirty="0">
                <a:latin typeface="+mn-lt"/>
                <a:cs typeface="Arial MT"/>
              </a:rPr>
              <a:t> </a:t>
            </a:r>
            <a:r>
              <a:rPr sz="1100" dirty="0">
                <a:latin typeface="+mn-lt"/>
                <a:cs typeface="Arial MT"/>
              </a:rPr>
              <a:t>our</a:t>
            </a:r>
            <a:r>
              <a:rPr sz="1100" spc="10" dirty="0">
                <a:latin typeface="+mn-lt"/>
                <a:cs typeface="Arial MT"/>
              </a:rPr>
              <a:t> </a:t>
            </a:r>
            <a:r>
              <a:rPr sz="1100" spc="-30" dirty="0">
                <a:latin typeface="+mn-lt"/>
                <a:cs typeface="Arial MT"/>
              </a:rPr>
              <a:t>theory</a:t>
            </a:r>
            <a:r>
              <a:rPr sz="1100" spc="5" dirty="0">
                <a:latin typeface="+mn-lt"/>
                <a:cs typeface="Arial MT"/>
              </a:rPr>
              <a:t> </a:t>
            </a:r>
            <a:r>
              <a:rPr sz="1100" spc="-10" dirty="0">
                <a:latin typeface="+mn-lt"/>
                <a:cs typeface="Arial MT"/>
              </a:rPr>
              <a:t>is</a:t>
            </a:r>
            <a:r>
              <a:rPr sz="1100" spc="5" dirty="0">
                <a:latin typeface="+mn-lt"/>
                <a:cs typeface="Arial MT"/>
              </a:rPr>
              <a:t> </a:t>
            </a:r>
            <a:r>
              <a:rPr sz="1100" spc="-10" dirty="0">
                <a:latin typeface="+mn-lt"/>
                <a:cs typeface="Arial MT"/>
              </a:rPr>
              <a:t>wrong.</a:t>
            </a:r>
            <a:endParaRPr sz="1100" dirty="0">
              <a:latin typeface="+mn-lt"/>
              <a:cs typeface="Arial MT"/>
            </a:endParaRPr>
          </a:p>
        </p:txBody>
      </p:sp>
    </p:spTree>
  </p:cSld>
  <p:clrMapOvr>
    <a:masterClrMapping/>
  </p:clrMapOvr>
  <p:transition>
    <p:cut/>
  </p:transition>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39608"/>
            <a:ext cx="177927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Think</a:t>
            </a:r>
            <a:r>
              <a:rPr sz="1100" spc="-35" dirty="0">
                <a:latin typeface="+mn-lt"/>
                <a:cs typeface="Arial MT"/>
              </a:rPr>
              <a:t> </a:t>
            </a:r>
            <a:r>
              <a:rPr sz="1100" spc="-10" dirty="0">
                <a:latin typeface="+mn-lt"/>
                <a:cs typeface="Arial MT"/>
              </a:rPr>
              <a:t>about</a:t>
            </a:r>
            <a:r>
              <a:rPr sz="1100" spc="-35" dirty="0">
                <a:latin typeface="+mn-lt"/>
                <a:cs typeface="Arial MT"/>
              </a:rPr>
              <a:t> </a:t>
            </a:r>
            <a:r>
              <a:rPr sz="1100" dirty="0">
                <a:latin typeface="+mn-lt"/>
                <a:cs typeface="Arial MT"/>
              </a:rPr>
              <a:t>what</a:t>
            </a:r>
            <a:r>
              <a:rPr sz="1100" spc="-30" dirty="0">
                <a:latin typeface="+mn-lt"/>
                <a:cs typeface="Arial MT"/>
              </a:rPr>
              <a:t> </a:t>
            </a:r>
            <a:r>
              <a:rPr sz="1100" dirty="0">
                <a:latin typeface="+mn-lt"/>
                <a:cs typeface="Arial MT"/>
              </a:rPr>
              <a:t>this</a:t>
            </a:r>
            <a:r>
              <a:rPr sz="1100" spc="-35" dirty="0">
                <a:latin typeface="+mn-lt"/>
                <a:cs typeface="Arial MT"/>
              </a:rPr>
              <a:t> </a:t>
            </a:r>
            <a:r>
              <a:rPr sz="1100" spc="-50" dirty="0">
                <a:latin typeface="+mn-lt"/>
                <a:cs typeface="Arial MT"/>
              </a:rPr>
              <a:t>means!</a:t>
            </a:r>
            <a:endParaRPr sz="1100" dirty="0">
              <a:latin typeface="+mn-lt"/>
              <a:cs typeface="Arial MT"/>
            </a:endParaRPr>
          </a:p>
        </p:txBody>
      </p:sp>
    </p:spTree>
  </p:cSld>
  <p:clrMapOvr>
    <a:masterClrMapping/>
  </p:clrMapOvr>
  <p:transition>
    <p:cut/>
  </p:transition>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39608"/>
            <a:ext cx="1779270" cy="180819"/>
          </a:xfrm>
          <a:prstGeom prst="rect">
            <a:avLst/>
          </a:prstGeom>
        </p:spPr>
        <p:txBody>
          <a:bodyPr vert="horz" wrap="square" lIns="0" tIns="11430" rIns="0" bIns="0" rtlCol="0">
            <a:spAutoFit/>
          </a:bodyPr>
          <a:lstStyle/>
          <a:p>
            <a:pPr marL="12700">
              <a:lnSpc>
                <a:spcPct val="100000"/>
              </a:lnSpc>
              <a:spcBef>
                <a:spcPts val="90"/>
              </a:spcBef>
            </a:pPr>
            <a:r>
              <a:rPr sz="1100" dirty="0">
                <a:latin typeface="+mn-lt"/>
                <a:cs typeface="Arial MT"/>
              </a:rPr>
              <a:t>Think</a:t>
            </a:r>
            <a:r>
              <a:rPr sz="1100" spc="-35" dirty="0">
                <a:latin typeface="+mn-lt"/>
                <a:cs typeface="Arial MT"/>
              </a:rPr>
              <a:t> </a:t>
            </a:r>
            <a:r>
              <a:rPr sz="1100" spc="-10" dirty="0">
                <a:latin typeface="+mn-lt"/>
                <a:cs typeface="Arial MT"/>
              </a:rPr>
              <a:t>about</a:t>
            </a:r>
            <a:r>
              <a:rPr sz="1100" spc="-35" dirty="0">
                <a:latin typeface="+mn-lt"/>
                <a:cs typeface="Arial MT"/>
              </a:rPr>
              <a:t> </a:t>
            </a:r>
            <a:r>
              <a:rPr sz="1100" dirty="0">
                <a:latin typeface="+mn-lt"/>
                <a:cs typeface="Arial MT"/>
              </a:rPr>
              <a:t>what</a:t>
            </a:r>
            <a:r>
              <a:rPr sz="1100" spc="-30" dirty="0">
                <a:latin typeface="+mn-lt"/>
                <a:cs typeface="Arial MT"/>
              </a:rPr>
              <a:t> </a:t>
            </a:r>
            <a:r>
              <a:rPr sz="1100" dirty="0">
                <a:latin typeface="+mn-lt"/>
                <a:cs typeface="Arial MT"/>
              </a:rPr>
              <a:t>this</a:t>
            </a:r>
            <a:r>
              <a:rPr sz="1100" spc="-35" dirty="0">
                <a:latin typeface="+mn-lt"/>
                <a:cs typeface="Arial MT"/>
              </a:rPr>
              <a:t> </a:t>
            </a:r>
            <a:r>
              <a:rPr sz="1100" spc="-50" dirty="0">
                <a:latin typeface="+mn-lt"/>
                <a:cs typeface="Arial MT"/>
              </a:rPr>
              <a:t>means!</a:t>
            </a:r>
            <a:endParaRPr sz="1100" dirty="0">
              <a:latin typeface="+mn-lt"/>
              <a:cs typeface="Arial MT"/>
            </a:endParaRPr>
          </a:p>
        </p:txBody>
      </p:sp>
      <p:sp>
        <p:nvSpPr>
          <p:cNvPr id="3" name="object 3"/>
          <p:cNvSpPr txBox="1"/>
          <p:nvPr/>
        </p:nvSpPr>
        <p:spPr>
          <a:xfrm>
            <a:off x="347294" y="1351685"/>
            <a:ext cx="3832225" cy="349455"/>
          </a:xfrm>
          <a:prstGeom prst="rect">
            <a:avLst/>
          </a:prstGeom>
        </p:spPr>
        <p:txBody>
          <a:bodyPr vert="horz" wrap="square" lIns="0" tIns="6985" rIns="0" bIns="0" rtlCol="0">
            <a:spAutoFit/>
          </a:bodyPr>
          <a:lstStyle/>
          <a:p>
            <a:pPr marL="12700" marR="5080">
              <a:lnSpc>
                <a:spcPct val="102699"/>
              </a:lnSpc>
              <a:spcBef>
                <a:spcPts val="55"/>
              </a:spcBef>
            </a:pPr>
            <a:r>
              <a:rPr sz="1100" spc="-30" dirty="0">
                <a:latin typeface="+mn-lt"/>
                <a:cs typeface="Arial MT"/>
              </a:rPr>
              <a:t>We’re logically</a:t>
            </a:r>
            <a:r>
              <a:rPr sz="1100" spc="-5" dirty="0">
                <a:latin typeface="+mn-lt"/>
                <a:cs typeface="Arial MT"/>
              </a:rPr>
              <a:t> </a:t>
            </a:r>
            <a:r>
              <a:rPr sz="1100" spc="-10" dirty="0">
                <a:latin typeface="+mn-lt"/>
                <a:cs typeface="Arial MT"/>
              </a:rPr>
              <a:t>justified</a:t>
            </a:r>
            <a:r>
              <a:rPr sz="1100" spc="-5" dirty="0">
                <a:latin typeface="+mn-lt"/>
                <a:cs typeface="Arial MT"/>
              </a:rPr>
              <a:t> </a:t>
            </a:r>
            <a:r>
              <a:rPr sz="1100" dirty="0">
                <a:latin typeface="+mn-lt"/>
                <a:cs typeface="Arial MT"/>
              </a:rPr>
              <a:t>in</a:t>
            </a:r>
            <a:r>
              <a:rPr sz="1100" spc="-5" dirty="0">
                <a:latin typeface="+mn-lt"/>
                <a:cs typeface="Arial MT"/>
              </a:rPr>
              <a:t> </a:t>
            </a:r>
            <a:r>
              <a:rPr sz="1100" spc="-40" dirty="0">
                <a:latin typeface="+mn-lt"/>
                <a:cs typeface="Arial MT"/>
              </a:rPr>
              <a:t>having</a:t>
            </a:r>
            <a:r>
              <a:rPr sz="1100" dirty="0">
                <a:latin typeface="+mn-lt"/>
                <a:cs typeface="Arial MT"/>
              </a:rPr>
              <a:t> </a:t>
            </a:r>
            <a:r>
              <a:rPr sz="1100" spc="-55" dirty="0">
                <a:latin typeface="+mn-lt"/>
                <a:cs typeface="Arial MT"/>
              </a:rPr>
              <a:t>more</a:t>
            </a:r>
            <a:r>
              <a:rPr sz="1100" spc="-5" dirty="0">
                <a:latin typeface="+mn-lt"/>
                <a:cs typeface="Arial MT"/>
              </a:rPr>
              <a:t> </a:t>
            </a:r>
            <a:r>
              <a:rPr sz="1100" spc="-55" dirty="0">
                <a:latin typeface="+mn-lt"/>
                <a:cs typeface="Arial MT"/>
              </a:rPr>
              <a:t>confidence</a:t>
            </a:r>
            <a:r>
              <a:rPr sz="1100" spc="-5" dirty="0">
                <a:latin typeface="+mn-lt"/>
                <a:cs typeface="Arial MT"/>
              </a:rPr>
              <a:t> </a:t>
            </a:r>
            <a:r>
              <a:rPr sz="1100" spc="-60" dirty="0">
                <a:latin typeface="+mn-lt"/>
                <a:cs typeface="Arial MT"/>
              </a:rPr>
              <a:t>when</a:t>
            </a:r>
            <a:r>
              <a:rPr sz="1100" spc="-5" dirty="0">
                <a:latin typeface="+mn-lt"/>
                <a:cs typeface="Arial MT"/>
              </a:rPr>
              <a:t> </a:t>
            </a:r>
            <a:r>
              <a:rPr sz="1100" spc="-95" dirty="0">
                <a:latin typeface="+mn-lt"/>
                <a:cs typeface="Arial MT"/>
              </a:rPr>
              <a:t>we</a:t>
            </a:r>
            <a:r>
              <a:rPr sz="1100" spc="20" dirty="0">
                <a:latin typeface="+mn-lt"/>
                <a:cs typeface="Arial MT"/>
              </a:rPr>
              <a:t> </a:t>
            </a:r>
            <a:r>
              <a:rPr sz="1100" spc="-10" dirty="0">
                <a:latin typeface="+mn-lt"/>
                <a:cs typeface="Arial MT"/>
              </a:rPr>
              <a:t>reject </a:t>
            </a:r>
            <a:r>
              <a:rPr sz="1100" dirty="0">
                <a:latin typeface="+mn-lt"/>
                <a:cs typeface="Arial MT"/>
              </a:rPr>
              <a:t>a</a:t>
            </a:r>
            <a:r>
              <a:rPr sz="1100" spc="-50" dirty="0">
                <a:latin typeface="+mn-lt"/>
                <a:cs typeface="Arial MT"/>
              </a:rPr>
              <a:t> </a:t>
            </a:r>
            <a:r>
              <a:rPr sz="1100" spc="-30" dirty="0">
                <a:latin typeface="+mn-lt"/>
                <a:cs typeface="Arial MT"/>
              </a:rPr>
              <a:t>theory</a:t>
            </a:r>
            <a:r>
              <a:rPr sz="1100" spc="-15" dirty="0">
                <a:latin typeface="+mn-lt"/>
                <a:cs typeface="Arial MT"/>
              </a:rPr>
              <a:t> </a:t>
            </a:r>
            <a:r>
              <a:rPr sz="1100" dirty="0">
                <a:latin typeface="+mn-lt"/>
                <a:cs typeface="Arial MT"/>
              </a:rPr>
              <a:t>than</a:t>
            </a:r>
            <a:r>
              <a:rPr sz="1100" spc="-15" dirty="0">
                <a:latin typeface="+mn-lt"/>
                <a:cs typeface="Arial MT"/>
              </a:rPr>
              <a:t> </a:t>
            </a:r>
            <a:r>
              <a:rPr sz="1100" spc="-60" dirty="0">
                <a:latin typeface="+mn-lt"/>
                <a:cs typeface="Arial MT"/>
              </a:rPr>
              <a:t>when</a:t>
            </a:r>
            <a:r>
              <a:rPr sz="1100" spc="-15" dirty="0">
                <a:latin typeface="+mn-lt"/>
                <a:cs typeface="Arial MT"/>
              </a:rPr>
              <a:t> </a:t>
            </a:r>
            <a:r>
              <a:rPr sz="1100" spc="-90" dirty="0">
                <a:latin typeface="+mn-lt"/>
                <a:cs typeface="Arial MT"/>
              </a:rPr>
              <a:t>we</a:t>
            </a:r>
            <a:r>
              <a:rPr sz="1100" spc="15" dirty="0">
                <a:latin typeface="+mn-lt"/>
                <a:cs typeface="Arial MT"/>
              </a:rPr>
              <a:t> </a:t>
            </a:r>
            <a:r>
              <a:rPr sz="1100" spc="-10" dirty="0">
                <a:latin typeface="+mn-lt"/>
                <a:cs typeface="Arial MT"/>
              </a:rPr>
              <a:t>don’t.</a:t>
            </a:r>
            <a:endParaRPr sz="1100" dirty="0">
              <a:latin typeface="+mn-lt"/>
              <a:cs typeface="Arial MT"/>
            </a:endParaRPr>
          </a:p>
        </p:txBody>
      </p:sp>
      <p:sp>
        <p:nvSpPr>
          <p:cNvPr id="4" name="object 4"/>
          <p:cNvSpPr txBox="1"/>
          <p:nvPr/>
        </p:nvSpPr>
        <p:spPr>
          <a:xfrm>
            <a:off x="347294" y="2235833"/>
            <a:ext cx="3783329" cy="180819"/>
          </a:xfrm>
          <a:prstGeom prst="rect">
            <a:avLst/>
          </a:prstGeom>
        </p:spPr>
        <p:txBody>
          <a:bodyPr vert="horz" wrap="square" lIns="0" tIns="11430" rIns="0" bIns="0" rtlCol="0">
            <a:spAutoFit/>
          </a:bodyPr>
          <a:lstStyle/>
          <a:p>
            <a:pPr marL="12700">
              <a:lnSpc>
                <a:spcPct val="100000"/>
              </a:lnSpc>
              <a:spcBef>
                <a:spcPts val="90"/>
              </a:spcBef>
            </a:pPr>
            <a:r>
              <a:rPr sz="1100" dirty="0">
                <a:solidFill>
                  <a:srgbClr val="00B0F0"/>
                </a:solidFill>
                <a:latin typeface="+mn-lt"/>
                <a:cs typeface="Arial MT"/>
              </a:rPr>
              <a:t>All</a:t>
            </a:r>
            <a:r>
              <a:rPr sz="1100" spc="-10" dirty="0">
                <a:solidFill>
                  <a:srgbClr val="00B0F0"/>
                </a:solidFill>
                <a:latin typeface="+mn-lt"/>
                <a:cs typeface="Arial MT"/>
              </a:rPr>
              <a:t> </a:t>
            </a:r>
            <a:r>
              <a:rPr sz="1100" dirty="0">
                <a:solidFill>
                  <a:srgbClr val="00B0F0"/>
                </a:solidFill>
                <a:latin typeface="+mn-lt"/>
                <a:cs typeface="Arial MT"/>
              </a:rPr>
              <a:t>of</a:t>
            </a:r>
            <a:r>
              <a:rPr sz="1100" spc="-10" dirty="0">
                <a:solidFill>
                  <a:srgbClr val="00B0F0"/>
                </a:solidFill>
                <a:latin typeface="+mn-lt"/>
                <a:cs typeface="Arial MT"/>
              </a:rPr>
              <a:t> </a:t>
            </a:r>
            <a:r>
              <a:rPr sz="1100" dirty="0">
                <a:solidFill>
                  <a:srgbClr val="00B0F0"/>
                </a:solidFill>
                <a:latin typeface="+mn-lt"/>
                <a:cs typeface="Arial MT"/>
              </a:rPr>
              <a:t>our</a:t>
            </a:r>
            <a:r>
              <a:rPr sz="1100" spc="-10" dirty="0">
                <a:solidFill>
                  <a:srgbClr val="00B0F0"/>
                </a:solidFill>
                <a:latin typeface="+mn-lt"/>
                <a:cs typeface="Arial MT"/>
              </a:rPr>
              <a:t> </a:t>
            </a:r>
            <a:r>
              <a:rPr sz="1100" spc="-60" dirty="0">
                <a:solidFill>
                  <a:srgbClr val="00B0F0"/>
                </a:solidFill>
                <a:latin typeface="+mn-lt"/>
                <a:cs typeface="Arial MT"/>
              </a:rPr>
              <a:t>knowledge</a:t>
            </a:r>
            <a:r>
              <a:rPr sz="1100" spc="-5" dirty="0">
                <a:solidFill>
                  <a:srgbClr val="00B0F0"/>
                </a:solidFill>
                <a:latin typeface="+mn-lt"/>
                <a:cs typeface="Arial MT"/>
              </a:rPr>
              <a:t> </a:t>
            </a:r>
            <a:r>
              <a:rPr sz="1100" spc="-55" dirty="0">
                <a:solidFill>
                  <a:srgbClr val="00B0F0"/>
                </a:solidFill>
                <a:latin typeface="+mn-lt"/>
                <a:cs typeface="Arial MT"/>
              </a:rPr>
              <a:t>remains</a:t>
            </a:r>
            <a:r>
              <a:rPr sz="1100" spc="-10" dirty="0">
                <a:solidFill>
                  <a:srgbClr val="00B0F0"/>
                </a:solidFill>
                <a:latin typeface="+mn-lt"/>
                <a:cs typeface="Arial MT"/>
              </a:rPr>
              <a:t> tentative </a:t>
            </a:r>
            <a:r>
              <a:rPr sz="1100" spc="-45" dirty="0">
                <a:solidFill>
                  <a:srgbClr val="00B0F0"/>
                </a:solidFill>
                <a:latin typeface="+mn-lt"/>
                <a:cs typeface="Arial MT"/>
              </a:rPr>
              <a:t>and</a:t>
            </a:r>
            <a:r>
              <a:rPr sz="1100" spc="-10" dirty="0">
                <a:solidFill>
                  <a:srgbClr val="00B0F0"/>
                </a:solidFill>
                <a:latin typeface="+mn-lt"/>
                <a:cs typeface="Arial MT"/>
              </a:rPr>
              <a:t> </a:t>
            </a:r>
            <a:r>
              <a:rPr sz="1100" dirty="0">
                <a:solidFill>
                  <a:srgbClr val="00B0F0"/>
                </a:solidFill>
                <a:latin typeface="+mn-lt"/>
                <a:cs typeface="Arial MT"/>
              </a:rPr>
              <a:t>can’t</a:t>
            </a:r>
            <a:r>
              <a:rPr sz="1100" spc="-5" dirty="0">
                <a:solidFill>
                  <a:srgbClr val="00B0F0"/>
                </a:solidFill>
                <a:latin typeface="+mn-lt"/>
                <a:cs typeface="Arial MT"/>
              </a:rPr>
              <a:t> </a:t>
            </a:r>
            <a:r>
              <a:rPr sz="1100" spc="-60" dirty="0">
                <a:solidFill>
                  <a:srgbClr val="00B0F0"/>
                </a:solidFill>
                <a:latin typeface="+mn-lt"/>
                <a:cs typeface="Arial MT"/>
              </a:rPr>
              <a:t>ever</a:t>
            </a:r>
            <a:r>
              <a:rPr sz="1100" spc="-10" dirty="0">
                <a:solidFill>
                  <a:srgbClr val="00B0F0"/>
                </a:solidFill>
                <a:latin typeface="+mn-lt"/>
                <a:cs typeface="Arial MT"/>
              </a:rPr>
              <a:t> </a:t>
            </a:r>
            <a:r>
              <a:rPr sz="1100" spc="-30" dirty="0">
                <a:solidFill>
                  <a:srgbClr val="00B0F0"/>
                </a:solidFill>
                <a:latin typeface="+mn-lt"/>
                <a:cs typeface="Arial MT"/>
              </a:rPr>
              <a:t>be</a:t>
            </a:r>
            <a:r>
              <a:rPr sz="1100" spc="-10" dirty="0">
                <a:solidFill>
                  <a:srgbClr val="00B0F0"/>
                </a:solidFill>
                <a:latin typeface="+mn-lt"/>
                <a:cs typeface="Arial MT"/>
              </a:rPr>
              <a:t> </a:t>
            </a:r>
            <a:r>
              <a:rPr sz="1100" spc="-20" dirty="0">
                <a:solidFill>
                  <a:srgbClr val="00B0F0"/>
                </a:solidFill>
                <a:latin typeface="+mn-lt"/>
                <a:cs typeface="Arial MT"/>
              </a:rPr>
              <a:t>proven.</a:t>
            </a:r>
            <a:endParaRPr sz="1100" dirty="0">
              <a:solidFill>
                <a:srgbClr val="00B0F0"/>
              </a:solidFill>
              <a:latin typeface="+mn-lt"/>
              <a:cs typeface="Arial MT"/>
            </a:endParaRPr>
          </a:p>
        </p:txBody>
      </p:sp>
    </p:spTree>
  </p:cSld>
  <p:clrMapOvr>
    <a:masterClrMapping/>
  </p:clrMapOvr>
  <p:transition>
    <p:cut/>
  </p:transition>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445895"/>
            <a:ext cx="3913504" cy="2114681"/>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a:t>
            </a:r>
            <a:r>
              <a:rPr sz="1100" spc="5" dirty="0">
                <a:latin typeface="+mn-lt"/>
                <a:cs typeface="Arial MT"/>
              </a:rPr>
              <a:t> </a:t>
            </a:r>
            <a:r>
              <a:rPr sz="1100" dirty="0">
                <a:latin typeface="+mn-lt"/>
                <a:cs typeface="Arial MT"/>
              </a:rPr>
              <a:t>old</a:t>
            </a:r>
            <a:r>
              <a:rPr sz="1100" spc="10" dirty="0">
                <a:latin typeface="+mn-lt"/>
                <a:cs typeface="Arial MT"/>
              </a:rPr>
              <a:t> </a:t>
            </a:r>
            <a:r>
              <a:rPr sz="1100" spc="-25" dirty="0">
                <a:latin typeface="+mn-lt"/>
                <a:cs typeface="Arial MT"/>
              </a:rPr>
              <a:t>scientific</a:t>
            </a:r>
            <a:r>
              <a:rPr sz="1100" spc="10" dirty="0">
                <a:latin typeface="+mn-lt"/>
                <a:cs typeface="Arial MT"/>
              </a:rPr>
              <a:t> </a:t>
            </a:r>
            <a:r>
              <a:rPr sz="1100" spc="-35" dirty="0">
                <a:latin typeface="+mn-lt"/>
                <a:cs typeface="Arial MT"/>
              </a:rPr>
              <a:t>ideal</a:t>
            </a:r>
            <a:r>
              <a:rPr sz="1100" spc="5" dirty="0">
                <a:latin typeface="+mn-lt"/>
                <a:cs typeface="Arial MT"/>
              </a:rPr>
              <a:t> </a:t>
            </a:r>
            <a:r>
              <a:rPr sz="1100" dirty="0">
                <a:latin typeface="+mn-lt"/>
                <a:cs typeface="Arial MT"/>
              </a:rPr>
              <a:t>of</a:t>
            </a:r>
            <a:r>
              <a:rPr sz="1100" spc="10" dirty="0">
                <a:latin typeface="+mn-lt"/>
                <a:cs typeface="Arial MT"/>
              </a:rPr>
              <a:t> </a:t>
            </a:r>
            <a:r>
              <a:rPr sz="1100" i="1" spc="-60" dirty="0">
                <a:latin typeface="+mn-lt"/>
                <a:cs typeface="Arial"/>
              </a:rPr>
              <a:t>episteme</a:t>
            </a:r>
            <a:r>
              <a:rPr sz="1100" i="1" spc="5" dirty="0">
                <a:latin typeface="+mn-lt"/>
                <a:cs typeface="Arial"/>
              </a:rPr>
              <a:t> </a:t>
            </a:r>
            <a:r>
              <a:rPr sz="1100" dirty="0">
                <a:latin typeface="+mn-lt"/>
                <a:cs typeface="Arial MT"/>
              </a:rPr>
              <a:t>–</a:t>
            </a:r>
            <a:r>
              <a:rPr sz="1100" spc="10" dirty="0">
                <a:latin typeface="+mn-lt"/>
                <a:cs typeface="Arial MT"/>
              </a:rPr>
              <a:t> </a:t>
            </a:r>
            <a:r>
              <a:rPr sz="1100" dirty="0">
                <a:latin typeface="+mn-lt"/>
                <a:cs typeface="Arial MT"/>
              </a:rPr>
              <a:t>of</a:t>
            </a:r>
            <a:r>
              <a:rPr sz="1100" spc="10" dirty="0">
                <a:latin typeface="+mn-lt"/>
                <a:cs typeface="Arial MT"/>
              </a:rPr>
              <a:t> </a:t>
            </a:r>
            <a:r>
              <a:rPr sz="1100" spc="-45" dirty="0">
                <a:latin typeface="+mn-lt"/>
                <a:cs typeface="Arial MT"/>
              </a:rPr>
              <a:t>absolutely</a:t>
            </a:r>
            <a:r>
              <a:rPr sz="1100" spc="5" dirty="0">
                <a:latin typeface="+mn-lt"/>
                <a:cs typeface="Arial MT"/>
              </a:rPr>
              <a:t> </a:t>
            </a:r>
            <a:r>
              <a:rPr sz="1100" spc="-10" dirty="0">
                <a:latin typeface="+mn-lt"/>
                <a:cs typeface="Arial MT"/>
              </a:rPr>
              <a:t>certain, </a:t>
            </a:r>
            <a:r>
              <a:rPr sz="1100" spc="-55" dirty="0">
                <a:latin typeface="+mn-lt"/>
                <a:cs typeface="Arial MT"/>
              </a:rPr>
              <a:t>demonstrable</a:t>
            </a:r>
            <a:r>
              <a:rPr sz="1100" spc="-15" dirty="0">
                <a:latin typeface="+mn-lt"/>
                <a:cs typeface="Arial MT"/>
              </a:rPr>
              <a:t> </a:t>
            </a:r>
            <a:r>
              <a:rPr sz="1100" spc="-60" dirty="0">
                <a:latin typeface="+mn-lt"/>
                <a:cs typeface="Arial MT"/>
              </a:rPr>
              <a:t>knowledge</a:t>
            </a:r>
            <a:r>
              <a:rPr sz="1100" dirty="0">
                <a:latin typeface="+mn-lt"/>
                <a:cs typeface="Arial MT"/>
              </a:rPr>
              <a:t> – </a:t>
            </a:r>
            <a:r>
              <a:rPr sz="1100" spc="-85" dirty="0">
                <a:latin typeface="+mn-lt"/>
                <a:cs typeface="Arial MT"/>
              </a:rPr>
              <a:t>has</a:t>
            </a:r>
            <a:r>
              <a:rPr sz="1100" spc="10" dirty="0">
                <a:latin typeface="+mn-lt"/>
                <a:cs typeface="Arial MT"/>
              </a:rPr>
              <a:t> </a:t>
            </a:r>
            <a:r>
              <a:rPr sz="1100" spc="-60" dirty="0">
                <a:latin typeface="+mn-lt"/>
                <a:cs typeface="Arial MT"/>
              </a:rPr>
              <a:t>proved</a:t>
            </a:r>
            <a:r>
              <a:rPr sz="1100" spc="-5" dirty="0">
                <a:latin typeface="+mn-lt"/>
                <a:cs typeface="Arial MT"/>
              </a:rPr>
              <a:t> </a:t>
            </a:r>
            <a:r>
              <a:rPr sz="1100" dirty="0">
                <a:latin typeface="+mn-lt"/>
                <a:cs typeface="Arial MT"/>
              </a:rPr>
              <a:t>to </a:t>
            </a:r>
            <a:r>
              <a:rPr sz="1100" spc="-30" dirty="0">
                <a:latin typeface="+mn-lt"/>
                <a:cs typeface="Arial MT"/>
              </a:rPr>
              <a:t>be</a:t>
            </a:r>
            <a:r>
              <a:rPr sz="1100" dirty="0">
                <a:latin typeface="+mn-lt"/>
                <a:cs typeface="Arial MT"/>
              </a:rPr>
              <a:t> </a:t>
            </a:r>
            <a:r>
              <a:rPr sz="1100" spc="-20" dirty="0">
                <a:latin typeface="+mn-lt"/>
                <a:cs typeface="Arial MT"/>
              </a:rPr>
              <a:t>an</a:t>
            </a:r>
            <a:r>
              <a:rPr sz="1100" dirty="0">
                <a:latin typeface="+mn-lt"/>
                <a:cs typeface="Arial MT"/>
              </a:rPr>
              <a:t> idol.</a:t>
            </a:r>
            <a:r>
              <a:rPr sz="1100" spc="95" dirty="0">
                <a:latin typeface="+mn-lt"/>
                <a:cs typeface="Arial MT"/>
              </a:rPr>
              <a:t> </a:t>
            </a:r>
            <a:r>
              <a:rPr sz="1100" dirty="0">
                <a:latin typeface="+mn-lt"/>
                <a:cs typeface="Arial MT"/>
              </a:rPr>
              <a:t>The </a:t>
            </a:r>
            <a:r>
              <a:rPr sz="1100" spc="-10" dirty="0">
                <a:latin typeface="+mn-lt"/>
                <a:cs typeface="Arial MT"/>
              </a:rPr>
              <a:t>demand </a:t>
            </a:r>
            <a:r>
              <a:rPr sz="1100" dirty="0">
                <a:latin typeface="+mn-lt"/>
                <a:cs typeface="Arial MT"/>
              </a:rPr>
              <a:t>for</a:t>
            </a:r>
            <a:r>
              <a:rPr sz="1100" spc="25" dirty="0">
                <a:latin typeface="+mn-lt"/>
                <a:cs typeface="Arial MT"/>
              </a:rPr>
              <a:t> </a:t>
            </a:r>
            <a:r>
              <a:rPr sz="1100" spc="-25" dirty="0">
                <a:latin typeface="+mn-lt"/>
                <a:cs typeface="Arial MT"/>
              </a:rPr>
              <a:t>scientific</a:t>
            </a:r>
            <a:r>
              <a:rPr sz="1100" spc="25" dirty="0">
                <a:latin typeface="+mn-lt"/>
                <a:cs typeface="Arial MT"/>
              </a:rPr>
              <a:t> </a:t>
            </a:r>
            <a:r>
              <a:rPr sz="1100" spc="-10" dirty="0">
                <a:latin typeface="+mn-lt"/>
                <a:cs typeface="Arial MT"/>
              </a:rPr>
              <a:t>objectivity</a:t>
            </a:r>
            <a:r>
              <a:rPr sz="1100" spc="25" dirty="0">
                <a:latin typeface="+mn-lt"/>
                <a:cs typeface="Arial MT"/>
              </a:rPr>
              <a:t> </a:t>
            </a:r>
            <a:r>
              <a:rPr sz="1100" spc="-85" dirty="0">
                <a:latin typeface="+mn-lt"/>
                <a:cs typeface="Arial MT"/>
              </a:rPr>
              <a:t>makes</a:t>
            </a:r>
            <a:r>
              <a:rPr sz="1100" spc="25" dirty="0">
                <a:latin typeface="+mn-lt"/>
                <a:cs typeface="Arial MT"/>
              </a:rPr>
              <a:t> </a:t>
            </a:r>
            <a:r>
              <a:rPr sz="1100" dirty="0">
                <a:latin typeface="+mn-lt"/>
                <a:cs typeface="Arial MT"/>
              </a:rPr>
              <a:t>it</a:t>
            </a:r>
            <a:r>
              <a:rPr sz="1100" spc="25" dirty="0">
                <a:latin typeface="+mn-lt"/>
                <a:cs typeface="Arial MT"/>
              </a:rPr>
              <a:t> </a:t>
            </a:r>
            <a:r>
              <a:rPr sz="1100" spc="-35" dirty="0">
                <a:latin typeface="+mn-lt"/>
                <a:cs typeface="Arial MT"/>
              </a:rPr>
              <a:t>inevitable</a:t>
            </a:r>
            <a:r>
              <a:rPr sz="1100" spc="30" dirty="0">
                <a:latin typeface="+mn-lt"/>
                <a:cs typeface="Arial MT"/>
              </a:rPr>
              <a:t> </a:t>
            </a:r>
            <a:r>
              <a:rPr sz="1100" dirty="0">
                <a:latin typeface="+mn-lt"/>
                <a:cs typeface="Arial MT"/>
              </a:rPr>
              <a:t>that</a:t>
            </a:r>
            <a:r>
              <a:rPr sz="1100" spc="25" dirty="0">
                <a:latin typeface="+mn-lt"/>
                <a:cs typeface="Arial MT"/>
              </a:rPr>
              <a:t> </a:t>
            </a:r>
            <a:r>
              <a:rPr sz="1100" spc="-55" dirty="0">
                <a:latin typeface="+mn-lt"/>
                <a:cs typeface="Arial MT"/>
              </a:rPr>
              <a:t>every</a:t>
            </a:r>
            <a:r>
              <a:rPr sz="1100" spc="25" dirty="0">
                <a:latin typeface="+mn-lt"/>
                <a:cs typeface="Arial MT"/>
              </a:rPr>
              <a:t> </a:t>
            </a:r>
            <a:r>
              <a:rPr sz="1100" spc="-10" dirty="0">
                <a:latin typeface="+mn-lt"/>
                <a:cs typeface="Arial MT"/>
              </a:rPr>
              <a:t>scientific </a:t>
            </a:r>
            <a:r>
              <a:rPr sz="1100" spc="-30" dirty="0">
                <a:latin typeface="+mn-lt"/>
                <a:cs typeface="Arial MT"/>
              </a:rPr>
              <a:t>statement</a:t>
            </a:r>
            <a:r>
              <a:rPr sz="1100" spc="-45" dirty="0">
                <a:latin typeface="+mn-lt"/>
                <a:cs typeface="Arial MT"/>
              </a:rPr>
              <a:t> </a:t>
            </a:r>
            <a:r>
              <a:rPr sz="1100" spc="-10" dirty="0">
                <a:latin typeface="+mn-lt"/>
                <a:cs typeface="Arial MT"/>
              </a:rPr>
              <a:t>must</a:t>
            </a:r>
            <a:r>
              <a:rPr sz="1100" spc="-55" dirty="0">
                <a:latin typeface="+mn-lt"/>
                <a:cs typeface="Arial MT"/>
              </a:rPr>
              <a:t> </a:t>
            </a:r>
            <a:r>
              <a:rPr sz="1100" spc="-35" dirty="0">
                <a:latin typeface="+mn-lt"/>
                <a:cs typeface="Arial MT"/>
              </a:rPr>
              <a:t>remain</a:t>
            </a:r>
            <a:r>
              <a:rPr sz="1100" dirty="0">
                <a:latin typeface="+mn-lt"/>
                <a:cs typeface="Arial MT"/>
              </a:rPr>
              <a:t> </a:t>
            </a:r>
            <a:r>
              <a:rPr sz="1100" i="1" spc="-10" dirty="0">
                <a:latin typeface="+mn-lt"/>
                <a:cs typeface="Arial"/>
              </a:rPr>
              <a:t>tentative</a:t>
            </a:r>
            <a:r>
              <a:rPr sz="1100" i="1" spc="-5" dirty="0">
                <a:latin typeface="+mn-lt"/>
                <a:cs typeface="Arial"/>
              </a:rPr>
              <a:t> </a:t>
            </a:r>
            <a:r>
              <a:rPr sz="1100" dirty="0">
                <a:latin typeface="+mn-lt"/>
                <a:cs typeface="Arial MT"/>
              </a:rPr>
              <a:t>for</a:t>
            </a:r>
            <a:r>
              <a:rPr sz="1100" spc="-5" dirty="0">
                <a:latin typeface="+mn-lt"/>
                <a:cs typeface="Arial MT"/>
              </a:rPr>
              <a:t> </a:t>
            </a:r>
            <a:r>
              <a:rPr sz="1100" spc="-60" dirty="0">
                <a:latin typeface="+mn-lt"/>
                <a:cs typeface="Arial MT"/>
              </a:rPr>
              <a:t>ever</a:t>
            </a:r>
            <a:r>
              <a:rPr sz="1100" spc="-5" dirty="0">
                <a:latin typeface="+mn-lt"/>
                <a:cs typeface="Arial MT"/>
              </a:rPr>
              <a:t> </a:t>
            </a:r>
            <a:r>
              <a:rPr sz="1100" dirty="0">
                <a:latin typeface="+mn-lt"/>
                <a:cs typeface="Arial MT"/>
              </a:rPr>
              <a:t>.</a:t>
            </a:r>
            <a:r>
              <a:rPr sz="1100" spc="-125" dirty="0">
                <a:latin typeface="+mn-lt"/>
                <a:cs typeface="Arial MT"/>
              </a:rPr>
              <a:t> </a:t>
            </a:r>
            <a:r>
              <a:rPr sz="1100" dirty="0">
                <a:latin typeface="+mn-lt"/>
                <a:cs typeface="Arial MT"/>
              </a:rPr>
              <a:t>.</a:t>
            </a:r>
            <a:r>
              <a:rPr sz="1100" spc="-125" dirty="0">
                <a:latin typeface="+mn-lt"/>
                <a:cs typeface="Arial MT"/>
              </a:rPr>
              <a:t> </a:t>
            </a:r>
            <a:r>
              <a:rPr sz="1100" dirty="0">
                <a:latin typeface="+mn-lt"/>
                <a:cs typeface="Arial MT"/>
              </a:rPr>
              <a:t>.</a:t>
            </a:r>
            <a:r>
              <a:rPr sz="1100" spc="-125" dirty="0">
                <a:latin typeface="+mn-lt"/>
                <a:cs typeface="Arial MT"/>
              </a:rPr>
              <a:t> </a:t>
            </a:r>
            <a:r>
              <a:rPr sz="1100" dirty="0">
                <a:latin typeface="+mn-lt"/>
                <a:cs typeface="Arial MT"/>
              </a:rPr>
              <a:t>With</a:t>
            </a:r>
            <a:r>
              <a:rPr sz="1100" spc="-5" dirty="0">
                <a:latin typeface="+mn-lt"/>
                <a:cs typeface="Arial MT"/>
              </a:rPr>
              <a:t> </a:t>
            </a:r>
            <a:r>
              <a:rPr sz="1100" dirty="0">
                <a:latin typeface="+mn-lt"/>
                <a:cs typeface="Arial MT"/>
              </a:rPr>
              <a:t>the</a:t>
            </a:r>
            <a:r>
              <a:rPr sz="1100" spc="-5" dirty="0">
                <a:latin typeface="+mn-lt"/>
                <a:cs typeface="Arial MT"/>
              </a:rPr>
              <a:t> </a:t>
            </a:r>
            <a:r>
              <a:rPr sz="1100" dirty="0">
                <a:latin typeface="+mn-lt"/>
                <a:cs typeface="Arial MT"/>
              </a:rPr>
              <a:t>idol</a:t>
            </a:r>
            <a:r>
              <a:rPr sz="1100" spc="-5" dirty="0">
                <a:latin typeface="+mn-lt"/>
                <a:cs typeface="Arial MT"/>
              </a:rPr>
              <a:t> </a:t>
            </a:r>
            <a:r>
              <a:rPr sz="1100" spc="-25" dirty="0">
                <a:latin typeface="+mn-lt"/>
                <a:cs typeface="Arial MT"/>
              </a:rPr>
              <a:t>of </a:t>
            </a:r>
            <a:r>
              <a:rPr sz="1100" spc="-20" dirty="0">
                <a:latin typeface="+mn-lt"/>
                <a:cs typeface="Arial MT"/>
              </a:rPr>
              <a:t>certainty</a:t>
            </a:r>
            <a:r>
              <a:rPr sz="1100" spc="-55" dirty="0">
                <a:latin typeface="+mn-lt"/>
                <a:cs typeface="Arial MT"/>
              </a:rPr>
              <a:t> </a:t>
            </a:r>
            <a:r>
              <a:rPr sz="1100" dirty="0">
                <a:latin typeface="+mn-lt"/>
                <a:cs typeface="Arial MT"/>
              </a:rPr>
              <a:t>.</a:t>
            </a:r>
            <a:r>
              <a:rPr sz="1100" spc="-125" dirty="0">
                <a:latin typeface="+mn-lt"/>
                <a:cs typeface="Arial MT"/>
              </a:rPr>
              <a:t> </a:t>
            </a:r>
            <a:r>
              <a:rPr sz="1100" dirty="0">
                <a:latin typeface="+mn-lt"/>
                <a:cs typeface="Arial MT"/>
              </a:rPr>
              <a:t>.</a:t>
            </a:r>
            <a:r>
              <a:rPr sz="1100" spc="-125" dirty="0">
                <a:latin typeface="+mn-lt"/>
                <a:cs typeface="Arial MT"/>
              </a:rPr>
              <a:t> </a:t>
            </a:r>
            <a:r>
              <a:rPr sz="1100" dirty="0">
                <a:latin typeface="+mn-lt"/>
                <a:cs typeface="Arial MT"/>
              </a:rPr>
              <a:t>.</a:t>
            </a:r>
            <a:r>
              <a:rPr sz="1100" spc="-125" dirty="0">
                <a:latin typeface="+mn-lt"/>
                <a:cs typeface="Arial MT"/>
              </a:rPr>
              <a:t> </a:t>
            </a:r>
            <a:r>
              <a:rPr sz="1100" spc="-30" dirty="0">
                <a:latin typeface="+mn-lt"/>
                <a:cs typeface="Arial MT"/>
              </a:rPr>
              <a:t>there</a:t>
            </a:r>
            <a:r>
              <a:rPr sz="1100" spc="10" dirty="0">
                <a:latin typeface="+mn-lt"/>
                <a:cs typeface="Arial MT"/>
              </a:rPr>
              <a:t> </a:t>
            </a:r>
            <a:r>
              <a:rPr sz="1100" spc="-20" dirty="0">
                <a:latin typeface="+mn-lt"/>
                <a:cs typeface="Arial MT"/>
              </a:rPr>
              <a:t>falls</a:t>
            </a:r>
            <a:r>
              <a:rPr sz="1100" spc="10" dirty="0">
                <a:latin typeface="+mn-lt"/>
                <a:cs typeface="Arial MT"/>
              </a:rPr>
              <a:t> </a:t>
            </a:r>
            <a:r>
              <a:rPr sz="1100" spc="-65" dirty="0">
                <a:latin typeface="+mn-lt"/>
                <a:cs typeface="Arial MT"/>
              </a:rPr>
              <a:t>one</a:t>
            </a:r>
            <a:r>
              <a:rPr sz="1100" spc="10" dirty="0">
                <a:latin typeface="+mn-lt"/>
                <a:cs typeface="Arial MT"/>
              </a:rPr>
              <a:t> </a:t>
            </a:r>
            <a:r>
              <a:rPr sz="1100" dirty="0">
                <a:latin typeface="+mn-lt"/>
                <a:cs typeface="Arial MT"/>
              </a:rPr>
              <a:t>of</a:t>
            </a:r>
            <a:r>
              <a:rPr sz="1100" spc="10" dirty="0">
                <a:latin typeface="+mn-lt"/>
                <a:cs typeface="Arial MT"/>
              </a:rPr>
              <a:t> </a:t>
            </a:r>
            <a:r>
              <a:rPr sz="1100" dirty="0">
                <a:latin typeface="+mn-lt"/>
                <a:cs typeface="Arial MT"/>
              </a:rPr>
              <a:t>the</a:t>
            </a:r>
            <a:r>
              <a:rPr sz="1100" spc="10" dirty="0">
                <a:latin typeface="+mn-lt"/>
                <a:cs typeface="Arial MT"/>
              </a:rPr>
              <a:t> </a:t>
            </a:r>
            <a:r>
              <a:rPr sz="1100" spc="-85" dirty="0">
                <a:latin typeface="+mn-lt"/>
                <a:cs typeface="Arial MT"/>
              </a:rPr>
              <a:t>defences</a:t>
            </a:r>
            <a:r>
              <a:rPr sz="1100" spc="10" dirty="0">
                <a:latin typeface="+mn-lt"/>
                <a:cs typeface="Arial MT"/>
              </a:rPr>
              <a:t> </a:t>
            </a:r>
            <a:r>
              <a:rPr sz="1100" dirty="0">
                <a:latin typeface="+mn-lt"/>
                <a:cs typeface="Arial MT"/>
              </a:rPr>
              <a:t>of</a:t>
            </a:r>
            <a:r>
              <a:rPr sz="1100" spc="10" dirty="0">
                <a:latin typeface="+mn-lt"/>
                <a:cs typeface="Arial MT"/>
              </a:rPr>
              <a:t> </a:t>
            </a:r>
            <a:r>
              <a:rPr sz="1100" spc="-45" dirty="0">
                <a:latin typeface="+mn-lt"/>
                <a:cs typeface="Arial MT"/>
              </a:rPr>
              <a:t>obscurantism</a:t>
            </a:r>
            <a:r>
              <a:rPr sz="1100" spc="15" dirty="0">
                <a:latin typeface="+mn-lt"/>
                <a:cs typeface="Arial MT"/>
              </a:rPr>
              <a:t> </a:t>
            </a:r>
            <a:r>
              <a:rPr sz="1100" spc="-10" dirty="0">
                <a:latin typeface="+mn-lt"/>
                <a:cs typeface="Arial MT"/>
              </a:rPr>
              <a:t>which </a:t>
            </a:r>
            <a:r>
              <a:rPr sz="1100" spc="-25" dirty="0">
                <a:latin typeface="+mn-lt"/>
                <a:cs typeface="Arial MT"/>
              </a:rPr>
              <a:t>bar</a:t>
            </a:r>
            <a:r>
              <a:rPr sz="1100" spc="-15" dirty="0">
                <a:latin typeface="+mn-lt"/>
                <a:cs typeface="Arial MT"/>
              </a:rPr>
              <a:t> </a:t>
            </a:r>
            <a:r>
              <a:rPr sz="1100" dirty="0">
                <a:latin typeface="+mn-lt"/>
                <a:cs typeface="Arial MT"/>
              </a:rPr>
              <a:t>the</a:t>
            </a:r>
            <a:r>
              <a:rPr sz="1100" spc="-5" dirty="0">
                <a:latin typeface="+mn-lt"/>
                <a:cs typeface="Arial MT"/>
              </a:rPr>
              <a:t> </a:t>
            </a:r>
            <a:r>
              <a:rPr sz="1100" spc="-75" dirty="0">
                <a:latin typeface="+mn-lt"/>
                <a:cs typeface="Arial MT"/>
              </a:rPr>
              <a:t>way</a:t>
            </a:r>
            <a:r>
              <a:rPr sz="1100" dirty="0">
                <a:latin typeface="+mn-lt"/>
                <a:cs typeface="Arial MT"/>
              </a:rPr>
              <a:t> to</a:t>
            </a:r>
            <a:r>
              <a:rPr sz="1100" spc="-5" dirty="0">
                <a:latin typeface="+mn-lt"/>
                <a:cs typeface="Arial MT"/>
              </a:rPr>
              <a:t> </a:t>
            </a:r>
            <a:r>
              <a:rPr sz="1100" spc="-25" dirty="0">
                <a:latin typeface="+mn-lt"/>
                <a:cs typeface="Arial MT"/>
              </a:rPr>
              <a:t>scientific</a:t>
            </a:r>
            <a:r>
              <a:rPr sz="1100" spc="-5" dirty="0">
                <a:latin typeface="+mn-lt"/>
                <a:cs typeface="Arial MT"/>
              </a:rPr>
              <a:t> </a:t>
            </a:r>
            <a:r>
              <a:rPr sz="1100" spc="-55" dirty="0">
                <a:latin typeface="+mn-lt"/>
                <a:cs typeface="Arial MT"/>
              </a:rPr>
              <a:t>advance.</a:t>
            </a:r>
            <a:r>
              <a:rPr sz="1100" spc="90" dirty="0">
                <a:latin typeface="+mn-lt"/>
                <a:cs typeface="Arial MT"/>
              </a:rPr>
              <a:t> </a:t>
            </a:r>
            <a:r>
              <a:rPr sz="1100" spc="-40" dirty="0">
                <a:latin typeface="+mn-lt"/>
                <a:cs typeface="Arial MT"/>
              </a:rPr>
              <a:t>For</a:t>
            </a:r>
            <a:r>
              <a:rPr sz="1100" spc="-5" dirty="0">
                <a:latin typeface="+mn-lt"/>
                <a:cs typeface="Arial MT"/>
              </a:rPr>
              <a:t> </a:t>
            </a:r>
            <a:r>
              <a:rPr sz="1100" dirty="0">
                <a:latin typeface="+mn-lt"/>
                <a:cs typeface="Arial MT"/>
              </a:rPr>
              <a:t>the</a:t>
            </a:r>
            <a:r>
              <a:rPr sz="1100" spc="-5" dirty="0">
                <a:latin typeface="+mn-lt"/>
                <a:cs typeface="Arial MT"/>
              </a:rPr>
              <a:t> </a:t>
            </a:r>
            <a:r>
              <a:rPr sz="1100" spc="-50" dirty="0">
                <a:latin typeface="+mn-lt"/>
                <a:cs typeface="Arial MT"/>
              </a:rPr>
              <a:t>worship</a:t>
            </a:r>
            <a:r>
              <a:rPr sz="1100" spc="-5" dirty="0">
                <a:latin typeface="+mn-lt"/>
                <a:cs typeface="Arial MT"/>
              </a:rPr>
              <a:t> </a:t>
            </a:r>
            <a:r>
              <a:rPr sz="1100" dirty="0">
                <a:latin typeface="+mn-lt"/>
                <a:cs typeface="Arial MT"/>
              </a:rPr>
              <a:t>of</a:t>
            </a:r>
            <a:r>
              <a:rPr sz="1100" spc="-5" dirty="0">
                <a:latin typeface="+mn-lt"/>
                <a:cs typeface="Arial MT"/>
              </a:rPr>
              <a:t> </a:t>
            </a:r>
            <a:r>
              <a:rPr sz="1100" dirty="0">
                <a:latin typeface="+mn-lt"/>
                <a:cs typeface="Arial MT"/>
              </a:rPr>
              <a:t>this</a:t>
            </a:r>
            <a:r>
              <a:rPr sz="1100" spc="-5" dirty="0">
                <a:latin typeface="+mn-lt"/>
                <a:cs typeface="Arial MT"/>
              </a:rPr>
              <a:t> </a:t>
            </a:r>
            <a:r>
              <a:rPr sz="1100" spc="-20" dirty="0">
                <a:latin typeface="+mn-lt"/>
                <a:cs typeface="Arial MT"/>
              </a:rPr>
              <a:t>idol </a:t>
            </a:r>
            <a:r>
              <a:rPr sz="1100" spc="-60" dirty="0">
                <a:latin typeface="+mn-lt"/>
                <a:cs typeface="Arial MT"/>
              </a:rPr>
              <a:t>hampers</a:t>
            </a:r>
            <a:r>
              <a:rPr sz="1100" spc="-15" dirty="0">
                <a:latin typeface="+mn-lt"/>
                <a:cs typeface="Arial MT"/>
              </a:rPr>
              <a:t> </a:t>
            </a:r>
            <a:r>
              <a:rPr sz="1100" dirty="0">
                <a:latin typeface="+mn-lt"/>
                <a:cs typeface="Arial MT"/>
              </a:rPr>
              <a:t>not</a:t>
            </a:r>
            <a:r>
              <a:rPr sz="1100" spc="-20" dirty="0">
                <a:latin typeface="+mn-lt"/>
                <a:cs typeface="Arial MT"/>
              </a:rPr>
              <a:t> only</a:t>
            </a:r>
            <a:r>
              <a:rPr sz="1100" spc="-10" dirty="0">
                <a:latin typeface="+mn-lt"/>
                <a:cs typeface="Arial MT"/>
              </a:rPr>
              <a:t> </a:t>
            </a:r>
            <a:r>
              <a:rPr sz="1100" dirty="0">
                <a:latin typeface="+mn-lt"/>
                <a:cs typeface="Arial MT"/>
              </a:rPr>
              <a:t>the</a:t>
            </a:r>
            <a:r>
              <a:rPr sz="1100" spc="-15" dirty="0">
                <a:latin typeface="+mn-lt"/>
                <a:cs typeface="Arial MT"/>
              </a:rPr>
              <a:t> </a:t>
            </a:r>
            <a:r>
              <a:rPr sz="1100" spc="-75" dirty="0">
                <a:latin typeface="+mn-lt"/>
                <a:cs typeface="Arial MT"/>
              </a:rPr>
              <a:t>boldness</a:t>
            </a:r>
            <a:r>
              <a:rPr sz="1100" dirty="0">
                <a:latin typeface="+mn-lt"/>
                <a:cs typeface="Arial MT"/>
              </a:rPr>
              <a:t> of</a:t>
            </a:r>
            <a:r>
              <a:rPr sz="1100" spc="-10" dirty="0">
                <a:latin typeface="+mn-lt"/>
                <a:cs typeface="Arial MT"/>
              </a:rPr>
              <a:t> </a:t>
            </a:r>
            <a:r>
              <a:rPr sz="1100" dirty="0">
                <a:latin typeface="+mn-lt"/>
                <a:cs typeface="Arial MT"/>
              </a:rPr>
              <a:t>our</a:t>
            </a:r>
            <a:r>
              <a:rPr sz="1100" spc="-10" dirty="0">
                <a:latin typeface="+mn-lt"/>
                <a:cs typeface="Arial MT"/>
              </a:rPr>
              <a:t> </a:t>
            </a:r>
            <a:r>
              <a:rPr sz="1100" spc="-50" dirty="0">
                <a:latin typeface="+mn-lt"/>
                <a:cs typeface="Arial MT"/>
              </a:rPr>
              <a:t>questions,</a:t>
            </a:r>
            <a:r>
              <a:rPr sz="1100" spc="-10" dirty="0">
                <a:latin typeface="+mn-lt"/>
                <a:cs typeface="Arial MT"/>
              </a:rPr>
              <a:t> </a:t>
            </a:r>
            <a:r>
              <a:rPr sz="1100" dirty="0">
                <a:latin typeface="+mn-lt"/>
                <a:cs typeface="Arial MT"/>
              </a:rPr>
              <a:t>but</a:t>
            </a:r>
            <a:r>
              <a:rPr sz="1100" spc="-10" dirty="0">
                <a:latin typeface="+mn-lt"/>
                <a:cs typeface="Arial MT"/>
              </a:rPr>
              <a:t> </a:t>
            </a:r>
            <a:r>
              <a:rPr sz="1100" spc="-60" dirty="0">
                <a:latin typeface="+mn-lt"/>
                <a:cs typeface="Arial MT"/>
              </a:rPr>
              <a:t>also</a:t>
            </a:r>
            <a:r>
              <a:rPr sz="1100" spc="-15" dirty="0">
                <a:latin typeface="+mn-lt"/>
                <a:cs typeface="Arial MT"/>
              </a:rPr>
              <a:t> </a:t>
            </a:r>
            <a:r>
              <a:rPr sz="1100" dirty="0">
                <a:latin typeface="+mn-lt"/>
                <a:cs typeface="Arial MT"/>
              </a:rPr>
              <a:t>the</a:t>
            </a:r>
            <a:r>
              <a:rPr sz="1100" spc="-10" dirty="0">
                <a:latin typeface="+mn-lt"/>
                <a:cs typeface="Arial MT"/>
              </a:rPr>
              <a:t> rigour </a:t>
            </a:r>
            <a:r>
              <a:rPr sz="1100" spc="-45" dirty="0">
                <a:latin typeface="+mn-lt"/>
                <a:cs typeface="Arial MT"/>
              </a:rPr>
              <a:t>and</a:t>
            </a:r>
            <a:r>
              <a:rPr sz="1100" spc="-30" dirty="0">
                <a:latin typeface="+mn-lt"/>
                <a:cs typeface="Arial MT"/>
              </a:rPr>
              <a:t> </a:t>
            </a:r>
            <a:r>
              <a:rPr sz="1100" dirty="0">
                <a:latin typeface="+mn-lt"/>
                <a:cs typeface="Arial MT"/>
              </a:rPr>
              <a:t>integrity</a:t>
            </a:r>
            <a:r>
              <a:rPr sz="1100" spc="-40" dirty="0">
                <a:latin typeface="+mn-lt"/>
                <a:cs typeface="Arial MT"/>
              </a:rPr>
              <a:t> </a:t>
            </a:r>
            <a:r>
              <a:rPr sz="1100" dirty="0">
                <a:latin typeface="+mn-lt"/>
                <a:cs typeface="Arial MT"/>
              </a:rPr>
              <a:t>of</a:t>
            </a:r>
            <a:r>
              <a:rPr sz="1100" spc="-20" dirty="0">
                <a:latin typeface="+mn-lt"/>
                <a:cs typeface="Arial MT"/>
              </a:rPr>
              <a:t> </a:t>
            </a:r>
            <a:r>
              <a:rPr sz="1100" dirty="0">
                <a:latin typeface="+mn-lt"/>
                <a:cs typeface="Arial MT"/>
              </a:rPr>
              <a:t>our</a:t>
            </a:r>
            <a:r>
              <a:rPr sz="1100" spc="-25" dirty="0">
                <a:latin typeface="+mn-lt"/>
                <a:cs typeface="Arial MT"/>
              </a:rPr>
              <a:t> </a:t>
            </a:r>
            <a:r>
              <a:rPr sz="1100" spc="-10" dirty="0">
                <a:latin typeface="+mn-lt"/>
                <a:cs typeface="Arial MT"/>
              </a:rPr>
              <a:t>tests.</a:t>
            </a:r>
            <a:r>
              <a:rPr sz="1100" spc="70" dirty="0">
                <a:latin typeface="+mn-lt"/>
                <a:cs typeface="Arial MT"/>
              </a:rPr>
              <a:t> </a:t>
            </a:r>
            <a:r>
              <a:rPr sz="1100" dirty="0">
                <a:latin typeface="+mn-lt"/>
                <a:cs typeface="Arial MT"/>
              </a:rPr>
              <a:t>The</a:t>
            </a:r>
            <a:r>
              <a:rPr sz="1100" spc="-20" dirty="0">
                <a:latin typeface="+mn-lt"/>
                <a:cs typeface="Arial MT"/>
              </a:rPr>
              <a:t> </a:t>
            </a:r>
            <a:r>
              <a:rPr sz="1100" spc="-30" dirty="0">
                <a:latin typeface="+mn-lt"/>
                <a:cs typeface="Arial MT"/>
              </a:rPr>
              <a:t>wrong</a:t>
            </a:r>
            <a:r>
              <a:rPr sz="1100" spc="-20" dirty="0">
                <a:latin typeface="+mn-lt"/>
                <a:cs typeface="Arial MT"/>
              </a:rPr>
              <a:t> </a:t>
            </a:r>
            <a:r>
              <a:rPr sz="1100" spc="-40" dirty="0">
                <a:latin typeface="+mn-lt"/>
                <a:cs typeface="Arial MT"/>
              </a:rPr>
              <a:t>view</a:t>
            </a:r>
            <a:r>
              <a:rPr sz="1100" spc="-20" dirty="0">
                <a:latin typeface="+mn-lt"/>
                <a:cs typeface="Arial MT"/>
              </a:rPr>
              <a:t> </a:t>
            </a:r>
            <a:r>
              <a:rPr sz="1100" dirty="0">
                <a:latin typeface="+mn-lt"/>
                <a:cs typeface="Arial MT"/>
              </a:rPr>
              <a:t>of</a:t>
            </a:r>
            <a:r>
              <a:rPr sz="1100" spc="-20" dirty="0">
                <a:latin typeface="+mn-lt"/>
                <a:cs typeface="Arial MT"/>
              </a:rPr>
              <a:t> </a:t>
            </a:r>
            <a:r>
              <a:rPr sz="1100" spc="-80" dirty="0">
                <a:latin typeface="+mn-lt"/>
                <a:cs typeface="Arial MT"/>
              </a:rPr>
              <a:t>science</a:t>
            </a:r>
            <a:r>
              <a:rPr sz="1100" spc="5" dirty="0">
                <a:latin typeface="+mn-lt"/>
                <a:cs typeface="Arial MT"/>
              </a:rPr>
              <a:t> </a:t>
            </a:r>
            <a:r>
              <a:rPr sz="1100" spc="-40" dirty="0">
                <a:latin typeface="+mn-lt"/>
                <a:cs typeface="Arial MT"/>
              </a:rPr>
              <a:t>betrays</a:t>
            </a:r>
            <a:r>
              <a:rPr sz="1100" spc="-25" dirty="0">
                <a:latin typeface="+mn-lt"/>
                <a:cs typeface="Arial MT"/>
              </a:rPr>
              <a:t> </a:t>
            </a:r>
            <a:r>
              <a:rPr sz="1100" spc="-10" dirty="0">
                <a:latin typeface="+mn-lt"/>
                <a:cs typeface="Arial MT"/>
              </a:rPr>
              <a:t>itself </a:t>
            </a:r>
            <a:r>
              <a:rPr sz="1100" dirty="0">
                <a:latin typeface="+mn-lt"/>
                <a:cs typeface="Arial MT"/>
              </a:rPr>
              <a:t>in</a:t>
            </a:r>
            <a:r>
              <a:rPr sz="1100" spc="5" dirty="0">
                <a:latin typeface="+mn-lt"/>
                <a:cs typeface="Arial MT"/>
              </a:rPr>
              <a:t> </a:t>
            </a:r>
            <a:r>
              <a:rPr sz="1100" dirty="0">
                <a:latin typeface="+mn-lt"/>
                <a:cs typeface="Arial MT"/>
              </a:rPr>
              <a:t>the</a:t>
            </a:r>
            <a:r>
              <a:rPr sz="1100" spc="10" dirty="0">
                <a:latin typeface="+mn-lt"/>
                <a:cs typeface="Arial MT"/>
              </a:rPr>
              <a:t> </a:t>
            </a:r>
            <a:r>
              <a:rPr sz="1100" spc="-35" dirty="0">
                <a:latin typeface="+mn-lt"/>
                <a:cs typeface="Arial MT"/>
              </a:rPr>
              <a:t>craving</a:t>
            </a:r>
            <a:r>
              <a:rPr sz="1100" spc="5" dirty="0">
                <a:latin typeface="+mn-lt"/>
                <a:cs typeface="Arial MT"/>
              </a:rPr>
              <a:t> </a:t>
            </a:r>
            <a:r>
              <a:rPr sz="1100" dirty="0">
                <a:latin typeface="+mn-lt"/>
                <a:cs typeface="Arial MT"/>
              </a:rPr>
              <a:t>to</a:t>
            </a:r>
            <a:r>
              <a:rPr sz="1100" spc="10" dirty="0">
                <a:latin typeface="+mn-lt"/>
                <a:cs typeface="Arial MT"/>
              </a:rPr>
              <a:t> </a:t>
            </a:r>
            <a:r>
              <a:rPr sz="1100" spc="-30" dirty="0">
                <a:latin typeface="+mn-lt"/>
                <a:cs typeface="Arial MT"/>
              </a:rPr>
              <a:t>be</a:t>
            </a:r>
            <a:r>
              <a:rPr sz="1100" spc="5" dirty="0">
                <a:latin typeface="+mn-lt"/>
                <a:cs typeface="Arial MT"/>
              </a:rPr>
              <a:t> </a:t>
            </a:r>
            <a:r>
              <a:rPr sz="1100" dirty="0">
                <a:latin typeface="+mn-lt"/>
                <a:cs typeface="Arial MT"/>
              </a:rPr>
              <a:t>right;</a:t>
            </a:r>
            <a:r>
              <a:rPr sz="1100" spc="10" dirty="0">
                <a:latin typeface="+mn-lt"/>
                <a:cs typeface="Arial MT"/>
              </a:rPr>
              <a:t> </a:t>
            </a:r>
            <a:r>
              <a:rPr sz="1100" dirty="0">
                <a:latin typeface="+mn-lt"/>
                <a:cs typeface="Arial MT"/>
              </a:rPr>
              <a:t>for</a:t>
            </a:r>
            <a:r>
              <a:rPr sz="1100" spc="5" dirty="0">
                <a:latin typeface="+mn-lt"/>
                <a:cs typeface="Arial MT"/>
              </a:rPr>
              <a:t> </a:t>
            </a:r>
            <a:r>
              <a:rPr sz="1100" dirty="0">
                <a:latin typeface="+mn-lt"/>
                <a:cs typeface="Arial MT"/>
              </a:rPr>
              <a:t>it</a:t>
            </a:r>
            <a:r>
              <a:rPr sz="1100" spc="10" dirty="0">
                <a:latin typeface="+mn-lt"/>
                <a:cs typeface="Arial MT"/>
              </a:rPr>
              <a:t> </a:t>
            </a:r>
            <a:r>
              <a:rPr sz="1100" spc="-10" dirty="0">
                <a:latin typeface="+mn-lt"/>
                <a:cs typeface="Arial MT"/>
              </a:rPr>
              <a:t>is</a:t>
            </a:r>
            <a:r>
              <a:rPr sz="1100" spc="10" dirty="0">
                <a:latin typeface="+mn-lt"/>
                <a:cs typeface="Arial MT"/>
              </a:rPr>
              <a:t> </a:t>
            </a:r>
            <a:r>
              <a:rPr sz="1100" dirty="0">
                <a:latin typeface="+mn-lt"/>
                <a:cs typeface="Arial MT"/>
              </a:rPr>
              <a:t>not</a:t>
            </a:r>
            <a:r>
              <a:rPr sz="1100" spc="5" dirty="0">
                <a:latin typeface="+mn-lt"/>
                <a:cs typeface="Arial MT"/>
              </a:rPr>
              <a:t> </a:t>
            </a:r>
            <a:r>
              <a:rPr sz="1100" spc="-25" dirty="0">
                <a:latin typeface="+mn-lt"/>
                <a:cs typeface="Arial MT"/>
              </a:rPr>
              <a:t>his</a:t>
            </a:r>
            <a:r>
              <a:rPr sz="1100" spc="15" dirty="0">
                <a:latin typeface="+mn-lt"/>
                <a:cs typeface="Arial MT"/>
              </a:rPr>
              <a:t> </a:t>
            </a:r>
            <a:r>
              <a:rPr sz="1100" i="1" spc="-80" dirty="0">
                <a:latin typeface="+mn-lt"/>
                <a:cs typeface="Arial"/>
              </a:rPr>
              <a:t>possession</a:t>
            </a:r>
            <a:r>
              <a:rPr sz="1100" i="1" spc="20" dirty="0">
                <a:latin typeface="+mn-lt"/>
                <a:cs typeface="Arial"/>
              </a:rPr>
              <a:t> </a:t>
            </a:r>
            <a:r>
              <a:rPr sz="1100" dirty="0">
                <a:latin typeface="+mn-lt"/>
                <a:cs typeface="Arial MT"/>
              </a:rPr>
              <a:t>of</a:t>
            </a:r>
            <a:r>
              <a:rPr sz="1100" spc="5" dirty="0">
                <a:latin typeface="+mn-lt"/>
                <a:cs typeface="Arial MT"/>
              </a:rPr>
              <a:t> </a:t>
            </a:r>
            <a:r>
              <a:rPr sz="1100" spc="-40" dirty="0">
                <a:latin typeface="+mn-lt"/>
                <a:cs typeface="Arial MT"/>
              </a:rPr>
              <a:t>knowledge, </a:t>
            </a:r>
            <a:r>
              <a:rPr sz="1100" dirty="0">
                <a:latin typeface="+mn-lt"/>
                <a:cs typeface="Arial MT"/>
              </a:rPr>
              <a:t>of</a:t>
            </a:r>
            <a:r>
              <a:rPr sz="1100" spc="30" dirty="0">
                <a:latin typeface="+mn-lt"/>
                <a:cs typeface="Arial MT"/>
              </a:rPr>
              <a:t> </a:t>
            </a:r>
            <a:r>
              <a:rPr sz="1100" spc="-25" dirty="0">
                <a:latin typeface="+mn-lt"/>
                <a:cs typeface="Arial MT"/>
              </a:rPr>
              <a:t>irrefutable</a:t>
            </a:r>
            <a:r>
              <a:rPr sz="1100" spc="30" dirty="0">
                <a:latin typeface="+mn-lt"/>
                <a:cs typeface="Arial MT"/>
              </a:rPr>
              <a:t> </a:t>
            </a:r>
            <a:r>
              <a:rPr sz="1100" dirty="0">
                <a:latin typeface="+mn-lt"/>
                <a:cs typeface="Arial MT"/>
              </a:rPr>
              <a:t>truth,</a:t>
            </a:r>
            <a:r>
              <a:rPr sz="1100" spc="30" dirty="0">
                <a:latin typeface="+mn-lt"/>
                <a:cs typeface="Arial MT"/>
              </a:rPr>
              <a:t> </a:t>
            </a:r>
            <a:r>
              <a:rPr sz="1100" dirty="0">
                <a:latin typeface="+mn-lt"/>
                <a:cs typeface="Arial MT"/>
              </a:rPr>
              <a:t>that</a:t>
            </a:r>
            <a:r>
              <a:rPr sz="1100" spc="35" dirty="0">
                <a:latin typeface="+mn-lt"/>
                <a:cs typeface="Arial MT"/>
              </a:rPr>
              <a:t> </a:t>
            </a:r>
            <a:r>
              <a:rPr sz="1100" spc="-85" dirty="0">
                <a:latin typeface="+mn-lt"/>
                <a:cs typeface="Arial MT"/>
              </a:rPr>
              <a:t>makes</a:t>
            </a:r>
            <a:r>
              <a:rPr sz="1100" spc="30" dirty="0">
                <a:latin typeface="+mn-lt"/>
                <a:cs typeface="Arial MT"/>
              </a:rPr>
              <a:t> </a:t>
            </a:r>
            <a:r>
              <a:rPr sz="1100" dirty="0">
                <a:latin typeface="+mn-lt"/>
                <a:cs typeface="Arial MT"/>
              </a:rPr>
              <a:t>the</a:t>
            </a:r>
            <a:r>
              <a:rPr sz="1100" spc="30" dirty="0">
                <a:latin typeface="+mn-lt"/>
                <a:cs typeface="Arial MT"/>
              </a:rPr>
              <a:t> </a:t>
            </a:r>
            <a:r>
              <a:rPr sz="1100" spc="-40" dirty="0">
                <a:latin typeface="+mn-lt"/>
                <a:cs typeface="Arial MT"/>
              </a:rPr>
              <a:t>man</a:t>
            </a:r>
            <a:r>
              <a:rPr sz="1100" spc="35" dirty="0">
                <a:latin typeface="+mn-lt"/>
                <a:cs typeface="Arial MT"/>
              </a:rPr>
              <a:t> </a:t>
            </a:r>
            <a:r>
              <a:rPr sz="1100" dirty="0">
                <a:latin typeface="+mn-lt"/>
                <a:cs typeface="Arial MT"/>
              </a:rPr>
              <a:t>of</a:t>
            </a:r>
            <a:r>
              <a:rPr sz="1100" spc="30" dirty="0">
                <a:latin typeface="+mn-lt"/>
                <a:cs typeface="Arial MT"/>
              </a:rPr>
              <a:t> </a:t>
            </a:r>
            <a:r>
              <a:rPr sz="1100" spc="-65" dirty="0">
                <a:latin typeface="+mn-lt"/>
                <a:cs typeface="Arial MT"/>
              </a:rPr>
              <a:t>science,</a:t>
            </a:r>
            <a:r>
              <a:rPr sz="1100" spc="30" dirty="0">
                <a:latin typeface="+mn-lt"/>
                <a:cs typeface="Arial MT"/>
              </a:rPr>
              <a:t> </a:t>
            </a:r>
            <a:r>
              <a:rPr sz="1100" dirty="0">
                <a:latin typeface="+mn-lt"/>
                <a:cs typeface="Arial MT"/>
              </a:rPr>
              <a:t>but</a:t>
            </a:r>
            <a:r>
              <a:rPr sz="1100" spc="30" dirty="0">
                <a:latin typeface="+mn-lt"/>
                <a:cs typeface="Arial MT"/>
              </a:rPr>
              <a:t> </a:t>
            </a:r>
            <a:r>
              <a:rPr sz="1100" spc="-25" dirty="0">
                <a:latin typeface="+mn-lt"/>
                <a:cs typeface="Arial MT"/>
              </a:rPr>
              <a:t>his </a:t>
            </a:r>
            <a:r>
              <a:rPr sz="1100" spc="-35" dirty="0">
                <a:latin typeface="+mn-lt"/>
                <a:cs typeface="Arial MT"/>
              </a:rPr>
              <a:t>persistent</a:t>
            </a:r>
            <a:r>
              <a:rPr sz="1100" spc="-15" dirty="0">
                <a:latin typeface="+mn-lt"/>
                <a:cs typeface="Arial MT"/>
              </a:rPr>
              <a:t> </a:t>
            </a:r>
            <a:r>
              <a:rPr sz="1100" spc="-45" dirty="0">
                <a:latin typeface="+mn-lt"/>
                <a:cs typeface="Arial MT"/>
              </a:rPr>
              <a:t>and</a:t>
            </a:r>
            <a:r>
              <a:rPr sz="1100" spc="-15" dirty="0">
                <a:latin typeface="+mn-lt"/>
                <a:cs typeface="Arial MT"/>
              </a:rPr>
              <a:t> </a:t>
            </a:r>
            <a:r>
              <a:rPr sz="1100" spc="-60" dirty="0">
                <a:latin typeface="+mn-lt"/>
                <a:cs typeface="Arial MT"/>
              </a:rPr>
              <a:t>recklessly</a:t>
            </a:r>
            <a:r>
              <a:rPr sz="1100" spc="-15" dirty="0">
                <a:latin typeface="+mn-lt"/>
                <a:cs typeface="Arial MT"/>
              </a:rPr>
              <a:t> </a:t>
            </a:r>
            <a:r>
              <a:rPr sz="1100" dirty="0">
                <a:latin typeface="+mn-lt"/>
                <a:cs typeface="Arial MT"/>
              </a:rPr>
              <a:t>critical</a:t>
            </a:r>
            <a:r>
              <a:rPr sz="1100" spc="-10" dirty="0">
                <a:latin typeface="+mn-lt"/>
                <a:cs typeface="Arial MT"/>
              </a:rPr>
              <a:t> </a:t>
            </a:r>
            <a:r>
              <a:rPr sz="1100" i="1" spc="-35" dirty="0">
                <a:latin typeface="+mn-lt"/>
                <a:cs typeface="Arial"/>
              </a:rPr>
              <a:t>quest</a:t>
            </a:r>
            <a:r>
              <a:rPr sz="1100" i="1" spc="-10" dirty="0">
                <a:latin typeface="+mn-lt"/>
                <a:cs typeface="Arial"/>
              </a:rPr>
              <a:t> </a:t>
            </a:r>
            <a:r>
              <a:rPr sz="1100" dirty="0">
                <a:latin typeface="+mn-lt"/>
                <a:cs typeface="Arial MT"/>
              </a:rPr>
              <a:t>for</a:t>
            </a:r>
            <a:r>
              <a:rPr sz="1100" spc="-15" dirty="0">
                <a:latin typeface="+mn-lt"/>
                <a:cs typeface="Arial MT"/>
              </a:rPr>
              <a:t> </a:t>
            </a:r>
            <a:r>
              <a:rPr sz="1100" spc="-10" dirty="0">
                <a:latin typeface="+mn-lt"/>
                <a:cs typeface="Arial MT"/>
              </a:rPr>
              <a:t>truth.”</a:t>
            </a:r>
            <a:endParaRPr sz="1100" dirty="0">
              <a:latin typeface="+mn-lt"/>
              <a:cs typeface="Arial MT"/>
            </a:endParaRPr>
          </a:p>
          <a:p>
            <a:pPr>
              <a:lnSpc>
                <a:spcPct val="100000"/>
              </a:lnSpc>
              <a:spcBef>
                <a:spcPts val="185"/>
              </a:spcBef>
            </a:pPr>
            <a:endParaRPr sz="1100" dirty="0">
              <a:latin typeface="Arial MT"/>
              <a:cs typeface="Arial MT"/>
            </a:endParaRPr>
          </a:p>
          <a:p>
            <a:pPr marL="1498600">
              <a:lnSpc>
                <a:spcPct val="100000"/>
              </a:lnSpc>
            </a:pPr>
            <a:r>
              <a:rPr sz="1100" dirty="0">
                <a:solidFill>
                  <a:srgbClr val="00B0F0"/>
                </a:solidFill>
                <a:latin typeface="+mn-lt"/>
                <a:cs typeface="Arial MT"/>
              </a:rPr>
              <a:t>Sir</a:t>
            </a:r>
            <a:r>
              <a:rPr sz="1100" spc="-35" dirty="0">
                <a:solidFill>
                  <a:srgbClr val="00B0F0"/>
                </a:solidFill>
                <a:latin typeface="+mn-lt"/>
                <a:cs typeface="Arial MT"/>
              </a:rPr>
              <a:t> </a:t>
            </a:r>
            <a:r>
              <a:rPr sz="1100" dirty="0">
                <a:solidFill>
                  <a:srgbClr val="00B0F0"/>
                </a:solidFill>
                <a:latin typeface="+mn-lt"/>
                <a:cs typeface="Arial MT"/>
              </a:rPr>
              <a:t>Karl</a:t>
            </a:r>
            <a:r>
              <a:rPr sz="1100" spc="-35" dirty="0">
                <a:solidFill>
                  <a:srgbClr val="00B0F0"/>
                </a:solidFill>
                <a:latin typeface="+mn-lt"/>
                <a:cs typeface="Arial MT"/>
              </a:rPr>
              <a:t> </a:t>
            </a:r>
            <a:r>
              <a:rPr sz="1100" spc="-40" dirty="0">
                <a:solidFill>
                  <a:srgbClr val="00B0F0"/>
                </a:solidFill>
                <a:latin typeface="+mn-lt"/>
                <a:cs typeface="Arial MT"/>
              </a:rPr>
              <a:t>Popper,</a:t>
            </a:r>
            <a:r>
              <a:rPr sz="1100" spc="-35" dirty="0">
                <a:solidFill>
                  <a:srgbClr val="00B0F0"/>
                </a:solidFill>
                <a:latin typeface="+mn-lt"/>
                <a:cs typeface="Arial MT"/>
              </a:rPr>
              <a:t> </a:t>
            </a:r>
            <a:r>
              <a:rPr sz="1100" spc="-30" dirty="0">
                <a:solidFill>
                  <a:srgbClr val="00B0F0"/>
                </a:solidFill>
                <a:latin typeface="+mn-lt"/>
                <a:cs typeface="Arial MT"/>
              </a:rPr>
              <a:t>[1959]</a:t>
            </a:r>
            <a:r>
              <a:rPr sz="1100" spc="-35" dirty="0">
                <a:solidFill>
                  <a:srgbClr val="00B0F0"/>
                </a:solidFill>
                <a:latin typeface="+mn-lt"/>
                <a:cs typeface="Arial MT"/>
              </a:rPr>
              <a:t> </a:t>
            </a:r>
            <a:r>
              <a:rPr sz="1100" spc="-30" dirty="0">
                <a:solidFill>
                  <a:srgbClr val="00B0F0"/>
                </a:solidFill>
                <a:latin typeface="+mn-lt"/>
                <a:cs typeface="Arial MT"/>
              </a:rPr>
              <a:t>2003:</a:t>
            </a:r>
            <a:r>
              <a:rPr sz="1100" spc="55" dirty="0">
                <a:solidFill>
                  <a:srgbClr val="00B0F0"/>
                </a:solidFill>
                <a:latin typeface="+mn-lt"/>
                <a:cs typeface="Arial MT"/>
              </a:rPr>
              <a:t> </a:t>
            </a:r>
            <a:r>
              <a:rPr sz="1100" spc="-55" dirty="0">
                <a:solidFill>
                  <a:srgbClr val="00B0F0"/>
                </a:solidFill>
                <a:latin typeface="+mn-lt"/>
                <a:cs typeface="Arial MT"/>
              </a:rPr>
              <a:t>280-</a:t>
            </a:r>
            <a:r>
              <a:rPr sz="1100" spc="-25" dirty="0">
                <a:solidFill>
                  <a:srgbClr val="00B0F0"/>
                </a:solidFill>
                <a:latin typeface="+mn-lt"/>
                <a:cs typeface="Arial MT"/>
              </a:rPr>
              <a:t>281</a:t>
            </a:r>
            <a:endParaRPr sz="1100" dirty="0">
              <a:solidFill>
                <a:srgbClr val="00B0F0"/>
              </a:solidFill>
              <a:latin typeface="+mn-lt"/>
              <a:cs typeface="Arial MT"/>
            </a:endParaRPr>
          </a:p>
        </p:txBody>
      </p:sp>
    </p:spTree>
  </p:cSld>
  <p:clrMapOvr>
    <a:masterClrMapping/>
  </p:clrMapOvr>
  <p:transition>
    <p:cut/>
  </p:transition>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007223"/>
            <a:ext cx="3634104" cy="349455"/>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If</a:t>
            </a:r>
            <a:r>
              <a:rPr sz="1100" spc="15" dirty="0">
                <a:solidFill>
                  <a:srgbClr val="00B0F0"/>
                </a:solidFill>
                <a:latin typeface="+mn-lt"/>
                <a:cs typeface="Arial MT"/>
              </a:rPr>
              <a:t> </a:t>
            </a:r>
            <a:r>
              <a:rPr sz="1100" spc="-25" dirty="0">
                <a:solidFill>
                  <a:srgbClr val="00B0F0"/>
                </a:solidFill>
                <a:latin typeface="+mn-lt"/>
                <a:cs typeface="Arial MT"/>
              </a:rPr>
              <a:t>confirming</a:t>
            </a:r>
            <a:r>
              <a:rPr sz="1100" spc="15" dirty="0">
                <a:solidFill>
                  <a:srgbClr val="00B0F0"/>
                </a:solidFill>
                <a:latin typeface="+mn-lt"/>
                <a:cs typeface="Arial MT"/>
              </a:rPr>
              <a:t> </a:t>
            </a:r>
            <a:r>
              <a:rPr sz="1100" spc="-55" dirty="0">
                <a:solidFill>
                  <a:srgbClr val="00B0F0"/>
                </a:solidFill>
                <a:latin typeface="+mn-lt"/>
                <a:cs typeface="Arial MT"/>
              </a:rPr>
              <a:t>observations</a:t>
            </a:r>
            <a:r>
              <a:rPr sz="1100" spc="15" dirty="0">
                <a:solidFill>
                  <a:srgbClr val="00B0F0"/>
                </a:solidFill>
                <a:latin typeface="+mn-lt"/>
                <a:cs typeface="Arial MT"/>
              </a:rPr>
              <a:t> </a:t>
            </a:r>
            <a:r>
              <a:rPr sz="1100" dirty="0">
                <a:solidFill>
                  <a:srgbClr val="00B0F0"/>
                </a:solidFill>
                <a:latin typeface="+mn-lt"/>
                <a:cs typeface="Arial MT"/>
              </a:rPr>
              <a:t>don’t</a:t>
            </a:r>
            <a:r>
              <a:rPr sz="1100" spc="15" dirty="0">
                <a:solidFill>
                  <a:srgbClr val="00B0F0"/>
                </a:solidFill>
                <a:latin typeface="+mn-lt"/>
                <a:cs typeface="Arial MT"/>
              </a:rPr>
              <a:t> </a:t>
            </a:r>
            <a:r>
              <a:rPr sz="1100" spc="-55" dirty="0">
                <a:solidFill>
                  <a:srgbClr val="00B0F0"/>
                </a:solidFill>
                <a:latin typeface="+mn-lt"/>
                <a:cs typeface="Arial MT"/>
              </a:rPr>
              <a:t>prove</a:t>
            </a:r>
            <a:r>
              <a:rPr sz="1100" spc="20" dirty="0">
                <a:solidFill>
                  <a:srgbClr val="00B0F0"/>
                </a:solidFill>
                <a:latin typeface="+mn-lt"/>
                <a:cs typeface="Arial MT"/>
              </a:rPr>
              <a:t> </a:t>
            </a:r>
            <a:r>
              <a:rPr sz="1100" dirty="0">
                <a:solidFill>
                  <a:srgbClr val="00B0F0"/>
                </a:solidFill>
                <a:latin typeface="+mn-lt"/>
                <a:cs typeface="Arial MT"/>
              </a:rPr>
              <a:t>that</a:t>
            </a:r>
            <a:r>
              <a:rPr sz="1100" spc="15" dirty="0">
                <a:solidFill>
                  <a:srgbClr val="00B0F0"/>
                </a:solidFill>
                <a:latin typeface="+mn-lt"/>
                <a:cs typeface="Arial MT"/>
              </a:rPr>
              <a:t> </a:t>
            </a:r>
            <a:r>
              <a:rPr sz="1100" dirty="0">
                <a:solidFill>
                  <a:srgbClr val="00B0F0"/>
                </a:solidFill>
                <a:latin typeface="+mn-lt"/>
                <a:cs typeface="Arial MT"/>
              </a:rPr>
              <a:t>a</a:t>
            </a:r>
            <a:r>
              <a:rPr sz="1100" spc="15" dirty="0">
                <a:solidFill>
                  <a:srgbClr val="00B0F0"/>
                </a:solidFill>
                <a:latin typeface="+mn-lt"/>
                <a:cs typeface="Arial MT"/>
              </a:rPr>
              <a:t> </a:t>
            </a:r>
            <a:r>
              <a:rPr sz="1100" spc="-30" dirty="0">
                <a:solidFill>
                  <a:srgbClr val="00B0F0"/>
                </a:solidFill>
                <a:latin typeface="+mn-lt"/>
                <a:cs typeface="Arial MT"/>
              </a:rPr>
              <a:t>theory</a:t>
            </a:r>
            <a:r>
              <a:rPr sz="1100" spc="15" dirty="0">
                <a:solidFill>
                  <a:srgbClr val="00B0F0"/>
                </a:solidFill>
                <a:latin typeface="+mn-lt"/>
                <a:cs typeface="Arial MT"/>
              </a:rPr>
              <a:t> </a:t>
            </a:r>
            <a:r>
              <a:rPr sz="1100" spc="-10" dirty="0">
                <a:solidFill>
                  <a:srgbClr val="00B0F0"/>
                </a:solidFill>
                <a:latin typeface="+mn-lt"/>
                <a:cs typeface="Arial MT"/>
              </a:rPr>
              <a:t>is</a:t>
            </a:r>
            <a:r>
              <a:rPr sz="1100" spc="20" dirty="0">
                <a:solidFill>
                  <a:srgbClr val="00B0F0"/>
                </a:solidFill>
                <a:latin typeface="+mn-lt"/>
                <a:cs typeface="Arial MT"/>
              </a:rPr>
              <a:t> </a:t>
            </a:r>
            <a:r>
              <a:rPr sz="1100" spc="-10" dirty="0">
                <a:solidFill>
                  <a:srgbClr val="00B0F0"/>
                </a:solidFill>
                <a:latin typeface="+mn-lt"/>
                <a:cs typeface="Arial MT"/>
              </a:rPr>
              <a:t>correct, </a:t>
            </a:r>
            <a:r>
              <a:rPr sz="1100" spc="-80" dirty="0">
                <a:solidFill>
                  <a:srgbClr val="00B0F0"/>
                </a:solidFill>
                <a:latin typeface="+mn-lt"/>
                <a:cs typeface="Arial MT"/>
              </a:rPr>
              <a:t>does</a:t>
            </a:r>
            <a:r>
              <a:rPr sz="1100" spc="5" dirty="0">
                <a:solidFill>
                  <a:srgbClr val="00B0F0"/>
                </a:solidFill>
                <a:latin typeface="+mn-lt"/>
                <a:cs typeface="Arial MT"/>
              </a:rPr>
              <a:t> </a:t>
            </a:r>
            <a:r>
              <a:rPr sz="1100" dirty="0">
                <a:solidFill>
                  <a:srgbClr val="00B0F0"/>
                </a:solidFill>
                <a:latin typeface="+mn-lt"/>
                <a:cs typeface="Arial MT"/>
              </a:rPr>
              <a:t>this</a:t>
            </a:r>
            <a:r>
              <a:rPr sz="1100" spc="-45" dirty="0">
                <a:solidFill>
                  <a:srgbClr val="00B0F0"/>
                </a:solidFill>
                <a:latin typeface="+mn-lt"/>
                <a:cs typeface="Arial MT"/>
              </a:rPr>
              <a:t> </a:t>
            </a:r>
            <a:r>
              <a:rPr sz="1100" spc="-70" dirty="0">
                <a:solidFill>
                  <a:srgbClr val="00B0F0"/>
                </a:solidFill>
                <a:latin typeface="+mn-lt"/>
                <a:cs typeface="Arial MT"/>
              </a:rPr>
              <a:t>mean</a:t>
            </a:r>
            <a:r>
              <a:rPr sz="1100" spc="-5" dirty="0">
                <a:solidFill>
                  <a:srgbClr val="00B0F0"/>
                </a:solidFill>
                <a:latin typeface="+mn-lt"/>
                <a:cs typeface="Arial MT"/>
              </a:rPr>
              <a:t> </a:t>
            </a:r>
            <a:r>
              <a:rPr sz="1100" spc="-20" dirty="0">
                <a:solidFill>
                  <a:srgbClr val="00B0F0"/>
                </a:solidFill>
                <a:latin typeface="+mn-lt"/>
                <a:cs typeface="Arial MT"/>
              </a:rPr>
              <a:t>they’re</a:t>
            </a:r>
            <a:r>
              <a:rPr sz="1100" dirty="0">
                <a:solidFill>
                  <a:srgbClr val="00B0F0"/>
                </a:solidFill>
                <a:latin typeface="+mn-lt"/>
                <a:cs typeface="Arial MT"/>
              </a:rPr>
              <a:t> of</a:t>
            </a:r>
            <a:r>
              <a:rPr sz="1100" spc="-5" dirty="0">
                <a:solidFill>
                  <a:srgbClr val="00B0F0"/>
                </a:solidFill>
                <a:latin typeface="+mn-lt"/>
                <a:cs typeface="Arial MT"/>
              </a:rPr>
              <a:t> </a:t>
            </a:r>
            <a:r>
              <a:rPr sz="1100" dirty="0">
                <a:solidFill>
                  <a:srgbClr val="00B0F0"/>
                </a:solidFill>
                <a:latin typeface="+mn-lt"/>
                <a:cs typeface="Arial MT"/>
              </a:rPr>
              <a:t>no</a:t>
            </a:r>
            <a:r>
              <a:rPr sz="1100" spc="-5" dirty="0">
                <a:solidFill>
                  <a:srgbClr val="00B0F0"/>
                </a:solidFill>
                <a:latin typeface="+mn-lt"/>
                <a:cs typeface="Arial MT"/>
              </a:rPr>
              <a:t> </a:t>
            </a:r>
            <a:r>
              <a:rPr sz="1100" spc="-100" dirty="0">
                <a:solidFill>
                  <a:srgbClr val="00B0F0"/>
                </a:solidFill>
                <a:latin typeface="+mn-lt"/>
                <a:cs typeface="Arial MT"/>
              </a:rPr>
              <a:t>use</a:t>
            </a:r>
            <a:r>
              <a:rPr sz="1100" spc="25" dirty="0">
                <a:solidFill>
                  <a:srgbClr val="00B0F0"/>
                </a:solidFill>
                <a:latin typeface="+mn-lt"/>
                <a:cs typeface="Arial MT"/>
              </a:rPr>
              <a:t> </a:t>
            </a:r>
            <a:r>
              <a:rPr sz="1100" spc="-10" dirty="0">
                <a:solidFill>
                  <a:srgbClr val="00B0F0"/>
                </a:solidFill>
                <a:latin typeface="+mn-lt"/>
                <a:cs typeface="Arial MT"/>
              </a:rPr>
              <a:t>whatsoever?</a:t>
            </a:r>
            <a:endParaRPr sz="1100" dirty="0">
              <a:solidFill>
                <a:srgbClr val="00B0F0"/>
              </a:solidFill>
              <a:latin typeface="+mn-lt"/>
              <a:cs typeface="Arial MT"/>
            </a:endParaRPr>
          </a:p>
        </p:txBody>
      </p:sp>
    </p:spTree>
  </p:cSld>
  <p:clrMapOvr>
    <a:masterClrMapping/>
  </p:clrMapOvr>
  <p:transition>
    <p:cut/>
  </p:transition>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007223"/>
            <a:ext cx="3634104" cy="349455"/>
          </a:xfrm>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If</a:t>
            </a:r>
            <a:r>
              <a:rPr spc="15" dirty="0">
                <a:solidFill>
                  <a:srgbClr val="00B0F0"/>
                </a:solidFill>
                <a:latin typeface="+mn-lt"/>
              </a:rPr>
              <a:t> </a:t>
            </a:r>
            <a:r>
              <a:rPr spc="-25" dirty="0">
                <a:solidFill>
                  <a:srgbClr val="00B0F0"/>
                </a:solidFill>
                <a:latin typeface="+mn-lt"/>
              </a:rPr>
              <a:t>confirming</a:t>
            </a:r>
            <a:r>
              <a:rPr spc="15" dirty="0">
                <a:solidFill>
                  <a:srgbClr val="00B0F0"/>
                </a:solidFill>
                <a:latin typeface="+mn-lt"/>
              </a:rPr>
              <a:t> </a:t>
            </a:r>
            <a:r>
              <a:rPr spc="-55" dirty="0">
                <a:solidFill>
                  <a:srgbClr val="00B0F0"/>
                </a:solidFill>
                <a:latin typeface="+mn-lt"/>
              </a:rPr>
              <a:t>observations</a:t>
            </a:r>
            <a:r>
              <a:rPr spc="15" dirty="0">
                <a:solidFill>
                  <a:srgbClr val="00B0F0"/>
                </a:solidFill>
                <a:latin typeface="+mn-lt"/>
              </a:rPr>
              <a:t> </a:t>
            </a:r>
            <a:r>
              <a:rPr dirty="0">
                <a:solidFill>
                  <a:srgbClr val="00B0F0"/>
                </a:solidFill>
                <a:latin typeface="+mn-lt"/>
              </a:rPr>
              <a:t>don’t</a:t>
            </a:r>
            <a:r>
              <a:rPr spc="15" dirty="0">
                <a:solidFill>
                  <a:srgbClr val="00B0F0"/>
                </a:solidFill>
                <a:latin typeface="+mn-lt"/>
              </a:rPr>
              <a:t> </a:t>
            </a:r>
            <a:r>
              <a:rPr spc="-55" dirty="0">
                <a:solidFill>
                  <a:srgbClr val="00B0F0"/>
                </a:solidFill>
                <a:latin typeface="+mn-lt"/>
              </a:rPr>
              <a:t>prove</a:t>
            </a:r>
            <a:r>
              <a:rPr spc="20" dirty="0">
                <a:solidFill>
                  <a:srgbClr val="00B0F0"/>
                </a:solidFill>
                <a:latin typeface="+mn-lt"/>
              </a:rPr>
              <a:t> </a:t>
            </a:r>
            <a:r>
              <a:rPr dirty="0">
                <a:solidFill>
                  <a:srgbClr val="00B0F0"/>
                </a:solidFill>
                <a:latin typeface="+mn-lt"/>
              </a:rPr>
              <a:t>that</a:t>
            </a:r>
            <a:r>
              <a:rPr spc="15" dirty="0">
                <a:solidFill>
                  <a:srgbClr val="00B0F0"/>
                </a:solidFill>
                <a:latin typeface="+mn-lt"/>
              </a:rPr>
              <a:t> </a:t>
            </a:r>
            <a:r>
              <a:rPr dirty="0">
                <a:solidFill>
                  <a:srgbClr val="00B0F0"/>
                </a:solidFill>
                <a:latin typeface="+mn-lt"/>
              </a:rPr>
              <a:t>a</a:t>
            </a:r>
            <a:r>
              <a:rPr spc="15" dirty="0">
                <a:solidFill>
                  <a:srgbClr val="00B0F0"/>
                </a:solidFill>
                <a:latin typeface="+mn-lt"/>
              </a:rPr>
              <a:t> </a:t>
            </a:r>
            <a:r>
              <a:rPr spc="-30" dirty="0">
                <a:solidFill>
                  <a:srgbClr val="00B0F0"/>
                </a:solidFill>
                <a:latin typeface="+mn-lt"/>
              </a:rPr>
              <a:t>theory</a:t>
            </a:r>
            <a:r>
              <a:rPr spc="15" dirty="0">
                <a:solidFill>
                  <a:srgbClr val="00B0F0"/>
                </a:solidFill>
                <a:latin typeface="+mn-lt"/>
              </a:rPr>
              <a:t> </a:t>
            </a:r>
            <a:r>
              <a:rPr spc="-10" dirty="0">
                <a:solidFill>
                  <a:srgbClr val="00B0F0"/>
                </a:solidFill>
                <a:latin typeface="+mn-lt"/>
              </a:rPr>
              <a:t>is</a:t>
            </a:r>
            <a:r>
              <a:rPr spc="20" dirty="0">
                <a:solidFill>
                  <a:srgbClr val="00B0F0"/>
                </a:solidFill>
                <a:latin typeface="+mn-lt"/>
              </a:rPr>
              <a:t> </a:t>
            </a:r>
            <a:r>
              <a:rPr spc="-10" dirty="0">
                <a:solidFill>
                  <a:srgbClr val="00B0F0"/>
                </a:solidFill>
                <a:latin typeface="+mn-lt"/>
              </a:rPr>
              <a:t>correct, </a:t>
            </a:r>
            <a:r>
              <a:rPr spc="-80" dirty="0">
                <a:solidFill>
                  <a:srgbClr val="00B0F0"/>
                </a:solidFill>
                <a:latin typeface="+mn-lt"/>
              </a:rPr>
              <a:t>does</a:t>
            </a:r>
            <a:r>
              <a:rPr spc="5" dirty="0">
                <a:solidFill>
                  <a:srgbClr val="00B0F0"/>
                </a:solidFill>
                <a:latin typeface="+mn-lt"/>
              </a:rPr>
              <a:t> </a:t>
            </a:r>
            <a:r>
              <a:rPr dirty="0">
                <a:solidFill>
                  <a:srgbClr val="00B0F0"/>
                </a:solidFill>
                <a:latin typeface="+mn-lt"/>
              </a:rPr>
              <a:t>this</a:t>
            </a:r>
            <a:r>
              <a:rPr spc="-45" dirty="0">
                <a:solidFill>
                  <a:srgbClr val="00B0F0"/>
                </a:solidFill>
                <a:latin typeface="+mn-lt"/>
              </a:rPr>
              <a:t> </a:t>
            </a:r>
            <a:r>
              <a:rPr spc="-70" dirty="0">
                <a:solidFill>
                  <a:srgbClr val="00B0F0"/>
                </a:solidFill>
                <a:latin typeface="+mn-lt"/>
              </a:rPr>
              <a:t>mean</a:t>
            </a:r>
            <a:r>
              <a:rPr spc="-5" dirty="0">
                <a:solidFill>
                  <a:srgbClr val="00B0F0"/>
                </a:solidFill>
                <a:latin typeface="+mn-lt"/>
              </a:rPr>
              <a:t> </a:t>
            </a:r>
            <a:r>
              <a:rPr spc="-20" dirty="0">
                <a:solidFill>
                  <a:srgbClr val="00B0F0"/>
                </a:solidFill>
                <a:latin typeface="+mn-lt"/>
              </a:rPr>
              <a:t>they’re</a:t>
            </a:r>
            <a:r>
              <a:rPr dirty="0">
                <a:solidFill>
                  <a:srgbClr val="00B0F0"/>
                </a:solidFill>
                <a:latin typeface="+mn-lt"/>
              </a:rPr>
              <a:t> of</a:t>
            </a:r>
            <a:r>
              <a:rPr spc="-5" dirty="0">
                <a:solidFill>
                  <a:srgbClr val="00B0F0"/>
                </a:solidFill>
                <a:latin typeface="+mn-lt"/>
              </a:rPr>
              <a:t> </a:t>
            </a:r>
            <a:r>
              <a:rPr dirty="0">
                <a:solidFill>
                  <a:srgbClr val="00B0F0"/>
                </a:solidFill>
                <a:latin typeface="+mn-lt"/>
              </a:rPr>
              <a:t>no</a:t>
            </a:r>
            <a:r>
              <a:rPr spc="-5" dirty="0">
                <a:solidFill>
                  <a:srgbClr val="00B0F0"/>
                </a:solidFill>
                <a:latin typeface="+mn-lt"/>
              </a:rPr>
              <a:t> </a:t>
            </a:r>
            <a:r>
              <a:rPr spc="-100" dirty="0">
                <a:solidFill>
                  <a:srgbClr val="00B0F0"/>
                </a:solidFill>
                <a:latin typeface="+mn-lt"/>
              </a:rPr>
              <a:t>use</a:t>
            </a:r>
            <a:r>
              <a:rPr spc="25" dirty="0">
                <a:solidFill>
                  <a:srgbClr val="00B0F0"/>
                </a:solidFill>
                <a:latin typeface="+mn-lt"/>
              </a:rPr>
              <a:t> </a:t>
            </a:r>
            <a:r>
              <a:rPr spc="-10" dirty="0">
                <a:solidFill>
                  <a:srgbClr val="00B0F0"/>
                </a:solidFill>
                <a:latin typeface="+mn-lt"/>
              </a:rPr>
              <a:t>whatsoever?</a:t>
            </a:r>
          </a:p>
        </p:txBody>
      </p:sp>
      <p:sp>
        <p:nvSpPr>
          <p:cNvPr id="3" name="object 3"/>
          <p:cNvSpPr txBox="1"/>
          <p:nvPr/>
        </p:nvSpPr>
        <p:spPr>
          <a:xfrm>
            <a:off x="347294" y="1711374"/>
            <a:ext cx="212090" cy="180819"/>
          </a:xfrm>
          <a:prstGeom prst="rect">
            <a:avLst/>
          </a:prstGeom>
        </p:spPr>
        <p:txBody>
          <a:bodyPr vert="horz" wrap="square" lIns="0" tIns="11430" rIns="0" bIns="0" rtlCol="0">
            <a:spAutoFit/>
          </a:bodyPr>
          <a:lstStyle/>
          <a:p>
            <a:pPr marL="12700">
              <a:lnSpc>
                <a:spcPct val="100000"/>
              </a:lnSpc>
              <a:spcBef>
                <a:spcPts val="90"/>
              </a:spcBef>
            </a:pPr>
            <a:r>
              <a:rPr sz="1100" b="1" spc="-25" dirty="0">
                <a:latin typeface="+mn-lt"/>
                <a:cs typeface="Arial"/>
              </a:rPr>
              <a:t>No</a:t>
            </a:r>
            <a:endParaRPr sz="1100" dirty="0">
              <a:latin typeface="+mn-lt"/>
              <a:cs typeface="Arial"/>
            </a:endParaRPr>
          </a:p>
        </p:txBody>
      </p:sp>
    </p:spTree>
  </p:cSld>
  <p:clrMapOvr>
    <a:masterClrMapping/>
  </p:clrMapOvr>
  <p:transition>
    <p:cut/>
  </p:transition>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462023"/>
          </a:xfrm>
          <a:prstGeom prst="rect">
            <a:avLst/>
          </a:prstGeom>
        </p:spPr>
        <p:txBody>
          <a:bodyPr vert="horz" wrap="square" lIns="0" tIns="289915" rIns="0" bIns="0" rtlCol="0">
            <a:spAutoFit/>
          </a:bodyPr>
          <a:lstStyle/>
          <a:p>
            <a:pPr marL="12700">
              <a:lnSpc>
                <a:spcPct val="100000"/>
              </a:lnSpc>
              <a:spcBef>
                <a:spcPts val="90"/>
              </a:spcBef>
            </a:pPr>
            <a:r>
              <a:rPr spc="-85" dirty="0">
                <a:solidFill>
                  <a:srgbClr val="000000"/>
                </a:solidFill>
                <a:latin typeface="+mn-lt"/>
              </a:rPr>
              <a:t>Suppose</a:t>
            </a:r>
            <a:r>
              <a:rPr spc="10" dirty="0">
                <a:solidFill>
                  <a:srgbClr val="000000"/>
                </a:solidFill>
                <a:latin typeface="+mn-lt"/>
              </a:rPr>
              <a:t> </a:t>
            </a:r>
            <a:r>
              <a:rPr spc="-95" dirty="0">
                <a:solidFill>
                  <a:srgbClr val="000000"/>
                </a:solidFill>
                <a:latin typeface="+mn-lt"/>
              </a:rPr>
              <a:t>we</a:t>
            </a:r>
            <a:r>
              <a:rPr spc="20" dirty="0">
                <a:solidFill>
                  <a:srgbClr val="000000"/>
                </a:solidFill>
                <a:latin typeface="+mn-lt"/>
              </a:rPr>
              <a:t> </a:t>
            </a:r>
            <a:r>
              <a:rPr dirty="0">
                <a:solidFill>
                  <a:srgbClr val="000000"/>
                </a:solidFill>
                <a:latin typeface="+mn-lt"/>
              </a:rPr>
              <a:t>start</a:t>
            </a:r>
            <a:r>
              <a:rPr spc="-40" dirty="0">
                <a:solidFill>
                  <a:srgbClr val="000000"/>
                </a:solidFill>
                <a:latin typeface="+mn-lt"/>
              </a:rPr>
              <a:t> </a:t>
            </a:r>
            <a:r>
              <a:rPr dirty="0">
                <a:solidFill>
                  <a:srgbClr val="000000"/>
                </a:solidFill>
                <a:latin typeface="+mn-lt"/>
              </a:rPr>
              <a:t>with</a:t>
            </a:r>
            <a:r>
              <a:rPr spc="-5" dirty="0">
                <a:solidFill>
                  <a:srgbClr val="000000"/>
                </a:solidFill>
                <a:latin typeface="+mn-lt"/>
              </a:rPr>
              <a:t> </a:t>
            </a:r>
            <a:r>
              <a:rPr dirty="0">
                <a:solidFill>
                  <a:srgbClr val="000000"/>
                </a:solidFill>
                <a:latin typeface="+mn-lt"/>
              </a:rPr>
              <a:t>a</a:t>
            </a:r>
            <a:r>
              <a:rPr spc="-5" dirty="0">
                <a:solidFill>
                  <a:srgbClr val="000000"/>
                </a:solidFill>
                <a:latin typeface="+mn-lt"/>
              </a:rPr>
              <a:t> </a:t>
            </a:r>
            <a:r>
              <a:rPr spc="-25" dirty="0">
                <a:solidFill>
                  <a:srgbClr val="000000"/>
                </a:solidFill>
                <a:latin typeface="+mn-lt"/>
              </a:rPr>
              <a:t>set</a:t>
            </a:r>
            <a:r>
              <a:rPr dirty="0">
                <a:solidFill>
                  <a:srgbClr val="000000"/>
                </a:solidFill>
                <a:latin typeface="+mn-lt"/>
              </a:rPr>
              <a:t> of</a:t>
            </a:r>
            <a:r>
              <a:rPr spc="-5" dirty="0">
                <a:solidFill>
                  <a:srgbClr val="000000"/>
                </a:solidFill>
                <a:latin typeface="+mn-lt"/>
              </a:rPr>
              <a:t> </a:t>
            </a:r>
            <a:r>
              <a:rPr spc="-30" dirty="0">
                <a:solidFill>
                  <a:srgbClr val="000000"/>
                </a:solidFill>
                <a:latin typeface="+mn-lt"/>
              </a:rPr>
              <a:t>implications</a:t>
            </a:r>
            <a:r>
              <a:rPr spc="-5" dirty="0">
                <a:solidFill>
                  <a:srgbClr val="000000"/>
                </a:solidFill>
                <a:latin typeface="+mn-lt"/>
              </a:rPr>
              <a:t> </a:t>
            </a:r>
            <a:r>
              <a:rPr spc="-45" dirty="0">
                <a:solidFill>
                  <a:srgbClr val="000000"/>
                </a:solidFill>
                <a:latin typeface="+mn-lt"/>
              </a:rPr>
              <a:t>derived</a:t>
            </a:r>
            <a:r>
              <a:rPr dirty="0">
                <a:solidFill>
                  <a:srgbClr val="000000"/>
                </a:solidFill>
                <a:latin typeface="+mn-lt"/>
              </a:rPr>
              <a:t> from</a:t>
            </a:r>
            <a:r>
              <a:rPr spc="-5" dirty="0">
                <a:solidFill>
                  <a:srgbClr val="000000"/>
                </a:solidFill>
                <a:latin typeface="+mn-lt"/>
              </a:rPr>
              <a:t> </a:t>
            </a:r>
            <a:r>
              <a:rPr dirty="0">
                <a:solidFill>
                  <a:srgbClr val="000000"/>
                </a:solidFill>
                <a:latin typeface="+mn-lt"/>
              </a:rPr>
              <a:t>a</a:t>
            </a:r>
            <a:r>
              <a:rPr spc="-5" dirty="0">
                <a:solidFill>
                  <a:srgbClr val="000000"/>
                </a:solidFill>
                <a:latin typeface="+mn-lt"/>
              </a:rPr>
              <a:t> </a:t>
            </a:r>
            <a:r>
              <a:rPr spc="-10" dirty="0">
                <a:solidFill>
                  <a:srgbClr val="000000"/>
                </a:solidFill>
                <a:latin typeface="+mn-lt"/>
              </a:rPr>
              <a:t>theory.</a:t>
            </a:r>
          </a:p>
        </p:txBody>
      </p:sp>
      <p:sp>
        <p:nvSpPr>
          <p:cNvPr id="3" name="object 3"/>
          <p:cNvSpPr txBox="1"/>
          <p:nvPr/>
        </p:nvSpPr>
        <p:spPr>
          <a:xfrm>
            <a:off x="347294" y="1567686"/>
            <a:ext cx="3644265"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If</a:t>
            </a:r>
            <a:r>
              <a:rPr sz="1100" spc="-30" dirty="0">
                <a:latin typeface="+mn-lt"/>
                <a:cs typeface="Arial MT"/>
              </a:rPr>
              <a:t> </a:t>
            </a:r>
            <a:r>
              <a:rPr sz="1100" dirty="0">
                <a:latin typeface="+mn-lt"/>
                <a:cs typeface="Arial MT"/>
              </a:rPr>
              <a:t>our </a:t>
            </a:r>
            <a:r>
              <a:rPr sz="1100" spc="-55" dirty="0">
                <a:latin typeface="+mn-lt"/>
                <a:cs typeface="Arial MT"/>
              </a:rPr>
              <a:t>observations</a:t>
            </a:r>
            <a:r>
              <a:rPr sz="1100" spc="-5" dirty="0">
                <a:latin typeface="+mn-lt"/>
                <a:cs typeface="Arial MT"/>
              </a:rPr>
              <a:t> </a:t>
            </a:r>
            <a:r>
              <a:rPr sz="1100" spc="-60" dirty="0">
                <a:latin typeface="+mn-lt"/>
                <a:cs typeface="Arial MT"/>
              </a:rPr>
              <a:t>are</a:t>
            </a:r>
            <a:r>
              <a:rPr sz="1100" dirty="0">
                <a:latin typeface="+mn-lt"/>
                <a:cs typeface="Arial MT"/>
              </a:rPr>
              <a:t> </a:t>
            </a:r>
            <a:r>
              <a:rPr sz="1100" spc="-40" dirty="0">
                <a:latin typeface="+mn-lt"/>
                <a:cs typeface="Arial MT"/>
              </a:rPr>
              <a:t>consistent</a:t>
            </a:r>
            <a:r>
              <a:rPr sz="1100" spc="-5" dirty="0">
                <a:latin typeface="+mn-lt"/>
                <a:cs typeface="Arial MT"/>
              </a:rPr>
              <a:t> </a:t>
            </a:r>
            <a:r>
              <a:rPr sz="1100" dirty="0">
                <a:latin typeface="+mn-lt"/>
                <a:cs typeface="Arial MT"/>
              </a:rPr>
              <a:t>with our</a:t>
            </a:r>
            <a:r>
              <a:rPr sz="1100" spc="-5" dirty="0">
                <a:latin typeface="+mn-lt"/>
                <a:cs typeface="Arial MT"/>
              </a:rPr>
              <a:t> </a:t>
            </a:r>
            <a:r>
              <a:rPr sz="1100" spc="-40" dirty="0">
                <a:latin typeface="+mn-lt"/>
                <a:cs typeface="Arial MT"/>
              </a:rPr>
              <a:t>theory,</a:t>
            </a:r>
            <a:r>
              <a:rPr sz="1100" dirty="0">
                <a:latin typeface="+mn-lt"/>
                <a:cs typeface="Arial MT"/>
              </a:rPr>
              <a:t> </a:t>
            </a:r>
            <a:r>
              <a:rPr sz="1100" spc="-10" dirty="0">
                <a:latin typeface="+mn-lt"/>
                <a:cs typeface="Arial MT"/>
              </a:rPr>
              <a:t>then</a:t>
            </a:r>
            <a:r>
              <a:rPr sz="1100" spc="-5" dirty="0">
                <a:latin typeface="+mn-lt"/>
                <a:cs typeface="Arial MT"/>
              </a:rPr>
              <a:t> </a:t>
            </a:r>
            <a:r>
              <a:rPr sz="1100" spc="-95" dirty="0">
                <a:latin typeface="+mn-lt"/>
                <a:cs typeface="Arial MT"/>
              </a:rPr>
              <a:t>we</a:t>
            </a:r>
            <a:r>
              <a:rPr sz="1100" spc="20" dirty="0">
                <a:latin typeface="+mn-lt"/>
                <a:cs typeface="Arial MT"/>
              </a:rPr>
              <a:t> </a:t>
            </a:r>
            <a:r>
              <a:rPr sz="1100" spc="-25" dirty="0">
                <a:latin typeface="+mn-lt"/>
                <a:cs typeface="Arial MT"/>
              </a:rPr>
              <a:t>can </a:t>
            </a:r>
            <a:r>
              <a:rPr sz="1100" spc="-70" dirty="0">
                <a:latin typeface="+mn-lt"/>
                <a:cs typeface="Arial MT"/>
              </a:rPr>
              <a:t>have</a:t>
            </a:r>
            <a:r>
              <a:rPr sz="1100" spc="-5" dirty="0">
                <a:latin typeface="+mn-lt"/>
                <a:cs typeface="Arial MT"/>
              </a:rPr>
              <a:t> </a:t>
            </a:r>
            <a:r>
              <a:rPr sz="1100" dirty="0">
                <a:latin typeface="+mn-lt"/>
                <a:cs typeface="Arial MT"/>
              </a:rPr>
              <a:t>a</a:t>
            </a:r>
            <a:r>
              <a:rPr sz="1100" spc="-10" dirty="0">
                <a:latin typeface="+mn-lt"/>
                <a:cs typeface="Arial MT"/>
              </a:rPr>
              <a:t> </a:t>
            </a:r>
            <a:r>
              <a:rPr sz="1100" spc="-35" dirty="0">
                <a:latin typeface="+mn-lt"/>
                <a:cs typeface="Arial MT"/>
              </a:rPr>
              <a:t>greater</a:t>
            </a:r>
            <a:r>
              <a:rPr sz="1100" spc="5" dirty="0">
                <a:latin typeface="+mn-lt"/>
                <a:cs typeface="Arial MT"/>
              </a:rPr>
              <a:t> </a:t>
            </a:r>
            <a:r>
              <a:rPr sz="1100" spc="-85" dirty="0">
                <a:latin typeface="+mn-lt"/>
                <a:cs typeface="Arial MT"/>
              </a:rPr>
              <a:t>measure</a:t>
            </a:r>
            <a:r>
              <a:rPr sz="1100" spc="10" dirty="0">
                <a:latin typeface="+mn-lt"/>
                <a:cs typeface="Arial MT"/>
              </a:rPr>
              <a:t> </a:t>
            </a:r>
            <a:r>
              <a:rPr sz="1100" dirty="0">
                <a:latin typeface="+mn-lt"/>
                <a:cs typeface="Arial MT"/>
              </a:rPr>
              <a:t>of</a:t>
            </a:r>
            <a:r>
              <a:rPr sz="1100" spc="5" dirty="0">
                <a:latin typeface="+mn-lt"/>
                <a:cs typeface="Arial MT"/>
              </a:rPr>
              <a:t> </a:t>
            </a:r>
            <a:r>
              <a:rPr sz="1100" spc="-55" dirty="0">
                <a:latin typeface="+mn-lt"/>
                <a:cs typeface="Arial MT"/>
              </a:rPr>
              <a:t>confidence</a:t>
            </a:r>
            <a:r>
              <a:rPr sz="1100" spc="5" dirty="0">
                <a:latin typeface="+mn-lt"/>
                <a:cs typeface="Arial MT"/>
              </a:rPr>
              <a:t> </a:t>
            </a:r>
            <a:r>
              <a:rPr sz="1100" dirty="0">
                <a:latin typeface="+mn-lt"/>
                <a:cs typeface="Arial MT"/>
              </a:rPr>
              <a:t>in our</a:t>
            </a:r>
            <a:r>
              <a:rPr sz="1100" spc="5" dirty="0">
                <a:latin typeface="+mn-lt"/>
                <a:cs typeface="Arial MT"/>
              </a:rPr>
              <a:t> </a:t>
            </a:r>
            <a:r>
              <a:rPr sz="1100" spc="-30" dirty="0">
                <a:latin typeface="+mn-lt"/>
                <a:cs typeface="Arial MT"/>
              </a:rPr>
              <a:t>theory</a:t>
            </a:r>
            <a:r>
              <a:rPr sz="1100" spc="5" dirty="0">
                <a:solidFill>
                  <a:srgbClr val="00B0F0"/>
                </a:solidFill>
                <a:latin typeface="+mn-lt"/>
                <a:cs typeface="Arial MT"/>
              </a:rPr>
              <a:t> </a:t>
            </a:r>
            <a:r>
              <a:rPr sz="1100" i="1" spc="-90" dirty="0">
                <a:solidFill>
                  <a:srgbClr val="00B0F0"/>
                </a:solidFill>
                <a:latin typeface="+mn-lt"/>
                <a:cs typeface="Arial"/>
              </a:rPr>
              <a:t>because</a:t>
            </a:r>
            <a:r>
              <a:rPr sz="1100" i="1" spc="15" dirty="0">
                <a:solidFill>
                  <a:srgbClr val="00B0F0"/>
                </a:solidFill>
                <a:latin typeface="+mn-lt"/>
                <a:cs typeface="Arial"/>
              </a:rPr>
              <a:t> </a:t>
            </a:r>
            <a:r>
              <a:rPr sz="1100" i="1" spc="-25" dirty="0">
                <a:solidFill>
                  <a:srgbClr val="00B0F0"/>
                </a:solidFill>
                <a:latin typeface="+mn-lt"/>
                <a:cs typeface="Arial"/>
              </a:rPr>
              <a:t>it </a:t>
            </a:r>
            <a:r>
              <a:rPr sz="1100" i="1" spc="-10" dirty="0">
                <a:solidFill>
                  <a:srgbClr val="00B0F0"/>
                </a:solidFill>
                <a:latin typeface="+mn-lt"/>
                <a:cs typeface="Arial"/>
              </a:rPr>
              <a:t>withstood</a:t>
            </a:r>
            <a:r>
              <a:rPr sz="1100" i="1" spc="-40" dirty="0">
                <a:solidFill>
                  <a:srgbClr val="00B0F0"/>
                </a:solidFill>
                <a:latin typeface="+mn-lt"/>
                <a:cs typeface="Arial"/>
              </a:rPr>
              <a:t> </a:t>
            </a:r>
            <a:r>
              <a:rPr sz="1100" i="1" dirty="0">
                <a:solidFill>
                  <a:srgbClr val="00B0F0"/>
                </a:solidFill>
                <a:latin typeface="+mn-lt"/>
                <a:cs typeface="Arial"/>
              </a:rPr>
              <a:t>the</a:t>
            </a:r>
            <a:r>
              <a:rPr sz="1100" i="1" spc="-20" dirty="0">
                <a:solidFill>
                  <a:srgbClr val="00B0F0"/>
                </a:solidFill>
                <a:latin typeface="+mn-lt"/>
                <a:cs typeface="Arial"/>
              </a:rPr>
              <a:t> </a:t>
            </a:r>
            <a:r>
              <a:rPr sz="1100" i="1" spc="-35" dirty="0">
                <a:solidFill>
                  <a:srgbClr val="00B0F0"/>
                </a:solidFill>
                <a:latin typeface="+mn-lt"/>
                <a:cs typeface="Arial"/>
              </a:rPr>
              <a:t>very</a:t>
            </a:r>
            <a:r>
              <a:rPr sz="1100" i="1" spc="-15" dirty="0">
                <a:solidFill>
                  <a:srgbClr val="00B0F0"/>
                </a:solidFill>
                <a:latin typeface="+mn-lt"/>
                <a:cs typeface="Arial"/>
              </a:rPr>
              <a:t> </a:t>
            </a:r>
            <a:r>
              <a:rPr sz="1100" i="1" spc="-25" dirty="0">
                <a:solidFill>
                  <a:srgbClr val="00B0F0"/>
                </a:solidFill>
                <a:latin typeface="+mn-lt"/>
                <a:cs typeface="Arial"/>
              </a:rPr>
              <a:t>real</a:t>
            </a:r>
            <a:r>
              <a:rPr sz="1100" i="1" spc="-20" dirty="0">
                <a:solidFill>
                  <a:srgbClr val="00B0F0"/>
                </a:solidFill>
                <a:latin typeface="+mn-lt"/>
                <a:cs typeface="Arial"/>
              </a:rPr>
              <a:t> </a:t>
            </a:r>
            <a:r>
              <a:rPr sz="1100" i="1" spc="-75" dirty="0">
                <a:solidFill>
                  <a:srgbClr val="00B0F0"/>
                </a:solidFill>
                <a:latin typeface="+mn-lt"/>
                <a:cs typeface="Arial"/>
              </a:rPr>
              <a:t>chance</a:t>
            </a:r>
            <a:r>
              <a:rPr sz="1100" i="1" dirty="0">
                <a:solidFill>
                  <a:srgbClr val="00B0F0"/>
                </a:solidFill>
                <a:latin typeface="+mn-lt"/>
                <a:cs typeface="Arial"/>
              </a:rPr>
              <a:t> of</a:t>
            </a:r>
            <a:r>
              <a:rPr sz="1100" i="1" spc="-20" dirty="0">
                <a:solidFill>
                  <a:srgbClr val="00B0F0"/>
                </a:solidFill>
                <a:latin typeface="+mn-lt"/>
                <a:cs typeface="Arial"/>
              </a:rPr>
              <a:t> </a:t>
            </a:r>
            <a:r>
              <a:rPr sz="1100" i="1" spc="-40" dirty="0">
                <a:solidFill>
                  <a:srgbClr val="00B0F0"/>
                </a:solidFill>
                <a:latin typeface="+mn-lt"/>
                <a:cs typeface="Arial"/>
              </a:rPr>
              <a:t>being</a:t>
            </a:r>
            <a:r>
              <a:rPr sz="1100" i="1" spc="-15" dirty="0">
                <a:solidFill>
                  <a:srgbClr val="00B0F0"/>
                </a:solidFill>
                <a:latin typeface="+mn-lt"/>
                <a:cs typeface="Arial"/>
              </a:rPr>
              <a:t> </a:t>
            </a:r>
            <a:r>
              <a:rPr sz="1100" i="1" spc="-10" dirty="0">
                <a:solidFill>
                  <a:srgbClr val="00B0F0"/>
                </a:solidFill>
                <a:latin typeface="+mn-lt"/>
                <a:cs typeface="Arial"/>
              </a:rPr>
              <a:t>falsified.</a:t>
            </a:r>
            <a:endParaRPr sz="1100" dirty="0">
              <a:solidFill>
                <a:srgbClr val="00B0F0"/>
              </a:solidFill>
              <a:latin typeface="+mn-lt"/>
              <a:cs typeface="Arial"/>
            </a:endParaRPr>
          </a:p>
        </p:txBody>
      </p:sp>
    </p:spTree>
  </p:cSld>
  <p:clrMapOvr>
    <a:masterClrMapping/>
  </p:clrMapOvr>
  <p:transition>
    <p:cut/>
  </p:transition>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789951"/>
            <a:ext cx="3773804" cy="535940"/>
          </a:xfrm>
          <a:prstGeom prst="rect">
            <a:avLst/>
          </a:prstGeom>
        </p:spPr>
        <p:txBody>
          <a:bodyPr vert="horz" wrap="square" lIns="0" tIns="6985" rIns="0" bIns="0" rtlCol="0">
            <a:spAutoFit/>
          </a:bodyPr>
          <a:lstStyle/>
          <a:p>
            <a:pPr marL="12700" marR="5080">
              <a:lnSpc>
                <a:spcPct val="102600"/>
              </a:lnSpc>
              <a:spcBef>
                <a:spcPts val="55"/>
              </a:spcBef>
            </a:pPr>
            <a:r>
              <a:rPr spc="-40" dirty="0">
                <a:solidFill>
                  <a:srgbClr val="00B0F0"/>
                </a:solidFill>
                <a:latin typeface="+mn-lt"/>
              </a:rPr>
              <a:t>Falsificationism</a:t>
            </a:r>
            <a:r>
              <a:rPr spc="5" dirty="0">
                <a:latin typeface="+mn-lt"/>
              </a:rPr>
              <a:t> </a:t>
            </a:r>
            <a:r>
              <a:rPr spc="-10" dirty="0">
                <a:solidFill>
                  <a:srgbClr val="000000"/>
                </a:solidFill>
                <a:latin typeface="+mn-lt"/>
              </a:rPr>
              <a:t>is</a:t>
            </a:r>
            <a:r>
              <a:rPr spc="5" dirty="0">
                <a:solidFill>
                  <a:srgbClr val="000000"/>
                </a:solidFill>
                <a:latin typeface="+mn-lt"/>
              </a:rPr>
              <a:t> </a:t>
            </a:r>
            <a:r>
              <a:rPr spc="-20" dirty="0">
                <a:solidFill>
                  <a:srgbClr val="000000"/>
                </a:solidFill>
                <a:latin typeface="+mn-lt"/>
              </a:rPr>
              <a:t>an</a:t>
            </a:r>
            <a:r>
              <a:rPr spc="5" dirty="0">
                <a:solidFill>
                  <a:srgbClr val="000000"/>
                </a:solidFill>
                <a:latin typeface="+mn-lt"/>
              </a:rPr>
              <a:t> </a:t>
            </a:r>
            <a:r>
              <a:rPr spc="-55" dirty="0">
                <a:solidFill>
                  <a:srgbClr val="000000"/>
                </a:solidFill>
                <a:latin typeface="+mn-lt"/>
              </a:rPr>
              <a:t>approach</a:t>
            </a:r>
            <a:r>
              <a:rPr spc="5" dirty="0">
                <a:solidFill>
                  <a:srgbClr val="000000"/>
                </a:solidFill>
                <a:latin typeface="+mn-lt"/>
              </a:rPr>
              <a:t> </a:t>
            </a:r>
            <a:r>
              <a:rPr dirty="0">
                <a:solidFill>
                  <a:srgbClr val="000000"/>
                </a:solidFill>
                <a:latin typeface="+mn-lt"/>
              </a:rPr>
              <a:t>to</a:t>
            </a:r>
            <a:r>
              <a:rPr spc="5" dirty="0">
                <a:solidFill>
                  <a:srgbClr val="000000"/>
                </a:solidFill>
                <a:latin typeface="+mn-lt"/>
              </a:rPr>
              <a:t> </a:t>
            </a:r>
            <a:r>
              <a:rPr spc="-80" dirty="0">
                <a:solidFill>
                  <a:srgbClr val="000000"/>
                </a:solidFill>
                <a:latin typeface="+mn-lt"/>
              </a:rPr>
              <a:t>science</a:t>
            </a:r>
            <a:r>
              <a:rPr spc="5" dirty="0">
                <a:solidFill>
                  <a:srgbClr val="000000"/>
                </a:solidFill>
                <a:latin typeface="+mn-lt"/>
              </a:rPr>
              <a:t> </a:t>
            </a:r>
            <a:r>
              <a:rPr dirty="0">
                <a:solidFill>
                  <a:srgbClr val="000000"/>
                </a:solidFill>
                <a:latin typeface="+mn-lt"/>
              </a:rPr>
              <a:t>in</a:t>
            </a:r>
            <a:r>
              <a:rPr spc="5" dirty="0">
                <a:solidFill>
                  <a:srgbClr val="000000"/>
                </a:solidFill>
                <a:latin typeface="+mn-lt"/>
              </a:rPr>
              <a:t> </a:t>
            </a:r>
            <a:r>
              <a:rPr spc="-30" dirty="0">
                <a:solidFill>
                  <a:srgbClr val="000000"/>
                </a:solidFill>
                <a:latin typeface="+mn-lt"/>
              </a:rPr>
              <a:t>which</a:t>
            </a:r>
            <a:r>
              <a:rPr spc="5" dirty="0">
                <a:solidFill>
                  <a:srgbClr val="000000"/>
                </a:solidFill>
                <a:latin typeface="+mn-lt"/>
              </a:rPr>
              <a:t> </a:t>
            </a:r>
            <a:r>
              <a:rPr spc="-10" dirty="0">
                <a:solidFill>
                  <a:srgbClr val="000000"/>
                </a:solidFill>
                <a:latin typeface="+mn-lt"/>
              </a:rPr>
              <a:t>scientists </a:t>
            </a:r>
            <a:r>
              <a:rPr spc="-65" dirty="0">
                <a:solidFill>
                  <a:srgbClr val="000000"/>
                </a:solidFill>
                <a:latin typeface="+mn-lt"/>
              </a:rPr>
              <a:t>generate</a:t>
            </a:r>
            <a:r>
              <a:rPr spc="-5" dirty="0">
                <a:solidFill>
                  <a:srgbClr val="000000"/>
                </a:solidFill>
                <a:latin typeface="+mn-lt"/>
              </a:rPr>
              <a:t> </a:t>
            </a:r>
            <a:r>
              <a:rPr dirty="0">
                <a:solidFill>
                  <a:srgbClr val="000000"/>
                </a:solidFill>
                <a:latin typeface="+mn-lt"/>
              </a:rPr>
              <a:t>or </a:t>
            </a:r>
            <a:r>
              <a:rPr spc="-10" dirty="0">
                <a:solidFill>
                  <a:srgbClr val="000000"/>
                </a:solidFill>
                <a:latin typeface="+mn-lt"/>
              </a:rPr>
              <a:t>“deduce”</a:t>
            </a:r>
            <a:r>
              <a:rPr dirty="0">
                <a:solidFill>
                  <a:srgbClr val="000000"/>
                </a:solidFill>
                <a:latin typeface="+mn-lt"/>
              </a:rPr>
              <a:t> </a:t>
            </a:r>
            <a:r>
              <a:rPr spc="-35" dirty="0">
                <a:solidFill>
                  <a:srgbClr val="000000"/>
                </a:solidFill>
                <a:latin typeface="+mn-lt"/>
              </a:rPr>
              <a:t>testable</a:t>
            </a:r>
            <a:r>
              <a:rPr spc="-5" dirty="0">
                <a:solidFill>
                  <a:srgbClr val="000000"/>
                </a:solidFill>
                <a:latin typeface="+mn-lt"/>
              </a:rPr>
              <a:t> </a:t>
            </a:r>
            <a:r>
              <a:rPr spc="-65" dirty="0">
                <a:solidFill>
                  <a:srgbClr val="000000"/>
                </a:solidFill>
                <a:latin typeface="+mn-lt"/>
              </a:rPr>
              <a:t>hypotheses</a:t>
            </a:r>
            <a:r>
              <a:rPr dirty="0">
                <a:solidFill>
                  <a:srgbClr val="000000"/>
                </a:solidFill>
                <a:latin typeface="+mn-lt"/>
              </a:rPr>
              <a:t> from </a:t>
            </a:r>
            <a:r>
              <a:rPr spc="-50" dirty="0">
                <a:solidFill>
                  <a:srgbClr val="000000"/>
                </a:solidFill>
                <a:latin typeface="+mn-lt"/>
              </a:rPr>
              <a:t>theories</a:t>
            </a:r>
            <a:r>
              <a:rPr spc="-5" dirty="0">
                <a:solidFill>
                  <a:srgbClr val="000000"/>
                </a:solidFill>
                <a:latin typeface="+mn-lt"/>
              </a:rPr>
              <a:t> </a:t>
            </a:r>
            <a:r>
              <a:rPr spc="-55" dirty="0">
                <a:solidFill>
                  <a:srgbClr val="000000"/>
                </a:solidFill>
                <a:latin typeface="+mn-lt"/>
              </a:rPr>
              <a:t>designed </a:t>
            </a:r>
            <a:r>
              <a:rPr dirty="0">
                <a:solidFill>
                  <a:srgbClr val="000000"/>
                </a:solidFill>
                <a:latin typeface="+mn-lt"/>
              </a:rPr>
              <a:t>to</a:t>
            </a:r>
            <a:r>
              <a:rPr spc="35" dirty="0">
                <a:solidFill>
                  <a:srgbClr val="000000"/>
                </a:solidFill>
                <a:latin typeface="+mn-lt"/>
              </a:rPr>
              <a:t> </a:t>
            </a:r>
            <a:r>
              <a:rPr spc="-40" dirty="0">
                <a:solidFill>
                  <a:srgbClr val="000000"/>
                </a:solidFill>
                <a:latin typeface="+mn-lt"/>
              </a:rPr>
              <a:t>explain</a:t>
            </a:r>
            <a:r>
              <a:rPr spc="40" dirty="0">
                <a:solidFill>
                  <a:srgbClr val="000000"/>
                </a:solidFill>
                <a:latin typeface="+mn-lt"/>
              </a:rPr>
              <a:t> </a:t>
            </a:r>
            <a:r>
              <a:rPr spc="-80" dirty="0">
                <a:solidFill>
                  <a:srgbClr val="000000"/>
                </a:solidFill>
                <a:latin typeface="+mn-lt"/>
              </a:rPr>
              <a:t>phenomena</a:t>
            </a:r>
            <a:r>
              <a:rPr spc="40" dirty="0">
                <a:solidFill>
                  <a:srgbClr val="000000"/>
                </a:solidFill>
                <a:latin typeface="+mn-lt"/>
              </a:rPr>
              <a:t> </a:t>
            </a:r>
            <a:r>
              <a:rPr dirty="0">
                <a:solidFill>
                  <a:srgbClr val="000000"/>
                </a:solidFill>
                <a:latin typeface="+mn-lt"/>
              </a:rPr>
              <a:t>of</a:t>
            </a:r>
            <a:r>
              <a:rPr spc="35" dirty="0">
                <a:solidFill>
                  <a:srgbClr val="000000"/>
                </a:solidFill>
                <a:latin typeface="+mn-lt"/>
              </a:rPr>
              <a:t> </a:t>
            </a:r>
            <a:r>
              <a:rPr spc="-10" dirty="0">
                <a:solidFill>
                  <a:srgbClr val="000000"/>
                </a:solidFill>
                <a:latin typeface="+mn-lt"/>
              </a:rPr>
              <a:t>interest.</a:t>
            </a:r>
          </a:p>
        </p:txBody>
      </p:sp>
      <p:sp>
        <p:nvSpPr>
          <p:cNvPr id="3" name="object 3"/>
          <p:cNvSpPr txBox="1"/>
          <p:nvPr/>
        </p:nvSpPr>
        <p:spPr>
          <a:xfrm>
            <a:off x="347294" y="1666175"/>
            <a:ext cx="3913504" cy="53594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It</a:t>
            </a:r>
            <a:r>
              <a:rPr sz="1100" spc="35" dirty="0">
                <a:latin typeface="+mn-lt"/>
                <a:cs typeface="Arial MT"/>
              </a:rPr>
              <a:t> </a:t>
            </a:r>
            <a:r>
              <a:rPr sz="1100" spc="-85" dirty="0">
                <a:latin typeface="+mn-lt"/>
                <a:cs typeface="Arial MT"/>
              </a:rPr>
              <a:t>emphasizes</a:t>
            </a:r>
            <a:r>
              <a:rPr sz="1100" spc="40" dirty="0">
                <a:latin typeface="+mn-lt"/>
                <a:cs typeface="Arial MT"/>
              </a:rPr>
              <a:t> </a:t>
            </a:r>
            <a:r>
              <a:rPr sz="1100" dirty="0">
                <a:latin typeface="+mn-lt"/>
                <a:cs typeface="Arial MT"/>
              </a:rPr>
              <a:t>that</a:t>
            </a:r>
            <a:r>
              <a:rPr sz="1100" spc="40" dirty="0">
                <a:latin typeface="+mn-lt"/>
                <a:cs typeface="Arial MT"/>
              </a:rPr>
              <a:t> </a:t>
            </a:r>
            <a:r>
              <a:rPr sz="1100" spc="-25" dirty="0">
                <a:latin typeface="+mn-lt"/>
                <a:cs typeface="Arial MT"/>
              </a:rPr>
              <a:t>scientific</a:t>
            </a:r>
            <a:r>
              <a:rPr sz="1100" spc="35" dirty="0">
                <a:latin typeface="+mn-lt"/>
                <a:cs typeface="Arial MT"/>
              </a:rPr>
              <a:t> </a:t>
            </a:r>
            <a:r>
              <a:rPr sz="1100" spc="-50" dirty="0">
                <a:latin typeface="+mn-lt"/>
                <a:cs typeface="Arial MT"/>
              </a:rPr>
              <a:t>theories</a:t>
            </a:r>
            <a:r>
              <a:rPr sz="1100" spc="40" dirty="0">
                <a:latin typeface="+mn-lt"/>
                <a:cs typeface="Arial MT"/>
              </a:rPr>
              <a:t> </a:t>
            </a:r>
            <a:r>
              <a:rPr sz="1100" spc="-60" dirty="0">
                <a:latin typeface="+mn-lt"/>
                <a:cs typeface="Arial MT"/>
              </a:rPr>
              <a:t>are</a:t>
            </a:r>
            <a:r>
              <a:rPr sz="1100" spc="40" dirty="0">
                <a:latin typeface="+mn-lt"/>
                <a:cs typeface="Arial MT"/>
              </a:rPr>
              <a:t> </a:t>
            </a:r>
            <a:r>
              <a:rPr sz="1100" spc="-30" dirty="0">
                <a:latin typeface="+mn-lt"/>
                <a:cs typeface="Arial MT"/>
              </a:rPr>
              <a:t>constantly</a:t>
            </a:r>
            <a:r>
              <a:rPr sz="1100" spc="35" dirty="0">
                <a:latin typeface="+mn-lt"/>
                <a:cs typeface="Arial MT"/>
              </a:rPr>
              <a:t> </a:t>
            </a:r>
            <a:r>
              <a:rPr sz="1100" spc="-40" dirty="0">
                <a:latin typeface="+mn-lt"/>
                <a:cs typeface="Arial MT"/>
              </a:rPr>
              <a:t>called</a:t>
            </a:r>
            <a:r>
              <a:rPr sz="1100" spc="40" dirty="0">
                <a:latin typeface="+mn-lt"/>
                <a:cs typeface="Arial MT"/>
              </a:rPr>
              <a:t> </a:t>
            </a:r>
            <a:r>
              <a:rPr sz="1100" spc="-20" dirty="0">
                <a:latin typeface="+mn-lt"/>
                <a:cs typeface="Arial MT"/>
              </a:rPr>
              <a:t>into </a:t>
            </a:r>
            <a:r>
              <a:rPr sz="1100" spc="-40" dirty="0">
                <a:latin typeface="+mn-lt"/>
                <a:cs typeface="Arial MT"/>
              </a:rPr>
              <a:t>question</a:t>
            </a:r>
            <a:r>
              <a:rPr sz="1100" spc="-20" dirty="0">
                <a:latin typeface="+mn-lt"/>
                <a:cs typeface="Arial MT"/>
              </a:rPr>
              <a:t> </a:t>
            </a:r>
            <a:r>
              <a:rPr sz="1100" spc="-45" dirty="0">
                <a:latin typeface="+mn-lt"/>
                <a:cs typeface="Arial MT"/>
              </a:rPr>
              <a:t>and</a:t>
            </a:r>
            <a:r>
              <a:rPr sz="1100" spc="-15" dirty="0">
                <a:latin typeface="+mn-lt"/>
                <a:cs typeface="Arial MT"/>
              </a:rPr>
              <a:t> </a:t>
            </a:r>
            <a:r>
              <a:rPr sz="1100" dirty="0">
                <a:latin typeface="+mn-lt"/>
                <a:cs typeface="Arial MT"/>
              </a:rPr>
              <a:t>that</a:t>
            </a:r>
            <a:r>
              <a:rPr sz="1100" spc="-20" dirty="0">
                <a:latin typeface="+mn-lt"/>
                <a:cs typeface="Arial MT"/>
              </a:rPr>
              <a:t> </a:t>
            </a:r>
            <a:r>
              <a:rPr sz="1100" dirty="0">
                <a:latin typeface="+mn-lt"/>
                <a:cs typeface="Arial MT"/>
              </a:rPr>
              <a:t>their</a:t>
            </a:r>
            <a:r>
              <a:rPr sz="1100" spc="-15" dirty="0">
                <a:latin typeface="+mn-lt"/>
                <a:cs typeface="Arial MT"/>
              </a:rPr>
              <a:t> </a:t>
            </a:r>
            <a:r>
              <a:rPr sz="1100" dirty="0">
                <a:latin typeface="+mn-lt"/>
                <a:cs typeface="Arial MT"/>
              </a:rPr>
              <a:t>merit</a:t>
            </a:r>
            <a:r>
              <a:rPr sz="1100" spc="-20" dirty="0">
                <a:latin typeface="+mn-lt"/>
                <a:cs typeface="Arial MT"/>
              </a:rPr>
              <a:t> </a:t>
            </a:r>
            <a:r>
              <a:rPr sz="1100" spc="-40" dirty="0">
                <a:latin typeface="+mn-lt"/>
                <a:cs typeface="Arial MT"/>
              </a:rPr>
              <a:t>lies</a:t>
            </a:r>
            <a:r>
              <a:rPr sz="1100" spc="-15" dirty="0">
                <a:latin typeface="+mn-lt"/>
                <a:cs typeface="Arial MT"/>
              </a:rPr>
              <a:t> </a:t>
            </a:r>
            <a:r>
              <a:rPr sz="1100" spc="-20" dirty="0">
                <a:latin typeface="+mn-lt"/>
                <a:cs typeface="Arial MT"/>
              </a:rPr>
              <a:t>only </a:t>
            </a:r>
            <a:r>
              <a:rPr sz="1100" dirty="0">
                <a:latin typeface="+mn-lt"/>
                <a:cs typeface="Arial MT"/>
              </a:rPr>
              <a:t>in</a:t>
            </a:r>
            <a:r>
              <a:rPr sz="1100" spc="-15" dirty="0">
                <a:latin typeface="+mn-lt"/>
                <a:cs typeface="Arial MT"/>
              </a:rPr>
              <a:t> </a:t>
            </a:r>
            <a:r>
              <a:rPr sz="1100" spc="-45" dirty="0">
                <a:latin typeface="+mn-lt"/>
                <a:cs typeface="Arial MT"/>
              </a:rPr>
              <a:t>how</a:t>
            </a:r>
            <a:r>
              <a:rPr sz="1100" spc="-20" dirty="0">
                <a:latin typeface="+mn-lt"/>
                <a:cs typeface="Arial MT"/>
              </a:rPr>
              <a:t> </a:t>
            </a:r>
            <a:r>
              <a:rPr sz="1100" spc="-25" dirty="0">
                <a:latin typeface="+mn-lt"/>
                <a:cs typeface="Arial MT"/>
              </a:rPr>
              <a:t>well</a:t>
            </a:r>
            <a:r>
              <a:rPr sz="1100" spc="-15" dirty="0">
                <a:latin typeface="+mn-lt"/>
                <a:cs typeface="Arial MT"/>
              </a:rPr>
              <a:t> </a:t>
            </a:r>
            <a:r>
              <a:rPr sz="1100" spc="-10" dirty="0">
                <a:latin typeface="+mn-lt"/>
                <a:cs typeface="Arial MT"/>
              </a:rPr>
              <a:t>they</a:t>
            </a:r>
            <a:r>
              <a:rPr sz="1100" spc="-20" dirty="0">
                <a:latin typeface="+mn-lt"/>
                <a:cs typeface="Arial MT"/>
              </a:rPr>
              <a:t> </a:t>
            </a:r>
            <a:r>
              <a:rPr sz="1100" spc="-30" dirty="0">
                <a:latin typeface="+mn-lt"/>
                <a:cs typeface="Arial MT"/>
              </a:rPr>
              <a:t>stand</a:t>
            </a:r>
            <a:r>
              <a:rPr sz="1100" spc="-15" dirty="0">
                <a:latin typeface="+mn-lt"/>
                <a:cs typeface="Arial MT"/>
              </a:rPr>
              <a:t> </a:t>
            </a:r>
            <a:r>
              <a:rPr sz="1100" dirty="0">
                <a:latin typeface="+mn-lt"/>
                <a:cs typeface="Arial MT"/>
              </a:rPr>
              <a:t>up</a:t>
            </a:r>
            <a:r>
              <a:rPr sz="1100" spc="-20" dirty="0">
                <a:latin typeface="+mn-lt"/>
                <a:cs typeface="Arial MT"/>
              </a:rPr>
              <a:t> </a:t>
            </a:r>
            <a:r>
              <a:rPr sz="1100" spc="-25" dirty="0">
                <a:latin typeface="+mn-lt"/>
                <a:cs typeface="Arial MT"/>
              </a:rPr>
              <a:t>to </a:t>
            </a:r>
            <a:r>
              <a:rPr sz="1100" spc="-45" dirty="0">
                <a:latin typeface="+mn-lt"/>
                <a:cs typeface="Arial MT"/>
              </a:rPr>
              <a:t>rigorous</a:t>
            </a:r>
            <a:r>
              <a:rPr sz="1100" spc="-10" dirty="0">
                <a:latin typeface="+mn-lt"/>
                <a:cs typeface="Arial MT"/>
              </a:rPr>
              <a:t> testing.</a:t>
            </a:r>
            <a:endParaRPr sz="1100" dirty="0">
              <a:latin typeface="+mn-lt"/>
              <a:cs typeface="Arial MT"/>
            </a:endParaRPr>
          </a:p>
        </p:txBody>
      </p:sp>
    </p:spTree>
  </p:cSld>
  <p:clrMapOvr>
    <a:masterClrMapping/>
  </p:clrMapOvr>
  <p:transition>
    <p:cut/>
  </p:transition>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1209280"/>
            <a:ext cx="3410585" cy="349455"/>
          </a:xfrm>
          <a:prstGeom prst="rect">
            <a:avLst/>
          </a:prstGeom>
        </p:spPr>
        <p:txBody>
          <a:bodyPr vert="horz" wrap="square" lIns="0" tIns="6985" rIns="0" bIns="0" rtlCol="0">
            <a:spAutoFit/>
          </a:bodyPr>
          <a:lstStyle/>
          <a:p>
            <a:pPr marL="12700" marR="5080">
              <a:lnSpc>
                <a:spcPct val="102600"/>
              </a:lnSpc>
              <a:spcBef>
                <a:spcPts val="55"/>
              </a:spcBef>
            </a:pPr>
            <a:r>
              <a:rPr sz="1100" spc="-40" dirty="0">
                <a:latin typeface="+mn-lt"/>
                <a:cs typeface="Arial MT"/>
              </a:rPr>
              <a:t>Falsificationism</a:t>
            </a:r>
            <a:r>
              <a:rPr sz="1100" spc="-5" dirty="0">
                <a:latin typeface="+mn-lt"/>
                <a:cs typeface="Arial MT"/>
              </a:rPr>
              <a:t> </a:t>
            </a:r>
            <a:r>
              <a:rPr sz="1100" spc="-55" dirty="0">
                <a:latin typeface="+mn-lt"/>
                <a:cs typeface="Arial MT"/>
              </a:rPr>
              <a:t>takes</a:t>
            </a:r>
            <a:r>
              <a:rPr sz="1100" dirty="0">
                <a:latin typeface="+mn-lt"/>
                <a:cs typeface="Arial MT"/>
              </a:rPr>
              <a:t> a </a:t>
            </a:r>
            <a:r>
              <a:rPr sz="1100" spc="-45" dirty="0">
                <a:latin typeface="+mn-lt"/>
                <a:cs typeface="Arial MT"/>
              </a:rPr>
              <a:t>clear</a:t>
            </a:r>
            <a:r>
              <a:rPr sz="1100" dirty="0">
                <a:latin typeface="+mn-lt"/>
                <a:cs typeface="Arial MT"/>
              </a:rPr>
              <a:t> </a:t>
            </a:r>
            <a:r>
              <a:rPr sz="1100" spc="-60" dirty="0">
                <a:latin typeface="+mn-lt"/>
                <a:cs typeface="Arial MT"/>
              </a:rPr>
              <a:t>stance</a:t>
            </a:r>
            <a:r>
              <a:rPr sz="1100" dirty="0">
                <a:latin typeface="+mn-lt"/>
                <a:cs typeface="Arial MT"/>
              </a:rPr>
              <a:t> in</a:t>
            </a:r>
            <a:r>
              <a:rPr sz="1100" spc="-5" dirty="0">
                <a:latin typeface="+mn-lt"/>
                <a:cs typeface="Arial MT"/>
              </a:rPr>
              <a:t> </a:t>
            </a:r>
            <a:r>
              <a:rPr sz="1100" dirty="0">
                <a:latin typeface="+mn-lt"/>
                <a:cs typeface="Arial MT"/>
              </a:rPr>
              <a:t>the </a:t>
            </a:r>
            <a:r>
              <a:rPr sz="1100" spc="-50" dirty="0">
                <a:latin typeface="+mn-lt"/>
                <a:cs typeface="Arial MT"/>
              </a:rPr>
              <a:t>debate</a:t>
            </a:r>
            <a:r>
              <a:rPr sz="1100" dirty="0">
                <a:latin typeface="+mn-lt"/>
                <a:cs typeface="Arial MT"/>
              </a:rPr>
              <a:t> </a:t>
            </a:r>
            <a:r>
              <a:rPr sz="1100" spc="-50" dirty="0">
                <a:latin typeface="+mn-lt"/>
                <a:cs typeface="Arial MT"/>
              </a:rPr>
              <a:t>between </a:t>
            </a:r>
            <a:r>
              <a:rPr sz="1100" spc="-40" dirty="0">
                <a:solidFill>
                  <a:srgbClr val="00B0F0"/>
                </a:solidFill>
                <a:latin typeface="+mn-lt"/>
                <a:cs typeface="Arial MT"/>
              </a:rPr>
              <a:t>deductive</a:t>
            </a:r>
            <a:r>
              <a:rPr sz="1100" spc="15" dirty="0">
                <a:solidFill>
                  <a:srgbClr val="FF0000"/>
                </a:solidFill>
                <a:latin typeface="+mn-lt"/>
                <a:cs typeface="Arial MT"/>
              </a:rPr>
              <a:t> </a:t>
            </a:r>
            <a:r>
              <a:rPr sz="1100" spc="-45" dirty="0">
                <a:latin typeface="+mn-lt"/>
                <a:cs typeface="Arial MT"/>
              </a:rPr>
              <a:t>and</a:t>
            </a:r>
            <a:r>
              <a:rPr sz="1100" spc="20" dirty="0">
                <a:latin typeface="+mn-lt"/>
                <a:cs typeface="Arial MT"/>
              </a:rPr>
              <a:t> </a:t>
            </a:r>
            <a:r>
              <a:rPr sz="1100" spc="-30" dirty="0">
                <a:solidFill>
                  <a:srgbClr val="00B0F0"/>
                </a:solidFill>
                <a:latin typeface="+mn-lt"/>
                <a:cs typeface="Arial MT"/>
              </a:rPr>
              <a:t>inductive</a:t>
            </a:r>
            <a:r>
              <a:rPr sz="1100" spc="20" dirty="0">
                <a:solidFill>
                  <a:srgbClr val="FF0000"/>
                </a:solidFill>
                <a:latin typeface="+mn-lt"/>
                <a:cs typeface="Arial MT"/>
              </a:rPr>
              <a:t> </a:t>
            </a:r>
            <a:r>
              <a:rPr sz="1100" spc="-75" dirty="0">
                <a:latin typeface="+mn-lt"/>
                <a:cs typeface="Arial MT"/>
              </a:rPr>
              <a:t>approaches</a:t>
            </a:r>
            <a:r>
              <a:rPr sz="1100" spc="20" dirty="0">
                <a:latin typeface="+mn-lt"/>
                <a:cs typeface="Arial MT"/>
              </a:rPr>
              <a:t> </a:t>
            </a:r>
            <a:r>
              <a:rPr sz="1100" dirty="0">
                <a:latin typeface="+mn-lt"/>
                <a:cs typeface="Arial MT"/>
              </a:rPr>
              <a:t>to</a:t>
            </a:r>
            <a:r>
              <a:rPr sz="1100" spc="20" dirty="0">
                <a:latin typeface="+mn-lt"/>
                <a:cs typeface="Arial MT"/>
              </a:rPr>
              <a:t> </a:t>
            </a:r>
            <a:r>
              <a:rPr sz="1100" spc="-10" dirty="0">
                <a:latin typeface="+mn-lt"/>
                <a:cs typeface="Arial MT"/>
              </a:rPr>
              <a:t>learning.</a:t>
            </a:r>
            <a:endParaRPr sz="1100" dirty="0">
              <a:latin typeface="+mn-lt"/>
              <a:cs typeface="Arial MT"/>
            </a:endParaRP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4495" y="892175"/>
            <a:ext cx="3801110" cy="1446550"/>
          </a:xfrm>
          <a:prstGeom prst="rect">
            <a:avLst/>
          </a:prstGeom>
        </p:spPr>
        <p:txBody>
          <a:bodyPr vert="horz" wrap="square" lIns="0" tIns="11430" rIns="0" bIns="0" rtlCol="0">
            <a:spAutoFit/>
          </a:bodyPr>
          <a:lstStyle/>
          <a:p>
            <a:pPr marL="12700">
              <a:lnSpc>
                <a:spcPct val="100000"/>
              </a:lnSpc>
              <a:spcBef>
                <a:spcPts val="90"/>
              </a:spcBef>
            </a:pPr>
            <a:r>
              <a:rPr lang="en-US" sz="1100" spc="-85" dirty="0">
                <a:latin typeface="+mn-lt"/>
                <a:cs typeface="Arial MT"/>
              </a:rPr>
              <a:t>Science</a:t>
            </a:r>
            <a:r>
              <a:rPr sz="1100" spc="10" dirty="0">
                <a:latin typeface="+mn-lt"/>
                <a:cs typeface="Arial MT"/>
              </a:rPr>
              <a:t> </a:t>
            </a:r>
            <a:r>
              <a:rPr sz="1100" spc="-10" dirty="0">
                <a:latin typeface="+mn-lt"/>
                <a:cs typeface="Arial MT"/>
              </a:rPr>
              <a:t>is</a:t>
            </a:r>
            <a:r>
              <a:rPr sz="1100" spc="-35" dirty="0">
                <a:latin typeface="+mn-lt"/>
                <a:cs typeface="Arial MT"/>
              </a:rPr>
              <a:t> </a:t>
            </a:r>
            <a:r>
              <a:rPr sz="1100" dirty="0">
                <a:latin typeface="+mn-lt"/>
                <a:cs typeface="Arial MT"/>
              </a:rPr>
              <a:t>a</a:t>
            </a:r>
            <a:r>
              <a:rPr sz="1100" spc="-15" dirty="0">
                <a:latin typeface="+mn-lt"/>
                <a:cs typeface="Arial MT"/>
              </a:rPr>
              <a:t> </a:t>
            </a:r>
            <a:r>
              <a:rPr sz="1100" spc="-25" dirty="0">
                <a:latin typeface="+mn-lt"/>
                <a:cs typeface="Arial MT"/>
              </a:rPr>
              <a:t>method</a:t>
            </a:r>
            <a:r>
              <a:rPr sz="1100" spc="-10" dirty="0">
                <a:latin typeface="+mn-lt"/>
                <a:cs typeface="Arial MT"/>
              </a:rPr>
              <a:t> </a:t>
            </a:r>
            <a:r>
              <a:rPr sz="1100" dirty="0">
                <a:latin typeface="+mn-lt"/>
                <a:cs typeface="Arial MT"/>
              </a:rPr>
              <a:t>for</a:t>
            </a:r>
            <a:r>
              <a:rPr sz="1100" spc="-10" dirty="0">
                <a:latin typeface="+mn-lt"/>
                <a:cs typeface="Arial MT"/>
              </a:rPr>
              <a:t> </a:t>
            </a:r>
            <a:r>
              <a:rPr sz="1100" i="1" spc="-40" dirty="0">
                <a:solidFill>
                  <a:srgbClr val="00B0F0"/>
                </a:solidFill>
                <a:latin typeface="+mn-lt"/>
                <a:cs typeface="Arial"/>
              </a:rPr>
              <a:t>provisionally</a:t>
            </a:r>
            <a:r>
              <a:rPr sz="1100" i="1" spc="-5" dirty="0">
                <a:latin typeface="+mn-lt"/>
                <a:cs typeface="Arial"/>
              </a:rPr>
              <a:t> </a:t>
            </a:r>
            <a:r>
              <a:rPr sz="1100" spc="-45" dirty="0">
                <a:latin typeface="+mn-lt"/>
                <a:cs typeface="Arial MT"/>
              </a:rPr>
              <a:t>understanding</a:t>
            </a:r>
            <a:r>
              <a:rPr sz="1100" spc="-15" dirty="0">
                <a:latin typeface="+mn-lt"/>
                <a:cs typeface="Arial MT"/>
              </a:rPr>
              <a:t> </a:t>
            </a:r>
            <a:r>
              <a:rPr sz="1100" dirty="0">
                <a:latin typeface="+mn-lt"/>
                <a:cs typeface="Arial MT"/>
              </a:rPr>
              <a:t>the</a:t>
            </a:r>
            <a:r>
              <a:rPr sz="1100" spc="-10" dirty="0">
                <a:latin typeface="+mn-lt"/>
                <a:cs typeface="Arial MT"/>
              </a:rPr>
              <a:t> world.</a:t>
            </a:r>
            <a:endParaRPr sz="1100" dirty="0">
              <a:latin typeface="+mn-lt"/>
              <a:cs typeface="Arial MT"/>
            </a:endParaRPr>
          </a:p>
          <a:p>
            <a:pPr>
              <a:lnSpc>
                <a:spcPct val="100000"/>
              </a:lnSpc>
            </a:pPr>
            <a:endParaRPr sz="1100" dirty="0">
              <a:latin typeface="+mn-lt"/>
              <a:cs typeface="Arial MT"/>
            </a:endParaRPr>
          </a:p>
          <a:p>
            <a:pPr>
              <a:lnSpc>
                <a:spcPct val="100000"/>
              </a:lnSpc>
              <a:spcBef>
                <a:spcPts val="340"/>
              </a:spcBef>
            </a:pPr>
            <a:endParaRPr sz="1100" dirty="0">
              <a:latin typeface="+mn-lt"/>
              <a:cs typeface="Arial MT"/>
            </a:endParaRPr>
          </a:p>
          <a:p>
            <a:pPr marL="12700">
              <a:lnSpc>
                <a:spcPct val="100000"/>
              </a:lnSpc>
            </a:pPr>
            <a:r>
              <a:rPr sz="1100" spc="-85" dirty="0">
                <a:latin typeface="+mn-lt"/>
                <a:cs typeface="Arial MT"/>
              </a:rPr>
              <a:t>Science</a:t>
            </a:r>
            <a:r>
              <a:rPr sz="1100" spc="10" dirty="0">
                <a:latin typeface="+mn-lt"/>
                <a:cs typeface="Arial MT"/>
              </a:rPr>
              <a:t> </a:t>
            </a:r>
            <a:r>
              <a:rPr sz="1100" spc="-10" dirty="0">
                <a:latin typeface="+mn-lt"/>
                <a:cs typeface="Arial MT"/>
              </a:rPr>
              <a:t>is</a:t>
            </a:r>
            <a:r>
              <a:rPr sz="1100" spc="-40" dirty="0">
                <a:latin typeface="+mn-lt"/>
                <a:cs typeface="Arial MT"/>
              </a:rPr>
              <a:t> </a:t>
            </a:r>
            <a:r>
              <a:rPr sz="1100" dirty="0">
                <a:latin typeface="+mn-lt"/>
                <a:cs typeface="Arial MT"/>
              </a:rPr>
              <a:t>a</a:t>
            </a:r>
            <a:r>
              <a:rPr sz="1100" spc="-15" dirty="0">
                <a:latin typeface="+mn-lt"/>
                <a:cs typeface="Arial MT"/>
              </a:rPr>
              <a:t> </a:t>
            </a:r>
            <a:r>
              <a:rPr sz="1100" spc="-35" dirty="0">
                <a:latin typeface="+mn-lt"/>
                <a:cs typeface="Arial MT"/>
              </a:rPr>
              <a:t>quest</a:t>
            </a:r>
            <a:r>
              <a:rPr sz="1100" spc="-15" dirty="0">
                <a:latin typeface="+mn-lt"/>
                <a:cs typeface="Arial MT"/>
              </a:rPr>
              <a:t> </a:t>
            </a:r>
            <a:r>
              <a:rPr sz="1100" dirty="0">
                <a:latin typeface="+mn-lt"/>
                <a:cs typeface="Arial MT"/>
              </a:rPr>
              <a:t>for</a:t>
            </a:r>
            <a:r>
              <a:rPr sz="1100" spc="-15" dirty="0">
                <a:latin typeface="+mn-lt"/>
                <a:cs typeface="Arial MT"/>
              </a:rPr>
              <a:t> </a:t>
            </a:r>
            <a:r>
              <a:rPr sz="1100" spc="-10" dirty="0">
                <a:latin typeface="+mn-lt"/>
                <a:cs typeface="Arial MT"/>
              </a:rPr>
              <a:t>knowledge.</a:t>
            </a:r>
            <a:endParaRPr sz="1100" dirty="0">
              <a:latin typeface="+mn-lt"/>
              <a:cs typeface="Arial MT"/>
            </a:endParaRPr>
          </a:p>
          <a:p>
            <a:pPr>
              <a:lnSpc>
                <a:spcPct val="100000"/>
              </a:lnSpc>
            </a:pPr>
            <a:endParaRPr sz="1100" dirty="0">
              <a:latin typeface="+mn-lt"/>
              <a:cs typeface="Arial MT"/>
            </a:endParaRPr>
          </a:p>
          <a:p>
            <a:pPr>
              <a:lnSpc>
                <a:spcPct val="100000"/>
              </a:lnSpc>
              <a:spcBef>
                <a:spcPts val="300"/>
              </a:spcBef>
            </a:pPr>
            <a:endParaRPr sz="1100" dirty="0">
              <a:latin typeface="+mn-lt"/>
              <a:cs typeface="Arial MT"/>
            </a:endParaRPr>
          </a:p>
          <a:p>
            <a:pPr marL="12700" marR="5080">
              <a:lnSpc>
                <a:spcPct val="102699"/>
              </a:lnSpc>
              <a:spcBef>
                <a:spcPts val="5"/>
              </a:spcBef>
            </a:pPr>
            <a:r>
              <a:rPr sz="1100" dirty="0">
                <a:solidFill>
                  <a:srgbClr val="00B0F0"/>
                </a:solidFill>
                <a:latin typeface="+mn-lt"/>
                <a:cs typeface="Arial MT"/>
              </a:rPr>
              <a:t>But</a:t>
            </a:r>
            <a:r>
              <a:rPr sz="1100" spc="-20" dirty="0">
                <a:solidFill>
                  <a:srgbClr val="00B0F0"/>
                </a:solidFill>
                <a:latin typeface="+mn-lt"/>
                <a:cs typeface="Arial MT"/>
              </a:rPr>
              <a:t> </a:t>
            </a:r>
            <a:r>
              <a:rPr sz="1100" spc="-10" dirty="0">
                <a:solidFill>
                  <a:srgbClr val="00B0F0"/>
                </a:solidFill>
                <a:latin typeface="+mn-lt"/>
                <a:cs typeface="Arial MT"/>
              </a:rPr>
              <a:t>is</a:t>
            </a:r>
            <a:r>
              <a:rPr sz="1100" spc="-5" dirty="0">
                <a:solidFill>
                  <a:srgbClr val="00B0F0"/>
                </a:solidFill>
                <a:latin typeface="+mn-lt"/>
                <a:cs typeface="Arial MT"/>
              </a:rPr>
              <a:t> </a:t>
            </a:r>
            <a:r>
              <a:rPr sz="1100" spc="-80" dirty="0">
                <a:solidFill>
                  <a:srgbClr val="00B0F0"/>
                </a:solidFill>
                <a:latin typeface="+mn-lt"/>
                <a:cs typeface="Arial MT"/>
              </a:rPr>
              <a:t>science</a:t>
            </a:r>
            <a:r>
              <a:rPr sz="1100" spc="5" dirty="0">
                <a:solidFill>
                  <a:srgbClr val="00B0F0"/>
                </a:solidFill>
                <a:latin typeface="+mn-lt"/>
                <a:cs typeface="Arial MT"/>
              </a:rPr>
              <a:t> </a:t>
            </a:r>
            <a:r>
              <a:rPr sz="1100" spc="-40" dirty="0">
                <a:solidFill>
                  <a:srgbClr val="00B0F0"/>
                </a:solidFill>
                <a:latin typeface="+mn-lt"/>
                <a:cs typeface="Arial MT"/>
              </a:rPr>
              <a:t>any</a:t>
            </a:r>
            <a:r>
              <a:rPr sz="1100" spc="-5" dirty="0">
                <a:solidFill>
                  <a:srgbClr val="00B0F0"/>
                </a:solidFill>
                <a:latin typeface="+mn-lt"/>
                <a:cs typeface="Arial MT"/>
              </a:rPr>
              <a:t> </a:t>
            </a:r>
            <a:r>
              <a:rPr sz="1100" spc="-35" dirty="0">
                <a:solidFill>
                  <a:srgbClr val="00B0F0"/>
                </a:solidFill>
                <a:latin typeface="+mn-lt"/>
                <a:cs typeface="Arial MT"/>
              </a:rPr>
              <a:t>quest</a:t>
            </a:r>
            <a:r>
              <a:rPr sz="1100" spc="-5" dirty="0">
                <a:solidFill>
                  <a:srgbClr val="00B0F0"/>
                </a:solidFill>
                <a:latin typeface="+mn-lt"/>
                <a:cs typeface="Arial MT"/>
              </a:rPr>
              <a:t> </a:t>
            </a:r>
            <a:r>
              <a:rPr sz="1100" dirty="0">
                <a:solidFill>
                  <a:srgbClr val="00B0F0"/>
                </a:solidFill>
                <a:latin typeface="+mn-lt"/>
                <a:cs typeface="Arial MT"/>
              </a:rPr>
              <a:t>for</a:t>
            </a:r>
            <a:r>
              <a:rPr sz="1100" spc="-5" dirty="0">
                <a:solidFill>
                  <a:srgbClr val="00B0F0"/>
                </a:solidFill>
                <a:latin typeface="+mn-lt"/>
                <a:cs typeface="Arial MT"/>
              </a:rPr>
              <a:t> </a:t>
            </a:r>
            <a:r>
              <a:rPr sz="1100" spc="-60" dirty="0">
                <a:solidFill>
                  <a:srgbClr val="00B0F0"/>
                </a:solidFill>
                <a:latin typeface="+mn-lt"/>
                <a:cs typeface="Arial MT"/>
              </a:rPr>
              <a:t>knowledge?</a:t>
            </a:r>
            <a:r>
              <a:rPr sz="1100" spc="85" dirty="0">
                <a:solidFill>
                  <a:srgbClr val="00B0F0"/>
                </a:solidFill>
                <a:latin typeface="+mn-lt"/>
                <a:cs typeface="Arial MT"/>
              </a:rPr>
              <a:t> </a:t>
            </a:r>
            <a:r>
              <a:rPr sz="1100" spc="-10" dirty="0">
                <a:solidFill>
                  <a:srgbClr val="00B0F0"/>
                </a:solidFill>
                <a:latin typeface="+mn-lt"/>
                <a:cs typeface="Arial MT"/>
              </a:rPr>
              <a:t>Are</a:t>
            </a:r>
            <a:r>
              <a:rPr sz="1100" spc="-5" dirty="0">
                <a:solidFill>
                  <a:srgbClr val="00B0F0"/>
                </a:solidFill>
                <a:latin typeface="+mn-lt"/>
                <a:cs typeface="Arial MT"/>
              </a:rPr>
              <a:t> </a:t>
            </a:r>
            <a:r>
              <a:rPr sz="1100" spc="-20" dirty="0">
                <a:solidFill>
                  <a:srgbClr val="00B0F0"/>
                </a:solidFill>
                <a:latin typeface="+mn-lt"/>
                <a:cs typeface="Arial MT"/>
              </a:rPr>
              <a:t>meditation,</a:t>
            </a:r>
            <a:r>
              <a:rPr sz="1100" spc="-5" dirty="0">
                <a:solidFill>
                  <a:srgbClr val="00B0F0"/>
                </a:solidFill>
                <a:latin typeface="+mn-lt"/>
                <a:cs typeface="Arial MT"/>
              </a:rPr>
              <a:t> </a:t>
            </a:r>
            <a:r>
              <a:rPr sz="1100" spc="-20" dirty="0">
                <a:solidFill>
                  <a:srgbClr val="00B0F0"/>
                </a:solidFill>
                <a:latin typeface="+mn-lt"/>
                <a:cs typeface="Arial MT"/>
              </a:rPr>
              <a:t>religion, </a:t>
            </a:r>
            <a:r>
              <a:rPr sz="1100" dirty="0">
                <a:solidFill>
                  <a:srgbClr val="00B0F0"/>
                </a:solidFill>
                <a:latin typeface="+mn-lt"/>
                <a:cs typeface="Arial MT"/>
              </a:rPr>
              <a:t>or </a:t>
            </a:r>
            <a:r>
              <a:rPr sz="1100" spc="-30" dirty="0">
                <a:solidFill>
                  <a:srgbClr val="00B0F0"/>
                </a:solidFill>
                <a:latin typeface="+mn-lt"/>
                <a:cs typeface="Arial MT"/>
              </a:rPr>
              <a:t>introspection</a:t>
            </a:r>
            <a:r>
              <a:rPr sz="1100" dirty="0">
                <a:solidFill>
                  <a:srgbClr val="00B0F0"/>
                </a:solidFill>
                <a:latin typeface="+mn-lt"/>
                <a:cs typeface="Arial MT"/>
              </a:rPr>
              <a:t> </a:t>
            </a:r>
            <a:r>
              <a:rPr sz="1100" spc="-10" dirty="0">
                <a:solidFill>
                  <a:srgbClr val="00B0F0"/>
                </a:solidFill>
                <a:latin typeface="+mn-lt"/>
                <a:cs typeface="Arial MT"/>
              </a:rPr>
              <a:t>science?</a:t>
            </a:r>
            <a:endParaRPr sz="1100" dirty="0">
              <a:solidFill>
                <a:srgbClr val="00B0F0"/>
              </a:solidFill>
              <a:latin typeface="+mn-lt"/>
              <a:cs typeface="Arial MT"/>
            </a:endParaRPr>
          </a:p>
        </p:txBody>
      </p:sp>
    </p:spTree>
  </p:cSld>
  <p:clrMapOvr>
    <a:masterClrMapping/>
  </p:clrMapOvr>
  <p:transition>
    <p:cut/>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756423"/>
            <a:ext cx="3938904" cy="1097915"/>
          </a:xfrm>
          <a:prstGeom prst="rect">
            <a:avLst/>
          </a:prstGeom>
        </p:spPr>
        <p:txBody>
          <a:bodyPr vert="horz" wrap="square" lIns="0" tIns="6985" rIns="0" bIns="0" rtlCol="0">
            <a:spAutoFit/>
          </a:bodyPr>
          <a:lstStyle/>
          <a:p>
            <a:pPr marL="25400" marR="17780">
              <a:lnSpc>
                <a:spcPct val="102600"/>
              </a:lnSpc>
              <a:spcBef>
                <a:spcPts val="55"/>
              </a:spcBef>
            </a:pPr>
            <a:r>
              <a:rPr sz="1100" dirty="0">
                <a:latin typeface="+mn-lt"/>
                <a:cs typeface="Arial MT"/>
              </a:rPr>
              <a:t>The</a:t>
            </a:r>
            <a:r>
              <a:rPr sz="1100" spc="-5" dirty="0">
                <a:latin typeface="+mn-lt"/>
                <a:cs typeface="Arial MT"/>
              </a:rPr>
              <a:t> </a:t>
            </a:r>
            <a:r>
              <a:rPr sz="1100" spc="-40" dirty="0">
                <a:solidFill>
                  <a:srgbClr val="00B0F0"/>
                </a:solidFill>
                <a:latin typeface="+mn-lt"/>
                <a:cs typeface="Arial MT"/>
              </a:rPr>
              <a:t>deductive</a:t>
            </a:r>
            <a:r>
              <a:rPr sz="1100" dirty="0">
                <a:solidFill>
                  <a:srgbClr val="00B0F0"/>
                </a:solidFill>
                <a:latin typeface="+mn-lt"/>
                <a:cs typeface="Arial MT"/>
              </a:rPr>
              <a:t> </a:t>
            </a:r>
            <a:r>
              <a:rPr sz="1100" spc="-55" dirty="0">
                <a:solidFill>
                  <a:srgbClr val="00B0F0"/>
                </a:solidFill>
                <a:latin typeface="+mn-lt"/>
                <a:cs typeface="Arial MT"/>
              </a:rPr>
              <a:t>approach</a:t>
            </a:r>
            <a:r>
              <a:rPr sz="1100" spc="-5" dirty="0">
                <a:solidFill>
                  <a:srgbClr val="00B0F0"/>
                </a:solidFill>
                <a:latin typeface="+mn-lt"/>
                <a:cs typeface="Arial MT"/>
              </a:rPr>
              <a:t> </a:t>
            </a:r>
            <a:r>
              <a:rPr sz="1100" dirty="0">
                <a:solidFill>
                  <a:srgbClr val="00B0F0"/>
                </a:solidFill>
                <a:latin typeface="+mn-lt"/>
                <a:cs typeface="Arial MT"/>
              </a:rPr>
              <a:t>to </a:t>
            </a:r>
            <a:r>
              <a:rPr sz="1100" spc="-45" dirty="0">
                <a:solidFill>
                  <a:srgbClr val="00B0F0"/>
                </a:solidFill>
                <a:latin typeface="+mn-lt"/>
                <a:cs typeface="Arial MT"/>
              </a:rPr>
              <a:t>learning</a:t>
            </a:r>
            <a:r>
              <a:rPr sz="1100" spc="-5" dirty="0">
                <a:solidFill>
                  <a:srgbClr val="00B0F0"/>
                </a:solidFill>
                <a:latin typeface="+mn-lt"/>
                <a:cs typeface="Arial MT"/>
              </a:rPr>
              <a:t> </a:t>
            </a:r>
            <a:r>
              <a:rPr sz="1100" spc="-50" dirty="0">
                <a:latin typeface="+mn-lt"/>
                <a:cs typeface="Arial MT"/>
              </a:rPr>
              <a:t>involves</a:t>
            </a:r>
            <a:r>
              <a:rPr sz="1100" dirty="0">
                <a:latin typeface="+mn-lt"/>
                <a:cs typeface="Arial MT"/>
              </a:rPr>
              <a:t> </a:t>
            </a:r>
            <a:r>
              <a:rPr sz="1100" spc="-20" dirty="0">
                <a:latin typeface="+mn-lt"/>
                <a:cs typeface="Arial MT"/>
              </a:rPr>
              <a:t>formulating</a:t>
            </a:r>
            <a:r>
              <a:rPr sz="1100" spc="-5" dirty="0">
                <a:latin typeface="+mn-lt"/>
                <a:cs typeface="Arial MT"/>
              </a:rPr>
              <a:t> </a:t>
            </a:r>
            <a:r>
              <a:rPr sz="1100" spc="-25" dirty="0">
                <a:latin typeface="+mn-lt"/>
                <a:cs typeface="Arial MT"/>
              </a:rPr>
              <a:t>an </a:t>
            </a:r>
            <a:r>
              <a:rPr sz="1100" spc="-35" dirty="0">
                <a:latin typeface="+mn-lt"/>
                <a:cs typeface="Arial MT"/>
              </a:rPr>
              <a:t>expectation </a:t>
            </a:r>
            <a:r>
              <a:rPr sz="1100" spc="-10" dirty="0">
                <a:latin typeface="+mn-lt"/>
                <a:cs typeface="Arial MT"/>
              </a:rPr>
              <a:t>about</a:t>
            </a:r>
            <a:r>
              <a:rPr sz="1100" spc="-5" dirty="0">
                <a:latin typeface="+mn-lt"/>
                <a:cs typeface="Arial MT"/>
              </a:rPr>
              <a:t> </a:t>
            </a:r>
            <a:r>
              <a:rPr sz="1100" dirty="0">
                <a:latin typeface="+mn-lt"/>
                <a:cs typeface="Arial MT"/>
              </a:rPr>
              <a:t>what </a:t>
            </a:r>
            <a:r>
              <a:rPr sz="1100" spc="-100" dirty="0">
                <a:latin typeface="+mn-lt"/>
                <a:cs typeface="Arial MT"/>
              </a:rPr>
              <a:t>we</a:t>
            </a:r>
            <a:r>
              <a:rPr sz="1100" spc="25" dirty="0">
                <a:latin typeface="+mn-lt"/>
                <a:cs typeface="Arial MT"/>
              </a:rPr>
              <a:t> </a:t>
            </a:r>
            <a:r>
              <a:rPr sz="1100" spc="-20" dirty="0">
                <a:latin typeface="+mn-lt"/>
                <a:cs typeface="Arial MT"/>
              </a:rPr>
              <a:t>ought</a:t>
            </a:r>
            <a:r>
              <a:rPr sz="1100" dirty="0">
                <a:latin typeface="+mn-lt"/>
                <a:cs typeface="Arial MT"/>
              </a:rPr>
              <a:t> to</a:t>
            </a:r>
            <a:r>
              <a:rPr sz="1100" spc="-5" dirty="0">
                <a:latin typeface="+mn-lt"/>
                <a:cs typeface="Arial MT"/>
              </a:rPr>
              <a:t> </a:t>
            </a:r>
            <a:r>
              <a:rPr sz="1100" spc="-80" dirty="0">
                <a:latin typeface="+mn-lt"/>
                <a:cs typeface="Arial MT"/>
              </a:rPr>
              <a:t>observe</a:t>
            </a:r>
            <a:r>
              <a:rPr sz="1100" spc="5" dirty="0">
                <a:latin typeface="+mn-lt"/>
                <a:cs typeface="Arial MT"/>
              </a:rPr>
              <a:t> </a:t>
            </a:r>
            <a:r>
              <a:rPr sz="1100" dirty="0">
                <a:latin typeface="+mn-lt"/>
                <a:cs typeface="Arial MT"/>
              </a:rPr>
              <a:t>in light of a</a:t>
            </a:r>
            <a:r>
              <a:rPr sz="1100" spc="-5" dirty="0">
                <a:latin typeface="+mn-lt"/>
                <a:cs typeface="Arial MT"/>
              </a:rPr>
              <a:t> </a:t>
            </a:r>
            <a:r>
              <a:rPr sz="1100" spc="-10" dirty="0">
                <a:latin typeface="+mn-lt"/>
                <a:cs typeface="Arial MT"/>
              </a:rPr>
              <a:t>particular </a:t>
            </a:r>
            <a:r>
              <a:rPr sz="1100" spc="-30" dirty="0">
                <a:latin typeface="+mn-lt"/>
                <a:cs typeface="Arial MT"/>
              </a:rPr>
              <a:t>theory</a:t>
            </a:r>
            <a:r>
              <a:rPr sz="1100" spc="-40" dirty="0">
                <a:latin typeface="+mn-lt"/>
                <a:cs typeface="Arial MT"/>
              </a:rPr>
              <a:t> </a:t>
            </a:r>
            <a:r>
              <a:rPr sz="1100" spc="-10" dirty="0">
                <a:latin typeface="+mn-lt"/>
                <a:cs typeface="Arial MT"/>
              </a:rPr>
              <a:t>about</a:t>
            </a:r>
            <a:r>
              <a:rPr sz="1100" spc="10" dirty="0">
                <a:latin typeface="+mn-lt"/>
                <a:cs typeface="Arial MT"/>
              </a:rPr>
              <a:t> </a:t>
            </a:r>
            <a:r>
              <a:rPr sz="1100" dirty="0">
                <a:latin typeface="+mn-lt"/>
                <a:cs typeface="Arial MT"/>
              </a:rPr>
              <a:t>the</a:t>
            </a:r>
            <a:r>
              <a:rPr sz="1100" spc="5" dirty="0">
                <a:latin typeface="+mn-lt"/>
                <a:cs typeface="Arial MT"/>
              </a:rPr>
              <a:t> </a:t>
            </a:r>
            <a:r>
              <a:rPr sz="1100" spc="-30" dirty="0">
                <a:latin typeface="+mn-lt"/>
                <a:cs typeface="Arial MT"/>
              </a:rPr>
              <a:t>world</a:t>
            </a:r>
            <a:r>
              <a:rPr sz="1100" spc="10" dirty="0">
                <a:latin typeface="+mn-lt"/>
                <a:cs typeface="Arial MT"/>
              </a:rPr>
              <a:t> </a:t>
            </a:r>
            <a:r>
              <a:rPr sz="1100" spc="-45" dirty="0">
                <a:latin typeface="+mn-lt"/>
                <a:cs typeface="Arial MT"/>
              </a:rPr>
              <a:t>and</a:t>
            </a:r>
            <a:r>
              <a:rPr sz="1100" spc="10" dirty="0">
                <a:latin typeface="+mn-lt"/>
                <a:cs typeface="Arial MT"/>
              </a:rPr>
              <a:t> </a:t>
            </a:r>
            <a:r>
              <a:rPr sz="1100" spc="-10" dirty="0">
                <a:latin typeface="+mn-lt"/>
                <a:cs typeface="Arial MT"/>
              </a:rPr>
              <a:t>then</a:t>
            </a:r>
            <a:r>
              <a:rPr sz="1100" spc="5" dirty="0">
                <a:latin typeface="+mn-lt"/>
                <a:cs typeface="Arial MT"/>
              </a:rPr>
              <a:t> </a:t>
            </a:r>
            <a:r>
              <a:rPr sz="1100" spc="-60" dirty="0">
                <a:latin typeface="+mn-lt"/>
                <a:cs typeface="Arial MT"/>
              </a:rPr>
              <a:t>sets</a:t>
            </a:r>
            <a:r>
              <a:rPr sz="1100" spc="10" dirty="0">
                <a:latin typeface="+mn-lt"/>
                <a:cs typeface="Arial MT"/>
              </a:rPr>
              <a:t> </a:t>
            </a:r>
            <a:r>
              <a:rPr sz="1100" dirty="0">
                <a:latin typeface="+mn-lt"/>
                <a:cs typeface="Arial MT"/>
              </a:rPr>
              <a:t>out</a:t>
            </a:r>
            <a:r>
              <a:rPr sz="1100" spc="10" dirty="0">
                <a:latin typeface="+mn-lt"/>
                <a:cs typeface="Arial MT"/>
              </a:rPr>
              <a:t> </a:t>
            </a:r>
            <a:r>
              <a:rPr sz="1100" dirty="0">
                <a:latin typeface="+mn-lt"/>
                <a:cs typeface="Arial MT"/>
              </a:rPr>
              <a:t>to</a:t>
            </a:r>
            <a:r>
              <a:rPr sz="1100" spc="10" dirty="0">
                <a:latin typeface="+mn-lt"/>
                <a:cs typeface="Arial MT"/>
              </a:rPr>
              <a:t> </a:t>
            </a:r>
            <a:r>
              <a:rPr sz="1100" spc="-135" dirty="0">
                <a:latin typeface="+mn-lt"/>
                <a:cs typeface="Arial MT"/>
              </a:rPr>
              <a:t>see</a:t>
            </a:r>
            <a:r>
              <a:rPr sz="1100" spc="55" dirty="0">
                <a:latin typeface="+mn-lt"/>
                <a:cs typeface="Arial MT"/>
              </a:rPr>
              <a:t> </a:t>
            </a:r>
            <a:r>
              <a:rPr sz="1100" dirty="0">
                <a:latin typeface="+mn-lt"/>
                <a:cs typeface="Arial MT"/>
              </a:rPr>
              <a:t>if</a:t>
            </a:r>
            <a:r>
              <a:rPr sz="1100" spc="5" dirty="0">
                <a:latin typeface="+mn-lt"/>
                <a:cs typeface="Arial MT"/>
              </a:rPr>
              <a:t> </a:t>
            </a:r>
            <a:r>
              <a:rPr sz="1100" spc="-50" dirty="0">
                <a:latin typeface="+mn-lt"/>
                <a:cs typeface="Arial MT"/>
              </a:rPr>
              <a:t>observation</a:t>
            </a:r>
            <a:r>
              <a:rPr sz="1100" spc="10" dirty="0">
                <a:latin typeface="+mn-lt"/>
                <a:cs typeface="Arial MT"/>
              </a:rPr>
              <a:t> </a:t>
            </a:r>
            <a:r>
              <a:rPr sz="1100" spc="-25" dirty="0">
                <a:latin typeface="+mn-lt"/>
                <a:cs typeface="Arial MT"/>
              </a:rPr>
              <a:t>is </a:t>
            </a:r>
            <a:r>
              <a:rPr sz="1100" spc="-40" dirty="0">
                <a:latin typeface="+mn-lt"/>
                <a:cs typeface="Arial MT"/>
              </a:rPr>
              <a:t>consistent</a:t>
            </a:r>
            <a:r>
              <a:rPr sz="1100" spc="20" dirty="0">
                <a:latin typeface="+mn-lt"/>
                <a:cs typeface="Arial MT"/>
              </a:rPr>
              <a:t> </a:t>
            </a:r>
            <a:r>
              <a:rPr sz="1100" dirty="0">
                <a:latin typeface="+mn-lt"/>
                <a:cs typeface="Arial MT"/>
              </a:rPr>
              <a:t>with</a:t>
            </a:r>
            <a:r>
              <a:rPr sz="1100" spc="25" dirty="0">
                <a:latin typeface="+mn-lt"/>
                <a:cs typeface="Arial MT"/>
              </a:rPr>
              <a:t> </a:t>
            </a:r>
            <a:r>
              <a:rPr sz="1100" spc="-10" dirty="0">
                <a:latin typeface="+mn-lt"/>
                <a:cs typeface="Arial MT"/>
              </a:rPr>
              <a:t>theory.</a:t>
            </a:r>
            <a:endParaRPr sz="1100" dirty="0">
              <a:latin typeface="+mn-lt"/>
              <a:cs typeface="Arial MT"/>
            </a:endParaRPr>
          </a:p>
          <a:p>
            <a:pPr>
              <a:lnSpc>
                <a:spcPct val="100000"/>
              </a:lnSpc>
              <a:spcBef>
                <a:spcPts val="484"/>
              </a:spcBef>
            </a:pPr>
            <a:endParaRPr sz="1100" dirty="0">
              <a:latin typeface="+mn-lt"/>
              <a:cs typeface="Arial MT"/>
            </a:endParaRPr>
          </a:p>
          <a:p>
            <a:pPr marL="300355" indent="-136525">
              <a:lnSpc>
                <a:spcPct val="100000"/>
              </a:lnSpc>
              <a:buFont typeface="Arial"/>
              <a:buChar char="•"/>
              <a:tabLst>
                <a:tab pos="300355" algn="l"/>
              </a:tabLst>
            </a:pPr>
            <a:r>
              <a:rPr sz="1100" dirty="0">
                <a:latin typeface="+mn-lt"/>
                <a:cs typeface="Arial MT"/>
              </a:rPr>
              <a:t>With</a:t>
            </a:r>
            <a:r>
              <a:rPr sz="1100" spc="35" dirty="0">
                <a:latin typeface="+mn-lt"/>
                <a:cs typeface="Arial MT"/>
              </a:rPr>
              <a:t> </a:t>
            </a:r>
            <a:r>
              <a:rPr sz="1100" spc="-30" dirty="0">
                <a:latin typeface="+mn-lt"/>
                <a:cs typeface="Arial MT"/>
              </a:rPr>
              <a:t>deduction,</a:t>
            </a:r>
            <a:r>
              <a:rPr sz="1100" spc="35" dirty="0">
                <a:latin typeface="+mn-lt"/>
                <a:cs typeface="Arial MT"/>
              </a:rPr>
              <a:t> </a:t>
            </a:r>
            <a:r>
              <a:rPr sz="1100" spc="-30" dirty="0">
                <a:latin typeface="+mn-lt"/>
                <a:cs typeface="Arial MT"/>
              </a:rPr>
              <a:t>theory</a:t>
            </a:r>
            <a:r>
              <a:rPr sz="1100" spc="35" dirty="0">
                <a:latin typeface="+mn-lt"/>
                <a:cs typeface="Arial MT"/>
              </a:rPr>
              <a:t> </a:t>
            </a:r>
            <a:r>
              <a:rPr sz="1100" spc="-90" dirty="0">
                <a:latin typeface="+mn-lt"/>
                <a:cs typeface="Arial MT"/>
              </a:rPr>
              <a:t>precedes</a:t>
            </a:r>
            <a:r>
              <a:rPr sz="1100" spc="40" dirty="0">
                <a:latin typeface="+mn-lt"/>
                <a:cs typeface="Arial MT"/>
              </a:rPr>
              <a:t> </a:t>
            </a:r>
            <a:r>
              <a:rPr sz="1100" spc="-10" dirty="0">
                <a:latin typeface="+mn-lt"/>
                <a:cs typeface="Arial MT"/>
              </a:rPr>
              <a:t>observation.</a:t>
            </a:r>
            <a:endParaRPr sz="1100" dirty="0">
              <a:latin typeface="+mn-lt"/>
              <a:cs typeface="Arial MT"/>
            </a:endParaRPr>
          </a:p>
        </p:txBody>
      </p:sp>
    </p:spTree>
  </p:cSld>
  <p:clrMapOvr>
    <a:masterClrMapping/>
  </p:clrMapOvr>
  <p:transition>
    <p:cut/>
  </p:transition>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969250"/>
            <a:ext cx="3938904" cy="925830"/>
          </a:xfrm>
          <a:prstGeom prst="rect">
            <a:avLst/>
          </a:prstGeom>
        </p:spPr>
        <p:txBody>
          <a:bodyPr vert="horz" wrap="square" lIns="0" tIns="6985" rIns="0" bIns="0" rtlCol="0">
            <a:spAutoFit/>
          </a:bodyPr>
          <a:lstStyle/>
          <a:p>
            <a:pPr marL="25400" marR="17780">
              <a:lnSpc>
                <a:spcPct val="102600"/>
              </a:lnSpc>
              <a:spcBef>
                <a:spcPts val="55"/>
              </a:spcBef>
            </a:pPr>
            <a:r>
              <a:rPr sz="1100" spc="-10" dirty="0">
                <a:latin typeface="+mn-lt"/>
                <a:cs typeface="Arial MT"/>
              </a:rPr>
              <a:t>The </a:t>
            </a:r>
            <a:r>
              <a:rPr sz="1100" spc="-30" dirty="0">
                <a:solidFill>
                  <a:srgbClr val="00B0F0"/>
                </a:solidFill>
                <a:latin typeface="+mn-lt"/>
                <a:cs typeface="Arial MT"/>
              </a:rPr>
              <a:t>inductive</a:t>
            </a:r>
            <a:r>
              <a:rPr sz="1100" spc="-10" dirty="0">
                <a:solidFill>
                  <a:srgbClr val="00B0F0"/>
                </a:solidFill>
                <a:latin typeface="+mn-lt"/>
                <a:cs typeface="Arial MT"/>
              </a:rPr>
              <a:t> </a:t>
            </a:r>
            <a:r>
              <a:rPr sz="1100" spc="-65" dirty="0">
                <a:solidFill>
                  <a:srgbClr val="00B0F0"/>
                </a:solidFill>
                <a:latin typeface="+mn-lt"/>
                <a:cs typeface="Arial MT"/>
              </a:rPr>
              <a:t>approach</a:t>
            </a:r>
            <a:r>
              <a:rPr sz="1100" spc="-10" dirty="0">
                <a:solidFill>
                  <a:srgbClr val="00B0F0"/>
                </a:solidFill>
                <a:latin typeface="+mn-lt"/>
                <a:cs typeface="Arial MT"/>
              </a:rPr>
              <a:t> </a:t>
            </a:r>
            <a:r>
              <a:rPr sz="1100" dirty="0">
                <a:solidFill>
                  <a:srgbClr val="00B0F0"/>
                </a:solidFill>
                <a:latin typeface="+mn-lt"/>
                <a:cs typeface="Arial MT"/>
              </a:rPr>
              <a:t>to</a:t>
            </a:r>
            <a:r>
              <a:rPr sz="1100" spc="-10" dirty="0">
                <a:solidFill>
                  <a:srgbClr val="00B0F0"/>
                </a:solidFill>
                <a:latin typeface="+mn-lt"/>
                <a:cs typeface="Arial MT"/>
              </a:rPr>
              <a:t> </a:t>
            </a:r>
            <a:r>
              <a:rPr sz="1100" spc="-45" dirty="0">
                <a:solidFill>
                  <a:srgbClr val="00B0F0"/>
                </a:solidFill>
                <a:latin typeface="+mn-lt"/>
                <a:cs typeface="Arial MT"/>
              </a:rPr>
              <a:t>learning</a:t>
            </a:r>
            <a:r>
              <a:rPr sz="1100" spc="-15" dirty="0">
                <a:solidFill>
                  <a:srgbClr val="00B0F0"/>
                </a:solidFill>
                <a:latin typeface="+mn-lt"/>
                <a:cs typeface="Arial MT"/>
              </a:rPr>
              <a:t> </a:t>
            </a:r>
            <a:r>
              <a:rPr sz="1100" spc="-20" dirty="0">
                <a:latin typeface="+mn-lt"/>
                <a:cs typeface="Arial MT"/>
              </a:rPr>
              <a:t>starts</a:t>
            </a:r>
            <a:r>
              <a:rPr sz="1100" spc="-5" dirty="0">
                <a:latin typeface="+mn-lt"/>
                <a:cs typeface="Arial MT"/>
              </a:rPr>
              <a:t> </a:t>
            </a:r>
            <a:r>
              <a:rPr sz="1100" dirty="0">
                <a:latin typeface="+mn-lt"/>
                <a:cs typeface="Arial MT"/>
              </a:rPr>
              <a:t>with</a:t>
            </a:r>
            <a:r>
              <a:rPr sz="1100" spc="-15" dirty="0">
                <a:latin typeface="+mn-lt"/>
                <a:cs typeface="Arial MT"/>
              </a:rPr>
              <a:t> </a:t>
            </a:r>
            <a:r>
              <a:rPr sz="1100" dirty="0">
                <a:latin typeface="+mn-lt"/>
                <a:cs typeface="Arial MT"/>
              </a:rPr>
              <a:t>a</a:t>
            </a:r>
            <a:r>
              <a:rPr sz="1100" spc="-5" dirty="0">
                <a:latin typeface="+mn-lt"/>
                <a:cs typeface="Arial MT"/>
              </a:rPr>
              <a:t> </a:t>
            </a:r>
            <a:r>
              <a:rPr sz="1100" spc="-40" dirty="0">
                <a:latin typeface="+mn-lt"/>
                <a:cs typeface="Arial MT"/>
              </a:rPr>
              <a:t>set</a:t>
            </a:r>
            <a:r>
              <a:rPr sz="1100" spc="-15" dirty="0">
                <a:latin typeface="+mn-lt"/>
                <a:cs typeface="Arial MT"/>
              </a:rPr>
              <a:t> </a:t>
            </a:r>
            <a:r>
              <a:rPr sz="1100" dirty="0">
                <a:latin typeface="+mn-lt"/>
                <a:cs typeface="Arial MT"/>
              </a:rPr>
              <a:t>of</a:t>
            </a:r>
            <a:r>
              <a:rPr sz="1100" spc="-10" dirty="0">
                <a:latin typeface="+mn-lt"/>
                <a:cs typeface="Arial MT"/>
              </a:rPr>
              <a:t> </a:t>
            </a:r>
            <a:r>
              <a:rPr sz="1100" spc="-45" dirty="0">
                <a:latin typeface="+mn-lt"/>
                <a:cs typeface="Arial MT"/>
              </a:rPr>
              <a:t>observations and</a:t>
            </a:r>
            <a:r>
              <a:rPr sz="1100" dirty="0">
                <a:latin typeface="+mn-lt"/>
                <a:cs typeface="Arial MT"/>
              </a:rPr>
              <a:t> </a:t>
            </a:r>
            <a:r>
              <a:rPr sz="1100" spc="-10" dirty="0">
                <a:latin typeface="+mn-lt"/>
                <a:cs typeface="Arial MT"/>
              </a:rPr>
              <a:t>then</a:t>
            </a:r>
            <a:r>
              <a:rPr sz="1100" dirty="0">
                <a:latin typeface="+mn-lt"/>
                <a:cs typeface="Arial MT"/>
              </a:rPr>
              <a:t> </a:t>
            </a:r>
            <a:r>
              <a:rPr sz="1100" spc="-10" dirty="0">
                <a:latin typeface="+mn-lt"/>
                <a:cs typeface="Arial MT"/>
              </a:rPr>
              <a:t>tries</a:t>
            </a:r>
            <a:r>
              <a:rPr sz="1100" dirty="0">
                <a:latin typeface="+mn-lt"/>
                <a:cs typeface="Arial MT"/>
              </a:rPr>
              <a:t> to </a:t>
            </a:r>
            <a:r>
              <a:rPr sz="1100" spc="-45" dirty="0">
                <a:latin typeface="+mn-lt"/>
                <a:cs typeface="Arial MT"/>
              </a:rPr>
              <a:t>ascertain</a:t>
            </a:r>
            <a:r>
              <a:rPr sz="1100" dirty="0">
                <a:latin typeface="+mn-lt"/>
                <a:cs typeface="Arial MT"/>
              </a:rPr>
              <a:t> a </a:t>
            </a:r>
            <a:r>
              <a:rPr sz="1100" spc="-10" dirty="0">
                <a:latin typeface="+mn-lt"/>
                <a:cs typeface="Arial MT"/>
              </a:rPr>
              <a:t>pattern</a:t>
            </a:r>
            <a:r>
              <a:rPr sz="1100" dirty="0">
                <a:latin typeface="+mn-lt"/>
                <a:cs typeface="Arial MT"/>
              </a:rPr>
              <a:t> in the</a:t>
            </a:r>
            <a:r>
              <a:rPr sz="1100" spc="5" dirty="0">
                <a:latin typeface="+mn-lt"/>
                <a:cs typeface="Arial MT"/>
              </a:rPr>
              <a:t> </a:t>
            </a:r>
            <a:r>
              <a:rPr sz="1100" spc="-55" dirty="0">
                <a:latin typeface="+mn-lt"/>
                <a:cs typeface="Arial MT"/>
              </a:rPr>
              <a:t>observations</a:t>
            </a:r>
            <a:r>
              <a:rPr sz="1100" dirty="0">
                <a:latin typeface="+mn-lt"/>
                <a:cs typeface="Arial MT"/>
              </a:rPr>
              <a:t> that </a:t>
            </a:r>
            <a:r>
              <a:rPr sz="1100" spc="-25" dirty="0">
                <a:latin typeface="+mn-lt"/>
                <a:cs typeface="Arial MT"/>
              </a:rPr>
              <a:t>can </a:t>
            </a:r>
            <a:r>
              <a:rPr sz="1100" spc="-30" dirty="0">
                <a:latin typeface="+mn-lt"/>
                <a:cs typeface="Arial MT"/>
              </a:rPr>
              <a:t>be</a:t>
            </a:r>
            <a:r>
              <a:rPr sz="1100" spc="-10" dirty="0">
                <a:latin typeface="+mn-lt"/>
                <a:cs typeface="Arial MT"/>
              </a:rPr>
              <a:t> </a:t>
            </a:r>
            <a:r>
              <a:rPr sz="1100" spc="-85" dirty="0">
                <a:latin typeface="+mn-lt"/>
                <a:cs typeface="Arial MT"/>
              </a:rPr>
              <a:t>used</a:t>
            </a:r>
            <a:r>
              <a:rPr sz="1100" spc="10" dirty="0">
                <a:latin typeface="+mn-lt"/>
                <a:cs typeface="Arial MT"/>
              </a:rPr>
              <a:t> </a:t>
            </a:r>
            <a:r>
              <a:rPr sz="1100" dirty="0">
                <a:latin typeface="+mn-lt"/>
                <a:cs typeface="Arial MT"/>
              </a:rPr>
              <a:t>to </a:t>
            </a:r>
            <a:r>
              <a:rPr sz="1100" spc="-65" dirty="0">
                <a:latin typeface="+mn-lt"/>
                <a:cs typeface="Arial MT"/>
              </a:rPr>
              <a:t>generate</a:t>
            </a:r>
            <a:r>
              <a:rPr sz="1100" dirty="0">
                <a:latin typeface="+mn-lt"/>
                <a:cs typeface="Arial MT"/>
              </a:rPr>
              <a:t> </a:t>
            </a:r>
            <a:r>
              <a:rPr sz="1100" spc="-20" dirty="0">
                <a:latin typeface="+mn-lt"/>
                <a:cs typeface="Arial MT"/>
              </a:rPr>
              <a:t>an</a:t>
            </a:r>
            <a:r>
              <a:rPr sz="1100" dirty="0">
                <a:latin typeface="+mn-lt"/>
                <a:cs typeface="Arial MT"/>
              </a:rPr>
              <a:t> </a:t>
            </a:r>
            <a:r>
              <a:rPr sz="1100" spc="-40" dirty="0">
                <a:latin typeface="+mn-lt"/>
                <a:cs typeface="Arial MT"/>
              </a:rPr>
              <a:t>explanation</a:t>
            </a:r>
            <a:r>
              <a:rPr sz="1100" dirty="0">
                <a:latin typeface="+mn-lt"/>
                <a:cs typeface="Arial MT"/>
              </a:rPr>
              <a:t> for the </a:t>
            </a:r>
            <a:r>
              <a:rPr sz="1100" spc="-10" dirty="0">
                <a:latin typeface="+mn-lt"/>
                <a:cs typeface="Arial MT"/>
              </a:rPr>
              <a:t>observations.</a:t>
            </a:r>
            <a:endParaRPr sz="1100" dirty="0">
              <a:latin typeface="+mn-lt"/>
              <a:cs typeface="Arial MT"/>
            </a:endParaRPr>
          </a:p>
          <a:p>
            <a:pPr>
              <a:lnSpc>
                <a:spcPct val="100000"/>
              </a:lnSpc>
              <a:spcBef>
                <a:spcPts val="484"/>
              </a:spcBef>
            </a:pPr>
            <a:endParaRPr sz="1100" dirty="0">
              <a:latin typeface="+mn-lt"/>
              <a:cs typeface="Arial MT"/>
            </a:endParaRPr>
          </a:p>
          <a:p>
            <a:pPr marL="300355" indent="-136525">
              <a:lnSpc>
                <a:spcPct val="100000"/>
              </a:lnSpc>
              <a:buFont typeface="Arial"/>
              <a:buChar char="•"/>
              <a:tabLst>
                <a:tab pos="300355" algn="l"/>
              </a:tabLst>
            </a:pPr>
            <a:r>
              <a:rPr sz="1100" dirty="0">
                <a:latin typeface="+mn-lt"/>
                <a:cs typeface="Arial MT"/>
              </a:rPr>
              <a:t>With</a:t>
            </a:r>
            <a:r>
              <a:rPr sz="1100" spc="50" dirty="0">
                <a:latin typeface="+mn-lt"/>
                <a:cs typeface="Arial MT"/>
              </a:rPr>
              <a:t> </a:t>
            </a:r>
            <a:r>
              <a:rPr sz="1100" spc="-20" dirty="0">
                <a:latin typeface="+mn-lt"/>
                <a:cs typeface="Arial MT"/>
              </a:rPr>
              <a:t>induction,</a:t>
            </a:r>
            <a:r>
              <a:rPr sz="1100" spc="55" dirty="0">
                <a:latin typeface="+mn-lt"/>
                <a:cs typeface="Arial MT"/>
              </a:rPr>
              <a:t> </a:t>
            </a:r>
            <a:r>
              <a:rPr sz="1100" spc="-50" dirty="0">
                <a:latin typeface="+mn-lt"/>
                <a:cs typeface="Arial MT"/>
              </a:rPr>
              <a:t>observation</a:t>
            </a:r>
            <a:r>
              <a:rPr sz="1100" spc="55" dirty="0">
                <a:latin typeface="+mn-lt"/>
                <a:cs typeface="Arial MT"/>
              </a:rPr>
              <a:t> </a:t>
            </a:r>
            <a:r>
              <a:rPr sz="1100" spc="-90" dirty="0">
                <a:latin typeface="+mn-lt"/>
                <a:cs typeface="Arial MT"/>
              </a:rPr>
              <a:t>precedes</a:t>
            </a:r>
            <a:r>
              <a:rPr sz="1100" spc="55" dirty="0">
                <a:latin typeface="+mn-lt"/>
                <a:cs typeface="Arial MT"/>
              </a:rPr>
              <a:t> </a:t>
            </a:r>
            <a:r>
              <a:rPr sz="1100" spc="-10" dirty="0">
                <a:latin typeface="+mn-lt"/>
                <a:cs typeface="Arial MT"/>
              </a:rPr>
              <a:t>theory.</a:t>
            </a:r>
            <a:endParaRPr sz="1100" dirty="0">
              <a:latin typeface="+mn-lt"/>
              <a:cs typeface="Arial MT"/>
            </a:endParaRPr>
          </a:p>
        </p:txBody>
      </p:sp>
    </p:spTree>
  </p:cSld>
  <p:clrMapOvr>
    <a:masterClrMapping/>
  </p:clrMapOvr>
  <p:transition>
    <p:cut/>
  </p:transition>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429835"/>
          </a:xfrm>
          <a:prstGeom prst="rect">
            <a:avLst/>
          </a:prstGeom>
        </p:spPr>
        <p:txBody>
          <a:bodyPr vert="horz" wrap="square" lIns="0" tIns="86588" rIns="0" bIns="0" rtlCol="0">
            <a:spAutoFit/>
          </a:bodyPr>
          <a:lstStyle/>
          <a:p>
            <a:pPr marL="12700" marR="5080">
              <a:lnSpc>
                <a:spcPct val="102600"/>
              </a:lnSpc>
              <a:spcBef>
                <a:spcPts val="55"/>
              </a:spcBef>
            </a:pPr>
            <a:r>
              <a:rPr spc="-25" dirty="0">
                <a:solidFill>
                  <a:srgbClr val="00B0F0"/>
                </a:solidFill>
                <a:latin typeface="+mn-lt"/>
              </a:rPr>
              <a:t>Induction</a:t>
            </a:r>
            <a:r>
              <a:rPr spc="20" dirty="0">
                <a:latin typeface="+mn-lt"/>
              </a:rPr>
              <a:t> </a:t>
            </a:r>
            <a:r>
              <a:rPr spc="-10" dirty="0">
                <a:solidFill>
                  <a:srgbClr val="000000"/>
                </a:solidFill>
                <a:latin typeface="+mn-lt"/>
              </a:rPr>
              <a:t>is</a:t>
            </a:r>
            <a:r>
              <a:rPr spc="20" dirty="0">
                <a:solidFill>
                  <a:srgbClr val="000000"/>
                </a:solidFill>
                <a:latin typeface="+mn-lt"/>
              </a:rPr>
              <a:t> </a:t>
            </a:r>
            <a:r>
              <a:rPr spc="-35" dirty="0">
                <a:solidFill>
                  <a:srgbClr val="000000"/>
                </a:solidFill>
                <a:latin typeface="+mn-lt"/>
              </a:rPr>
              <a:t>problematic</a:t>
            </a:r>
            <a:r>
              <a:rPr spc="20" dirty="0">
                <a:solidFill>
                  <a:srgbClr val="000000"/>
                </a:solidFill>
                <a:latin typeface="+mn-lt"/>
              </a:rPr>
              <a:t> </a:t>
            </a:r>
            <a:r>
              <a:rPr spc="-90" dirty="0">
                <a:solidFill>
                  <a:srgbClr val="000000"/>
                </a:solidFill>
                <a:latin typeface="+mn-lt"/>
              </a:rPr>
              <a:t>because</a:t>
            </a:r>
            <a:r>
              <a:rPr spc="25" dirty="0">
                <a:solidFill>
                  <a:srgbClr val="000000"/>
                </a:solidFill>
                <a:latin typeface="+mn-lt"/>
              </a:rPr>
              <a:t> </a:t>
            </a:r>
            <a:r>
              <a:rPr dirty="0">
                <a:solidFill>
                  <a:srgbClr val="000000"/>
                </a:solidFill>
                <a:latin typeface="+mn-lt"/>
              </a:rPr>
              <a:t>to</a:t>
            </a:r>
            <a:r>
              <a:rPr spc="20" dirty="0">
                <a:solidFill>
                  <a:srgbClr val="000000"/>
                </a:solidFill>
                <a:latin typeface="+mn-lt"/>
              </a:rPr>
              <a:t> </a:t>
            </a:r>
            <a:r>
              <a:rPr spc="-30" dirty="0">
                <a:solidFill>
                  <a:srgbClr val="000000"/>
                </a:solidFill>
                <a:latin typeface="+mn-lt"/>
              </a:rPr>
              <a:t>be</a:t>
            </a:r>
            <a:r>
              <a:rPr spc="20" dirty="0">
                <a:solidFill>
                  <a:srgbClr val="000000"/>
                </a:solidFill>
                <a:latin typeface="+mn-lt"/>
              </a:rPr>
              <a:t> </a:t>
            </a:r>
            <a:r>
              <a:rPr spc="-75" dirty="0">
                <a:solidFill>
                  <a:srgbClr val="000000"/>
                </a:solidFill>
                <a:latin typeface="+mn-lt"/>
              </a:rPr>
              <a:t>successful</a:t>
            </a:r>
            <a:r>
              <a:rPr spc="20" dirty="0">
                <a:solidFill>
                  <a:srgbClr val="000000"/>
                </a:solidFill>
                <a:latin typeface="+mn-lt"/>
              </a:rPr>
              <a:t> </a:t>
            </a:r>
            <a:r>
              <a:rPr dirty="0">
                <a:solidFill>
                  <a:srgbClr val="000000"/>
                </a:solidFill>
                <a:latin typeface="+mn-lt"/>
              </a:rPr>
              <a:t>it</a:t>
            </a:r>
            <a:r>
              <a:rPr spc="25" dirty="0">
                <a:solidFill>
                  <a:srgbClr val="000000"/>
                </a:solidFill>
                <a:latin typeface="+mn-lt"/>
              </a:rPr>
              <a:t> </a:t>
            </a:r>
            <a:r>
              <a:rPr spc="-10" dirty="0">
                <a:solidFill>
                  <a:srgbClr val="000000"/>
                </a:solidFill>
                <a:latin typeface="+mn-lt"/>
              </a:rPr>
              <a:t>must</a:t>
            </a:r>
            <a:r>
              <a:rPr spc="20" dirty="0">
                <a:solidFill>
                  <a:srgbClr val="000000"/>
                </a:solidFill>
                <a:latin typeface="+mn-lt"/>
              </a:rPr>
              <a:t> </a:t>
            </a:r>
            <a:r>
              <a:rPr spc="-20" dirty="0">
                <a:solidFill>
                  <a:srgbClr val="000000"/>
                </a:solidFill>
                <a:latin typeface="+mn-lt"/>
              </a:rPr>
              <a:t>rest</a:t>
            </a:r>
            <a:r>
              <a:rPr spc="20" dirty="0">
                <a:solidFill>
                  <a:srgbClr val="000000"/>
                </a:solidFill>
                <a:latin typeface="+mn-lt"/>
              </a:rPr>
              <a:t> </a:t>
            </a:r>
            <a:r>
              <a:rPr spc="-25" dirty="0">
                <a:solidFill>
                  <a:srgbClr val="000000"/>
                </a:solidFill>
                <a:latin typeface="+mn-lt"/>
              </a:rPr>
              <a:t>at </a:t>
            </a:r>
            <a:r>
              <a:rPr spc="-85" dirty="0">
                <a:solidFill>
                  <a:srgbClr val="000000"/>
                </a:solidFill>
                <a:latin typeface="+mn-lt"/>
              </a:rPr>
              <a:t>some</a:t>
            </a:r>
            <a:r>
              <a:rPr spc="10" dirty="0">
                <a:solidFill>
                  <a:srgbClr val="000000"/>
                </a:solidFill>
                <a:latin typeface="+mn-lt"/>
              </a:rPr>
              <a:t> </a:t>
            </a:r>
            <a:r>
              <a:rPr dirty="0">
                <a:solidFill>
                  <a:srgbClr val="000000"/>
                </a:solidFill>
                <a:latin typeface="+mn-lt"/>
              </a:rPr>
              <a:t>point</a:t>
            </a:r>
            <a:r>
              <a:rPr spc="-35" dirty="0">
                <a:solidFill>
                  <a:srgbClr val="000000"/>
                </a:solidFill>
                <a:latin typeface="+mn-lt"/>
              </a:rPr>
              <a:t> </a:t>
            </a:r>
            <a:r>
              <a:rPr dirty="0">
                <a:solidFill>
                  <a:srgbClr val="000000"/>
                </a:solidFill>
                <a:latin typeface="+mn-lt"/>
              </a:rPr>
              <a:t>on</a:t>
            </a:r>
            <a:r>
              <a:rPr spc="-10" dirty="0">
                <a:solidFill>
                  <a:srgbClr val="000000"/>
                </a:solidFill>
                <a:latin typeface="+mn-lt"/>
              </a:rPr>
              <a:t> </a:t>
            </a:r>
            <a:r>
              <a:rPr dirty="0">
                <a:solidFill>
                  <a:srgbClr val="000000"/>
                </a:solidFill>
                <a:latin typeface="+mn-lt"/>
              </a:rPr>
              <a:t>the</a:t>
            </a:r>
            <a:r>
              <a:rPr spc="-10" dirty="0">
                <a:solidFill>
                  <a:srgbClr val="000000"/>
                </a:solidFill>
                <a:latin typeface="+mn-lt"/>
              </a:rPr>
              <a:t> </a:t>
            </a:r>
            <a:r>
              <a:rPr spc="-25" dirty="0">
                <a:solidFill>
                  <a:srgbClr val="000000"/>
                </a:solidFill>
                <a:latin typeface="+mn-lt"/>
              </a:rPr>
              <a:t>fallacy</a:t>
            </a:r>
            <a:r>
              <a:rPr spc="-10" dirty="0">
                <a:solidFill>
                  <a:srgbClr val="000000"/>
                </a:solidFill>
                <a:latin typeface="+mn-lt"/>
              </a:rPr>
              <a:t> </a:t>
            </a:r>
            <a:r>
              <a:rPr dirty="0">
                <a:solidFill>
                  <a:srgbClr val="000000"/>
                </a:solidFill>
                <a:latin typeface="+mn-lt"/>
              </a:rPr>
              <a:t>of</a:t>
            </a:r>
            <a:r>
              <a:rPr spc="-15" dirty="0">
                <a:solidFill>
                  <a:srgbClr val="000000"/>
                </a:solidFill>
                <a:latin typeface="+mn-lt"/>
              </a:rPr>
              <a:t> </a:t>
            </a:r>
            <a:r>
              <a:rPr spc="-20" dirty="0">
                <a:solidFill>
                  <a:srgbClr val="000000"/>
                </a:solidFill>
                <a:latin typeface="+mn-lt"/>
              </a:rPr>
              <a:t>affirming</a:t>
            </a:r>
            <a:r>
              <a:rPr spc="-10" dirty="0">
                <a:solidFill>
                  <a:srgbClr val="000000"/>
                </a:solidFill>
                <a:latin typeface="+mn-lt"/>
              </a:rPr>
              <a:t> </a:t>
            </a:r>
            <a:r>
              <a:rPr dirty="0">
                <a:solidFill>
                  <a:srgbClr val="000000"/>
                </a:solidFill>
                <a:latin typeface="+mn-lt"/>
              </a:rPr>
              <a:t>the</a:t>
            </a:r>
            <a:r>
              <a:rPr spc="-10" dirty="0">
                <a:solidFill>
                  <a:srgbClr val="000000"/>
                </a:solidFill>
                <a:latin typeface="+mn-lt"/>
              </a:rPr>
              <a:t> consequent.</a:t>
            </a:r>
          </a:p>
        </p:txBody>
      </p:sp>
      <p:sp>
        <p:nvSpPr>
          <p:cNvPr id="3" name="object 3"/>
          <p:cNvSpPr txBox="1"/>
          <p:nvPr/>
        </p:nvSpPr>
        <p:spPr>
          <a:xfrm>
            <a:off x="347294" y="1360879"/>
            <a:ext cx="3895725" cy="34945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a:t>
            </a:r>
            <a:r>
              <a:rPr sz="1100" spc="20" dirty="0">
                <a:latin typeface="+mn-lt"/>
                <a:cs typeface="Arial MT"/>
              </a:rPr>
              <a:t> </a:t>
            </a:r>
            <a:r>
              <a:rPr sz="1100" dirty="0">
                <a:latin typeface="+mn-lt"/>
                <a:cs typeface="Arial MT"/>
              </a:rPr>
              <a:t>fact</a:t>
            </a:r>
            <a:r>
              <a:rPr sz="1100" spc="20" dirty="0">
                <a:latin typeface="+mn-lt"/>
                <a:cs typeface="Arial MT"/>
              </a:rPr>
              <a:t> </a:t>
            </a:r>
            <a:r>
              <a:rPr sz="1100" dirty="0">
                <a:latin typeface="+mn-lt"/>
                <a:cs typeface="Arial MT"/>
              </a:rPr>
              <a:t>that</a:t>
            </a:r>
            <a:r>
              <a:rPr sz="1100" spc="20" dirty="0">
                <a:latin typeface="+mn-lt"/>
                <a:cs typeface="Arial MT"/>
              </a:rPr>
              <a:t> </a:t>
            </a:r>
            <a:r>
              <a:rPr sz="1100" spc="-50" dirty="0">
                <a:latin typeface="+mn-lt"/>
                <a:cs typeface="Arial MT"/>
              </a:rPr>
              <a:t>observation</a:t>
            </a:r>
            <a:r>
              <a:rPr sz="1100" spc="25" dirty="0">
                <a:latin typeface="+mn-lt"/>
                <a:cs typeface="Arial MT"/>
              </a:rPr>
              <a:t> </a:t>
            </a:r>
            <a:r>
              <a:rPr sz="1100" spc="-95" dirty="0">
                <a:latin typeface="+mn-lt"/>
                <a:cs typeface="Arial MT"/>
              </a:rPr>
              <a:t>precedes</a:t>
            </a:r>
            <a:r>
              <a:rPr sz="1100" spc="20" dirty="0">
                <a:latin typeface="+mn-lt"/>
                <a:cs typeface="Arial MT"/>
              </a:rPr>
              <a:t> </a:t>
            </a:r>
            <a:r>
              <a:rPr sz="1100" spc="-30" dirty="0">
                <a:latin typeface="+mn-lt"/>
                <a:cs typeface="Arial MT"/>
              </a:rPr>
              <a:t>theory</a:t>
            </a:r>
            <a:r>
              <a:rPr sz="1100" spc="20" dirty="0">
                <a:latin typeface="+mn-lt"/>
                <a:cs typeface="Arial MT"/>
              </a:rPr>
              <a:t> </a:t>
            </a:r>
            <a:r>
              <a:rPr sz="1100" spc="-25" dirty="0">
                <a:latin typeface="+mn-lt"/>
                <a:cs typeface="Arial MT"/>
              </a:rPr>
              <a:t>construction</a:t>
            </a:r>
            <a:r>
              <a:rPr sz="1100" spc="25" dirty="0">
                <a:latin typeface="+mn-lt"/>
                <a:cs typeface="Arial MT"/>
              </a:rPr>
              <a:t> </a:t>
            </a:r>
            <a:r>
              <a:rPr sz="1100" spc="-85" dirty="0">
                <a:latin typeface="+mn-lt"/>
                <a:cs typeface="Arial MT"/>
              </a:rPr>
              <a:t>means</a:t>
            </a:r>
            <a:r>
              <a:rPr sz="1100" spc="20" dirty="0">
                <a:latin typeface="+mn-lt"/>
                <a:cs typeface="Arial MT"/>
              </a:rPr>
              <a:t> </a:t>
            </a:r>
            <a:r>
              <a:rPr sz="1100" spc="-20" dirty="0">
                <a:latin typeface="+mn-lt"/>
                <a:cs typeface="Arial MT"/>
              </a:rPr>
              <a:t>that </a:t>
            </a:r>
            <a:r>
              <a:rPr sz="1100" dirty="0">
                <a:latin typeface="+mn-lt"/>
                <a:cs typeface="Arial MT"/>
              </a:rPr>
              <a:t>it’s</a:t>
            </a:r>
            <a:r>
              <a:rPr sz="1100" spc="40" dirty="0">
                <a:latin typeface="+mn-lt"/>
                <a:cs typeface="Arial MT"/>
              </a:rPr>
              <a:t> </a:t>
            </a:r>
            <a:r>
              <a:rPr sz="1100" spc="-65" dirty="0">
                <a:latin typeface="+mn-lt"/>
                <a:cs typeface="Arial MT"/>
              </a:rPr>
              <a:t>never</a:t>
            </a:r>
            <a:r>
              <a:rPr sz="1100" spc="40" dirty="0">
                <a:latin typeface="+mn-lt"/>
                <a:cs typeface="Arial MT"/>
              </a:rPr>
              <a:t> </a:t>
            </a:r>
            <a:r>
              <a:rPr sz="1100" spc="-85" dirty="0">
                <a:latin typeface="+mn-lt"/>
                <a:cs typeface="Arial MT"/>
              </a:rPr>
              <a:t>exposed</a:t>
            </a:r>
            <a:r>
              <a:rPr sz="1100" spc="45" dirty="0">
                <a:latin typeface="+mn-lt"/>
                <a:cs typeface="Arial MT"/>
              </a:rPr>
              <a:t> </a:t>
            </a:r>
            <a:r>
              <a:rPr sz="1100" dirty="0">
                <a:latin typeface="+mn-lt"/>
                <a:cs typeface="Arial MT"/>
              </a:rPr>
              <a:t>to</a:t>
            </a:r>
            <a:r>
              <a:rPr sz="1100" spc="40" dirty="0">
                <a:latin typeface="+mn-lt"/>
                <a:cs typeface="Arial MT"/>
              </a:rPr>
              <a:t> </a:t>
            </a:r>
            <a:r>
              <a:rPr sz="1100" spc="-10" dirty="0">
                <a:latin typeface="+mn-lt"/>
                <a:cs typeface="Arial MT"/>
              </a:rPr>
              <a:t>potential</a:t>
            </a:r>
            <a:r>
              <a:rPr sz="1100" spc="40" dirty="0">
                <a:latin typeface="+mn-lt"/>
                <a:cs typeface="Arial MT"/>
              </a:rPr>
              <a:t> </a:t>
            </a:r>
            <a:r>
              <a:rPr sz="1100" spc="-10" dirty="0">
                <a:latin typeface="+mn-lt"/>
                <a:cs typeface="Arial MT"/>
              </a:rPr>
              <a:t>falsification.</a:t>
            </a:r>
            <a:endParaRPr sz="1100" dirty="0">
              <a:latin typeface="+mn-lt"/>
              <a:cs typeface="Arial MT"/>
            </a:endParaRPr>
          </a:p>
        </p:txBody>
      </p:sp>
    </p:spTree>
  </p:cSld>
  <p:clrMapOvr>
    <a:masterClrMapping/>
  </p:clrMapOvr>
  <p:transition>
    <p:cut/>
  </p:transition>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429835"/>
          </a:xfrm>
          <a:prstGeom prst="rect">
            <a:avLst/>
          </a:prstGeom>
        </p:spPr>
        <p:txBody>
          <a:bodyPr vert="horz" wrap="square" lIns="0" tIns="86588" rIns="0" bIns="0" rtlCol="0">
            <a:spAutoFit/>
          </a:bodyPr>
          <a:lstStyle/>
          <a:p>
            <a:pPr marL="12700" marR="5080">
              <a:lnSpc>
                <a:spcPct val="102600"/>
              </a:lnSpc>
              <a:spcBef>
                <a:spcPts val="55"/>
              </a:spcBef>
            </a:pPr>
            <a:r>
              <a:rPr spc="-25" dirty="0">
                <a:solidFill>
                  <a:srgbClr val="00B0F0"/>
                </a:solidFill>
                <a:latin typeface="+mn-lt"/>
              </a:rPr>
              <a:t>Induction</a:t>
            </a:r>
            <a:r>
              <a:rPr spc="20" dirty="0">
                <a:latin typeface="+mn-lt"/>
              </a:rPr>
              <a:t> </a:t>
            </a:r>
            <a:r>
              <a:rPr spc="-10" dirty="0">
                <a:solidFill>
                  <a:srgbClr val="000000"/>
                </a:solidFill>
                <a:latin typeface="+mn-lt"/>
              </a:rPr>
              <a:t>is</a:t>
            </a:r>
            <a:r>
              <a:rPr spc="20" dirty="0">
                <a:solidFill>
                  <a:srgbClr val="000000"/>
                </a:solidFill>
                <a:latin typeface="+mn-lt"/>
              </a:rPr>
              <a:t> </a:t>
            </a:r>
            <a:r>
              <a:rPr spc="-35" dirty="0">
                <a:solidFill>
                  <a:srgbClr val="000000"/>
                </a:solidFill>
                <a:latin typeface="+mn-lt"/>
              </a:rPr>
              <a:t>problematic</a:t>
            </a:r>
            <a:r>
              <a:rPr spc="20" dirty="0">
                <a:solidFill>
                  <a:srgbClr val="000000"/>
                </a:solidFill>
                <a:latin typeface="+mn-lt"/>
              </a:rPr>
              <a:t> </a:t>
            </a:r>
            <a:r>
              <a:rPr spc="-90" dirty="0">
                <a:solidFill>
                  <a:srgbClr val="000000"/>
                </a:solidFill>
                <a:latin typeface="+mn-lt"/>
              </a:rPr>
              <a:t>because</a:t>
            </a:r>
            <a:r>
              <a:rPr spc="25" dirty="0">
                <a:solidFill>
                  <a:srgbClr val="000000"/>
                </a:solidFill>
                <a:latin typeface="+mn-lt"/>
              </a:rPr>
              <a:t> </a:t>
            </a:r>
            <a:r>
              <a:rPr dirty="0">
                <a:solidFill>
                  <a:srgbClr val="000000"/>
                </a:solidFill>
                <a:latin typeface="+mn-lt"/>
              </a:rPr>
              <a:t>to</a:t>
            </a:r>
            <a:r>
              <a:rPr spc="20" dirty="0">
                <a:solidFill>
                  <a:srgbClr val="000000"/>
                </a:solidFill>
                <a:latin typeface="+mn-lt"/>
              </a:rPr>
              <a:t> </a:t>
            </a:r>
            <a:r>
              <a:rPr spc="-30" dirty="0">
                <a:solidFill>
                  <a:srgbClr val="000000"/>
                </a:solidFill>
                <a:latin typeface="+mn-lt"/>
              </a:rPr>
              <a:t>be</a:t>
            </a:r>
            <a:r>
              <a:rPr spc="20" dirty="0">
                <a:solidFill>
                  <a:srgbClr val="000000"/>
                </a:solidFill>
                <a:latin typeface="+mn-lt"/>
              </a:rPr>
              <a:t> </a:t>
            </a:r>
            <a:r>
              <a:rPr spc="-75" dirty="0">
                <a:solidFill>
                  <a:srgbClr val="000000"/>
                </a:solidFill>
                <a:latin typeface="+mn-lt"/>
              </a:rPr>
              <a:t>successful</a:t>
            </a:r>
            <a:r>
              <a:rPr spc="20" dirty="0">
                <a:solidFill>
                  <a:srgbClr val="000000"/>
                </a:solidFill>
                <a:latin typeface="+mn-lt"/>
              </a:rPr>
              <a:t> </a:t>
            </a:r>
            <a:r>
              <a:rPr dirty="0">
                <a:solidFill>
                  <a:srgbClr val="000000"/>
                </a:solidFill>
                <a:latin typeface="+mn-lt"/>
              </a:rPr>
              <a:t>it</a:t>
            </a:r>
            <a:r>
              <a:rPr spc="25" dirty="0">
                <a:solidFill>
                  <a:srgbClr val="000000"/>
                </a:solidFill>
                <a:latin typeface="+mn-lt"/>
              </a:rPr>
              <a:t> </a:t>
            </a:r>
            <a:r>
              <a:rPr spc="-10" dirty="0">
                <a:solidFill>
                  <a:srgbClr val="000000"/>
                </a:solidFill>
                <a:latin typeface="+mn-lt"/>
              </a:rPr>
              <a:t>must</a:t>
            </a:r>
            <a:r>
              <a:rPr spc="20" dirty="0">
                <a:solidFill>
                  <a:srgbClr val="000000"/>
                </a:solidFill>
                <a:latin typeface="+mn-lt"/>
              </a:rPr>
              <a:t> </a:t>
            </a:r>
            <a:r>
              <a:rPr spc="-20" dirty="0">
                <a:solidFill>
                  <a:srgbClr val="000000"/>
                </a:solidFill>
                <a:latin typeface="+mn-lt"/>
              </a:rPr>
              <a:t>rest</a:t>
            </a:r>
            <a:r>
              <a:rPr spc="20" dirty="0">
                <a:solidFill>
                  <a:srgbClr val="000000"/>
                </a:solidFill>
                <a:latin typeface="+mn-lt"/>
              </a:rPr>
              <a:t> </a:t>
            </a:r>
            <a:r>
              <a:rPr spc="-25" dirty="0">
                <a:solidFill>
                  <a:srgbClr val="000000"/>
                </a:solidFill>
                <a:latin typeface="+mn-lt"/>
              </a:rPr>
              <a:t>at </a:t>
            </a:r>
            <a:r>
              <a:rPr spc="-85" dirty="0">
                <a:solidFill>
                  <a:srgbClr val="000000"/>
                </a:solidFill>
                <a:latin typeface="+mn-lt"/>
              </a:rPr>
              <a:t>some</a:t>
            </a:r>
            <a:r>
              <a:rPr spc="10" dirty="0">
                <a:solidFill>
                  <a:srgbClr val="000000"/>
                </a:solidFill>
                <a:latin typeface="+mn-lt"/>
              </a:rPr>
              <a:t> </a:t>
            </a:r>
            <a:r>
              <a:rPr dirty="0">
                <a:solidFill>
                  <a:srgbClr val="000000"/>
                </a:solidFill>
                <a:latin typeface="+mn-lt"/>
              </a:rPr>
              <a:t>point</a:t>
            </a:r>
            <a:r>
              <a:rPr spc="-35" dirty="0">
                <a:solidFill>
                  <a:srgbClr val="000000"/>
                </a:solidFill>
                <a:latin typeface="+mn-lt"/>
              </a:rPr>
              <a:t> </a:t>
            </a:r>
            <a:r>
              <a:rPr dirty="0">
                <a:solidFill>
                  <a:srgbClr val="000000"/>
                </a:solidFill>
                <a:latin typeface="+mn-lt"/>
              </a:rPr>
              <a:t>on</a:t>
            </a:r>
            <a:r>
              <a:rPr spc="-10" dirty="0">
                <a:solidFill>
                  <a:srgbClr val="000000"/>
                </a:solidFill>
                <a:latin typeface="+mn-lt"/>
              </a:rPr>
              <a:t> </a:t>
            </a:r>
            <a:r>
              <a:rPr dirty="0">
                <a:solidFill>
                  <a:srgbClr val="000000"/>
                </a:solidFill>
                <a:latin typeface="+mn-lt"/>
              </a:rPr>
              <a:t>the</a:t>
            </a:r>
            <a:r>
              <a:rPr spc="-10" dirty="0">
                <a:solidFill>
                  <a:srgbClr val="000000"/>
                </a:solidFill>
                <a:latin typeface="+mn-lt"/>
              </a:rPr>
              <a:t> </a:t>
            </a:r>
            <a:r>
              <a:rPr spc="-25" dirty="0">
                <a:solidFill>
                  <a:srgbClr val="000000"/>
                </a:solidFill>
                <a:latin typeface="+mn-lt"/>
              </a:rPr>
              <a:t>fallacy</a:t>
            </a:r>
            <a:r>
              <a:rPr spc="-10" dirty="0">
                <a:solidFill>
                  <a:srgbClr val="000000"/>
                </a:solidFill>
                <a:latin typeface="+mn-lt"/>
              </a:rPr>
              <a:t> </a:t>
            </a:r>
            <a:r>
              <a:rPr dirty="0">
                <a:solidFill>
                  <a:srgbClr val="000000"/>
                </a:solidFill>
                <a:latin typeface="+mn-lt"/>
              </a:rPr>
              <a:t>of</a:t>
            </a:r>
            <a:r>
              <a:rPr spc="-15" dirty="0">
                <a:solidFill>
                  <a:srgbClr val="000000"/>
                </a:solidFill>
                <a:latin typeface="+mn-lt"/>
              </a:rPr>
              <a:t> </a:t>
            </a:r>
            <a:r>
              <a:rPr spc="-20" dirty="0">
                <a:solidFill>
                  <a:srgbClr val="000000"/>
                </a:solidFill>
                <a:latin typeface="+mn-lt"/>
              </a:rPr>
              <a:t>affirming</a:t>
            </a:r>
            <a:r>
              <a:rPr spc="-10" dirty="0">
                <a:solidFill>
                  <a:srgbClr val="000000"/>
                </a:solidFill>
                <a:latin typeface="+mn-lt"/>
              </a:rPr>
              <a:t> </a:t>
            </a:r>
            <a:r>
              <a:rPr dirty="0">
                <a:solidFill>
                  <a:srgbClr val="000000"/>
                </a:solidFill>
                <a:latin typeface="+mn-lt"/>
              </a:rPr>
              <a:t>the</a:t>
            </a:r>
            <a:r>
              <a:rPr spc="-10" dirty="0">
                <a:solidFill>
                  <a:srgbClr val="000000"/>
                </a:solidFill>
                <a:latin typeface="+mn-lt"/>
              </a:rPr>
              <a:t> consequent.</a:t>
            </a:r>
          </a:p>
        </p:txBody>
      </p:sp>
      <p:sp>
        <p:nvSpPr>
          <p:cNvPr id="3" name="object 3"/>
          <p:cNvSpPr txBox="1"/>
          <p:nvPr/>
        </p:nvSpPr>
        <p:spPr>
          <a:xfrm>
            <a:off x="347294" y="1360879"/>
            <a:ext cx="3895725" cy="1068070"/>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a:t>
            </a:r>
            <a:r>
              <a:rPr sz="1100" spc="20" dirty="0">
                <a:latin typeface="+mn-lt"/>
                <a:cs typeface="Arial MT"/>
              </a:rPr>
              <a:t> </a:t>
            </a:r>
            <a:r>
              <a:rPr sz="1100" dirty="0">
                <a:latin typeface="+mn-lt"/>
                <a:cs typeface="Arial MT"/>
              </a:rPr>
              <a:t>fact</a:t>
            </a:r>
            <a:r>
              <a:rPr sz="1100" spc="20" dirty="0">
                <a:latin typeface="+mn-lt"/>
                <a:cs typeface="Arial MT"/>
              </a:rPr>
              <a:t> </a:t>
            </a:r>
            <a:r>
              <a:rPr sz="1100" dirty="0">
                <a:latin typeface="+mn-lt"/>
                <a:cs typeface="Arial MT"/>
              </a:rPr>
              <a:t>that</a:t>
            </a:r>
            <a:r>
              <a:rPr sz="1100" spc="20" dirty="0">
                <a:latin typeface="+mn-lt"/>
                <a:cs typeface="Arial MT"/>
              </a:rPr>
              <a:t> </a:t>
            </a:r>
            <a:r>
              <a:rPr sz="1100" spc="-50" dirty="0">
                <a:latin typeface="+mn-lt"/>
                <a:cs typeface="Arial MT"/>
              </a:rPr>
              <a:t>observation</a:t>
            </a:r>
            <a:r>
              <a:rPr sz="1100" spc="25" dirty="0">
                <a:latin typeface="+mn-lt"/>
                <a:cs typeface="Arial MT"/>
              </a:rPr>
              <a:t> </a:t>
            </a:r>
            <a:r>
              <a:rPr sz="1100" spc="-95" dirty="0">
                <a:latin typeface="+mn-lt"/>
                <a:cs typeface="Arial MT"/>
              </a:rPr>
              <a:t>precedes</a:t>
            </a:r>
            <a:r>
              <a:rPr sz="1100" spc="20" dirty="0">
                <a:latin typeface="+mn-lt"/>
                <a:cs typeface="Arial MT"/>
              </a:rPr>
              <a:t> </a:t>
            </a:r>
            <a:r>
              <a:rPr sz="1100" spc="-30" dirty="0">
                <a:latin typeface="+mn-lt"/>
                <a:cs typeface="Arial MT"/>
              </a:rPr>
              <a:t>theory</a:t>
            </a:r>
            <a:r>
              <a:rPr sz="1100" spc="20" dirty="0">
                <a:latin typeface="+mn-lt"/>
                <a:cs typeface="Arial MT"/>
              </a:rPr>
              <a:t> </a:t>
            </a:r>
            <a:r>
              <a:rPr sz="1100" spc="-25" dirty="0">
                <a:latin typeface="+mn-lt"/>
                <a:cs typeface="Arial MT"/>
              </a:rPr>
              <a:t>construction</a:t>
            </a:r>
            <a:r>
              <a:rPr sz="1100" spc="25" dirty="0">
                <a:latin typeface="+mn-lt"/>
                <a:cs typeface="Arial MT"/>
              </a:rPr>
              <a:t> </a:t>
            </a:r>
            <a:r>
              <a:rPr sz="1100" spc="-85" dirty="0">
                <a:latin typeface="+mn-lt"/>
                <a:cs typeface="Arial MT"/>
              </a:rPr>
              <a:t>means</a:t>
            </a:r>
            <a:r>
              <a:rPr sz="1100" spc="20" dirty="0">
                <a:latin typeface="+mn-lt"/>
                <a:cs typeface="Arial MT"/>
              </a:rPr>
              <a:t> </a:t>
            </a:r>
            <a:r>
              <a:rPr sz="1100" spc="-20" dirty="0">
                <a:latin typeface="+mn-lt"/>
                <a:cs typeface="Arial MT"/>
              </a:rPr>
              <a:t>that </a:t>
            </a:r>
            <a:r>
              <a:rPr sz="1100" dirty="0">
                <a:latin typeface="+mn-lt"/>
                <a:cs typeface="Arial MT"/>
              </a:rPr>
              <a:t>it’s</a:t>
            </a:r>
            <a:r>
              <a:rPr sz="1100" spc="40" dirty="0">
                <a:latin typeface="+mn-lt"/>
                <a:cs typeface="Arial MT"/>
              </a:rPr>
              <a:t> </a:t>
            </a:r>
            <a:r>
              <a:rPr sz="1100" spc="-65" dirty="0">
                <a:latin typeface="+mn-lt"/>
                <a:cs typeface="Arial MT"/>
              </a:rPr>
              <a:t>never</a:t>
            </a:r>
            <a:r>
              <a:rPr sz="1100" spc="40" dirty="0">
                <a:latin typeface="+mn-lt"/>
                <a:cs typeface="Arial MT"/>
              </a:rPr>
              <a:t> </a:t>
            </a:r>
            <a:r>
              <a:rPr sz="1100" spc="-85" dirty="0">
                <a:latin typeface="+mn-lt"/>
                <a:cs typeface="Arial MT"/>
              </a:rPr>
              <a:t>exposed</a:t>
            </a:r>
            <a:r>
              <a:rPr sz="1100" spc="45" dirty="0">
                <a:latin typeface="+mn-lt"/>
                <a:cs typeface="Arial MT"/>
              </a:rPr>
              <a:t> </a:t>
            </a:r>
            <a:r>
              <a:rPr sz="1100" dirty="0">
                <a:latin typeface="+mn-lt"/>
                <a:cs typeface="Arial MT"/>
              </a:rPr>
              <a:t>to</a:t>
            </a:r>
            <a:r>
              <a:rPr sz="1100" spc="40" dirty="0">
                <a:latin typeface="+mn-lt"/>
                <a:cs typeface="Arial MT"/>
              </a:rPr>
              <a:t> </a:t>
            </a:r>
            <a:r>
              <a:rPr sz="1100" spc="-10" dirty="0">
                <a:latin typeface="+mn-lt"/>
                <a:cs typeface="Arial MT"/>
              </a:rPr>
              <a:t>potential</a:t>
            </a:r>
            <a:r>
              <a:rPr sz="1100" spc="40" dirty="0">
                <a:latin typeface="+mn-lt"/>
                <a:cs typeface="Arial MT"/>
              </a:rPr>
              <a:t> </a:t>
            </a:r>
            <a:r>
              <a:rPr sz="1100" spc="-10" dirty="0">
                <a:latin typeface="+mn-lt"/>
                <a:cs typeface="Arial MT"/>
              </a:rPr>
              <a:t>falsification.</a:t>
            </a:r>
            <a:endParaRPr sz="1100" dirty="0">
              <a:latin typeface="+mn-lt"/>
              <a:cs typeface="Arial MT"/>
            </a:endParaRPr>
          </a:p>
          <a:p>
            <a:pPr>
              <a:lnSpc>
                <a:spcPct val="100000"/>
              </a:lnSpc>
            </a:pPr>
            <a:endParaRPr sz="1100" dirty="0">
              <a:latin typeface="+mn-lt"/>
              <a:cs typeface="Arial MT"/>
            </a:endParaRPr>
          </a:p>
          <a:p>
            <a:pPr>
              <a:lnSpc>
                <a:spcPct val="100000"/>
              </a:lnSpc>
              <a:spcBef>
                <a:spcPts val="305"/>
              </a:spcBef>
            </a:pPr>
            <a:endParaRPr sz="1100" dirty="0">
              <a:solidFill>
                <a:srgbClr val="00B0F0"/>
              </a:solidFill>
              <a:latin typeface="+mn-lt"/>
              <a:cs typeface="Arial MT"/>
            </a:endParaRPr>
          </a:p>
          <a:p>
            <a:pPr marL="12700" marR="146050">
              <a:lnSpc>
                <a:spcPct val="102600"/>
              </a:lnSpc>
            </a:pPr>
            <a:r>
              <a:rPr sz="1100" spc="-35" dirty="0">
                <a:solidFill>
                  <a:srgbClr val="00B0F0"/>
                </a:solidFill>
                <a:latin typeface="+mn-lt"/>
                <a:cs typeface="Arial MT"/>
              </a:rPr>
              <a:t>Popper:</a:t>
            </a:r>
            <a:r>
              <a:rPr sz="1100" spc="25" dirty="0">
                <a:solidFill>
                  <a:srgbClr val="00B0F0"/>
                </a:solidFill>
                <a:latin typeface="+mn-lt"/>
                <a:cs typeface="Arial MT"/>
              </a:rPr>
              <a:t> </a:t>
            </a:r>
            <a:r>
              <a:rPr sz="1100" spc="-25" dirty="0">
                <a:solidFill>
                  <a:srgbClr val="00B0F0"/>
                </a:solidFill>
                <a:latin typeface="+mn-lt"/>
                <a:cs typeface="Arial MT"/>
              </a:rPr>
              <a:t>Induction</a:t>
            </a:r>
            <a:r>
              <a:rPr sz="1100" spc="-10" dirty="0">
                <a:solidFill>
                  <a:srgbClr val="00B0F0"/>
                </a:solidFill>
                <a:latin typeface="+mn-lt"/>
                <a:cs typeface="Arial MT"/>
              </a:rPr>
              <a:t> </a:t>
            </a:r>
            <a:r>
              <a:rPr sz="1100" dirty="0">
                <a:solidFill>
                  <a:srgbClr val="00B0F0"/>
                </a:solidFill>
                <a:latin typeface="+mn-lt"/>
                <a:cs typeface="Arial MT"/>
              </a:rPr>
              <a:t>isn’t</a:t>
            </a:r>
            <a:r>
              <a:rPr sz="1100" spc="-5" dirty="0">
                <a:solidFill>
                  <a:srgbClr val="00B0F0"/>
                </a:solidFill>
                <a:latin typeface="+mn-lt"/>
                <a:cs typeface="Arial MT"/>
              </a:rPr>
              <a:t> </a:t>
            </a:r>
            <a:r>
              <a:rPr sz="1100" spc="-85" dirty="0">
                <a:solidFill>
                  <a:srgbClr val="00B0F0"/>
                </a:solidFill>
                <a:latin typeface="+mn-lt"/>
                <a:cs typeface="Arial MT"/>
              </a:rPr>
              <a:t>so</a:t>
            </a:r>
            <a:r>
              <a:rPr sz="1100" spc="10" dirty="0">
                <a:solidFill>
                  <a:srgbClr val="00B0F0"/>
                </a:solidFill>
                <a:latin typeface="+mn-lt"/>
                <a:cs typeface="Arial MT"/>
              </a:rPr>
              <a:t> </a:t>
            </a:r>
            <a:r>
              <a:rPr sz="1100" spc="-30" dirty="0">
                <a:solidFill>
                  <a:srgbClr val="00B0F0"/>
                </a:solidFill>
                <a:latin typeface="+mn-lt"/>
                <a:cs typeface="Arial MT"/>
              </a:rPr>
              <a:t>much</a:t>
            </a:r>
            <a:r>
              <a:rPr sz="1100" spc="-10" dirty="0">
                <a:solidFill>
                  <a:srgbClr val="00B0F0"/>
                </a:solidFill>
                <a:latin typeface="+mn-lt"/>
                <a:cs typeface="Arial MT"/>
              </a:rPr>
              <a:t> </a:t>
            </a:r>
            <a:r>
              <a:rPr sz="1100" spc="-25" dirty="0">
                <a:solidFill>
                  <a:srgbClr val="00B0F0"/>
                </a:solidFill>
                <a:latin typeface="+mn-lt"/>
                <a:cs typeface="Arial MT"/>
              </a:rPr>
              <a:t>wrong,</a:t>
            </a:r>
            <a:r>
              <a:rPr sz="1100" spc="-10" dirty="0">
                <a:solidFill>
                  <a:srgbClr val="00B0F0"/>
                </a:solidFill>
                <a:latin typeface="+mn-lt"/>
                <a:cs typeface="Arial MT"/>
              </a:rPr>
              <a:t> </a:t>
            </a:r>
            <a:r>
              <a:rPr sz="1100" spc="-105" dirty="0">
                <a:solidFill>
                  <a:srgbClr val="00B0F0"/>
                </a:solidFill>
                <a:latin typeface="+mn-lt"/>
                <a:cs typeface="Arial MT"/>
              </a:rPr>
              <a:t>as</a:t>
            </a:r>
            <a:r>
              <a:rPr sz="1100" spc="30" dirty="0">
                <a:solidFill>
                  <a:srgbClr val="00B0F0"/>
                </a:solidFill>
                <a:latin typeface="+mn-lt"/>
                <a:cs typeface="Arial MT"/>
              </a:rPr>
              <a:t> </a:t>
            </a:r>
            <a:r>
              <a:rPr sz="1100" spc="-45" dirty="0">
                <a:solidFill>
                  <a:srgbClr val="00B0F0"/>
                </a:solidFill>
                <a:latin typeface="+mn-lt"/>
                <a:cs typeface="Arial MT"/>
              </a:rPr>
              <a:t>impossible.</a:t>
            </a:r>
            <a:r>
              <a:rPr sz="1100" spc="90" dirty="0">
                <a:solidFill>
                  <a:srgbClr val="00B0F0"/>
                </a:solidFill>
                <a:latin typeface="+mn-lt"/>
                <a:cs typeface="Arial MT"/>
              </a:rPr>
              <a:t> </a:t>
            </a:r>
            <a:r>
              <a:rPr sz="1100" spc="-30" dirty="0">
                <a:solidFill>
                  <a:srgbClr val="00B0F0"/>
                </a:solidFill>
                <a:latin typeface="+mn-lt"/>
                <a:cs typeface="Arial MT"/>
              </a:rPr>
              <a:t>We’re</a:t>
            </a:r>
            <a:r>
              <a:rPr sz="1100" spc="-5" dirty="0">
                <a:solidFill>
                  <a:srgbClr val="00B0F0"/>
                </a:solidFill>
                <a:latin typeface="+mn-lt"/>
                <a:cs typeface="Arial MT"/>
              </a:rPr>
              <a:t> </a:t>
            </a:r>
            <a:r>
              <a:rPr sz="1100" spc="-25" dirty="0">
                <a:solidFill>
                  <a:srgbClr val="00B0F0"/>
                </a:solidFill>
                <a:latin typeface="+mn-lt"/>
                <a:cs typeface="Arial MT"/>
              </a:rPr>
              <a:t>all </a:t>
            </a:r>
            <a:r>
              <a:rPr sz="1100" spc="-10" dirty="0">
                <a:solidFill>
                  <a:srgbClr val="00B0F0"/>
                </a:solidFill>
                <a:latin typeface="+mn-lt"/>
                <a:cs typeface="Arial MT"/>
              </a:rPr>
              <a:t>deductivists.</a:t>
            </a:r>
            <a:endParaRPr sz="1100" dirty="0">
              <a:solidFill>
                <a:srgbClr val="00B0F0"/>
              </a:solidFill>
              <a:latin typeface="+mn-lt"/>
              <a:cs typeface="Arial MT"/>
            </a:endParaRPr>
          </a:p>
        </p:txBody>
      </p:sp>
    </p:spTree>
  </p:cSld>
  <p:clrMapOvr>
    <a:masterClrMapping/>
  </p:clrMapOvr>
  <p:transition>
    <p:cut/>
  </p:transition>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92974" y="1225151"/>
            <a:ext cx="1822450" cy="276999"/>
          </a:xfrm>
          <a:prstGeom prst="rect">
            <a:avLst/>
          </a:prstGeom>
        </p:spPr>
        <p:txBody>
          <a:bodyPr vert="horz" wrap="square" lIns="0" tIns="15240" rIns="0" bIns="0" rtlCol="0">
            <a:spAutoFit/>
          </a:bodyPr>
          <a:lstStyle/>
          <a:p>
            <a:pPr marL="12700">
              <a:lnSpc>
                <a:spcPct val="100000"/>
              </a:lnSpc>
              <a:spcBef>
                <a:spcPts val="120"/>
              </a:spcBef>
            </a:pPr>
            <a:r>
              <a:rPr sz="1700" spc="-35" dirty="0">
                <a:latin typeface="+mn-lt"/>
                <a:cs typeface="Tahoma"/>
              </a:rPr>
              <a:t>Myths</a:t>
            </a:r>
            <a:r>
              <a:rPr sz="1700" spc="-70" dirty="0">
                <a:latin typeface="+mn-lt"/>
                <a:cs typeface="Tahoma"/>
              </a:rPr>
              <a:t> about</a:t>
            </a:r>
            <a:r>
              <a:rPr sz="1700" spc="-65" dirty="0">
                <a:latin typeface="+mn-lt"/>
                <a:cs typeface="Tahoma"/>
              </a:rPr>
              <a:t> </a:t>
            </a:r>
            <a:r>
              <a:rPr sz="1700" spc="-90" dirty="0">
                <a:latin typeface="+mn-lt"/>
                <a:cs typeface="Tahoma"/>
              </a:rPr>
              <a:t>Science</a:t>
            </a:r>
            <a:endParaRPr sz="1700" dirty="0">
              <a:latin typeface="+mn-lt"/>
              <a:cs typeface="Tahoma"/>
            </a:endParaRPr>
          </a:p>
        </p:txBody>
      </p:sp>
    </p:spTree>
  </p:cSld>
  <p:clrMapOvr>
    <a:masterClrMapping/>
  </p:clrMapOvr>
  <p:transition>
    <p:cut/>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250" y="130175"/>
            <a:ext cx="1581785" cy="232756"/>
          </a:xfrm>
          <a:prstGeom prst="rect">
            <a:avLst/>
          </a:prstGeom>
        </p:spPr>
        <p:txBody>
          <a:bodyPr vert="horz" wrap="square" lIns="0" tIns="17145" rIns="0" bIns="0" rtlCol="0">
            <a:spAutoFit/>
          </a:bodyPr>
          <a:lstStyle/>
          <a:p>
            <a:pPr marL="12700">
              <a:lnSpc>
                <a:spcPct val="100000"/>
              </a:lnSpc>
              <a:spcBef>
                <a:spcPts val="135"/>
              </a:spcBef>
            </a:pPr>
            <a:r>
              <a:rPr sz="1400" dirty="0">
                <a:solidFill>
                  <a:srgbClr val="000000"/>
                </a:solidFill>
                <a:latin typeface="+mn-lt"/>
                <a:cs typeface="Tahoma"/>
              </a:rPr>
              <a:t>Myths</a:t>
            </a:r>
            <a:r>
              <a:rPr sz="1400" spc="-45" dirty="0">
                <a:solidFill>
                  <a:srgbClr val="000000"/>
                </a:solidFill>
                <a:latin typeface="+mn-lt"/>
                <a:cs typeface="Tahoma"/>
              </a:rPr>
              <a:t> </a:t>
            </a:r>
            <a:r>
              <a:rPr sz="1400" spc="-10" dirty="0">
                <a:solidFill>
                  <a:srgbClr val="000000"/>
                </a:solidFill>
                <a:latin typeface="+mn-lt"/>
                <a:cs typeface="Tahoma"/>
              </a:rPr>
              <a:t>about</a:t>
            </a:r>
            <a:r>
              <a:rPr sz="1400" spc="-45" dirty="0">
                <a:solidFill>
                  <a:srgbClr val="000000"/>
                </a:solidFill>
                <a:latin typeface="+mn-lt"/>
                <a:cs typeface="Tahoma"/>
              </a:rPr>
              <a:t> </a:t>
            </a:r>
            <a:r>
              <a:rPr sz="1400" spc="-40" dirty="0">
                <a:solidFill>
                  <a:srgbClr val="000000"/>
                </a:solidFill>
                <a:latin typeface="+mn-lt"/>
                <a:cs typeface="Tahoma"/>
              </a:rPr>
              <a:t>Science</a:t>
            </a:r>
            <a:endParaRPr sz="1400" dirty="0">
              <a:latin typeface="+mn-lt"/>
              <a:cs typeface="Tahoma"/>
            </a:endParaRPr>
          </a:p>
        </p:txBody>
      </p:sp>
      <p:sp>
        <p:nvSpPr>
          <p:cNvPr id="3" name="object 3"/>
          <p:cNvSpPr txBox="1"/>
          <p:nvPr/>
        </p:nvSpPr>
        <p:spPr>
          <a:xfrm>
            <a:off x="447357" y="897215"/>
            <a:ext cx="3813810" cy="1645194"/>
          </a:xfrm>
          <a:prstGeom prst="rect">
            <a:avLst/>
          </a:prstGeom>
        </p:spPr>
        <p:txBody>
          <a:bodyPr vert="horz" wrap="square" lIns="0" tIns="11430" rIns="0" bIns="0" rtlCol="0">
            <a:spAutoFit/>
          </a:bodyPr>
          <a:lstStyle/>
          <a:p>
            <a:pPr marL="187960" indent="-175260">
              <a:lnSpc>
                <a:spcPct val="100000"/>
              </a:lnSpc>
              <a:spcBef>
                <a:spcPts val="90"/>
              </a:spcBef>
              <a:buAutoNum type="arabicPeriod"/>
              <a:tabLst>
                <a:tab pos="187960" algn="l"/>
              </a:tabLst>
            </a:pPr>
            <a:r>
              <a:rPr sz="1100" spc="-85" dirty="0">
                <a:latin typeface="+mn-lt"/>
                <a:cs typeface="Arial MT"/>
              </a:rPr>
              <a:t>Science</a:t>
            </a:r>
            <a:r>
              <a:rPr sz="1100" spc="15" dirty="0">
                <a:latin typeface="+mn-lt"/>
                <a:cs typeface="Arial MT"/>
              </a:rPr>
              <a:t> </a:t>
            </a:r>
            <a:r>
              <a:rPr sz="1100" spc="-75" dirty="0">
                <a:latin typeface="+mn-lt"/>
                <a:cs typeface="Arial MT"/>
              </a:rPr>
              <a:t>proves</a:t>
            </a:r>
            <a:r>
              <a:rPr sz="1100" spc="15" dirty="0">
                <a:latin typeface="+mn-lt"/>
                <a:cs typeface="Arial MT"/>
              </a:rPr>
              <a:t> </a:t>
            </a:r>
            <a:r>
              <a:rPr sz="1100" spc="-20" dirty="0">
                <a:latin typeface="+mn-lt"/>
                <a:cs typeface="Arial MT"/>
              </a:rPr>
              <a:t>things</a:t>
            </a:r>
            <a:r>
              <a:rPr sz="1100" spc="20" dirty="0">
                <a:latin typeface="+mn-lt"/>
                <a:cs typeface="Arial MT"/>
              </a:rPr>
              <a:t> </a:t>
            </a:r>
            <a:r>
              <a:rPr sz="1100" spc="-45" dirty="0">
                <a:latin typeface="+mn-lt"/>
                <a:cs typeface="Arial MT"/>
              </a:rPr>
              <a:t>and</a:t>
            </a:r>
            <a:r>
              <a:rPr sz="1100" spc="15" dirty="0">
                <a:latin typeface="+mn-lt"/>
                <a:cs typeface="Arial MT"/>
              </a:rPr>
              <a:t> </a:t>
            </a:r>
            <a:r>
              <a:rPr sz="1100" spc="-75" dirty="0">
                <a:latin typeface="+mn-lt"/>
                <a:cs typeface="Arial MT"/>
              </a:rPr>
              <a:t>leads</a:t>
            </a:r>
            <a:r>
              <a:rPr sz="1100" spc="15" dirty="0">
                <a:latin typeface="+mn-lt"/>
                <a:cs typeface="Arial MT"/>
              </a:rPr>
              <a:t> </a:t>
            </a:r>
            <a:r>
              <a:rPr sz="1100" dirty="0">
                <a:latin typeface="+mn-lt"/>
                <a:cs typeface="Arial MT"/>
              </a:rPr>
              <a:t>to</a:t>
            </a:r>
            <a:r>
              <a:rPr sz="1100" spc="20" dirty="0">
                <a:latin typeface="+mn-lt"/>
                <a:cs typeface="Arial MT"/>
              </a:rPr>
              <a:t> </a:t>
            </a:r>
            <a:r>
              <a:rPr sz="1100" spc="-25" dirty="0">
                <a:latin typeface="+mn-lt"/>
                <a:cs typeface="Arial MT"/>
              </a:rPr>
              <a:t>certain</a:t>
            </a:r>
            <a:r>
              <a:rPr sz="1100" spc="15" dirty="0">
                <a:latin typeface="+mn-lt"/>
                <a:cs typeface="Arial MT"/>
              </a:rPr>
              <a:t> </a:t>
            </a:r>
            <a:r>
              <a:rPr sz="1100" spc="-45" dirty="0">
                <a:latin typeface="+mn-lt"/>
                <a:cs typeface="Arial MT"/>
              </a:rPr>
              <a:t>and</a:t>
            </a:r>
            <a:r>
              <a:rPr sz="1100" spc="15" dirty="0">
                <a:latin typeface="+mn-lt"/>
                <a:cs typeface="Arial MT"/>
              </a:rPr>
              <a:t> </a:t>
            </a:r>
            <a:r>
              <a:rPr sz="1100" spc="-35" dirty="0">
                <a:latin typeface="+mn-lt"/>
                <a:cs typeface="Arial MT"/>
              </a:rPr>
              <a:t>verifiable</a:t>
            </a:r>
            <a:r>
              <a:rPr sz="1100" spc="20" dirty="0">
                <a:latin typeface="+mn-lt"/>
                <a:cs typeface="Arial MT"/>
              </a:rPr>
              <a:t> </a:t>
            </a:r>
            <a:r>
              <a:rPr sz="1100" spc="-10" dirty="0">
                <a:latin typeface="+mn-lt"/>
                <a:cs typeface="Arial MT"/>
              </a:rPr>
              <a:t>truth.</a:t>
            </a:r>
            <a:endParaRPr sz="1100" dirty="0">
              <a:latin typeface="+mn-lt"/>
              <a:cs typeface="Arial MT"/>
            </a:endParaRPr>
          </a:p>
          <a:p>
            <a:pPr>
              <a:lnSpc>
                <a:spcPct val="100000"/>
              </a:lnSpc>
              <a:spcBef>
                <a:spcPts val="685"/>
              </a:spcBef>
              <a:buFont typeface="Arial MT"/>
              <a:buAutoNum type="arabicPeriod"/>
            </a:pPr>
            <a:endParaRPr sz="1100" dirty="0">
              <a:latin typeface="+mn-lt"/>
              <a:cs typeface="Arial MT"/>
            </a:endParaRPr>
          </a:p>
          <a:p>
            <a:pPr marL="187325" marR="99695" indent="-175260">
              <a:lnSpc>
                <a:spcPct val="102699"/>
              </a:lnSpc>
              <a:buAutoNum type="arabicPeriod"/>
              <a:tabLst>
                <a:tab pos="189230" algn="l"/>
              </a:tabLst>
            </a:pPr>
            <a:r>
              <a:rPr sz="1100" spc="-85" dirty="0">
                <a:latin typeface="+mn-lt"/>
                <a:cs typeface="Arial MT"/>
              </a:rPr>
              <a:t>Science</a:t>
            </a:r>
            <a:r>
              <a:rPr sz="1100" spc="10" dirty="0">
                <a:latin typeface="+mn-lt"/>
                <a:cs typeface="Arial MT"/>
              </a:rPr>
              <a:t> </a:t>
            </a:r>
            <a:r>
              <a:rPr sz="1100" spc="-45" dirty="0">
                <a:latin typeface="+mn-lt"/>
                <a:cs typeface="Arial MT"/>
              </a:rPr>
              <a:t>can</a:t>
            </a:r>
            <a:r>
              <a:rPr sz="1100" spc="-5" dirty="0">
                <a:latin typeface="+mn-lt"/>
                <a:cs typeface="Arial MT"/>
              </a:rPr>
              <a:t> </a:t>
            </a:r>
            <a:r>
              <a:rPr sz="1100" spc="-30" dirty="0">
                <a:latin typeface="+mn-lt"/>
                <a:cs typeface="Arial MT"/>
              </a:rPr>
              <a:t>be</a:t>
            </a:r>
            <a:r>
              <a:rPr sz="1100" spc="5" dirty="0">
                <a:latin typeface="+mn-lt"/>
                <a:cs typeface="Arial MT"/>
              </a:rPr>
              <a:t> </a:t>
            </a:r>
            <a:r>
              <a:rPr sz="1100" spc="-65" dirty="0">
                <a:latin typeface="+mn-lt"/>
                <a:cs typeface="Arial MT"/>
              </a:rPr>
              <a:t>done</a:t>
            </a:r>
            <a:r>
              <a:rPr sz="1100" spc="5" dirty="0">
                <a:latin typeface="+mn-lt"/>
                <a:cs typeface="Arial MT"/>
              </a:rPr>
              <a:t> </a:t>
            </a:r>
            <a:r>
              <a:rPr sz="1100" spc="-20" dirty="0">
                <a:latin typeface="+mn-lt"/>
                <a:cs typeface="Arial MT"/>
              </a:rPr>
              <a:t>only</a:t>
            </a:r>
            <a:r>
              <a:rPr sz="1100" spc="5" dirty="0">
                <a:latin typeface="+mn-lt"/>
                <a:cs typeface="Arial MT"/>
              </a:rPr>
              <a:t> </a:t>
            </a:r>
            <a:r>
              <a:rPr sz="1100" spc="-60" dirty="0">
                <a:latin typeface="+mn-lt"/>
                <a:cs typeface="Arial MT"/>
              </a:rPr>
              <a:t>when</a:t>
            </a:r>
            <a:r>
              <a:rPr sz="1100" spc="5" dirty="0">
                <a:latin typeface="+mn-lt"/>
                <a:cs typeface="Arial MT"/>
              </a:rPr>
              <a:t> </a:t>
            </a:r>
            <a:r>
              <a:rPr sz="1100" spc="-45" dirty="0">
                <a:latin typeface="+mn-lt"/>
                <a:cs typeface="Arial MT"/>
              </a:rPr>
              <a:t>experimental</a:t>
            </a:r>
            <a:r>
              <a:rPr sz="1100" spc="5" dirty="0">
                <a:latin typeface="+mn-lt"/>
                <a:cs typeface="Arial MT"/>
              </a:rPr>
              <a:t> </a:t>
            </a:r>
            <a:r>
              <a:rPr sz="1100" spc="-30" dirty="0">
                <a:latin typeface="+mn-lt"/>
                <a:cs typeface="Arial MT"/>
              </a:rPr>
              <a:t>manipulation</a:t>
            </a:r>
            <a:r>
              <a:rPr sz="1100" spc="5" dirty="0">
                <a:latin typeface="+mn-lt"/>
                <a:cs typeface="Arial MT"/>
              </a:rPr>
              <a:t> </a:t>
            </a:r>
            <a:r>
              <a:rPr sz="1100" spc="-25" dirty="0">
                <a:latin typeface="+mn-lt"/>
                <a:cs typeface="Arial MT"/>
              </a:rPr>
              <a:t>is 	</a:t>
            </a:r>
            <a:r>
              <a:rPr sz="1100" spc="-10" dirty="0">
                <a:latin typeface="+mn-lt"/>
                <a:cs typeface="Arial MT"/>
              </a:rPr>
              <a:t>possible.</a:t>
            </a:r>
            <a:endParaRPr sz="1100" dirty="0">
              <a:latin typeface="+mn-lt"/>
              <a:cs typeface="Arial MT"/>
            </a:endParaRPr>
          </a:p>
          <a:p>
            <a:pPr>
              <a:lnSpc>
                <a:spcPct val="100000"/>
              </a:lnSpc>
              <a:spcBef>
                <a:spcPts val="725"/>
              </a:spcBef>
              <a:buFont typeface="Arial MT"/>
              <a:buAutoNum type="arabicPeriod"/>
            </a:pPr>
            <a:endParaRPr sz="1100" dirty="0">
              <a:latin typeface="+mn-lt"/>
              <a:cs typeface="Arial MT"/>
            </a:endParaRPr>
          </a:p>
          <a:p>
            <a:pPr marL="187960" indent="-175260">
              <a:lnSpc>
                <a:spcPct val="100000"/>
              </a:lnSpc>
              <a:buAutoNum type="arabicPeriod"/>
              <a:tabLst>
                <a:tab pos="187960" algn="l"/>
              </a:tabLst>
            </a:pPr>
            <a:r>
              <a:rPr sz="1100" spc="-20" dirty="0">
                <a:latin typeface="+mn-lt"/>
                <a:cs typeface="Arial MT"/>
              </a:rPr>
              <a:t>Politics </a:t>
            </a:r>
            <a:r>
              <a:rPr sz="1100" spc="-25" dirty="0">
                <a:latin typeface="+mn-lt"/>
                <a:cs typeface="Arial MT"/>
              </a:rPr>
              <a:t>cannot</a:t>
            </a:r>
            <a:r>
              <a:rPr sz="1100" spc="-20" dirty="0">
                <a:latin typeface="+mn-lt"/>
                <a:cs typeface="Arial MT"/>
              </a:rPr>
              <a:t> </a:t>
            </a:r>
            <a:r>
              <a:rPr sz="1100" spc="-30" dirty="0">
                <a:latin typeface="+mn-lt"/>
                <a:cs typeface="Arial MT"/>
              </a:rPr>
              <a:t>be</a:t>
            </a:r>
            <a:r>
              <a:rPr sz="1100" spc="-15" dirty="0">
                <a:latin typeface="+mn-lt"/>
                <a:cs typeface="Arial MT"/>
              </a:rPr>
              <a:t> </a:t>
            </a:r>
            <a:r>
              <a:rPr sz="1100" spc="-35" dirty="0">
                <a:latin typeface="+mn-lt"/>
                <a:cs typeface="Arial MT"/>
              </a:rPr>
              <a:t>studied</a:t>
            </a:r>
            <a:r>
              <a:rPr sz="1100" spc="-20" dirty="0">
                <a:latin typeface="+mn-lt"/>
                <a:cs typeface="Arial MT"/>
              </a:rPr>
              <a:t> </a:t>
            </a:r>
            <a:r>
              <a:rPr sz="1100" dirty="0">
                <a:latin typeface="+mn-lt"/>
                <a:cs typeface="Arial MT"/>
              </a:rPr>
              <a:t>in</a:t>
            </a:r>
            <a:r>
              <a:rPr sz="1100" spc="-15" dirty="0">
                <a:latin typeface="+mn-lt"/>
                <a:cs typeface="Arial MT"/>
              </a:rPr>
              <a:t> </a:t>
            </a:r>
            <a:r>
              <a:rPr sz="1100" dirty="0">
                <a:latin typeface="+mn-lt"/>
                <a:cs typeface="Arial MT"/>
              </a:rPr>
              <a:t>a</a:t>
            </a:r>
            <a:r>
              <a:rPr sz="1100" spc="-20" dirty="0">
                <a:latin typeface="+mn-lt"/>
                <a:cs typeface="Arial MT"/>
              </a:rPr>
              <a:t> </a:t>
            </a:r>
            <a:r>
              <a:rPr sz="1100" spc="-25" dirty="0">
                <a:latin typeface="+mn-lt"/>
                <a:cs typeface="Arial MT"/>
              </a:rPr>
              <a:t>scientific</a:t>
            </a:r>
            <a:r>
              <a:rPr sz="1100" spc="-15" dirty="0">
                <a:latin typeface="+mn-lt"/>
                <a:cs typeface="Arial MT"/>
              </a:rPr>
              <a:t> </a:t>
            </a:r>
            <a:r>
              <a:rPr sz="1100" spc="-10" dirty="0">
                <a:latin typeface="+mn-lt"/>
                <a:cs typeface="Arial MT"/>
              </a:rPr>
              <a:t>manner.</a:t>
            </a:r>
            <a:endParaRPr sz="1100" dirty="0">
              <a:latin typeface="+mn-lt"/>
              <a:cs typeface="Arial MT"/>
            </a:endParaRPr>
          </a:p>
          <a:p>
            <a:pPr>
              <a:lnSpc>
                <a:spcPct val="100000"/>
              </a:lnSpc>
              <a:spcBef>
                <a:spcPts val="720"/>
              </a:spcBef>
              <a:buFont typeface="Arial MT"/>
              <a:buAutoNum type="arabicPeriod"/>
            </a:pPr>
            <a:endParaRPr sz="1100" dirty="0">
              <a:latin typeface="+mn-lt"/>
              <a:cs typeface="Arial MT"/>
            </a:endParaRPr>
          </a:p>
          <a:p>
            <a:pPr marL="187960" indent="-175260">
              <a:lnSpc>
                <a:spcPct val="100000"/>
              </a:lnSpc>
              <a:buAutoNum type="arabicPeriod"/>
              <a:tabLst>
                <a:tab pos="187960" algn="l"/>
              </a:tabLst>
            </a:pPr>
            <a:r>
              <a:rPr sz="1100" spc="-40" dirty="0">
                <a:latin typeface="+mn-lt"/>
                <a:cs typeface="Arial MT"/>
              </a:rPr>
              <a:t>Scientists</a:t>
            </a:r>
            <a:r>
              <a:rPr sz="1100" spc="-10" dirty="0">
                <a:latin typeface="+mn-lt"/>
                <a:cs typeface="Arial MT"/>
              </a:rPr>
              <a:t> </a:t>
            </a:r>
            <a:r>
              <a:rPr sz="1100" spc="-60" dirty="0">
                <a:latin typeface="+mn-lt"/>
                <a:cs typeface="Arial MT"/>
              </a:rPr>
              <a:t>are</a:t>
            </a:r>
            <a:r>
              <a:rPr sz="1100" spc="-5" dirty="0">
                <a:latin typeface="+mn-lt"/>
                <a:cs typeface="Arial MT"/>
              </a:rPr>
              <a:t> </a:t>
            </a:r>
            <a:r>
              <a:rPr sz="1100" spc="-55" dirty="0">
                <a:latin typeface="+mn-lt"/>
                <a:cs typeface="Arial MT"/>
              </a:rPr>
              <a:t>value</a:t>
            </a:r>
            <a:r>
              <a:rPr sz="1100" spc="-5" dirty="0">
                <a:latin typeface="+mn-lt"/>
                <a:cs typeface="Arial MT"/>
              </a:rPr>
              <a:t> </a:t>
            </a:r>
            <a:r>
              <a:rPr sz="1100" spc="-10" dirty="0">
                <a:latin typeface="+mn-lt"/>
                <a:cs typeface="Arial MT"/>
              </a:rPr>
              <a:t>neutral.</a:t>
            </a:r>
            <a:endParaRPr sz="1100" dirty="0">
              <a:latin typeface="+mn-lt"/>
              <a:cs typeface="Arial MT"/>
            </a:endParaRPr>
          </a:p>
        </p:txBody>
      </p:sp>
    </p:spTree>
  </p:cSld>
  <p:clrMapOvr>
    <a:masterClrMapping/>
  </p:clrMapOvr>
  <p:transition>
    <p:cut/>
  </p:transition>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96440"/>
            <a:ext cx="1415415" cy="180819"/>
          </a:xfrm>
          <a:prstGeom prst="rect">
            <a:avLst/>
          </a:prstGeom>
        </p:spPr>
        <p:txBody>
          <a:bodyPr vert="horz" wrap="square" lIns="0" tIns="11430" rIns="0" bIns="0" rtlCol="0">
            <a:spAutoFit/>
          </a:bodyPr>
          <a:lstStyle/>
          <a:p>
            <a:pPr marL="12700">
              <a:lnSpc>
                <a:spcPct val="100000"/>
              </a:lnSpc>
              <a:spcBef>
                <a:spcPts val="90"/>
              </a:spcBef>
            </a:pPr>
            <a:r>
              <a:rPr spc="-85" dirty="0">
                <a:solidFill>
                  <a:srgbClr val="00B0F0"/>
                </a:solidFill>
                <a:latin typeface="+mn-lt"/>
              </a:rPr>
              <a:t>Science</a:t>
            </a:r>
            <a:r>
              <a:rPr spc="10" dirty="0">
                <a:latin typeface="+mn-lt"/>
              </a:rPr>
              <a:t> </a:t>
            </a:r>
            <a:r>
              <a:rPr spc="-10" dirty="0">
                <a:solidFill>
                  <a:srgbClr val="000000"/>
                </a:solidFill>
                <a:latin typeface="+mn-lt"/>
              </a:rPr>
              <a:t>is</a:t>
            </a:r>
            <a:r>
              <a:rPr dirty="0">
                <a:solidFill>
                  <a:srgbClr val="000000"/>
                </a:solidFill>
                <a:latin typeface="+mn-lt"/>
              </a:rPr>
              <a:t> </a:t>
            </a:r>
            <a:r>
              <a:rPr spc="-55" dirty="0">
                <a:solidFill>
                  <a:srgbClr val="000000"/>
                </a:solidFill>
                <a:latin typeface="+mn-lt"/>
              </a:rPr>
              <a:t>value</a:t>
            </a:r>
            <a:r>
              <a:rPr spc="10" dirty="0">
                <a:solidFill>
                  <a:srgbClr val="000000"/>
                </a:solidFill>
                <a:latin typeface="+mn-lt"/>
              </a:rPr>
              <a:t> </a:t>
            </a:r>
            <a:r>
              <a:rPr spc="-10" dirty="0">
                <a:solidFill>
                  <a:srgbClr val="000000"/>
                </a:solidFill>
                <a:latin typeface="+mn-lt"/>
              </a:rPr>
              <a:t>neutral.</a:t>
            </a:r>
          </a:p>
        </p:txBody>
      </p:sp>
      <p:sp>
        <p:nvSpPr>
          <p:cNvPr id="3" name="object 3"/>
          <p:cNvSpPr txBox="1"/>
          <p:nvPr/>
        </p:nvSpPr>
        <p:spPr>
          <a:xfrm>
            <a:off x="347294" y="1528520"/>
            <a:ext cx="3886200" cy="349455"/>
          </a:xfrm>
          <a:prstGeom prst="rect">
            <a:avLst/>
          </a:prstGeom>
        </p:spPr>
        <p:txBody>
          <a:bodyPr vert="horz" wrap="square" lIns="0" tIns="6985" rIns="0" bIns="0" rtlCol="0">
            <a:spAutoFit/>
          </a:bodyPr>
          <a:lstStyle/>
          <a:p>
            <a:pPr marL="12700" marR="5080">
              <a:lnSpc>
                <a:spcPct val="102600"/>
              </a:lnSpc>
              <a:spcBef>
                <a:spcPts val="55"/>
              </a:spcBef>
            </a:pPr>
            <a:r>
              <a:rPr sz="1100" spc="-40" dirty="0">
                <a:solidFill>
                  <a:srgbClr val="00B0F0"/>
                </a:solidFill>
                <a:latin typeface="+mn-lt"/>
                <a:cs typeface="Arial MT"/>
              </a:rPr>
              <a:t>Scientists</a:t>
            </a:r>
            <a:r>
              <a:rPr sz="1100" spc="-30" dirty="0">
                <a:solidFill>
                  <a:srgbClr val="FF0000"/>
                </a:solidFill>
                <a:latin typeface="+mn-lt"/>
                <a:cs typeface="Arial MT"/>
              </a:rPr>
              <a:t> </a:t>
            </a:r>
            <a:r>
              <a:rPr sz="1100" spc="-50" dirty="0">
                <a:latin typeface="+mn-lt"/>
                <a:cs typeface="Arial MT"/>
              </a:rPr>
              <a:t>may</a:t>
            </a:r>
            <a:r>
              <a:rPr sz="1100" spc="-5" dirty="0">
                <a:latin typeface="+mn-lt"/>
                <a:cs typeface="Arial MT"/>
              </a:rPr>
              <a:t> </a:t>
            </a:r>
            <a:r>
              <a:rPr sz="1100" dirty="0">
                <a:latin typeface="+mn-lt"/>
                <a:cs typeface="Arial MT"/>
              </a:rPr>
              <a:t>not</a:t>
            </a:r>
            <a:r>
              <a:rPr sz="1100" spc="-10" dirty="0">
                <a:latin typeface="+mn-lt"/>
                <a:cs typeface="Arial MT"/>
              </a:rPr>
              <a:t> </a:t>
            </a:r>
            <a:r>
              <a:rPr sz="1100" spc="-30" dirty="0">
                <a:latin typeface="+mn-lt"/>
                <a:cs typeface="Arial MT"/>
              </a:rPr>
              <a:t>be</a:t>
            </a:r>
            <a:r>
              <a:rPr sz="1100" spc="-5" dirty="0">
                <a:latin typeface="+mn-lt"/>
                <a:cs typeface="Arial MT"/>
              </a:rPr>
              <a:t> </a:t>
            </a:r>
            <a:r>
              <a:rPr sz="1100" spc="-55" dirty="0">
                <a:latin typeface="+mn-lt"/>
                <a:cs typeface="Arial MT"/>
              </a:rPr>
              <a:t>value</a:t>
            </a:r>
            <a:r>
              <a:rPr sz="1100" spc="-10" dirty="0">
                <a:latin typeface="+mn-lt"/>
                <a:cs typeface="Arial MT"/>
              </a:rPr>
              <a:t> </a:t>
            </a:r>
            <a:r>
              <a:rPr sz="1100" spc="-20" dirty="0">
                <a:latin typeface="+mn-lt"/>
                <a:cs typeface="Arial MT"/>
              </a:rPr>
              <a:t>neutral,</a:t>
            </a:r>
            <a:r>
              <a:rPr sz="1100" spc="-5" dirty="0">
                <a:latin typeface="+mn-lt"/>
                <a:cs typeface="Arial MT"/>
              </a:rPr>
              <a:t> </a:t>
            </a:r>
            <a:r>
              <a:rPr sz="1100" spc="-45" dirty="0">
                <a:latin typeface="+mn-lt"/>
                <a:cs typeface="Arial MT"/>
              </a:rPr>
              <a:t>and</a:t>
            </a:r>
            <a:r>
              <a:rPr sz="1100" spc="-10" dirty="0">
                <a:latin typeface="+mn-lt"/>
                <a:cs typeface="Arial MT"/>
              </a:rPr>
              <a:t> </a:t>
            </a:r>
            <a:r>
              <a:rPr sz="1100" spc="-85" dirty="0">
                <a:latin typeface="+mn-lt"/>
                <a:cs typeface="Arial MT"/>
              </a:rPr>
              <a:t>so</a:t>
            </a:r>
            <a:r>
              <a:rPr sz="1100" spc="10" dirty="0">
                <a:latin typeface="+mn-lt"/>
                <a:cs typeface="Arial MT"/>
              </a:rPr>
              <a:t> </a:t>
            </a:r>
            <a:r>
              <a:rPr sz="1100" dirty="0">
                <a:latin typeface="+mn-lt"/>
                <a:cs typeface="Arial MT"/>
              </a:rPr>
              <a:t>the</a:t>
            </a:r>
            <a:r>
              <a:rPr sz="1100" spc="-5" dirty="0">
                <a:latin typeface="+mn-lt"/>
                <a:cs typeface="Arial MT"/>
              </a:rPr>
              <a:t> </a:t>
            </a:r>
            <a:r>
              <a:rPr sz="1100" spc="-20" dirty="0">
                <a:latin typeface="+mn-lt"/>
                <a:cs typeface="Arial MT"/>
              </a:rPr>
              <a:t>body</a:t>
            </a:r>
            <a:r>
              <a:rPr sz="1100" spc="-10" dirty="0">
                <a:latin typeface="+mn-lt"/>
                <a:cs typeface="Arial MT"/>
              </a:rPr>
              <a:t> </a:t>
            </a:r>
            <a:r>
              <a:rPr sz="1100" dirty="0">
                <a:latin typeface="+mn-lt"/>
                <a:cs typeface="Arial MT"/>
              </a:rPr>
              <a:t>of</a:t>
            </a:r>
            <a:r>
              <a:rPr sz="1100" spc="-5" dirty="0">
                <a:latin typeface="+mn-lt"/>
                <a:cs typeface="Arial MT"/>
              </a:rPr>
              <a:t> </a:t>
            </a:r>
            <a:r>
              <a:rPr sz="1100" spc="-50" dirty="0">
                <a:latin typeface="+mn-lt"/>
                <a:cs typeface="Arial MT"/>
              </a:rPr>
              <a:t>knowledge </a:t>
            </a:r>
            <a:r>
              <a:rPr sz="1100" spc="-95" dirty="0">
                <a:latin typeface="+mn-lt"/>
                <a:cs typeface="Arial MT"/>
              </a:rPr>
              <a:t>we</a:t>
            </a:r>
            <a:r>
              <a:rPr sz="1100" spc="20" dirty="0">
                <a:latin typeface="+mn-lt"/>
                <a:cs typeface="Arial MT"/>
              </a:rPr>
              <a:t> </a:t>
            </a:r>
            <a:r>
              <a:rPr sz="1100" spc="-10" dirty="0">
                <a:latin typeface="+mn-lt"/>
                <a:cs typeface="Arial MT"/>
              </a:rPr>
              <a:t>call</a:t>
            </a:r>
            <a:r>
              <a:rPr sz="1100" spc="-35" dirty="0">
                <a:latin typeface="+mn-lt"/>
                <a:cs typeface="Arial MT"/>
              </a:rPr>
              <a:t> </a:t>
            </a:r>
            <a:r>
              <a:rPr sz="1100" spc="-25" dirty="0">
                <a:latin typeface="+mn-lt"/>
                <a:cs typeface="Arial MT"/>
              </a:rPr>
              <a:t>scientific</a:t>
            </a:r>
            <a:r>
              <a:rPr sz="1100" spc="-5" dirty="0">
                <a:latin typeface="+mn-lt"/>
                <a:cs typeface="Arial MT"/>
              </a:rPr>
              <a:t> </a:t>
            </a:r>
            <a:r>
              <a:rPr sz="1100" spc="-50" dirty="0">
                <a:latin typeface="+mn-lt"/>
                <a:cs typeface="Arial MT"/>
              </a:rPr>
              <a:t>may</a:t>
            </a:r>
            <a:r>
              <a:rPr sz="1100" spc="-5" dirty="0">
                <a:latin typeface="+mn-lt"/>
                <a:cs typeface="Arial MT"/>
              </a:rPr>
              <a:t> </a:t>
            </a:r>
            <a:r>
              <a:rPr sz="1100" dirty="0">
                <a:latin typeface="+mn-lt"/>
                <a:cs typeface="Arial MT"/>
              </a:rPr>
              <a:t>not</a:t>
            </a:r>
            <a:r>
              <a:rPr sz="1100" spc="-5" dirty="0">
                <a:latin typeface="+mn-lt"/>
                <a:cs typeface="Arial MT"/>
              </a:rPr>
              <a:t> </a:t>
            </a:r>
            <a:r>
              <a:rPr sz="1100" spc="-30" dirty="0">
                <a:latin typeface="+mn-lt"/>
                <a:cs typeface="Arial MT"/>
              </a:rPr>
              <a:t>be</a:t>
            </a:r>
            <a:r>
              <a:rPr sz="1100" spc="-5" dirty="0">
                <a:latin typeface="+mn-lt"/>
                <a:cs typeface="Arial MT"/>
              </a:rPr>
              <a:t> </a:t>
            </a:r>
            <a:r>
              <a:rPr sz="1100" spc="-55" dirty="0">
                <a:latin typeface="+mn-lt"/>
                <a:cs typeface="Arial MT"/>
              </a:rPr>
              <a:t>value</a:t>
            </a:r>
            <a:r>
              <a:rPr sz="1100" spc="-5" dirty="0">
                <a:latin typeface="+mn-lt"/>
                <a:cs typeface="Arial MT"/>
              </a:rPr>
              <a:t> </a:t>
            </a:r>
            <a:r>
              <a:rPr sz="1100" spc="-25" dirty="0">
                <a:latin typeface="+mn-lt"/>
                <a:cs typeface="Arial MT"/>
              </a:rPr>
              <a:t>neutral</a:t>
            </a:r>
            <a:r>
              <a:rPr sz="1100" spc="-5" dirty="0">
                <a:latin typeface="+mn-lt"/>
                <a:cs typeface="Arial MT"/>
              </a:rPr>
              <a:t> </a:t>
            </a:r>
            <a:r>
              <a:rPr sz="1100" spc="-45" dirty="0">
                <a:latin typeface="+mn-lt"/>
                <a:cs typeface="Arial MT"/>
              </a:rPr>
              <a:t>and</a:t>
            </a:r>
            <a:r>
              <a:rPr sz="1100" spc="-5" dirty="0">
                <a:latin typeface="+mn-lt"/>
                <a:cs typeface="Arial MT"/>
              </a:rPr>
              <a:t> </a:t>
            </a:r>
            <a:r>
              <a:rPr sz="1100" spc="-10" dirty="0">
                <a:latin typeface="+mn-lt"/>
                <a:cs typeface="Arial MT"/>
              </a:rPr>
              <a:t>unbiased.</a:t>
            </a:r>
            <a:endParaRPr sz="1100" dirty="0">
              <a:latin typeface="+mn-lt"/>
              <a:cs typeface="Arial MT"/>
            </a:endParaRPr>
          </a:p>
        </p:txBody>
      </p:sp>
    </p:spTree>
  </p:cSld>
  <p:clrMapOvr>
    <a:masterClrMapping/>
  </p:clrMapOvr>
  <p:transition>
    <p:cut/>
  </p:transition>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79054" y="1225151"/>
            <a:ext cx="1850389" cy="276999"/>
          </a:xfrm>
          <a:prstGeom prst="rect">
            <a:avLst/>
          </a:prstGeom>
        </p:spPr>
        <p:txBody>
          <a:bodyPr vert="horz" wrap="square" lIns="0" tIns="15240" rIns="0" bIns="0" rtlCol="0">
            <a:spAutoFit/>
          </a:bodyPr>
          <a:lstStyle/>
          <a:p>
            <a:pPr marL="12700">
              <a:lnSpc>
                <a:spcPct val="100000"/>
              </a:lnSpc>
              <a:spcBef>
                <a:spcPts val="120"/>
              </a:spcBef>
            </a:pPr>
            <a:r>
              <a:rPr sz="1700" spc="-75" dirty="0">
                <a:latin typeface="+mn-lt"/>
                <a:cs typeface="Tahoma"/>
              </a:rPr>
              <a:t>Diversity</a:t>
            </a:r>
            <a:r>
              <a:rPr sz="1700" dirty="0">
                <a:latin typeface="+mn-lt"/>
                <a:cs typeface="Tahoma"/>
              </a:rPr>
              <a:t> </a:t>
            </a:r>
            <a:r>
              <a:rPr sz="1700" spc="-114" dirty="0">
                <a:latin typeface="+mn-lt"/>
                <a:cs typeface="Tahoma"/>
              </a:rPr>
              <a:t>and</a:t>
            </a:r>
            <a:r>
              <a:rPr sz="1700" spc="10" dirty="0">
                <a:latin typeface="+mn-lt"/>
                <a:cs typeface="Tahoma"/>
              </a:rPr>
              <a:t> </a:t>
            </a:r>
            <a:r>
              <a:rPr sz="1700" spc="-85" dirty="0">
                <a:latin typeface="+mn-lt"/>
                <a:cs typeface="Tahoma"/>
              </a:rPr>
              <a:t>Science</a:t>
            </a:r>
            <a:endParaRPr sz="1700" dirty="0">
              <a:latin typeface="+mn-lt"/>
              <a:cs typeface="Tahoma"/>
            </a:endParaRPr>
          </a:p>
        </p:txBody>
      </p:sp>
    </p:spTree>
  </p:cSld>
  <p:clrMapOvr>
    <a:masterClrMapping/>
  </p:clrMapOvr>
  <p:transition>
    <p:cut/>
  </p:transition>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656728"/>
            <a:ext cx="4015156" cy="349455"/>
          </a:xfrm>
          <a:prstGeom prst="rect">
            <a:avLst/>
          </a:prstGeom>
        </p:spPr>
        <p:txBody>
          <a:bodyPr vert="horz" wrap="square" lIns="0" tIns="6985" rIns="0" bIns="0" rtlCol="0">
            <a:spAutoFit/>
          </a:bodyPr>
          <a:lstStyle/>
          <a:p>
            <a:pPr marL="12700" marR="5080">
              <a:lnSpc>
                <a:spcPct val="102600"/>
              </a:lnSpc>
              <a:spcBef>
                <a:spcPts val="55"/>
              </a:spcBef>
            </a:pPr>
            <a:r>
              <a:rPr sz="1100" spc="-55" dirty="0">
                <a:latin typeface="+mn-lt"/>
                <a:cs typeface="Arial MT"/>
              </a:rPr>
              <a:t>Debates</a:t>
            </a:r>
            <a:r>
              <a:rPr sz="1100" spc="-20" dirty="0">
                <a:latin typeface="+mn-lt"/>
                <a:cs typeface="Arial MT"/>
              </a:rPr>
              <a:t> </a:t>
            </a:r>
            <a:r>
              <a:rPr sz="1100" spc="-10" dirty="0">
                <a:latin typeface="+mn-lt"/>
                <a:cs typeface="Arial MT"/>
              </a:rPr>
              <a:t>about</a:t>
            </a:r>
            <a:r>
              <a:rPr sz="1100" spc="-65" dirty="0">
                <a:latin typeface="+mn-lt"/>
                <a:cs typeface="Arial MT"/>
              </a:rPr>
              <a:t> </a:t>
            </a:r>
            <a:r>
              <a:rPr sz="1100" spc="-30" dirty="0">
                <a:latin typeface="+mn-lt"/>
                <a:cs typeface="Arial MT"/>
              </a:rPr>
              <a:t>diversity</a:t>
            </a:r>
            <a:r>
              <a:rPr sz="1100" spc="-25" dirty="0">
                <a:latin typeface="+mn-lt"/>
                <a:cs typeface="Arial MT"/>
              </a:rPr>
              <a:t> </a:t>
            </a:r>
            <a:r>
              <a:rPr sz="1100" dirty="0">
                <a:latin typeface="+mn-lt"/>
                <a:cs typeface="Arial MT"/>
              </a:rPr>
              <a:t>often</a:t>
            </a:r>
            <a:r>
              <a:rPr sz="1100" spc="-20" dirty="0">
                <a:latin typeface="+mn-lt"/>
                <a:cs typeface="Arial MT"/>
              </a:rPr>
              <a:t> </a:t>
            </a:r>
            <a:r>
              <a:rPr sz="1100" spc="-35" dirty="0">
                <a:latin typeface="+mn-lt"/>
                <a:cs typeface="Arial MT"/>
              </a:rPr>
              <a:t>focus</a:t>
            </a:r>
            <a:r>
              <a:rPr sz="1100" spc="-20" dirty="0">
                <a:latin typeface="+mn-lt"/>
                <a:cs typeface="Arial MT"/>
              </a:rPr>
              <a:t> </a:t>
            </a:r>
            <a:r>
              <a:rPr sz="1100" dirty="0">
                <a:latin typeface="+mn-lt"/>
                <a:cs typeface="Arial MT"/>
              </a:rPr>
              <a:t>on</a:t>
            </a:r>
            <a:r>
              <a:rPr sz="1100" spc="-20" dirty="0">
                <a:latin typeface="+mn-lt"/>
                <a:cs typeface="Arial MT"/>
              </a:rPr>
              <a:t> </a:t>
            </a:r>
            <a:r>
              <a:rPr sz="1100" spc="-95" dirty="0">
                <a:latin typeface="+mn-lt"/>
                <a:cs typeface="Arial MT"/>
              </a:rPr>
              <a:t>issues</a:t>
            </a:r>
            <a:r>
              <a:rPr sz="1100" spc="20" dirty="0">
                <a:latin typeface="+mn-lt"/>
                <a:cs typeface="Arial MT"/>
              </a:rPr>
              <a:t> </a:t>
            </a:r>
            <a:r>
              <a:rPr sz="1100" dirty="0">
                <a:latin typeface="+mn-lt"/>
                <a:cs typeface="Arial MT"/>
              </a:rPr>
              <a:t>of</a:t>
            </a:r>
            <a:r>
              <a:rPr sz="1100" spc="-25" dirty="0">
                <a:latin typeface="+mn-lt"/>
                <a:cs typeface="Arial MT"/>
              </a:rPr>
              <a:t> </a:t>
            </a:r>
            <a:r>
              <a:rPr sz="1100" spc="-40" dirty="0">
                <a:latin typeface="+mn-lt"/>
                <a:cs typeface="Arial MT"/>
              </a:rPr>
              <a:t>representation, </a:t>
            </a:r>
            <a:r>
              <a:rPr sz="1100" spc="-50" dirty="0">
                <a:latin typeface="+mn-lt"/>
                <a:cs typeface="Arial MT"/>
              </a:rPr>
              <a:t>fairness,</a:t>
            </a:r>
            <a:r>
              <a:rPr sz="1100" spc="-20" dirty="0">
                <a:latin typeface="+mn-lt"/>
                <a:cs typeface="Arial MT"/>
              </a:rPr>
              <a:t> </a:t>
            </a:r>
            <a:r>
              <a:rPr sz="1100" spc="-35" dirty="0">
                <a:latin typeface="+mn-lt"/>
                <a:cs typeface="Arial MT"/>
              </a:rPr>
              <a:t>equity,</a:t>
            </a:r>
            <a:r>
              <a:rPr sz="1100" spc="-20" dirty="0">
                <a:latin typeface="+mn-lt"/>
                <a:cs typeface="Arial MT"/>
              </a:rPr>
              <a:t> </a:t>
            </a:r>
            <a:r>
              <a:rPr sz="1100" dirty="0">
                <a:latin typeface="+mn-lt"/>
                <a:cs typeface="Arial MT"/>
              </a:rPr>
              <a:t>or</a:t>
            </a:r>
            <a:r>
              <a:rPr sz="1100" spc="-20" dirty="0">
                <a:latin typeface="+mn-lt"/>
                <a:cs typeface="Arial MT"/>
              </a:rPr>
              <a:t> </a:t>
            </a:r>
            <a:r>
              <a:rPr sz="1100" spc="-40" dirty="0">
                <a:latin typeface="+mn-lt"/>
                <a:cs typeface="Arial MT"/>
              </a:rPr>
              <a:t>social</a:t>
            </a:r>
            <a:r>
              <a:rPr sz="1100" spc="-20" dirty="0">
                <a:latin typeface="+mn-lt"/>
                <a:cs typeface="Arial MT"/>
              </a:rPr>
              <a:t> </a:t>
            </a:r>
            <a:r>
              <a:rPr sz="1100" spc="-10" dirty="0">
                <a:latin typeface="+mn-lt"/>
                <a:cs typeface="Arial MT"/>
              </a:rPr>
              <a:t>justice.</a:t>
            </a:r>
            <a:endParaRPr sz="1100" dirty="0">
              <a:latin typeface="+mn-lt"/>
              <a:cs typeface="Arial MT"/>
            </a:endParaRPr>
          </a:p>
        </p:txBody>
      </p:sp>
    </p:spTree>
  </p:cSld>
  <p:clrMapOvr>
    <a:masterClrMapping/>
  </p:clrMapOvr>
  <p:transition>
    <p:cut/>
  </p:transition>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429835"/>
          </a:xfrm>
          <a:prstGeom prst="rect">
            <a:avLst/>
          </a:prstGeom>
        </p:spPr>
        <p:txBody>
          <a:bodyPr vert="horz" wrap="square" lIns="0" tIns="86588" rIns="0" bIns="0" rtlCol="0">
            <a:spAutoFit/>
          </a:bodyPr>
          <a:lstStyle/>
          <a:p>
            <a:pPr marL="12700" marR="5080">
              <a:lnSpc>
                <a:spcPct val="102600"/>
              </a:lnSpc>
              <a:spcBef>
                <a:spcPts val="55"/>
              </a:spcBef>
            </a:pPr>
            <a:r>
              <a:rPr spc="-55" dirty="0">
                <a:solidFill>
                  <a:srgbClr val="000000"/>
                </a:solidFill>
                <a:latin typeface="+mn-lt"/>
              </a:rPr>
              <a:t>Debates</a:t>
            </a:r>
            <a:r>
              <a:rPr spc="-20" dirty="0">
                <a:solidFill>
                  <a:srgbClr val="000000"/>
                </a:solidFill>
                <a:latin typeface="+mn-lt"/>
              </a:rPr>
              <a:t> </a:t>
            </a:r>
            <a:r>
              <a:rPr spc="-10" dirty="0">
                <a:solidFill>
                  <a:srgbClr val="000000"/>
                </a:solidFill>
                <a:latin typeface="+mn-lt"/>
              </a:rPr>
              <a:t>about</a:t>
            </a:r>
            <a:r>
              <a:rPr spc="-65" dirty="0">
                <a:solidFill>
                  <a:srgbClr val="000000"/>
                </a:solidFill>
                <a:latin typeface="+mn-lt"/>
              </a:rPr>
              <a:t> </a:t>
            </a:r>
            <a:r>
              <a:rPr spc="-30" dirty="0">
                <a:solidFill>
                  <a:srgbClr val="000000"/>
                </a:solidFill>
                <a:latin typeface="+mn-lt"/>
              </a:rPr>
              <a:t>diversity</a:t>
            </a:r>
            <a:r>
              <a:rPr spc="-25" dirty="0">
                <a:solidFill>
                  <a:srgbClr val="000000"/>
                </a:solidFill>
                <a:latin typeface="+mn-lt"/>
              </a:rPr>
              <a:t> </a:t>
            </a:r>
            <a:r>
              <a:rPr dirty="0">
                <a:solidFill>
                  <a:srgbClr val="000000"/>
                </a:solidFill>
                <a:latin typeface="+mn-lt"/>
              </a:rPr>
              <a:t>often</a:t>
            </a:r>
            <a:r>
              <a:rPr spc="-20" dirty="0">
                <a:solidFill>
                  <a:srgbClr val="000000"/>
                </a:solidFill>
                <a:latin typeface="+mn-lt"/>
              </a:rPr>
              <a:t> </a:t>
            </a:r>
            <a:r>
              <a:rPr spc="-35" dirty="0">
                <a:solidFill>
                  <a:srgbClr val="000000"/>
                </a:solidFill>
                <a:latin typeface="+mn-lt"/>
              </a:rPr>
              <a:t>focus</a:t>
            </a:r>
            <a:r>
              <a:rPr spc="-20" dirty="0">
                <a:solidFill>
                  <a:srgbClr val="000000"/>
                </a:solidFill>
                <a:latin typeface="+mn-lt"/>
              </a:rPr>
              <a:t> </a:t>
            </a:r>
            <a:r>
              <a:rPr dirty="0">
                <a:solidFill>
                  <a:srgbClr val="000000"/>
                </a:solidFill>
                <a:latin typeface="+mn-lt"/>
              </a:rPr>
              <a:t>on</a:t>
            </a:r>
            <a:r>
              <a:rPr spc="-20" dirty="0">
                <a:solidFill>
                  <a:srgbClr val="000000"/>
                </a:solidFill>
                <a:latin typeface="+mn-lt"/>
              </a:rPr>
              <a:t> </a:t>
            </a:r>
            <a:r>
              <a:rPr spc="-95" dirty="0">
                <a:solidFill>
                  <a:srgbClr val="000000"/>
                </a:solidFill>
                <a:latin typeface="+mn-lt"/>
              </a:rPr>
              <a:t>issues</a:t>
            </a:r>
            <a:r>
              <a:rPr spc="20" dirty="0">
                <a:solidFill>
                  <a:srgbClr val="000000"/>
                </a:solidFill>
                <a:latin typeface="+mn-lt"/>
              </a:rPr>
              <a:t> </a:t>
            </a:r>
            <a:r>
              <a:rPr dirty="0">
                <a:solidFill>
                  <a:srgbClr val="000000"/>
                </a:solidFill>
                <a:latin typeface="+mn-lt"/>
              </a:rPr>
              <a:t>of</a:t>
            </a:r>
            <a:r>
              <a:rPr spc="-25" dirty="0">
                <a:solidFill>
                  <a:srgbClr val="000000"/>
                </a:solidFill>
                <a:latin typeface="+mn-lt"/>
              </a:rPr>
              <a:t> </a:t>
            </a:r>
            <a:r>
              <a:rPr spc="-40" dirty="0">
                <a:solidFill>
                  <a:srgbClr val="000000"/>
                </a:solidFill>
                <a:latin typeface="+mn-lt"/>
              </a:rPr>
              <a:t>representation, </a:t>
            </a:r>
            <a:r>
              <a:rPr spc="-50" dirty="0">
                <a:solidFill>
                  <a:srgbClr val="000000"/>
                </a:solidFill>
                <a:latin typeface="+mn-lt"/>
              </a:rPr>
              <a:t>fairness,</a:t>
            </a:r>
            <a:r>
              <a:rPr spc="-20" dirty="0">
                <a:solidFill>
                  <a:srgbClr val="000000"/>
                </a:solidFill>
                <a:latin typeface="+mn-lt"/>
              </a:rPr>
              <a:t> </a:t>
            </a:r>
            <a:r>
              <a:rPr spc="-35" dirty="0">
                <a:solidFill>
                  <a:srgbClr val="000000"/>
                </a:solidFill>
                <a:latin typeface="+mn-lt"/>
              </a:rPr>
              <a:t>equity,</a:t>
            </a:r>
            <a:r>
              <a:rPr spc="-20" dirty="0">
                <a:solidFill>
                  <a:srgbClr val="000000"/>
                </a:solidFill>
                <a:latin typeface="+mn-lt"/>
              </a:rPr>
              <a:t> </a:t>
            </a:r>
            <a:r>
              <a:rPr dirty="0">
                <a:solidFill>
                  <a:srgbClr val="000000"/>
                </a:solidFill>
                <a:latin typeface="+mn-lt"/>
              </a:rPr>
              <a:t>or</a:t>
            </a:r>
            <a:r>
              <a:rPr spc="-20" dirty="0">
                <a:solidFill>
                  <a:srgbClr val="000000"/>
                </a:solidFill>
                <a:latin typeface="+mn-lt"/>
              </a:rPr>
              <a:t> </a:t>
            </a:r>
            <a:r>
              <a:rPr spc="-40" dirty="0">
                <a:solidFill>
                  <a:srgbClr val="000000"/>
                </a:solidFill>
                <a:latin typeface="+mn-lt"/>
              </a:rPr>
              <a:t>social</a:t>
            </a:r>
            <a:r>
              <a:rPr spc="-20" dirty="0">
                <a:solidFill>
                  <a:srgbClr val="000000"/>
                </a:solidFill>
                <a:latin typeface="+mn-lt"/>
              </a:rPr>
              <a:t> </a:t>
            </a:r>
            <a:r>
              <a:rPr spc="-10" dirty="0">
                <a:solidFill>
                  <a:srgbClr val="000000"/>
                </a:solidFill>
                <a:latin typeface="+mn-lt"/>
              </a:rPr>
              <a:t>justice.</a:t>
            </a:r>
          </a:p>
        </p:txBody>
      </p:sp>
      <p:sp>
        <p:nvSpPr>
          <p:cNvPr id="3" name="object 3"/>
          <p:cNvSpPr txBox="1"/>
          <p:nvPr/>
        </p:nvSpPr>
        <p:spPr>
          <a:xfrm>
            <a:off x="347294" y="1360879"/>
            <a:ext cx="3837940" cy="349455"/>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But</a:t>
            </a:r>
            <a:r>
              <a:rPr sz="1100" spc="5" dirty="0">
                <a:solidFill>
                  <a:srgbClr val="FF0000"/>
                </a:solidFill>
                <a:latin typeface="+mn-lt"/>
                <a:cs typeface="Arial MT"/>
              </a:rPr>
              <a:t> </a:t>
            </a:r>
            <a:r>
              <a:rPr sz="1100" spc="-80" dirty="0">
                <a:latin typeface="+mn-lt"/>
                <a:cs typeface="Arial MT"/>
              </a:rPr>
              <a:t>does</a:t>
            </a:r>
            <a:r>
              <a:rPr sz="1100" spc="5" dirty="0">
                <a:latin typeface="+mn-lt"/>
                <a:cs typeface="Arial MT"/>
              </a:rPr>
              <a:t> </a:t>
            </a:r>
            <a:r>
              <a:rPr sz="1100" spc="-30" dirty="0">
                <a:latin typeface="+mn-lt"/>
                <a:cs typeface="Arial MT"/>
              </a:rPr>
              <a:t>diversity</a:t>
            </a:r>
            <a:r>
              <a:rPr sz="1100" spc="5" dirty="0">
                <a:latin typeface="+mn-lt"/>
                <a:cs typeface="Arial MT"/>
              </a:rPr>
              <a:t> </a:t>
            </a:r>
            <a:r>
              <a:rPr sz="1100" spc="-20" dirty="0">
                <a:latin typeface="+mn-lt"/>
                <a:cs typeface="Arial MT"/>
              </a:rPr>
              <a:t>bring</a:t>
            </a:r>
            <a:r>
              <a:rPr sz="1100" spc="10" dirty="0">
                <a:latin typeface="+mn-lt"/>
                <a:cs typeface="Arial MT"/>
              </a:rPr>
              <a:t> </a:t>
            </a:r>
            <a:r>
              <a:rPr sz="1100" spc="-45" dirty="0">
                <a:latin typeface="+mn-lt"/>
                <a:cs typeface="Arial MT"/>
              </a:rPr>
              <a:t>substantive</a:t>
            </a:r>
            <a:r>
              <a:rPr sz="1100" spc="5" dirty="0">
                <a:latin typeface="+mn-lt"/>
                <a:cs typeface="Arial MT"/>
              </a:rPr>
              <a:t> </a:t>
            </a:r>
            <a:r>
              <a:rPr sz="1100" spc="-40" dirty="0">
                <a:latin typeface="+mn-lt"/>
                <a:cs typeface="Arial MT"/>
              </a:rPr>
              <a:t>benefits?</a:t>
            </a:r>
            <a:r>
              <a:rPr sz="1100" spc="105" dirty="0">
                <a:latin typeface="+mn-lt"/>
                <a:cs typeface="Arial MT"/>
              </a:rPr>
              <a:t> </a:t>
            </a:r>
            <a:r>
              <a:rPr sz="1100" dirty="0">
                <a:latin typeface="+mn-lt"/>
                <a:cs typeface="Arial MT"/>
              </a:rPr>
              <a:t>In</a:t>
            </a:r>
            <a:r>
              <a:rPr sz="1100" spc="10" dirty="0">
                <a:latin typeface="+mn-lt"/>
                <a:cs typeface="Arial MT"/>
              </a:rPr>
              <a:t> </a:t>
            </a:r>
            <a:r>
              <a:rPr sz="1100" spc="-30" dirty="0">
                <a:latin typeface="+mn-lt"/>
                <a:cs typeface="Arial MT"/>
              </a:rPr>
              <a:t>terms</a:t>
            </a:r>
            <a:r>
              <a:rPr sz="1100" spc="5" dirty="0">
                <a:latin typeface="+mn-lt"/>
                <a:cs typeface="Arial MT"/>
              </a:rPr>
              <a:t> </a:t>
            </a:r>
            <a:r>
              <a:rPr sz="1100" dirty="0">
                <a:latin typeface="+mn-lt"/>
                <a:cs typeface="Arial MT"/>
              </a:rPr>
              <a:t>of</a:t>
            </a:r>
            <a:r>
              <a:rPr sz="1100" spc="5" dirty="0">
                <a:latin typeface="+mn-lt"/>
                <a:cs typeface="Arial MT"/>
              </a:rPr>
              <a:t> </a:t>
            </a:r>
            <a:r>
              <a:rPr sz="1100" spc="-50" dirty="0">
                <a:latin typeface="+mn-lt"/>
                <a:cs typeface="Arial MT"/>
              </a:rPr>
              <a:t>science, </a:t>
            </a:r>
            <a:r>
              <a:rPr sz="1100" spc="-80" dirty="0">
                <a:latin typeface="+mn-lt"/>
                <a:cs typeface="Arial MT"/>
              </a:rPr>
              <a:t>does</a:t>
            </a:r>
            <a:r>
              <a:rPr sz="1100" spc="10" dirty="0">
                <a:latin typeface="+mn-lt"/>
                <a:cs typeface="Arial MT"/>
              </a:rPr>
              <a:t> </a:t>
            </a:r>
            <a:r>
              <a:rPr sz="1100" dirty="0">
                <a:latin typeface="+mn-lt"/>
                <a:cs typeface="Arial MT"/>
              </a:rPr>
              <a:t>it</a:t>
            </a:r>
            <a:r>
              <a:rPr sz="1100" spc="15" dirty="0">
                <a:latin typeface="+mn-lt"/>
                <a:cs typeface="Arial MT"/>
              </a:rPr>
              <a:t> </a:t>
            </a:r>
            <a:r>
              <a:rPr sz="1100" spc="-35" dirty="0">
                <a:latin typeface="+mn-lt"/>
                <a:cs typeface="Arial MT"/>
              </a:rPr>
              <a:t>help</a:t>
            </a:r>
            <a:r>
              <a:rPr sz="1100" spc="15" dirty="0">
                <a:latin typeface="+mn-lt"/>
                <a:cs typeface="Arial MT"/>
              </a:rPr>
              <a:t> </a:t>
            </a:r>
            <a:r>
              <a:rPr sz="1100" spc="-60" dirty="0">
                <a:latin typeface="+mn-lt"/>
                <a:cs typeface="Arial MT"/>
              </a:rPr>
              <a:t>us</a:t>
            </a:r>
            <a:r>
              <a:rPr sz="1100" spc="15" dirty="0">
                <a:latin typeface="+mn-lt"/>
                <a:cs typeface="Arial MT"/>
              </a:rPr>
              <a:t> </a:t>
            </a:r>
            <a:r>
              <a:rPr sz="1100" dirty="0">
                <a:latin typeface="+mn-lt"/>
                <a:cs typeface="Arial MT"/>
              </a:rPr>
              <a:t>to</a:t>
            </a:r>
            <a:r>
              <a:rPr sz="1100" spc="15" dirty="0">
                <a:latin typeface="+mn-lt"/>
                <a:cs typeface="Arial MT"/>
              </a:rPr>
              <a:t> </a:t>
            </a:r>
            <a:r>
              <a:rPr sz="1100" dirty="0">
                <a:latin typeface="+mn-lt"/>
                <a:cs typeface="Arial MT"/>
              </a:rPr>
              <a:t>better</a:t>
            </a:r>
            <a:r>
              <a:rPr sz="1100" spc="15" dirty="0">
                <a:latin typeface="+mn-lt"/>
                <a:cs typeface="Arial MT"/>
              </a:rPr>
              <a:t> </a:t>
            </a:r>
            <a:r>
              <a:rPr sz="1100" spc="-45" dirty="0">
                <a:latin typeface="+mn-lt"/>
                <a:cs typeface="Arial MT"/>
              </a:rPr>
              <a:t>understand</a:t>
            </a:r>
            <a:r>
              <a:rPr sz="1100" spc="15" dirty="0">
                <a:latin typeface="+mn-lt"/>
                <a:cs typeface="Arial MT"/>
              </a:rPr>
              <a:t> </a:t>
            </a:r>
            <a:r>
              <a:rPr sz="1100" spc="-45" dirty="0">
                <a:latin typeface="+mn-lt"/>
                <a:cs typeface="Arial MT"/>
              </a:rPr>
              <a:t>and</a:t>
            </a:r>
            <a:r>
              <a:rPr sz="1100" spc="15" dirty="0">
                <a:latin typeface="+mn-lt"/>
                <a:cs typeface="Arial MT"/>
              </a:rPr>
              <a:t> </a:t>
            </a:r>
            <a:r>
              <a:rPr sz="1100" spc="-20" dirty="0">
                <a:latin typeface="+mn-lt"/>
                <a:cs typeface="Arial MT"/>
              </a:rPr>
              <a:t>predict</a:t>
            </a:r>
            <a:r>
              <a:rPr sz="1100" spc="15" dirty="0">
                <a:latin typeface="+mn-lt"/>
                <a:cs typeface="Arial MT"/>
              </a:rPr>
              <a:t> </a:t>
            </a:r>
            <a:r>
              <a:rPr sz="1100" spc="-10" dirty="0">
                <a:latin typeface="+mn-lt"/>
                <a:cs typeface="Arial MT"/>
              </a:rPr>
              <a:t>things?</a:t>
            </a:r>
            <a:endParaRPr sz="1100" dirty="0">
              <a:latin typeface="+mn-lt"/>
              <a:cs typeface="Arial MT"/>
            </a:endParaRP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996440"/>
            <a:ext cx="3271520" cy="180819"/>
          </a:xfrm>
          <a:prstGeom prst="rect">
            <a:avLst/>
          </a:prstGeom>
        </p:spPr>
        <p:txBody>
          <a:bodyPr vert="horz" wrap="square" lIns="0" tIns="11430" rIns="0" bIns="0" rtlCol="0">
            <a:spAutoFit/>
          </a:bodyPr>
          <a:lstStyle/>
          <a:p>
            <a:pPr marL="12700">
              <a:lnSpc>
                <a:spcPct val="100000"/>
              </a:lnSpc>
              <a:spcBef>
                <a:spcPts val="90"/>
              </a:spcBef>
            </a:pPr>
            <a:r>
              <a:rPr spc="-85" dirty="0">
                <a:solidFill>
                  <a:srgbClr val="000000"/>
                </a:solidFill>
                <a:latin typeface="+mn-lt"/>
              </a:rPr>
              <a:t>Science</a:t>
            </a:r>
            <a:r>
              <a:rPr spc="10" dirty="0">
                <a:solidFill>
                  <a:srgbClr val="000000"/>
                </a:solidFill>
                <a:latin typeface="+mn-lt"/>
              </a:rPr>
              <a:t> </a:t>
            </a:r>
            <a:r>
              <a:rPr spc="-10" dirty="0">
                <a:solidFill>
                  <a:srgbClr val="000000"/>
                </a:solidFill>
                <a:latin typeface="+mn-lt"/>
              </a:rPr>
              <a:t>is</a:t>
            </a:r>
            <a:r>
              <a:rPr spc="-25" dirty="0">
                <a:solidFill>
                  <a:srgbClr val="000000"/>
                </a:solidFill>
                <a:latin typeface="+mn-lt"/>
              </a:rPr>
              <a:t> </a:t>
            </a:r>
            <a:r>
              <a:rPr dirty="0">
                <a:solidFill>
                  <a:srgbClr val="000000"/>
                </a:solidFill>
                <a:latin typeface="+mn-lt"/>
              </a:rPr>
              <a:t>a</a:t>
            </a:r>
            <a:r>
              <a:rPr spc="-5" dirty="0">
                <a:solidFill>
                  <a:srgbClr val="000000"/>
                </a:solidFill>
                <a:latin typeface="+mn-lt"/>
              </a:rPr>
              <a:t> </a:t>
            </a:r>
            <a:r>
              <a:rPr spc="-35" dirty="0">
                <a:solidFill>
                  <a:srgbClr val="000000"/>
                </a:solidFill>
                <a:latin typeface="+mn-lt"/>
              </a:rPr>
              <a:t>quest</a:t>
            </a:r>
            <a:r>
              <a:rPr spc="-10" dirty="0">
                <a:solidFill>
                  <a:srgbClr val="000000"/>
                </a:solidFill>
                <a:latin typeface="+mn-lt"/>
              </a:rPr>
              <a:t> </a:t>
            </a:r>
            <a:r>
              <a:rPr dirty="0">
                <a:solidFill>
                  <a:srgbClr val="000000"/>
                </a:solidFill>
                <a:latin typeface="+mn-lt"/>
              </a:rPr>
              <a:t>for</a:t>
            </a:r>
            <a:r>
              <a:rPr spc="-5" dirty="0">
                <a:solidFill>
                  <a:srgbClr val="000000"/>
                </a:solidFill>
                <a:latin typeface="+mn-lt"/>
              </a:rPr>
              <a:t> </a:t>
            </a:r>
            <a:r>
              <a:rPr spc="-60" dirty="0">
                <a:solidFill>
                  <a:srgbClr val="000000"/>
                </a:solidFill>
                <a:latin typeface="+mn-lt"/>
              </a:rPr>
              <a:t>knowledge</a:t>
            </a:r>
            <a:r>
              <a:rPr spc="-5" dirty="0">
                <a:solidFill>
                  <a:srgbClr val="000000"/>
                </a:solidFill>
                <a:latin typeface="+mn-lt"/>
              </a:rPr>
              <a:t> </a:t>
            </a:r>
            <a:r>
              <a:rPr dirty="0">
                <a:solidFill>
                  <a:srgbClr val="000000"/>
                </a:solidFill>
                <a:latin typeface="+mn-lt"/>
              </a:rPr>
              <a:t>that</a:t>
            </a:r>
            <a:r>
              <a:rPr spc="-10" dirty="0">
                <a:solidFill>
                  <a:srgbClr val="000000"/>
                </a:solidFill>
                <a:latin typeface="+mn-lt"/>
              </a:rPr>
              <a:t> </a:t>
            </a:r>
            <a:r>
              <a:rPr spc="-50" dirty="0">
                <a:solidFill>
                  <a:srgbClr val="000000"/>
                </a:solidFill>
                <a:latin typeface="+mn-lt"/>
              </a:rPr>
              <a:t>relies</a:t>
            </a:r>
            <a:r>
              <a:rPr spc="-5" dirty="0">
                <a:solidFill>
                  <a:srgbClr val="000000"/>
                </a:solidFill>
                <a:latin typeface="+mn-lt"/>
              </a:rPr>
              <a:t> </a:t>
            </a:r>
            <a:r>
              <a:rPr dirty="0">
                <a:solidFill>
                  <a:srgbClr val="000000"/>
                </a:solidFill>
                <a:latin typeface="+mn-lt"/>
              </a:rPr>
              <a:t>on</a:t>
            </a:r>
            <a:r>
              <a:rPr spc="-5" dirty="0">
                <a:solidFill>
                  <a:srgbClr val="000000"/>
                </a:solidFill>
                <a:latin typeface="+mn-lt"/>
              </a:rPr>
              <a:t> </a:t>
            </a:r>
            <a:r>
              <a:rPr spc="-10" dirty="0">
                <a:solidFill>
                  <a:srgbClr val="000000"/>
                </a:solidFill>
                <a:latin typeface="+mn-lt"/>
              </a:rPr>
              <a:t>criticism</a:t>
            </a:r>
            <a:r>
              <a:rPr spc="-10" dirty="0">
                <a:solidFill>
                  <a:srgbClr val="000000"/>
                </a:solidFill>
              </a:rPr>
              <a:t>.</a:t>
            </a:r>
          </a:p>
        </p:txBody>
      </p:sp>
      <p:sp>
        <p:nvSpPr>
          <p:cNvPr id="3" name="object 3"/>
          <p:cNvSpPr txBox="1"/>
          <p:nvPr/>
        </p:nvSpPr>
        <p:spPr>
          <a:xfrm>
            <a:off x="347294" y="1528520"/>
            <a:ext cx="3491865" cy="349455"/>
          </a:xfrm>
          <a:prstGeom prst="rect">
            <a:avLst/>
          </a:prstGeom>
        </p:spPr>
        <p:txBody>
          <a:bodyPr vert="horz" wrap="square" lIns="0" tIns="6985" rIns="0" bIns="0" rtlCol="0">
            <a:spAutoFit/>
          </a:bodyPr>
          <a:lstStyle/>
          <a:p>
            <a:pPr marL="12700" marR="5080">
              <a:lnSpc>
                <a:spcPct val="102600"/>
              </a:lnSpc>
              <a:spcBef>
                <a:spcPts val="55"/>
              </a:spcBef>
            </a:pPr>
            <a:r>
              <a:rPr sz="1100" dirty="0">
                <a:latin typeface="+mn-lt"/>
                <a:cs typeface="Arial MT"/>
              </a:rPr>
              <a:t>The thing that </a:t>
            </a:r>
            <a:r>
              <a:rPr sz="1100" spc="-55" dirty="0">
                <a:latin typeface="+mn-lt"/>
                <a:cs typeface="Arial MT"/>
              </a:rPr>
              <a:t>allows</a:t>
            </a:r>
            <a:r>
              <a:rPr sz="1100" dirty="0">
                <a:latin typeface="+mn-lt"/>
                <a:cs typeface="Arial MT"/>
              </a:rPr>
              <a:t> for </a:t>
            </a:r>
            <a:r>
              <a:rPr sz="1100" spc="-10" dirty="0">
                <a:latin typeface="+mn-lt"/>
                <a:cs typeface="Arial MT"/>
              </a:rPr>
              <a:t>criticism</a:t>
            </a:r>
            <a:r>
              <a:rPr sz="1100" dirty="0">
                <a:latin typeface="+mn-lt"/>
                <a:cs typeface="Arial MT"/>
              </a:rPr>
              <a:t> </a:t>
            </a:r>
            <a:r>
              <a:rPr sz="1100" spc="-10" dirty="0">
                <a:latin typeface="+mn-lt"/>
                <a:cs typeface="Arial MT"/>
              </a:rPr>
              <a:t>is</a:t>
            </a:r>
            <a:r>
              <a:rPr sz="1100" dirty="0">
                <a:latin typeface="+mn-lt"/>
                <a:cs typeface="Arial MT"/>
              </a:rPr>
              <a:t> the </a:t>
            </a:r>
            <a:r>
              <a:rPr sz="1100" spc="-30" dirty="0">
                <a:latin typeface="+mn-lt"/>
                <a:cs typeface="Arial MT"/>
              </a:rPr>
              <a:t>possibility</a:t>
            </a:r>
            <a:r>
              <a:rPr sz="1100" dirty="0">
                <a:latin typeface="+mn-lt"/>
                <a:cs typeface="Arial MT"/>
              </a:rPr>
              <a:t> that </a:t>
            </a:r>
            <a:r>
              <a:rPr sz="1100" spc="-25" dirty="0">
                <a:latin typeface="+mn-lt"/>
                <a:cs typeface="Arial MT"/>
              </a:rPr>
              <a:t>our </a:t>
            </a:r>
            <a:r>
              <a:rPr sz="1100" spc="-50" dirty="0">
                <a:latin typeface="+mn-lt"/>
                <a:cs typeface="Arial MT"/>
              </a:rPr>
              <a:t>theories</a:t>
            </a:r>
            <a:r>
              <a:rPr sz="1100" spc="-25" dirty="0">
                <a:latin typeface="+mn-lt"/>
                <a:cs typeface="Arial MT"/>
              </a:rPr>
              <a:t> </a:t>
            </a:r>
            <a:r>
              <a:rPr sz="1100" dirty="0">
                <a:latin typeface="+mn-lt"/>
                <a:cs typeface="Arial MT"/>
              </a:rPr>
              <a:t>or</a:t>
            </a:r>
            <a:r>
              <a:rPr sz="1100" spc="-25" dirty="0">
                <a:latin typeface="+mn-lt"/>
                <a:cs typeface="Arial MT"/>
              </a:rPr>
              <a:t> </a:t>
            </a:r>
            <a:r>
              <a:rPr sz="1100" spc="-45" dirty="0">
                <a:latin typeface="+mn-lt"/>
                <a:cs typeface="Arial MT"/>
              </a:rPr>
              <a:t>claims</a:t>
            </a:r>
            <a:r>
              <a:rPr sz="1100" spc="-25" dirty="0">
                <a:latin typeface="+mn-lt"/>
                <a:cs typeface="Arial MT"/>
              </a:rPr>
              <a:t> </a:t>
            </a:r>
            <a:r>
              <a:rPr sz="1100" dirty="0">
                <a:latin typeface="+mn-lt"/>
                <a:cs typeface="Arial MT"/>
              </a:rPr>
              <a:t>might</a:t>
            </a:r>
            <a:r>
              <a:rPr sz="1100" spc="-25" dirty="0">
                <a:latin typeface="+mn-lt"/>
                <a:cs typeface="Arial MT"/>
              </a:rPr>
              <a:t> </a:t>
            </a:r>
            <a:r>
              <a:rPr sz="1100" spc="-30" dirty="0">
                <a:latin typeface="+mn-lt"/>
                <a:cs typeface="Arial MT"/>
              </a:rPr>
              <a:t>be</a:t>
            </a:r>
            <a:r>
              <a:rPr sz="1100" spc="-25" dirty="0">
                <a:latin typeface="+mn-lt"/>
                <a:cs typeface="Arial MT"/>
              </a:rPr>
              <a:t> </a:t>
            </a:r>
            <a:r>
              <a:rPr sz="1100" spc="-10" dirty="0">
                <a:latin typeface="+mn-lt"/>
                <a:cs typeface="Arial MT"/>
              </a:rPr>
              <a:t>wrong.</a:t>
            </a:r>
            <a:endParaRPr sz="1100" dirty="0">
              <a:latin typeface="+mn-lt"/>
              <a:cs typeface="Arial MT"/>
            </a:endParaRPr>
          </a:p>
        </p:txBody>
      </p:sp>
    </p:spTree>
  </p:cSld>
  <p:clrMapOvr>
    <a:masterClrMapping/>
  </p:clrMapOvr>
  <p:transition>
    <p:cut/>
  </p:transition>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429835"/>
          </a:xfrm>
          <a:prstGeom prst="rect">
            <a:avLst/>
          </a:prstGeom>
        </p:spPr>
        <p:txBody>
          <a:bodyPr vert="horz" wrap="square" lIns="0" tIns="86588" rIns="0" bIns="0" rtlCol="0">
            <a:spAutoFit/>
          </a:bodyPr>
          <a:lstStyle/>
          <a:p>
            <a:pPr marL="12700" marR="5080">
              <a:lnSpc>
                <a:spcPct val="102600"/>
              </a:lnSpc>
              <a:spcBef>
                <a:spcPts val="55"/>
              </a:spcBef>
            </a:pPr>
            <a:r>
              <a:rPr spc="-55" dirty="0">
                <a:solidFill>
                  <a:srgbClr val="000000"/>
                </a:solidFill>
                <a:latin typeface="+mn-lt"/>
              </a:rPr>
              <a:t>Debates</a:t>
            </a:r>
            <a:r>
              <a:rPr spc="-20" dirty="0">
                <a:solidFill>
                  <a:srgbClr val="000000"/>
                </a:solidFill>
                <a:latin typeface="+mn-lt"/>
              </a:rPr>
              <a:t> </a:t>
            </a:r>
            <a:r>
              <a:rPr spc="-10" dirty="0">
                <a:solidFill>
                  <a:srgbClr val="000000"/>
                </a:solidFill>
                <a:latin typeface="+mn-lt"/>
              </a:rPr>
              <a:t>about</a:t>
            </a:r>
            <a:r>
              <a:rPr spc="-65" dirty="0">
                <a:solidFill>
                  <a:srgbClr val="000000"/>
                </a:solidFill>
                <a:latin typeface="+mn-lt"/>
              </a:rPr>
              <a:t> </a:t>
            </a:r>
            <a:r>
              <a:rPr spc="-30" dirty="0">
                <a:solidFill>
                  <a:srgbClr val="000000"/>
                </a:solidFill>
                <a:latin typeface="+mn-lt"/>
              </a:rPr>
              <a:t>diversity</a:t>
            </a:r>
            <a:r>
              <a:rPr spc="-25" dirty="0">
                <a:solidFill>
                  <a:srgbClr val="000000"/>
                </a:solidFill>
                <a:latin typeface="+mn-lt"/>
              </a:rPr>
              <a:t> </a:t>
            </a:r>
            <a:r>
              <a:rPr dirty="0">
                <a:solidFill>
                  <a:srgbClr val="000000"/>
                </a:solidFill>
                <a:latin typeface="+mn-lt"/>
              </a:rPr>
              <a:t>often</a:t>
            </a:r>
            <a:r>
              <a:rPr spc="-20" dirty="0">
                <a:solidFill>
                  <a:srgbClr val="000000"/>
                </a:solidFill>
                <a:latin typeface="+mn-lt"/>
              </a:rPr>
              <a:t> </a:t>
            </a:r>
            <a:r>
              <a:rPr spc="-35" dirty="0">
                <a:solidFill>
                  <a:srgbClr val="000000"/>
                </a:solidFill>
                <a:latin typeface="+mn-lt"/>
              </a:rPr>
              <a:t>focus</a:t>
            </a:r>
            <a:r>
              <a:rPr spc="-20" dirty="0">
                <a:solidFill>
                  <a:srgbClr val="000000"/>
                </a:solidFill>
                <a:latin typeface="+mn-lt"/>
              </a:rPr>
              <a:t> </a:t>
            </a:r>
            <a:r>
              <a:rPr dirty="0">
                <a:solidFill>
                  <a:srgbClr val="000000"/>
                </a:solidFill>
                <a:latin typeface="+mn-lt"/>
              </a:rPr>
              <a:t>on</a:t>
            </a:r>
            <a:r>
              <a:rPr spc="-20" dirty="0">
                <a:solidFill>
                  <a:srgbClr val="000000"/>
                </a:solidFill>
                <a:latin typeface="+mn-lt"/>
              </a:rPr>
              <a:t> </a:t>
            </a:r>
            <a:r>
              <a:rPr spc="-95" dirty="0">
                <a:solidFill>
                  <a:srgbClr val="000000"/>
                </a:solidFill>
                <a:latin typeface="+mn-lt"/>
              </a:rPr>
              <a:t>issues</a:t>
            </a:r>
            <a:r>
              <a:rPr spc="20" dirty="0">
                <a:solidFill>
                  <a:srgbClr val="000000"/>
                </a:solidFill>
                <a:latin typeface="+mn-lt"/>
              </a:rPr>
              <a:t> </a:t>
            </a:r>
            <a:r>
              <a:rPr dirty="0">
                <a:solidFill>
                  <a:srgbClr val="000000"/>
                </a:solidFill>
                <a:latin typeface="+mn-lt"/>
              </a:rPr>
              <a:t>of</a:t>
            </a:r>
            <a:r>
              <a:rPr spc="-25" dirty="0">
                <a:solidFill>
                  <a:srgbClr val="000000"/>
                </a:solidFill>
                <a:latin typeface="+mn-lt"/>
              </a:rPr>
              <a:t> </a:t>
            </a:r>
            <a:r>
              <a:rPr spc="-40" dirty="0">
                <a:solidFill>
                  <a:srgbClr val="000000"/>
                </a:solidFill>
                <a:latin typeface="+mn-lt"/>
              </a:rPr>
              <a:t>representation, </a:t>
            </a:r>
            <a:r>
              <a:rPr spc="-50" dirty="0">
                <a:solidFill>
                  <a:srgbClr val="000000"/>
                </a:solidFill>
                <a:latin typeface="+mn-lt"/>
              </a:rPr>
              <a:t>fairness,</a:t>
            </a:r>
            <a:r>
              <a:rPr spc="-20" dirty="0">
                <a:solidFill>
                  <a:srgbClr val="000000"/>
                </a:solidFill>
                <a:latin typeface="+mn-lt"/>
              </a:rPr>
              <a:t> </a:t>
            </a:r>
            <a:r>
              <a:rPr spc="-35" dirty="0">
                <a:solidFill>
                  <a:srgbClr val="000000"/>
                </a:solidFill>
                <a:latin typeface="+mn-lt"/>
              </a:rPr>
              <a:t>equity,</a:t>
            </a:r>
            <a:r>
              <a:rPr spc="-20" dirty="0">
                <a:solidFill>
                  <a:srgbClr val="000000"/>
                </a:solidFill>
                <a:latin typeface="+mn-lt"/>
              </a:rPr>
              <a:t> </a:t>
            </a:r>
            <a:r>
              <a:rPr dirty="0">
                <a:solidFill>
                  <a:srgbClr val="000000"/>
                </a:solidFill>
                <a:latin typeface="+mn-lt"/>
              </a:rPr>
              <a:t>or</a:t>
            </a:r>
            <a:r>
              <a:rPr spc="-20" dirty="0">
                <a:solidFill>
                  <a:srgbClr val="000000"/>
                </a:solidFill>
                <a:latin typeface="+mn-lt"/>
              </a:rPr>
              <a:t> </a:t>
            </a:r>
            <a:r>
              <a:rPr spc="-40" dirty="0">
                <a:solidFill>
                  <a:srgbClr val="000000"/>
                </a:solidFill>
                <a:latin typeface="+mn-lt"/>
              </a:rPr>
              <a:t>social</a:t>
            </a:r>
            <a:r>
              <a:rPr spc="-20" dirty="0">
                <a:solidFill>
                  <a:srgbClr val="000000"/>
                </a:solidFill>
                <a:latin typeface="+mn-lt"/>
              </a:rPr>
              <a:t> </a:t>
            </a:r>
            <a:r>
              <a:rPr spc="-10" dirty="0">
                <a:solidFill>
                  <a:srgbClr val="000000"/>
                </a:solidFill>
                <a:latin typeface="+mn-lt"/>
              </a:rPr>
              <a:t>justice.</a:t>
            </a:r>
          </a:p>
        </p:txBody>
      </p:sp>
      <p:sp>
        <p:nvSpPr>
          <p:cNvPr id="3" name="object 3"/>
          <p:cNvSpPr txBox="1"/>
          <p:nvPr/>
        </p:nvSpPr>
        <p:spPr>
          <a:xfrm>
            <a:off x="347294" y="1360879"/>
            <a:ext cx="3837940" cy="106807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But</a:t>
            </a:r>
            <a:r>
              <a:rPr sz="1100" spc="5" dirty="0">
                <a:solidFill>
                  <a:srgbClr val="FF0000"/>
                </a:solidFill>
                <a:latin typeface="+mn-lt"/>
                <a:cs typeface="Arial MT"/>
              </a:rPr>
              <a:t> </a:t>
            </a:r>
            <a:r>
              <a:rPr sz="1100" spc="-80" dirty="0">
                <a:latin typeface="+mn-lt"/>
                <a:cs typeface="Arial MT"/>
              </a:rPr>
              <a:t>does</a:t>
            </a:r>
            <a:r>
              <a:rPr sz="1100" spc="5" dirty="0">
                <a:latin typeface="+mn-lt"/>
                <a:cs typeface="Arial MT"/>
              </a:rPr>
              <a:t> </a:t>
            </a:r>
            <a:r>
              <a:rPr sz="1100" spc="-30" dirty="0">
                <a:latin typeface="+mn-lt"/>
                <a:cs typeface="Arial MT"/>
              </a:rPr>
              <a:t>diversity</a:t>
            </a:r>
            <a:r>
              <a:rPr sz="1100" spc="5" dirty="0">
                <a:latin typeface="+mn-lt"/>
                <a:cs typeface="Arial MT"/>
              </a:rPr>
              <a:t> </a:t>
            </a:r>
            <a:r>
              <a:rPr sz="1100" spc="-20" dirty="0">
                <a:latin typeface="+mn-lt"/>
                <a:cs typeface="Arial MT"/>
              </a:rPr>
              <a:t>bring</a:t>
            </a:r>
            <a:r>
              <a:rPr sz="1100" spc="10" dirty="0">
                <a:latin typeface="+mn-lt"/>
                <a:cs typeface="Arial MT"/>
              </a:rPr>
              <a:t> </a:t>
            </a:r>
            <a:r>
              <a:rPr sz="1100" spc="-45" dirty="0">
                <a:latin typeface="+mn-lt"/>
                <a:cs typeface="Arial MT"/>
              </a:rPr>
              <a:t>substantive</a:t>
            </a:r>
            <a:r>
              <a:rPr sz="1100" spc="5" dirty="0">
                <a:latin typeface="+mn-lt"/>
                <a:cs typeface="Arial MT"/>
              </a:rPr>
              <a:t> </a:t>
            </a:r>
            <a:r>
              <a:rPr sz="1100" spc="-40" dirty="0">
                <a:latin typeface="+mn-lt"/>
                <a:cs typeface="Arial MT"/>
              </a:rPr>
              <a:t>benefits?</a:t>
            </a:r>
            <a:r>
              <a:rPr sz="1100" spc="105" dirty="0">
                <a:latin typeface="+mn-lt"/>
                <a:cs typeface="Arial MT"/>
              </a:rPr>
              <a:t> </a:t>
            </a:r>
            <a:r>
              <a:rPr sz="1100" dirty="0">
                <a:latin typeface="+mn-lt"/>
                <a:cs typeface="Arial MT"/>
              </a:rPr>
              <a:t>In</a:t>
            </a:r>
            <a:r>
              <a:rPr sz="1100" spc="10" dirty="0">
                <a:latin typeface="+mn-lt"/>
                <a:cs typeface="Arial MT"/>
              </a:rPr>
              <a:t> </a:t>
            </a:r>
            <a:r>
              <a:rPr sz="1100" spc="-30" dirty="0">
                <a:latin typeface="+mn-lt"/>
                <a:cs typeface="Arial MT"/>
              </a:rPr>
              <a:t>terms</a:t>
            </a:r>
            <a:r>
              <a:rPr sz="1100" spc="5" dirty="0">
                <a:latin typeface="+mn-lt"/>
                <a:cs typeface="Arial MT"/>
              </a:rPr>
              <a:t> </a:t>
            </a:r>
            <a:r>
              <a:rPr sz="1100" dirty="0">
                <a:latin typeface="+mn-lt"/>
                <a:cs typeface="Arial MT"/>
              </a:rPr>
              <a:t>of</a:t>
            </a:r>
            <a:r>
              <a:rPr sz="1100" spc="5" dirty="0">
                <a:latin typeface="+mn-lt"/>
                <a:cs typeface="Arial MT"/>
              </a:rPr>
              <a:t> </a:t>
            </a:r>
            <a:r>
              <a:rPr sz="1100" spc="-50" dirty="0">
                <a:latin typeface="+mn-lt"/>
                <a:cs typeface="Arial MT"/>
              </a:rPr>
              <a:t>science, </a:t>
            </a:r>
            <a:r>
              <a:rPr sz="1100" spc="-80" dirty="0">
                <a:latin typeface="+mn-lt"/>
                <a:cs typeface="Arial MT"/>
              </a:rPr>
              <a:t>does</a:t>
            </a:r>
            <a:r>
              <a:rPr sz="1100" spc="10" dirty="0">
                <a:latin typeface="+mn-lt"/>
                <a:cs typeface="Arial MT"/>
              </a:rPr>
              <a:t> </a:t>
            </a:r>
            <a:r>
              <a:rPr sz="1100" dirty="0">
                <a:latin typeface="+mn-lt"/>
                <a:cs typeface="Arial MT"/>
              </a:rPr>
              <a:t>it</a:t>
            </a:r>
            <a:r>
              <a:rPr sz="1100" spc="15" dirty="0">
                <a:latin typeface="+mn-lt"/>
                <a:cs typeface="Arial MT"/>
              </a:rPr>
              <a:t> </a:t>
            </a:r>
            <a:r>
              <a:rPr sz="1100" spc="-35" dirty="0">
                <a:latin typeface="+mn-lt"/>
                <a:cs typeface="Arial MT"/>
              </a:rPr>
              <a:t>help</a:t>
            </a:r>
            <a:r>
              <a:rPr sz="1100" spc="15" dirty="0">
                <a:latin typeface="+mn-lt"/>
                <a:cs typeface="Arial MT"/>
              </a:rPr>
              <a:t> </a:t>
            </a:r>
            <a:r>
              <a:rPr sz="1100" spc="-60" dirty="0">
                <a:latin typeface="+mn-lt"/>
                <a:cs typeface="Arial MT"/>
              </a:rPr>
              <a:t>us</a:t>
            </a:r>
            <a:r>
              <a:rPr sz="1100" spc="15" dirty="0">
                <a:latin typeface="+mn-lt"/>
                <a:cs typeface="Arial MT"/>
              </a:rPr>
              <a:t> </a:t>
            </a:r>
            <a:r>
              <a:rPr sz="1100" dirty="0">
                <a:latin typeface="+mn-lt"/>
                <a:cs typeface="Arial MT"/>
              </a:rPr>
              <a:t>to</a:t>
            </a:r>
            <a:r>
              <a:rPr sz="1100" spc="15" dirty="0">
                <a:latin typeface="+mn-lt"/>
                <a:cs typeface="Arial MT"/>
              </a:rPr>
              <a:t> </a:t>
            </a:r>
            <a:r>
              <a:rPr sz="1100" dirty="0">
                <a:latin typeface="+mn-lt"/>
                <a:cs typeface="Arial MT"/>
              </a:rPr>
              <a:t>better</a:t>
            </a:r>
            <a:r>
              <a:rPr sz="1100" spc="15" dirty="0">
                <a:latin typeface="+mn-lt"/>
                <a:cs typeface="Arial MT"/>
              </a:rPr>
              <a:t> </a:t>
            </a:r>
            <a:r>
              <a:rPr sz="1100" spc="-45" dirty="0">
                <a:latin typeface="+mn-lt"/>
                <a:cs typeface="Arial MT"/>
              </a:rPr>
              <a:t>understand</a:t>
            </a:r>
            <a:r>
              <a:rPr sz="1100" spc="15" dirty="0">
                <a:latin typeface="+mn-lt"/>
                <a:cs typeface="Arial MT"/>
              </a:rPr>
              <a:t> </a:t>
            </a:r>
            <a:r>
              <a:rPr sz="1100" spc="-45" dirty="0">
                <a:latin typeface="+mn-lt"/>
                <a:cs typeface="Arial MT"/>
              </a:rPr>
              <a:t>and</a:t>
            </a:r>
            <a:r>
              <a:rPr sz="1100" spc="15" dirty="0">
                <a:latin typeface="+mn-lt"/>
                <a:cs typeface="Arial MT"/>
              </a:rPr>
              <a:t> </a:t>
            </a:r>
            <a:r>
              <a:rPr sz="1100" spc="-20" dirty="0">
                <a:latin typeface="+mn-lt"/>
                <a:cs typeface="Arial MT"/>
              </a:rPr>
              <a:t>predict</a:t>
            </a:r>
            <a:r>
              <a:rPr sz="1100" spc="15" dirty="0">
                <a:latin typeface="+mn-lt"/>
                <a:cs typeface="Arial MT"/>
              </a:rPr>
              <a:t> </a:t>
            </a:r>
            <a:r>
              <a:rPr sz="1100" spc="-10" dirty="0">
                <a:latin typeface="+mn-lt"/>
                <a:cs typeface="Arial MT"/>
              </a:rPr>
              <a:t>things?</a:t>
            </a:r>
            <a:endParaRPr sz="1100" dirty="0">
              <a:latin typeface="+mn-lt"/>
              <a:cs typeface="Arial MT"/>
            </a:endParaRPr>
          </a:p>
          <a:p>
            <a:pPr>
              <a:lnSpc>
                <a:spcPct val="100000"/>
              </a:lnSpc>
            </a:pPr>
            <a:endParaRPr sz="1100" dirty="0">
              <a:latin typeface="Arial MT"/>
              <a:cs typeface="Arial MT"/>
            </a:endParaRPr>
          </a:p>
          <a:p>
            <a:pPr>
              <a:lnSpc>
                <a:spcPct val="100000"/>
              </a:lnSpc>
              <a:spcBef>
                <a:spcPts val="305"/>
              </a:spcBef>
            </a:pPr>
            <a:endParaRPr sz="1100" dirty="0">
              <a:latin typeface="Arial MT"/>
              <a:cs typeface="Arial MT"/>
            </a:endParaRPr>
          </a:p>
          <a:p>
            <a:pPr marL="12700" marR="292100">
              <a:lnSpc>
                <a:spcPct val="102600"/>
              </a:lnSpc>
            </a:pPr>
            <a:r>
              <a:rPr sz="1100" dirty="0">
                <a:solidFill>
                  <a:srgbClr val="00B0F0"/>
                </a:solidFill>
                <a:latin typeface="+mn-lt"/>
                <a:cs typeface="Arial MT"/>
              </a:rPr>
              <a:t>The</a:t>
            </a:r>
            <a:r>
              <a:rPr sz="1100" spc="5" dirty="0">
                <a:solidFill>
                  <a:srgbClr val="00B0F0"/>
                </a:solidFill>
                <a:latin typeface="+mn-lt"/>
                <a:cs typeface="Arial MT"/>
              </a:rPr>
              <a:t> </a:t>
            </a:r>
            <a:r>
              <a:rPr sz="1100" spc="-70" dirty="0">
                <a:solidFill>
                  <a:srgbClr val="00B0F0"/>
                </a:solidFill>
                <a:latin typeface="+mn-lt"/>
                <a:cs typeface="Arial MT"/>
              </a:rPr>
              <a:t>answer,</a:t>
            </a:r>
            <a:r>
              <a:rPr sz="1100" spc="5" dirty="0">
                <a:solidFill>
                  <a:srgbClr val="00B0F0"/>
                </a:solidFill>
                <a:latin typeface="+mn-lt"/>
                <a:cs typeface="Arial MT"/>
              </a:rPr>
              <a:t> </a:t>
            </a:r>
            <a:r>
              <a:rPr sz="1100" dirty="0">
                <a:solidFill>
                  <a:srgbClr val="00B0F0"/>
                </a:solidFill>
                <a:latin typeface="+mn-lt"/>
                <a:cs typeface="Arial MT"/>
              </a:rPr>
              <a:t>in</a:t>
            </a:r>
            <a:r>
              <a:rPr sz="1100" spc="10" dirty="0">
                <a:solidFill>
                  <a:srgbClr val="00B0F0"/>
                </a:solidFill>
                <a:latin typeface="+mn-lt"/>
                <a:cs typeface="Arial MT"/>
              </a:rPr>
              <a:t> </a:t>
            </a:r>
            <a:r>
              <a:rPr sz="1100" spc="-20" dirty="0">
                <a:solidFill>
                  <a:srgbClr val="00B0F0"/>
                </a:solidFill>
                <a:latin typeface="+mn-lt"/>
                <a:cs typeface="Arial MT"/>
              </a:rPr>
              <a:t>short,</a:t>
            </a:r>
            <a:r>
              <a:rPr sz="1100" spc="5" dirty="0">
                <a:solidFill>
                  <a:srgbClr val="00B0F0"/>
                </a:solidFill>
                <a:latin typeface="+mn-lt"/>
                <a:cs typeface="Arial MT"/>
              </a:rPr>
              <a:t> </a:t>
            </a:r>
            <a:r>
              <a:rPr sz="1100" spc="-10" dirty="0">
                <a:solidFill>
                  <a:srgbClr val="00B0F0"/>
                </a:solidFill>
                <a:latin typeface="+mn-lt"/>
                <a:cs typeface="Arial MT"/>
              </a:rPr>
              <a:t>is</a:t>
            </a:r>
            <a:r>
              <a:rPr sz="1100" spc="5" dirty="0">
                <a:solidFill>
                  <a:srgbClr val="00B0F0"/>
                </a:solidFill>
                <a:latin typeface="+mn-lt"/>
                <a:cs typeface="Arial MT"/>
              </a:rPr>
              <a:t> </a:t>
            </a:r>
            <a:r>
              <a:rPr sz="1100" dirty="0">
                <a:solidFill>
                  <a:srgbClr val="00B0F0"/>
                </a:solidFill>
                <a:latin typeface="+mn-lt"/>
                <a:cs typeface="Arial MT"/>
              </a:rPr>
              <a:t>that</a:t>
            </a:r>
            <a:r>
              <a:rPr sz="1100" spc="10" dirty="0">
                <a:solidFill>
                  <a:srgbClr val="00B0F0"/>
                </a:solidFill>
                <a:latin typeface="+mn-lt"/>
                <a:cs typeface="Arial MT"/>
              </a:rPr>
              <a:t> </a:t>
            </a:r>
            <a:r>
              <a:rPr sz="1100" dirty="0">
                <a:solidFill>
                  <a:srgbClr val="00B0F0"/>
                </a:solidFill>
                <a:latin typeface="+mn-lt"/>
                <a:cs typeface="Arial MT"/>
              </a:rPr>
              <a:t>it</a:t>
            </a:r>
            <a:r>
              <a:rPr sz="1100" spc="5" dirty="0">
                <a:solidFill>
                  <a:srgbClr val="00B0F0"/>
                </a:solidFill>
                <a:latin typeface="+mn-lt"/>
                <a:cs typeface="Arial MT"/>
              </a:rPr>
              <a:t> </a:t>
            </a:r>
            <a:r>
              <a:rPr sz="1100" spc="-45" dirty="0">
                <a:solidFill>
                  <a:srgbClr val="00B0F0"/>
                </a:solidFill>
                <a:latin typeface="+mn-lt"/>
                <a:cs typeface="Arial MT"/>
              </a:rPr>
              <a:t>can</a:t>
            </a:r>
            <a:r>
              <a:rPr sz="1100" spc="5" dirty="0">
                <a:solidFill>
                  <a:srgbClr val="00B0F0"/>
                </a:solidFill>
                <a:latin typeface="+mn-lt"/>
                <a:cs typeface="Arial MT"/>
              </a:rPr>
              <a:t> </a:t>
            </a:r>
            <a:r>
              <a:rPr sz="1100" dirty="0">
                <a:solidFill>
                  <a:srgbClr val="00B0F0"/>
                </a:solidFill>
                <a:latin typeface="+mn-lt"/>
                <a:cs typeface="Arial MT"/>
              </a:rPr>
              <a:t>do,</a:t>
            </a:r>
            <a:r>
              <a:rPr sz="1100" spc="15" dirty="0">
                <a:solidFill>
                  <a:srgbClr val="00B0F0"/>
                </a:solidFill>
                <a:latin typeface="+mn-lt"/>
                <a:cs typeface="Arial MT"/>
              </a:rPr>
              <a:t> </a:t>
            </a:r>
            <a:r>
              <a:rPr sz="1100" i="1" dirty="0">
                <a:solidFill>
                  <a:srgbClr val="00B0F0"/>
                </a:solidFill>
                <a:latin typeface="+mn-lt"/>
                <a:cs typeface="Arial"/>
              </a:rPr>
              <a:t>at</a:t>
            </a:r>
            <a:r>
              <a:rPr sz="1100" i="1" spc="5" dirty="0">
                <a:solidFill>
                  <a:srgbClr val="00B0F0"/>
                </a:solidFill>
                <a:latin typeface="+mn-lt"/>
                <a:cs typeface="Arial"/>
              </a:rPr>
              <a:t> </a:t>
            </a:r>
            <a:r>
              <a:rPr sz="1100" i="1" spc="-35" dirty="0">
                <a:solidFill>
                  <a:srgbClr val="00B0F0"/>
                </a:solidFill>
                <a:latin typeface="+mn-lt"/>
                <a:cs typeface="Arial"/>
              </a:rPr>
              <a:t>least</a:t>
            </a:r>
            <a:r>
              <a:rPr sz="1100" i="1" spc="5" dirty="0">
                <a:solidFill>
                  <a:srgbClr val="00B0F0"/>
                </a:solidFill>
                <a:latin typeface="+mn-lt"/>
                <a:cs typeface="Arial"/>
              </a:rPr>
              <a:t> </a:t>
            </a:r>
            <a:r>
              <a:rPr sz="1100" i="1" spc="-40" dirty="0">
                <a:solidFill>
                  <a:srgbClr val="00B0F0"/>
                </a:solidFill>
                <a:latin typeface="+mn-lt"/>
                <a:cs typeface="Arial"/>
              </a:rPr>
              <a:t>under</a:t>
            </a:r>
            <a:r>
              <a:rPr sz="1100" i="1" spc="10" dirty="0">
                <a:solidFill>
                  <a:srgbClr val="00B0F0"/>
                </a:solidFill>
                <a:latin typeface="+mn-lt"/>
                <a:cs typeface="Arial"/>
              </a:rPr>
              <a:t> </a:t>
            </a:r>
            <a:r>
              <a:rPr sz="1100" i="1" spc="-10" dirty="0">
                <a:solidFill>
                  <a:srgbClr val="00B0F0"/>
                </a:solidFill>
                <a:latin typeface="+mn-lt"/>
                <a:cs typeface="Arial"/>
              </a:rPr>
              <a:t>certain conditions</a:t>
            </a:r>
            <a:r>
              <a:rPr sz="1100" spc="-10" dirty="0">
                <a:solidFill>
                  <a:srgbClr val="00B0F0"/>
                </a:solidFill>
                <a:latin typeface="+mn-lt"/>
                <a:cs typeface="Arial MT"/>
              </a:rPr>
              <a:t>.</a:t>
            </a:r>
            <a:endParaRPr sz="1100" dirty="0">
              <a:solidFill>
                <a:srgbClr val="00B0F0"/>
              </a:solidFill>
              <a:latin typeface="+mn-lt"/>
              <a:cs typeface="Arial MT"/>
            </a:endParaRPr>
          </a:p>
        </p:txBody>
      </p:sp>
    </p:spTree>
  </p:cSld>
  <p:clrMapOvr>
    <a:masterClrMapping/>
  </p:clrMapOvr>
  <p:transition>
    <p:cut/>
  </p:transition>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12164"/>
            <a:ext cx="3828415" cy="2118360"/>
          </a:xfrm>
          <a:prstGeom prst="rect">
            <a:avLst/>
          </a:prstGeom>
        </p:spPr>
        <p:txBody>
          <a:bodyPr vert="horz" wrap="square" lIns="0" tIns="6985" rIns="0" bIns="0" rtlCol="0">
            <a:spAutoFit/>
          </a:bodyPr>
          <a:lstStyle/>
          <a:p>
            <a:pPr marL="12700" marR="81915">
              <a:lnSpc>
                <a:spcPct val="102699"/>
              </a:lnSpc>
              <a:spcBef>
                <a:spcPts val="55"/>
              </a:spcBef>
            </a:pPr>
            <a:r>
              <a:rPr sz="1100" spc="-35" dirty="0">
                <a:solidFill>
                  <a:srgbClr val="00B0F0"/>
                </a:solidFill>
                <a:latin typeface="+mn-lt"/>
                <a:cs typeface="Arial MT"/>
              </a:rPr>
              <a:t>Cognitive</a:t>
            </a:r>
            <a:r>
              <a:rPr sz="1100" spc="10" dirty="0">
                <a:solidFill>
                  <a:srgbClr val="00B0F0"/>
                </a:solidFill>
                <a:latin typeface="+mn-lt"/>
                <a:cs typeface="Arial MT"/>
              </a:rPr>
              <a:t> </a:t>
            </a:r>
            <a:r>
              <a:rPr sz="1100" dirty="0">
                <a:solidFill>
                  <a:srgbClr val="00B0F0"/>
                </a:solidFill>
                <a:latin typeface="+mn-lt"/>
                <a:cs typeface="Arial MT"/>
              </a:rPr>
              <a:t>(toolbox)</a:t>
            </a:r>
            <a:r>
              <a:rPr sz="1100" spc="10" dirty="0">
                <a:solidFill>
                  <a:srgbClr val="00B0F0"/>
                </a:solidFill>
                <a:latin typeface="+mn-lt"/>
                <a:cs typeface="Arial MT"/>
              </a:rPr>
              <a:t> </a:t>
            </a:r>
            <a:r>
              <a:rPr sz="1100" spc="-30" dirty="0">
                <a:solidFill>
                  <a:srgbClr val="00B0F0"/>
                </a:solidFill>
                <a:latin typeface="+mn-lt"/>
                <a:cs typeface="Arial MT"/>
              </a:rPr>
              <a:t>diversity</a:t>
            </a:r>
            <a:r>
              <a:rPr sz="1100" spc="15" dirty="0">
                <a:solidFill>
                  <a:srgbClr val="00B0F0"/>
                </a:solidFill>
                <a:latin typeface="+mn-lt"/>
                <a:cs typeface="Arial MT"/>
              </a:rPr>
              <a:t> </a:t>
            </a:r>
            <a:r>
              <a:rPr sz="1100" spc="-85" dirty="0">
                <a:latin typeface="+mn-lt"/>
                <a:cs typeface="Arial MT"/>
              </a:rPr>
              <a:t>has</a:t>
            </a:r>
            <a:r>
              <a:rPr sz="1100" spc="10" dirty="0">
                <a:latin typeface="+mn-lt"/>
                <a:cs typeface="Arial MT"/>
              </a:rPr>
              <a:t> </a:t>
            </a:r>
            <a:r>
              <a:rPr sz="1100" dirty="0">
                <a:latin typeface="+mn-lt"/>
                <a:cs typeface="Arial MT"/>
              </a:rPr>
              <a:t>to</a:t>
            </a:r>
            <a:r>
              <a:rPr sz="1100" spc="15" dirty="0">
                <a:latin typeface="+mn-lt"/>
                <a:cs typeface="Arial MT"/>
              </a:rPr>
              <a:t> </a:t>
            </a:r>
            <a:r>
              <a:rPr sz="1100" dirty="0">
                <a:latin typeface="+mn-lt"/>
                <a:cs typeface="Arial MT"/>
              </a:rPr>
              <a:t>do</a:t>
            </a:r>
            <a:r>
              <a:rPr sz="1100" spc="10" dirty="0">
                <a:latin typeface="+mn-lt"/>
                <a:cs typeface="Arial MT"/>
              </a:rPr>
              <a:t> </a:t>
            </a:r>
            <a:r>
              <a:rPr sz="1100" dirty="0">
                <a:latin typeface="+mn-lt"/>
                <a:cs typeface="Arial MT"/>
              </a:rPr>
              <a:t>with</a:t>
            </a:r>
            <a:r>
              <a:rPr sz="1100" spc="15" dirty="0">
                <a:latin typeface="+mn-lt"/>
                <a:cs typeface="Arial MT"/>
              </a:rPr>
              <a:t> </a:t>
            </a:r>
            <a:r>
              <a:rPr sz="1100" dirty="0">
                <a:latin typeface="+mn-lt"/>
                <a:cs typeface="Arial MT"/>
              </a:rPr>
              <a:t>the</a:t>
            </a:r>
            <a:r>
              <a:rPr sz="1100" spc="10" dirty="0">
                <a:latin typeface="+mn-lt"/>
                <a:cs typeface="Arial MT"/>
              </a:rPr>
              <a:t> </a:t>
            </a:r>
            <a:r>
              <a:rPr sz="1100" spc="-75" dirty="0">
                <a:latin typeface="+mn-lt"/>
                <a:cs typeface="Arial MT"/>
              </a:rPr>
              <a:t>way</a:t>
            </a:r>
            <a:r>
              <a:rPr sz="1100" spc="15" dirty="0">
                <a:latin typeface="+mn-lt"/>
                <a:cs typeface="Arial MT"/>
              </a:rPr>
              <a:t> </a:t>
            </a:r>
            <a:r>
              <a:rPr sz="1100" dirty="0">
                <a:latin typeface="+mn-lt"/>
                <a:cs typeface="Arial MT"/>
              </a:rPr>
              <a:t>that</a:t>
            </a:r>
            <a:r>
              <a:rPr sz="1100" spc="10" dirty="0">
                <a:latin typeface="+mn-lt"/>
                <a:cs typeface="Arial MT"/>
              </a:rPr>
              <a:t> </a:t>
            </a:r>
            <a:r>
              <a:rPr sz="1100" spc="-35" dirty="0">
                <a:latin typeface="+mn-lt"/>
                <a:cs typeface="Arial MT"/>
              </a:rPr>
              <a:t>people </a:t>
            </a:r>
            <a:r>
              <a:rPr sz="1100" dirty="0">
                <a:latin typeface="+mn-lt"/>
                <a:cs typeface="Arial MT"/>
              </a:rPr>
              <a:t>think</a:t>
            </a:r>
            <a:r>
              <a:rPr sz="1100" spc="-15" dirty="0">
                <a:latin typeface="+mn-lt"/>
                <a:cs typeface="Arial MT"/>
              </a:rPr>
              <a:t> </a:t>
            </a:r>
            <a:r>
              <a:rPr sz="1100" spc="-10" dirty="0">
                <a:latin typeface="+mn-lt"/>
                <a:cs typeface="Arial MT"/>
              </a:rPr>
              <a:t>about, interpret, </a:t>
            </a:r>
            <a:r>
              <a:rPr sz="1100" spc="-45" dirty="0">
                <a:latin typeface="+mn-lt"/>
                <a:cs typeface="Arial MT"/>
              </a:rPr>
              <a:t>and</a:t>
            </a:r>
            <a:r>
              <a:rPr sz="1100" spc="-10" dirty="0">
                <a:latin typeface="+mn-lt"/>
                <a:cs typeface="Arial MT"/>
              </a:rPr>
              <a:t> interact </a:t>
            </a:r>
            <a:r>
              <a:rPr sz="1100" dirty="0">
                <a:latin typeface="+mn-lt"/>
                <a:cs typeface="Arial MT"/>
              </a:rPr>
              <a:t>with</a:t>
            </a:r>
            <a:r>
              <a:rPr sz="1100" spc="-10" dirty="0">
                <a:latin typeface="+mn-lt"/>
                <a:cs typeface="Arial MT"/>
              </a:rPr>
              <a:t> </a:t>
            </a:r>
            <a:r>
              <a:rPr sz="1100" dirty="0">
                <a:latin typeface="+mn-lt"/>
                <a:cs typeface="Arial MT"/>
              </a:rPr>
              <a:t>the</a:t>
            </a:r>
            <a:r>
              <a:rPr sz="1100" spc="-10" dirty="0">
                <a:latin typeface="+mn-lt"/>
                <a:cs typeface="Arial MT"/>
              </a:rPr>
              <a:t> world.</a:t>
            </a:r>
            <a:endParaRPr sz="1100" dirty="0">
              <a:latin typeface="+mn-lt"/>
              <a:cs typeface="Arial MT"/>
            </a:endParaRPr>
          </a:p>
          <a:p>
            <a:pPr>
              <a:lnSpc>
                <a:spcPct val="100000"/>
              </a:lnSpc>
              <a:spcBef>
                <a:spcPts val="484"/>
              </a:spcBef>
            </a:pPr>
            <a:endParaRPr sz="1100" dirty="0">
              <a:latin typeface="+mn-lt"/>
              <a:cs typeface="Arial MT"/>
            </a:endParaRPr>
          </a:p>
          <a:p>
            <a:pPr marL="287655" indent="-175260">
              <a:lnSpc>
                <a:spcPct val="100000"/>
              </a:lnSpc>
              <a:buAutoNum type="arabicPeriod"/>
              <a:tabLst>
                <a:tab pos="287655" algn="l"/>
              </a:tabLst>
            </a:pPr>
            <a:r>
              <a:rPr sz="1100" spc="-10" dirty="0">
                <a:latin typeface="+mn-lt"/>
                <a:cs typeface="Arial MT"/>
              </a:rPr>
              <a:t>Perspectives</a:t>
            </a:r>
            <a:endParaRPr sz="1100" dirty="0">
              <a:latin typeface="+mn-lt"/>
              <a:cs typeface="Arial MT"/>
            </a:endParaRPr>
          </a:p>
          <a:p>
            <a:pPr marL="287655" indent="-175260">
              <a:lnSpc>
                <a:spcPct val="100000"/>
              </a:lnSpc>
              <a:spcBef>
                <a:spcPts val="335"/>
              </a:spcBef>
              <a:buAutoNum type="arabicPeriod"/>
              <a:tabLst>
                <a:tab pos="287655" algn="l"/>
              </a:tabLst>
            </a:pPr>
            <a:r>
              <a:rPr sz="1100" spc="-10" dirty="0">
                <a:latin typeface="+mn-lt"/>
                <a:cs typeface="Arial MT"/>
              </a:rPr>
              <a:t>Heuristics</a:t>
            </a:r>
            <a:endParaRPr sz="1100" dirty="0">
              <a:latin typeface="+mn-lt"/>
              <a:cs typeface="Arial MT"/>
            </a:endParaRPr>
          </a:p>
          <a:p>
            <a:pPr marL="287655" indent="-175260">
              <a:lnSpc>
                <a:spcPct val="100000"/>
              </a:lnSpc>
              <a:spcBef>
                <a:spcPts val="334"/>
              </a:spcBef>
              <a:buAutoNum type="arabicPeriod"/>
              <a:tabLst>
                <a:tab pos="287655" algn="l"/>
              </a:tabLst>
            </a:pPr>
            <a:r>
              <a:rPr sz="1100" spc="-10" dirty="0">
                <a:latin typeface="+mn-lt"/>
                <a:cs typeface="Arial MT"/>
              </a:rPr>
              <a:t>Interpretations</a:t>
            </a:r>
            <a:endParaRPr sz="1100" dirty="0">
              <a:latin typeface="+mn-lt"/>
              <a:cs typeface="Arial MT"/>
            </a:endParaRPr>
          </a:p>
          <a:p>
            <a:pPr marL="287655" indent="-175260">
              <a:lnSpc>
                <a:spcPct val="100000"/>
              </a:lnSpc>
              <a:spcBef>
                <a:spcPts val="330"/>
              </a:spcBef>
              <a:buAutoNum type="arabicPeriod"/>
              <a:tabLst>
                <a:tab pos="287655" algn="l"/>
              </a:tabLst>
            </a:pPr>
            <a:r>
              <a:rPr sz="1100" spc="-30" dirty="0">
                <a:latin typeface="+mn-lt"/>
                <a:cs typeface="Arial MT"/>
              </a:rPr>
              <a:t>Predictive</a:t>
            </a:r>
            <a:r>
              <a:rPr sz="1100" spc="15" dirty="0">
                <a:latin typeface="+mn-lt"/>
                <a:cs typeface="Arial MT"/>
              </a:rPr>
              <a:t> </a:t>
            </a:r>
            <a:r>
              <a:rPr sz="1100" spc="-10" dirty="0">
                <a:latin typeface="+mn-lt"/>
                <a:cs typeface="Arial MT"/>
              </a:rPr>
              <a:t>models</a:t>
            </a:r>
            <a:endParaRPr sz="1100" dirty="0">
              <a:latin typeface="+mn-lt"/>
              <a:cs typeface="Arial MT"/>
            </a:endParaRPr>
          </a:p>
          <a:p>
            <a:pPr>
              <a:lnSpc>
                <a:spcPct val="100000"/>
              </a:lnSpc>
              <a:spcBef>
                <a:spcPts val="450"/>
              </a:spcBef>
            </a:pPr>
            <a:endParaRPr sz="1100" dirty="0">
              <a:latin typeface="+mn-lt"/>
              <a:cs typeface="Arial MT"/>
            </a:endParaRPr>
          </a:p>
          <a:p>
            <a:pPr marL="12700" marR="5080">
              <a:lnSpc>
                <a:spcPct val="102600"/>
              </a:lnSpc>
              <a:spcBef>
                <a:spcPts val="5"/>
              </a:spcBef>
            </a:pPr>
            <a:r>
              <a:rPr sz="1100" spc="-60" dirty="0">
                <a:latin typeface="+mn-lt"/>
                <a:cs typeface="Arial MT"/>
              </a:rPr>
              <a:t>Each</a:t>
            </a:r>
            <a:r>
              <a:rPr sz="1100" spc="-5" dirty="0">
                <a:latin typeface="+mn-lt"/>
                <a:cs typeface="Arial MT"/>
              </a:rPr>
              <a:t> </a:t>
            </a:r>
            <a:r>
              <a:rPr sz="1100" dirty="0">
                <a:latin typeface="+mn-lt"/>
                <a:cs typeface="Arial MT"/>
              </a:rPr>
              <a:t>of</a:t>
            </a:r>
            <a:r>
              <a:rPr sz="1100" spc="-5" dirty="0">
                <a:latin typeface="+mn-lt"/>
                <a:cs typeface="Arial MT"/>
              </a:rPr>
              <a:t> </a:t>
            </a:r>
            <a:r>
              <a:rPr sz="1100" spc="-60" dirty="0">
                <a:latin typeface="+mn-lt"/>
                <a:cs typeface="Arial MT"/>
              </a:rPr>
              <a:t>us</a:t>
            </a:r>
            <a:r>
              <a:rPr sz="1100" dirty="0">
                <a:latin typeface="+mn-lt"/>
                <a:cs typeface="Arial MT"/>
              </a:rPr>
              <a:t> </a:t>
            </a:r>
            <a:r>
              <a:rPr sz="1100" spc="-40" dirty="0">
                <a:latin typeface="+mn-lt"/>
                <a:cs typeface="Arial MT"/>
              </a:rPr>
              <a:t>brings</a:t>
            </a:r>
            <a:r>
              <a:rPr sz="1100" spc="-5" dirty="0">
                <a:latin typeface="+mn-lt"/>
                <a:cs typeface="Arial MT"/>
              </a:rPr>
              <a:t> </a:t>
            </a:r>
            <a:r>
              <a:rPr sz="1100" dirty="0">
                <a:latin typeface="+mn-lt"/>
                <a:cs typeface="Arial MT"/>
              </a:rPr>
              <a:t>our</a:t>
            </a:r>
            <a:r>
              <a:rPr sz="1100" spc="-5" dirty="0">
                <a:latin typeface="+mn-lt"/>
                <a:cs typeface="Arial MT"/>
              </a:rPr>
              <a:t> </a:t>
            </a:r>
            <a:r>
              <a:rPr sz="1100" spc="-50" dirty="0">
                <a:latin typeface="+mn-lt"/>
                <a:cs typeface="Arial MT"/>
              </a:rPr>
              <a:t>own</a:t>
            </a:r>
            <a:r>
              <a:rPr sz="1100" dirty="0">
                <a:latin typeface="+mn-lt"/>
                <a:cs typeface="Arial MT"/>
              </a:rPr>
              <a:t> </a:t>
            </a:r>
            <a:r>
              <a:rPr sz="1100" spc="-30" dirty="0">
                <a:latin typeface="+mn-lt"/>
                <a:cs typeface="Arial MT"/>
              </a:rPr>
              <a:t>cognitive</a:t>
            </a:r>
            <a:r>
              <a:rPr sz="1100" spc="-5" dirty="0">
                <a:latin typeface="+mn-lt"/>
                <a:cs typeface="Arial MT"/>
              </a:rPr>
              <a:t> </a:t>
            </a:r>
            <a:r>
              <a:rPr sz="1100" spc="-20" dirty="0">
                <a:latin typeface="+mn-lt"/>
                <a:cs typeface="Arial MT"/>
              </a:rPr>
              <a:t>toolbox</a:t>
            </a:r>
            <a:r>
              <a:rPr sz="1100" dirty="0">
                <a:latin typeface="+mn-lt"/>
                <a:cs typeface="Arial MT"/>
              </a:rPr>
              <a:t> to</a:t>
            </a:r>
            <a:r>
              <a:rPr sz="1100" spc="-5" dirty="0">
                <a:latin typeface="+mn-lt"/>
                <a:cs typeface="Arial MT"/>
              </a:rPr>
              <a:t> </a:t>
            </a:r>
            <a:r>
              <a:rPr sz="1100" spc="-55" dirty="0">
                <a:latin typeface="+mn-lt"/>
                <a:cs typeface="Arial MT"/>
              </a:rPr>
              <a:t>bear</a:t>
            </a:r>
            <a:r>
              <a:rPr sz="1100" spc="-5" dirty="0">
                <a:latin typeface="+mn-lt"/>
                <a:cs typeface="Arial MT"/>
              </a:rPr>
              <a:t> </a:t>
            </a:r>
            <a:r>
              <a:rPr sz="1100" spc="-60" dirty="0">
                <a:latin typeface="+mn-lt"/>
                <a:cs typeface="Arial MT"/>
              </a:rPr>
              <a:t>when</a:t>
            </a:r>
            <a:r>
              <a:rPr sz="1100" dirty="0">
                <a:latin typeface="+mn-lt"/>
                <a:cs typeface="Arial MT"/>
              </a:rPr>
              <a:t> </a:t>
            </a:r>
            <a:r>
              <a:rPr sz="1100" spc="-25" dirty="0">
                <a:latin typeface="+mn-lt"/>
                <a:cs typeface="Arial MT"/>
              </a:rPr>
              <a:t>we </a:t>
            </a:r>
            <a:r>
              <a:rPr sz="1100" dirty="0">
                <a:latin typeface="+mn-lt"/>
                <a:cs typeface="Arial MT"/>
              </a:rPr>
              <a:t>attempt</a:t>
            </a:r>
            <a:r>
              <a:rPr sz="1100" spc="-10" dirty="0">
                <a:latin typeface="+mn-lt"/>
                <a:cs typeface="Arial MT"/>
              </a:rPr>
              <a:t> </a:t>
            </a:r>
            <a:r>
              <a:rPr sz="1100" dirty="0">
                <a:latin typeface="+mn-lt"/>
                <a:cs typeface="Arial MT"/>
              </a:rPr>
              <a:t>to</a:t>
            </a:r>
            <a:r>
              <a:rPr sz="1100" spc="-5" dirty="0">
                <a:latin typeface="+mn-lt"/>
                <a:cs typeface="Arial MT"/>
              </a:rPr>
              <a:t> </a:t>
            </a:r>
            <a:r>
              <a:rPr sz="1100" spc="-45" dirty="0">
                <a:latin typeface="+mn-lt"/>
                <a:cs typeface="Arial MT"/>
              </a:rPr>
              <a:t>understand</a:t>
            </a:r>
            <a:r>
              <a:rPr sz="1100" spc="-5" dirty="0">
                <a:latin typeface="+mn-lt"/>
                <a:cs typeface="Arial MT"/>
              </a:rPr>
              <a:t> </a:t>
            </a:r>
            <a:r>
              <a:rPr sz="1100" dirty="0">
                <a:latin typeface="+mn-lt"/>
                <a:cs typeface="Arial MT"/>
              </a:rPr>
              <a:t>the</a:t>
            </a:r>
            <a:r>
              <a:rPr sz="1100" spc="-5" dirty="0">
                <a:latin typeface="+mn-lt"/>
                <a:cs typeface="Arial MT"/>
              </a:rPr>
              <a:t> </a:t>
            </a:r>
            <a:r>
              <a:rPr sz="1100" spc="-10" dirty="0">
                <a:latin typeface="+mn-lt"/>
                <a:cs typeface="Arial MT"/>
              </a:rPr>
              <a:t>world.</a:t>
            </a:r>
            <a:r>
              <a:rPr sz="1100" spc="90" dirty="0">
                <a:latin typeface="+mn-lt"/>
                <a:cs typeface="Arial MT"/>
              </a:rPr>
              <a:t> </a:t>
            </a:r>
            <a:r>
              <a:rPr sz="1100" dirty="0">
                <a:solidFill>
                  <a:srgbClr val="00B0F0"/>
                </a:solidFill>
                <a:latin typeface="+mn-lt"/>
                <a:cs typeface="Arial MT"/>
              </a:rPr>
              <a:t>A</a:t>
            </a:r>
            <a:r>
              <a:rPr sz="1100" spc="-5" dirty="0">
                <a:solidFill>
                  <a:srgbClr val="00B0F0"/>
                </a:solidFill>
                <a:latin typeface="+mn-lt"/>
                <a:cs typeface="Arial MT"/>
              </a:rPr>
              <a:t> </a:t>
            </a:r>
            <a:r>
              <a:rPr sz="1100" spc="-70" dirty="0">
                <a:solidFill>
                  <a:srgbClr val="00B0F0"/>
                </a:solidFill>
                <a:latin typeface="+mn-lt"/>
                <a:cs typeface="Arial MT"/>
              </a:rPr>
              <a:t>diverse</a:t>
            </a:r>
            <a:r>
              <a:rPr sz="1100" spc="-5" dirty="0">
                <a:solidFill>
                  <a:srgbClr val="00B0F0"/>
                </a:solidFill>
                <a:latin typeface="+mn-lt"/>
                <a:cs typeface="Arial MT"/>
              </a:rPr>
              <a:t> </a:t>
            </a:r>
            <a:r>
              <a:rPr sz="1100" spc="-30" dirty="0">
                <a:solidFill>
                  <a:srgbClr val="00B0F0"/>
                </a:solidFill>
                <a:latin typeface="+mn-lt"/>
                <a:cs typeface="Arial MT"/>
              </a:rPr>
              <a:t>group</a:t>
            </a:r>
            <a:r>
              <a:rPr sz="1100" spc="-5" dirty="0">
                <a:solidFill>
                  <a:srgbClr val="00B0F0"/>
                </a:solidFill>
                <a:latin typeface="+mn-lt"/>
                <a:cs typeface="Arial MT"/>
              </a:rPr>
              <a:t> </a:t>
            </a:r>
            <a:r>
              <a:rPr sz="1100" spc="-10" dirty="0">
                <a:solidFill>
                  <a:srgbClr val="00B0F0"/>
                </a:solidFill>
                <a:latin typeface="+mn-lt"/>
                <a:cs typeface="Arial MT"/>
              </a:rPr>
              <a:t>is</a:t>
            </a:r>
            <a:r>
              <a:rPr sz="1100" spc="-5" dirty="0">
                <a:solidFill>
                  <a:srgbClr val="00B0F0"/>
                </a:solidFill>
                <a:latin typeface="+mn-lt"/>
                <a:cs typeface="Arial MT"/>
              </a:rPr>
              <a:t> </a:t>
            </a:r>
            <a:r>
              <a:rPr sz="1100" dirty="0">
                <a:solidFill>
                  <a:srgbClr val="00B0F0"/>
                </a:solidFill>
                <a:latin typeface="+mn-lt"/>
                <a:cs typeface="Arial MT"/>
              </a:rPr>
              <a:t>a</a:t>
            </a:r>
            <a:r>
              <a:rPr sz="1100" spc="-5" dirty="0">
                <a:solidFill>
                  <a:srgbClr val="00B0F0"/>
                </a:solidFill>
                <a:latin typeface="+mn-lt"/>
                <a:cs typeface="Arial MT"/>
              </a:rPr>
              <a:t> </a:t>
            </a:r>
            <a:r>
              <a:rPr sz="1100" spc="-30" dirty="0">
                <a:solidFill>
                  <a:srgbClr val="00B0F0"/>
                </a:solidFill>
                <a:latin typeface="+mn-lt"/>
                <a:cs typeface="Arial MT"/>
              </a:rPr>
              <a:t>group</a:t>
            </a:r>
            <a:r>
              <a:rPr sz="1100" spc="-10" dirty="0">
                <a:solidFill>
                  <a:srgbClr val="00B0F0"/>
                </a:solidFill>
                <a:latin typeface="+mn-lt"/>
                <a:cs typeface="Arial MT"/>
              </a:rPr>
              <a:t> </a:t>
            </a:r>
            <a:r>
              <a:rPr sz="1100" spc="-20" dirty="0">
                <a:solidFill>
                  <a:srgbClr val="00B0F0"/>
                </a:solidFill>
                <a:latin typeface="+mn-lt"/>
                <a:cs typeface="Arial MT"/>
              </a:rPr>
              <a:t>that </a:t>
            </a:r>
            <a:r>
              <a:rPr sz="1100" spc="-40" dirty="0">
                <a:solidFill>
                  <a:srgbClr val="00B0F0"/>
                </a:solidFill>
                <a:latin typeface="+mn-lt"/>
                <a:cs typeface="Arial MT"/>
              </a:rPr>
              <a:t>contains</a:t>
            </a:r>
            <a:r>
              <a:rPr sz="1100" dirty="0">
                <a:solidFill>
                  <a:srgbClr val="00B0F0"/>
                </a:solidFill>
                <a:latin typeface="+mn-lt"/>
                <a:cs typeface="Arial MT"/>
              </a:rPr>
              <a:t> </a:t>
            </a:r>
            <a:r>
              <a:rPr sz="1100" spc="-55" dirty="0">
                <a:solidFill>
                  <a:srgbClr val="00B0F0"/>
                </a:solidFill>
                <a:latin typeface="+mn-lt"/>
                <a:cs typeface="Arial MT"/>
              </a:rPr>
              <a:t>people</a:t>
            </a:r>
            <a:r>
              <a:rPr sz="1100" dirty="0">
                <a:solidFill>
                  <a:srgbClr val="00B0F0"/>
                </a:solidFill>
                <a:latin typeface="+mn-lt"/>
                <a:cs typeface="Arial MT"/>
              </a:rPr>
              <a:t> with </a:t>
            </a:r>
            <a:r>
              <a:rPr sz="1100" spc="-20" dirty="0">
                <a:solidFill>
                  <a:srgbClr val="00B0F0"/>
                </a:solidFill>
                <a:latin typeface="+mn-lt"/>
                <a:cs typeface="Arial MT"/>
              </a:rPr>
              <a:t>different</a:t>
            </a:r>
            <a:r>
              <a:rPr sz="1100" dirty="0">
                <a:solidFill>
                  <a:srgbClr val="00B0F0"/>
                </a:solidFill>
                <a:latin typeface="+mn-lt"/>
                <a:cs typeface="Arial MT"/>
              </a:rPr>
              <a:t> </a:t>
            </a:r>
            <a:r>
              <a:rPr sz="1100" spc="-30" dirty="0">
                <a:solidFill>
                  <a:srgbClr val="00B0F0"/>
                </a:solidFill>
                <a:latin typeface="+mn-lt"/>
                <a:cs typeface="Arial MT"/>
              </a:rPr>
              <a:t>cognitive</a:t>
            </a:r>
            <a:r>
              <a:rPr sz="1100" dirty="0">
                <a:solidFill>
                  <a:srgbClr val="00B0F0"/>
                </a:solidFill>
                <a:latin typeface="+mn-lt"/>
                <a:cs typeface="Arial MT"/>
              </a:rPr>
              <a:t> </a:t>
            </a:r>
            <a:r>
              <a:rPr sz="1100" spc="-10" dirty="0">
                <a:solidFill>
                  <a:srgbClr val="00B0F0"/>
                </a:solidFill>
                <a:latin typeface="+mn-lt"/>
                <a:cs typeface="Arial MT"/>
              </a:rPr>
              <a:t>toolboxes.</a:t>
            </a:r>
            <a:endParaRPr sz="1100" dirty="0">
              <a:solidFill>
                <a:srgbClr val="00B0F0"/>
              </a:solidFill>
              <a:latin typeface="+mn-lt"/>
              <a:cs typeface="Arial MT"/>
            </a:endParaRPr>
          </a:p>
        </p:txBody>
      </p:sp>
    </p:spTree>
  </p:cSld>
  <p:clrMapOvr>
    <a:masterClrMapping/>
  </p:clrMapOvr>
  <p:transition>
    <p:cut/>
  </p:transition>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47294" y="577124"/>
            <a:ext cx="3751579" cy="535940"/>
          </a:xfrm>
          <a:prstGeom prst="rect">
            <a:avLst/>
          </a:prstGeom>
        </p:spPr>
        <p:txBody>
          <a:bodyPr vert="horz" wrap="square" lIns="0" tIns="6985" rIns="0" bIns="0" rtlCol="0">
            <a:spAutoFit/>
          </a:bodyPr>
          <a:lstStyle/>
          <a:p>
            <a:pPr marL="12700" marR="5080">
              <a:lnSpc>
                <a:spcPct val="102600"/>
              </a:lnSpc>
              <a:spcBef>
                <a:spcPts val="55"/>
              </a:spcBef>
            </a:pPr>
            <a:r>
              <a:rPr sz="1100" dirty="0">
                <a:solidFill>
                  <a:srgbClr val="00B0F0"/>
                </a:solidFill>
                <a:latin typeface="+mn-lt"/>
                <a:cs typeface="Arial MT"/>
              </a:rPr>
              <a:t>Identity</a:t>
            </a:r>
            <a:r>
              <a:rPr sz="1100" spc="-10" dirty="0">
                <a:solidFill>
                  <a:srgbClr val="00B0F0"/>
                </a:solidFill>
                <a:latin typeface="+mn-lt"/>
                <a:cs typeface="Arial MT"/>
              </a:rPr>
              <a:t> </a:t>
            </a:r>
            <a:r>
              <a:rPr sz="1100" spc="-30" dirty="0">
                <a:solidFill>
                  <a:srgbClr val="00B0F0"/>
                </a:solidFill>
                <a:latin typeface="+mn-lt"/>
                <a:cs typeface="Arial MT"/>
              </a:rPr>
              <a:t>diversity</a:t>
            </a:r>
            <a:r>
              <a:rPr sz="1100" dirty="0">
                <a:solidFill>
                  <a:srgbClr val="00B0F0"/>
                </a:solidFill>
                <a:latin typeface="+mn-lt"/>
                <a:cs typeface="Arial MT"/>
              </a:rPr>
              <a:t> </a:t>
            </a:r>
            <a:r>
              <a:rPr sz="1100" spc="-85" dirty="0">
                <a:latin typeface="+mn-lt"/>
                <a:cs typeface="Arial MT"/>
              </a:rPr>
              <a:t>has</a:t>
            </a:r>
            <a:r>
              <a:rPr sz="1100" spc="10" dirty="0">
                <a:latin typeface="+mn-lt"/>
                <a:cs typeface="Arial MT"/>
              </a:rPr>
              <a:t> </a:t>
            </a:r>
            <a:r>
              <a:rPr sz="1100" dirty="0">
                <a:latin typeface="+mn-lt"/>
                <a:cs typeface="Arial MT"/>
              </a:rPr>
              <a:t>to</a:t>
            </a:r>
            <a:r>
              <a:rPr sz="1100" spc="5" dirty="0">
                <a:latin typeface="+mn-lt"/>
                <a:cs typeface="Arial MT"/>
              </a:rPr>
              <a:t> </a:t>
            </a:r>
            <a:r>
              <a:rPr sz="1100" dirty="0">
                <a:latin typeface="+mn-lt"/>
                <a:cs typeface="Arial MT"/>
              </a:rPr>
              <a:t>do with the </a:t>
            </a:r>
            <a:r>
              <a:rPr sz="1100" spc="-20" dirty="0">
                <a:latin typeface="+mn-lt"/>
                <a:cs typeface="Arial MT"/>
              </a:rPr>
              <a:t>different</a:t>
            </a:r>
            <a:r>
              <a:rPr sz="1100" spc="5" dirty="0">
                <a:latin typeface="+mn-lt"/>
                <a:cs typeface="Arial MT"/>
              </a:rPr>
              <a:t> </a:t>
            </a:r>
            <a:r>
              <a:rPr sz="1100" spc="-55" dirty="0">
                <a:latin typeface="+mn-lt"/>
                <a:cs typeface="Arial MT"/>
              </a:rPr>
              <a:t>components</a:t>
            </a:r>
            <a:r>
              <a:rPr sz="1100" dirty="0">
                <a:latin typeface="+mn-lt"/>
                <a:cs typeface="Arial MT"/>
              </a:rPr>
              <a:t> of </a:t>
            </a:r>
            <a:r>
              <a:rPr sz="1100" spc="-25" dirty="0">
                <a:latin typeface="+mn-lt"/>
                <a:cs typeface="Arial MT"/>
              </a:rPr>
              <a:t>our </a:t>
            </a:r>
            <a:r>
              <a:rPr sz="1100" dirty="0">
                <a:latin typeface="+mn-lt"/>
                <a:cs typeface="Arial MT"/>
              </a:rPr>
              <a:t>identity</a:t>
            </a:r>
            <a:r>
              <a:rPr sz="1100" spc="-30" dirty="0">
                <a:latin typeface="+mn-lt"/>
                <a:cs typeface="Arial MT"/>
              </a:rPr>
              <a:t> </a:t>
            </a:r>
            <a:r>
              <a:rPr sz="1100" spc="-60" dirty="0">
                <a:latin typeface="+mn-lt"/>
                <a:cs typeface="Arial MT"/>
              </a:rPr>
              <a:t>such</a:t>
            </a:r>
            <a:r>
              <a:rPr sz="1100" spc="5" dirty="0">
                <a:latin typeface="+mn-lt"/>
                <a:cs typeface="Arial MT"/>
              </a:rPr>
              <a:t> </a:t>
            </a:r>
            <a:r>
              <a:rPr sz="1100" spc="-105" dirty="0">
                <a:latin typeface="+mn-lt"/>
                <a:cs typeface="Arial MT"/>
              </a:rPr>
              <a:t>as</a:t>
            </a:r>
            <a:r>
              <a:rPr sz="1100" spc="30" dirty="0">
                <a:latin typeface="+mn-lt"/>
                <a:cs typeface="Arial MT"/>
              </a:rPr>
              <a:t> </a:t>
            </a:r>
            <a:r>
              <a:rPr sz="1100" spc="-55" dirty="0">
                <a:latin typeface="+mn-lt"/>
                <a:cs typeface="Arial MT"/>
              </a:rPr>
              <a:t>gender,</a:t>
            </a:r>
            <a:r>
              <a:rPr sz="1100" dirty="0">
                <a:latin typeface="+mn-lt"/>
                <a:cs typeface="Arial MT"/>
              </a:rPr>
              <a:t> </a:t>
            </a:r>
            <a:r>
              <a:rPr sz="1100" spc="-65" dirty="0">
                <a:latin typeface="+mn-lt"/>
                <a:cs typeface="Arial MT"/>
              </a:rPr>
              <a:t>sex,</a:t>
            </a:r>
            <a:r>
              <a:rPr sz="1100" spc="5" dirty="0">
                <a:latin typeface="+mn-lt"/>
                <a:cs typeface="Arial MT"/>
              </a:rPr>
              <a:t> </a:t>
            </a:r>
            <a:r>
              <a:rPr sz="1100" spc="-50" dirty="0">
                <a:latin typeface="+mn-lt"/>
                <a:cs typeface="Arial MT"/>
              </a:rPr>
              <a:t>race,</a:t>
            </a:r>
            <a:r>
              <a:rPr sz="1100" dirty="0">
                <a:latin typeface="+mn-lt"/>
                <a:cs typeface="Arial MT"/>
              </a:rPr>
              <a:t> </a:t>
            </a:r>
            <a:r>
              <a:rPr sz="1100" spc="-25" dirty="0">
                <a:latin typeface="+mn-lt"/>
                <a:cs typeface="Arial MT"/>
              </a:rPr>
              <a:t>ethnicity,</a:t>
            </a:r>
            <a:r>
              <a:rPr sz="1100" spc="5" dirty="0">
                <a:latin typeface="+mn-lt"/>
                <a:cs typeface="Arial MT"/>
              </a:rPr>
              <a:t> </a:t>
            </a:r>
            <a:r>
              <a:rPr sz="1100" spc="-70" dirty="0">
                <a:latin typeface="+mn-lt"/>
                <a:cs typeface="Arial MT"/>
              </a:rPr>
              <a:t>sexual</a:t>
            </a:r>
            <a:r>
              <a:rPr sz="1100" dirty="0">
                <a:latin typeface="+mn-lt"/>
                <a:cs typeface="Arial MT"/>
              </a:rPr>
              <a:t> </a:t>
            </a:r>
            <a:r>
              <a:rPr sz="1100" spc="-10" dirty="0">
                <a:latin typeface="+mn-lt"/>
                <a:cs typeface="Arial MT"/>
              </a:rPr>
              <a:t>orientation, </a:t>
            </a:r>
            <a:r>
              <a:rPr sz="1100" spc="-65" dirty="0">
                <a:latin typeface="+mn-lt"/>
                <a:cs typeface="Arial MT"/>
              </a:rPr>
              <a:t>class,</a:t>
            </a:r>
            <a:r>
              <a:rPr sz="1100" spc="5" dirty="0">
                <a:latin typeface="+mn-lt"/>
                <a:cs typeface="Arial MT"/>
              </a:rPr>
              <a:t> </a:t>
            </a:r>
            <a:r>
              <a:rPr sz="1100" spc="-30" dirty="0">
                <a:latin typeface="+mn-lt"/>
                <a:cs typeface="Arial MT"/>
              </a:rPr>
              <a:t>religion,</a:t>
            </a:r>
            <a:r>
              <a:rPr sz="1100" spc="5" dirty="0">
                <a:latin typeface="+mn-lt"/>
                <a:cs typeface="Arial MT"/>
              </a:rPr>
              <a:t> </a:t>
            </a:r>
            <a:r>
              <a:rPr sz="1100" spc="-60" dirty="0">
                <a:latin typeface="+mn-lt"/>
                <a:cs typeface="Arial MT"/>
              </a:rPr>
              <a:t>age,</a:t>
            </a:r>
            <a:r>
              <a:rPr sz="1100" spc="10" dirty="0">
                <a:latin typeface="+mn-lt"/>
                <a:cs typeface="Arial MT"/>
              </a:rPr>
              <a:t> </a:t>
            </a:r>
            <a:r>
              <a:rPr sz="1100" spc="-25" dirty="0">
                <a:latin typeface="+mn-lt"/>
                <a:cs typeface="Arial MT"/>
              </a:rPr>
              <a:t>nationality,</a:t>
            </a:r>
            <a:r>
              <a:rPr sz="1100" spc="5" dirty="0">
                <a:latin typeface="+mn-lt"/>
                <a:cs typeface="Arial MT"/>
              </a:rPr>
              <a:t> </a:t>
            </a:r>
            <a:r>
              <a:rPr sz="1100" spc="-45" dirty="0">
                <a:latin typeface="+mn-lt"/>
                <a:cs typeface="Arial MT"/>
              </a:rPr>
              <a:t>and</a:t>
            </a:r>
            <a:r>
              <a:rPr sz="1100" spc="10" dirty="0">
                <a:latin typeface="+mn-lt"/>
                <a:cs typeface="Arial MT"/>
              </a:rPr>
              <a:t> </a:t>
            </a:r>
            <a:r>
              <a:rPr sz="1100" spc="-45" dirty="0">
                <a:latin typeface="+mn-lt"/>
                <a:cs typeface="Arial MT"/>
              </a:rPr>
              <a:t>physical</a:t>
            </a:r>
            <a:r>
              <a:rPr sz="1100" spc="5" dirty="0">
                <a:latin typeface="+mn-lt"/>
                <a:cs typeface="Arial MT"/>
              </a:rPr>
              <a:t> </a:t>
            </a:r>
            <a:r>
              <a:rPr sz="1100" spc="-10" dirty="0">
                <a:latin typeface="+mn-lt"/>
                <a:cs typeface="Arial MT"/>
              </a:rPr>
              <a:t>qualities.</a:t>
            </a:r>
            <a:endParaRPr sz="1100" dirty="0">
              <a:latin typeface="+mn-lt"/>
              <a:cs typeface="Arial MT"/>
            </a:endParaRPr>
          </a:p>
        </p:txBody>
      </p:sp>
    </p:spTree>
  </p:cSld>
  <p:clrMapOvr>
    <a:masterClrMapping/>
  </p:clrMapOvr>
  <p:transition>
    <p:cut/>
  </p:transition>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6985" rIns="0" bIns="0" rtlCol="0">
            <a:spAutoFit/>
          </a:bodyPr>
          <a:lstStyle/>
          <a:p>
            <a:pPr marL="12700" marR="5080">
              <a:lnSpc>
                <a:spcPct val="102600"/>
              </a:lnSpc>
              <a:spcBef>
                <a:spcPts val="55"/>
              </a:spcBef>
            </a:pPr>
            <a:r>
              <a:rPr dirty="0">
                <a:solidFill>
                  <a:srgbClr val="00B0F0"/>
                </a:solidFill>
                <a:latin typeface="+mn-lt"/>
              </a:rPr>
              <a:t>Identity</a:t>
            </a:r>
            <a:r>
              <a:rPr spc="-10" dirty="0">
                <a:solidFill>
                  <a:srgbClr val="00B0F0"/>
                </a:solidFill>
                <a:latin typeface="+mn-lt"/>
              </a:rPr>
              <a:t> </a:t>
            </a:r>
            <a:r>
              <a:rPr spc="-30" dirty="0">
                <a:solidFill>
                  <a:srgbClr val="00B0F0"/>
                </a:solidFill>
                <a:latin typeface="+mn-lt"/>
              </a:rPr>
              <a:t>diversity</a:t>
            </a:r>
            <a:r>
              <a:rPr dirty="0">
                <a:solidFill>
                  <a:srgbClr val="00B0F0"/>
                </a:solidFill>
                <a:latin typeface="+mn-lt"/>
              </a:rPr>
              <a:t> </a:t>
            </a:r>
            <a:r>
              <a:rPr spc="-85" dirty="0">
                <a:solidFill>
                  <a:srgbClr val="000000"/>
                </a:solidFill>
                <a:latin typeface="+mn-lt"/>
              </a:rPr>
              <a:t>has</a:t>
            </a:r>
            <a:r>
              <a:rPr spc="10" dirty="0">
                <a:solidFill>
                  <a:srgbClr val="000000"/>
                </a:solidFill>
                <a:latin typeface="+mn-lt"/>
              </a:rPr>
              <a:t> </a:t>
            </a:r>
            <a:r>
              <a:rPr dirty="0">
                <a:solidFill>
                  <a:srgbClr val="000000"/>
                </a:solidFill>
                <a:latin typeface="+mn-lt"/>
              </a:rPr>
              <a:t>to</a:t>
            </a:r>
            <a:r>
              <a:rPr spc="5" dirty="0">
                <a:solidFill>
                  <a:srgbClr val="000000"/>
                </a:solidFill>
                <a:latin typeface="+mn-lt"/>
              </a:rPr>
              <a:t> </a:t>
            </a:r>
            <a:r>
              <a:rPr dirty="0">
                <a:solidFill>
                  <a:srgbClr val="000000"/>
                </a:solidFill>
                <a:latin typeface="+mn-lt"/>
              </a:rPr>
              <a:t>do with the </a:t>
            </a:r>
            <a:r>
              <a:rPr spc="-20" dirty="0">
                <a:solidFill>
                  <a:srgbClr val="000000"/>
                </a:solidFill>
                <a:latin typeface="+mn-lt"/>
              </a:rPr>
              <a:t>different</a:t>
            </a:r>
            <a:r>
              <a:rPr spc="5" dirty="0">
                <a:solidFill>
                  <a:srgbClr val="000000"/>
                </a:solidFill>
                <a:latin typeface="+mn-lt"/>
              </a:rPr>
              <a:t> </a:t>
            </a:r>
            <a:r>
              <a:rPr spc="-55" dirty="0">
                <a:solidFill>
                  <a:srgbClr val="000000"/>
                </a:solidFill>
                <a:latin typeface="+mn-lt"/>
              </a:rPr>
              <a:t>components</a:t>
            </a:r>
            <a:r>
              <a:rPr dirty="0">
                <a:solidFill>
                  <a:srgbClr val="000000"/>
                </a:solidFill>
                <a:latin typeface="+mn-lt"/>
              </a:rPr>
              <a:t> of </a:t>
            </a:r>
            <a:r>
              <a:rPr spc="-25" dirty="0">
                <a:solidFill>
                  <a:srgbClr val="000000"/>
                </a:solidFill>
                <a:latin typeface="+mn-lt"/>
              </a:rPr>
              <a:t>our </a:t>
            </a:r>
            <a:r>
              <a:rPr dirty="0">
                <a:solidFill>
                  <a:srgbClr val="000000"/>
                </a:solidFill>
                <a:latin typeface="+mn-lt"/>
              </a:rPr>
              <a:t>identity</a:t>
            </a:r>
            <a:r>
              <a:rPr spc="-30" dirty="0">
                <a:solidFill>
                  <a:srgbClr val="000000"/>
                </a:solidFill>
                <a:latin typeface="+mn-lt"/>
              </a:rPr>
              <a:t> </a:t>
            </a:r>
            <a:r>
              <a:rPr spc="-60" dirty="0">
                <a:solidFill>
                  <a:srgbClr val="000000"/>
                </a:solidFill>
                <a:latin typeface="+mn-lt"/>
              </a:rPr>
              <a:t>such</a:t>
            </a:r>
            <a:r>
              <a:rPr spc="5" dirty="0">
                <a:solidFill>
                  <a:srgbClr val="000000"/>
                </a:solidFill>
                <a:latin typeface="+mn-lt"/>
              </a:rPr>
              <a:t> </a:t>
            </a:r>
            <a:r>
              <a:rPr spc="-105" dirty="0">
                <a:solidFill>
                  <a:srgbClr val="000000"/>
                </a:solidFill>
                <a:latin typeface="+mn-lt"/>
              </a:rPr>
              <a:t>as</a:t>
            </a:r>
            <a:r>
              <a:rPr spc="30" dirty="0">
                <a:solidFill>
                  <a:srgbClr val="000000"/>
                </a:solidFill>
                <a:latin typeface="+mn-lt"/>
              </a:rPr>
              <a:t> </a:t>
            </a:r>
            <a:r>
              <a:rPr spc="-55" dirty="0">
                <a:solidFill>
                  <a:srgbClr val="000000"/>
                </a:solidFill>
                <a:latin typeface="+mn-lt"/>
              </a:rPr>
              <a:t>gender,</a:t>
            </a:r>
            <a:r>
              <a:rPr dirty="0">
                <a:solidFill>
                  <a:srgbClr val="000000"/>
                </a:solidFill>
                <a:latin typeface="+mn-lt"/>
              </a:rPr>
              <a:t> </a:t>
            </a:r>
            <a:r>
              <a:rPr spc="-65" dirty="0">
                <a:solidFill>
                  <a:srgbClr val="000000"/>
                </a:solidFill>
                <a:latin typeface="+mn-lt"/>
              </a:rPr>
              <a:t>sex,</a:t>
            </a:r>
            <a:r>
              <a:rPr spc="5" dirty="0">
                <a:solidFill>
                  <a:srgbClr val="000000"/>
                </a:solidFill>
                <a:latin typeface="+mn-lt"/>
              </a:rPr>
              <a:t> </a:t>
            </a:r>
            <a:r>
              <a:rPr spc="-50" dirty="0">
                <a:solidFill>
                  <a:srgbClr val="000000"/>
                </a:solidFill>
                <a:latin typeface="+mn-lt"/>
              </a:rPr>
              <a:t>race,</a:t>
            </a:r>
            <a:r>
              <a:rPr dirty="0">
                <a:solidFill>
                  <a:srgbClr val="000000"/>
                </a:solidFill>
                <a:latin typeface="+mn-lt"/>
              </a:rPr>
              <a:t> </a:t>
            </a:r>
            <a:r>
              <a:rPr spc="-25" dirty="0">
                <a:solidFill>
                  <a:srgbClr val="000000"/>
                </a:solidFill>
                <a:latin typeface="+mn-lt"/>
              </a:rPr>
              <a:t>ethnicity,</a:t>
            </a:r>
            <a:r>
              <a:rPr spc="5" dirty="0">
                <a:solidFill>
                  <a:srgbClr val="000000"/>
                </a:solidFill>
                <a:latin typeface="+mn-lt"/>
              </a:rPr>
              <a:t> </a:t>
            </a:r>
            <a:r>
              <a:rPr spc="-70" dirty="0">
                <a:solidFill>
                  <a:srgbClr val="000000"/>
                </a:solidFill>
                <a:latin typeface="+mn-lt"/>
              </a:rPr>
              <a:t>sexual</a:t>
            </a:r>
            <a:r>
              <a:rPr dirty="0">
                <a:solidFill>
                  <a:srgbClr val="000000"/>
                </a:solidFill>
                <a:latin typeface="+mn-lt"/>
              </a:rPr>
              <a:t> </a:t>
            </a:r>
            <a:r>
              <a:rPr spc="-10" dirty="0">
                <a:solidFill>
                  <a:srgbClr val="000000"/>
                </a:solidFill>
                <a:latin typeface="+mn-lt"/>
              </a:rPr>
              <a:t>orientation, </a:t>
            </a:r>
            <a:r>
              <a:rPr spc="-65" dirty="0">
                <a:solidFill>
                  <a:srgbClr val="000000"/>
                </a:solidFill>
                <a:latin typeface="+mn-lt"/>
              </a:rPr>
              <a:t>class,</a:t>
            </a:r>
            <a:r>
              <a:rPr spc="5" dirty="0">
                <a:solidFill>
                  <a:srgbClr val="000000"/>
                </a:solidFill>
                <a:latin typeface="+mn-lt"/>
              </a:rPr>
              <a:t> </a:t>
            </a:r>
            <a:r>
              <a:rPr spc="-30" dirty="0">
                <a:solidFill>
                  <a:srgbClr val="000000"/>
                </a:solidFill>
                <a:latin typeface="+mn-lt"/>
              </a:rPr>
              <a:t>religion,</a:t>
            </a:r>
            <a:r>
              <a:rPr spc="5" dirty="0">
                <a:solidFill>
                  <a:srgbClr val="000000"/>
                </a:solidFill>
                <a:latin typeface="+mn-lt"/>
              </a:rPr>
              <a:t> </a:t>
            </a:r>
            <a:r>
              <a:rPr spc="-60" dirty="0">
                <a:solidFill>
                  <a:srgbClr val="000000"/>
                </a:solidFill>
                <a:latin typeface="+mn-lt"/>
              </a:rPr>
              <a:t>age,</a:t>
            </a:r>
            <a:r>
              <a:rPr spc="10" dirty="0">
                <a:solidFill>
                  <a:srgbClr val="000000"/>
                </a:solidFill>
                <a:latin typeface="+mn-lt"/>
              </a:rPr>
              <a:t> </a:t>
            </a:r>
            <a:r>
              <a:rPr spc="-25" dirty="0">
                <a:solidFill>
                  <a:srgbClr val="000000"/>
                </a:solidFill>
                <a:latin typeface="+mn-lt"/>
              </a:rPr>
              <a:t>nationality,</a:t>
            </a:r>
            <a:r>
              <a:rPr spc="5" dirty="0">
                <a:solidFill>
                  <a:srgbClr val="000000"/>
                </a:solidFill>
                <a:latin typeface="+mn-lt"/>
              </a:rPr>
              <a:t> </a:t>
            </a:r>
            <a:r>
              <a:rPr spc="-45" dirty="0">
                <a:solidFill>
                  <a:srgbClr val="000000"/>
                </a:solidFill>
                <a:latin typeface="+mn-lt"/>
              </a:rPr>
              <a:t>and</a:t>
            </a:r>
            <a:r>
              <a:rPr spc="10" dirty="0">
                <a:solidFill>
                  <a:srgbClr val="000000"/>
                </a:solidFill>
                <a:latin typeface="+mn-lt"/>
              </a:rPr>
              <a:t> </a:t>
            </a:r>
            <a:r>
              <a:rPr spc="-45" dirty="0">
                <a:solidFill>
                  <a:srgbClr val="000000"/>
                </a:solidFill>
                <a:latin typeface="+mn-lt"/>
              </a:rPr>
              <a:t>physical</a:t>
            </a:r>
            <a:r>
              <a:rPr spc="5" dirty="0">
                <a:solidFill>
                  <a:srgbClr val="000000"/>
                </a:solidFill>
                <a:latin typeface="+mn-lt"/>
              </a:rPr>
              <a:t> </a:t>
            </a:r>
            <a:r>
              <a:rPr spc="-10" dirty="0">
                <a:solidFill>
                  <a:srgbClr val="000000"/>
                </a:solidFill>
                <a:latin typeface="+mn-lt"/>
              </a:rPr>
              <a:t>qualities.</a:t>
            </a:r>
          </a:p>
        </p:txBody>
      </p:sp>
      <p:sp>
        <p:nvSpPr>
          <p:cNvPr id="3" name="object 3"/>
          <p:cNvSpPr txBox="1"/>
          <p:nvPr/>
        </p:nvSpPr>
        <p:spPr>
          <a:xfrm>
            <a:off x="347294" y="1453348"/>
            <a:ext cx="3827779" cy="1068070"/>
          </a:xfrm>
          <a:prstGeom prst="rect">
            <a:avLst/>
          </a:prstGeom>
        </p:spPr>
        <p:txBody>
          <a:bodyPr vert="horz" wrap="square" lIns="0" tIns="6985" rIns="0" bIns="0" rtlCol="0">
            <a:spAutoFit/>
          </a:bodyPr>
          <a:lstStyle/>
          <a:p>
            <a:pPr marL="12700" marR="5080">
              <a:lnSpc>
                <a:spcPct val="102600"/>
              </a:lnSpc>
              <a:spcBef>
                <a:spcPts val="55"/>
              </a:spcBef>
            </a:pPr>
            <a:r>
              <a:rPr sz="1100" spc="-35" dirty="0">
                <a:latin typeface="+mn-lt"/>
                <a:cs typeface="Arial MT"/>
              </a:rPr>
              <a:t>Cognitive</a:t>
            </a:r>
            <a:r>
              <a:rPr sz="1100" spc="-20" dirty="0">
                <a:latin typeface="+mn-lt"/>
                <a:cs typeface="Arial MT"/>
              </a:rPr>
              <a:t> </a:t>
            </a:r>
            <a:r>
              <a:rPr sz="1100" spc="-30" dirty="0">
                <a:latin typeface="+mn-lt"/>
                <a:cs typeface="Arial MT"/>
              </a:rPr>
              <a:t>diversity</a:t>
            </a:r>
            <a:r>
              <a:rPr sz="1100" spc="-15" dirty="0">
                <a:latin typeface="+mn-lt"/>
                <a:cs typeface="Arial MT"/>
              </a:rPr>
              <a:t> </a:t>
            </a:r>
            <a:r>
              <a:rPr sz="1100" spc="-45" dirty="0">
                <a:latin typeface="+mn-lt"/>
                <a:cs typeface="Arial MT"/>
              </a:rPr>
              <a:t>and</a:t>
            </a:r>
            <a:r>
              <a:rPr sz="1100" spc="-15" dirty="0">
                <a:latin typeface="+mn-lt"/>
                <a:cs typeface="Arial MT"/>
              </a:rPr>
              <a:t> </a:t>
            </a:r>
            <a:r>
              <a:rPr sz="1100" dirty="0">
                <a:latin typeface="+mn-lt"/>
                <a:cs typeface="Arial MT"/>
              </a:rPr>
              <a:t>identity</a:t>
            </a:r>
            <a:r>
              <a:rPr sz="1100" spc="-15" dirty="0">
                <a:latin typeface="+mn-lt"/>
                <a:cs typeface="Arial MT"/>
              </a:rPr>
              <a:t> </a:t>
            </a:r>
            <a:r>
              <a:rPr sz="1100" spc="-30" dirty="0">
                <a:latin typeface="+mn-lt"/>
                <a:cs typeface="Arial MT"/>
              </a:rPr>
              <a:t>diversity</a:t>
            </a:r>
            <a:r>
              <a:rPr sz="1100" spc="-15" dirty="0">
                <a:latin typeface="+mn-lt"/>
                <a:cs typeface="Arial MT"/>
              </a:rPr>
              <a:t> </a:t>
            </a:r>
            <a:r>
              <a:rPr sz="1100" spc="-60" dirty="0">
                <a:latin typeface="+mn-lt"/>
                <a:cs typeface="Arial MT"/>
              </a:rPr>
              <a:t>are</a:t>
            </a:r>
            <a:r>
              <a:rPr sz="1100" spc="-15" dirty="0">
                <a:latin typeface="+mn-lt"/>
                <a:cs typeface="Arial MT"/>
              </a:rPr>
              <a:t> </a:t>
            </a:r>
            <a:r>
              <a:rPr sz="1100" dirty="0">
                <a:latin typeface="+mn-lt"/>
                <a:cs typeface="Arial MT"/>
              </a:rPr>
              <a:t>distinct</a:t>
            </a:r>
            <a:r>
              <a:rPr sz="1100" spc="-15" dirty="0">
                <a:latin typeface="+mn-lt"/>
                <a:cs typeface="Arial MT"/>
              </a:rPr>
              <a:t> </a:t>
            </a:r>
            <a:r>
              <a:rPr sz="1100" spc="-55" dirty="0">
                <a:latin typeface="+mn-lt"/>
                <a:cs typeface="Arial MT"/>
              </a:rPr>
              <a:t>concepts</a:t>
            </a:r>
            <a:r>
              <a:rPr sz="1100" spc="-15" dirty="0">
                <a:latin typeface="+mn-lt"/>
                <a:cs typeface="Arial MT"/>
              </a:rPr>
              <a:t> </a:t>
            </a:r>
            <a:r>
              <a:rPr sz="1100" spc="-25" dirty="0">
                <a:latin typeface="+mn-lt"/>
                <a:cs typeface="Arial MT"/>
              </a:rPr>
              <a:t>and </a:t>
            </a:r>
            <a:r>
              <a:rPr sz="1100" dirty="0">
                <a:latin typeface="+mn-lt"/>
                <a:cs typeface="Arial MT"/>
              </a:rPr>
              <a:t>don’t</a:t>
            </a:r>
            <a:r>
              <a:rPr sz="1100" spc="10" dirty="0">
                <a:latin typeface="+mn-lt"/>
                <a:cs typeface="Arial MT"/>
              </a:rPr>
              <a:t> </a:t>
            </a:r>
            <a:r>
              <a:rPr sz="1100" spc="-70" dirty="0">
                <a:latin typeface="+mn-lt"/>
                <a:cs typeface="Arial MT"/>
              </a:rPr>
              <a:t>have</a:t>
            </a:r>
            <a:r>
              <a:rPr sz="1100" spc="10" dirty="0">
                <a:latin typeface="+mn-lt"/>
                <a:cs typeface="Arial MT"/>
              </a:rPr>
              <a:t> </a:t>
            </a:r>
            <a:r>
              <a:rPr sz="1100" dirty="0">
                <a:latin typeface="+mn-lt"/>
                <a:cs typeface="Arial MT"/>
              </a:rPr>
              <a:t>to</a:t>
            </a:r>
            <a:r>
              <a:rPr sz="1100" spc="10" dirty="0">
                <a:latin typeface="+mn-lt"/>
                <a:cs typeface="Arial MT"/>
              </a:rPr>
              <a:t> </a:t>
            </a:r>
            <a:r>
              <a:rPr sz="1100" spc="-10" dirty="0">
                <a:latin typeface="+mn-lt"/>
                <a:cs typeface="Arial MT"/>
              </a:rPr>
              <a:t>go</a:t>
            </a:r>
            <a:r>
              <a:rPr sz="1100" spc="15" dirty="0">
                <a:latin typeface="+mn-lt"/>
                <a:cs typeface="Arial MT"/>
              </a:rPr>
              <a:t> </a:t>
            </a:r>
            <a:r>
              <a:rPr sz="1100" spc="-10" dirty="0">
                <a:latin typeface="+mn-lt"/>
                <a:cs typeface="Arial MT"/>
              </a:rPr>
              <a:t>together.</a:t>
            </a:r>
            <a:endParaRPr sz="1100" dirty="0">
              <a:latin typeface="+mn-lt"/>
              <a:cs typeface="Arial MT"/>
            </a:endParaRPr>
          </a:p>
          <a:p>
            <a:pPr>
              <a:lnSpc>
                <a:spcPct val="100000"/>
              </a:lnSpc>
            </a:pPr>
            <a:endParaRPr sz="1100" dirty="0">
              <a:latin typeface="+mn-lt"/>
              <a:cs typeface="Arial MT"/>
            </a:endParaRPr>
          </a:p>
          <a:p>
            <a:pPr>
              <a:lnSpc>
                <a:spcPct val="100000"/>
              </a:lnSpc>
              <a:spcBef>
                <a:spcPts val="305"/>
              </a:spcBef>
            </a:pPr>
            <a:endParaRPr sz="1100" dirty="0">
              <a:latin typeface="+mn-lt"/>
              <a:cs typeface="Arial MT"/>
            </a:endParaRPr>
          </a:p>
          <a:p>
            <a:pPr marL="12700" marR="214629">
              <a:lnSpc>
                <a:spcPct val="102600"/>
              </a:lnSpc>
            </a:pPr>
            <a:r>
              <a:rPr sz="1100" dirty="0">
                <a:latin typeface="+mn-lt"/>
                <a:cs typeface="Arial MT"/>
              </a:rPr>
              <a:t>But</a:t>
            </a:r>
            <a:r>
              <a:rPr sz="1100" spc="10" dirty="0">
                <a:latin typeface="+mn-lt"/>
                <a:cs typeface="Arial MT"/>
              </a:rPr>
              <a:t> </a:t>
            </a:r>
            <a:r>
              <a:rPr sz="1100" spc="-35" dirty="0">
                <a:latin typeface="+mn-lt"/>
                <a:cs typeface="Arial MT"/>
              </a:rPr>
              <a:t>empirical</a:t>
            </a:r>
            <a:r>
              <a:rPr sz="1100" spc="10" dirty="0">
                <a:latin typeface="+mn-lt"/>
                <a:cs typeface="Arial MT"/>
              </a:rPr>
              <a:t> </a:t>
            </a:r>
            <a:r>
              <a:rPr sz="1100" spc="-70" dirty="0">
                <a:latin typeface="+mn-lt"/>
                <a:cs typeface="Arial MT"/>
              </a:rPr>
              <a:t>evidence</a:t>
            </a:r>
            <a:r>
              <a:rPr sz="1100" spc="10" dirty="0">
                <a:latin typeface="+mn-lt"/>
                <a:cs typeface="Arial MT"/>
              </a:rPr>
              <a:t> </a:t>
            </a:r>
            <a:r>
              <a:rPr sz="1100" spc="-70" dirty="0">
                <a:latin typeface="+mn-lt"/>
                <a:cs typeface="Arial MT"/>
              </a:rPr>
              <a:t>suggests</a:t>
            </a:r>
            <a:r>
              <a:rPr sz="1100" spc="10" dirty="0">
                <a:latin typeface="+mn-lt"/>
                <a:cs typeface="Arial MT"/>
              </a:rPr>
              <a:t> </a:t>
            </a:r>
            <a:r>
              <a:rPr sz="1100" dirty="0">
                <a:latin typeface="+mn-lt"/>
                <a:cs typeface="Arial MT"/>
              </a:rPr>
              <a:t>that</a:t>
            </a:r>
            <a:r>
              <a:rPr sz="1100" spc="15" dirty="0">
                <a:latin typeface="+mn-lt"/>
                <a:cs typeface="Arial MT"/>
              </a:rPr>
              <a:t> </a:t>
            </a:r>
            <a:r>
              <a:rPr sz="1100" dirty="0">
                <a:latin typeface="+mn-lt"/>
                <a:cs typeface="Arial MT"/>
              </a:rPr>
              <a:t>identity</a:t>
            </a:r>
            <a:r>
              <a:rPr sz="1100" spc="10" dirty="0">
                <a:latin typeface="+mn-lt"/>
                <a:cs typeface="Arial MT"/>
              </a:rPr>
              <a:t> </a:t>
            </a:r>
            <a:r>
              <a:rPr sz="1100" spc="-30" dirty="0">
                <a:latin typeface="+mn-lt"/>
                <a:cs typeface="Arial MT"/>
              </a:rPr>
              <a:t>diversity</a:t>
            </a:r>
            <a:r>
              <a:rPr sz="1100" spc="10" dirty="0">
                <a:latin typeface="+mn-lt"/>
                <a:cs typeface="Arial MT"/>
              </a:rPr>
              <a:t> </a:t>
            </a:r>
            <a:r>
              <a:rPr sz="1100" spc="-10" dirty="0">
                <a:latin typeface="+mn-lt"/>
                <a:cs typeface="Arial MT"/>
              </a:rPr>
              <a:t>is</a:t>
            </a:r>
            <a:r>
              <a:rPr sz="1100" spc="10" dirty="0">
                <a:latin typeface="+mn-lt"/>
                <a:cs typeface="Arial MT"/>
              </a:rPr>
              <a:t> </a:t>
            </a:r>
            <a:r>
              <a:rPr sz="1100" spc="-10" dirty="0">
                <a:latin typeface="+mn-lt"/>
                <a:cs typeface="Arial MT"/>
              </a:rPr>
              <a:t>often </a:t>
            </a:r>
            <a:r>
              <a:rPr sz="1100" spc="-60" dirty="0">
                <a:latin typeface="+mn-lt"/>
                <a:cs typeface="Arial MT"/>
              </a:rPr>
              <a:t>associated</a:t>
            </a:r>
            <a:r>
              <a:rPr sz="1100" spc="5" dirty="0">
                <a:latin typeface="+mn-lt"/>
                <a:cs typeface="Arial MT"/>
              </a:rPr>
              <a:t> </a:t>
            </a:r>
            <a:r>
              <a:rPr sz="1100" dirty="0">
                <a:latin typeface="+mn-lt"/>
                <a:cs typeface="Arial MT"/>
              </a:rPr>
              <a:t>with</a:t>
            </a:r>
            <a:r>
              <a:rPr sz="1100" spc="5" dirty="0">
                <a:latin typeface="+mn-lt"/>
                <a:cs typeface="Arial MT"/>
              </a:rPr>
              <a:t> </a:t>
            </a:r>
            <a:r>
              <a:rPr sz="1100" spc="-30" dirty="0">
                <a:latin typeface="+mn-lt"/>
                <a:cs typeface="Arial MT"/>
              </a:rPr>
              <a:t>cognitive</a:t>
            </a:r>
            <a:r>
              <a:rPr sz="1100" spc="5" dirty="0">
                <a:latin typeface="+mn-lt"/>
                <a:cs typeface="Arial MT"/>
              </a:rPr>
              <a:t> </a:t>
            </a:r>
            <a:r>
              <a:rPr sz="1100" spc="-30" dirty="0">
                <a:latin typeface="+mn-lt"/>
                <a:cs typeface="Arial MT"/>
              </a:rPr>
              <a:t>diversity</a:t>
            </a:r>
            <a:r>
              <a:rPr sz="1100" spc="5" dirty="0">
                <a:latin typeface="+mn-lt"/>
                <a:cs typeface="Arial MT"/>
              </a:rPr>
              <a:t> </a:t>
            </a:r>
            <a:r>
              <a:rPr sz="1100" dirty="0">
                <a:latin typeface="+mn-lt"/>
                <a:cs typeface="Arial MT"/>
              </a:rPr>
              <a:t>in</a:t>
            </a:r>
            <a:r>
              <a:rPr sz="1100" spc="5" dirty="0">
                <a:latin typeface="+mn-lt"/>
                <a:cs typeface="Arial MT"/>
              </a:rPr>
              <a:t> </a:t>
            </a:r>
            <a:r>
              <a:rPr sz="1100" spc="-10" dirty="0">
                <a:latin typeface="+mn-lt"/>
                <a:cs typeface="Arial MT"/>
              </a:rPr>
              <a:t>practice.</a:t>
            </a:r>
            <a:endParaRPr sz="1100" dirty="0">
              <a:latin typeface="+mn-lt"/>
              <a:cs typeface="Arial MT"/>
            </a:endParaRPr>
          </a:p>
        </p:txBody>
      </p:sp>
    </p:spTree>
  </p:cSld>
  <p:clrMapOvr>
    <a:masterClrMapping/>
  </p:clrMapOvr>
  <p:transition>
    <p:cut/>
  </p:transition>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21894" y="811998"/>
            <a:ext cx="3814445" cy="1364348"/>
          </a:xfrm>
          <a:prstGeom prst="rect">
            <a:avLst/>
          </a:prstGeom>
        </p:spPr>
        <p:txBody>
          <a:bodyPr vert="horz" wrap="square" lIns="0" tIns="11430" rIns="0" bIns="0" rtlCol="0">
            <a:spAutoFit/>
          </a:bodyPr>
          <a:lstStyle/>
          <a:p>
            <a:pPr marL="38100">
              <a:lnSpc>
                <a:spcPct val="100000"/>
              </a:lnSpc>
              <a:spcBef>
                <a:spcPts val="90"/>
              </a:spcBef>
            </a:pPr>
            <a:r>
              <a:rPr sz="1100" spc="-35" dirty="0">
                <a:solidFill>
                  <a:srgbClr val="00B0F0"/>
                </a:solidFill>
                <a:latin typeface="+mn-lt"/>
                <a:cs typeface="Arial MT"/>
              </a:rPr>
              <a:t>Cognitive</a:t>
            </a:r>
            <a:r>
              <a:rPr sz="1100" spc="-25" dirty="0">
                <a:solidFill>
                  <a:srgbClr val="00B0F0"/>
                </a:solidFill>
                <a:latin typeface="+mn-lt"/>
                <a:cs typeface="Arial MT"/>
              </a:rPr>
              <a:t> </a:t>
            </a:r>
            <a:r>
              <a:rPr sz="1100" spc="-30" dirty="0">
                <a:solidFill>
                  <a:srgbClr val="00B0F0"/>
                </a:solidFill>
                <a:latin typeface="+mn-lt"/>
                <a:cs typeface="Arial MT"/>
              </a:rPr>
              <a:t>diversity</a:t>
            </a:r>
            <a:r>
              <a:rPr sz="1100" spc="-25" dirty="0">
                <a:solidFill>
                  <a:srgbClr val="00B0F0"/>
                </a:solidFill>
                <a:latin typeface="+mn-lt"/>
                <a:cs typeface="Arial MT"/>
              </a:rPr>
              <a:t> </a:t>
            </a:r>
            <a:r>
              <a:rPr sz="1100" spc="-10" dirty="0">
                <a:latin typeface="+mn-lt"/>
                <a:cs typeface="Arial MT"/>
              </a:rPr>
              <a:t>is</a:t>
            </a:r>
            <a:r>
              <a:rPr sz="1100" spc="-20" dirty="0">
                <a:latin typeface="+mn-lt"/>
                <a:cs typeface="Arial MT"/>
              </a:rPr>
              <a:t> </a:t>
            </a:r>
            <a:r>
              <a:rPr sz="1100" dirty="0">
                <a:latin typeface="+mn-lt"/>
                <a:cs typeface="Arial MT"/>
              </a:rPr>
              <a:t>important</a:t>
            </a:r>
            <a:r>
              <a:rPr sz="1100" spc="-25" dirty="0">
                <a:latin typeface="+mn-lt"/>
                <a:cs typeface="Arial MT"/>
              </a:rPr>
              <a:t> </a:t>
            </a:r>
            <a:r>
              <a:rPr sz="1100" dirty="0">
                <a:latin typeface="+mn-lt"/>
                <a:cs typeface="Arial MT"/>
              </a:rPr>
              <a:t>for</a:t>
            </a:r>
            <a:r>
              <a:rPr sz="1100" spc="-25" dirty="0">
                <a:latin typeface="+mn-lt"/>
                <a:cs typeface="Arial MT"/>
              </a:rPr>
              <a:t> </a:t>
            </a:r>
            <a:r>
              <a:rPr sz="1100" spc="-45" dirty="0">
                <a:latin typeface="+mn-lt"/>
                <a:cs typeface="Arial MT"/>
              </a:rPr>
              <a:t>problem</a:t>
            </a:r>
            <a:r>
              <a:rPr sz="1100" spc="-20" dirty="0">
                <a:latin typeface="+mn-lt"/>
                <a:cs typeface="Arial MT"/>
              </a:rPr>
              <a:t> </a:t>
            </a:r>
            <a:r>
              <a:rPr sz="1100" spc="-10" dirty="0">
                <a:latin typeface="+mn-lt"/>
                <a:cs typeface="Arial MT"/>
              </a:rPr>
              <a:t>solving.</a:t>
            </a:r>
            <a:endParaRPr sz="1100" dirty="0">
              <a:latin typeface="+mn-lt"/>
              <a:cs typeface="Arial MT"/>
            </a:endParaRPr>
          </a:p>
          <a:p>
            <a:pPr>
              <a:lnSpc>
                <a:spcPct val="100000"/>
              </a:lnSpc>
              <a:spcBef>
                <a:spcPts val="450"/>
              </a:spcBef>
            </a:pPr>
            <a:endParaRPr sz="1100" dirty="0">
              <a:latin typeface="+mn-lt"/>
              <a:cs typeface="Arial MT"/>
            </a:endParaRPr>
          </a:p>
          <a:p>
            <a:pPr marL="312420" marR="30480" indent="-136525">
              <a:lnSpc>
                <a:spcPct val="102600"/>
              </a:lnSpc>
              <a:buFont typeface="Arial"/>
              <a:buChar char="•"/>
              <a:tabLst>
                <a:tab pos="314960" algn="l"/>
              </a:tabLst>
            </a:pPr>
            <a:r>
              <a:rPr sz="1100" spc="-35" dirty="0">
                <a:latin typeface="+mn-lt"/>
                <a:cs typeface="Arial MT"/>
              </a:rPr>
              <a:t>Cognitively</a:t>
            </a:r>
            <a:r>
              <a:rPr sz="1100" spc="10" dirty="0">
                <a:latin typeface="+mn-lt"/>
                <a:cs typeface="Arial MT"/>
              </a:rPr>
              <a:t> </a:t>
            </a:r>
            <a:r>
              <a:rPr sz="1100" spc="-70" dirty="0">
                <a:latin typeface="+mn-lt"/>
                <a:cs typeface="Arial MT"/>
              </a:rPr>
              <a:t>diverse</a:t>
            </a:r>
            <a:r>
              <a:rPr sz="1100" spc="15" dirty="0">
                <a:latin typeface="+mn-lt"/>
                <a:cs typeface="Arial MT"/>
              </a:rPr>
              <a:t> </a:t>
            </a:r>
            <a:r>
              <a:rPr sz="1100" spc="-50" dirty="0">
                <a:latin typeface="+mn-lt"/>
                <a:cs typeface="Arial MT"/>
              </a:rPr>
              <a:t>groups</a:t>
            </a:r>
            <a:r>
              <a:rPr sz="1100" spc="10" dirty="0">
                <a:latin typeface="+mn-lt"/>
                <a:cs typeface="Arial MT"/>
              </a:rPr>
              <a:t> </a:t>
            </a:r>
            <a:r>
              <a:rPr sz="1100" spc="-25" dirty="0">
                <a:latin typeface="+mn-lt"/>
                <a:cs typeface="Arial MT"/>
              </a:rPr>
              <a:t>outperform</a:t>
            </a:r>
            <a:r>
              <a:rPr sz="1100" spc="15" dirty="0">
                <a:latin typeface="+mn-lt"/>
                <a:cs typeface="Arial MT"/>
              </a:rPr>
              <a:t> </a:t>
            </a:r>
            <a:r>
              <a:rPr sz="1100" spc="-50" dirty="0">
                <a:latin typeface="+mn-lt"/>
                <a:cs typeface="Arial MT"/>
              </a:rPr>
              <a:t>groups</a:t>
            </a:r>
            <a:r>
              <a:rPr sz="1100" spc="15" dirty="0">
                <a:latin typeface="+mn-lt"/>
                <a:cs typeface="Arial MT"/>
              </a:rPr>
              <a:t> </a:t>
            </a:r>
            <a:r>
              <a:rPr sz="1100" dirty="0">
                <a:latin typeface="+mn-lt"/>
                <a:cs typeface="Arial MT"/>
              </a:rPr>
              <a:t>of</a:t>
            </a:r>
            <a:r>
              <a:rPr sz="1100" spc="10" dirty="0">
                <a:latin typeface="+mn-lt"/>
                <a:cs typeface="Arial MT"/>
              </a:rPr>
              <a:t> </a:t>
            </a:r>
            <a:r>
              <a:rPr sz="1100" spc="-25" dirty="0">
                <a:latin typeface="+mn-lt"/>
                <a:cs typeface="Arial MT"/>
              </a:rPr>
              <a:t>high-</a:t>
            </a:r>
            <a:r>
              <a:rPr sz="1100" spc="-10" dirty="0">
                <a:latin typeface="+mn-lt"/>
                <a:cs typeface="Arial MT"/>
              </a:rPr>
              <a:t>ability 	</a:t>
            </a:r>
            <a:r>
              <a:rPr sz="1100" spc="-45" dirty="0">
                <a:latin typeface="+mn-lt"/>
                <a:cs typeface="Arial MT"/>
              </a:rPr>
              <a:t>problem</a:t>
            </a:r>
            <a:r>
              <a:rPr sz="1100" spc="-10" dirty="0">
                <a:latin typeface="+mn-lt"/>
                <a:cs typeface="Arial MT"/>
              </a:rPr>
              <a:t> </a:t>
            </a:r>
            <a:r>
              <a:rPr sz="1100" spc="-60" dirty="0">
                <a:latin typeface="+mn-lt"/>
                <a:cs typeface="Arial MT"/>
              </a:rPr>
              <a:t>solvers</a:t>
            </a:r>
            <a:r>
              <a:rPr sz="1100" spc="-5" dirty="0">
                <a:latin typeface="+mn-lt"/>
                <a:cs typeface="Arial MT"/>
              </a:rPr>
              <a:t> </a:t>
            </a:r>
            <a:r>
              <a:rPr sz="1100" dirty="0">
                <a:latin typeface="+mn-lt"/>
                <a:cs typeface="Arial MT"/>
              </a:rPr>
              <a:t>in</a:t>
            </a:r>
            <a:r>
              <a:rPr sz="1100" spc="-5" dirty="0">
                <a:latin typeface="+mn-lt"/>
                <a:cs typeface="Arial MT"/>
              </a:rPr>
              <a:t> </a:t>
            </a:r>
            <a:r>
              <a:rPr sz="1100" spc="-45" dirty="0">
                <a:latin typeface="+mn-lt"/>
                <a:cs typeface="Arial MT"/>
              </a:rPr>
              <a:t>many</a:t>
            </a:r>
            <a:r>
              <a:rPr sz="1100" spc="-10" dirty="0">
                <a:latin typeface="+mn-lt"/>
                <a:cs typeface="Arial MT"/>
              </a:rPr>
              <a:t> settings.</a:t>
            </a:r>
            <a:endParaRPr sz="1100" dirty="0">
              <a:latin typeface="+mn-lt"/>
              <a:cs typeface="Arial MT"/>
            </a:endParaRPr>
          </a:p>
          <a:p>
            <a:pPr>
              <a:lnSpc>
                <a:spcPct val="100000"/>
              </a:lnSpc>
              <a:spcBef>
                <a:spcPts val="685"/>
              </a:spcBef>
              <a:buFont typeface="Arial"/>
              <a:buChar char="•"/>
            </a:pPr>
            <a:endParaRPr sz="1100" dirty="0">
              <a:latin typeface="+mn-lt"/>
              <a:cs typeface="Arial MT"/>
            </a:endParaRPr>
          </a:p>
          <a:p>
            <a:pPr marL="312420" marR="379095" indent="-136525">
              <a:lnSpc>
                <a:spcPct val="102699"/>
              </a:lnSpc>
              <a:spcBef>
                <a:spcPts val="5"/>
              </a:spcBef>
              <a:buFont typeface="Arial"/>
              <a:buChar char="•"/>
              <a:tabLst>
                <a:tab pos="314960" algn="l"/>
              </a:tabLst>
            </a:pPr>
            <a:r>
              <a:rPr sz="1100" dirty="0">
                <a:latin typeface="+mn-lt"/>
                <a:cs typeface="Arial MT"/>
              </a:rPr>
              <a:t>The</a:t>
            </a:r>
            <a:r>
              <a:rPr sz="1100" spc="-35" dirty="0">
                <a:latin typeface="+mn-lt"/>
                <a:cs typeface="Arial MT"/>
              </a:rPr>
              <a:t> </a:t>
            </a:r>
            <a:r>
              <a:rPr sz="1100" spc="-20" dirty="0">
                <a:latin typeface="+mn-lt"/>
                <a:cs typeface="Arial MT"/>
              </a:rPr>
              <a:t>‘diversity</a:t>
            </a:r>
            <a:r>
              <a:rPr sz="1100" spc="-30" dirty="0">
                <a:latin typeface="+mn-lt"/>
                <a:cs typeface="Arial MT"/>
              </a:rPr>
              <a:t> </a:t>
            </a:r>
            <a:r>
              <a:rPr sz="1100" spc="-20" dirty="0">
                <a:latin typeface="+mn-lt"/>
                <a:cs typeface="Arial MT"/>
              </a:rPr>
              <a:t>trumps</a:t>
            </a:r>
            <a:r>
              <a:rPr sz="1100" spc="-30" dirty="0">
                <a:latin typeface="+mn-lt"/>
                <a:cs typeface="Arial MT"/>
              </a:rPr>
              <a:t> </a:t>
            </a:r>
            <a:r>
              <a:rPr sz="1100" dirty="0">
                <a:latin typeface="+mn-lt"/>
                <a:cs typeface="Arial MT"/>
              </a:rPr>
              <a:t>ability</a:t>
            </a:r>
            <a:r>
              <a:rPr sz="1100" spc="-30" dirty="0">
                <a:latin typeface="+mn-lt"/>
                <a:cs typeface="Arial MT"/>
              </a:rPr>
              <a:t> </a:t>
            </a:r>
            <a:r>
              <a:rPr sz="1100" spc="-35" dirty="0">
                <a:latin typeface="+mn-lt"/>
                <a:cs typeface="Arial MT"/>
              </a:rPr>
              <a:t>theorem’</a:t>
            </a:r>
            <a:r>
              <a:rPr sz="1100" spc="-25" dirty="0">
                <a:latin typeface="+mn-lt"/>
                <a:cs typeface="Arial MT"/>
              </a:rPr>
              <a:t> </a:t>
            </a:r>
            <a:r>
              <a:rPr sz="1100" spc="-50" dirty="0">
                <a:latin typeface="+mn-lt"/>
                <a:cs typeface="Arial MT"/>
              </a:rPr>
              <a:t>requires</a:t>
            </a:r>
            <a:r>
              <a:rPr sz="1100" spc="-25" dirty="0">
                <a:latin typeface="+mn-lt"/>
                <a:cs typeface="Arial MT"/>
              </a:rPr>
              <a:t> </a:t>
            </a:r>
            <a:r>
              <a:rPr sz="1100" spc="-10" dirty="0">
                <a:latin typeface="+mn-lt"/>
                <a:cs typeface="Arial MT"/>
              </a:rPr>
              <a:t>certain 	</a:t>
            </a:r>
            <a:r>
              <a:rPr sz="1100" spc="-35" dirty="0">
                <a:latin typeface="+mn-lt"/>
                <a:cs typeface="Arial MT"/>
              </a:rPr>
              <a:t>conditions</a:t>
            </a:r>
            <a:r>
              <a:rPr sz="1100" spc="10" dirty="0">
                <a:latin typeface="+mn-lt"/>
                <a:cs typeface="Arial MT"/>
              </a:rPr>
              <a:t> </a:t>
            </a:r>
            <a:r>
              <a:rPr sz="1100" dirty="0">
                <a:latin typeface="+mn-lt"/>
                <a:cs typeface="Arial MT"/>
              </a:rPr>
              <a:t>to</a:t>
            </a:r>
            <a:r>
              <a:rPr sz="1100" spc="15" dirty="0">
                <a:latin typeface="+mn-lt"/>
                <a:cs typeface="Arial MT"/>
              </a:rPr>
              <a:t> </a:t>
            </a:r>
            <a:r>
              <a:rPr sz="1100" spc="-30" dirty="0">
                <a:latin typeface="+mn-lt"/>
                <a:cs typeface="Arial MT"/>
              </a:rPr>
              <a:t>be</a:t>
            </a:r>
            <a:r>
              <a:rPr sz="1100" spc="15" dirty="0">
                <a:latin typeface="+mn-lt"/>
                <a:cs typeface="Arial MT"/>
              </a:rPr>
              <a:t> </a:t>
            </a:r>
            <a:r>
              <a:rPr sz="1100" spc="-20" dirty="0">
                <a:latin typeface="+mn-lt"/>
                <a:cs typeface="Arial MT"/>
              </a:rPr>
              <a:t>met.</a:t>
            </a:r>
            <a:endParaRPr sz="1100" dirty="0">
              <a:latin typeface="+mn-lt"/>
              <a:cs typeface="Arial MT"/>
            </a:endParaRPr>
          </a:p>
        </p:txBody>
      </p:sp>
    </p:spTree>
  </p:cSld>
  <p:clrMapOvr>
    <a:masterClrMapping/>
  </p:clrMapOvr>
  <p:transition>
    <p:cut/>
  </p:transition>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34594" y="1038084"/>
            <a:ext cx="3911600" cy="754380"/>
          </a:xfrm>
          <a:prstGeom prst="rect">
            <a:avLst/>
          </a:prstGeom>
        </p:spPr>
        <p:txBody>
          <a:bodyPr vert="horz" wrap="square" lIns="0" tIns="11430" rIns="0" bIns="0" rtlCol="0">
            <a:spAutoFit/>
          </a:bodyPr>
          <a:lstStyle/>
          <a:p>
            <a:pPr marL="25400">
              <a:lnSpc>
                <a:spcPct val="100000"/>
              </a:lnSpc>
              <a:spcBef>
                <a:spcPts val="90"/>
              </a:spcBef>
            </a:pPr>
            <a:r>
              <a:rPr sz="1100" spc="-35" dirty="0">
                <a:solidFill>
                  <a:srgbClr val="00B0F0"/>
                </a:solidFill>
                <a:latin typeface="+mn-lt"/>
                <a:cs typeface="Arial MT"/>
              </a:rPr>
              <a:t>Cognitive</a:t>
            </a:r>
            <a:r>
              <a:rPr sz="1100" spc="-30" dirty="0">
                <a:solidFill>
                  <a:srgbClr val="00B0F0"/>
                </a:solidFill>
                <a:latin typeface="+mn-lt"/>
                <a:cs typeface="Arial MT"/>
              </a:rPr>
              <a:t> diversity</a:t>
            </a:r>
            <a:r>
              <a:rPr sz="1100" spc="-25" dirty="0">
                <a:solidFill>
                  <a:srgbClr val="00B0F0"/>
                </a:solidFill>
                <a:latin typeface="+mn-lt"/>
                <a:cs typeface="Arial MT"/>
              </a:rPr>
              <a:t> </a:t>
            </a:r>
            <a:r>
              <a:rPr sz="1100" spc="-10" dirty="0">
                <a:latin typeface="+mn-lt"/>
                <a:cs typeface="Arial MT"/>
              </a:rPr>
              <a:t>is</a:t>
            </a:r>
            <a:r>
              <a:rPr sz="1100" spc="-25" dirty="0">
                <a:latin typeface="+mn-lt"/>
                <a:cs typeface="Arial MT"/>
              </a:rPr>
              <a:t> </a:t>
            </a:r>
            <a:r>
              <a:rPr sz="1100" dirty="0">
                <a:latin typeface="+mn-lt"/>
                <a:cs typeface="Arial MT"/>
              </a:rPr>
              <a:t>important</a:t>
            </a:r>
            <a:r>
              <a:rPr sz="1100" spc="-25" dirty="0">
                <a:latin typeface="+mn-lt"/>
                <a:cs typeface="Arial MT"/>
              </a:rPr>
              <a:t> </a:t>
            </a:r>
            <a:r>
              <a:rPr sz="1100" dirty="0">
                <a:latin typeface="+mn-lt"/>
                <a:cs typeface="Arial MT"/>
              </a:rPr>
              <a:t>for</a:t>
            </a:r>
            <a:r>
              <a:rPr sz="1100" spc="-30" dirty="0">
                <a:latin typeface="+mn-lt"/>
                <a:cs typeface="Arial MT"/>
              </a:rPr>
              <a:t> </a:t>
            </a:r>
            <a:r>
              <a:rPr sz="1100" spc="-35" dirty="0">
                <a:latin typeface="+mn-lt"/>
                <a:cs typeface="Arial MT"/>
              </a:rPr>
              <a:t>making</a:t>
            </a:r>
            <a:r>
              <a:rPr sz="1100" spc="-25" dirty="0">
                <a:latin typeface="+mn-lt"/>
                <a:cs typeface="Arial MT"/>
              </a:rPr>
              <a:t> good </a:t>
            </a:r>
            <a:r>
              <a:rPr sz="1100" spc="-10" dirty="0">
                <a:latin typeface="+mn-lt"/>
                <a:cs typeface="Arial MT"/>
              </a:rPr>
              <a:t>predictions.</a:t>
            </a:r>
            <a:endParaRPr sz="1100" dirty="0">
              <a:latin typeface="+mn-lt"/>
              <a:cs typeface="Arial MT"/>
            </a:endParaRPr>
          </a:p>
          <a:p>
            <a:pPr>
              <a:lnSpc>
                <a:spcPct val="100000"/>
              </a:lnSpc>
              <a:spcBef>
                <a:spcPts val="450"/>
              </a:spcBef>
            </a:pPr>
            <a:endParaRPr sz="1100" dirty="0">
              <a:latin typeface="+mn-lt"/>
              <a:cs typeface="Arial MT"/>
            </a:endParaRPr>
          </a:p>
          <a:p>
            <a:pPr marL="299720" marR="17780" indent="-136525">
              <a:lnSpc>
                <a:spcPct val="102600"/>
              </a:lnSpc>
              <a:buFont typeface="Arial"/>
              <a:buChar char="•"/>
              <a:tabLst>
                <a:tab pos="302260" algn="l"/>
              </a:tabLst>
            </a:pPr>
            <a:r>
              <a:rPr sz="1100" spc="-35" dirty="0">
                <a:latin typeface="+mn-lt"/>
                <a:cs typeface="Arial MT"/>
              </a:rPr>
              <a:t>Predictions</a:t>
            </a:r>
            <a:r>
              <a:rPr sz="1100" spc="-10" dirty="0">
                <a:latin typeface="+mn-lt"/>
                <a:cs typeface="Arial MT"/>
              </a:rPr>
              <a:t> </a:t>
            </a:r>
            <a:r>
              <a:rPr sz="1100" dirty="0">
                <a:latin typeface="+mn-lt"/>
                <a:cs typeface="Arial MT"/>
              </a:rPr>
              <a:t>from </a:t>
            </a:r>
            <a:r>
              <a:rPr sz="1100" spc="-70" dirty="0">
                <a:latin typeface="+mn-lt"/>
                <a:cs typeface="Arial MT"/>
              </a:rPr>
              <a:t>diverse</a:t>
            </a:r>
            <a:r>
              <a:rPr sz="1100" dirty="0">
                <a:latin typeface="+mn-lt"/>
                <a:cs typeface="Arial MT"/>
              </a:rPr>
              <a:t> </a:t>
            </a:r>
            <a:r>
              <a:rPr sz="1100" spc="-50" dirty="0">
                <a:latin typeface="+mn-lt"/>
                <a:cs typeface="Arial MT"/>
              </a:rPr>
              <a:t>groups</a:t>
            </a:r>
            <a:r>
              <a:rPr sz="1100" dirty="0">
                <a:latin typeface="+mn-lt"/>
                <a:cs typeface="Arial MT"/>
              </a:rPr>
              <a:t> </a:t>
            </a:r>
            <a:r>
              <a:rPr sz="1100" spc="-60" dirty="0">
                <a:latin typeface="+mn-lt"/>
                <a:cs typeface="Arial MT"/>
              </a:rPr>
              <a:t>are</a:t>
            </a:r>
            <a:r>
              <a:rPr sz="1100" dirty="0">
                <a:latin typeface="+mn-lt"/>
                <a:cs typeface="Arial MT"/>
              </a:rPr>
              <a:t> </a:t>
            </a:r>
            <a:r>
              <a:rPr sz="1100" spc="-80" dirty="0">
                <a:latin typeface="+mn-lt"/>
                <a:cs typeface="Arial MT"/>
              </a:rPr>
              <a:t>always</a:t>
            </a:r>
            <a:r>
              <a:rPr sz="1100" spc="5" dirty="0">
                <a:latin typeface="+mn-lt"/>
                <a:cs typeface="Arial MT"/>
              </a:rPr>
              <a:t> </a:t>
            </a:r>
            <a:r>
              <a:rPr sz="1100" dirty="0">
                <a:latin typeface="+mn-lt"/>
                <a:cs typeface="Arial MT"/>
              </a:rPr>
              <a:t>better </a:t>
            </a:r>
            <a:r>
              <a:rPr sz="1100" spc="-20" dirty="0">
                <a:latin typeface="+mn-lt"/>
                <a:cs typeface="Arial MT"/>
              </a:rPr>
              <a:t>than 	</a:t>
            </a:r>
            <a:r>
              <a:rPr sz="1100" spc="-40" dirty="0">
                <a:latin typeface="+mn-lt"/>
                <a:cs typeface="Arial MT"/>
              </a:rPr>
              <a:t>predictions</a:t>
            </a:r>
            <a:r>
              <a:rPr sz="1100" spc="15" dirty="0">
                <a:latin typeface="+mn-lt"/>
                <a:cs typeface="Arial MT"/>
              </a:rPr>
              <a:t> </a:t>
            </a:r>
            <a:r>
              <a:rPr sz="1100" dirty="0">
                <a:latin typeface="+mn-lt"/>
                <a:cs typeface="Arial MT"/>
              </a:rPr>
              <a:t>from</a:t>
            </a:r>
            <a:r>
              <a:rPr sz="1100" spc="15" dirty="0">
                <a:latin typeface="+mn-lt"/>
                <a:cs typeface="Arial MT"/>
              </a:rPr>
              <a:t> </a:t>
            </a:r>
            <a:r>
              <a:rPr sz="1100" spc="-30" dirty="0">
                <a:latin typeface="+mn-lt"/>
                <a:cs typeface="Arial MT"/>
              </a:rPr>
              <a:t>similarly</a:t>
            </a:r>
            <a:r>
              <a:rPr sz="1100" spc="20" dirty="0">
                <a:latin typeface="+mn-lt"/>
                <a:cs typeface="Arial MT"/>
              </a:rPr>
              <a:t> </a:t>
            </a:r>
            <a:r>
              <a:rPr sz="1100" spc="-65" dirty="0">
                <a:latin typeface="+mn-lt"/>
                <a:cs typeface="Arial MT"/>
              </a:rPr>
              <a:t>capable</a:t>
            </a:r>
            <a:r>
              <a:rPr sz="1100" spc="15" dirty="0">
                <a:latin typeface="+mn-lt"/>
                <a:cs typeface="Arial MT"/>
              </a:rPr>
              <a:t> </a:t>
            </a:r>
            <a:r>
              <a:rPr sz="1100" spc="-50" dirty="0">
                <a:latin typeface="+mn-lt"/>
                <a:cs typeface="Arial MT"/>
              </a:rPr>
              <a:t>groups</a:t>
            </a:r>
            <a:r>
              <a:rPr sz="1100" spc="20" dirty="0">
                <a:latin typeface="+mn-lt"/>
                <a:cs typeface="Arial MT"/>
              </a:rPr>
              <a:t> </a:t>
            </a:r>
            <a:r>
              <a:rPr sz="1100" dirty="0">
                <a:latin typeface="+mn-lt"/>
                <a:cs typeface="Arial MT"/>
              </a:rPr>
              <a:t>that</a:t>
            </a:r>
            <a:r>
              <a:rPr sz="1100" spc="15" dirty="0">
                <a:latin typeface="+mn-lt"/>
                <a:cs typeface="Arial MT"/>
              </a:rPr>
              <a:t> </a:t>
            </a:r>
            <a:r>
              <a:rPr sz="1100" spc="-60" dirty="0">
                <a:latin typeface="+mn-lt"/>
                <a:cs typeface="Arial MT"/>
              </a:rPr>
              <a:t>are</a:t>
            </a:r>
            <a:r>
              <a:rPr sz="1100" spc="20" dirty="0">
                <a:latin typeface="+mn-lt"/>
                <a:cs typeface="Arial MT"/>
              </a:rPr>
              <a:t> </a:t>
            </a:r>
            <a:r>
              <a:rPr sz="1100" spc="-90" dirty="0">
                <a:latin typeface="+mn-lt"/>
                <a:cs typeface="Arial MT"/>
              </a:rPr>
              <a:t>less</a:t>
            </a:r>
            <a:r>
              <a:rPr sz="1100" spc="15" dirty="0">
                <a:latin typeface="+mn-lt"/>
                <a:cs typeface="Arial MT"/>
              </a:rPr>
              <a:t> </a:t>
            </a:r>
            <a:r>
              <a:rPr sz="1100" spc="-45" dirty="0">
                <a:latin typeface="+mn-lt"/>
                <a:cs typeface="Arial MT"/>
              </a:rPr>
              <a:t>diverse.</a:t>
            </a:r>
            <a:endParaRPr sz="1100" dirty="0">
              <a:latin typeface="+mn-lt"/>
              <a:cs typeface="Arial MT"/>
            </a:endParaRPr>
          </a:p>
        </p:txBody>
      </p:sp>
    </p:spTree>
  </p:cSld>
  <p:clrMapOvr>
    <a:masterClrMapping/>
  </p:clrMapOvr>
  <p:transition>
    <p:cut/>
  </p:transition>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577124"/>
            <a:ext cx="3904615" cy="465229"/>
          </a:xfrm>
          <a:prstGeom prst="rect">
            <a:avLst/>
          </a:prstGeom>
        </p:spPr>
        <p:txBody>
          <a:bodyPr vert="horz" wrap="square" lIns="0" tIns="293090" rIns="0" bIns="0" rtlCol="0">
            <a:spAutoFit/>
          </a:bodyPr>
          <a:lstStyle/>
          <a:p>
            <a:pPr marL="12700">
              <a:lnSpc>
                <a:spcPct val="100000"/>
              </a:lnSpc>
              <a:spcBef>
                <a:spcPts val="90"/>
              </a:spcBef>
            </a:pPr>
            <a:r>
              <a:rPr spc="-30" dirty="0">
                <a:solidFill>
                  <a:srgbClr val="00B0F0"/>
                </a:solidFill>
                <a:latin typeface="+mn-lt"/>
              </a:rPr>
              <a:t>Diversity</a:t>
            </a:r>
            <a:r>
              <a:rPr spc="10" dirty="0">
                <a:solidFill>
                  <a:srgbClr val="00B0F0"/>
                </a:solidFill>
                <a:latin typeface="+mn-lt"/>
              </a:rPr>
              <a:t> </a:t>
            </a:r>
            <a:r>
              <a:rPr spc="-50" dirty="0">
                <a:solidFill>
                  <a:srgbClr val="00B0F0"/>
                </a:solidFill>
                <a:latin typeface="+mn-lt"/>
              </a:rPr>
              <a:t>may</a:t>
            </a:r>
            <a:r>
              <a:rPr spc="10" dirty="0">
                <a:solidFill>
                  <a:srgbClr val="00B0F0"/>
                </a:solidFill>
                <a:latin typeface="+mn-lt"/>
              </a:rPr>
              <a:t> </a:t>
            </a:r>
            <a:r>
              <a:rPr spc="-45" dirty="0">
                <a:solidFill>
                  <a:srgbClr val="00B0F0"/>
                </a:solidFill>
                <a:latin typeface="+mn-lt"/>
              </a:rPr>
              <a:t>create</a:t>
            </a:r>
            <a:r>
              <a:rPr spc="10" dirty="0">
                <a:solidFill>
                  <a:srgbClr val="00B0F0"/>
                </a:solidFill>
                <a:latin typeface="+mn-lt"/>
              </a:rPr>
              <a:t> </a:t>
            </a:r>
            <a:r>
              <a:rPr spc="-40" dirty="0">
                <a:solidFill>
                  <a:srgbClr val="00B0F0"/>
                </a:solidFill>
                <a:latin typeface="+mn-lt"/>
              </a:rPr>
              <a:t>communication</a:t>
            </a:r>
            <a:r>
              <a:rPr spc="10" dirty="0">
                <a:solidFill>
                  <a:srgbClr val="00B0F0"/>
                </a:solidFill>
                <a:latin typeface="+mn-lt"/>
              </a:rPr>
              <a:t> </a:t>
            </a:r>
            <a:r>
              <a:rPr dirty="0">
                <a:solidFill>
                  <a:srgbClr val="00B0F0"/>
                </a:solidFill>
                <a:latin typeface="+mn-lt"/>
              </a:rPr>
              <a:t>or</a:t>
            </a:r>
            <a:r>
              <a:rPr spc="10" dirty="0">
                <a:solidFill>
                  <a:srgbClr val="00B0F0"/>
                </a:solidFill>
                <a:latin typeface="+mn-lt"/>
              </a:rPr>
              <a:t> </a:t>
            </a:r>
            <a:r>
              <a:rPr spc="-35" dirty="0">
                <a:solidFill>
                  <a:srgbClr val="00B0F0"/>
                </a:solidFill>
                <a:latin typeface="+mn-lt"/>
              </a:rPr>
              <a:t>coordination</a:t>
            </a:r>
            <a:r>
              <a:rPr spc="10" dirty="0">
                <a:solidFill>
                  <a:srgbClr val="00B0F0"/>
                </a:solidFill>
                <a:latin typeface="+mn-lt"/>
              </a:rPr>
              <a:t> </a:t>
            </a:r>
            <a:r>
              <a:rPr spc="-30" dirty="0">
                <a:solidFill>
                  <a:srgbClr val="00B0F0"/>
                </a:solidFill>
                <a:latin typeface="+mn-lt"/>
              </a:rPr>
              <a:t>problems.</a:t>
            </a:r>
          </a:p>
        </p:txBody>
      </p:sp>
      <p:sp>
        <p:nvSpPr>
          <p:cNvPr id="3" name="object 3"/>
          <p:cNvSpPr txBox="1"/>
          <p:nvPr/>
        </p:nvSpPr>
        <p:spPr>
          <a:xfrm>
            <a:off x="347294" y="1390864"/>
            <a:ext cx="3839210" cy="708025"/>
          </a:xfrm>
          <a:prstGeom prst="rect">
            <a:avLst/>
          </a:prstGeom>
        </p:spPr>
        <p:txBody>
          <a:bodyPr vert="horz" wrap="square" lIns="0" tIns="6985" rIns="0" bIns="0" rtlCol="0">
            <a:spAutoFit/>
          </a:bodyPr>
          <a:lstStyle/>
          <a:p>
            <a:pPr marL="12700" marR="5080">
              <a:lnSpc>
                <a:spcPct val="102600"/>
              </a:lnSpc>
              <a:spcBef>
                <a:spcPts val="55"/>
              </a:spcBef>
            </a:pPr>
            <a:r>
              <a:rPr sz="1100" spc="-70" dirty="0">
                <a:latin typeface="+mn-lt"/>
                <a:cs typeface="Arial MT"/>
              </a:rPr>
              <a:t>People</a:t>
            </a:r>
            <a:r>
              <a:rPr sz="1100" spc="15" dirty="0">
                <a:latin typeface="+mn-lt"/>
                <a:cs typeface="Arial MT"/>
              </a:rPr>
              <a:t> </a:t>
            </a:r>
            <a:r>
              <a:rPr sz="1100" dirty="0">
                <a:latin typeface="+mn-lt"/>
                <a:cs typeface="Arial MT"/>
              </a:rPr>
              <a:t>with</a:t>
            </a:r>
            <a:r>
              <a:rPr sz="1100" spc="15" dirty="0">
                <a:latin typeface="+mn-lt"/>
                <a:cs typeface="Arial MT"/>
              </a:rPr>
              <a:t> </a:t>
            </a:r>
            <a:r>
              <a:rPr sz="1100" spc="-25" dirty="0">
                <a:latin typeface="+mn-lt"/>
                <a:cs typeface="Arial MT"/>
              </a:rPr>
              <a:t>drastically</a:t>
            </a:r>
            <a:r>
              <a:rPr sz="1100" spc="20" dirty="0">
                <a:latin typeface="+mn-lt"/>
                <a:cs typeface="Arial MT"/>
              </a:rPr>
              <a:t> </a:t>
            </a:r>
            <a:r>
              <a:rPr sz="1100" spc="-20" dirty="0">
                <a:latin typeface="+mn-lt"/>
                <a:cs typeface="Arial MT"/>
              </a:rPr>
              <a:t>different</a:t>
            </a:r>
            <a:r>
              <a:rPr sz="1100" spc="15" dirty="0">
                <a:latin typeface="+mn-lt"/>
                <a:cs typeface="Arial MT"/>
              </a:rPr>
              <a:t> </a:t>
            </a:r>
            <a:r>
              <a:rPr sz="1100" spc="-55" dirty="0">
                <a:latin typeface="+mn-lt"/>
                <a:cs typeface="Arial MT"/>
              </a:rPr>
              <a:t>perspectives,</a:t>
            </a:r>
            <a:r>
              <a:rPr sz="1100" spc="20" dirty="0">
                <a:latin typeface="+mn-lt"/>
                <a:cs typeface="Arial MT"/>
              </a:rPr>
              <a:t> </a:t>
            </a:r>
            <a:r>
              <a:rPr sz="1100" spc="-10" dirty="0">
                <a:latin typeface="+mn-lt"/>
                <a:cs typeface="Arial MT"/>
              </a:rPr>
              <a:t>heuristics, </a:t>
            </a:r>
            <a:r>
              <a:rPr sz="1100" spc="-25" dirty="0">
                <a:latin typeface="+mn-lt"/>
                <a:cs typeface="Arial MT"/>
              </a:rPr>
              <a:t>interpretations,</a:t>
            </a:r>
            <a:r>
              <a:rPr sz="1100" spc="20" dirty="0">
                <a:latin typeface="+mn-lt"/>
                <a:cs typeface="Arial MT"/>
              </a:rPr>
              <a:t> </a:t>
            </a:r>
            <a:r>
              <a:rPr sz="1100" spc="-45" dirty="0">
                <a:latin typeface="+mn-lt"/>
                <a:cs typeface="Arial MT"/>
              </a:rPr>
              <a:t>and</a:t>
            </a:r>
            <a:r>
              <a:rPr sz="1100" spc="20" dirty="0">
                <a:latin typeface="+mn-lt"/>
                <a:cs typeface="Arial MT"/>
              </a:rPr>
              <a:t> </a:t>
            </a:r>
            <a:r>
              <a:rPr sz="1100" spc="-35" dirty="0">
                <a:latin typeface="+mn-lt"/>
                <a:cs typeface="Arial MT"/>
              </a:rPr>
              <a:t>predictive</a:t>
            </a:r>
            <a:r>
              <a:rPr sz="1100" spc="25" dirty="0">
                <a:latin typeface="+mn-lt"/>
                <a:cs typeface="Arial MT"/>
              </a:rPr>
              <a:t> </a:t>
            </a:r>
            <a:r>
              <a:rPr sz="1100" spc="-55" dirty="0">
                <a:latin typeface="+mn-lt"/>
                <a:cs typeface="Arial MT"/>
              </a:rPr>
              <a:t>models</a:t>
            </a:r>
            <a:r>
              <a:rPr sz="1100" spc="20" dirty="0">
                <a:latin typeface="+mn-lt"/>
                <a:cs typeface="Arial MT"/>
              </a:rPr>
              <a:t> </a:t>
            </a:r>
            <a:r>
              <a:rPr sz="1100" spc="-50" dirty="0">
                <a:latin typeface="+mn-lt"/>
                <a:cs typeface="Arial MT"/>
              </a:rPr>
              <a:t>may</a:t>
            </a:r>
            <a:r>
              <a:rPr sz="1100" spc="25" dirty="0">
                <a:latin typeface="+mn-lt"/>
                <a:cs typeface="Arial MT"/>
              </a:rPr>
              <a:t> </a:t>
            </a:r>
            <a:r>
              <a:rPr sz="1100" dirty="0">
                <a:latin typeface="+mn-lt"/>
                <a:cs typeface="Arial MT"/>
              </a:rPr>
              <a:t>find</a:t>
            </a:r>
            <a:r>
              <a:rPr sz="1100" spc="20" dirty="0">
                <a:latin typeface="+mn-lt"/>
                <a:cs typeface="Arial MT"/>
              </a:rPr>
              <a:t> </a:t>
            </a:r>
            <a:r>
              <a:rPr sz="1100" dirty="0">
                <a:latin typeface="+mn-lt"/>
                <a:cs typeface="Arial MT"/>
              </a:rPr>
              <a:t>it</a:t>
            </a:r>
            <a:r>
              <a:rPr sz="1100" spc="25" dirty="0">
                <a:latin typeface="+mn-lt"/>
                <a:cs typeface="Arial MT"/>
              </a:rPr>
              <a:t> </a:t>
            </a:r>
            <a:r>
              <a:rPr sz="1100" dirty="0">
                <a:latin typeface="+mn-lt"/>
                <a:cs typeface="Arial MT"/>
              </a:rPr>
              <a:t>difficult</a:t>
            </a:r>
            <a:r>
              <a:rPr sz="1100" spc="20" dirty="0">
                <a:latin typeface="+mn-lt"/>
                <a:cs typeface="Arial MT"/>
              </a:rPr>
              <a:t> </a:t>
            </a:r>
            <a:r>
              <a:rPr sz="1100" dirty="0">
                <a:latin typeface="+mn-lt"/>
                <a:cs typeface="Arial MT"/>
              </a:rPr>
              <a:t>to</a:t>
            </a:r>
            <a:r>
              <a:rPr sz="1100" spc="25" dirty="0">
                <a:latin typeface="+mn-lt"/>
                <a:cs typeface="Arial MT"/>
              </a:rPr>
              <a:t> </a:t>
            </a:r>
            <a:r>
              <a:rPr sz="1100" spc="-10" dirty="0">
                <a:latin typeface="+mn-lt"/>
                <a:cs typeface="Arial MT"/>
              </a:rPr>
              <a:t>trust </a:t>
            </a:r>
            <a:r>
              <a:rPr sz="1100" dirty="0">
                <a:latin typeface="+mn-lt"/>
                <a:cs typeface="Arial MT"/>
              </a:rPr>
              <a:t>or</a:t>
            </a:r>
            <a:r>
              <a:rPr sz="1100" spc="-5" dirty="0">
                <a:latin typeface="+mn-lt"/>
                <a:cs typeface="Arial MT"/>
              </a:rPr>
              <a:t> </a:t>
            </a:r>
            <a:r>
              <a:rPr sz="1100" spc="-45" dirty="0">
                <a:latin typeface="+mn-lt"/>
                <a:cs typeface="Arial MT"/>
              </a:rPr>
              <a:t>communicate</a:t>
            </a:r>
            <a:r>
              <a:rPr sz="1100" spc="-5" dirty="0">
                <a:latin typeface="+mn-lt"/>
                <a:cs typeface="Arial MT"/>
              </a:rPr>
              <a:t> </a:t>
            </a:r>
            <a:r>
              <a:rPr sz="1100" spc="-35" dirty="0">
                <a:latin typeface="+mn-lt"/>
                <a:cs typeface="Arial MT"/>
              </a:rPr>
              <a:t>effectively</a:t>
            </a:r>
            <a:r>
              <a:rPr sz="1100" spc="-5" dirty="0">
                <a:latin typeface="+mn-lt"/>
                <a:cs typeface="Arial MT"/>
              </a:rPr>
              <a:t> </a:t>
            </a:r>
            <a:r>
              <a:rPr sz="1100" dirty="0">
                <a:latin typeface="+mn-lt"/>
                <a:cs typeface="Arial MT"/>
              </a:rPr>
              <a:t>with</a:t>
            </a:r>
            <a:r>
              <a:rPr sz="1100" spc="-5" dirty="0">
                <a:latin typeface="+mn-lt"/>
                <a:cs typeface="Arial MT"/>
              </a:rPr>
              <a:t> </a:t>
            </a:r>
            <a:r>
              <a:rPr sz="1100" spc="-65" dirty="0">
                <a:latin typeface="+mn-lt"/>
                <a:cs typeface="Arial MT"/>
              </a:rPr>
              <a:t>one</a:t>
            </a:r>
            <a:r>
              <a:rPr sz="1100" spc="-5" dirty="0">
                <a:latin typeface="+mn-lt"/>
                <a:cs typeface="Arial MT"/>
              </a:rPr>
              <a:t> </a:t>
            </a:r>
            <a:r>
              <a:rPr sz="1100" spc="-25" dirty="0">
                <a:latin typeface="+mn-lt"/>
                <a:cs typeface="Arial MT"/>
              </a:rPr>
              <a:t>another,</a:t>
            </a:r>
            <a:r>
              <a:rPr sz="1100" dirty="0">
                <a:latin typeface="+mn-lt"/>
                <a:cs typeface="Arial MT"/>
              </a:rPr>
              <a:t> </a:t>
            </a:r>
            <a:r>
              <a:rPr sz="1100" spc="-40" dirty="0">
                <a:latin typeface="+mn-lt"/>
                <a:cs typeface="Arial MT"/>
              </a:rPr>
              <a:t>thereby</a:t>
            </a:r>
            <a:r>
              <a:rPr sz="1100" spc="-5" dirty="0">
                <a:latin typeface="+mn-lt"/>
                <a:cs typeface="Arial MT"/>
              </a:rPr>
              <a:t> </a:t>
            </a:r>
            <a:r>
              <a:rPr sz="1100" spc="-10" dirty="0">
                <a:latin typeface="+mn-lt"/>
                <a:cs typeface="Arial MT"/>
              </a:rPr>
              <a:t>making </a:t>
            </a:r>
            <a:r>
              <a:rPr sz="1100" spc="-45" dirty="0">
                <a:latin typeface="+mn-lt"/>
                <a:cs typeface="Arial MT"/>
              </a:rPr>
              <a:t>problem</a:t>
            </a:r>
            <a:r>
              <a:rPr sz="1100" spc="-15" dirty="0">
                <a:latin typeface="+mn-lt"/>
                <a:cs typeface="Arial MT"/>
              </a:rPr>
              <a:t> </a:t>
            </a:r>
            <a:r>
              <a:rPr sz="1100" spc="-40" dirty="0">
                <a:latin typeface="+mn-lt"/>
                <a:cs typeface="Arial MT"/>
              </a:rPr>
              <a:t>solving</a:t>
            </a:r>
            <a:r>
              <a:rPr sz="1100" spc="-10" dirty="0">
                <a:latin typeface="+mn-lt"/>
                <a:cs typeface="Arial MT"/>
              </a:rPr>
              <a:t> </a:t>
            </a:r>
            <a:r>
              <a:rPr sz="1100" spc="-55" dirty="0">
                <a:latin typeface="+mn-lt"/>
                <a:cs typeface="Arial MT"/>
              </a:rPr>
              <a:t>more</a:t>
            </a:r>
            <a:r>
              <a:rPr sz="1100" spc="-15" dirty="0">
                <a:latin typeface="+mn-lt"/>
                <a:cs typeface="Arial MT"/>
              </a:rPr>
              <a:t> </a:t>
            </a:r>
            <a:r>
              <a:rPr sz="1100" spc="-10" dirty="0">
                <a:latin typeface="+mn-lt"/>
                <a:cs typeface="Arial MT"/>
              </a:rPr>
              <a:t>difficult.</a:t>
            </a:r>
            <a:endParaRPr sz="1100" dirty="0">
              <a:latin typeface="+mn-lt"/>
              <a:cs typeface="Arial MT"/>
            </a:endParaRPr>
          </a:p>
        </p:txBody>
      </p:sp>
    </p:spTree>
  </p:cSld>
  <p:clrMapOvr>
    <a:masterClrMapping/>
  </p:clrMapOvr>
  <p:transition>
    <p:cut/>
  </p:transition>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522730"/>
            <a:ext cx="3937635" cy="2111155"/>
          </a:xfrm>
          <a:prstGeom prst="rect">
            <a:avLst/>
          </a:prstGeom>
        </p:spPr>
        <p:txBody>
          <a:bodyPr vert="horz" wrap="square" lIns="0" tIns="6985" rIns="0" bIns="0" rtlCol="0">
            <a:spAutoFit/>
          </a:bodyPr>
          <a:lstStyle/>
          <a:p>
            <a:pPr marL="50800" marR="210820">
              <a:lnSpc>
                <a:spcPct val="102600"/>
              </a:lnSpc>
              <a:spcBef>
                <a:spcPts val="55"/>
              </a:spcBef>
            </a:pPr>
            <a:r>
              <a:rPr sz="1100" spc="-55" dirty="0">
                <a:solidFill>
                  <a:srgbClr val="00B0F0"/>
                </a:solidFill>
                <a:latin typeface="+mn-lt"/>
                <a:cs typeface="Arial MT"/>
              </a:rPr>
              <a:t>Value</a:t>
            </a:r>
            <a:r>
              <a:rPr sz="1100" spc="-5" dirty="0">
                <a:solidFill>
                  <a:srgbClr val="00B0F0"/>
                </a:solidFill>
                <a:latin typeface="+mn-lt"/>
                <a:cs typeface="Arial MT"/>
              </a:rPr>
              <a:t> </a:t>
            </a:r>
            <a:r>
              <a:rPr sz="1100" dirty="0">
                <a:solidFill>
                  <a:srgbClr val="00B0F0"/>
                </a:solidFill>
                <a:latin typeface="+mn-lt"/>
                <a:cs typeface="Arial MT"/>
              </a:rPr>
              <a:t>or</a:t>
            </a:r>
            <a:r>
              <a:rPr sz="1100" spc="5" dirty="0">
                <a:solidFill>
                  <a:srgbClr val="00B0F0"/>
                </a:solidFill>
                <a:latin typeface="+mn-lt"/>
                <a:cs typeface="Arial MT"/>
              </a:rPr>
              <a:t> </a:t>
            </a:r>
            <a:r>
              <a:rPr sz="1100" spc="-65" dirty="0">
                <a:solidFill>
                  <a:srgbClr val="00B0F0"/>
                </a:solidFill>
                <a:latin typeface="+mn-lt"/>
                <a:cs typeface="Arial MT"/>
              </a:rPr>
              <a:t>preference</a:t>
            </a:r>
            <a:r>
              <a:rPr sz="1100" spc="5" dirty="0">
                <a:solidFill>
                  <a:srgbClr val="00B0F0"/>
                </a:solidFill>
                <a:latin typeface="+mn-lt"/>
                <a:cs typeface="Arial MT"/>
              </a:rPr>
              <a:t> </a:t>
            </a:r>
            <a:r>
              <a:rPr sz="1100" spc="-30" dirty="0">
                <a:solidFill>
                  <a:srgbClr val="00B0F0"/>
                </a:solidFill>
                <a:latin typeface="+mn-lt"/>
                <a:cs typeface="Arial MT"/>
              </a:rPr>
              <a:t>diversity</a:t>
            </a:r>
            <a:r>
              <a:rPr sz="1100" spc="5" dirty="0">
                <a:solidFill>
                  <a:srgbClr val="00B0F0"/>
                </a:solidFill>
                <a:latin typeface="+mn-lt"/>
                <a:cs typeface="Arial MT"/>
              </a:rPr>
              <a:t> </a:t>
            </a:r>
            <a:r>
              <a:rPr sz="1100" spc="-85" dirty="0">
                <a:latin typeface="+mn-lt"/>
                <a:cs typeface="Arial MT"/>
              </a:rPr>
              <a:t>has</a:t>
            </a:r>
            <a:r>
              <a:rPr sz="1100" spc="10" dirty="0">
                <a:latin typeface="+mn-lt"/>
                <a:cs typeface="Arial MT"/>
              </a:rPr>
              <a:t> </a:t>
            </a:r>
            <a:r>
              <a:rPr sz="1100" dirty="0">
                <a:latin typeface="+mn-lt"/>
                <a:cs typeface="Arial MT"/>
              </a:rPr>
              <a:t>to</a:t>
            </a:r>
            <a:r>
              <a:rPr sz="1100" spc="5" dirty="0">
                <a:latin typeface="+mn-lt"/>
                <a:cs typeface="Arial MT"/>
              </a:rPr>
              <a:t> </a:t>
            </a:r>
            <a:r>
              <a:rPr sz="1100" dirty="0">
                <a:latin typeface="+mn-lt"/>
                <a:cs typeface="Arial MT"/>
              </a:rPr>
              <a:t>do</a:t>
            </a:r>
            <a:r>
              <a:rPr sz="1100" spc="5" dirty="0">
                <a:latin typeface="+mn-lt"/>
                <a:cs typeface="Arial MT"/>
              </a:rPr>
              <a:t> </a:t>
            </a:r>
            <a:r>
              <a:rPr sz="1100" dirty="0">
                <a:latin typeface="+mn-lt"/>
                <a:cs typeface="Arial MT"/>
              </a:rPr>
              <a:t>with</a:t>
            </a:r>
            <a:r>
              <a:rPr sz="1100" spc="5" dirty="0">
                <a:latin typeface="+mn-lt"/>
                <a:cs typeface="Arial MT"/>
              </a:rPr>
              <a:t> </a:t>
            </a:r>
            <a:r>
              <a:rPr sz="1100" spc="-35" dirty="0">
                <a:latin typeface="+mn-lt"/>
                <a:cs typeface="Arial MT"/>
              </a:rPr>
              <a:t>whether</a:t>
            </a:r>
            <a:r>
              <a:rPr sz="1100" spc="5" dirty="0">
                <a:latin typeface="+mn-lt"/>
                <a:cs typeface="Arial MT"/>
              </a:rPr>
              <a:t> </a:t>
            </a:r>
            <a:r>
              <a:rPr sz="1100" spc="-30" dirty="0">
                <a:latin typeface="+mn-lt"/>
                <a:cs typeface="Arial MT"/>
              </a:rPr>
              <a:t>individuals </a:t>
            </a:r>
            <a:r>
              <a:rPr sz="1100" spc="-20" dirty="0">
                <a:latin typeface="+mn-lt"/>
                <a:cs typeface="Arial MT"/>
              </a:rPr>
              <a:t>hold</a:t>
            </a:r>
            <a:r>
              <a:rPr sz="1100" spc="-10" dirty="0">
                <a:latin typeface="+mn-lt"/>
                <a:cs typeface="Arial MT"/>
              </a:rPr>
              <a:t> </a:t>
            </a:r>
            <a:r>
              <a:rPr sz="1100" spc="-20" dirty="0">
                <a:latin typeface="+mn-lt"/>
                <a:cs typeface="Arial MT"/>
              </a:rPr>
              <a:t>conflicting</a:t>
            </a:r>
            <a:r>
              <a:rPr sz="1100" spc="-5" dirty="0">
                <a:latin typeface="+mn-lt"/>
                <a:cs typeface="Arial MT"/>
              </a:rPr>
              <a:t> </a:t>
            </a:r>
            <a:r>
              <a:rPr sz="1100" spc="-70" dirty="0">
                <a:latin typeface="+mn-lt"/>
                <a:cs typeface="Arial MT"/>
              </a:rPr>
              <a:t>preferences</a:t>
            </a:r>
            <a:r>
              <a:rPr sz="1100" spc="-5" dirty="0">
                <a:latin typeface="+mn-lt"/>
                <a:cs typeface="Arial MT"/>
              </a:rPr>
              <a:t> </a:t>
            </a:r>
            <a:r>
              <a:rPr sz="1100" dirty="0">
                <a:latin typeface="+mn-lt"/>
                <a:cs typeface="Arial MT"/>
              </a:rPr>
              <a:t>or</a:t>
            </a:r>
            <a:r>
              <a:rPr sz="1100" spc="-5" dirty="0">
                <a:latin typeface="+mn-lt"/>
                <a:cs typeface="Arial MT"/>
              </a:rPr>
              <a:t> </a:t>
            </a:r>
            <a:r>
              <a:rPr sz="1100" spc="-10" dirty="0">
                <a:latin typeface="+mn-lt"/>
                <a:cs typeface="Arial MT"/>
              </a:rPr>
              <a:t>values.</a:t>
            </a:r>
            <a:endParaRPr sz="1100" dirty="0">
              <a:latin typeface="+mn-lt"/>
              <a:cs typeface="Arial MT"/>
            </a:endParaRPr>
          </a:p>
          <a:p>
            <a:pPr>
              <a:lnSpc>
                <a:spcPct val="100000"/>
              </a:lnSpc>
              <a:spcBef>
                <a:spcPts val="484"/>
              </a:spcBef>
            </a:pPr>
            <a:endParaRPr sz="1100" dirty="0">
              <a:latin typeface="+mn-lt"/>
              <a:cs typeface="Arial MT"/>
            </a:endParaRPr>
          </a:p>
          <a:p>
            <a:pPr marL="325755" indent="-136525">
              <a:lnSpc>
                <a:spcPct val="100000"/>
              </a:lnSpc>
              <a:buFont typeface="Arial"/>
              <a:buChar char="•"/>
              <a:tabLst>
                <a:tab pos="325755" algn="l"/>
              </a:tabLst>
            </a:pPr>
            <a:r>
              <a:rPr sz="1100" spc="-20" dirty="0">
                <a:latin typeface="+mn-lt"/>
                <a:cs typeface="Arial MT"/>
              </a:rPr>
              <a:t>Many</a:t>
            </a:r>
            <a:r>
              <a:rPr sz="1100" spc="5" dirty="0">
                <a:latin typeface="+mn-lt"/>
                <a:cs typeface="Arial MT"/>
              </a:rPr>
              <a:t> </a:t>
            </a:r>
            <a:r>
              <a:rPr sz="1100" spc="-65" dirty="0">
                <a:latin typeface="+mn-lt"/>
                <a:cs typeface="Arial MT"/>
              </a:rPr>
              <a:t>problems</a:t>
            </a:r>
            <a:r>
              <a:rPr sz="1100" spc="10" dirty="0">
                <a:latin typeface="+mn-lt"/>
                <a:cs typeface="Arial MT"/>
              </a:rPr>
              <a:t> </a:t>
            </a:r>
            <a:r>
              <a:rPr sz="1100" dirty="0">
                <a:latin typeface="+mn-lt"/>
                <a:cs typeface="Arial MT"/>
              </a:rPr>
              <a:t>don’t</a:t>
            </a:r>
            <a:r>
              <a:rPr sz="1100" spc="10" dirty="0">
                <a:latin typeface="+mn-lt"/>
                <a:cs typeface="Arial MT"/>
              </a:rPr>
              <a:t> </a:t>
            </a:r>
            <a:r>
              <a:rPr sz="1100" spc="-70" dirty="0">
                <a:latin typeface="+mn-lt"/>
                <a:cs typeface="Arial MT"/>
              </a:rPr>
              <a:t>have</a:t>
            </a:r>
            <a:r>
              <a:rPr sz="1100" spc="5" dirty="0">
                <a:latin typeface="+mn-lt"/>
                <a:cs typeface="Arial MT"/>
              </a:rPr>
              <a:t> </a:t>
            </a:r>
            <a:r>
              <a:rPr sz="1100" spc="-30" dirty="0">
                <a:latin typeface="+mn-lt"/>
                <a:cs typeface="Arial MT"/>
              </a:rPr>
              <a:t>objective</a:t>
            </a:r>
            <a:r>
              <a:rPr sz="1100" spc="10" dirty="0">
                <a:latin typeface="+mn-lt"/>
                <a:cs typeface="Arial MT"/>
              </a:rPr>
              <a:t> </a:t>
            </a:r>
            <a:r>
              <a:rPr sz="1100" spc="-10" dirty="0">
                <a:latin typeface="+mn-lt"/>
                <a:cs typeface="Arial MT"/>
              </a:rPr>
              <a:t>answers.</a:t>
            </a:r>
            <a:endParaRPr sz="1100" dirty="0">
              <a:latin typeface="+mn-lt"/>
              <a:cs typeface="Arial MT"/>
            </a:endParaRPr>
          </a:p>
          <a:p>
            <a:pPr>
              <a:lnSpc>
                <a:spcPct val="100000"/>
              </a:lnSpc>
              <a:spcBef>
                <a:spcPts val="690"/>
              </a:spcBef>
              <a:buFont typeface="Arial"/>
              <a:buChar char="•"/>
            </a:pPr>
            <a:endParaRPr sz="1100" dirty="0">
              <a:latin typeface="+mn-lt"/>
              <a:cs typeface="Arial MT"/>
            </a:endParaRPr>
          </a:p>
          <a:p>
            <a:pPr marL="325120" marR="30480" indent="-136525">
              <a:lnSpc>
                <a:spcPct val="102600"/>
              </a:lnSpc>
              <a:buFont typeface="Arial"/>
              <a:buChar char="•"/>
              <a:tabLst>
                <a:tab pos="327660" algn="l"/>
              </a:tabLst>
            </a:pPr>
            <a:r>
              <a:rPr sz="1100" spc="-50" dirty="0">
                <a:latin typeface="+mn-lt"/>
                <a:cs typeface="Arial MT"/>
              </a:rPr>
              <a:t>When</a:t>
            </a:r>
            <a:r>
              <a:rPr sz="1100" spc="-5" dirty="0">
                <a:latin typeface="+mn-lt"/>
                <a:cs typeface="Arial MT"/>
              </a:rPr>
              <a:t> </a:t>
            </a:r>
            <a:r>
              <a:rPr sz="1100" spc="-55" dirty="0">
                <a:latin typeface="+mn-lt"/>
                <a:cs typeface="Arial MT"/>
              </a:rPr>
              <a:t>people</a:t>
            </a:r>
            <a:r>
              <a:rPr sz="1100" dirty="0">
                <a:latin typeface="+mn-lt"/>
                <a:cs typeface="Arial MT"/>
              </a:rPr>
              <a:t> </a:t>
            </a:r>
            <a:r>
              <a:rPr sz="1100" spc="-20" dirty="0">
                <a:latin typeface="+mn-lt"/>
                <a:cs typeface="Arial MT"/>
              </a:rPr>
              <a:t>hold</a:t>
            </a:r>
            <a:r>
              <a:rPr sz="1100" spc="-5" dirty="0">
                <a:latin typeface="+mn-lt"/>
                <a:cs typeface="Arial MT"/>
              </a:rPr>
              <a:t> </a:t>
            </a:r>
            <a:r>
              <a:rPr sz="1100" spc="-70" dirty="0">
                <a:latin typeface="+mn-lt"/>
                <a:cs typeface="Arial MT"/>
              </a:rPr>
              <a:t>diverse</a:t>
            </a:r>
            <a:r>
              <a:rPr sz="1100" dirty="0">
                <a:latin typeface="+mn-lt"/>
                <a:cs typeface="Arial MT"/>
              </a:rPr>
              <a:t> </a:t>
            </a:r>
            <a:r>
              <a:rPr sz="1100" spc="-70" dirty="0">
                <a:latin typeface="+mn-lt"/>
                <a:cs typeface="Arial MT"/>
              </a:rPr>
              <a:t>preferences</a:t>
            </a:r>
            <a:r>
              <a:rPr sz="1100" spc="-5" dirty="0">
                <a:latin typeface="+mn-lt"/>
                <a:cs typeface="Arial MT"/>
              </a:rPr>
              <a:t> </a:t>
            </a:r>
            <a:r>
              <a:rPr sz="1100" spc="-45" dirty="0">
                <a:latin typeface="+mn-lt"/>
                <a:cs typeface="Arial MT"/>
              </a:rPr>
              <a:t>and</a:t>
            </a:r>
            <a:r>
              <a:rPr sz="1100" dirty="0">
                <a:latin typeface="+mn-lt"/>
                <a:cs typeface="Arial MT"/>
              </a:rPr>
              <a:t> </a:t>
            </a:r>
            <a:r>
              <a:rPr sz="1100" spc="-55" dirty="0">
                <a:latin typeface="+mn-lt"/>
                <a:cs typeface="Arial MT"/>
              </a:rPr>
              <a:t>values,</a:t>
            </a:r>
            <a:r>
              <a:rPr sz="1100" spc="-5" dirty="0">
                <a:latin typeface="+mn-lt"/>
                <a:cs typeface="Arial MT"/>
              </a:rPr>
              <a:t> </a:t>
            </a:r>
            <a:r>
              <a:rPr sz="1100" spc="-10" dirty="0">
                <a:latin typeface="+mn-lt"/>
                <a:cs typeface="Arial MT"/>
              </a:rPr>
              <a:t>conflict</a:t>
            </a:r>
            <a:r>
              <a:rPr sz="1100" dirty="0">
                <a:latin typeface="+mn-lt"/>
                <a:cs typeface="Arial MT"/>
              </a:rPr>
              <a:t> </a:t>
            </a:r>
            <a:r>
              <a:rPr sz="1100" spc="-25" dirty="0">
                <a:latin typeface="+mn-lt"/>
                <a:cs typeface="Arial MT"/>
              </a:rPr>
              <a:t>can 	</a:t>
            </a:r>
            <a:r>
              <a:rPr sz="1100" spc="-30" dirty="0">
                <a:latin typeface="+mn-lt"/>
                <a:cs typeface="Arial MT"/>
              </a:rPr>
              <a:t>occur </a:t>
            </a:r>
            <a:r>
              <a:rPr sz="1100" spc="-45" dirty="0">
                <a:latin typeface="+mn-lt"/>
                <a:cs typeface="Arial MT"/>
              </a:rPr>
              <a:t>and</a:t>
            </a:r>
            <a:r>
              <a:rPr sz="1100" spc="-5" dirty="0">
                <a:latin typeface="+mn-lt"/>
                <a:cs typeface="Arial MT"/>
              </a:rPr>
              <a:t> </a:t>
            </a:r>
            <a:r>
              <a:rPr sz="1100" spc="-30" dirty="0">
                <a:latin typeface="+mn-lt"/>
                <a:cs typeface="Arial MT"/>
              </a:rPr>
              <a:t>group</a:t>
            </a:r>
            <a:r>
              <a:rPr sz="1100" spc="-10" dirty="0">
                <a:latin typeface="+mn-lt"/>
                <a:cs typeface="Arial MT"/>
              </a:rPr>
              <a:t> </a:t>
            </a:r>
            <a:r>
              <a:rPr sz="1100" spc="-60" dirty="0">
                <a:latin typeface="+mn-lt"/>
                <a:cs typeface="Arial MT"/>
              </a:rPr>
              <a:t>decisions,</a:t>
            </a:r>
            <a:r>
              <a:rPr sz="1100" spc="-10" dirty="0">
                <a:latin typeface="+mn-lt"/>
                <a:cs typeface="Arial MT"/>
              </a:rPr>
              <a:t> </a:t>
            </a:r>
            <a:r>
              <a:rPr sz="1100" spc="-35" dirty="0">
                <a:latin typeface="+mn-lt"/>
                <a:cs typeface="Arial MT"/>
              </a:rPr>
              <a:t>along</a:t>
            </a:r>
            <a:r>
              <a:rPr sz="1100" spc="-5" dirty="0">
                <a:latin typeface="+mn-lt"/>
                <a:cs typeface="Arial MT"/>
              </a:rPr>
              <a:t> </a:t>
            </a:r>
            <a:r>
              <a:rPr sz="1100" dirty="0">
                <a:latin typeface="+mn-lt"/>
                <a:cs typeface="Arial MT"/>
              </a:rPr>
              <a:t>with</a:t>
            </a:r>
            <a:r>
              <a:rPr sz="1100" spc="-10" dirty="0">
                <a:latin typeface="+mn-lt"/>
                <a:cs typeface="Arial MT"/>
              </a:rPr>
              <a:t> </a:t>
            </a:r>
            <a:r>
              <a:rPr sz="1100" dirty="0">
                <a:latin typeface="+mn-lt"/>
                <a:cs typeface="Arial MT"/>
              </a:rPr>
              <a:t>the</a:t>
            </a:r>
            <a:r>
              <a:rPr sz="1100" spc="-5" dirty="0">
                <a:latin typeface="+mn-lt"/>
                <a:cs typeface="Arial MT"/>
              </a:rPr>
              <a:t> </a:t>
            </a:r>
            <a:r>
              <a:rPr sz="1100" spc="-85" dirty="0">
                <a:latin typeface="+mn-lt"/>
                <a:cs typeface="Arial MT"/>
              </a:rPr>
              <a:t>process</a:t>
            </a:r>
            <a:r>
              <a:rPr sz="1100" spc="10" dirty="0">
                <a:latin typeface="+mn-lt"/>
                <a:cs typeface="Arial MT"/>
              </a:rPr>
              <a:t> </a:t>
            </a:r>
            <a:r>
              <a:rPr sz="1100" spc="-10" dirty="0">
                <a:latin typeface="+mn-lt"/>
                <a:cs typeface="Arial MT"/>
              </a:rPr>
              <a:t>by which 	</a:t>
            </a:r>
            <a:r>
              <a:rPr sz="1100" spc="-50" dirty="0">
                <a:latin typeface="+mn-lt"/>
                <a:cs typeface="Arial MT"/>
              </a:rPr>
              <a:t>those</a:t>
            </a:r>
            <a:r>
              <a:rPr sz="1100" spc="5" dirty="0">
                <a:latin typeface="+mn-lt"/>
                <a:cs typeface="Arial MT"/>
              </a:rPr>
              <a:t> </a:t>
            </a:r>
            <a:r>
              <a:rPr sz="1100" spc="-65" dirty="0">
                <a:latin typeface="+mn-lt"/>
                <a:cs typeface="Arial MT"/>
              </a:rPr>
              <a:t>decisions</a:t>
            </a:r>
            <a:r>
              <a:rPr sz="1100" spc="5" dirty="0">
                <a:latin typeface="+mn-lt"/>
                <a:cs typeface="Arial MT"/>
              </a:rPr>
              <a:t> </a:t>
            </a:r>
            <a:r>
              <a:rPr sz="1100" spc="-60" dirty="0">
                <a:latin typeface="+mn-lt"/>
                <a:cs typeface="Arial MT"/>
              </a:rPr>
              <a:t>are</a:t>
            </a:r>
            <a:r>
              <a:rPr sz="1100" spc="5" dirty="0">
                <a:latin typeface="+mn-lt"/>
                <a:cs typeface="Arial MT"/>
              </a:rPr>
              <a:t> </a:t>
            </a:r>
            <a:r>
              <a:rPr sz="1100" spc="-60" dirty="0">
                <a:latin typeface="+mn-lt"/>
                <a:cs typeface="Arial MT"/>
              </a:rPr>
              <a:t>made,</a:t>
            </a:r>
            <a:r>
              <a:rPr sz="1100" spc="5" dirty="0">
                <a:latin typeface="+mn-lt"/>
                <a:cs typeface="Arial MT"/>
              </a:rPr>
              <a:t> </a:t>
            </a:r>
            <a:r>
              <a:rPr sz="1100" spc="-45" dirty="0">
                <a:latin typeface="+mn-lt"/>
                <a:cs typeface="Arial MT"/>
              </a:rPr>
              <a:t>can</a:t>
            </a:r>
            <a:r>
              <a:rPr sz="1100" spc="10" dirty="0">
                <a:latin typeface="+mn-lt"/>
                <a:cs typeface="Arial MT"/>
              </a:rPr>
              <a:t> </a:t>
            </a:r>
            <a:r>
              <a:rPr sz="1100" spc="-80" dirty="0">
                <a:latin typeface="+mn-lt"/>
                <a:cs typeface="Arial MT"/>
              </a:rPr>
              <a:t>become</a:t>
            </a:r>
            <a:r>
              <a:rPr sz="1100" spc="5" dirty="0">
                <a:latin typeface="+mn-lt"/>
                <a:cs typeface="Arial MT"/>
              </a:rPr>
              <a:t> </a:t>
            </a:r>
            <a:r>
              <a:rPr sz="1100" spc="-10" dirty="0">
                <a:latin typeface="+mn-lt"/>
                <a:cs typeface="Arial MT"/>
              </a:rPr>
              <a:t>contested.</a:t>
            </a:r>
            <a:endParaRPr sz="1100" dirty="0">
              <a:latin typeface="+mn-lt"/>
              <a:cs typeface="Arial MT"/>
            </a:endParaRPr>
          </a:p>
          <a:p>
            <a:pPr>
              <a:lnSpc>
                <a:spcPct val="100000"/>
              </a:lnSpc>
              <a:spcBef>
                <a:spcPts val="450"/>
              </a:spcBef>
            </a:pPr>
            <a:endParaRPr sz="1100" dirty="0">
              <a:latin typeface="+mn-lt"/>
              <a:cs typeface="Arial MT"/>
            </a:endParaRPr>
          </a:p>
          <a:p>
            <a:pPr marL="50800" marR="521970">
              <a:lnSpc>
                <a:spcPct val="102600"/>
              </a:lnSpc>
            </a:pPr>
            <a:r>
              <a:rPr sz="1100" spc="-20" dirty="0">
                <a:solidFill>
                  <a:srgbClr val="00B0F0"/>
                </a:solidFill>
                <a:latin typeface="+mn-lt"/>
                <a:cs typeface="Arial MT"/>
              </a:rPr>
              <a:t>While</a:t>
            </a:r>
            <a:r>
              <a:rPr sz="1100" spc="-30" dirty="0">
                <a:solidFill>
                  <a:srgbClr val="00B0F0"/>
                </a:solidFill>
                <a:latin typeface="+mn-lt"/>
                <a:cs typeface="Arial MT"/>
              </a:rPr>
              <a:t> cognitive</a:t>
            </a:r>
            <a:r>
              <a:rPr sz="1100" spc="-10" dirty="0">
                <a:solidFill>
                  <a:srgbClr val="00B0F0"/>
                </a:solidFill>
                <a:latin typeface="+mn-lt"/>
                <a:cs typeface="Arial MT"/>
              </a:rPr>
              <a:t> </a:t>
            </a:r>
            <a:r>
              <a:rPr sz="1100" spc="-30" dirty="0">
                <a:solidFill>
                  <a:srgbClr val="00B0F0"/>
                </a:solidFill>
                <a:latin typeface="+mn-lt"/>
                <a:cs typeface="Arial MT"/>
              </a:rPr>
              <a:t>diversity</a:t>
            </a:r>
            <a:r>
              <a:rPr sz="1100" spc="-10" dirty="0">
                <a:solidFill>
                  <a:srgbClr val="00B0F0"/>
                </a:solidFill>
                <a:latin typeface="+mn-lt"/>
                <a:cs typeface="Arial MT"/>
              </a:rPr>
              <a:t> is </a:t>
            </a:r>
            <a:r>
              <a:rPr sz="1100" spc="-30" dirty="0">
                <a:solidFill>
                  <a:srgbClr val="00B0F0"/>
                </a:solidFill>
                <a:latin typeface="+mn-lt"/>
                <a:cs typeface="Arial MT"/>
              </a:rPr>
              <a:t>almost</a:t>
            </a:r>
            <a:r>
              <a:rPr sz="1100" spc="-10" dirty="0">
                <a:solidFill>
                  <a:srgbClr val="00B0F0"/>
                </a:solidFill>
                <a:latin typeface="+mn-lt"/>
                <a:cs typeface="Arial MT"/>
              </a:rPr>
              <a:t> </a:t>
            </a:r>
            <a:r>
              <a:rPr sz="1100" spc="-80" dirty="0">
                <a:solidFill>
                  <a:srgbClr val="00B0F0"/>
                </a:solidFill>
                <a:latin typeface="+mn-lt"/>
                <a:cs typeface="Arial MT"/>
              </a:rPr>
              <a:t>always</a:t>
            </a:r>
            <a:r>
              <a:rPr sz="1100" spc="5" dirty="0">
                <a:solidFill>
                  <a:srgbClr val="00B0F0"/>
                </a:solidFill>
                <a:latin typeface="+mn-lt"/>
                <a:cs typeface="Arial MT"/>
              </a:rPr>
              <a:t> </a:t>
            </a:r>
            <a:r>
              <a:rPr sz="1100" spc="-25" dirty="0">
                <a:solidFill>
                  <a:srgbClr val="00B0F0"/>
                </a:solidFill>
                <a:latin typeface="+mn-lt"/>
                <a:cs typeface="Arial MT"/>
              </a:rPr>
              <a:t>helpful,</a:t>
            </a:r>
            <a:r>
              <a:rPr sz="1100" spc="-10" dirty="0">
                <a:solidFill>
                  <a:srgbClr val="00B0F0"/>
                </a:solidFill>
                <a:latin typeface="+mn-lt"/>
                <a:cs typeface="Arial MT"/>
              </a:rPr>
              <a:t> </a:t>
            </a:r>
            <a:r>
              <a:rPr sz="1100" spc="-55" dirty="0">
                <a:solidFill>
                  <a:srgbClr val="00B0F0"/>
                </a:solidFill>
                <a:latin typeface="+mn-lt"/>
                <a:cs typeface="Arial MT"/>
              </a:rPr>
              <a:t>value</a:t>
            </a:r>
            <a:r>
              <a:rPr sz="1100" spc="-10" dirty="0">
                <a:solidFill>
                  <a:srgbClr val="00B0F0"/>
                </a:solidFill>
                <a:latin typeface="+mn-lt"/>
                <a:cs typeface="Arial MT"/>
              </a:rPr>
              <a:t> </a:t>
            </a:r>
            <a:r>
              <a:rPr sz="1100" spc="-25" dirty="0">
                <a:solidFill>
                  <a:srgbClr val="00B0F0"/>
                </a:solidFill>
                <a:latin typeface="+mn-lt"/>
                <a:cs typeface="Arial MT"/>
              </a:rPr>
              <a:t>or </a:t>
            </a:r>
            <a:r>
              <a:rPr sz="1100" spc="-65" dirty="0">
                <a:solidFill>
                  <a:srgbClr val="00B0F0"/>
                </a:solidFill>
                <a:latin typeface="+mn-lt"/>
                <a:cs typeface="Arial MT"/>
              </a:rPr>
              <a:t>preference</a:t>
            </a:r>
            <a:r>
              <a:rPr sz="1100" spc="-10" dirty="0">
                <a:solidFill>
                  <a:srgbClr val="00B0F0"/>
                </a:solidFill>
                <a:latin typeface="+mn-lt"/>
                <a:cs typeface="Arial MT"/>
              </a:rPr>
              <a:t> </a:t>
            </a:r>
            <a:r>
              <a:rPr sz="1100" spc="-30" dirty="0">
                <a:solidFill>
                  <a:srgbClr val="00B0F0"/>
                </a:solidFill>
                <a:latin typeface="+mn-lt"/>
                <a:cs typeface="Arial MT"/>
              </a:rPr>
              <a:t>diversity </a:t>
            </a:r>
            <a:r>
              <a:rPr sz="1100" dirty="0">
                <a:solidFill>
                  <a:srgbClr val="00B0F0"/>
                </a:solidFill>
                <a:latin typeface="+mn-lt"/>
                <a:cs typeface="Arial MT"/>
              </a:rPr>
              <a:t>often</a:t>
            </a:r>
            <a:r>
              <a:rPr sz="1100" spc="-15" dirty="0">
                <a:solidFill>
                  <a:srgbClr val="00B0F0"/>
                </a:solidFill>
                <a:latin typeface="+mn-lt"/>
                <a:cs typeface="Arial MT"/>
              </a:rPr>
              <a:t> </a:t>
            </a:r>
            <a:r>
              <a:rPr sz="1100" spc="-10" dirty="0">
                <a:solidFill>
                  <a:srgbClr val="00B0F0"/>
                </a:solidFill>
                <a:latin typeface="+mn-lt"/>
                <a:cs typeface="Arial MT"/>
              </a:rPr>
              <a:t>isn’t.</a:t>
            </a:r>
            <a:endParaRPr sz="1100" dirty="0">
              <a:solidFill>
                <a:srgbClr val="00B0F0"/>
              </a:solidFill>
              <a:latin typeface="+mn-lt"/>
              <a:cs typeface="Arial MT"/>
            </a:endParaRPr>
          </a:p>
        </p:txBody>
      </p:sp>
    </p:spTree>
  </p:cSld>
  <p:clrMapOvr>
    <a:masterClrMapping/>
  </p:clrMapOvr>
  <p:transition>
    <p:cut/>
  </p:transition>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47294" y="140168"/>
            <a:ext cx="3857625" cy="535940"/>
          </a:xfrm>
          <a:prstGeom prst="rect">
            <a:avLst/>
          </a:prstGeom>
        </p:spPr>
        <p:txBody>
          <a:bodyPr vert="horz" wrap="square" lIns="0" tIns="6985" rIns="0" bIns="0" rtlCol="0">
            <a:spAutoFit/>
          </a:bodyPr>
          <a:lstStyle/>
          <a:p>
            <a:pPr marL="12700" marR="5080" algn="l">
              <a:lnSpc>
                <a:spcPct val="102600"/>
              </a:lnSpc>
              <a:spcBef>
                <a:spcPts val="55"/>
              </a:spcBef>
            </a:pPr>
            <a:r>
              <a:rPr dirty="0">
                <a:solidFill>
                  <a:srgbClr val="000000"/>
                </a:solidFill>
                <a:latin typeface="+mn-lt"/>
              </a:rPr>
              <a:t>Identity</a:t>
            </a:r>
            <a:r>
              <a:rPr spc="20" dirty="0">
                <a:solidFill>
                  <a:srgbClr val="000000"/>
                </a:solidFill>
                <a:latin typeface="+mn-lt"/>
              </a:rPr>
              <a:t> </a:t>
            </a:r>
            <a:r>
              <a:rPr spc="-30" dirty="0">
                <a:solidFill>
                  <a:srgbClr val="000000"/>
                </a:solidFill>
                <a:latin typeface="+mn-lt"/>
              </a:rPr>
              <a:t>diversity</a:t>
            </a:r>
            <a:r>
              <a:rPr spc="20" dirty="0">
                <a:solidFill>
                  <a:srgbClr val="000000"/>
                </a:solidFill>
                <a:latin typeface="+mn-lt"/>
              </a:rPr>
              <a:t> </a:t>
            </a:r>
            <a:r>
              <a:rPr spc="-65" dirty="0">
                <a:solidFill>
                  <a:srgbClr val="000000"/>
                </a:solidFill>
                <a:latin typeface="+mn-lt"/>
              </a:rPr>
              <a:t>helps</a:t>
            </a:r>
            <a:r>
              <a:rPr spc="25" dirty="0">
                <a:solidFill>
                  <a:srgbClr val="000000"/>
                </a:solidFill>
                <a:latin typeface="+mn-lt"/>
              </a:rPr>
              <a:t> </a:t>
            </a:r>
            <a:r>
              <a:rPr spc="-55" dirty="0">
                <a:solidFill>
                  <a:srgbClr val="000000"/>
                </a:solidFill>
                <a:latin typeface="+mn-lt"/>
              </a:rPr>
              <a:t>performance</a:t>
            </a:r>
            <a:r>
              <a:rPr lang="en-US" spc="20" dirty="0">
                <a:solidFill>
                  <a:srgbClr val="000000"/>
                </a:solidFill>
                <a:latin typeface="+mn-lt"/>
              </a:rPr>
              <a:t> </a:t>
            </a:r>
            <a:r>
              <a:rPr dirty="0">
                <a:solidFill>
                  <a:srgbClr val="000000"/>
                </a:solidFill>
                <a:latin typeface="+mn-lt"/>
              </a:rPr>
              <a:t>to</a:t>
            </a:r>
            <a:r>
              <a:rPr spc="20" dirty="0">
                <a:solidFill>
                  <a:srgbClr val="000000"/>
                </a:solidFill>
                <a:latin typeface="+mn-lt"/>
              </a:rPr>
              <a:t> </a:t>
            </a:r>
            <a:r>
              <a:rPr dirty="0">
                <a:solidFill>
                  <a:srgbClr val="000000"/>
                </a:solidFill>
                <a:latin typeface="+mn-lt"/>
              </a:rPr>
              <a:t>the</a:t>
            </a:r>
            <a:r>
              <a:rPr spc="25" dirty="0">
                <a:solidFill>
                  <a:srgbClr val="000000"/>
                </a:solidFill>
                <a:latin typeface="+mn-lt"/>
              </a:rPr>
              <a:t> </a:t>
            </a:r>
            <a:r>
              <a:rPr spc="-10" dirty="0">
                <a:solidFill>
                  <a:srgbClr val="000000"/>
                </a:solidFill>
                <a:latin typeface="+mn-lt"/>
              </a:rPr>
              <a:t>extent</a:t>
            </a:r>
            <a:r>
              <a:rPr lang="en-US" spc="20" dirty="0">
                <a:solidFill>
                  <a:srgbClr val="000000"/>
                </a:solidFill>
                <a:latin typeface="+mn-lt"/>
              </a:rPr>
              <a:t> </a:t>
            </a:r>
            <a:r>
              <a:rPr dirty="0">
                <a:solidFill>
                  <a:srgbClr val="000000"/>
                </a:solidFill>
                <a:latin typeface="+mn-lt"/>
              </a:rPr>
              <a:t>that</a:t>
            </a:r>
            <a:r>
              <a:rPr spc="20" dirty="0">
                <a:solidFill>
                  <a:srgbClr val="000000"/>
                </a:solidFill>
                <a:latin typeface="+mn-lt"/>
              </a:rPr>
              <a:t> </a:t>
            </a:r>
            <a:r>
              <a:rPr dirty="0">
                <a:solidFill>
                  <a:srgbClr val="000000"/>
                </a:solidFill>
                <a:latin typeface="+mn-lt"/>
              </a:rPr>
              <a:t>it</a:t>
            </a:r>
            <a:r>
              <a:rPr spc="25" dirty="0">
                <a:solidFill>
                  <a:srgbClr val="000000"/>
                </a:solidFill>
                <a:latin typeface="+mn-lt"/>
              </a:rPr>
              <a:t> </a:t>
            </a:r>
            <a:r>
              <a:rPr spc="-35" dirty="0">
                <a:solidFill>
                  <a:srgbClr val="000000"/>
                </a:solidFill>
                <a:latin typeface="+mn-lt"/>
              </a:rPr>
              <a:t>produces </a:t>
            </a:r>
            <a:r>
              <a:rPr spc="-20" dirty="0">
                <a:solidFill>
                  <a:srgbClr val="000000"/>
                </a:solidFill>
                <a:latin typeface="+mn-lt"/>
              </a:rPr>
              <a:t>(relevant)</a:t>
            </a:r>
            <a:r>
              <a:rPr spc="10" dirty="0">
                <a:solidFill>
                  <a:srgbClr val="000000"/>
                </a:solidFill>
                <a:latin typeface="+mn-lt"/>
              </a:rPr>
              <a:t> </a:t>
            </a:r>
            <a:r>
              <a:rPr spc="-30" dirty="0">
                <a:solidFill>
                  <a:srgbClr val="000000"/>
                </a:solidFill>
                <a:latin typeface="+mn-lt"/>
              </a:rPr>
              <a:t>cognitive</a:t>
            </a:r>
            <a:r>
              <a:rPr spc="10" dirty="0">
                <a:solidFill>
                  <a:srgbClr val="000000"/>
                </a:solidFill>
                <a:latin typeface="+mn-lt"/>
              </a:rPr>
              <a:t> </a:t>
            </a:r>
            <a:r>
              <a:rPr spc="-25" dirty="0">
                <a:solidFill>
                  <a:srgbClr val="000000"/>
                </a:solidFill>
                <a:latin typeface="+mn-lt"/>
              </a:rPr>
              <a:t>diversity.</a:t>
            </a:r>
            <a:r>
              <a:rPr spc="110" dirty="0">
                <a:solidFill>
                  <a:srgbClr val="000000"/>
                </a:solidFill>
                <a:latin typeface="+mn-lt"/>
              </a:rPr>
              <a:t> </a:t>
            </a:r>
            <a:r>
              <a:rPr dirty="0">
                <a:solidFill>
                  <a:srgbClr val="000000"/>
                </a:solidFill>
                <a:latin typeface="+mn-lt"/>
              </a:rPr>
              <a:t>It</a:t>
            </a:r>
            <a:r>
              <a:rPr spc="10" dirty="0">
                <a:solidFill>
                  <a:srgbClr val="000000"/>
                </a:solidFill>
                <a:latin typeface="+mn-lt"/>
              </a:rPr>
              <a:t> </a:t>
            </a:r>
            <a:r>
              <a:rPr spc="-45" dirty="0">
                <a:solidFill>
                  <a:srgbClr val="000000"/>
                </a:solidFill>
                <a:latin typeface="+mn-lt"/>
              </a:rPr>
              <a:t>hinders</a:t>
            </a:r>
            <a:r>
              <a:rPr spc="15" dirty="0">
                <a:solidFill>
                  <a:srgbClr val="000000"/>
                </a:solidFill>
                <a:latin typeface="+mn-lt"/>
              </a:rPr>
              <a:t> </a:t>
            </a:r>
            <a:r>
              <a:rPr spc="-55" dirty="0">
                <a:solidFill>
                  <a:srgbClr val="000000"/>
                </a:solidFill>
                <a:latin typeface="+mn-lt"/>
              </a:rPr>
              <a:t>performance</a:t>
            </a:r>
            <a:r>
              <a:rPr spc="10" dirty="0">
                <a:solidFill>
                  <a:srgbClr val="000000"/>
                </a:solidFill>
                <a:latin typeface="+mn-lt"/>
              </a:rPr>
              <a:t> </a:t>
            </a:r>
            <a:r>
              <a:rPr dirty="0">
                <a:solidFill>
                  <a:srgbClr val="000000"/>
                </a:solidFill>
                <a:latin typeface="+mn-lt"/>
              </a:rPr>
              <a:t>to</a:t>
            </a:r>
            <a:r>
              <a:rPr spc="10" dirty="0">
                <a:solidFill>
                  <a:srgbClr val="000000"/>
                </a:solidFill>
                <a:latin typeface="+mn-lt"/>
              </a:rPr>
              <a:t> </a:t>
            </a:r>
            <a:r>
              <a:rPr dirty="0">
                <a:solidFill>
                  <a:srgbClr val="000000"/>
                </a:solidFill>
                <a:latin typeface="+mn-lt"/>
              </a:rPr>
              <a:t>the</a:t>
            </a:r>
            <a:r>
              <a:rPr spc="10" dirty="0">
                <a:solidFill>
                  <a:srgbClr val="000000"/>
                </a:solidFill>
                <a:latin typeface="+mn-lt"/>
              </a:rPr>
              <a:t> </a:t>
            </a:r>
            <a:r>
              <a:rPr spc="-10" dirty="0">
                <a:solidFill>
                  <a:srgbClr val="000000"/>
                </a:solidFill>
                <a:latin typeface="+mn-lt"/>
              </a:rPr>
              <a:t>extent </a:t>
            </a:r>
            <a:r>
              <a:rPr dirty="0">
                <a:solidFill>
                  <a:srgbClr val="000000"/>
                </a:solidFill>
                <a:latin typeface="+mn-lt"/>
              </a:rPr>
              <a:t>that</a:t>
            </a:r>
            <a:r>
              <a:rPr spc="45" dirty="0">
                <a:solidFill>
                  <a:srgbClr val="000000"/>
                </a:solidFill>
                <a:latin typeface="+mn-lt"/>
              </a:rPr>
              <a:t> </a:t>
            </a:r>
            <a:r>
              <a:rPr dirty="0">
                <a:solidFill>
                  <a:srgbClr val="000000"/>
                </a:solidFill>
                <a:latin typeface="+mn-lt"/>
              </a:rPr>
              <a:t>it</a:t>
            </a:r>
            <a:r>
              <a:rPr spc="45" dirty="0">
                <a:solidFill>
                  <a:srgbClr val="000000"/>
                </a:solidFill>
                <a:latin typeface="+mn-lt"/>
              </a:rPr>
              <a:t> </a:t>
            </a:r>
            <a:r>
              <a:rPr spc="-70" dirty="0">
                <a:solidFill>
                  <a:srgbClr val="000000"/>
                </a:solidFill>
                <a:latin typeface="+mn-lt"/>
              </a:rPr>
              <a:t>produces</a:t>
            </a:r>
            <a:r>
              <a:rPr spc="45" dirty="0">
                <a:solidFill>
                  <a:srgbClr val="000000"/>
                </a:solidFill>
                <a:latin typeface="+mn-lt"/>
              </a:rPr>
              <a:t> </a:t>
            </a:r>
            <a:r>
              <a:rPr spc="-20" dirty="0">
                <a:solidFill>
                  <a:srgbClr val="000000"/>
                </a:solidFill>
                <a:latin typeface="+mn-lt"/>
              </a:rPr>
              <a:t>(relevant)</a:t>
            </a:r>
            <a:r>
              <a:rPr spc="45" dirty="0">
                <a:solidFill>
                  <a:srgbClr val="000000"/>
                </a:solidFill>
                <a:latin typeface="+mn-lt"/>
              </a:rPr>
              <a:t> </a:t>
            </a:r>
            <a:r>
              <a:rPr spc="-55" dirty="0">
                <a:solidFill>
                  <a:srgbClr val="000000"/>
                </a:solidFill>
                <a:latin typeface="+mn-lt"/>
              </a:rPr>
              <a:t>value</a:t>
            </a:r>
            <a:r>
              <a:rPr spc="45" dirty="0">
                <a:solidFill>
                  <a:srgbClr val="000000"/>
                </a:solidFill>
                <a:latin typeface="+mn-lt"/>
              </a:rPr>
              <a:t> </a:t>
            </a:r>
            <a:r>
              <a:rPr dirty="0">
                <a:solidFill>
                  <a:srgbClr val="000000"/>
                </a:solidFill>
                <a:latin typeface="+mn-lt"/>
              </a:rPr>
              <a:t>or</a:t>
            </a:r>
            <a:r>
              <a:rPr spc="45" dirty="0">
                <a:solidFill>
                  <a:srgbClr val="000000"/>
                </a:solidFill>
                <a:latin typeface="+mn-lt"/>
              </a:rPr>
              <a:t> </a:t>
            </a:r>
            <a:r>
              <a:rPr spc="-65" dirty="0">
                <a:solidFill>
                  <a:srgbClr val="000000"/>
                </a:solidFill>
                <a:latin typeface="+mn-lt"/>
              </a:rPr>
              <a:t>preference</a:t>
            </a:r>
            <a:r>
              <a:rPr spc="45" dirty="0">
                <a:solidFill>
                  <a:srgbClr val="000000"/>
                </a:solidFill>
                <a:latin typeface="+mn-lt"/>
              </a:rPr>
              <a:t> </a:t>
            </a:r>
            <a:r>
              <a:rPr spc="-10" dirty="0">
                <a:solidFill>
                  <a:srgbClr val="000000"/>
                </a:solidFill>
                <a:latin typeface="+mn-lt"/>
              </a:rPr>
              <a:t>diversity.</a:t>
            </a:r>
          </a:p>
        </p:txBody>
      </p:sp>
      <p:sp>
        <p:nvSpPr>
          <p:cNvPr id="3" name="object 3"/>
          <p:cNvSpPr txBox="1"/>
          <p:nvPr/>
        </p:nvSpPr>
        <p:spPr>
          <a:xfrm>
            <a:off x="347294" y="1016392"/>
            <a:ext cx="3718560" cy="349455"/>
          </a:xfrm>
          <a:prstGeom prst="rect">
            <a:avLst/>
          </a:prstGeom>
        </p:spPr>
        <p:txBody>
          <a:bodyPr vert="horz" wrap="square" lIns="0" tIns="6985" rIns="0" bIns="0" rtlCol="0">
            <a:spAutoFit/>
          </a:bodyPr>
          <a:lstStyle/>
          <a:p>
            <a:pPr marL="12700" marR="5080">
              <a:lnSpc>
                <a:spcPct val="102699"/>
              </a:lnSpc>
              <a:spcBef>
                <a:spcPts val="55"/>
              </a:spcBef>
            </a:pPr>
            <a:r>
              <a:rPr sz="1100" spc="-30" dirty="0">
                <a:latin typeface="+mn-lt"/>
                <a:cs typeface="Arial MT"/>
              </a:rPr>
              <a:t>Figure:</a:t>
            </a:r>
            <a:r>
              <a:rPr sz="1100" spc="105" dirty="0">
                <a:latin typeface="+mn-lt"/>
                <a:cs typeface="Arial MT"/>
              </a:rPr>
              <a:t> </a:t>
            </a:r>
            <a:r>
              <a:rPr sz="1100" spc="-20" dirty="0">
                <a:latin typeface="+mn-lt"/>
                <a:cs typeface="Arial MT"/>
              </a:rPr>
              <a:t>Probability</a:t>
            </a:r>
            <a:r>
              <a:rPr sz="1100" spc="10" dirty="0">
                <a:latin typeface="+mn-lt"/>
                <a:cs typeface="Arial MT"/>
              </a:rPr>
              <a:t> </a:t>
            </a:r>
            <a:r>
              <a:rPr sz="1100" spc="-10" dirty="0">
                <a:latin typeface="+mn-lt"/>
                <a:cs typeface="Arial MT"/>
              </a:rPr>
              <a:t>Distribution</a:t>
            </a:r>
            <a:r>
              <a:rPr sz="1100" spc="10" dirty="0">
                <a:latin typeface="+mn-lt"/>
                <a:cs typeface="Arial MT"/>
              </a:rPr>
              <a:t> </a:t>
            </a:r>
            <a:r>
              <a:rPr sz="1100" dirty="0">
                <a:latin typeface="+mn-lt"/>
                <a:cs typeface="Arial MT"/>
              </a:rPr>
              <a:t>of</a:t>
            </a:r>
            <a:r>
              <a:rPr sz="1100" spc="10" dirty="0">
                <a:latin typeface="+mn-lt"/>
                <a:cs typeface="Arial MT"/>
              </a:rPr>
              <a:t> </a:t>
            </a:r>
            <a:r>
              <a:rPr sz="1100" spc="-60" dirty="0">
                <a:latin typeface="+mn-lt"/>
                <a:cs typeface="Arial MT"/>
              </a:rPr>
              <a:t>Performance</a:t>
            </a:r>
            <a:r>
              <a:rPr sz="1100" spc="10" dirty="0">
                <a:latin typeface="+mn-lt"/>
                <a:cs typeface="Arial MT"/>
              </a:rPr>
              <a:t> </a:t>
            </a:r>
            <a:r>
              <a:rPr sz="1100" dirty="0">
                <a:latin typeface="+mn-lt"/>
                <a:cs typeface="Arial MT"/>
              </a:rPr>
              <a:t>for</a:t>
            </a:r>
            <a:r>
              <a:rPr sz="1100" spc="10" dirty="0">
                <a:latin typeface="+mn-lt"/>
                <a:cs typeface="Arial MT"/>
              </a:rPr>
              <a:t> </a:t>
            </a:r>
            <a:r>
              <a:rPr sz="1100" spc="-65" dirty="0">
                <a:latin typeface="+mn-lt"/>
                <a:cs typeface="Arial MT"/>
              </a:rPr>
              <a:t>Non-</a:t>
            </a:r>
            <a:r>
              <a:rPr sz="1100" spc="-25" dirty="0">
                <a:latin typeface="+mn-lt"/>
                <a:cs typeface="Arial MT"/>
              </a:rPr>
              <a:t>Diverse </a:t>
            </a:r>
            <a:r>
              <a:rPr sz="1100" spc="-45" dirty="0">
                <a:latin typeface="+mn-lt"/>
                <a:cs typeface="Arial MT"/>
              </a:rPr>
              <a:t>and</a:t>
            </a:r>
            <a:r>
              <a:rPr sz="1100" spc="-15" dirty="0">
                <a:latin typeface="+mn-lt"/>
                <a:cs typeface="Arial MT"/>
              </a:rPr>
              <a:t> </a:t>
            </a:r>
            <a:r>
              <a:rPr sz="1100" spc="-55" dirty="0">
                <a:latin typeface="+mn-lt"/>
                <a:cs typeface="Arial MT"/>
              </a:rPr>
              <a:t>Diverse</a:t>
            </a:r>
            <a:r>
              <a:rPr sz="1100" spc="-10" dirty="0">
                <a:latin typeface="+mn-lt"/>
                <a:cs typeface="Arial MT"/>
              </a:rPr>
              <a:t> Groups</a:t>
            </a:r>
            <a:endParaRPr sz="1100" dirty="0">
              <a:latin typeface="+mn-lt"/>
              <a:cs typeface="Arial MT"/>
            </a:endParaRPr>
          </a:p>
        </p:txBody>
      </p:sp>
      <p:grpSp>
        <p:nvGrpSpPr>
          <p:cNvPr id="4" name="object 4"/>
          <p:cNvGrpSpPr/>
          <p:nvPr/>
        </p:nvGrpSpPr>
        <p:grpSpPr>
          <a:xfrm>
            <a:off x="934789" y="1656051"/>
            <a:ext cx="1964055" cy="1242695"/>
            <a:chOff x="934789" y="1656051"/>
            <a:chExt cx="1964055" cy="1242695"/>
          </a:xfrm>
        </p:grpSpPr>
        <p:sp>
          <p:nvSpPr>
            <p:cNvPr id="5" name="object 5"/>
            <p:cNvSpPr/>
            <p:nvPr/>
          </p:nvSpPr>
          <p:spPr>
            <a:xfrm>
              <a:off x="938917" y="2868664"/>
              <a:ext cx="1955800" cy="0"/>
            </a:xfrm>
            <a:custGeom>
              <a:avLst/>
              <a:gdLst/>
              <a:ahLst/>
              <a:cxnLst/>
              <a:rect l="l" t="t" r="r" b="b"/>
              <a:pathLst>
                <a:path w="1955800">
                  <a:moveTo>
                    <a:pt x="0" y="0"/>
                  </a:moveTo>
                  <a:lnTo>
                    <a:pt x="1955361" y="0"/>
                  </a:lnTo>
                </a:path>
              </a:pathLst>
            </a:custGeom>
            <a:ln w="8254">
              <a:solidFill>
                <a:srgbClr val="6D6E71"/>
              </a:solidFill>
            </a:ln>
          </p:spPr>
          <p:txBody>
            <a:bodyPr wrap="square" lIns="0" tIns="0" rIns="0" bIns="0" rtlCol="0"/>
            <a:lstStyle/>
            <a:p>
              <a:endParaRPr/>
            </a:p>
          </p:txBody>
        </p:sp>
        <p:sp>
          <p:nvSpPr>
            <p:cNvPr id="6" name="object 6"/>
            <p:cNvSpPr/>
            <p:nvPr/>
          </p:nvSpPr>
          <p:spPr>
            <a:xfrm>
              <a:off x="938917" y="2795443"/>
              <a:ext cx="11430" cy="5080"/>
            </a:xfrm>
            <a:custGeom>
              <a:avLst/>
              <a:gdLst/>
              <a:ahLst/>
              <a:cxnLst/>
              <a:rect l="l" t="t" r="r" b="b"/>
              <a:pathLst>
                <a:path w="11430" h="5080">
                  <a:moveTo>
                    <a:pt x="0" y="4845"/>
                  </a:moveTo>
                  <a:lnTo>
                    <a:pt x="3970" y="3194"/>
                  </a:lnTo>
                  <a:lnTo>
                    <a:pt x="11358" y="0"/>
                  </a:lnTo>
                </a:path>
              </a:pathLst>
            </a:custGeom>
            <a:ln w="8254">
              <a:solidFill>
                <a:srgbClr val="231F20"/>
              </a:solidFill>
            </a:ln>
          </p:spPr>
          <p:txBody>
            <a:bodyPr wrap="square" lIns="0" tIns="0" rIns="0" bIns="0" rtlCol="0"/>
            <a:lstStyle/>
            <a:p>
              <a:endParaRPr/>
            </a:p>
          </p:txBody>
        </p:sp>
        <p:sp>
          <p:nvSpPr>
            <p:cNvPr id="7" name="object 7"/>
            <p:cNvSpPr/>
            <p:nvPr/>
          </p:nvSpPr>
          <p:spPr>
            <a:xfrm>
              <a:off x="972772" y="2265666"/>
              <a:ext cx="1898014" cy="528320"/>
            </a:xfrm>
            <a:custGeom>
              <a:avLst/>
              <a:gdLst/>
              <a:ahLst/>
              <a:cxnLst/>
              <a:rect l="l" t="t" r="r" b="b"/>
              <a:pathLst>
                <a:path w="1898014" h="528319">
                  <a:moveTo>
                    <a:pt x="0" y="519898"/>
                  </a:moveTo>
                  <a:lnTo>
                    <a:pt x="52168" y="496021"/>
                  </a:lnTo>
                  <a:lnTo>
                    <a:pt x="122418" y="462059"/>
                  </a:lnTo>
                  <a:lnTo>
                    <a:pt x="162816" y="441611"/>
                  </a:lnTo>
                  <a:lnTo>
                    <a:pt x="205927" y="419018"/>
                  </a:lnTo>
                  <a:lnTo>
                    <a:pt x="251147" y="394408"/>
                  </a:lnTo>
                  <a:lnTo>
                    <a:pt x="297875" y="367905"/>
                  </a:lnTo>
                  <a:lnTo>
                    <a:pt x="345507" y="339636"/>
                  </a:lnTo>
                  <a:lnTo>
                    <a:pt x="393441" y="309725"/>
                  </a:lnTo>
                  <a:lnTo>
                    <a:pt x="441074" y="278300"/>
                  </a:lnTo>
                  <a:lnTo>
                    <a:pt x="487804" y="245485"/>
                  </a:lnTo>
                  <a:lnTo>
                    <a:pt x="533028" y="211407"/>
                  </a:lnTo>
                  <a:lnTo>
                    <a:pt x="576144" y="176190"/>
                  </a:lnTo>
                  <a:lnTo>
                    <a:pt x="616548" y="139962"/>
                  </a:lnTo>
                  <a:lnTo>
                    <a:pt x="653639" y="102847"/>
                  </a:lnTo>
                  <a:lnTo>
                    <a:pt x="662174" y="94444"/>
                  </a:lnTo>
                  <a:lnTo>
                    <a:pt x="712309" y="59179"/>
                  </a:lnTo>
                  <a:lnTo>
                    <a:pt x="764449" y="33659"/>
                  </a:lnTo>
                  <a:lnTo>
                    <a:pt x="829954" y="12480"/>
                  </a:lnTo>
                  <a:lnTo>
                    <a:pt x="907446" y="738"/>
                  </a:lnTo>
                  <a:lnTo>
                    <a:pt x="950256" y="0"/>
                  </a:lnTo>
                  <a:lnTo>
                    <a:pt x="995546" y="3532"/>
                  </a:lnTo>
                  <a:lnTo>
                    <a:pt x="1043143" y="11972"/>
                  </a:lnTo>
                  <a:lnTo>
                    <a:pt x="1092874" y="25958"/>
                  </a:lnTo>
                  <a:lnTo>
                    <a:pt x="1144568" y="46127"/>
                  </a:lnTo>
                  <a:lnTo>
                    <a:pt x="1198052" y="73115"/>
                  </a:lnTo>
                  <a:lnTo>
                    <a:pt x="1253155" y="107561"/>
                  </a:lnTo>
                  <a:lnTo>
                    <a:pt x="1309702" y="150100"/>
                  </a:lnTo>
                  <a:lnTo>
                    <a:pt x="1367523" y="201371"/>
                  </a:lnTo>
                  <a:lnTo>
                    <a:pt x="1400958" y="228815"/>
                  </a:lnTo>
                  <a:lnTo>
                    <a:pt x="1435077" y="256921"/>
                  </a:lnTo>
                  <a:lnTo>
                    <a:pt x="1470026" y="285402"/>
                  </a:lnTo>
                  <a:lnTo>
                    <a:pt x="1505953" y="313973"/>
                  </a:lnTo>
                  <a:lnTo>
                    <a:pt x="1543005" y="342349"/>
                  </a:lnTo>
                  <a:lnTo>
                    <a:pt x="1581330" y="370245"/>
                  </a:lnTo>
                  <a:lnTo>
                    <a:pt x="1621074" y="397374"/>
                  </a:lnTo>
                  <a:lnTo>
                    <a:pt x="1662386" y="423451"/>
                  </a:lnTo>
                  <a:lnTo>
                    <a:pt x="1705412" y="448192"/>
                  </a:lnTo>
                  <a:lnTo>
                    <a:pt x="1750300" y="471309"/>
                  </a:lnTo>
                  <a:lnTo>
                    <a:pt x="1797198" y="492518"/>
                  </a:lnTo>
                  <a:lnTo>
                    <a:pt x="1846251" y="511534"/>
                  </a:lnTo>
                  <a:lnTo>
                    <a:pt x="1897609" y="528071"/>
                  </a:lnTo>
                </a:path>
              </a:pathLst>
            </a:custGeom>
            <a:ln w="8254">
              <a:solidFill>
                <a:srgbClr val="231F20"/>
              </a:solidFill>
              <a:prstDash val="dash"/>
            </a:ln>
          </p:spPr>
          <p:txBody>
            <a:bodyPr wrap="square" lIns="0" tIns="0" rIns="0" bIns="0" rtlCol="0"/>
            <a:lstStyle/>
            <a:p>
              <a:endParaRPr/>
            </a:p>
          </p:txBody>
        </p:sp>
        <p:sp>
          <p:nvSpPr>
            <p:cNvPr id="8" name="object 8"/>
            <p:cNvSpPr/>
            <p:nvPr/>
          </p:nvSpPr>
          <p:spPr>
            <a:xfrm>
              <a:off x="2882305" y="2797093"/>
              <a:ext cx="12065" cy="3810"/>
            </a:xfrm>
            <a:custGeom>
              <a:avLst/>
              <a:gdLst/>
              <a:ahLst/>
              <a:cxnLst/>
              <a:rect l="l" t="t" r="r" b="b"/>
              <a:pathLst>
                <a:path w="12064" h="3810">
                  <a:moveTo>
                    <a:pt x="0" y="0"/>
                  </a:moveTo>
                  <a:lnTo>
                    <a:pt x="3970" y="1089"/>
                  </a:lnTo>
                  <a:lnTo>
                    <a:pt x="7957" y="2154"/>
                  </a:lnTo>
                  <a:lnTo>
                    <a:pt x="11969" y="3194"/>
                  </a:lnTo>
                </a:path>
              </a:pathLst>
            </a:custGeom>
            <a:ln w="8254">
              <a:solidFill>
                <a:srgbClr val="231F20"/>
              </a:solidFill>
            </a:ln>
          </p:spPr>
          <p:txBody>
            <a:bodyPr wrap="square" lIns="0" tIns="0" rIns="0" bIns="0" rtlCol="0"/>
            <a:lstStyle/>
            <a:p>
              <a:endParaRPr/>
            </a:p>
          </p:txBody>
        </p:sp>
        <p:sp>
          <p:nvSpPr>
            <p:cNvPr id="9" name="object 9"/>
            <p:cNvSpPr/>
            <p:nvPr/>
          </p:nvSpPr>
          <p:spPr>
            <a:xfrm>
              <a:off x="938917" y="1660179"/>
              <a:ext cx="1955800" cy="1231900"/>
            </a:xfrm>
            <a:custGeom>
              <a:avLst/>
              <a:gdLst/>
              <a:ahLst/>
              <a:cxnLst/>
              <a:rect l="l" t="t" r="r" b="b"/>
              <a:pathLst>
                <a:path w="1955800" h="1231900">
                  <a:moveTo>
                    <a:pt x="0" y="1202560"/>
                  </a:moveTo>
                  <a:lnTo>
                    <a:pt x="246489" y="1231800"/>
                  </a:lnTo>
                  <a:lnTo>
                    <a:pt x="385069" y="1222480"/>
                  </a:lnTo>
                  <a:lnTo>
                    <a:pt x="466515" y="1157438"/>
                  </a:lnTo>
                  <a:lnTo>
                    <a:pt x="541602" y="1019514"/>
                  </a:lnTo>
                  <a:lnTo>
                    <a:pt x="563124" y="973805"/>
                  </a:lnTo>
                  <a:lnTo>
                    <a:pt x="585689" y="922165"/>
                  </a:lnTo>
                  <a:lnTo>
                    <a:pt x="608998" y="865702"/>
                  </a:lnTo>
                  <a:lnTo>
                    <a:pt x="632753" y="805527"/>
                  </a:lnTo>
                  <a:lnTo>
                    <a:pt x="656655" y="742750"/>
                  </a:lnTo>
                  <a:lnTo>
                    <a:pt x="680406" y="678481"/>
                  </a:lnTo>
                  <a:lnTo>
                    <a:pt x="703707" y="613829"/>
                  </a:lnTo>
                  <a:lnTo>
                    <a:pt x="726260" y="549903"/>
                  </a:lnTo>
                  <a:lnTo>
                    <a:pt x="747766" y="487815"/>
                  </a:lnTo>
                  <a:lnTo>
                    <a:pt x="767927" y="428674"/>
                  </a:lnTo>
                  <a:lnTo>
                    <a:pt x="786445" y="373590"/>
                  </a:lnTo>
                  <a:lnTo>
                    <a:pt x="803020" y="323672"/>
                  </a:lnTo>
                  <a:lnTo>
                    <a:pt x="817355" y="280030"/>
                  </a:lnTo>
                  <a:lnTo>
                    <a:pt x="829150" y="243774"/>
                  </a:lnTo>
                  <a:lnTo>
                    <a:pt x="843931" y="197861"/>
                  </a:lnTo>
                  <a:lnTo>
                    <a:pt x="846319" y="190423"/>
                  </a:lnTo>
                  <a:lnTo>
                    <a:pt x="861667" y="143116"/>
                  </a:lnTo>
                  <a:lnTo>
                    <a:pt x="878790" y="100969"/>
                  </a:lnTo>
                  <a:lnTo>
                    <a:pt x="901669" y="57718"/>
                  </a:lnTo>
                  <a:lnTo>
                    <a:pt x="929897" y="21780"/>
                  </a:lnTo>
                  <a:lnTo>
                    <a:pt x="963068" y="1573"/>
                  </a:lnTo>
                  <a:lnTo>
                    <a:pt x="981380" y="0"/>
                  </a:lnTo>
                  <a:lnTo>
                    <a:pt x="1000774" y="5515"/>
                  </a:lnTo>
                  <a:lnTo>
                    <a:pt x="1042609" y="42025"/>
                  </a:lnTo>
                  <a:lnTo>
                    <a:pt x="1064947" y="75123"/>
                  </a:lnTo>
                  <a:lnTo>
                    <a:pt x="1088165" y="119519"/>
                  </a:lnTo>
                  <a:lnTo>
                    <a:pt x="1112211" y="176267"/>
                  </a:lnTo>
                  <a:lnTo>
                    <a:pt x="1137035" y="246417"/>
                  </a:lnTo>
                  <a:lnTo>
                    <a:pt x="1162630" y="325425"/>
                  </a:lnTo>
                  <a:lnTo>
                    <a:pt x="1186491" y="400008"/>
                  </a:lnTo>
                  <a:lnTo>
                    <a:pt x="1208802" y="470299"/>
                  </a:lnTo>
                  <a:lnTo>
                    <a:pt x="1229743" y="536431"/>
                  </a:lnTo>
                  <a:lnTo>
                    <a:pt x="1249496" y="598538"/>
                  </a:lnTo>
                  <a:lnTo>
                    <a:pt x="1268243" y="656754"/>
                  </a:lnTo>
                  <a:lnTo>
                    <a:pt x="1286166" y="711212"/>
                  </a:lnTo>
                  <a:lnTo>
                    <a:pt x="1303446" y="762046"/>
                  </a:lnTo>
                  <a:lnTo>
                    <a:pt x="1320266" y="809388"/>
                  </a:lnTo>
                  <a:lnTo>
                    <a:pt x="1336807" y="853374"/>
                  </a:lnTo>
                  <a:lnTo>
                    <a:pt x="1353251" y="894135"/>
                  </a:lnTo>
                  <a:lnTo>
                    <a:pt x="1369780" y="931806"/>
                  </a:lnTo>
                  <a:lnTo>
                    <a:pt x="1386576" y="966521"/>
                  </a:lnTo>
                  <a:lnTo>
                    <a:pt x="1421694" y="1027613"/>
                  </a:lnTo>
                  <a:lnTo>
                    <a:pt x="1460060" y="1078481"/>
                  </a:lnTo>
                  <a:lnTo>
                    <a:pt x="1503128" y="1120192"/>
                  </a:lnTo>
                  <a:lnTo>
                    <a:pt x="1546896" y="1148925"/>
                  </a:lnTo>
                  <a:lnTo>
                    <a:pt x="1597012" y="1169719"/>
                  </a:lnTo>
                  <a:lnTo>
                    <a:pt x="1649192" y="1183783"/>
                  </a:lnTo>
                  <a:lnTo>
                    <a:pt x="1699151" y="1192330"/>
                  </a:lnTo>
                  <a:lnTo>
                    <a:pt x="1742605" y="1196570"/>
                  </a:lnTo>
                  <a:lnTo>
                    <a:pt x="1825214" y="1198472"/>
                  </a:lnTo>
                  <a:lnTo>
                    <a:pt x="1884697" y="1200138"/>
                  </a:lnTo>
                  <a:lnTo>
                    <a:pt x="1934490" y="1201803"/>
                  </a:lnTo>
                  <a:lnTo>
                    <a:pt x="1955361" y="1202560"/>
                  </a:lnTo>
                </a:path>
              </a:pathLst>
            </a:custGeom>
            <a:ln w="8254">
              <a:solidFill>
                <a:srgbClr val="231F20"/>
              </a:solidFill>
            </a:ln>
          </p:spPr>
          <p:txBody>
            <a:bodyPr wrap="square" lIns="0" tIns="0" rIns="0" bIns="0" rtlCol="0"/>
            <a:lstStyle/>
            <a:p>
              <a:endParaRPr/>
            </a:p>
          </p:txBody>
        </p:sp>
        <p:sp>
          <p:nvSpPr>
            <p:cNvPr id="10" name="object 10"/>
            <p:cNvSpPr/>
            <p:nvPr/>
          </p:nvSpPr>
          <p:spPr>
            <a:xfrm>
              <a:off x="1916595" y="2830033"/>
              <a:ext cx="0" cy="64769"/>
            </a:xfrm>
            <a:custGeom>
              <a:avLst/>
              <a:gdLst/>
              <a:ahLst/>
              <a:cxnLst/>
              <a:rect l="l" t="t" r="r" b="b"/>
              <a:pathLst>
                <a:path h="64769">
                  <a:moveTo>
                    <a:pt x="0" y="0"/>
                  </a:moveTo>
                  <a:lnTo>
                    <a:pt x="0" y="64199"/>
                  </a:lnTo>
                </a:path>
              </a:pathLst>
            </a:custGeom>
            <a:ln w="8254">
              <a:solidFill>
                <a:srgbClr val="6D6E71"/>
              </a:solidFill>
            </a:ln>
          </p:spPr>
          <p:txBody>
            <a:bodyPr wrap="square" lIns="0" tIns="0" rIns="0" bIns="0" rtlCol="0"/>
            <a:lstStyle/>
            <a:p>
              <a:endParaRPr/>
            </a:p>
          </p:txBody>
        </p:sp>
      </p:grpSp>
      <p:sp>
        <p:nvSpPr>
          <p:cNvPr id="11" name="object 11"/>
          <p:cNvSpPr txBox="1"/>
          <p:nvPr/>
        </p:nvSpPr>
        <p:spPr>
          <a:xfrm>
            <a:off x="2393812" y="1747102"/>
            <a:ext cx="728345" cy="233679"/>
          </a:xfrm>
          <a:prstGeom prst="rect">
            <a:avLst/>
          </a:prstGeom>
        </p:spPr>
        <p:txBody>
          <a:bodyPr vert="horz" wrap="square" lIns="0" tIns="15240" rIns="0" bIns="0" rtlCol="0">
            <a:spAutoFit/>
          </a:bodyPr>
          <a:lstStyle/>
          <a:p>
            <a:pPr marL="12700">
              <a:lnSpc>
                <a:spcPct val="100000"/>
              </a:lnSpc>
              <a:spcBef>
                <a:spcPts val="120"/>
              </a:spcBef>
              <a:tabLst>
                <a:tab pos="328930" algn="l"/>
              </a:tabLst>
            </a:pPr>
            <a:r>
              <a:rPr sz="500" i="1" u="sng" dirty="0">
                <a:solidFill>
                  <a:srgbClr val="231F20"/>
                </a:solidFill>
                <a:uFill>
                  <a:solidFill>
                    <a:srgbClr val="231F20"/>
                  </a:solidFill>
                </a:uFill>
                <a:latin typeface="Arial"/>
                <a:cs typeface="Arial"/>
              </a:rPr>
              <a:t>	</a:t>
            </a:r>
            <a:r>
              <a:rPr sz="500" i="1" spc="15" dirty="0">
                <a:solidFill>
                  <a:srgbClr val="231F20"/>
                </a:solidFill>
                <a:latin typeface="Arial"/>
                <a:cs typeface="Arial"/>
              </a:rPr>
              <a:t> </a:t>
            </a:r>
            <a:r>
              <a:rPr sz="500" i="1" dirty="0">
                <a:solidFill>
                  <a:srgbClr val="231F20"/>
                </a:solidFill>
                <a:latin typeface="Arial"/>
                <a:cs typeface="Arial"/>
              </a:rPr>
              <a:t>Non-Diverse</a:t>
            </a:r>
            <a:endParaRPr sz="500">
              <a:latin typeface="Arial"/>
              <a:cs typeface="Arial"/>
            </a:endParaRPr>
          </a:p>
          <a:p>
            <a:pPr marL="349250">
              <a:lnSpc>
                <a:spcPct val="100000"/>
              </a:lnSpc>
              <a:spcBef>
                <a:spcPts val="409"/>
              </a:spcBef>
            </a:pPr>
            <a:r>
              <a:rPr sz="500" i="1" spc="-10" dirty="0">
                <a:solidFill>
                  <a:srgbClr val="231F20"/>
                </a:solidFill>
                <a:latin typeface="Arial"/>
                <a:cs typeface="Arial"/>
              </a:rPr>
              <a:t>Diverse</a:t>
            </a:r>
            <a:endParaRPr sz="500">
              <a:latin typeface="Arial"/>
              <a:cs typeface="Arial"/>
            </a:endParaRPr>
          </a:p>
        </p:txBody>
      </p:sp>
      <p:sp>
        <p:nvSpPr>
          <p:cNvPr id="12" name="object 12"/>
          <p:cNvSpPr txBox="1"/>
          <p:nvPr/>
        </p:nvSpPr>
        <p:spPr>
          <a:xfrm>
            <a:off x="2897543" y="2804460"/>
            <a:ext cx="403860" cy="104775"/>
          </a:xfrm>
          <a:prstGeom prst="rect">
            <a:avLst/>
          </a:prstGeom>
        </p:spPr>
        <p:txBody>
          <a:bodyPr vert="horz" wrap="square" lIns="0" tIns="15240" rIns="0" bIns="0" rtlCol="0">
            <a:spAutoFit/>
          </a:bodyPr>
          <a:lstStyle/>
          <a:p>
            <a:pPr marL="12700">
              <a:lnSpc>
                <a:spcPct val="100000"/>
              </a:lnSpc>
              <a:spcBef>
                <a:spcPts val="120"/>
              </a:spcBef>
            </a:pPr>
            <a:r>
              <a:rPr sz="500" i="1" spc="-10" dirty="0">
                <a:solidFill>
                  <a:srgbClr val="231F20"/>
                </a:solidFill>
                <a:latin typeface="Arial"/>
                <a:cs typeface="Arial"/>
              </a:rPr>
              <a:t>Performance</a:t>
            </a:r>
            <a:endParaRPr sz="500">
              <a:latin typeface="Arial"/>
              <a:cs typeface="Arial"/>
            </a:endParaRPr>
          </a:p>
        </p:txBody>
      </p:sp>
      <p:sp>
        <p:nvSpPr>
          <p:cNvPr id="13" name="object 13"/>
          <p:cNvSpPr txBox="1"/>
          <p:nvPr/>
        </p:nvSpPr>
        <p:spPr>
          <a:xfrm>
            <a:off x="1887131" y="2878094"/>
            <a:ext cx="66040" cy="104775"/>
          </a:xfrm>
          <a:prstGeom prst="rect">
            <a:avLst/>
          </a:prstGeom>
        </p:spPr>
        <p:txBody>
          <a:bodyPr vert="horz" wrap="square" lIns="0" tIns="15240" rIns="0" bIns="0" rtlCol="0">
            <a:spAutoFit/>
          </a:bodyPr>
          <a:lstStyle/>
          <a:p>
            <a:pPr marL="12700">
              <a:lnSpc>
                <a:spcPct val="100000"/>
              </a:lnSpc>
              <a:spcBef>
                <a:spcPts val="120"/>
              </a:spcBef>
            </a:pPr>
            <a:r>
              <a:rPr sz="500" i="1" spc="-50" dirty="0">
                <a:solidFill>
                  <a:srgbClr val="231F20"/>
                </a:solidFill>
                <a:latin typeface="Arial"/>
                <a:cs typeface="Arial"/>
              </a:rPr>
              <a:t>μ</a:t>
            </a:r>
            <a:endParaRPr sz="500">
              <a:latin typeface="Arial"/>
              <a:cs typeface="Arial"/>
            </a:endParaRPr>
          </a:p>
        </p:txBody>
      </p:sp>
      <p:sp>
        <p:nvSpPr>
          <p:cNvPr id="14" name="object 14"/>
          <p:cNvSpPr/>
          <p:nvPr/>
        </p:nvSpPr>
        <p:spPr>
          <a:xfrm>
            <a:off x="2406512" y="1932437"/>
            <a:ext cx="316865" cy="0"/>
          </a:xfrm>
          <a:custGeom>
            <a:avLst/>
            <a:gdLst/>
            <a:ahLst/>
            <a:cxnLst/>
            <a:rect l="l" t="t" r="r" b="b"/>
            <a:pathLst>
              <a:path w="316864">
                <a:moveTo>
                  <a:pt x="0" y="0"/>
                </a:moveTo>
                <a:lnTo>
                  <a:pt x="316562" y="0"/>
                </a:lnTo>
              </a:path>
            </a:pathLst>
          </a:custGeom>
          <a:ln w="8254">
            <a:solidFill>
              <a:srgbClr val="231F20"/>
            </a:solidFill>
            <a:prstDash val="dash"/>
          </a:ln>
        </p:spPr>
        <p:txBody>
          <a:bodyPr wrap="square" lIns="0" tIns="0" rIns="0" bIns="0" rtlCol="0"/>
          <a:lstStyle/>
          <a:p>
            <a:endParaRPr/>
          </a:p>
        </p:txBody>
      </p:sp>
    </p:spTree>
  </p:cSld>
  <p:clrMapOvr>
    <a:masterClrMapping/>
  </p:clrMapOvr>
  <p:transition>
    <p:cut/>
  </p:transition>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72527"/>
            <a:ext cx="1059815" cy="232756"/>
          </a:xfrm>
          <a:prstGeom prst="rect">
            <a:avLst/>
          </a:prstGeom>
        </p:spPr>
        <p:txBody>
          <a:bodyPr vert="horz" wrap="square" lIns="0" tIns="17145" rIns="0" bIns="0" rtlCol="0">
            <a:spAutoFit/>
          </a:bodyPr>
          <a:lstStyle/>
          <a:p>
            <a:pPr marL="12700">
              <a:lnSpc>
                <a:spcPct val="100000"/>
              </a:lnSpc>
              <a:spcBef>
                <a:spcPts val="135"/>
              </a:spcBef>
            </a:pPr>
            <a:r>
              <a:rPr sz="1400" dirty="0">
                <a:solidFill>
                  <a:srgbClr val="000000"/>
                </a:solidFill>
                <a:latin typeface="+mn-lt"/>
                <a:cs typeface="Tahoma"/>
              </a:rPr>
              <a:t>Why</a:t>
            </a:r>
            <a:r>
              <a:rPr sz="1400" spc="-55" dirty="0">
                <a:solidFill>
                  <a:srgbClr val="000000"/>
                </a:solidFill>
                <a:latin typeface="+mn-lt"/>
                <a:cs typeface="Tahoma"/>
              </a:rPr>
              <a:t> </a:t>
            </a:r>
            <a:r>
              <a:rPr sz="1400" spc="-40" dirty="0">
                <a:solidFill>
                  <a:srgbClr val="000000"/>
                </a:solidFill>
                <a:latin typeface="+mn-lt"/>
                <a:cs typeface="Tahoma"/>
              </a:rPr>
              <a:t>Science?</a:t>
            </a:r>
            <a:endParaRPr sz="1400" dirty="0">
              <a:latin typeface="+mn-lt"/>
              <a:cs typeface="Tahoma"/>
            </a:endParaRPr>
          </a:p>
        </p:txBody>
      </p:sp>
      <p:sp>
        <p:nvSpPr>
          <p:cNvPr id="3" name="object 3"/>
          <p:cNvSpPr txBox="1"/>
          <p:nvPr/>
        </p:nvSpPr>
        <p:spPr>
          <a:xfrm>
            <a:off x="309194" y="748790"/>
            <a:ext cx="3892550" cy="1961884"/>
          </a:xfrm>
          <a:prstGeom prst="rect">
            <a:avLst/>
          </a:prstGeom>
        </p:spPr>
        <p:txBody>
          <a:bodyPr vert="horz" wrap="square" lIns="0" tIns="11430" rIns="0" bIns="0" rtlCol="0">
            <a:spAutoFit/>
          </a:bodyPr>
          <a:lstStyle/>
          <a:p>
            <a:pPr marL="50800">
              <a:lnSpc>
                <a:spcPct val="100000"/>
              </a:lnSpc>
              <a:spcBef>
                <a:spcPts val="90"/>
              </a:spcBef>
            </a:pPr>
            <a:r>
              <a:rPr sz="1100" spc="-85" dirty="0">
                <a:solidFill>
                  <a:srgbClr val="00B0F0"/>
                </a:solidFill>
                <a:latin typeface="+mn-lt"/>
                <a:cs typeface="Arial MT"/>
              </a:rPr>
              <a:t>Science</a:t>
            </a:r>
            <a:r>
              <a:rPr sz="1100" spc="10" dirty="0">
                <a:solidFill>
                  <a:srgbClr val="00B0F0"/>
                </a:solidFill>
                <a:latin typeface="+mn-lt"/>
                <a:cs typeface="Arial MT"/>
              </a:rPr>
              <a:t> </a:t>
            </a:r>
            <a:r>
              <a:rPr sz="1100" spc="-10" dirty="0">
                <a:solidFill>
                  <a:srgbClr val="00B0F0"/>
                </a:solidFill>
                <a:latin typeface="+mn-lt"/>
                <a:cs typeface="Arial MT"/>
              </a:rPr>
              <a:t>is</a:t>
            </a:r>
            <a:r>
              <a:rPr sz="1100" spc="-30" dirty="0">
                <a:solidFill>
                  <a:srgbClr val="00B0F0"/>
                </a:solidFill>
                <a:latin typeface="+mn-lt"/>
                <a:cs typeface="Arial MT"/>
              </a:rPr>
              <a:t> </a:t>
            </a:r>
            <a:r>
              <a:rPr sz="1100" spc="-10" dirty="0">
                <a:solidFill>
                  <a:srgbClr val="00B0F0"/>
                </a:solidFill>
                <a:latin typeface="+mn-lt"/>
                <a:cs typeface="Arial MT"/>
              </a:rPr>
              <a:t>tentative, </a:t>
            </a:r>
            <a:r>
              <a:rPr sz="1100" spc="-30" dirty="0">
                <a:solidFill>
                  <a:srgbClr val="00B0F0"/>
                </a:solidFill>
                <a:latin typeface="+mn-lt"/>
                <a:cs typeface="Arial MT"/>
              </a:rPr>
              <a:t>objective,</a:t>
            </a:r>
            <a:r>
              <a:rPr sz="1100" spc="-10" dirty="0">
                <a:solidFill>
                  <a:srgbClr val="00B0F0"/>
                </a:solidFill>
                <a:latin typeface="+mn-lt"/>
                <a:cs typeface="Arial MT"/>
              </a:rPr>
              <a:t> </a:t>
            </a:r>
            <a:r>
              <a:rPr sz="1100" spc="-45" dirty="0">
                <a:solidFill>
                  <a:srgbClr val="00B0F0"/>
                </a:solidFill>
                <a:latin typeface="+mn-lt"/>
                <a:cs typeface="Arial MT"/>
              </a:rPr>
              <a:t>and</a:t>
            </a:r>
            <a:r>
              <a:rPr sz="1100" spc="-10" dirty="0">
                <a:solidFill>
                  <a:srgbClr val="00B0F0"/>
                </a:solidFill>
                <a:latin typeface="+mn-lt"/>
                <a:cs typeface="Arial MT"/>
              </a:rPr>
              <a:t> public.</a:t>
            </a:r>
            <a:endParaRPr sz="1100" dirty="0">
              <a:solidFill>
                <a:srgbClr val="00B0F0"/>
              </a:solidFill>
              <a:latin typeface="+mn-lt"/>
              <a:cs typeface="Arial MT"/>
            </a:endParaRPr>
          </a:p>
          <a:p>
            <a:pPr>
              <a:lnSpc>
                <a:spcPct val="100000"/>
              </a:lnSpc>
              <a:spcBef>
                <a:spcPts val="484"/>
              </a:spcBef>
            </a:pPr>
            <a:endParaRPr sz="1100" dirty="0">
              <a:latin typeface="+mn-lt"/>
              <a:cs typeface="Arial MT"/>
            </a:endParaRPr>
          </a:p>
          <a:p>
            <a:pPr marL="325755" indent="-136525">
              <a:lnSpc>
                <a:spcPct val="100000"/>
              </a:lnSpc>
              <a:buFont typeface="Arial"/>
              <a:buChar char="•"/>
              <a:tabLst>
                <a:tab pos="325755" algn="l"/>
              </a:tabLst>
            </a:pPr>
            <a:r>
              <a:rPr sz="1100" dirty="0">
                <a:latin typeface="+mn-lt"/>
                <a:cs typeface="Arial MT"/>
              </a:rPr>
              <a:t>Its</a:t>
            </a:r>
            <a:r>
              <a:rPr sz="1100" spc="-35" dirty="0">
                <a:latin typeface="+mn-lt"/>
                <a:cs typeface="Arial MT"/>
              </a:rPr>
              <a:t> </a:t>
            </a:r>
            <a:r>
              <a:rPr sz="1100" spc="-10" dirty="0">
                <a:latin typeface="+mn-lt"/>
                <a:cs typeface="Arial MT"/>
              </a:rPr>
              <a:t>tentative </a:t>
            </a:r>
            <a:r>
              <a:rPr sz="1100" spc="-25" dirty="0">
                <a:latin typeface="+mn-lt"/>
                <a:cs typeface="Arial MT"/>
              </a:rPr>
              <a:t>nature</a:t>
            </a:r>
            <a:r>
              <a:rPr sz="1100" spc="-15" dirty="0">
                <a:latin typeface="+mn-lt"/>
                <a:cs typeface="Arial MT"/>
              </a:rPr>
              <a:t> </a:t>
            </a:r>
            <a:r>
              <a:rPr sz="1100" spc="-25" dirty="0">
                <a:latin typeface="+mn-lt"/>
                <a:cs typeface="Arial MT"/>
              </a:rPr>
              <a:t>invites</a:t>
            </a:r>
            <a:r>
              <a:rPr sz="1100" spc="-10" dirty="0">
                <a:latin typeface="+mn-lt"/>
                <a:cs typeface="Arial MT"/>
              </a:rPr>
              <a:t> criticism </a:t>
            </a:r>
            <a:r>
              <a:rPr sz="1100" spc="-45" dirty="0">
                <a:latin typeface="+mn-lt"/>
                <a:cs typeface="Arial MT"/>
              </a:rPr>
              <a:t>and</a:t>
            </a:r>
            <a:r>
              <a:rPr sz="1100" spc="-15" dirty="0">
                <a:latin typeface="+mn-lt"/>
                <a:cs typeface="Arial MT"/>
              </a:rPr>
              <a:t> </a:t>
            </a:r>
            <a:r>
              <a:rPr sz="1100" spc="-85" dirty="0">
                <a:latin typeface="+mn-lt"/>
                <a:cs typeface="Arial MT"/>
              </a:rPr>
              <a:t>hence</a:t>
            </a:r>
            <a:r>
              <a:rPr sz="1100" spc="10" dirty="0">
                <a:latin typeface="+mn-lt"/>
                <a:cs typeface="Arial MT"/>
              </a:rPr>
              <a:t> </a:t>
            </a:r>
            <a:r>
              <a:rPr sz="1100" spc="-10" dirty="0">
                <a:latin typeface="+mn-lt"/>
                <a:cs typeface="Arial MT"/>
              </a:rPr>
              <a:t>improvement.</a:t>
            </a:r>
            <a:endParaRPr sz="1100" dirty="0">
              <a:latin typeface="+mn-lt"/>
              <a:cs typeface="Arial MT"/>
            </a:endParaRPr>
          </a:p>
          <a:p>
            <a:pPr>
              <a:lnSpc>
                <a:spcPct val="100000"/>
              </a:lnSpc>
              <a:spcBef>
                <a:spcPts val="690"/>
              </a:spcBef>
              <a:buFont typeface="Arial"/>
              <a:buChar char="•"/>
            </a:pPr>
            <a:endParaRPr sz="1100" dirty="0">
              <a:latin typeface="+mn-lt"/>
              <a:cs typeface="Arial MT"/>
            </a:endParaRPr>
          </a:p>
          <a:p>
            <a:pPr marL="325120" marR="284480" indent="-136525">
              <a:lnSpc>
                <a:spcPct val="102600"/>
              </a:lnSpc>
              <a:buFont typeface="Arial"/>
              <a:buChar char="•"/>
              <a:tabLst>
                <a:tab pos="327660" algn="l"/>
              </a:tabLst>
            </a:pPr>
            <a:r>
              <a:rPr sz="1100" dirty="0">
                <a:latin typeface="+mn-lt"/>
                <a:cs typeface="Arial MT"/>
              </a:rPr>
              <a:t>Its</a:t>
            </a:r>
            <a:r>
              <a:rPr sz="1100" spc="10" dirty="0">
                <a:latin typeface="+mn-lt"/>
                <a:cs typeface="Arial MT"/>
              </a:rPr>
              <a:t> </a:t>
            </a:r>
            <a:r>
              <a:rPr sz="1100" spc="-30" dirty="0">
                <a:latin typeface="+mn-lt"/>
                <a:cs typeface="Arial MT"/>
              </a:rPr>
              <a:t>objective</a:t>
            </a:r>
            <a:r>
              <a:rPr sz="1100" spc="10" dirty="0">
                <a:latin typeface="+mn-lt"/>
                <a:cs typeface="Arial MT"/>
              </a:rPr>
              <a:t> </a:t>
            </a:r>
            <a:r>
              <a:rPr sz="1100" spc="-25" dirty="0">
                <a:latin typeface="+mn-lt"/>
                <a:cs typeface="Arial MT"/>
              </a:rPr>
              <a:t>nature</a:t>
            </a:r>
            <a:r>
              <a:rPr sz="1100" spc="15" dirty="0">
                <a:latin typeface="+mn-lt"/>
                <a:cs typeface="Arial MT"/>
              </a:rPr>
              <a:t> </a:t>
            </a:r>
            <a:r>
              <a:rPr sz="1100" spc="-85" dirty="0">
                <a:latin typeface="+mn-lt"/>
                <a:cs typeface="Arial MT"/>
              </a:rPr>
              <a:t>means</a:t>
            </a:r>
            <a:r>
              <a:rPr sz="1100" spc="10" dirty="0">
                <a:latin typeface="+mn-lt"/>
                <a:cs typeface="Arial MT"/>
              </a:rPr>
              <a:t> </a:t>
            </a:r>
            <a:r>
              <a:rPr sz="1100" dirty="0">
                <a:latin typeface="+mn-lt"/>
                <a:cs typeface="Arial MT"/>
              </a:rPr>
              <a:t>that</a:t>
            </a:r>
            <a:r>
              <a:rPr sz="1100" spc="15" dirty="0">
                <a:latin typeface="+mn-lt"/>
                <a:cs typeface="Arial MT"/>
              </a:rPr>
              <a:t> </a:t>
            </a:r>
            <a:r>
              <a:rPr sz="1100" spc="-30" dirty="0">
                <a:latin typeface="+mn-lt"/>
                <a:cs typeface="Arial MT"/>
              </a:rPr>
              <a:t>incorrect</a:t>
            </a:r>
            <a:r>
              <a:rPr sz="1100" spc="10" dirty="0">
                <a:latin typeface="+mn-lt"/>
                <a:cs typeface="Arial MT"/>
              </a:rPr>
              <a:t> </a:t>
            </a:r>
            <a:r>
              <a:rPr sz="1100" spc="-70" dirty="0">
                <a:latin typeface="+mn-lt"/>
                <a:cs typeface="Arial MT"/>
              </a:rPr>
              <a:t>ideas</a:t>
            </a:r>
            <a:r>
              <a:rPr sz="1100" spc="15" dirty="0">
                <a:latin typeface="+mn-lt"/>
                <a:cs typeface="Arial MT"/>
              </a:rPr>
              <a:t> </a:t>
            </a:r>
            <a:r>
              <a:rPr sz="1100" dirty="0">
                <a:latin typeface="+mn-lt"/>
                <a:cs typeface="Arial MT"/>
              </a:rPr>
              <a:t>can’t</a:t>
            </a:r>
            <a:r>
              <a:rPr sz="1100" spc="10" dirty="0">
                <a:latin typeface="+mn-lt"/>
                <a:cs typeface="Arial MT"/>
              </a:rPr>
              <a:t> </a:t>
            </a:r>
            <a:r>
              <a:rPr sz="1100" spc="-25" dirty="0">
                <a:latin typeface="+mn-lt"/>
                <a:cs typeface="Arial MT"/>
              </a:rPr>
              <a:t>be 	</a:t>
            </a:r>
            <a:r>
              <a:rPr sz="1100" spc="-35" dirty="0">
                <a:latin typeface="+mn-lt"/>
                <a:cs typeface="Arial MT"/>
              </a:rPr>
              <a:t>protected</a:t>
            </a:r>
            <a:r>
              <a:rPr sz="1100" spc="-40" dirty="0">
                <a:latin typeface="+mn-lt"/>
                <a:cs typeface="Arial MT"/>
              </a:rPr>
              <a:t> </a:t>
            </a:r>
            <a:r>
              <a:rPr sz="1100" spc="-85" dirty="0">
                <a:latin typeface="+mn-lt"/>
                <a:cs typeface="Arial MT"/>
              </a:rPr>
              <a:t>based</a:t>
            </a:r>
            <a:r>
              <a:rPr sz="1100" spc="10" dirty="0">
                <a:latin typeface="+mn-lt"/>
                <a:cs typeface="Arial MT"/>
              </a:rPr>
              <a:t> </a:t>
            </a:r>
            <a:r>
              <a:rPr sz="1100" dirty="0">
                <a:latin typeface="+mn-lt"/>
                <a:cs typeface="Arial MT"/>
              </a:rPr>
              <a:t>on</a:t>
            </a:r>
            <a:r>
              <a:rPr sz="1100" spc="-10" dirty="0">
                <a:latin typeface="+mn-lt"/>
                <a:cs typeface="Arial MT"/>
              </a:rPr>
              <a:t> </a:t>
            </a:r>
            <a:r>
              <a:rPr sz="1100" dirty="0">
                <a:latin typeface="+mn-lt"/>
                <a:cs typeface="Arial MT"/>
              </a:rPr>
              <a:t>the</a:t>
            </a:r>
            <a:r>
              <a:rPr sz="1100" spc="-10" dirty="0">
                <a:latin typeface="+mn-lt"/>
                <a:cs typeface="Arial MT"/>
              </a:rPr>
              <a:t> authority </a:t>
            </a:r>
            <a:r>
              <a:rPr sz="1100" dirty="0">
                <a:latin typeface="+mn-lt"/>
                <a:cs typeface="Arial MT"/>
              </a:rPr>
              <a:t>(or</a:t>
            </a:r>
            <a:r>
              <a:rPr sz="1100" spc="-10" dirty="0">
                <a:latin typeface="+mn-lt"/>
                <a:cs typeface="Arial MT"/>
              </a:rPr>
              <a:t> </a:t>
            </a:r>
            <a:r>
              <a:rPr sz="1100" spc="-80" dirty="0">
                <a:latin typeface="+mn-lt"/>
                <a:cs typeface="Arial MT"/>
              </a:rPr>
              <a:t>sheer</a:t>
            </a:r>
            <a:r>
              <a:rPr sz="1100" spc="5" dirty="0">
                <a:latin typeface="+mn-lt"/>
                <a:cs typeface="Arial MT"/>
              </a:rPr>
              <a:t> </a:t>
            </a:r>
            <a:r>
              <a:rPr sz="1100" spc="-35" dirty="0">
                <a:latin typeface="+mn-lt"/>
                <a:cs typeface="Arial MT"/>
              </a:rPr>
              <a:t>power)</a:t>
            </a:r>
            <a:r>
              <a:rPr sz="1100" spc="-5" dirty="0">
                <a:latin typeface="+mn-lt"/>
                <a:cs typeface="Arial MT"/>
              </a:rPr>
              <a:t> </a:t>
            </a:r>
            <a:r>
              <a:rPr sz="1100" dirty="0">
                <a:latin typeface="+mn-lt"/>
                <a:cs typeface="Arial MT"/>
              </a:rPr>
              <a:t>of</a:t>
            </a:r>
            <a:r>
              <a:rPr sz="1100" spc="-10" dirty="0">
                <a:latin typeface="+mn-lt"/>
                <a:cs typeface="Arial MT"/>
              </a:rPr>
              <a:t> </a:t>
            </a:r>
            <a:r>
              <a:rPr sz="1100" spc="-25" dirty="0">
                <a:latin typeface="+mn-lt"/>
                <a:cs typeface="Arial MT"/>
              </a:rPr>
              <a:t>the 	</a:t>
            </a:r>
            <a:r>
              <a:rPr sz="1100" spc="-65" dirty="0">
                <a:latin typeface="+mn-lt"/>
                <a:cs typeface="Arial MT"/>
              </a:rPr>
              <a:t>person</a:t>
            </a:r>
            <a:r>
              <a:rPr sz="1100" spc="-10" dirty="0">
                <a:latin typeface="+mn-lt"/>
                <a:cs typeface="Arial MT"/>
              </a:rPr>
              <a:t> </a:t>
            </a:r>
            <a:r>
              <a:rPr sz="1100" spc="-20" dirty="0">
                <a:latin typeface="+mn-lt"/>
                <a:cs typeface="Arial MT"/>
              </a:rPr>
              <a:t>articulating </a:t>
            </a:r>
            <a:r>
              <a:rPr sz="1100" dirty="0">
                <a:latin typeface="+mn-lt"/>
                <a:cs typeface="Arial MT"/>
              </a:rPr>
              <a:t>the</a:t>
            </a:r>
            <a:r>
              <a:rPr sz="1100" spc="-10" dirty="0">
                <a:latin typeface="+mn-lt"/>
                <a:cs typeface="Arial MT"/>
              </a:rPr>
              <a:t> </a:t>
            </a:r>
            <a:r>
              <a:rPr sz="1100" spc="-25" dirty="0">
                <a:latin typeface="+mn-lt"/>
                <a:cs typeface="Arial MT"/>
              </a:rPr>
              <a:t>idea.</a:t>
            </a:r>
            <a:r>
              <a:rPr sz="1100" spc="80" dirty="0">
                <a:latin typeface="+mn-lt"/>
                <a:cs typeface="Arial MT"/>
              </a:rPr>
              <a:t> </a:t>
            </a:r>
            <a:r>
              <a:rPr sz="1100" spc="-10" dirty="0">
                <a:latin typeface="+mn-lt"/>
                <a:cs typeface="Arial MT"/>
              </a:rPr>
              <a:t>This </a:t>
            </a:r>
            <a:r>
              <a:rPr sz="1100" spc="-65" dirty="0">
                <a:latin typeface="+mn-lt"/>
                <a:cs typeface="Arial MT"/>
              </a:rPr>
              <a:t>helps</a:t>
            </a:r>
            <a:r>
              <a:rPr sz="1100" spc="-10" dirty="0">
                <a:latin typeface="+mn-lt"/>
                <a:cs typeface="Arial MT"/>
              </a:rPr>
              <a:t> </a:t>
            </a:r>
            <a:r>
              <a:rPr sz="1100" spc="-35" dirty="0">
                <a:latin typeface="+mn-lt"/>
                <a:cs typeface="Arial MT"/>
              </a:rPr>
              <a:t>avoid</a:t>
            </a:r>
            <a:r>
              <a:rPr sz="1100" spc="-10" dirty="0">
                <a:latin typeface="+mn-lt"/>
                <a:cs typeface="Arial MT"/>
              </a:rPr>
              <a:t> conflict.</a:t>
            </a:r>
            <a:endParaRPr sz="1100" dirty="0">
              <a:latin typeface="+mn-lt"/>
              <a:cs typeface="Arial MT"/>
            </a:endParaRPr>
          </a:p>
          <a:p>
            <a:pPr>
              <a:lnSpc>
                <a:spcPct val="100000"/>
              </a:lnSpc>
              <a:spcBef>
                <a:spcPts val="685"/>
              </a:spcBef>
              <a:buFont typeface="Arial"/>
              <a:buChar char="•"/>
            </a:pPr>
            <a:endParaRPr sz="1100" dirty="0">
              <a:latin typeface="+mn-lt"/>
              <a:cs typeface="Arial MT"/>
            </a:endParaRPr>
          </a:p>
          <a:p>
            <a:pPr marL="325120" marR="393700" indent="-136525">
              <a:lnSpc>
                <a:spcPct val="102699"/>
              </a:lnSpc>
              <a:buFont typeface="Arial"/>
              <a:buChar char="•"/>
              <a:tabLst>
                <a:tab pos="327660" algn="l"/>
              </a:tabLst>
            </a:pPr>
            <a:r>
              <a:rPr sz="1100" dirty="0">
                <a:latin typeface="+mn-lt"/>
                <a:cs typeface="Arial MT"/>
              </a:rPr>
              <a:t>Its</a:t>
            </a:r>
            <a:r>
              <a:rPr sz="1100" spc="5" dirty="0">
                <a:latin typeface="+mn-lt"/>
                <a:cs typeface="Arial MT"/>
              </a:rPr>
              <a:t> </a:t>
            </a:r>
            <a:r>
              <a:rPr sz="1100" spc="-20" dirty="0">
                <a:latin typeface="+mn-lt"/>
                <a:cs typeface="Arial MT"/>
              </a:rPr>
              <a:t>public</a:t>
            </a:r>
            <a:r>
              <a:rPr sz="1100" spc="5" dirty="0">
                <a:latin typeface="+mn-lt"/>
                <a:cs typeface="Arial MT"/>
              </a:rPr>
              <a:t> </a:t>
            </a:r>
            <a:r>
              <a:rPr sz="1100" spc="-25" dirty="0">
                <a:latin typeface="+mn-lt"/>
                <a:cs typeface="Arial MT"/>
              </a:rPr>
              <a:t>nature</a:t>
            </a:r>
            <a:r>
              <a:rPr sz="1100" spc="10" dirty="0">
                <a:latin typeface="+mn-lt"/>
                <a:cs typeface="Arial MT"/>
              </a:rPr>
              <a:t> </a:t>
            </a:r>
            <a:r>
              <a:rPr sz="1100" spc="-85" dirty="0">
                <a:latin typeface="+mn-lt"/>
                <a:cs typeface="Arial MT"/>
              </a:rPr>
              <a:t>means</a:t>
            </a:r>
            <a:r>
              <a:rPr sz="1100" spc="10" dirty="0">
                <a:latin typeface="+mn-lt"/>
                <a:cs typeface="Arial MT"/>
              </a:rPr>
              <a:t> </a:t>
            </a:r>
            <a:r>
              <a:rPr sz="1100" dirty="0">
                <a:latin typeface="+mn-lt"/>
                <a:cs typeface="Arial MT"/>
              </a:rPr>
              <a:t>that</a:t>
            </a:r>
            <a:r>
              <a:rPr sz="1100" spc="10" dirty="0">
                <a:latin typeface="+mn-lt"/>
                <a:cs typeface="Arial MT"/>
              </a:rPr>
              <a:t> </a:t>
            </a:r>
            <a:r>
              <a:rPr sz="1100" spc="-80" dirty="0">
                <a:latin typeface="+mn-lt"/>
                <a:cs typeface="Arial MT"/>
              </a:rPr>
              <a:t>anyone</a:t>
            </a:r>
            <a:r>
              <a:rPr sz="1100" spc="5" dirty="0">
                <a:latin typeface="+mn-lt"/>
                <a:cs typeface="Arial MT"/>
              </a:rPr>
              <a:t> </a:t>
            </a:r>
            <a:r>
              <a:rPr sz="1100" spc="-45" dirty="0">
                <a:latin typeface="+mn-lt"/>
                <a:cs typeface="Arial MT"/>
              </a:rPr>
              <a:t>can</a:t>
            </a:r>
            <a:r>
              <a:rPr sz="1100" spc="10" dirty="0">
                <a:latin typeface="+mn-lt"/>
                <a:cs typeface="Arial MT"/>
              </a:rPr>
              <a:t> </a:t>
            </a:r>
            <a:r>
              <a:rPr sz="1100" spc="-55" dirty="0">
                <a:latin typeface="+mn-lt"/>
                <a:cs typeface="Arial MT"/>
              </a:rPr>
              <a:t>challenge</a:t>
            </a:r>
            <a:r>
              <a:rPr sz="1100" spc="5" dirty="0">
                <a:latin typeface="+mn-lt"/>
                <a:cs typeface="Arial MT"/>
              </a:rPr>
              <a:t> </a:t>
            </a:r>
            <a:r>
              <a:rPr sz="1100" spc="-25" dirty="0">
                <a:latin typeface="+mn-lt"/>
                <a:cs typeface="Arial MT"/>
              </a:rPr>
              <a:t>and 	</a:t>
            </a:r>
            <a:r>
              <a:rPr sz="1100" spc="-50" dirty="0">
                <a:latin typeface="+mn-lt"/>
                <a:cs typeface="Arial MT"/>
              </a:rPr>
              <a:t>evaluate</a:t>
            </a:r>
            <a:r>
              <a:rPr sz="1100" spc="15" dirty="0">
                <a:latin typeface="+mn-lt"/>
                <a:cs typeface="Arial MT"/>
              </a:rPr>
              <a:t> </a:t>
            </a:r>
            <a:r>
              <a:rPr sz="1100" spc="-35" dirty="0">
                <a:latin typeface="+mn-lt"/>
                <a:cs typeface="Arial MT"/>
              </a:rPr>
              <a:t>claims.</a:t>
            </a:r>
            <a:r>
              <a:rPr sz="1100" spc="130" dirty="0">
                <a:latin typeface="+mn-lt"/>
                <a:cs typeface="Arial MT"/>
              </a:rPr>
              <a:t> </a:t>
            </a:r>
            <a:r>
              <a:rPr sz="1100" spc="-10" dirty="0">
                <a:latin typeface="+mn-lt"/>
                <a:cs typeface="Arial MT"/>
              </a:rPr>
              <a:t>This</a:t>
            </a:r>
            <a:r>
              <a:rPr sz="1100" spc="15" dirty="0">
                <a:latin typeface="+mn-lt"/>
                <a:cs typeface="Arial MT"/>
              </a:rPr>
              <a:t> </a:t>
            </a:r>
            <a:r>
              <a:rPr sz="1100" spc="-85" dirty="0">
                <a:latin typeface="+mn-lt"/>
                <a:cs typeface="Arial MT"/>
              </a:rPr>
              <a:t>makes</a:t>
            </a:r>
            <a:r>
              <a:rPr sz="1100" spc="20" dirty="0">
                <a:latin typeface="+mn-lt"/>
                <a:cs typeface="Arial MT"/>
              </a:rPr>
              <a:t> </a:t>
            </a:r>
            <a:r>
              <a:rPr sz="1100" dirty="0">
                <a:latin typeface="+mn-lt"/>
                <a:cs typeface="Arial MT"/>
              </a:rPr>
              <a:t>it</a:t>
            </a:r>
            <a:r>
              <a:rPr sz="1100" spc="20" dirty="0">
                <a:latin typeface="+mn-lt"/>
                <a:cs typeface="Arial MT"/>
              </a:rPr>
              <a:t> </a:t>
            </a:r>
            <a:r>
              <a:rPr sz="1100" spc="-25" dirty="0">
                <a:latin typeface="+mn-lt"/>
                <a:cs typeface="Arial MT"/>
              </a:rPr>
              <a:t>faster</a:t>
            </a:r>
            <a:r>
              <a:rPr sz="1100" spc="20" dirty="0">
                <a:latin typeface="+mn-lt"/>
                <a:cs typeface="Arial MT"/>
              </a:rPr>
              <a:t> </a:t>
            </a:r>
            <a:r>
              <a:rPr sz="1100" dirty="0">
                <a:latin typeface="+mn-lt"/>
                <a:cs typeface="Arial MT"/>
              </a:rPr>
              <a:t>to</a:t>
            </a:r>
            <a:r>
              <a:rPr sz="1100" spc="15" dirty="0">
                <a:latin typeface="+mn-lt"/>
                <a:cs typeface="Arial MT"/>
              </a:rPr>
              <a:t> </a:t>
            </a:r>
            <a:r>
              <a:rPr sz="1100" dirty="0">
                <a:latin typeface="+mn-lt"/>
                <a:cs typeface="Arial MT"/>
              </a:rPr>
              <a:t>find</a:t>
            </a:r>
            <a:r>
              <a:rPr sz="1100" spc="20" dirty="0">
                <a:latin typeface="+mn-lt"/>
                <a:cs typeface="Arial MT"/>
              </a:rPr>
              <a:t> </a:t>
            </a:r>
            <a:r>
              <a:rPr sz="1100" spc="-10" dirty="0">
                <a:latin typeface="+mn-lt"/>
                <a:cs typeface="Arial MT"/>
              </a:rPr>
              <a:t>errors.</a:t>
            </a:r>
            <a:endParaRPr sz="1100" dirty="0">
              <a:latin typeface="+mn-lt"/>
              <a:cs typeface="Arial MT"/>
            </a:endParaRPr>
          </a:p>
        </p:txBody>
      </p:sp>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9194" y="564361"/>
            <a:ext cx="3953510" cy="1967590"/>
          </a:xfrm>
          <a:prstGeom prst="rect">
            <a:avLst/>
          </a:prstGeom>
        </p:spPr>
        <p:txBody>
          <a:bodyPr vert="horz" wrap="square" lIns="0" tIns="6985" rIns="0" bIns="0" rtlCol="0">
            <a:spAutoFit/>
          </a:bodyPr>
          <a:lstStyle/>
          <a:p>
            <a:pPr marL="50800" marR="301625">
              <a:lnSpc>
                <a:spcPct val="102699"/>
              </a:lnSpc>
              <a:spcBef>
                <a:spcPts val="55"/>
              </a:spcBef>
            </a:pPr>
            <a:r>
              <a:rPr sz="1100" dirty="0">
                <a:latin typeface="+mn-lt"/>
                <a:cs typeface="Arial MT"/>
              </a:rPr>
              <a:t>The</a:t>
            </a:r>
            <a:r>
              <a:rPr sz="1100" spc="-10" dirty="0">
                <a:latin typeface="+mn-lt"/>
                <a:cs typeface="Arial MT"/>
              </a:rPr>
              <a:t> </a:t>
            </a:r>
            <a:r>
              <a:rPr sz="1100" dirty="0">
                <a:latin typeface="+mn-lt"/>
                <a:cs typeface="Arial MT"/>
              </a:rPr>
              <a:t>thing that </a:t>
            </a:r>
            <a:r>
              <a:rPr sz="1100" spc="-50" dirty="0">
                <a:latin typeface="+mn-lt"/>
                <a:cs typeface="Arial MT"/>
              </a:rPr>
              <a:t>distinguishes</a:t>
            </a:r>
            <a:r>
              <a:rPr sz="1100" dirty="0">
                <a:latin typeface="+mn-lt"/>
                <a:cs typeface="Arial MT"/>
              </a:rPr>
              <a:t> </a:t>
            </a:r>
            <a:r>
              <a:rPr sz="1100" spc="-80" dirty="0">
                <a:latin typeface="+mn-lt"/>
                <a:cs typeface="Arial MT"/>
              </a:rPr>
              <a:t>science</a:t>
            </a:r>
            <a:r>
              <a:rPr sz="1100" spc="5" dirty="0">
                <a:latin typeface="+mn-lt"/>
                <a:cs typeface="Arial MT"/>
              </a:rPr>
              <a:t> </a:t>
            </a:r>
            <a:r>
              <a:rPr sz="1100" dirty="0">
                <a:latin typeface="+mn-lt"/>
                <a:cs typeface="Arial MT"/>
              </a:rPr>
              <a:t>from </a:t>
            </a:r>
            <a:r>
              <a:rPr sz="1100" spc="-55" dirty="0">
                <a:latin typeface="+mn-lt"/>
                <a:cs typeface="Arial MT"/>
              </a:rPr>
              <a:t>‘non-</a:t>
            </a:r>
            <a:r>
              <a:rPr sz="1100" spc="-40" dirty="0">
                <a:latin typeface="+mn-lt"/>
                <a:cs typeface="Arial MT"/>
              </a:rPr>
              <a:t>science’</a:t>
            </a:r>
            <a:r>
              <a:rPr sz="1100" dirty="0">
                <a:latin typeface="+mn-lt"/>
                <a:cs typeface="Arial MT"/>
              </a:rPr>
              <a:t> </a:t>
            </a:r>
            <a:r>
              <a:rPr sz="1100" spc="-10" dirty="0">
                <a:latin typeface="+mn-lt"/>
                <a:cs typeface="Arial MT"/>
              </a:rPr>
              <a:t>is</a:t>
            </a:r>
            <a:r>
              <a:rPr sz="1100" spc="-5" dirty="0">
                <a:latin typeface="+mn-lt"/>
                <a:cs typeface="Arial MT"/>
              </a:rPr>
              <a:t> </a:t>
            </a:r>
            <a:r>
              <a:rPr sz="1100" spc="-20" dirty="0">
                <a:latin typeface="+mn-lt"/>
                <a:cs typeface="Arial MT"/>
              </a:rPr>
              <a:t>that </a:t>
            </a:r>
            <a:r>
              <a:rPr sz="1100" spc="-25" dirty="0">
                <a:latin typeface="+mn-lt"/>
                <a:cs typeface="Arial MT"/>
              </a:rPr>
              <a:t>scientific</a:t>
            </a:r>
            <a:r>
              <a:rPr sz="1100" spc="-15" dirty="0">
                <a:latin typeface="+mn-lt"/>
                <a:cs typeface="Arial MT"/>
              </a:rPr>
              <a:t> </a:t>
            </a:r>
            <a:r>
              <a:rPr sz="1100" spc="-40" dirty="0">
                <a:latin typeface="+mn-lt"/>
                <a:cs typeface="Arial MT"/>
              </a:rPr>
              <a:t>statements</a:t>
            </a:r>
            <a:r>
              <a:rPr sz="1100" spc="-15" dirty="0">
                <a:latin typeface="+mn-lt"/>
                <a:cs typeface="Arial MT"/>
              </a:rPr>
              <a:t> </a:t>
            </a:r>
            <a:r>
              <a:rPr sz="1100" spc="-10" dirty="0">
                <a:latin typeface="+mn-lt"/>
                <a:cs typeface="Arial MT"/>
              </a:rPr>
              <a:t>must </a:t>
            </a:r>
            <a:r>
              <a:rPr sz="1100" spc="-30" dirty="0">
                <a:latin typeface="+mn-lt"/>
                <a:cs typeface="Arial MT"/>
              </a:rPr>
              <a:t>be</a:t>
            </a:r>
            <a:r>
              <a:rPr sz="1100" spc="-15" dirty="0">
                <a:latin typeface="+mn-lt"/>
                <a:cs typeface="Arial MT"/>
              </a:rPr>
              <a:t> </a:t>
            </a:r>
            <a:r>
              <a:rPr sz="1100" spc="-10" dirty="0">
                <a:solidFill>
                  <a:srgbClr val="00B0F0"/>
                </a:solidFill>
                <a:latin typeface="+mn-lt"/>
                <a:cs typeface="Arial MT"/>
              </a:rPr>
              <a:t>falsifiable</a:t>
            </a:r>
            <a:r>
              <a:rPr sz="1100" spc="-10" dirty="0">
                <a:latin typeface="+mn-lt"/>
                <a:cs typeface="Arial MT"/>
              </a:rPr>
              <a:t>.</a:t>
            </a:r>
            <a:endParaRPr sz="1100" dirty="0">
              <a:latin typeface="+mn-lt"/>
              <a:cs typeface="Arial MT"/>
            </a:endParaRPr>
          </a:p>
          <a:p>
            <a:pPr>
              <a:lnSpc>
                <a:spcPct val="100000"/>
              </a:lnSpc>
              <a:spcBef>
                <a:spcPts val="450"/>
              </a:spcBef>
            </a:pPr>
            <a:endParaRPr sz="1100" dirty="0">
              <a:latin typeface="+mn-lt"/>
              <a:cs typeface="Arial MT"/>
            </a:endParaRPr>
          </a:p>
          <a:p>
            <a:pPr marL="325120" marR="43180" indent="-136525">
              <a:lnSpc>
                <a:spcPct val="102600"/>
              </a:lnSpc>
              <a:buFont typeface="Arial"/>
              <a:buChar char="•"/>
              <a:tabLst>
                <a:tab pos="327660" algn="l"/>
              </a:tabLst>
            </a:pPr>
            <a:r>
              <a:rPr sz="1100" spc="-30" dirty="0">
                <a:latin typeface="+mn-lt"/>
                <a:cs typeface="Arial MT"/>
              </a:rPr>
              <a:t>There</a:t>
            </a:r>
            <a:r>
              <a:rPr sz="1100" spc="-15" dirty="0">
                <a:latin typeface="+mn-lt"/>
                <a:cs typeface="Arial MT"/>
              </a:rPr>
              <a:t> </a:t>
            </a:r>
            <a:r>
              <a:rPr sz="1100" spc="-10" dirty="0">
                <a:latin typeface="+mn-lt"/>
                <a:cs typeface="Arial MT"/>
              </a:rPr>
              <a:t>must</a:t>
            </a:r>
            <a:r>
              <a:rPr sz="1100" dirty="0">
                <a:latin typeface="+mn-lt"/>
                <a:cs typeface="Arial MT"/>
              </a:rPr>
              <a:t> </a:t>
            </a:r>
            <a:r>
              <a:rPr sz="1100" spc="-30" dirty="0">
                <a:latin typeface="+mn-lt"/>
                <a:cs typeface="Arial MT"/>
              </a:rPr>
              <a:t>be</a:t>
            </a:r>
            <a:r>
              <a:rPr sz="1100" dirty="0">
                <a:latin typeface="+mn-lt"/>
                <a:cs typeface="Arial MT"/>
              </a:rPr>
              <a:t> </a:t>
            </a:r>
            <a:r>
              <a:rPr sz="1100" spc="-85" dirty="0">
                <a:latin typeface="+mn-lt"/>
                <a:cs typeface="Arial MT"/>
              </a:rPr>
              <a:t>some</a:t>
            </a:r>
            <a:r>
              <a:rPr sz="1100" spc="10" dirty="0">
                <a:latin typeface="+mn-lt"/>
                <a:cs typeface="Arial MT"/>
              </a:rPr>
              <a:t> </a:t>
            </a:r>
            <a:r>
              <a:rPr sz="1100" spc="-50" dirty="0">
                <a:latin typeface="+mn-lt"/>
                <a:cs typeface="Arial MT"/>
              </a:rPr>
              <a:t>imaginable</a:t>
            </a:r>
            <a:r>
              <a:rPr sz="1100" dirty="0">
                <a:latin typeface="+mn-lt"/>
                <a:cs typeface="Arial MT"/>
              </a:rPr>
              <a:t> </a:t>
            </a:r>
            <a:r>
              <a:rPr sz="1100" spc="-45" dirty="0">
                <a:latin typeface="+mn-lt"/>
                <a:cs typeface="Arial MT"/>
              </a:rPr>
              <a:t>observation</a:t>
            </a:r>
            <a:r>
              <a:rPr sz="1100" dirty="0">
                <a:latin typeface="+mn-lt"/>
                <a:cs typeface="Arial MT"/>
              </a:rPr>
              <a:t> that</a:t>
            </a:r>
            <a:r>
              <a:rPr sz="1100" spc="-5" dirty="0">
                <a:latin typeface="+mn-lt"/>
                <a:cs typeface="Arial MT"/>
              </a:rPr>
              <a:t> </a:t>
            </a:r>
            <a:r>
              <a:rPr sz="1100" spc="-30" dirty="0">
                <a:latin typeface="+mn-lt"/>
                <a:cs typeface="Arial MT"/>
              </a:rPr>
              <a:t>could</a:t>
            </a:r>
            <a:r>
              <a:rPr sz="1100" dirty="0">
                <a:latin typeface="+mn-lt"/>
                <a:cs typeface="Arial MT"/>
              </a:rPr>
              <a:t> </a:t>
            </a:r>
            <a:r>
              <a:rPr sz="1100" spc="-10" dirty="0">
                <a:latin typeface="+mn-lt"/>
                <a:cs typeface="Arial MT"/>
              </a:rPr>
              <a:t>falsify 	</a:t>
            </a:r>
            <a:r>
              <a:rPr sz="1100" dirty="0">
                <a:latin typeface="+mn-lt"/>
                <a:cs typeface="Arial MT"/>
              </a:rPr>
              <a:t>or</a:t>
            </a:r>
            <a:r>
              <a:rPr sz="1100" spc="-30" dirty="0">
                <a:latin typeface="+mn-lt"/>
                <a:cs typeface="Arial MT"/>
              </a:rPr>
              <a:t> </a:t>
            </a:r>
            <a:r>
              <a:rPr sz="1100" spc="-20" dirty="0">
                <a:latin typeface="+mn-lt"/>
                <a:cs typeface="Arial MT"/>
              </a:rPr>
              <a:t>refute</a:t>
            </a:r>
            <a:r>
              <a:rPr sz="1100" spc="-30" dirty="0">
                <a:latin typeface="+mn-lt"/>
                <a:cs typeface="Arial MT"/>
              </a:rPr>
              <a:t> </a:t>
            </a:r>
            <a:r>
              <a:rPr sz="1100" spc="-10" dirty="0">
                <a:latin typeface="+mn-lt"/>
                <a:cs typeface="Arial MT"/>
              </a:rPr>
              <a:t>them.</a:t>
            </a:r>
            <a:endParaRPr sz="1100" dirty="0">
              <a:latin typeface="+mn-lt"/>
              <a:cs typeface="Arial MT"/>
            </a:endParaRPr>
          </a:p>
          <a:p>
            <a:pPr>
              <a:lnSpc>
                <a:spcPct val="100000"/>
              </a:lnSpc>
              <a:spcBef>
                <a:spcPts val="720"/>
              </a:spcBef>
              <a:buFont typeface="Arial"/>
              <a:buChar char="•"/>
            </a:pPr>
            <a:endParaRPr sz="1100" dirty="0">
              <a:latin typeface="+mn-lt"/>
              <a:cs typeface="Arial MT"/>
            </a:endParaRPr>
          </a:p>
          <a:p>
            <a:pPr marL="325755" indent="-136525">
              <a:lnSpc>
                <a:spcPct val="100000"/>
              </a:lnSpc>
              <a:spcBef>
                <a:spcPts val="5"/>
              </a:spcBef>
              <a:buFont typeface="Arial"/>
              <a:buChar char="•"/>
              <a:tabLst>
                <a:tab pos="325755" algn="l"/>
              </a:tabLst>
            </a:pPr>
            <a:r>
              <a:rPr sz="1100" dirty="0">
                <a:latin typeface="+mn-lt"/>
                <a:cs typeface="Arial MT"/>
              </a:rPr>
              <a:t>All</a:t>
            </a:r>
            <a:r>
              <a:rPr sz="1100" spc="-15" dirty="0">
                <a:latin typeface="+mn-lt"/>
                <a:cs typeface="Arial MT"/>
              </a:rPr>
              <a:t> </a:t>
            </a:r>
            <a:r>
              <a:rPr sz="1100" spc="-25" dirty="0">
                <a:latin typeface="+mn-lt"/>
                <a:cs typeface="Arial MT"/>
              </a:rPr>
              <a:t>scientific</a:t>
            </a:r>
            <a:r>
              <a:rPr sz="1100" spc="-10" dirty="0">
                <a:latin typeface="+mn-lt"/>
                <a:cs typeface="Arial MT"/>
              </a:rPr>
              <a:t> </a:t>
            </a:r>
            <a:r>
              <a:rPr sz="1100" spc="-40" dirty="0">
                <a:latin typeface="+mn-lt"/>
                <a:cs typeface="Arial MT"/>
              </a:rPr>
              <a:t>statements</a:t>
            </a:r>
            <a:r>
              <a:rPr sz="1100" spc="-10" dirty="0">
                <a:latin typeface="+mn-lt"/>
                <a:cs typeface="Arial MT"/>
              </a:rPr>
              <a:t> must </a:t>
            </a:r>
            <a:r>
              <a:rPr sz="1100" spc="-30" dirty="0">
                <a:latin typeface="+mn-lt"/>
                <a:cs typeface="Arial MT"/>
              </a:rPr>
              <a:t>be</a:t>
            </a:r>
            <a:r>
              <a:rPr sz="1100" spc="-10" dirty="0">
                <a:latin typeface="+mn-lt"/>
                <a:cs typeface="Arial MT"/>
              </a:rPr>
              <a:t> potentially testable.</a:t>
            </a:r>
            <a:endParaRPr sz="1100" dirty="0">
              <a:latin typeface="+mn-lt"/>
              <a:cs typeface="Arial MT"/>
            </a:endParaRPr>
          </a:p>
          <a:p>
            <a:pPr>
              <a:lnSpc>
                <a:spcPct val="100000"/>
              </a:lnSpc>
              <a:spcBef>
                <a:spcPts val="685"/>
              </a:spcBef>
              <a:buFont typeface="Arial"/>
              <a:buChar char="•"/>
            </a:pPr>
            <a:endParaRPr sz="1100" dirty="0">
              <a:latin typeface="+mn-lt"/>
              <a:cs typeface="Arial MT"/>
            </a:endParaRPr>
          </a:p>
          <a:p>
            <a:pPr marL="325120" marR="53340" indent="-136525">
              <a:lnSpc>
                <a:spcPct val="102600"/>
              </a:lnSpc>
              <a:buFont typeface="Arial"/>
              <a:buChar char="•"/>
              <a:tabLst>
                <a:tab pos="327660" algn="l"/>
              </a:tabLst>
            </a:pPr>
            <a:r>
              <a:rPr sz="1100" spc="-10" dirty="0">
                <a:latin typeface="+mn-lt"/>
                <a:cs typeface="Arial MT"/>
              </a:rPr>
              <a:t>This</a:t>
            </a:r>
            <a:r>
              <a:rPr sz="1100" spc="-5" dirty="0">
                <a:latin typeface="+mn-lt"/>
                <a:cs typeface="Arial MT"/>
              </a:rPr>
              <a:t> </a:t>
            </a:r>
            <a:r>
              <a:rPr sz="1100" spc="-30" dirty="0">
                <a:latin typeface="+mn-lt"/>
                <a:cs typeface="Arial MT"/>
              </a:rPr>
              <a:t>doesn’t</a:t>
            </a:r>
            <a:r>
              <a:rPr sz="1100" spc="-5" dirty="0">
                <a:latin typeface="+mn-lt"/>
                <a:cs typeface="Arial MT"/>
              </a:rPr>
              <a:t> </a:t>
            </a:r>
            <a:r>
              <a:rPr sz="1100" spc="-70" dirty="0">
                <a:latin typeface="+mn-lt"/>
                <a:cs typeface="Arial MT"/>
              </a:rPr>
              <a:t>mean</a:t>
            </a:r>
            <a:r>
              <a:rPr sz="1100" spc="-5" dirty="0">
                <a:latin typeface="+mn-lt"/>
                <a:cs typeface="Arial MT"/>
              </a:rPr>
              <a:t> </a:t>
            </a:r>
            <a:r>
              <a:rPr sz="1100" dirty="0">
                <a:latin typeface="+mn-lt"/>
                <a:cs typeface="Arial MT"/>
              </a:rPr>
              <a:t>that</a:t>
            </a:r>
            <a:r>
              <a:rPr sz="1100" spc="-5" dirty="0">
                <a:latin typeface="+mn-lt"/>
                <a:cs typeface="Arial MT"/>
              </a:rPr>
              <a:t> </a:t>
            </a:r>
            <a:r>
              <a:rPr sz="1100" dirty="0">
                <a:latin typeface="+mn-lt"/>
                <a:cs typeface="Arial MT"/>
              </a:rPr>
              <a:t>our</a:t>
            </a:r>
            <a:r>
              <a:rPr sz="1100" spc="-5" dirty="0">
                <a:latin typeface="+mn-lt"/>
                <a:cs typeface="Arial MT"/>
              </a:rPr>
              <a:t> </a:t>
            </a:r>
            <a:r>
              <a:rPr sz="1100" spc="-50" dirty="0">
                <a:latin typeface="+mn-lt"/>
                <a:cs typeface="Arial MT"/>
              </a:rPr>
              <a:t>theories</a:t>
            </a:r>
            <a:r>
              <a:rPr sz="1100" spc="-5" dirty="0">
                <a:latin typeface="+mn-lt"/>
                <a:cs typeface="Arial MT"/>
              </a:rPr>
              <a:t> </a:t>
            </a:r>
            <a:r>
              <a:rPr sz="1100" dirty="0">
                <a:latin typeface="+mn-lt"/>
                <a:cs typeface="Arial MT"/>
              </a:rPr>
              <a:t>will </a:t>
            </a:r>
            <a:r>
              <a:rPr sz="1100" spc="-60" dirty="0">
                <a:latin typeface="+mn-lt"/>
                <a:cs typeface="Arial MT"/>
              </a:rPr>
              <a:t>ever</a:t>
            </a:r>
            <a:r>
              <a:rPr sz="1100" spc="-5" dirty="0">
                <a:latin typeface="+mn-lt"/>
                <a:cs typeface="Arial MT"/>
              </a:rPr>
              <a:t> </a:t>
            </a:r>
            <a:r>
              <a:rPr sz="1100" spc="-30" dirty="0">
                <a:latin typeface="+mn-lt"/>
                <a:cs typeface="Arial MT"/>
              </a:rPr>
              <a:t>be</a:t>
            </a:r>
            <a:r>
              <a:rPr sz="1100" spc="-5" dirty="0">
                <a:latin typeface="+mn-lt"/>
                <a:cs typeface="Arial MT"/>
              </a:rPr>
              <a:t> </a:t>
            </a:r>
            <a:r>
              <a:rPr sz="1100" spc="-25" dirty="0">
                <a:latin typeface="+mn-lt"/>
                <a:cs typeface="Arial MT"/>
              </a:rPr>
              <a:t>falsified,</a:t>
            </a:r>
            <a:r>
              <a:rPr sz="1100" spc="-5" dirty="0">
                <a:latin typeface="+mn-lt"/>
                <a:cs typeface="Arial MT"/>
              </a:rPr>
              <a:t> </a:t>
            </a:r>
            <a:r>
              <a:rPr sz="1100" spc="-20" dirty="0">
                <a:latin typeface="+mn-lt"/>
                <a:cs typeface="Arial MT"/>
              </a:rPr>
              <a:t>just </a:t>
            </a:r>
            <a:r>
              <a:rPr sz="1100" dirty="0">
                <a:latin typeface="+mn-lt"/>
                <a:cs typeface="Arial MT"/>
              </a:rPr>
              <a:t>that</a:t>
            </a:r>
            <a:r>
              <a:rPr sz="1100" spc="-15" dirty="0">
                <a:latin typeface="+mn-lt"/>
                <a:cs typeface="Arial MT"/>
              </a:rPr>
              <a:t> </a:t>
            </a:r>
            <a:r>
              <a:rPr sz="1100" spc="-30" dirty="0">
                <a:latin typeface="+mn-lt"/>
                <a:cs typeface="Arial MT"/>
              </a:rPr>
              <a:t>there’s</a:t>
            </a:r>
            <a:r>
              <a:rPr sz="1100" spc="-10" dirty="0">
                <a:latin typeface="+mn-lt"/>
                <a:cs typeface="Arial MT"/>
              </a:rPr>
              <a:t> </a:t>
            </a:r>
            <a:r>
              <a:rPr sz="1100" dirty="0">
                <a:latin typeface="+mn-lt"/>
                <a:cs typeface="Arial MT"/>
              </a:rPr>
              <a:t>a</a:t>
            </a:r>
            <a:r>
              <a:rPr sz="1100" spc="-10" dirty="0">
                <a:latin typeface="+mn-lt"/>
                <a:cs typeface="Arial MT"/>
              </a:rPr>
              <a:t> </a:t>
            </a:r>
            <a:r>
              <a:rPr sz="1100" spc="-30" dirty="0">
                <a:latin typeface="+mn-lt"/>
                <a:cs typeface="Arial MT"/>
              </a:rPr>
              <a:t>possibility</a:t>
            </a:r>
            <a:r>
              <a:rPr sz="1100" spc="-10" dirty="0">
                <a:latin typeface="+mn-lt"/>
                <a:cs typeface="Arial MT"/>
              </a:rPr>
              <a:t> they</a:t>
            </a:r>
            <a:r>
              <a:rPr sz="1100" spc="-15" dirty="0">
                <a:latin typeface="+mn-lt"/>
                <a:cs typeface="Arial MT"/>
              </a:rPr>
              <a:t> </a:t>
            </a:r>
            <a:r>
              <a:rPr sz="1100" spc="-30" dirty="0">
                <a:latin typeface="+mn-lt"/>
                <a:cs typeface="Arial MT"/>
              </a:rPr>
              <a:t>could</a:t>
            </a:r>
            <a:r>
              <a:rPr sz="1100" spc="-10" dirty="0">
                <a:latin typeface="+mn-lt"/>
                <a:cs typeface="Arial MT"/>
              </a:rPr>
              <a:t> </a:t>
            </a:r>
            <a:r>
              <a:rPr sz="1100" spc="-30" dirty="0">
                <a:latin typeface="+mn-lt"/>
                <a:cs typeface="Arial MT"/>
              </a:rPr>
              <a:t>be</a:t>
            </a:r>
            <a:r>
              <a:rPr sz="1100" spc="-10" dirty="0">
                <a:latin typeface="+mn-lt"/>
                <a:cs typeface="Arial MT"/>
              </a:rPr>
              <a:t> falsified.</a:t>
            </a:r>
            <a:endParaRPr sz="1100" dirty="0">
              <a:latin typeface="+mn-lt"/>
              <a:cs typeface="Arial MT"/>
            </a:endParaRPr>
          </a:p>
        </p:txBody>
      </p:sp>
    </p:spTree>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cf48d45-3ddb-4389-a9c1-c115526eb52e}" enabled="0" method="" siteId="{7cf48d45-3ddb-4389-a9c1-c115526eb52e}" removed="1"/>
</clbl:labelList>
</file>

<file path=docProps/app.xml><?xml version="1.0" encoding="utf-8"?>
<Properties xmlns="http://schemas.openxmlformats.org/officeDocument/2006/extended-properties" xmlns:vt="http://schemas.openxmlformats.org/officeDocument/2006/docPropsVTypes">
  <Template/>
  <TotalTime>272</TotalTime>
  <Words>4032</Words>
  <Application>Microsoft Office PowerPoint</Application>
  <PresentationFormat>Custom</PresentationFormat>
  <Paragraphs>467</Paragraphs>
  <Slides>89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89</vt:i4>
      </vt:variant>
    </vt:vector>
  </HeadingPairs>
  <TitlesOfParts>
    <vt:vector size="94" baseType="lpstr">
      <vt:lpstr>Arial</vt:lpstr>
      <vt:lpstr>Arial MT</vt:lpstr>
      <vt:lpstr>Tahoma</vt:lpstr>
      <vt:lpstr>Times New Roman</vt:lpstr>
      <vt:lpstr>Office Theme</vt:lpstr>
      <vt:lpstr>What is Science?</vt:lpstr>
      <vt:lpstr>What do the following statements all have in common?</vt:lpstr>
      <vt:lpstr>PowerPoint Presentation</vt:lpstr>
      <vt:lpstr>PowerPoint Presentation</vt:lpstr>
      <vt:lpstr>PowerPoint Presentation</vt:lpstr>
      <vt:lpstr>PowerPoint Presentation</vt:lpstr>
      <vt:lpstr>PowerPoint Presentation</vt:lpstr>
      <vt:lpstr>Science is a quest for knowledge that relies on criticism.</vt:lpstr>
      <vt:lpstr>PowerPoint Presentation</vt:lpstr>
      <vt:lpstr>PowerPoint Presentation</vt:lpstr>
      <vt:lpstr>PowerPoint Presentation</vt:lpstr>
      <vt:lpstr>PowerPoint Presentation</vt:lpstr>
      <vt:lpstr>A tautology is a statement that’s true by definition.</vt:lpstr>
      <vt:lpstr>PowerPoint Presentation</vt:lpstr>
      <vt:lpstr>PowerPoint Presentation</vt:lpstr>
      <vt:lpstr>PowerPoint Presentation</vt:lpstr>
      <vt:lpstr>The scientific method describes the process by which scientists learn about the world.</vt:lpstr>
      <vt:lpstr>Question</vt:lpstr>
      <vt:lpstr>Theory/Models</vt:lpstr>
      <vt:lpstr>PowerPoint Presentation</vt:lpstr>
      <vt:lpstr>When generating a theory it’s useful to think of the starting puzzle as the end result of some previously unknown process.</vt:lpstr>
      <vt:lpstr>Deriving Implications</vt:lpstr>
      <vt:lpstr>Observe the World</vt:lpstr>
      <vt:lpstr>Evaluation</vt:lpstr>
      <vt:lpstr>Evaluation</vt:lpstr>
      <vt:lpstr>The Case of Smart Female Athletes</vt:lpstr>
      <vt:lpstr>PowerPoint Presentation</vt:lpstr>
      <vt:lpstr>PowerPoint Presentation</vt:lpstr>
      <vt:lpstr>PowerPoint Presentation</vt:lpstr>
      <vt:lpstr>PowerPoint Presentation</vt:lpstr>
      <vt:lpstr>Work Ethic Theory: Some activities provide a reward for hard work. Individuals who engage in these activities develop a habit of working hard and so will be successful in other areas of life as well.</vt:lpstr>
      <vt:lpstr>PowerPoint Presentation</vt:lpstr>
      <vt:lpstr>PowerPoint Presentation</vt:lpstr>
      <vt:lpstr>PowerPoint Presentation</vt:lpstr>
      <vt:lpstr>PowerPoint Presentation</vt:lpstr>
      <vt:lpstr>One way is to test some of the implications that can be derived from these theories. In particular, we’d like to find some new question(s) to which the three models give different answers.</vt:lpstr>
      <vt:lpstr>PowerPoint Presentation</vt:lpstr>
      <vt:lpstr>PowerPoint Presentation</vt:lpstr>
      <vt:lpstr>Science involves constructing logically consistent theories.</vt:lpstr>
      <vt:lpstr>An argument is a set of logically connected statements, typically in the form of a set of premises and a conclusion.</vt:lpstr>
      <vt:lpstr>An argument is valid when accepting the premises compels us to accept its conclusion.</vt:lpstr>
      <vt:lpstr>PowerPoint Presentation</vt:lpstr>
      <vt:lpstr>The major premise is typically a conditional statement such as “If P, then Q.”</vt:lpstr>
      <vt:lpstr>The minor premise consists of a claim about either the antecedent or the consequent of the conditional statement.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This brief foray into logic tells us something about how scientists test their theories.</vt:lpstr>
      <vt:lpstr>Puzzle: Rich countries are much more likely to be democracies than poor countries.</vt:lpstr>
      <vt:lpstr>Say we went out into the real world and observed that wealthy democracies do in fact live longer than poor democracies.</vt:lpstr>
      <vt:lpstr>Say we went out into the real world and observed that wealthy democracies do in fact live longer than poor democracies.</vt:lpstr>
      <vt:lpstr>PowerPoint Presentation</vt:lpstr>
      <vt:lpstr>Now, say we went out into the real world and observed that wealthy democracies do NOT live longer than poor democracies.</vt:lpstr>
      <vt:lpstr>Now, say we went out into the real world and observed that wealthy democracies do NOT live longer than poor democracies.</vt:lpstr>
      <vt:lpstr>PowerPoint Presentation</vt:lpstr>
      <vt:lpstr>PowerPoint Presentation</vt:lpstr>
      <vt:lpstr>PowerPoint Presentation</vt:lpstr>
      <vt:lpstr>PowerPoint Presentation</vt:lpstr>
      <vt:lpstr>PowerPoint Presentation</vt:lpstr>
      <vt:lpstr>PowerPoint Presentation</vt:lpstr>
      <vt:lpstr>If confirming observations don’t prove that a theory is correct, does this mean they’re of no use whatsoever?</vt:lpstr>
      <vt:lpstr>Suppose we start with a set of implications derived from a theory.</vt:lpstr>
      <vt:lpstr>Falsificationism is an approach to science in which scientists generate or “deduce” testable hypotheses from theories designed to explain phenomena of interest.</vt:lpstr>
      <vt:lpstr>PowerPoint Presentation</vt:lpstr>
      <vt:lpstr>PowerPoint Presentation</vt:lpstr>
      <vt:lpstr>PowerPoint Presentation</vt:lpstr>
      <vt:lpstr>Induction is problematic because to be successful it must rest at some point on the fallacy of affirming the consequent.</vt:lpstr>
      <vt:lpstr>Induction is problematic because to be successful it must rest at some point on the fallacy of affirming the consequent.</vt:lpstr>
      <vt:lpstr>PowerPoint Presentation</vt:lpstr>
      <vt:lpstr>Myths about Science</vt:lpstr>
      <vt:lpstr>Science is value neutral.</vt:lpstr>
      <vt:lpstr>PowerPoint Presentation</vt:lpstr>
      <vt:lpstr>PowerPoint Presentation</vt:lpstr>
      <vt:lpstr>Debates about diversity often focus on issues of representation, fairness, equity, or social justice.</vt:lpstr>
      <vt:lpstr>Debates about diversity often focus on issues of representation, fairness, equity, or social justice.</vt:lpstr>
      <vt:lpstr>PowerPoint Presentation</vt:lpstr>
      <vt:lpstr>PowerPoint Presentation</vt:lpstr>
      <vt:lpstr>Identity diversity has to do with the different components of our identity such as gender, sex, race, ethnicity, sexual orientation, class, religion, age, nationality, and physical qualities.</vt:lpstr>
      <vt:lpstr>PowerPoint Presentation</vt:lpstr>
      <vt:lpstr>PowerPoint Presentation</vt:lpstr>
      <vt:lpstr>Diversity may create communication or coordination problems.</vt:lpstr>
      <vt:lpstr>PowerPoint Presentation</vt:lpstr>
      <vt:lpstr>Identity diversity helps performance to the extent that it produces (relevant) cognitive diversity. It hinders performance to the extent that it produces (relevant) value or preference diversity.</vt:lpstr>
      <vt:lpstr>Why Science?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Science?</dc:title>
  <cp:lastModifiedBy>Golder, Matthew Richard</cp:lastModifiedBy>
  <cp:revision>5</cp:revision>
  <dcterms:created xsi:type="dcterms:W3CDTF">2024-06-08T00:44:09Z</dcterms:created>
  <dcterms:modified xsi:type="dcterms:W3CDTF">2024-07-13T18:50:16Z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2024-06-05T00:00:00Z</vt:filetime>
  </property>
  <property fmtid="{D5CDD505-2E9C-101B-9397-08002B2CF9AE}" pid="3" name="Creator">
    <vt:lpwstr>LaTeX with Beamer class</vt:lpwstr>
  </property>
  <property fmtid="{D5CDD505-2E9C-101B-9397-08002B2CF9AE}" pid="4" name="LastSaved">
    <vt:filetime>2024-06-08T00:00:00Z</vt:filetime>
  </property>
  <property fmtid="{D5CDD505-2E9C-101B-9397-08002B2CF9AE}" pid="5" name="PTEX.Fullbanner">
    <vt:lpwstr>This is pdfTeX, Version 3.141592653-2.6-1.40.25 (TeX Live 2023) kpathsea version 6.3.5</vt:lpwstr>
  </property>
  <property fmtid="{D5CDD505-2E9C-101B-9397-08002B2CF9AE}" pid="6" name="Producer">
    <vt:lpwstr>pdfTeX-1.40.25</vt:lpwstr>
  </property>
</Properties>
</file>