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Lst>
  <p:sldSz cx="4610100" cy="3460750"/>
  <p:notesSz cx="4610100" cy="34607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60"/>
  </p:normalViewPr>
  <p:slideViewPr>
    <p:cSldViewPr>
      <p:cViewPr varScale="1">
        <p:scale>
          <a:sx n="138" d="100"/>
          <a:sy n="138" d="100"/>
        </p:scale>
        <p:origin x="2382"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5300" y="72527"/>
            <a:ext cx="3469004" cy="244475"/>
          </a:xfrm>
          <a:prstGeom prst="rect">
            <a:avLst/>
          </a:prstGeom>
        </p:spPr>
        <p:txBody>
          <a:bodyPr wrap="square" lIns="0" tIns="0" rIns="0" bIns="0">
            <a:spAutoFit/>
          </a:bodyPr>
          <a:lstStyle>
            <a:lvl1pPr>
              <a:defRPr sz="1100" b="0" i="0">
                <a:solidFill>
                  <a:schemeClr val="tx1"/>
                </a:solidFill>
                <a:latin typeface="Tahoma"/>
                <a:cs typeface="Tahoma"/>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sz="1100" b="0" i="0">
                <a:solidFill>
                  <a:schemeClr val="tx1"/>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Tahoma"/>
                <a:cs typeface="Tahoma"/>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7294" y="587907"/>
            <a:ext cx="3915511" cy="535940"/>
          </a:xfrm>
          <a:prstGeom prst="rect">
            <a:avLst/>
          </a:prstGeom>
        </p:spPr>
        <p:txBody>
          <a:bodyPr wrap="square" lIns="0" tIns="0" rIns="0" bIns="0">
            <a:spAutoFit/>
          </a:bodyPr>
          <a:lstStyle>
            <a:lvl1pPr>
              <a:defRPr sz="1100" b="0" i="0">
                <a:solidFill>
                  <a:schemeClr val="tx1"/>
                </a:solidFill>
                <a:latin typeface="Tahoma"/>
                <a:cs typeface="Tahoma"/>
              </a:defRPr>
            </a:lvl1pPr>
          </a:lstStyle>
          <a:p>
            <a:endParaRPr/>
          </a:p>
        </p:txBody>
      </p:sp>
      <p:sp>
        <p:nvSpPr>
          <p:cNvPr id="3" name="Holder 3"/>
          <p:cNvSpPr>
            <a:spLocks noGrp="1"/>
          </p:cNvSpPr>
          <p:nvPr>
            <p:ph type="body" idx="1"/>
          </p:nvPr>
        </p:nvSpPr>
        <p:spPr>
          <a:xfrm>
            <a:off x="347294" y="1212442"/>
            <a:ext cx="3913504" cy="1412239"/>
          </a:xfrm>
          <a:prstGeom prst="rect">
            <a:avLst/>
          </a:prstGeom>
        </p:spPr>
        <p:txBody>
          <a:bodyPr wrap="square" lIns="0" tIns="0" rIns="0" bIns="0">
            <a:spAutoFit/>
          </a:bodyPr>
          <a:lstStyle>
            <a:lvl1pPr>
              <a:defRPr sz="1100" b="0" i="0">
                <a:solidFill>
                  <a:schemeClr val="tx1"/>
                </a:solidFill>
                <a:latin typeface="Tahoma"/>
                <a:cs typeface="Tahoma"/>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6" name="Holder 6"/>
          <p:cNvSpPr>
            <a:spLocks noGrp="1"/>
          </p:cNvSpPr>
          <p:nvPr>
            <p:ph type="sldNum" sz="quarter" idx="7"/>
          </p:nvPr>
        </p:nvSpPr>
        <p:spPr>
          <a:xfrm>
            <a:off x="3319272" y="3218497"/>
            <a:ext cx="1060323" cy="1730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89000" y="1196206"/>
            <a:ext cx="3430270" cy="340360"/>
          </a:xfrm>
          <a:prstGeom prst="rect">
            <a:avLst/>
          </a:prstGeom>
        </p:spPr>
        <p:txBody>
          <a:bodyPr vert="horz" wrap="square" lIns="0" tIns="14604" rIns="0" bIns="0" rtlCol="0">
            <a:spAutoFit/>
          </a:bodyPr>
          <a:lstStyle/>
          <a:p>
            <a:pPr marL="12700" algn="ctr">
              <a:lnSpc>
                <a:spcPct val="100000"/>
              </a:lnSpc>
              <a:spcBef>
                <a:spcPts val="114"/>
              </a:spcBef>
            </a:pPr>
            <a:r>
              <a:rPr sz="2050" dirty="0">
                <a:latin typeface="+mn-lt"/>
              </a:rPr>
              <a:t>The Origins of the Modern State</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007223"/>
            <a:ext cx="3865879"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Early modern political thinkers engaged in thought experiments to think about the role of the state.</a:t>
            </a:r>
          </a:p>
        </p:txBody>
      </p:sp>
      <p:sp>
        <p:nvSpPr>
          <p:cNvPr id="3" name="object 3"/>
          <p:cNvSpPr txBox="1"/>
          <p:nvPr/>
        </p:nvSpPr>
        <p:spPr>
          <a:xfrm>
            <a:off x="347294" y="1711374"/>
            <a:ext cx="235648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What would life be like without a state?</a:t>
            </a:r>
            <a:endParaRPr sz="1100">
              <a:solidFill>
                <a:srgbClr val="00B0F0"/>
              </a:solidFill>
              <a:latin typeface="+mn-lt"/>
              <a:cs typeface="Tahoma"/>
            </a:endParaRP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538605"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The State of Nature</a:t>
            </a:r>
          </a:p>
        </p:txBody>
      </p:sp>
      <p:sp>
        <p:nvSpPr>
          <p:cNvPr id="3" name="object 3"/>
          <p:cNvSpPr txBox="1"/>
          <p:nvPr/>
        </p:nvSpPr>
        <p:spPr>
          <a:xfrm>
            <a:off x="347294" y="1393696"/>
            <a:ext cx="3913504"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The </a:t>
            </a:r>
            <a:r>
              <a:rPr sz="1100" dirty="0">
                <a:solidFill>
                  <a:srgbClr val="00B0F0"/>
                </a:solidFill>
                <a:latin typeface="+mn-lt"/>
                <a:cs typeface="Tahoma"/>
              </a:rPr>
              <a:t>state of nature </a:t>
            </a:r>
            <a:r>
              <a:rPr sz="1100" dirty="0">
                <a:latin typeface="+mn-lt"/>
                <a:cs typeface="Tahoma"/>
              </a:rPr>
              <a:t>is the term used to describe situations in which there is no state.</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745229"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Hobbes: </a:t>
            </a:r>
            <a:r>
              <a:rPr sz="1100" dirty="0">
                <a:latin typeface="+mn-lt"/>
                <a:cs typeface="Tahoma"/>
              </a:rPr>
              <a:t>The state of nature is a “war of everyone against every man” in which life is “solitary, poor, nasty, brutish, and short.”</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811998"/>
            <a:ext cx="3895725" cy="1346200"/>
          </a:xfrm>
          <a:prstGeom prst="rect">
            <a:avLst/>
          </a:prstGeom>
        </p:spPr>
        <p:txBody>
          <a:bodyPr vert="horz" wrap="square" lIns="0" tIns="11430" rIns="0" bIns="0" rtlCol="0">
            <a:spAutoFit/>
          </a:bodyPr>
          <a:lstStyle/>
          <a:p>
            <a:pPr marL="38100">
              <a:lnSpc>
                <a:spcPct val="100000"/>
              </a:lnSpc>
              <a:spcBef>
                <a:spcPts val="90"/>
              </a:spcBef>
            </a:pPr>
            <a:r>
              <a:rPr sz="1100" dirty="0">
                <a:latin typeface="+mn-lt"/>
                <a:cs typeface="Tahoma"/>
              </a:rPr>
              <a:t>Individuals in the state of nature face a </a:t>
            </a:r>
            <a:r>
              <a:rPr sz="1100" dirty="0">
                <a:solidFill>
                  <a:srgbClr val="00B0F0"/>
                </a:solidFill>
                <a:latin typeface="+mn-lt"/>
                <a:cs typeface="Tahoma"/>
              </a:rPr>
              <a:t>dilemma.</a:t>
            </a:r>
          </a:p>
          <a:p>
            <a:pPr>
              <a:lnSpc>
                <a:spcPct val="100000"/>
              </a:lnSpc>
              <a:spcBef>
                <a:spcPts val="390"/>
              </a:spcBef>
            </a:pPr>
            <a:endParaRPr sz="1100" dirty="0">
              <a:latin typeface="+mn-lt"/>
              <a:cs typeface="Tahoma"/>
            </a:endParaRPr>
          </a:p>
          <a:p>
            <a:pPr marL="312420" marR="198120" indent="-136525">
              <a:lnSpc>
                <a:spcPct val="102600"/>
              </a:lnSpc>
              <a:buFont typeface="Arial"/>
              <a:buChar char="•"/>
              <a:tabLst>
                <a:tab pos="314960" algn="l"/>
              </a:tabLst>
            </a:pPr>
            <a:r>
              <a:rPr sz="1100" dirty="0">
                <a:latin typeface="+mn-lt"/>
                <a:cs typeface="Tahoma"/>
              </a:rPr>
              <a:t>Everyone would be better off if they could all agree not to 	take advantage of each other.</a:t>
            </a:r>
          </a:p>
          <a:p>
            <a:pPr>
              <a:lnSpc>
                <a:spcPct val="100000"/>
              </a:lnSpc>
              <a:spcBef>
                <a:spcPts val="620"/>
              </a:spcBef>
              <a:buFont typeface="Arial"/>
              <a:buChar char="•"/>
            </a:pPr>
            <a:endParaRPr sz="1100" dirty="0">
              <a:latin typeface="+mn-lt"/>
              <a:cs typeface="Tahoma"/>
            </a:endParaRPr>
          </a:p>
          <a:p>
            <a:pPr marL="312420" marR="17780" indent="-136525">
              <a:lnSpc>
                <a:spcPct val="102699"/>
              </a:lnSpc>
              <a:spcBef>
                <a:spcPts val="5"/>
              </a:spcBef>
              <a:buFont typeface="Arial"/>
              <a:buChar char="•"/>
              <a:tabLst>
                <a:tab pos="314960" algn="l"/>
              </a:tabLst>
            </a:pPr>
            <a:r>
              <a:rPr sz="1100" dirty="0">
                <a:latin typeface="+mn-lt"/>
                <a:cs typeface="Tahoma"/>
              </a:rPr>
              <a:t>But if an act of violence or theft were to happen, it would be 	better to be the attacker than the victim.</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77888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Claim: </a:t>
            </a:r>
            <a:r>
              <a:rPr sz="1100" dirty="0">
                <a:latin typeface="+mn-lt"/>
                <a:cs typeface="Tahoma"/>
              </a:rPr>
              <a:t>Without a “common power to keep them all in awe,” the people will choose to steal and kill.</a:t>
            </a: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51215"/>
            <a:ext cx="3732529" cy="53594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Social contract theorists </a:t>
            </a:r>
            <a:r>
              <a:rPr sz="1100" dirty="0">
                <a:latin typeface="+mn-lt"/>
                <a:cs typeface="Tahoma"/>
              </a:rPr>
              <a:t>argue that there’s something structural about the state of nature that makes it difficult for citizens to behave themselves.</a:t>
            </a: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969250"/>
            <a:ext cx="3837940" cy="926465"/>
          </a:xfrm>
          <a:prstGeom prst="rect">
            <a:avLst/>
          </a:prstGeom>
        </p:spPr>
        <p:txBody>
          <a:bodyPr vert="horz" wrap="square" lIns="0" tIns="6985" rIns="0" bIns="0" rtlCol="0">
            <a:spAutoFit/>
          </a:bodyPr>
          <a:lstStyle/>
          <a:p>
            <a:pPr marL="25400" marR="17780">
              <a:lnSpc>
                <a:spcPct val="102600"/>
              </a:lnSpc>
              <a:spcBef>
                <a:spcPts val="55"/>
              </a:spcBef>
            </a:pPr>
            <a:r>
              <a:rPr sz="1100" dirty="0">
                <a:solidFill>
                  <a:srgbClr val="00B0F0"/>
                </a:solidFill>
                <a:latin typeface="+mn-lt"/>
                <a:cs typeface="Tahoma"/>
              </a:rPr>
              <a:t>Game theory </a:t>
            </a:r>
            <a:r>
              <a:rPr sz="1100" dirty="0">
                <a:latin typeface="+mn-lt"/>
                <a:cs typeface="Tahoma"/>
              </a:rPr>
              <a:t>can shed light on the structural aspects of the state of nature that might lead to problems.</a:t>
            </a:r>
          </a:p>
          <a:p>
            <a:pPr>
              <a:lnSpc>
                <a:spcPct val="100000"/>
              </a:lnSpc>
              <a:spcBef>
                <a:spcPts val="385"/>
              </a:spcBef>
            </a:pPr>
            <a:endParaRPr sz="1100" dirty="0">
              <a:latin typeface="+mn-lt"/>
              <a:cs typeface="Tahoma"/>
            </a:endParaRPr>
          </a:p>
          <a:p>
            <a:pPr marL="299720" marR="50165" indent="-136525">
              <a:lnSpc>
                <a:spcPct val="102699"/>
              </a:lnSpc>
              <a:spcBef>
                <a:spcPts val="5"/>
              </a:spcBef>
              <a:buFont typeface="Arial"/>
              <a:buChar char="•"/>
              <a:tabLst>
                <a:tab pos="302260" algn="l"/>
              </a:tabLst>
            </a:pPr>
            <a:r>
              <a:rPr sz="1100" dirty="0">
                <a:latin typeface="+mn-lt"/>
                <a:cs typeface="Tahoma"/>
              </a:rPr>
              <a:t>A stylized interaction between two individuals who can steal 	or refrain from stealing.</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68681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A </a:t>
            </a:r>
            <a:r>
              <a:rPr sz="1100" dirty="0">
                <a:solidFill>
                  <a:srgbClr val="00B0F0"/>
                </a:solidFill>
                <a:latin typeface="+mn-lt"/>
                <a:cs typeface="Tahoma"/>
              </a:rPr>
              <a:t>payoff table </a:t>
            </a:r>
            <a:r>
              <a:rPr sz="1100" dirty="0">
                <a:latin typeface="+mn-lt"/>
                <a:cs typeface="Tahoma"/>
              </a:rPr>
              <a:t>represents the strategies and payoffs available to players in a strategic or normal form game.</a:t>
            </a: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79080" y="439660"/>
            <a:ext cx="2249805" cy="180819"/>
          </a:xfrm>
          <a:prstGeom prst="rect">
            <a:avLst/>
          </a:prstGeom>
        </p:spPr>
        <p:txBody>
          <a:bodyPr vert="horz" wrap="square" lIns="0" tIns="11430" rIns="0" bIns="0" rtlCol="0">
            <a:spAutoFit/>
          </a:bodyPr>
          <a:lstStyle/>
          <a:p>
            <a:pPr marL="12700" algn="ctr">
              <a:lnSpc>
                <a:spcPct val="100000"/>
              </a:lnSpc>
              <a:spcBef>
                <a:spcPts val="90"/>
              </a:spcBef>
            </a:pPr>
            <a:r>
              <a:rPr sz="1100" dirty="0">
                <a:latin typeface="+mn-lt"/>
                <a:cs typeface="Tahoma"/>
              </a:rPr>
              <a:t>State of Nature Game without Payoffs</a:t>
            </a:r>
          </a:p>
        </p:txBody>
      </p:sp>
      <p:sp>
        <p:nvSpPr>
          <p:cNvPr id="3" name="object 3"/>
          <p:cNvSpPr txBox="1"/>
          <p:nvPr/>
        </p:nvSpPr>
        <p:spPr>
          <a:xfrm>
            <a:off x="2539755" y="754387"/>
            <a:ext cx="86995" cy="135255"/>
          </a:xfrm>
          <a:prstGeom prst="rect">
            <a:avLst/>
          </a:prstGeom>
        </p:spPr>
        <p:txBody>
          <a:bodyPr vert="horz" wrap="square" lIns="0" tIns="15240" rIns="0" bIns="0" rtlCol="0">
            <a:spAutoFit/>
          </a:bodyPr>
          <a:lstStyle/>
          <a:p>
            <a:pPr marL="12700">
              <a:lnSpc>
                <a:spcPct val="100000"/>
              </a:lnSpc>
              <a:spcBef>
                <a:spcPts val="120"/>
              </a:spcBef>
            </a:pPr>
            <a:r>
              <a:rPr sz="700" spc="-50" dirty="0">
                <a:solidFill>
                  <a:srgbClr val="231F20"/>
                </a:solidFill>
                <a:latin typeface="Arial MT"/>
                <a:cs typeface="Arial MT"/>
              </a:rPr>
              <a:t>B</a:t>
            </a:r>
            <a:endParaRPr sz="700">
              <a:latin typeface="Arial MT"/>
              <a:cs typeface="Arial MT"/>
            </a:endParaRPr>
          </a:p>
        </p:txBody>
      </p:sp>
      <p:sp>
        <p:nvSpPr>
          <p:cNvPr id="4" name="object 4"/>
          <p:cNvSpPr txBox="1"/>
          <p:nvPr/>
        </p:nvSpPr>
        <p:spPr>
          <a:xfrm>
            <a:off x="2076104" y="925837"/>
            <a:ext cx="320675"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Refrain</a:t>
            </a:r>
            <a:endParaRPr sz="700">
              <a:latin typeface="Arial MT"/>
              <a:cs typeface="Arial MT"/>
            </a:endParaRPr>
          </a:p>
        </p:txBody>
      </p:sp>
      <p:sp>
        <p:nvSpPr>
          <p:cNvPr id="5" name="object 5"/>
          <p:cNvSpPr txBox="1"/>
          <p:nvPr/>
        </p:nvSpPr>
        <p:spPr>
          <a:xfrm>
            <a:off x="2812836" y="925837"/>
            <a:ext cx="234315" cy="135255"/>
          </a:xfrm>
          <a:prstGeom prst="rect">
            <a:avLst/>
          </a:prstGeom>
        </p:spPr>
        <p:txBody>
          <a:bodyPr vert="horz" wrap="square" lIns="0" tIns="15240" rIns="0" bIns="0" rtlCol="0">
            <a:spAutoFit/>
          </a:bodyPr>
          <a:lstStyle/>
          <a:p>
            <a:pPr marL="12700">
              <a:lnSpc>
                <a:spcPct val="100000"/>
              </a:lnSpc>
              <a:spcBef>
                <a:spcPts val="120"/>
              </a:spcBef>
            </a:pPr>
            <a:r>
              <a:rPr sz="700" spc="-20" dirty="0">
                <a:solidFill>
                  <a:srgbClr val="231F20"/>
                </a:solidFill>
                <a:latin typeface="Arial MT"/>
                <a:cs typeface="Arial MT"/>
              </a:rPr>
              <a:t>Steal</a:t>
            </a:r>
            <a:endParaRPr sz="700">
              <a:latin typeface="Arial MT"/>
              <a:cs typeface="Arial MT"/>
            </a:endParaRPr>
          </a:p>
        </p:txBody>
      </p:sp>
      <p:sp>
        <p:nvSpPr>
          <p:cNvPr id="6" name="object 6"/>
          <p:cNvSpPr txBox="1"/>
          <p:nvPr/>
        </p:nvSpPr>
        <p:spPr>
          <a:xfrm>
            <a:off x="1311907" y="1369454"/>
            <a:ext cx="532765" cy="829944"/>
          </a:xfrm>
          <a:prstGeom prst="rect">
            <a:avLst/>
          </a:prstGeom>
        </p:spPr>
        <p:txBody>
          <a:bodyPr vert="horz" wrap="square" lIns="0" tIns="15240" rIns="0" bIns="0" rtlCol="0">
            <a:spAutoFit/>
          </a:bodyPr>
          <a:lstStyle/>
          <a:p>
            <a:pPr marR="5080" algn="r">
              <a:lnSpc>
                <a:spcPct val="100000"/>
              </a:lnSpc>
              <a:spcBef>
                <a:spcPts val="120"/>
              </a:spcBef>
            </a:pPr>
            <a:r>
              <a:rPr sz="700" spc="-10" dirty="0">
                <a:solidFill>
                  <a:srgbClr val="231F20"/>
                </a:solidFill>
                <a:latin typeface="Arial MT"/>
                <a:cs typeface="Arial MT"/>
              </a:rPr>
              <a:t>Refrain</a:t>
            </a:r>
            <a:endParaRPr sz="700">
              <a:latin typeface="Arial MT"/>
              <a:cs typeface="Arial MT"/>
            </a:endParaRPr>
          </a:p>
          <a:p>
            <a:pPr>
              <a:lnSpc>
                <a:spcPct val="100000"/>
              </a:lnSpc>
            </a:pPr>
            <a:endParaRPr sz="700">
              <a:latin typeface="Arial MT"/>
              <a:cs typeface="Arial MT"/>
            </a:endParaRPr>
          </a:p>
          <a:p>
            <a:pPr>
              <a:lnSpc>
                <a:spcPct val="100000"/>
              </a:lnSpc>
              <a:spcBef>
                <a:spcPts val="285"/>
              </a:spcBef>
            </a:pPr>
            <a:endParaRPr sz="700">
              <a:latin typeface="Arial MT"/>
              <a:cs typeface="Arial MT"/>
            </a:endParaRPr>
          </a:p>
          <a:p>
            <a:pPr marL="12700">
              <a:lnSpc>
                <a:spcPct val="100000"/>
              </a:lnSpc>
            </a:pPr>
            <a:r>
              <a:rPr sz="700" spc="-50" dirty="0">
                <a:solidFill>
                  <a:srgbClr val="231F20"/>
                </a:solidFill>
                <a:latin typeface="Arial MT"/>
                <a:cs typeface="Arial MT"/>
              </a:rPr>
              <a:t>A</a:t>
            </a:r>
            <a:endParaRPr sz="700">
              <a:latin typeface="Arial MT"/>
              <a:cs typeface="Arial MT"/>
            </a:endParaRPr>
          </a:p>
          <a:p>
            <a:pPr>
              <a:lnSpc>
                <a:spcPct val="100000"/>
              </a:lnSpc>
            </a:pPr>
            <a:endParaRPr sz="700">
              <a:latin typeface="Arial MT"/>
              <a:cs typeface="Arial MT"/>
            </a:endParaRPr>
          </a:p>
          <a:p>
            <a:pPr>
              <a:lnSpc>
                <a:spcPct val="100000"/>
              </a:lnSpc>
              <a:spcBef>
                <a:spcPts val="285"/>
              </a:spcBef>
            </a:pPr>
            <a:endParaRPr sz="700">
              <a:latin typeface="Arial MT"/>
              <a:cs typeface="Arial MT"/>
            </a:endParaRPr>
          </a:p>
          <a:p>
            <a:pPr marR="5080" algn="r">
              <a:lnSpc>
                <a:spcPct val="100000"/>
              </a:lnSpc>
            </a:pPr>
            <a:r>
              <a:rPr sz="700" spc="-20" dirty="0">
                <a:solidFill>
                  <a:srgbClr val="231F20"/>
                </a:solidFill>
                <a:latin typeface="Arial MT"/>
                <a:cs typeface="Arial MT"/>
              </a:rPr>
              <a:t>Steal</a:t>
            </a:r>
            <a:endParaRPr sz="700">
              <a:latin typeface="Arial MT"/>
              <a:cs typeface="Arial MT"/>
            </a:endParaRPr>
          </a:p>
        </p:txBody>
      </p:sp>
      <p:graphicFrame>
        <p:nvGraphicFramePr>
          <p:cNvPr id="7" name="object 7"/>
          <p:cNvGraphicFramePr>
            <a:graphicFrameLocks noGrp="1"/>
          </p:cNvGraphicFramePr>
          <p:nvPr/>
        </p:nvGraphicFramePr>
        <p:xfrm>
          <a:off x="1882505" y="1092848"/>
          <a:ext cx="1389380" cy="1389380"/>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tblGrid>
              <a:tr h="694690">
                <a:tc>
                  <a:txBody>
                    <a:bodyPr/>
                    <a:lstStyle/>
                    <a:p>
                      <a:pPr>
                        <a:lnSpc>
                          <a:spcPct val="100000"/>
                        </a:lnSpc>
                      </a:pPr>
                      <a:endParaRPr sz="900">
                        <a:latin typeface="Times New Roman"/>
                        <a:cs typeface="Times New Roman"/>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0"/>
                  </a:ext>
                </a:extLst>
              </a:tr>
              <a:tr h="694690">
                <a:tc>
                  <a:txBody>
                    <a:bodyPr/>
                    <a:lstStyle/>
                    <a:p>
                      <a:pPr>
                        <a:lnSpc>
                          <a:spcPct val="100000"/>
                        </a:lnSpc>
                      </a:pPr>
                      <a:endParaRPr sz="900">
                        <a:latin typeface="Times New Roman"/>
                        <a:cs typeface="Times New Roman"/>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7907"/>
            <a:ext cx="3915511"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 </a:t>
            </a:r>
            <a:r>
              <a:rPr dirty="0">
                <a:solidFill>
                  <a:srgbClr val="00B0F0"/>
                </a:solidFill>
                <a:latin typeface="+mn-lt"/>
              </a:rPr>
              <a:t>preference ordering </a:t>
            </a:r>
            <a:r>
              <a:rPr dirty="0">
                <a:latin typeface="+mn-lt"/>
              </a:rPr>
              <a:t>indicates how a player ranks the possible outcomes of a game.</a:t>
            </a:r>
          </a:p>
        </p:txBody>
      </p:sp>
      <p:sp>
        <p:nvSpPr>
          <p:cNvPr id="3" name="object 3"/>
          <p:cNvSpPr txBox="1"/>
          <p:nvPr/>
        </p:nvSpPr>
        <p:spPr>
          <a:xfrm>
            <a:off x="321894" y="1271837"/>
            <a:ext cx="3877310" cy="407670"/>
          </a:xfrm>
          <a:prstGeom prst="rect">
            <a:avLst/>
          </a:prstGeom>
        </p:spPr>
        <p:txBody>
          <a:bodyPr vert="horz" wrap="square" lIns="0" tIns="54610" rIns="0" bIns="0" rtlCol="0">
            <a:spAutoFit/>
          </a:bodyPr>
          <a:lstStyle/>
          <a:p>
            <a:pPr marL="38100">
              <a:lnSpc>
                <a:spcPct val="100000"/>
              </a:lnSpc>
              <a:spcBef>
                <a:spcPts val="430"/>
              </a:spcBef>
            </a:pPr>
            <a:r>
              <a:rPr sz="1100" dirty="0">
                <a:solidFill>
                  <a:srgbClr val="00B0F0"/>
                </a:solidFill>
                <a:latin typeface="+mn-lt"/>
                <a:cs typeface="Tahoma"/>
              </a:rPr>
              <a:t>Individual A</a:t>
            </a:r>
          </a:p>
          <a:p>
            <a:pPr marL="314960" indent="-127635">
              <a:lnSpc>
                <a:spcPct val="100000"/>
              </a:lnSpc>
              <a:spcBef>
                <a:spcPts val="275"/>
              </a:spcBef>
              <a:buFont typeface="Arial"/>
              <a:buChar char="•"/>
              <a:tabLst>
                <a:tab pos="314960" algn="l"/>
              </a:tabLst>
            </a:pPr>
            <a:r>
              <a:rPr sz="900" dirty="0">
                <a:latin typeface="+mn-lt"/>
                <a:cs typeface="Arial MT"/>
              </a:rPr>
              <a:t>(Steal; Refrain) </a:t>
            </a:r>
            <a:r>
              <a:rPr sz="900" i="1" dirty="0">
                <a:latin typeface="+mn-lt"/>
                <a:cs typeface="Verdana"/>
              </a:rPr>
              <a:t>&gt; </a:t>
            </a:r>
            <a:r>
              <a:rPr sz="900" dirty="0">
                <a:latin typeface="+mn-lt"/>
                <a:cs typeface="Arial MT"/>
              </a:rPr>
              <a:t>(Refrain; Refrain) </a:t>
            </a:r>
            <a:r>
              <a:rPr sz="900" i="1" dirty="0">
                <a:latin typeface="+mn-lt"/>
                <a:cs typeface="Verdana"/>
              </a:rPr>
              <a:t>&gt; </a:t>
            </a:r>
            <a:r>
              <a:rPr sz="900" dirty="0">
                <a:latin typeface="+mn-lt"/>
                <a:cs typeface="Arial MT"/>
              </a:rPr>
              <a:t>(Steal; Steal) </a:t>
            </a:r>
            <a:r>
              <a:rPr sz="900" i="1" dirty="0">
                <a:latin typeface="+mn-lt"/>
                <a:cs typeface="Verdana"/>
              </a:rPr>
              <a:t>&gt; </a:t>
            </a:r>
            <a:r>
              <a:rPr sz="900" dirty="0">
                <a:latin typeface="+mn-lt"/>
                <a:cs typeface="Arial MT"/>
              </a:rPr>
              <a:t>(Refrain; Steal)</a:t>
            </a:r>
          </a:p>
        </p:txBody>
      </p:sp>
      <p:sp>
        <p:nvSpPr>
          <p:cNvPr id="4" name="object 4"/>
          <p:cNvSpPr txBox="1"/>
          <p:nvPr/>
        </p:nvSpPr>
        <p:spPr>
          <a:xfrm>
            <a:off x="321894" y="2019004"/>
            <a:ext cx="3877945" cy="407670"/>
          </a:xfrm>
          <a:prstGeom prst="rect">
            <a:avLst/>
          </a:prstGeom>
        </p:spPr>
        <p:txBody>
          <a:bodyPr vert="horz" wrap="square" lIns="0" tIns="54610" rIns="0" bIns="0" rtlCol="0">
            <a:spAutoFit/>
          </a:bodyPr>
          <a:lstStyle/>
          <a:p>
            <a:pPr marL="38100">
              <a:lnSpc>
                <a:spcPct val="100000"/>
              </a:lnSpc>
              <a:spcBef>
                <a:spcPts val="430"/>
              </a:spcBef>
            </a:pPr>
            <a:r>
              <a:rPr sz="1100" dirty="0">
                <a:solidFill>
                  <a:srgbClr val="00B0F0"/>
                </a:solidFill>
                <a:latin typeface="+mn-lt"/>
                <a:cs typeface="Tahoma"/>
              </a:rPr>
              <a:t>Individual B</a:t>
            </a:r>
          </a:p>
          <a:p>
            <a:pPr marL="314960" indent="-127635">
              <a:lnSpc>
                <a:spcPct val="100000"/>
              </a:lnSpc>
              <a:spcBef>
                <a:spcPts val="275"/>
              </a:spcBef>
              <a:buFont typeface="Arial"/>
              <a:buChar char="•"/>
              <a:tabLst>
                <a:tab pos="314960" algn="l"/>
              </a:tabLst>
            </a:pPr>
            <a:r>
              <a:rPr sz="900" dirty="0">
                <a:latin typeface="+mn-lt"/>
                <a:cs typeface="Arial MT"/>
              </a:rPr>
              <a:t>(Refrain; Steal) </a:t>
            </a:r>
            <a:r>
              <a:rPr sz="900" i="1" dirty="0">
                <a:latin typeface="+mn-lt"/>
                <a:cs typeface="Verdana"/>
              </a:rPr>
              <a:t>&gt; </a:t>
            </a:r>
            <a:r>
              <a:rPr sz="900" dirty="0">
                <a:latin typeface="+mn-lt"/>
                <a:cs typeface="Arial MT"/>
              </a:rPr>
              <a:t>(Refrain; Refrain) </a:t>
            </a:r>
            <a:r>
              <a:rPr sz="900" i="1" dirty="0">
                <a:latin typeface="+mn-lt"/>
                <a:cs typeface="Verdana"/>
              </a:rPr>
              <a:t>&gt; </a:t>
            </a:r>
            <a:r>
              <a:rPr sz="900" dirty="0">
                <a:latin typeface="+mn-lt"/>
                <a:cs typeface="Arial MT"/>
              </a:rPr>
              <a:t>(Steal; Steal) </a:t>
            </a:r>
            <a:r>
              <a:rPr sz="900" i="1" dirty="0">
                <a:latin typeface="+mn-lt"/>
                <a:cs typeface="Verdana"/>
              </a:rPr>
              <a:t>&gt; </a:t>
            </a:r>
            <a:r>
              <a:rPr sz="900" dirty="0">
                <a:latin typeface="+mn-lt"/>
                <a:cs typeface="Arial MT"/>
              </a:rPr>
              <a:t>(Steal; Refrain)</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78025" y="1242156"/>
            <a:ext cx="1651635"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What is the State?</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767193"/>
            <a:ext cx="3804920" cy="1490601"/>
          </a:xfrm>
          <a:prstGeom prst="rect">
            <a:avLst/>
          </a:prstGeom>
        </p:spPr>
        <p:txBody>
          <a:bodyPr vert="horz" wrap="square" lIns="0" tIns="6985" rIns="0" bIns="0" rtlCol="0">
            <a:spAutoFit/>
          </a:bodyPr>
          <a:lstStyle/>
          <a:p>
            <a:pPr marL="38100" marR="213360">
              <a:lnSpc>
                <a:spcPct val="102600"/>
              </a:lnSpc>
              <a:spcBef>
                <a:spcPts val="55"/>
              </a:spcBef>
            </a:pPr>
            <a:r>
              <a:rPr sz="1100" dirty="0">
                <a:latin typeface="+mn-lt"/>
                <a:cs typeface="Tahoma"/>
              </a:rPr>
              <a:t>Numbers – ordinal payoffs – can be assigned to represent the preference orderings.</a:t>
            </a:r>
          </a:p>
          <a:p>
            <a:pPr>
              <a:lnSpc>
                <a:spcPct val="100000"/>
              </a:lnSpc>
              <a:spcBef>
                <a:spcPts val="425"/>
              </a:spcBef>
            </a:pPr>
            <a:endParaRPr sz="1100" dirty="0">
              <a:latin typeface="+mn-lt"/>
              <a:cs typeface="Tahoma"/>
            </a:endParaRPr>
          </a:p>
          <a:p>
            <a:pPr marL="313055" indent="-136525">
              <a:lnSpc>
                <a:spcPct val="100000"/>
              </a:lnSpc>
              <a:buFont typeface="Arial"/>
              <a:buChar char="•"/>
              <a:tabLst>
                <a:tab pos="313055" algn="l"/>
              </a:tabLst>
            </a:pPr>
            <a:r>
              <a:rPr sz="1100" dirty="0">
                <a:latin typeface="+mn-lt"/>
                <a:cs typeface="Tahoma"/>
              </a:rPr>
              <a:t>Given four possible outcomes, one could use 4, 3, 2, and 1.</a:t>
            </a:r>
          </a:p>
          <a:p>
            <a:pPr>
              <a:lnSpc>
                <a:spcPct val="100000"/>
              </a:lnSpc>
            </a:pPr>
            <a:endParaRPr sz="1100" dirty="0">
              <a:latin typeface="+mn-lt"/>
              <a:cs typeface="Tahoma"/>
            </a:endParaRPr>
          </a:p>
          <a:p>
            <a:pPr>
              <a:lnSpc>
                <a:spcPct val="100000"/>
              </a:lnSpc>
              <a:spcBef>
                <a:spcPts val="475"/>
              </a:spcBef>
            </a:pPr>
            <a:endParaRPr sz="1100" dirty="0">
              <a:solidFill>
                <a:srgbClr val="00B0F0"/>
              </a:solidFill>
              <a:latin typeface="+mn-lt"/>
              <a:cs typeface="Tahoma"/>
            </a:endParaRPr>
          </a:p>
          <a:p>
            <a:pPr marL="38100" marR="17780">
              <a:lnSpc>
                <a:spcPct val="102600"/>
              </a:lnSpc>
            </a:pPr>
            <a:r>
              <a:rPr sz="1100" dirty="0">
                <a:solidFill>
                  <a:srgbClr val="00B0F0"/>
                </a:solidFill>
                <a:latin typeface="+mn-lt"/>
                <a:cs typeface="Tahoma"/>
              </a:rPr>
              <a:t>Ordinal payoffs </a:t>
            </a:r>
            <a:r>
              <a:rPr sz="1100" dirty="0">
                <a:latin typeface="+mn-lt"/>
                <a:cs typeface="Tahoma"/>
              </a:rPr>
              <a:t>allow us to know how a player ranks the possible outcomes.</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62265"/>
            <a:ext cx="71882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Individual A</a:t>
            </a:r>
          </a:p>
        </p:txBody>
      </p:sp>
      <p:sp>
        <p:nvSpPr>
          <p:cNvPr id="3" name="object 3"/>
          <p:cNvSpPr txBox="1"/>
          <p:nvPr/>
        </p:nvSpPr>
        <p:spPr>
          <a:xfrm>
            <a:off x="496595" y="923585"/>
            <a:ext cx="3677285" cy="381515"/>
          </a:xfrm>
          <a:prstGeom prst="rect">
            <a:avLst/>
          </a:prstGeom>
        </p:spPr>
        <p:txBody>
          <a:bodyPr vert="horz" wrap="square" lIns="0" tIns="52705" rIns="0" bIns="0" rtlCol="0">
            <a:spAutoFit/>
          </a:bodyPr>
          <a:lstStyle/>
          <a:p>
            <a:pPr marL="140335" indent="-127635">
              <a:lnSpc>
                <a:spcPct val="100000"/>
              </a:lnSpc>
              <a:spcBef>
                <a:spcPts val="415"/>
              </a:spcBef>
              <a:buFont typeface="Arial"/>
              <a:buChar char="•"/>
              <a:tabLst>
                <a:tab pos="140335" algn="l"/>
              </a:tabLst>
            </a:pPr>
            <a:r>
              <a:rPr sz="900" dirty="0">
                <a:latin typeface="+mn-lt"/>
                <a:cs typeface="Arial MT"/>
              </a:rPr>
              <a:t>(Steal; Refrain) </a:t>
            </a:r>
            <a:r>
              <a:rPr sz="900" i="1" dirty="0">
                <a:latin typeface="+mn-lt"/>
                <a:cs typeface="Verdana"/>
              </a:rPr>
              <a:t>&gt; </a:t>
            </a:r>
            <a:r>
              <a:rPr sz="900" dirty="0">
                <a:latin typeface="+mn-lt"/>
                <a:cs typeface="Arial MT"/>
              </a:rPr>
              <a:t>(Refrain; Refrain) </a:t>
            </a:r>
            <a:r>
              <a:rPr sz="900" i="1" dirty="0">
                <a:latin typeface="+mn-lt"/>
                <a:cs typeface="Verdana"/>
              </a:rPr>
              <a:t>&gt; </a:t>
            </a:r>
            <a:r>
              <a:rPr sz="900" dirty="0">
                <a:latin typeface="+mn-lt"/>
                <a:cs typeface="Arial MT"/>
              </a:rPr>
              <a:t>(Steal; Steal) </a:t>
            </a:r>
            <a:r>
              <a:rPr sz="900" i="1" dirty="0">
                <a:latin typeface="+mn-lt"/>
                <a:cs typeface="Verdana"/>
              </a:rPr>
              <a:t>&gt; </a:t>
            </a:r>
            <a:r>
              <a:rPr sz="900" dirty="0">
                <a:latin typeface="+mn-lt"/>
                <a:cs typeface="Arial MT"/>
              </a:rPr>
              <a:t>(Refrain; Steal)</a:t>
            </a:r>
            <a:r>
              <a:rPr lang="en-US" sz="900" dirty="0">
                <a:latin typeface="+mn-lt"/>
                <a:cs typeface="Arial MT"/>
              </a:rPr>
              <a:t> </a:t>
            </a:r>
          </a:p>
          <a:p>
            <a:pPr marL="12700">
              <a:lnSpc>
                <a:spcPct val="100000"/>
              </a:lnSpc>
              <a:spcBef>
                <a:spcPts val="415"/>
              </a:spcBef>
              <a:tabLst>
                <a:tab pos="140335" algn="l"/>
              </a:tabLst>
            </a:pPr>
            <a:r>
              <a:rPr lang="en-US" sz="900" dirty="0">
                <a:latin typeface="+mn-lt"/>
                <a:cs typeface="Arial MT"/>
              </a:rPr>
              <a:t>                </a:t>
            </a:r>
            <a:r>
              <a:rPr sz="900" dirty="0">
                <a:latin typeface="+mn-lt"/>
                <a:cs typeface="Arial MT"/>
              </a:rPr>
              <a:t>4</a:t>
            </a:r>
            <a:r>
              <a:rPr lang="en-US" sz="900" dirty="0">
                <a:latin typeface="+mn-lt"/>
                <a:cs typeface="Arial MT"/>
              </a:rPr>
              <a:t>                                 </a:t>
            </a:r>
            <a:r>
              <a:rPr sz="900" dirty="0">
                <a:latin typeface="+mn-lt"/>
                <a:cs typeface="Arial MT"/>
              </a:rPr>
              <a:t>3</a:t>
            </a:r>
            <a:r>
              <a:rPr lang="en-US" sz="900" dirty="0">
                <a:latin typeface="+mn-lt"/>
                <a:cs typeface="Arial MT"/>
              </a:rPr>
              <a:t>                             </a:t>
            </a:r>
            <a:r>
              <a:rPr sz="900" dirty="0">
                <a:latin typeface="+mn-lt"/>
                <a:cs typeface="Arial MT"/>
              </a:rPr>
              <a:t>2</a:t>
            </a:r>
            <a:r>
              <a:rPr lang="en-US" sz="900" dirty="0">
                <a:latin typeface="+mn-lt"/>
                <a:cs typeface="Arial MT"/>
              </a:rPr>
              <a:t>                             </a:t>
            </a:r>
            <a:r>
              <a:rPr sz="900" dirty="0">
                <a:latin typeface="+mn-lt"/>
                <a:cs typeface="Arial MT"/>
              </a:rPr>
              <a:t>1</a:t>
            </a:r>
          </a:p>
        </p:txBody>
      </p:sp>
      <p:sp>
        <p:nvSpPr>
          <p:cNvPr id="4" name="object 4"/>
          <p:cNvSpPr txBox="1"/>
          <p:nvPr/>
        </p:nvSpPr>
        <p:spPr>
          <a:xfrm>
            <a:off x="309194" y="1643310"/>
            <a:ext cx="3903345" cy="578363"/>
          </a:xfrm>
          <a:prstGeom prst="rect">
            <a:avLst/>
          </a:prstGeom>
        </p:spPr>
        <p:txBody>
          <a:bodyPr vert="horz" wrap="square" lIns="0" tIns="54610" rIns="0" bIns="0" rtlCol="0">
            <a:spAutoFit/>
          </a:bodyPr>
          <a:lstStyle/>
          <a:p>
            <a:pPr marL="50800">
              <a:lnSpc>
                <a:spcPct val="100000"/>
              </a:lnSpc>
              <a:spcBef>
                <a:spcPts val="430"/>
              </a:spcBef>
            </a:pPr>
            <a:r>
              <a:rPr sz="1100" dirty="0">
                <a:solidFill>
                  <a:srgbClr val="00B0F0"/>
                </a:solidFill>
                <a:latin typeface="+mn-lt"/>
                <a:cs typeface="Tahoma"/>
              </a:rPr>
              <a:t>Individual B</a:t>
            </a:r>
          </a:p>
          <a:p>
            <a:pPr marL="327660" indent="-127635">
              <a:lnSpc>
                <a:spcPct val="100000"/>
              </a:lnSpc>
              <a:spcBef>
                <a:spcPts val="275"/>
              </a:spcBef>
              <a:buFont typeface="Arial"/>
              <a:buChar char="•"/>
              <a:tabLst>
                <a:tab pos="327660" algn="l"/>
              </a:tabLst>
            </a:pPr>
            <a:r>
              <a:rPr sz="900" dirty="0">
                <a:latin typeface="+mn-lt"/>
                <a:cs typeface="Arial MT"/>
              </a:rPr>
              <a:t>(Refrain; Steal) </a:t>
            </a:r>
            <a:r>
              <a:rPr sz="900" i="1" dirty="0">
                <a:latin typeface="+mn-lt"/>
                <a:cs typeface="Verdana"/>
              </a:rPr>
              <a:t>&gt; </a:t>
            </a:r>
            <a:r>
              <a:rPr sz="900" dirty="0">
                <a:latin typeface="+mn-lt"/>
                <a:cs typeface="Arial MT"/>
              </a:rPr>
              <a:t>(Refrain; Refrain) </a:t>
            </a:r>
            <a:r>
              <a:rPr sz="900" i="1" dirty="0">
                <a:latin typeface="+mn-lt"/>
                <a:cs typeface="Verdana"/>
              </a:rPr>
              <a:t>&gt; </a:t>
            </a:r>
            <a:r>
              <a:rPr sz="900" dirty="0">
                <a:latin typeface="+mn-lt"/>
                <a:cs typeface="Arial MT"/>
              </a:rPr>
              <a:t>(Steal; Steal) </a:t>
            </a:r>
            <a:r>
              <a:rPr sz="900" i="1" dirty="0">
                <a:latin typeface="+mn-lt"/>
                <a:cs typeface="Verdana"/>
              </a:rPr>
              <a:t>&gt; </a:t>
            </a:r>
            <a:r>
              <a:rPr sz="900" dirty="0">
                <a:latin typeface="+mn-lt"/>
                <a:cs typeface="Arial MT"/>
              </a:rPr>
              <a:t>(Steal; Refrain)</a:t>
            </a:r>
            <a:endParaRPr lang="en-US" sz="900" dirty="0">
              <a:latin typeface="+mn-lt"/>
              <a:cs typeface="Arial MT"/>
            </a:endParaRPr>
          </a:p>
          <a:p>
            <a:pPr marL="200025">
              <a:lnSpc>
                <a:spcPct val="100000"/>
              </a:lnSpc>
              <a:spcBef>
                <a:spcPts val="275"/>
              </a:spcBef>
              <a:tabLst>
                <a:tab pos="327660" algn="l"/>
              </a:tabLst>
            </a:pPr>
            <a:r>
              <a:rPr lang="en-US" sz="900" dirty="0">
                <a:latin typeface="+mn-lt"/>
                <a:cs typeface="Arial MT"/>
              </a:rPr>
              <a:t>                </a:t>
            </a:r>
            <a:r>
              <a:rPr sz="900" dirty="0">
                <a:latin typeface="+mn-lt"/>
                <a:cs typeface="Arial MT"/>
              </a:rPr>
              <a:t>4</a:t>
            </a:r>
            <a:r>
              <a:rPr lang="en-US" sz="900" dirty="0">
                <a:latin typeface="+mn-lt"/>
                <a:cs typeface="Arial MT"/>
              </a:rPr>
              <a:t>                                 </a:t>
            </a:r>
            <a:r>
              <a:rPr sz="900" dirty="0">
                <a:latin typeface="+mn-lt"/>
                <a:cs typeface="Arial MT"/>
              </a:rPr>
              <a:t>3</a:t>
            </a:r>
            <a:r>
              <a:rPr lang="en-US" sz="900" dirty="0">
                <a:latin typeface="+mn-lt"/>
                <a:cs typeface="Arial MT"/>
              </a:rPr>
              <a:t>                             </a:t>
            </a:r>
            <a:r>
              <a:rPr sz="900" dirty="0">
                <a:latin typeface="+mn-lt"/>
                <a:cs typeface="Arial MT"/>
              </a:rPr>
              <a:t>2</a:t>
            </a:r>
            <a:r>
              <a:rPr lang="en-US" sz="900" dirty="0">
                <a:latin typeface="+mn-lt"/>
                <a:cs typeface="Arial MT"/>
              </a:rPr>
              <a:t>                             </a:t>
            </a:r>
            <a:r>
              <a:rPr sz="900" dirty="0">
                <a:latin typeface="+mn-lt"/>
                <a:cs typeface="Arial MT"/>
              </a:rPr>
              <a:t>1</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74533" y="522133"/>
            <a:ext cx="2059305" cy="180819"/>
          </a:xfrm>
          <a:prstGeom prst="rect">
            <a:avLst/>
          </a:prstGeom>
        </p:spPr>
        <p:txBody>
          <a:bodyPr vert="horz" wrap="square" lIns="0" tIns="11430" rIns="0" bIns="0" rtlCol="0">
            <a:spAutoFit/>
          </a:bodyPr>
          <a:lstStyle/>
          <a:p>
            <a:pPr marL="12700" algn="ctr">
              <a:lnSpc>
                <a:spcPct val="100000"/>
              </a:lnSpc>
              <a:spcBef>
                <a:spcPts val="90"/>
              </a:spcBef>
            </a:pPr>
            <a:r>
              <a:rPr sz="1100" dirty="0">
                <a:latin typeface="+mn-lt"/>
                <a:cs typeface="Tahoma"/>
              </a:rPr>
              <a:t>State of Nature Game with Payoffs</a:t>
            </a:r>
            <a:endParaRPr sz="1100">
              <a:latin typeface="+mn-lt"/>
              <a:cs typeface="Tahoma"/>
            </a:endParaRPr>
          </a:p>
        </p:txBody>
      </p:sp>
      <p:sp>
        <p:nvSpPr>
          <p:cNvPr id="3" name="object 3"/>
          <p:cNvSpPr txBox="1"/>
          <p:nvPr/>
        </p:nvSpPr>
        <p:spPr>
          <a:xfrm>
            <a:off x="2512139" y="849594"/>
            <a:ext cx="80010" cy="123189"/>
          </a:xfrm>
          <a:prstGeom prst="rect">
            <a:avLst/>
          </a:prstGeom>
        </p:spPr>
        <p:txBody>
          <a:bodyPr vert="horz" wrap="square" lIns="0" tIns="11430" rIns="0" bIns="0" rtlCol="0">
            <a:spAutoFit/>
          </a:bodyPr>
          <a:lstStyle/>
          <a:p>
            <a:pPr marL="12700">
              <a:lnSpc>
                <a:spcPct val="100000"/>
              </a:lnSpc>
              <a:spcBef>
                <a:spcPts val="90"/>
              </a:spcBef>
            </a:pPr>
            <a:r>
              <a:rPr sz="650" spc="-50" dirty="0">
                <a:solidFill>
                  <a:srgbClr val="231F20"/>
                </a:solidFill>
                <a:latin typeface="Arial MT"/>
                <a:cs typeface="Arial MT"/>
              </a:rPr>
              <a:t>B</a:t>
            </a:r>
            <a:endParaRPr sz="650">
              <a:latin typeface="Arial MT"/>
              <a:cs typeface="Arial MT"/>
            </a:endParaRPr>
          </a:p>
        </p:txBody>
      </p:sp>
      <p:sp>
        <p:nvSpPr>
          <p:cNvPr id="4" name="object 4"/>
          <p:cNvSpPr txBox="1"/>
          <p:nvPr/>
        </p:nvSpPr>
        <p:spPr>
          <a:xfrm>
            <a:off x="2099488" y="971514"/>
            <a:ext cx="287655" cy="123189"/>
          </a:xfrm>
          <a:prstGeom prst="rect">
            <a:avLst/>
          </a:prstGeom>
        </p:spPr>
        <p:txBody>
          <a:bodyPr vert="horz" wrap="square" lIns="0" tIns="11430" rIns="0" bIns="0" rtlCol="0">
            <a:spAutoFit/>
          </a:bodyPr>
          <a:lstStyle/>
          <a:p>
            <a:pPr marL="12700">
              <a:lnSpc>
                <a:spcPct val="100000"/>
              </a:lnSpc>
              <a:spcBef>
                <a:spcPts val="90"/>
              </a:spcBef>
            </a:pPr>
            <a:r>
              <a:rPr sz="650" spc="-10" dirty="0">
                <a:solidFill>
                  <a:srgbClr val="231F20"/>
                </a:solidFill>
                <a:latin typeface="Arial MT"/>
                <a:cs typeface="Arial MT"/>
              </a:rPr>
              <a:t>Refrain</a:t>
            </a:r>
            <a:endParaRPr sz="650">
              <a:latin typeface="Arial MT"/>
              <a:cs typeface="Arial MT"/>
            </a:endParaRPr>
          </a:p>
        </p:txBody>
      </p:sp>
      <p:sp>
        <p:nvSpPr>
          <p:cNvPr id="5" name="object 5"/>
          <p:cNvSpPr txBox="1"/>
          <p:nvPr/>
        </p:nvSpPr>
        <p:spPr>
          <a:xfrm>
            <a:off x="2755418" y="971514"/>
            <a:ext cx="210820" cy="123189"/>
          </a:xfrm>
          <a:prstGeom prst="rect">
            <a:avLst/>
          </a:prstGeom>
        </p:spPr>
        <p:txBody>
          <a:bodyPr vert="horz" wrap="square" lIns="0" tIns="11430" rIns="0" bIns="0" rtlCol="0">
            <a:spAutoFit/>
          </a:bodyPr>
          <a:lstStyle/>
          <a:p>
            <a:pPr marL="12700">
              <a:lnSpc>
                <a:spcPct val="100000"/>
              </a:lnSpc>
              <a:spcBef>
                <a:spcPts val="90"/>
              </a:spcBef>
            </a:pPr>
            <a:r>
              <a:rPr sz="650" spc="-20" dirty="0">
                <a:solidFill>
                  <a:srgbClr val="231F20"/>
                </a:solidFill>
                <a:latin typeface="Arial MT"/>
                <a:cs typeface="Arial MT"/>
              </a:rPr>
              <a:t>Steal</a:t>
            </a:r>
            <a:endParaRPr sz="650">
              <a:latin typeface="Arial MT"/>
              <a:cs typeface="Arial MT"/>
            </a:endParaRPr>
          </a:p>
        </p:txBody>
      </p:sp>
      <p:sp>
        <p:nvSpPr>
          <p:cNvPr id="6" name="object 6"/>
          <p:cNvSpPr txBox="1"/>
          <p:nvPr/>
        </p:nvSpPr>
        <p:spPr>
          <a:xfrm>
            <a:off x="1420718" y="1358349"/>
            <a:ext cx="462915" cy="751205"/>
          </a:xfrm>
          <a:prstGeom prst="rect">
            <a:avLst/>
          </a:prstGeom>
        </p:spPr>
        <p:txBody>
          <a:bodyPr vert="horz" wrap="square" lIns="0" tIns="11430" rIns="0" bIns="0" rtlCol="0">
            <a:spAutoFit/>
          </a:bodyPr>
          <a:lstStyle/>
          <a:p>
            <a:pPr marR="5080" algn="r">
              <a:lnSpc>
                <a:spcPct val="100000"/>
              </a:lnSpc>
              <a:spcBef>
                <a:spcPts val="90"/>
              </a:spcBef>
            </a:pPr>
            <a:r>
              <a:rPr sz="650" spc="-10" dirty="0">
                <a:solidFill>
                  <a:srgbClr val="231F20"/>
                </a:solidFill>
                <a:latin typeface="Arial MT"/>
                <a:cs typeface="Arial MT"/>
              </a:rPr>
              <a:t>Refrain</a:t>
            </a:r>
            <a:endParaRPr sz="650">
              <a:latin typeface="Arial MT"/>
              <a:cs typeface="Arial MT"/>
            </a:endParaRPr>
          </a:p>
          <a:p>
            <a:pPr>
              <a:lnSpc>
                <a:spcPct val="100000"/>
              </a:lnSpc>
            </a:pPr>
            <a:endParaRPr sz="650">
              <a:latin typeface="Arial MT"/>
              <a:cs typeface="Arial MT"/>
            </a:endParaRPr>
          </a:p>
          <a:p>
            <a:pPr>
              <a:lnSpc>
                <a:spcPct val="100000"/>
              </a:lnSpc>
              <a:spcBef>
                <a:spcPts val="215"/>
              </a:spcBef>
            </a:pPr>
            <a:endParaRPr sz="650">
              <a:latin typeface="Arial MT"/>
              <a:cs typeface="Arial MT"/>
            </a:endParaRPr>
          </a:p>
          <a:p>
            <a:pPr marL="12700">
              <a:lnSpc>
                <a:spcPct val="100000"/>
              </a:lnSpc>
            </a:pPr>
            <a:r>
              <a:rPr sz="650" spc="-50" dirty="0">
                <a:solidFill>
                  <a:srgbClr val="231F20"/>
                </a:solidFill>
                <a:latin typeface="Arial MT"/>
                <a:cs typeface="Arial MT"/>
              </a:rPr>
              <a:t>A</a:t>
            </a:r>
            <a:endParaRPr sz="650">
              <a:latin typeface="Arial MT"/>
              <a:cs typeface="Arial MT"/>
            </a:endParaRPr>
          </a:p>
          <a:p>
            <a:pPr>
              <a:lnSpc>
                <a:spcPct val="100000"/>
              </a:lnSpc>
            </a:pPr>
            <a:endParaRPr sz="650">
              <a:latin typeface="Arial MT"/>
              <a:cs typeface="Arial MT"/>
            </a:endParaRPr>
          </a:p>
          <a:p>
            <a:pPr>
              <a:lnSpc>
                <a:spcPct val="100000"/>
              </a:lnSpc>
              <a:spcBef>
                <a:spcPts val="180"/>
              </a:spcBef>
            </a:pPr>
            <a:endParaRPr sz="650">
              <a:latin typeface="Arial MT"/>
              <a:cs typeface="Arial MT"/>
            </a:endParaRPr>
          </a:p>
          <a:p>
            <a:pPr marR="5080" algn="r">
              <a:lnSpc>
                <a:spcPct val="100000"/>
              </a:lnSpc>
            </a:pPr>
            <a:r>
              <a:rPr sz="650" spc="-20" dirty="0">
                <a:solidFill>
                  <a:srgbClr val="231F20"/>
                </a:solidFill>
                <a:latin typeface="Arial MT"/>
                <a:cs typeface="Arial MT"/>
              </a:rPr>
              <a:t>Steal</a:t>
            </a:r>
            <a:endParaRPr sz="650">
              <a:latin typeface="Arial MT"/>
              <a:cs typeface="Arial MT"/>
            </a:endParaRPr>
          </a:p>
        </p:txBody>
      </p:sp>
      <p:graphicFrame>
        <p:nvGraphicFramePr>
          <p:cNvPr id="7" name="object 7"/>
          <p:cNvGraphicFramePr>
            <a:graphicFrameLocks noGrp="1"/>
          </p:cNvGraphicFramePr>
          <p:nvPr/>
        </p:nvGraphicFramePr>
        <p:xfrm>
          <a:off x="1929328" y="1121379"/>
          <a:ext cx="1235710" cy="1234440"/>
        </p:xfrm>
        <a:graphic>
          <a:graphicData uri="http://schemas.openxmlformats.org/drawingml/2006/table">
            <a:tbl>
              <a:tblPr firstRow="1" bandRow="1">
                <a:tableStyleId>{2D5ABB26-0587-4C30-8999-92F81FD0307C}</a:tableStyleId>
              </a:tblPr>
              <a:tblGrid>
                <a:gridCol w="617855">
                  <a:extLst>
                    <a:ext uri="{9D8B030D-6E8A-4147-A177-3AD203B41FA5}">
                      <a16:colId xmlns:a16="http://schemas.microsoft.com/office/drawing/2014/main" val="20000"/>
                    </a:ext>
                  </a:extLst>
                </a:gridCol>
                <a:gridCol w="617855">
                  <a:extLst>
                    <a:ext uri="{9D8B030D-6E8A-4147-A177-3AD203B41FA5}">
                      <a16:colId xmlns:a16="http://schemas.microsoft.com/office/drawing/2014/main" val="20001"/>
                    </a:ext>
                  </a:extLst>
                </a:gridCol>
              </a:tblGrid>
              <a:tr h="617220">
                <a:tc>
                  <a:txBody>
                    <a:bodyPr/>
                    <a:lstStyle/>
                    <a:p>
                      <a:pPr>
                        <a:lnSpc>
                          <a:spcPct val="100000"/>
                        </a:lnSpc>
                      </a:pPr>
                      <a:endParaRPr sz="650">
                        <a:latin typeface="Times New Roman"/>
                        <a:cs typeface="Times New Roman"/>
                      </a:endParaRPr>
                    </a:p>
                    <a:p>
                      <a:pPr>
                        <a:lnSpc>
                          <a:spcPct val="100000"/>
                        </a:lnSpc>
                        <a:spcBef>
                          <a:spcPts val="420"/>
                        </a:spcBef>
                      </a:pPr>
                      <a:endParaRPr sz="650">
                        <a:latin typeface="Times New Roman"/>
                        <a:cs typeface="Times New Roman"/>
                      </a:endParaRPr>
                    </a:p>
                    <a:p>
                      <a:pPr algn="ctr">
                        <a:lnSpc>
                          <a:spcPct val="100000"/>
                        </a:lnSpc>
                      </a:pPr>
                      <a:r>
                        <a:rPr sz="650" spc="-25" dirty="0">
                          <a:solidFill>
                            <a:srgbClr val="231F20"/>
                          </a:solidFill>
                          <a:latin typeface="Arial MT"/>
                          <a:cs typeface="Arial MT"/>
                        </a:rPr>
                        <a:t>3,3</a:t>
                      </a:r>
                      <a:endParaRPr sz="650">
                        <a:latin typeface="Arial MT"/>
                        <a:cs typeface="Arial MT"/>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a:lnSpc>
                          <a:spcPct val="100000"/>
                        </a:lnSpc>
                      </a:pPr>
                      <a:endParaRPr sz="650">
                        <a:latin typeface="Times New Roman"/>
                        <a:cs typeface="Times New Roman"/>
                      </a:endParaRPr>
                    </a:p>
                    <a:p>
                      <a:pPr>
                        <a:lnSpc>
                          <a:spcPct val="100000"/>
                        </a:lnSpc>
                        <a:spcBef>
                          <a:spcPts val="420"/>
                        </a:spcBef>
                      </a:pPr>
                      <a:endParaRPr sz="650">
                        <a:latin typeface="Times New Roman"/>
                        <a:cs typeface="Times New Roman"/>
                      </a:endParaRPr>
                    </a:p>
                    <a:p>
                      <a:pPr marR="210185" algn="r">
                        <a:lnSpc>
                          <a:spcPct val="100000"/>
                        </a:lnSpc>
                      </a:pPr>
                      <a:r>
                        <a:rPr sz="650" spc="-25" dirty="0">
                          <a:solidFill>
                            <a:srgbClr val="231F20"/>
                          </a:solidFill>
                          <a:latin typeface="Arial MT"/>
                          <a:cs typeface="Arial MT"/>
                        </a:rPr>
                        <a:t>1,4</a:t>
                      </a:r>
                      <a:endParaRPr sz="650">
                        <a:latin typeface="Arial MT"/>
                        <a:cs typeface="Arial MT"/>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0"/>
                  </a:ext>
                </a:extLst>
              </a:tr>
              <a:tr h="617220">
                <a:tc>
                  <a:txBody>
                    <a:bodyPr/>
                    <a:lstStyle/>
                    <a:p>
                      <a:pPr>
                        <a:lnSpc>
                          <a:spcPct val="100000"/>
                        </a:lnSpc>
                      </a:pPr>
                      <a:endParaRPr sz="650">
                        <a:latin typeface="Times New Roman"/>
                        <a:cs typeface="Times New Roman"/>
                      </a:endParaRPr>
                    </a:p>
                    <a:p>
                      <a:pPr>
                        <a:lnSpc>
                          <a:spcPct val="100000"/>
                        </a:lnSpc>
                        <a:spcBef>
                          <a:spcPts val="500"/>
                        </a:spcBef>
                      </a:pPr>
                      <a:endParaRPr sz="650">
                        <a:latin typeface="Times New Roman"/>
                        <a:cs typeface="Times New Roman"/>
                      </a:endParaRPr>
                    </a:p>
                    <a:p>
                      <a:pPr algn="ctr">
                        <a:lnSpc>
                          <a:spcPct val="100000"/>
                        </a:lnSpc>
                        <a:spcBef>
                          <a:spcPts val="5"/>
                        </a:spcBef>
                      </a:pPr>
                      <a:r>
                        <a:rPr sz="650" spc="-25" dirty="0">
                          <a:solidFill>
                            <a:srgbClr val="231F20"/>
                          </a:solidFill>
                          <a:latin typeface="Arial MT"/>
                          <a:cs typeface="Arial MT"/>
                        </a:rPr>
                        <a:t>4,1</a:t>
                      </a:r>
                      <a:endParaRPr sz="650">
                        <a:latin typeface="Arial MT"/>
                        <a:cs typeface="Arial MT"/>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a:lnSpc>
                          <a:spcPct val="100000"/>
                        </a:lnSpc>
                      </a:pPr>
                      <a:endParaRPr sz="650">
                        <a:latin typeface="Times New Roman"/>
                        <a:cs typeface="Times New Roman"/>
                      </a:endParaRPr>
                    </a:p>
                    <a:p>
                      <a:pPr>
                        <a:lnSpc>
                          <a:spcPct val="100000"/>
                        </a:lnSpc>
                        <a:spcBef>
                          <a:spcPts val="500"/>
                        </a:spcBef>
                      </a:pPr>
                      <a:endParaRPr sz="650">
                        <a:latin typeface="Times New Roman"/>
                        <a:cs typeface="Times New Roman"/>
                      </a:endParaRPr>
                    </a:p>
                    <a:p>
                      <a:pPr marR="212090" algn="r">
                        <a:lnSpc>
                          <a:spcPct val="100000"/>
                        </a:lnSpc>
                        <a:spcBef>
                          <a:spcPts val="5"/>
                        </a:spcBef>
                      </a:pPr>
                      <a:r>
                        <a:rPr sz="650" spc="-25" dirty="0">
                          <a:solidFill>
                            <a:srgbClr val="231F20"/>
                          </a:solidFill>
                          <a:latin typeface="Arial MT"/>
                          <a:cs typeface="Arial MT"/>
                        </a:rPr>
                        <a:t>2,2</a:t>
                      </a:r>
                      <a:endParaRPr sz="650">
                        <a:latin typeface="Arial MT"/>
                        <a:cs typeface="Arial MT"/>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5300" y="72527"/>
            <a:ext cx="2559685"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cs typeface="Tahoma"/>
              </a:rPr>
              <a:t>Solving</a:t>
            </a:r>
            <a:r>
              <a:rPr sz="1400" spc="-70" dirty="0">
                <a:latin typeface="Tahoma"/>
                <a:cs typeface="Tahoma"/>
              </a:rPr>
              <a:t> </a:t>
            </a:r>
            <a:r>
              <a:rPr sz="1400" dirty="0">
                <a:latin typeface="Tahoma"/>
                <a:cs typeface="Tahoma"/>
              </a:rPr>
              <a:t>the</a:t>
            </a:r>
            <a:r>
              <a:rPr sz="1400" spc="-70" dirty="0">
                <a:latin typeface="Tahoma"/>
                <a:cs typeface="Tahoma"/>
              </a:rPr>
              <a:t> </a:t>
            </a:r>
            <a:r>
              <a:rPr sz="1400" dirty="0">
                <a:latin typeface="Tahoma"/>
                <a:cs typeface="Tahoma"/>
              </a:rPr>
              <a:t>State</a:t>
            </a:r>
            <a:r>
              <a:rPr sz="1400" spc="-65" dirty="0">
                <a:latin typeface="Tahoma"/>
                <a:cs typeface="Tahoma"/>
              </a:rPr>
              <a:t> </a:t>
            </a:r>
            <a:r>
              <a:rPr sz="1400" dirty="0">
                <a:latin typeface="Tahoma"/>
                <a:cs typeface="Tahoma"/>
              </a:rPr>
              <a:t>of</a:t>
            </a:r>
            <a:r>
              <a:rPr sz="1400" spc="-70" dirty="0">
                <a:latin typeface="Tahoma"/>
                <a:cs typeface="Tahoma"/>
              </a:rPr>
              <a:t> </a:t>
            </a:r>
            <a:r>
              <a:rPr sz="1400" spc="-20" dirty="0">
                <a:latin typeface="Tahoma"/>
                <a:cs typeface="Tahoma"/>
              </a:rPr>
              <a:t>Nature</a:t>
            </a:r>
            <a:r>
              <a:rPr sz="1400" spc="-65" dirty="0">
                <a:latin typeface="Tahoma"/>
                <a:cs typeface="Tahoma"/>
              </a:rPr>
              <a:t> </a:t>
            </a:r>
            <a:r>
              <a:rPr sz="1400" spc="-30" dirty="0">
                <a:latin typeface="Tahoma"/>
                <a:cs typeface="Tahoma"/>
              </a:rPr>
              <a:t>Game</a:t>
            </a:r>
            <a:endParaRPr sz="1400" dirty="0">
              <a:latin typeface="Tahoma"/>
              <a:cs typeface="Tahoma"/>
            </a:endParaRPr>
          </a:p>
        </p:txBody>
      </p:sp>
      <p:sp>
        <p:nvSpPr>
          <p:cNvPr id="3" name="object 3"/>
          <p:cNvSpPr txBox="1"/>
          <p:nvPr/>
        </p:nvSpPr>
        <p:spPr>
          <a:xfrm>
            <a:off x="347294" y="750772"/>
            <a:ext cx="247332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What would a rational decision maker do?</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2559685"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Solving the State of Nature Game</a:t>
            </a:r>
            <a:endParaRPr sz="1400">
              <a:latin typeface="+mn-lt"/>
            </a:endParaRPr>
          </a:p>
        </p:txBody>
      </p:sp>
      <p:sp>
        <p:nvSpPr>
          <p:cNvPr id="3" name="object 3"/>
          <p:cNvSpPr txBox="1"/>
          <p:nvPr/>
        </p:nvSpPr>
        <p:spPr>
          <a:xfrm>
            <a:off x="347294" y="750772"/>
            <a:ext cx="3912870" cy="1948931"/>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What would a rational decision maker do?</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46355">
              <a:lnSpc>
                <a:spcPct val="102600"/>
              </a:lnSpc>
            </a:pPr>
            <a:r>
              <a:rPr sz="1100" dirty="0">
                <a:latin typeface="+mn-lt"/>
                <a:cs typeface="Tahoma"/>
              </a:rPr>
              <a:t>A </a:t>
            </a:r>
            <a:r>
              <a:rPr sz="1100" dirty="0">
                <a:solidFill>
                  <a:srgbClr val="00B0F0"/>
                </a:solidFill>
                <a:latin typeface="+mn-lt"/>
                <a:cs typeface="Tahoma"/>
              </a:rPr>
              <a:t>strategy</a:t>
            </a:r>
            <a:r>
              <a:rPr sz="1100" dirty="0">
                <a:solidFill>
                  <a:srgbClr val="FF0000"/>
                </a:solidFill>
                <a:latin typeface="+mn-lt"/>
                <a:cs typeface="Tahoma"/>
              </a:rPr>
              <a:t> </a:t>
            </a:r>
            <a:r>
              <a:rPr sz="1100" dirty="0">
                <a:latin typeface="+mn-lt"/>
                <a:cs typeface="Tahoma"/>
              </a:rPr>
              <a:t>specifies the choices that are made by a player at every point in a game where that player has a choice to make.</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080">
              <a:lnSpc>
                <a:spcPct val="102600"/>
              </a:lnSpc>
            </a:pPr>
            <a:r>
              <a:rPr sz="1100" dirty="0">
                <a:latin typeface="+mn-lt"/>
                <a:cs typeface="Tahoma"/>
              </a:rPr>
              <a:t>A </a:t>
            </a:r>
            <a:r>
              <a:rPr sz="1100" dirty="0">
                <a:solidFill>
                  <a:srgbClr val="00B0F0"/>
                </a:solidFill>
                <a:latin typeface="+mn-lt"/>
                <a:cs typeface="Tahoma"/>
              </a:rPr>
              <a:t>Nash equilibrium </a:t>
            </a:r>
            <a:r>
              <a:rPr sz="1100" dirty="0">
                <a:latin typeface="+mn-lt"/>
                <a:cs typeface="Tahoma"/>
              </a:rPr>
              <a:t>is a combination of strategies, one for each player, such that each player in the game doesn’t want to unilaterally change their strategy given the strategy adopted by the other player.</a:t>
            </a: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53441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We can find Nash equilibria by looking for each player’s </a:t>
            </a:r>
            <a:r>
              <a:rPr dirty="0">
                <a:solidFill>
                  <a:srgbClr val="00B0F0"/>
                </a:solidFill>
                <a:latin typeface="+mn-lt"/>
              </a:rPr>
              <a:t>best replies.</a:t>
            </a:r>
          </a:p>
        </p:txBody>
      </p:sp>
      <p:sp>
        <p:nvSpPr>
          <p:cNvPr id="3" name="object 3"/>
          <p:cNvSpPr txBox="1"/>
          <p:nvPr/>
        </p:nvSpPr>
        <p:spPr>
          <a:xfrm>
            <a:off x="347294" y="1281276"/>
            <a:ext cx="3843020" cy="1230978"/>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Tahoma"/>
              </a:rPr>
              <a:t>A player’s</a:t>
            </a:r>
            <a:r>
              <a:rPr sz="1100" dirty="0">
                <a:solidFill>
                  <a:srgbClr val="00B0F0"/>
                </a:solidFill>
                <a:latin typeface="+mn-lt"/>
                <a:cs typeface="Tahoma"/>
              </a:rPr>
              <a:t> best replies </a:t>
            </a:r>
            <a:r>
              <a:rPr sz="1100" dirty="0">
                <a:latin typeface="+mn-lt"/>
                <a:cs typeface="Tahoma"/>
              </a:rPr>
              <a:t>indicate the choices that are ‘best’ for </a:t>
            </a:r>
            <a:r>
              <a:rPr sz="1100" i="1" dirty="0">
                <a:latin typeface="+mn-lt"/>
                <a:cs typeface="Trebuchet MS"/>
              </a:rPr>
              <a:t>each</a:t>
            </a:r>
          </a:p>
          <a:p>
            <a:pPr marL="12700">
              <a:lnSpc>
                <a:spcPct val="100000"/>
              </a:lnSpc>
              <a:spcBef>
                <a:spcPts val="35"/>
              </a:spcBef>
            </a:pPr>
            <a:r>
              <a:rPr sz="1100" dirty="0">
                <a:latin typeface="+mn-lt"/>
                <a:cs typeface="Tahoma"/>
              </a:rPr>
              <a:t>of the possible choices the other player might make.</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134620">
              <a:lnSpc>
                <a:spcPct val="102600"/>
              </a:lnSpc>
            </a:pPr>
            <a:r>
              <a:rPr sz="1100" dirty="0">
                <a:latin typeface="+mn-lt"/>
                <a:cs typeface="Tahoma"/>
              </a:rPr>
              <a:t>If both players are doing the best they can given the strategy adopted by the other player, then neither player wants to unilaterally change their strategy – we have a </a:t>
            </a:r>
            <a:r>
              <a:rPr sz="1100" dirty="0">
                <a:solidFill>
                  <a:srgbClr val="00B0F0"/>
                </a:solidFill>
                <a:latin typeface="+mn-lt"/>
                <a:cs typeface="Tahoma"/>
              </a:rPr>
              <a:t>Nash equilibrium.</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38884"/>
            <a:ext cx="3669665" cy="998991"/>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Put yourself in the shoes of individual </a:t>
            </a:r>
            <a:r>
              <a:rPr sz="1100" i="1" dirty="0">
                <a:solidFill>
                  <a:srgbClr val="00B0F0"/>
                </a:solidFill>
                <a:latin typeface="+mn-lt"/>
                <a:cs typeface="Verdana"/>
              </a:rPr>
              <a:t>A</a:t>
            </a:r>
            <a:r>
              <a:rPr sz="1100" dirty="0">
                <a:solidFill>
                  <a:srgbClr val="00B0F0"/>
                </a:solidFill>
                <a:latin typeface="+mn-lt"/>
                <a:cs typeface="Tahoma"/>
              </a:rPr>
              <a:t>.</a:t>
            </a:r>
          </a:p>
          <a:p>
            <a:pPr>
              <a:lnSpc>
                <a:spcPct val="100000"/>
              </a:lnSpc>
              <a:spcBef>
                <a:spcPts val="420"/>
              </a:spcBef>
            </a:pPr>
            <a:endParaRPr sz="1100" dirty="0">
              <a:latin typeface="+mn-lt"/>
              <a:cs typeface="Tahoma"/>
            </a:endParaRPr>
          </a:p>
          <a:p>
            <a:pPr marL="290195" indent="-177800">
              <a:lnSpc>
                <a:spcPct val="100000"/>
              </a:lnSpc>
              <a:spcBef>
                <a:spcPts val="5"/>
              </a:spcBef>
              <a:buAutoNum type="arabicPeriod"/>
              <a:tabLst>
                <a:tab pos="290195" algn="l"/>
              </a:tabLst>
            </a:pPr>
            <a:r>
              <a:rPr sz="1100" dirty="0">
                <a:latin typeface="+mn-lt"/>
                <a:cs typeface="Tahoma"/>
              </a:rPr>
              <a:t>What is your best reply if individual </a:t>
            </a:r>
            <a:r>
              <a:rPr sz="1100" i="1" dirty="0">
                <a:latin typeface="+mn-lt"/>
                <a:cs typeface="Verdana"/>
              </a:rPr>
              <a:t>B </a:t>
            </a:r>
            <a:r>
              <a:rPr sz="1100" dirty="0">
                <a:latin typeface="+mn-lt"/>
                <a:cs typeface="Tahoma"/>
              </a:rPr>
              <a:t>chooses to refrain?</a:t>
            </a:r>
          </a:p>
          <a:p>
            <a:pPr>
              <a:lnSpc>
                <a:spcPct val="100000"/>
              </a:lnSpc>
              <a:spcBef>
                <a:spcPts val="655"/>
              </a:spcBef>
              <a:buFont typeface="Tahoma"/>
              <a:buAutoNum type="arabicPeriod"/>
            </a:pPr>
            <a:endParaRPr sz="1100" dirty="0">
              <a:latin typeface="+mn-lt"/>
              <a:cs typeface="Tahoma"/>
            </a:endParaRPr>
          </a:p>
          <a:p>
            <a:pPr marL="290195" indent="-177800">
              <a:lnSpc>
                <a:spcPct val="100000"/>
              </a:lnSpc>
              <a:spcBef>
                <a:spcPts val="5"/>
              </a:spcBef>
              <a:buAutoNum type="arabicPeriod"/>
              <a:tabLst>
                <a:tab pos="290195" algn="l"/>
              </a:tabLst>
            </a:pPr>
            <a:r>
              <a:rPr sz="1100" dirty="0">
                <a:latin typeface="+mn-lt"/>
                <a:cs typeface="Tahoma"/>
              </a:rPr>
              <a:t>What is your best reply if individual </a:t>
            </a:r>
            <a:r>
              <a:rPr sz="1100" i="1" dirty="0">
                <a:latin typeface="+mn-lt"/>
                <a:cs typeface="Verdana"/>
              </a:rPr>
              <a:t>B </a:t>
            </a:r>
            <a:r>
              <a:rPr sz="1100" dirty="0">
                <a:latin typeface="+mn-lt"/>
                <a:cs typeface="Tahoma"/>
              </a:rPr>
              <a:t>chooses to steal?</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024" y="360056"/>
            <a:ext cx="2084070" cy="180819"/>
          </a:xfrm>
          <a:prstGeom prst="rect">
            <a:avLst/>
          </a:prstGeom>
        </p:spPr>
        <p:txBody>
          <a:bodyPr vert="horz" wrap="square" lIns="0" tIns="11430" rIns="0" bIns="0" rtlCol="0">
            <a:spAutoFit/>
          </a:bodyPr>
          <a:lstStyle/>
          <a:p>
            <a:pPr marL="12700" algn="ctr">
              <a:lnSpc>
                <a:spcPct val="100000"/>
              </a:lnSpc>
              <a:spcBef>
                <a:spcPts val="90"/>
              </a:spcBef>
            </a:pPr>
            <a:r>
              <a:rPr dirty="0">
                <a:latin typeface="+mn-lt"/>
              </a:rPr>
              <a:t>Solving the State of Nature Game I</a:t>
            </a:r>
          </a:p>
        </p:txBody>
      </p:sp>
      <p:sp>
        <p:nvSpPr>
          <p:cNvPr id="3" name="object 3"/>
          <p:cNvSpPr txBox="1"/>
          <p:nvPr/>
        </p:nvSpPr>
        <p:spPr>
          <a:xfrm>
            <a:off x="2449502" y="692643"/>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B</a:t>
            </a:r>
            <a:endParaRPr sz="700">
              <a:latin typeface="+mn-lt"/>
              <a:cs typeface="Arial"/>
            </a:endParaRPr>
          </a:p>
        </p:txBody>
      </p:sp>
      <p:sp>
        <p:nvSpPr>
          <p:cNvPr id="4" name="object 4"/>
          <p:cNvSpPr txBox="1"/>
          <p:nvPr/>
        </p:nvSpPr>
        <p:spPr>
          <a:xfrm>
            <a:off x="1984394" y="829803"/>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5" name="object 5"/>
          <p:cNvSpPr txBox="1"/>
          <p:nvPr/>
        </p:nvSpPr>
        <p:spPr>
          <a:xfrm>
            <a:off x="2764103" y="829803"/>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6" name="object 6"/>
          <p:cNvSpPr txBox="1"/>
          <p:nvPr/>
        </p:nvSpPr>
        <p:spPr>
          <a:xfrm>
            <a:off x="1224162" y="1264966"/>
            <a:ext cx="517525" cy="859210"/>
          </a:xfrm>
          <a:prstGeom prst="rect">
            <a:avLst/>
          </a:prstGeom>
        </p:spPr>
        <p:txBody>
          <a:bodyPr vert="horz" wrap="square" lIns="0" tIns="15240" rIns="0" bIns="0" rtlCol="0">
            <a:spAutoFit/>
          </a:bodyPr>
          <a:lstStyle/>
          <a:p>
            <a:pPr marR="5080" algn="r">
              <a:lnSpc>
                <a:spcPct val="100000"/>
              </a:lnSpc>
              <a:spcBef>
                <a:spcPts val="120"/>
              </a:spcBef>
            </a:pPr>
            <a:r>
              <a:rPr sz="700" dirty="0">
                <a:solidFill>
                  <a:srgbClr val="231F20"/>
                </a:solidFill>
                <a:latin typeface="+mn-lt"/>
                <a:cs typeface="Arial MT"/>
              </a:rPr>
              <a:t>Refrain</a:t>
            </a:r>
            <a:endParaRPr sz="700">
              <a:latin typeface="+mn-lt"/>
              <a:cs typeface="Arial MT"/>
            </a:endParaRPr>
          </a:p>
          <a:p>
            <a:pPr>
              <a:lnSpc>
                <a:spcPct val="100000"/>
              </a:lnSpc>
            </a:pPr>
            <a:endParaRPr sz="700">
              <a:latin typeface="+mn-lt"/>
              <a:cs typeface="Arial MT"/>
            </a:endParaRPr>
          </a:p>
          <a:p>
            <a:pPr>
              <a:lnSpc>
                <a:spcPct val="100000"/>
              </a:lnSpc>
              <a:spcBef>
                <a:spcPts val="350"/>
              </a:spcBef>
            </a:pPr>
            <a:endParaRPr sz="700">
              <a:latin typeface="+mn-lt"/>
              <a:cs typeface="Arial MT"/>
            </a:endParaRPr>
          </a:p>
          <a:p>
            <a:pPr marL="12700">
              <a:lnSpc>
                <a:spcPct val="100000"/>
              </a:lnSpc>
            </a:pPr>
            <a:r>
              <a:rPr sz="700" i="1" dirty="0">
                <a:solidFill>
                  <a:srgbClr val="231F20"/>
                </a:solidFill>
                <a:latin typeface="+mn-lt"/>
                <a:cs typeface="Arial"/>
              </a:rPr>
              <a:t>A</a:t>
            </a:r>
            <a:endParaRPr sz="700">
              <a:latin typeface="+mn-lt"/>
              <a:cs typeface="Arial"/>
            </a:endParaRPr>
          </a:p>
          <a:p>
            <a:pPr>
              <a:lnSpc>
                <a:spcPct val="100000"/>
              </a:lnSpc>
            </a:pPr>
            <a:endParaRPr sz="700">
              <a:latin typeface="+mn-lt"/>
              <a:cs typeface="Arial"/>
            </a:endParaRPr>
          </a:p>
          <a:p>
            <a:pPr>
              <a:lnSpc>
                <a:spcPct val="100000"/>
              </a:lnSpc>
              <a:spcBef>
                <a:spcPts val="310"/>
              </a:spcBef>
            </a:pPr>
            <a:endParaRPr sz="700">
              <a:latin typeface="+mn-lt"/>
              <a:cs typeface="Arial"/>
            </a:endParaRPr>
          </a:p>
          <a:p>
            <a:pPr marR="5080" algn="r">
              <a:lnSpc>
                <a:spcPct val="100000"/>
              </a:lnSpc>
              <a:spcBef>
                <a:spcPts val="5"/>
              </a:spcBef>
            </a:pPr>
            <a:r>
              <a:rPr sz="700" dirty="0">
                <a:solidFill>
                  <a:srgbClr val="231F20"/>
                </a:solidFill>
                <a:latin typeface="+mn-lt"/>
                <a:cs typeface="Arial MT"/>
              </a:rPr>
              <a:t>Steal</a:t>
            </a:r>
            <a:endParaRPr sz="700">
              <a:latin typeface="+mn-lt"/>
              <a:cs typeface="Arial MT"/>
            </a:endParaRPr>
          </a:p>
        </p:txBody>
      </p:sp>
      <p:graphicFrame>
        <p:nvGraphicFramePr>
          <p:cNvPr id="7" name="object 7"/>
          <p:cNvGraphicFramePr>
            <a:graphicFrameLocks noGrp="1"/>
          </p:cNvGraphicFramePr>
          <p:nvPr/>
        </p:nvGraphicFramePr>
        <p:xfrm>
          <a:off x="1796198" y="998242"/>
          <a:ext cx="1389380" cy="1389380"/>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tblGrid>
              <a:tr h="694690">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algn="ctr">
                        <a:lnSpc>
                          <a:spcPct val="100000"/>
                        </a:lnSpc>
                      </a:pPr>
                      <a:r>
                        <a:rPr sz="700" spc="-25" dirty="0">
                          <a:solidFill>
                            <a:srgbClr val="231F20"/>
                          </a:solidFill>
                          <a:latin typeface="Arial MT"/>
                          <a:cs typeface="Arial MT"/>
                        </a:rPr>
                        <a:t>3,3</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marL="76200" algn="ctr">
                        <a:lnSpc>
                          <a:spcPct val="100000"/>
                        </a:lnSpc>
                      </a:pPr>
                      <a:r>
                        <a:rPr sz="700" spc="-25" dirty="0">
                          <a:solidFill>
                            <a:srgbClr val="231F20"/>
                          </a:solidFill>
                          <a:latin typeface="Arial MT"/>
                          <a:cs typeface="Arial MT"/>
                        </a:rPr>
                        <a:t>1,4</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94690">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algn="ctr">
                        <a:lnSpc>
                          <a:spcPct val="100000"/>
                        </a:lnSpc>
                      </a:pPr>
                      <a:r>
                        <a:rPr sz="700" u="sng" spc="-25" dirty="0">
                          <a:solidFill>
                            <a:srgbClr val="231F20"/>
                          </a:solidFill>
                          <a:uFill>
                            <a:solidFill>
                              <a:srgbClr val="231F20"/>
                            </a:solidFill>
                          </a:uFill>
                          <a:latin typeface="Arial MT"/>
                          <a:cs typeface="Arial MT"/>
                        </a:rPr>
                        <a:t>4</a:t>
                      </a:r>
                      <a:r>
                        <a:rPr sz="700" spc="-25" dirty="0">
                          <a:solidFill>
                            <a:srgbClr val="231F20"/>
                          </a:solidFill>
                          <a:latin typeface="Arial MT"/>
                          <a:cs typeface="Arial MT"/>
                        </a:rPr>
                        <a:t>,1</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marL="71755" algn="ctr">
                        <a:lnSpc>
                          <a:spcPct val="100000"/>
                        </a:lnSpc>
                      </a:pPr>
                      <a:r>
                        <a:rPr sz="700" spc="-25" dirty="0">
                          <a:solidFill>
                            <a:srgbClr val="231F20"/>
                          </a:solidFill>
                          <a:latin typeface="Arial MT"/>
                          <a:cs typeface="Arial MT"/>
                        </a:rPr>
                        <a:t>2,2</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sp>
        <p:nvSpPr>
          <p:cNvPr id="8" name="object 8"/>
          <p:cNvSpPr txBox="1"/>
          <p:nvPr/>
        </p:nvSpPr>
        <p:spPr>
          <a:xfrm>
            <a:off x="969899" y="2655175"/>
            <a:ext cx="266890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Steal</a:t>
            </a:r>
            <a:r>
              <a:rPr sz="1100" dirty="0">
                <a:solidFill>
                  <a:srgbClr val="FF0000"/>
                </a:solidFill>
                <a:latin typeface="+mn-lt"/>
                <a:cs typeface="Tahoma"/>
              </a:rPr>
              <a:t> </a:t>
            </a:r>
            <a:r>
              <a:rPr sz="1100" dirty="0">
                <a:latin typeface="+mn-lt"/>
                <a:cs typeface="Tahoma"/>
              </a:rPr>
              <a:t>is the best reply if individual </a:t>
            </a:r>
            <a:r>
              <a:rPr sz="1100" i="1" dirty="0">
                <a:latin typeface="+mn-lt"/>
                <a:cs typeface="Verdana"/>
              </a:rPr>
              <a:t>B </a:t>
            </a:r>
            <a:r>
              <a:rPr sz="1100" dirty="0">
                <a:latin typeface="+mn-lt"/>
                <a:cs typeface="Tahoma"/>
              </a:rPr>
              <a:t>refrains.</a:t>
            </a: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0853" y="360056"/>
            <a:ext cx="2125980" cy="180819"/>
          </a:xfrm>
          <a:prstGeom prst="rect">
            <a:avLst/>
          </a:prstGeom>
        </p:spPr>
        <p:txBody>
          <a:bodyPr vert="horz" wrap="square" lIns="0" tIns="11430" rIns="0" bIns="0" rtlCol="0">
            <a:spAutoFit/>
          </a:bodyPr>
          <a:lstStyle/>
          <a:p>
            <a:pPr marL="12700" algn="ctr">
              <a:lnSpc>
                <a:spcPct val="100000"/>
              </a:lnSpc>
              <a:spcBef>
                <a:spcPts val="90"/>
              </a:spcBef>
            </a:pPr>
            <a:r>
              <a:rPr dirty="0">
                <a:latin typeface="+mn-lt"/>
              </a:rPr>
              <a:t>Solving the State of Nature Game II</a:t>
            </a:r>
          </a:p>
        </p:txBody>
      </p:sp>
      <p:sp>
        <p:nvSpPr>
          <p:cNvPr id="3" name="object 3"/>
          <p:cNvSpPr txBox="1"/>
          <p:nvPr/>
        </p:nvSpPr>
        <p:spPr>
          <a:xfrm>
            <a:off x="2449502" y="692643"/>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B</a:t>
            </a:r>
            <a:endParaRPr sz="700">
              <a:latin typeface="+mn-lt"/>
              <a:cs typeface="Arial"/>
            </a:endParaRPr>
          </a:p>
        </p:txBody>
      </p:sp>
      <p:sp>
        <p:nvSpPr>
          <p:cNvPr id="4" name="object 4"/>
          <p:cNvSpPr txBox="1"/>
          <p:nvPr/>
        </p:nvSpPr>
        <p:spPr>
          <a:xfrm>
            <a:off x="1984394" y="829803"/>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5" name="object 5"/>
          <p:cNvSpPr txBox="1"/>
          <p:nvPr/>
        </p:nvSpPr>
        <p:spPr>
          <a:xfrm>
            <a:off x="2724784" y="829803"/>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6" name="object 6"/>
          <p:cNvSpPr txBox="1"/>
          <p:nvPr/>
        </p:nvSpPr>
        <p:spPr>
          <a:xfrm>
            <a:off x="1224162" y="1264966"/>
            <a:ext cx="517525" cy="859210"/>
          </a:xfrm>
          <a:prstGeom prst="rect">
            <a:avLst/>
          </a:prstGeom>
        </p:spPr>
        <p:txBody>
          <a:bodyPr vert="horz" wrap="square" lIns="0" tIns="15240" rIns="0" bIns="0" rtlCol="0">
            <a:spAutoFit/>
          </a:bodyPr>
          <a:lstStyle/>
          <a:p>
            <a:pPr marR="5080" algn="r">
              <a:lnSpc>
                <a:spcPct val="100000"/>
              </a:lnSpc>
              <a:spcBef>
                <a:spcPts val="120"/>
              </a:spcBef>
            </a:pPr>
            <a:r>
              <a:rPr sz="700" dirty="0">
                <a:solidFill>
                  <a:srgbClr val="231F20"/>
                </a:solidFill>
                <a:latin typeface="+mn-lt"/>
                <a:cs typeface="Arial MT"/>
              </a:rPr>
              <a:t>Refrain</a:t>
            </a:r>
            <a:endParaRPr sz="700">
              <a:latin typeface="+mn-lt"/>
              <a:cs typeface="Arial MT"/>
            </a:endParaRPr>
          </a:p>
          <a:p>
            <a:pPr>
              <a:lnSpc>
                <a:spcPct val="100000"/>
              </a:lnSpc>
            </a:pPr>
            <a:endParaRPr sz="700">
              <a:latin typeface="+mn-lt"/>
              <a:cs typeface="Arial MT"/>
            </a:endParaRPr>
          </a:p>
          <a:p>
            <a:pPr>
              <a:lnSpc>
                <a:spcPct val="100000"/>
              </a:lnSpc>
              <a:spcBef>
                <a:spcPts val="350"/>
              </a:spcBef>
            </a:pPr>
            <a:endParaRPr sz="700">
              <a:latin typeface="+mn-lt"/>
              <a:cs typeface="Arial MT"/>
            </a:endParaRPr>
          </a:p>
          <a:p>
            <a:pPr marL="12700">
              <a:lnSpc>
                <a:spcPct val="100000"/>
              </a:lnSpc>
            </a:pPr>
            <a:r>
              <a:rPr sz="700" i="1" dirty="0">
                <a:solidFill>
                  <a:srgbClr val="231F20"/>
                </a:solidFill>
                <a:latin typeface="+mn-lt"/>
                <a:cs typeface="Arial"/>
              </a:rPr>
              <a:t>A</a:t>
            </a:r>
            <a:endParaRPr sz="700">
              <a:latin typeface="+mn-lt"/>
              <a:cs typeface="Arial"/>
            </a:endParaRPr>
          </a:p>
          <a:p>
            <a:pPr>
              <a:lnSpc>
                <a:spcPct val="100000"/>
              </a:lnSpc>
            </a:pPr>
            <a:endParaRPr sz="700">
              <a:latin typeface="+mn-lt"/>
              <a:cs typeface="Arial"/>
            </a:endParaRPr>
          </a:p>
          <a:p>
            <a:pPr>
              <a:lnSpc>
                <a:spcPct val="100000"/>
              </a:lnSpc>
              <a:spcBef>
                <a:spcPts val="265"/>
              </a:spcBef>
            </a:pPr>
            <a:endParaRPr sz="700">
              <a:latin typeface="+mn-lt"/>
              <a:cs typeface="Arial"/>
            </a:endParaRPr>
          </a:p>
          <a:p>
            <a:pPr marR="11430" algn="r">
              <a:lnSpc>
                <a:spcPct val="100000"/>
              </a:lnSpc>
              <a:spcBef>
                <a:spcPts val="5"/>
              </a:spcBef>
            </a:pPr>
            <a:r>
              <a:rPr sz="700" dirty="0">
                <a:solidFill>
                  <a:srgbClr val="231F20"/>
                </a:solidFill>
                <a:latin typeface="+mn-lt"/>
                <a:cs typeface="Arial MT"/>
              </a:rPr>
              <a:t>Steal</a:t>
            </a:r>
            <a:endParaRPr sz="700">
              <a:latin typeface="+mn-lt"/>
              <a:cs typeface="Arial MT"/>
            </a:endParaRPr>
          </a:p>
        </p:txBody>
      </p:sp>
      <p:graphicFrame>
        <p:nvGraphicFramePr>
          <p:cNvPr id="7" name="object 7"/>
          <p:cNvGraphicFramePr>
            <a:graphicFrameLocks noGrp="1"/>
          </p:cNvGraphicFramePr>
          <p:nvPr/>
        </p:nvGraphicFramePr>
        <p:xfrm>
          <a:off x="1796198" y="998242"/>
          <a:ext cx="1389380" cy="1389380"/>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tblGrid>
              <a:tr h="694690">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algn="ctr">
                        <a:lnSpc>
                          <a:spcPct val="100000"/>
                        </a:lnSpc>
                      </a:pPr>
                      <a:r>
                        <a:rPr sz="700" spc="-25" dirty="0">
                          <a:solidFill>
                            <a:srgbClr val="231F20"/>
                          </a:solidFill>
                          <a:latin typeface="Arial MT"/>
                          <a:cs typeface="Arial MT"/>
                        </a:rPr>
                        <a:t>3,3</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585"/>
                        </a:spcBef>
                      </a:pPr>
                      <a:endParaRPr sz="700">
                        <a:latin typeface="Times New Roman"/>
                        <a:cs typeface="Times New Roman"/>
                      </a:endParaRPr>
                    </a:p>
                    <a:p>
                      <a:pPr algn="ctr">
                        <a:lnSpc>
                          <a:spcPct val="100000"/>
                        </a:lnSpc>
                      </a:pPr>
                      <a:r>
                        <a:rPr sz="700" spc="-25" dirty="0">
                          <a:solidFill>
                            <a:srgbClr val="231F20"/>
                          </a:solidFill>
                          <a:latin typeface="Arial MT"/>
                          <a:cs typeface="Arial MT"/>
                        </a:rPr>
                        <a:t>1,4</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94690">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algn="ctr">
                        <a:lnSpc>
                          <a:spcPct val="100000"/>
                        </a:lnSpc>
                      </a:pPr>
                      <a:r>
                        <a:rPr sz="700" u="sng" spc="-25" dirty="0">
                          <a:solidFill>
                            <a:srgbClr val="231F20"/>
                          </a:solidFill>
                          <a:uFill>
                            <a:solidFill>
                              <a:srgbClr val="231F20"/>
                            </a:solidFill>
                          </a:uFill>
                          <a:latin typeface="Arial MT"/>
                          <a:cs typeface="Arial MT"/>
                        </a:rPr>
                        <a:t>4</a:t>
                      </a:r>
                      <a:r>
                        <a:rPr sz="700" spc="-25" dirty="0">
                          <a:solidFill>
                            <a:srgbClr val="231F20"/>
                          </a:solidFill>
                          <a:latin typeface="Arial MT"/>
                          <a:cs typeface="Arial MT"/>
                        </a:rPr>
                        <a:t>,1</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algn="ctr">
                        <a:lnSpc>
                          <a:spcPct val="100000"/>
                        </a:lnSpc>
                      </a:pPr>
                      <a:r>
                        <a:rPr sz="700" u="sng" spc="-25" dirty="0">
                          <a:solidFill>
                            <a:srgbClr val="231F20"/>
                          </a:solidFill>
                          <a:uFill>
                            <a:solidFill>
                              <a:srgbClr val="231F20"/>
                            </a:solidFill>
                          </a:uFill>
                          <a:latin typeface="Arial MT"/>
                          <a:cs typeface="Arial MT"/>
                        </a:rPr>
                        <a:t>2</a:t>
                      </a:r>
                      <a:r>
                        <a:rPr sz="700" spc="-25" dirty="0">
                          <a:solidFill>
                            <a:srgbClr val="231F20"/>
                          </a:solidFill>
                          <a:latin typeface="Arial MT"/>
                          <a:cs typeface="Arial MT"/>
                        </a:rPr>
                        <a:t>,2</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sp>
        <p:nvSpPr>
          <p:cNvPr id="8" name="object 8"/>
          <p:cNvSpPr txBox="1"/>
          <p:nvPr/>
        </p:nvSpPr>
        <p:spPr>
          <a:xfrm>
            <a:off x="1022616" y="2655175"/>
            <a:ext cx="256349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Steal</a:t>
            </a:r>
            <a:r>
              <a:rPr sz="1100" dirty="0">
                <a:solidFill>
                  <a:srgbClr val="FF0000"/>
                </a:solidFill>
                <a:latin typeface="+mn-lt"/>
                <a:cs typeface="Tahoma"/>
              </a:rPr>
              <a:t> </a:t>
            </a:r>
            <a:r>
              <a:rPr sz="1100" dirty="0">
                <a:latin typeface="+mn-lt"/>
                <a:cs typeface="Tahoma"/>
              </a:rPr>
              <a:t>is the best reply if individual </a:t>
            </a:r>
            <a:r>
              <a:rPr sz="1100" i="1" dirty="0">
                <a:latin typeface="+mn-lt"/>
                <a:cs typeface="Verdana"/>
              </a:rPr>
              <a:t>B </a:t>
            </a:r>
            <a:r>
              <a:rPr sz="1100" dirty="0">
                <a:latin typeface="+mn-lt"/>
                <a:cs typeface="Tahoma"/>
              </a:rPr>
              <a:t>steals.</a:t>
            </a: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38884"/>
            <a:ext cx="3662045" cy="998991"/>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Now put yourself in the shoes of individual </a:t>
            </a:r>
            <a:r>
              <a:rPr sz="1100" i="1" dirty="0">
                <a:solidFill>
                  <a:srgbClr val="00B0F0"/>
                </a:solidFill>
                <a:latin typeface="+mn-lt"/>
                <a:cs typeface="Verdana"/>
              </a:rPr>
              <a:t>B</a:t>
            </a:r>
            <a:r>
              <a:rPr sz="1100" dirty="0">
                <a:solidFill>
                  <a:srgbClr val="00B0F0"/>
                </a:solidFill>
                <a:latin typeface="+mn-lt"/>
                <a:cs typeface="Tahoma"/>
              </a:rPr>
              <a:t>.</a:t>
            </a:r>
          </a:p>
          <a:p>
            <a:pPr>
              <a:lnSpc>
                <a:spcPct val="100000"/>
              </a:lnSpc>
              <a:spcBef>
                <a:spcPts val="420"/>
              </a:spcBef>
            </a:pPr>
            <a:endParaRPr sz="1100" dirty="0">
              <a:latin typeface="+mn-lt"/>
              <a:cs typeface="Tahoma"/>
            </a:endParaRPr>
          </a:p>
          <a:p>
            <a:pPr marL="290195" indent="-177800">
              <a:lnSpc>
                <a:spcPct val="100000"/>
              </a:lnSpc>
              <a:spcBef>
                <a:spcPts val="5"/>
              </a:spcBef>
              <a:buAutoNum type="arabicPeriod"/>
              <a:tabLst>
                <a:tab pos="290195" algn="l"/>
              </a:tabLst>
            </a:pPr>
            <a:r>
              <a:rPr sz="1100" dirty="0">
                <a:latin typeface="+mn-lt"/>
                <a:cs typeface="Tahoma"/>
              </a:rPr>
              <a:t>What is your best reply if individual </a:t>
            </a:r>
            <a:r>
              <a:rPr sz="1100" i="1" dirty="0">
                <a:latin typeface="+mn-lt"/>
                <a:cs typeface="Verdana"/>
              </a:rPr>
              <a:t>A </a:t>
            </a:r>
            <a:r>
              <a:rPr sz="1100" dirty="0">
                <a:latin typeface="+mn-lt"/>
                <a:cs typeface="Tahoma"/>
              </a:rPr>
              <a:t>chooses to refrain?</a:t>
            </a:r>
          </a:p>
          <a:p>
            <a:pPr>
              <a:lnSpc>
                <a:spcPct val="100000"/>
              </a:lnSpc>
              <a:spcBef>
                <a:spcPts val="655"/>
              </a:spcBef>
              <a:buFont typeface="Tahoma"/>
              <a:buAutoNum type="arabicPeriod"/>
            </a:pPr>
            <a:endParaRPr sz="1100" dirty="0">
              <a:latin typeface="+mn-lt"/>
              <a:cs typeface="Tahoma"/>
            </a:endParaRPr>
          </a:p>
          <a:p>
            <a:pPr marL="290195" indent="-177800">
              <a:lnSpc>
                <a:spcPct val="100000"/>
              </a:lnSpc>
              <a:spcBef>
                <a:spcPts val="5"/>
              </a:spcBef>
              <a:buAutoNum type="arabicPeriod"/>
              <a:tabLst>
                <a:tab pos="290195" algn="l"/>
              </a:tabLst>
            </a:pPr>
            <a:r>
              <a:rPr sz="1100" dirty="0">
                <a:latin typeface="+mn-lt"/>
                <a:cs typeface="Tahoma"/>
              </a:rPr>
              <a:t>What is your best reply if individual </a:t>
            </a:r>
            <a:r>
              <a:rPr sz="1100" i="1" dirty="0">
                <a:latin typeface="+mn-lt"/>
                <a:cs typeface="Verdana"/>
              </a:rPr>
              <a:t>A </a:t>
            </a:r>
            <a:r>
              <a:rPr sz="1100" dirty="0">
                <a:latin typeface="+mn-lt"/>
                <a:cs typeface="Tahoma"/>
              </a:rPr>
              <a:t>chooses to steal?</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5068"/>
            <a:ext cx="3884929" cy="53594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Max Weber: </a:t>
            </a:r>
            <a:r>
              <a:rPr sz="1100" dirty="0">
                <a:latin typeface="+mn-lt"/>
                <a:cs typeface="Tahoma"/>
              </a:rPr>
              <a:t>The state “is a human community that (successfully) claims the monopoly of the legitimate use of physical force within a given territory.”</a:t>
            </a: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9682" y="360056"/>
            <a:ext cx="2168525" cy="180819"/>
          </a:xfrm>
          <a:prstGeom prst="rect">
            <a:avLst/>
          </a:prstGeom>
        </p:spPr>
        <p:txBody>
          <a:bodyPr vert="horz" wrap="square" lIns="0" tIns="11430" rIns="0" bIns="0" rtlCol="0">
            <a:spAutoFit/>
          </a:bodyPr>
          <a:lstStyle/>
          <a:p>
            <a:pPr marL="12700" algn="ctr">
              <a:lnSpc>
                <a:spcPct val="100000"/>
              </a:lnSpc>
              <a:spcBef>
                <a:spcPts val="90"/>
              </a:spcBef>
            </a:pPr>
            <a:r>
              <a:rPr dirty="0">
                <a:latin typeface="+mn-lt"/>
              </a:rPr>
              <a:t>Solving the State of Nature Game III</a:t>
            </a:r>
          </a:p>
        </p:txBody>
      </p:sp>
      <p:sp>
        <p:nvSpPr>
          <p:cNvPr id="3" name="object 3"/>
          <p:cNvSpPr txBox="1"/>
          <p:nvPr/>
        </p:nvSpPr>
        <p:spPr>
          <a:xfrm>
            <a:off x="2449502" y="692643"/>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B</a:t>
            </a:r>
            <a:endParaRPr sz="700">
              <a:latin typeface="+mn-lt"/>
              <a:cs typeface="Arial"/>
            </a:endParaRPr>
          </a:p>
        </p:txBody>
      </p:sp>
      <p:sp>
        <p:nvSpPr>
          <p:cNvPr id="4" name="object 4"/>
          <p:cNvSpPr txBox="1"/>
          <p:nvPr/>
        </p:nvSpPr>
        <p:spPr>
          <a:xfrm>
            <a:off x="1984394" y="829803"/>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5" name="object 5"/>
          <p:cNvSpPr txBox="1"/>
          <p:nvPr/>
        </p:nvSpPr>
        <p:spPr>
          <a:xfrm>
            <a:off x="2729813" y="829803"/>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6" name="object 6"/>
          <p:cNvSpPr txBox="1"/>
          <p:nvPr/>
        </p:nvSpPr>
        <p:spPr>
          <a:xfrm>
            <a:off x="1224162" y="1264966"/>
            <a:ext cx="517525" cy="859210"/>
          </a:xfrm>
          <a:prstGeom prst="rect">
            <a:avLst/>
          </a:prstGeom>
        </p:spPr>
        <p:txBody>
          <a:bodyPr vert="horz" wrap="square" lIns="0" tIns="15240" rIns="0" bIns="0" rtlCol="0">
            <a:spAutoFit/>
          </a:bodyPr>
          <a:lstStyle/>
          <a:p>
            <a:pPr marR="5080" algn="r">
              <a:lnSpc>
                <a:spcPct val="100000"/>
              </a:lnSpc>
              <a:spcBef>
                <a:spcPts val="120"/>
              </a:spcBef>
            </a:pPr>
            <a:r>
              <a:rPr sz="700" dirty="0">
                <a:solidFill>
                  <a:srgbClr val="231F20"/>
                </a:solidFill>
                <a:latin typeface="+mn-lt"/>
                <a:cs typeface="Arial MT"/>
              </a:rPr>
              <a:t>Refrain</a:t>
            </a:r>
            <a:endParaRPr sz="700">
              <a:latin typeface="+mn-lt"/>
              <a:cs typeface="Arial MT"/>
            </a:endParaRPr>
          </a:p>
          <a:p>
            <a:pPr>
              <a:lnSpc>
                <a:spcPct val="100000"/>
              </a:lnSpc>
            </a:pPr>
            <a:endParaRPr sz="700">
              <a:latin typeface="+mn-lt"/>
              <a:cs typeface="Arial MT"/>
            </a:endParaRPr>
          </a:p>
          <a:p>
            <a:pPr>
              <a:lnSpc>
                <a:spcPct val="100000"/>
              </a:lnSpc>
              <a:spcBef>
                <a:spcPts val="350"/>
              </a:spcBef>
            </a:pPr>
            <a:endParaRPr sz="700">
              <a:latin typeface="+mn-lt"/>
              <a:cs typeface="Arial MT"/>
            </a:endParaRPr>
          </a:p>
          <a:p>
            <a:pPr marL="12700">
              <a:lnSpc>
                <a:spcPct val="100000"/>
              </a:lnSpc>
            </a:pPr>
            <a:r>
              <a:rPr sz="700" i="1" dirty="0">
                <a:solidFill>
                  <a:srgbClr val="231F20"/>
                </a:solidFill>
                <a:latin typeface="+mn-lt"/>
                <a:cs typeface="Arial"/>
              </a:rPr>
              <a:t>A</a:t>
            </a:r>
            <a:endParaRPr sz="700">
              <a:latin typeface="+mn-lt"/>
              <a:cs typeface="Arial"/>
            </a:endParaRPr>
          </a:p>
          <a:p>
            <a:pPr>
              <a:lnSpc>
                <a:spcPct val="100000"/>
              </a:lnSpc>
            </a:pPr>
            <a:endParaRPr sz="700">
              <a:latin typeface="+mn-lt"/>
              <a:cs typeface="Arial"/>
            </a:endParaRPr>
          </a:p>
          <a:p>
            <a:pPr>
              <a:lnSpc>
                <a:spcPct val="100000"/>
              </a:lnSpc>
              <a:spcBef>
                <a:spcPts val="265"/>
              </a:spcBef>
            </a:pPr>
            <a:endParaRPr sz="700">
              <a:latin typeface="+mn-lt"/>
              <a:cs typeface="Arial"/>
            </a:endParaRPr>
          </a:p>
          <a:p>
            <a:pPr marR="11430" algn="r">
              <a:lnSpc>
                <a:spcPct val="100000"/>
              </a:lnSpc>
              <a:spcBef>
                <a:spcPts val="5"/>
              </a:spcBef>
            </a:pPr>
            <a:r>
              <a:rPr sz="700" dirty="0">
                <a:solidFill>
                  <a:srgbClr val="231F20"/>
                </a:solidFill>
                <a:latin typeface="+mn-lt"/>
                <a:cs typeface="Arial MT"/>
              </a:rPr>
              <a:t>Steal</a:t>
            </a:r>
            <a:endParaRPr sz="700">
              <a:latin typeface="+mn-lt"/>
              <a:cs typeface="Arial MT"/>
            </a:endParaRPr>
          </a:p>
        </p:txBody>
      </p:sp>
      <p:graphicFrame>
        <p:nvGraphicFramePr>
          <p:cNvPr id="7" name="object 7"/>
          <p:cNvGraphicFramePr>
            <a:graphicFrameLocks noGrp="1"/>
          </p:cNvGraphicFramePr>
          <p:nvPr/>
        </p:nvGraphicFramePr>
        <p:xfrm>
          <a:off x="1796198" y="998242"/>
          <a:ext cx="1389380" cy="1389380"/>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tblGrid>
              <a:tr h="694690">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algn="ctr">
                        <a:lnSpc>
                          <a:spcPct val="100000"/>
                        </a:lnSpc>
                      </a:pPr>
                      <a:r>
                        <a:rPr sz="700" spc="-25" dirty="0">
                          <a:solidFill>
                            <a:srgbClr val="231F20"/>
                          </a:solidFill>
                          <a:latin typeface="Arial MT"/>
                          <a:cs typeface="Arial MT"/>
                        </a:rPr>
                        <a:t>3,3</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marL="8255" algn="ctr">
                        <a:lnSpc>
                          <a:spcPct val="100000"/>
                        </a:lnSpc>
                      </a:pPr>
                      <a:r>
                        <a:rPr sz="700" spc="-25" dirty="0">
                          <a:solidFill>
                            <a:srgbClr val="231F20"/>
                          </a:solidFill>
                          <a:latin typeface="Arial MT"/>
                          <a:cs typeface="Arial MT"/>
                        </a:rPr>
                        <a:t>1,4</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94690">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algn="ctr">
                        <a:lnSpc>
                          <a:spcPct val="100000"/>
                        </a:lnSpc>
                      </a:pPr>
                      <a:r>
                        <a:rPr sz="700" u="sng" spc="-25" dirty="0">
                          <a:solidFill>
                            <a:srgbClr val="231F20"/>
                          </a:solidFill>
                          <a:uFill>
                            <a:solidFill>
                              <a:srgbClr val="231F20"/>
                            </a:solidFill>
                          </a:uFill>
                          <a:latin typeface="Arial MT"/>
                          <a:cs typeface="Arial MT"/>
                        </a:rPr>
                        <a:t>4</a:t>
                      </a:r>
                      <a:r>
                        <a:rPr sz="700" spc="-25" dirty="0">
                          <a:solidFill>
                            <a:srgbClr val="231F20"/>
                          </a:solidFill>
                          <a:latin typeface="Arial MT"/>
                          <a:cs typeface="Arial MT"/>
                        </a:rPr>
                        <a:t>,1</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marL="3175" algn="ctr">
                        <a:lnSpc>
                          <a:spcPct val="100000"/>
                        </a:lnSpc>
                      </a:pPr>
                      <a:r>
                        <a:rPr sz="700" u="sng" spc="-25" dirty="0">
                          <a:solidFill>
                            <a:srgbClr val="231F20"/>
                          </a:solidFill>
                          <a:uFill>
                            <a:solidFill>
                              <a:srgbClr val="231F20"/>
                            </a:solidFill>
                          </a:uFill>
                          <a:latin typeface="Arial MT"/>
                          <a:cs typeface="Arial MT"/>
                        </a:rPr>
                        <a:t>2</a:t>
                      </a:r>
                      <a:r>
                        <a:rPr sz="700" spc="-25" dirty="0">
                          <a:solidFill>
                            <a:srgbClr val="231F20"/>
                          </a:solidFill>
                          <a:latin typeface="Arial MT"/>
                          <a:cs typeface="Arial MT"/>
                        </a:rPr>
                        <a:t>,2</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pic>
        <p:nvPicPr>
          <p:cNvPr id="8" name="object 8"/>
          <p:cNvPicPr/>
          <p:nvPr/>
        </p:nvPicPr>
        <p:blipFill>
          <a:blip r:embed="rId2" cstate="print"/>
          <a:stretch>
            <a:fillRect/>
          </a:stretch>
        </p:blipFill>
        <p:spPr>
          <a:xfrm>
            <a:off x="2847700" y="1294569"/>
            <a:ext cx="84410" cy="84410"/>
          </a:xfrm>
          <a:prstGeom prst="rect">
            <a:avLst/>
          </a:prstGeom>
        </p:spPr>
      </p:pic>
      <p:sp>
        <p:nvSpPr>
          <p:cNvPr id="9" name="object 9"/>
          <p:cNvSpPr txBox="1"/>
          <p:nvPr/>
        </p:nvSpPr>
        <p:spPr>
          <a:xfrm>
            <a:off x="973963" y="2655175"/>
            <a:ext cx="266065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Steal</a:t>
            </a:r>
            <a:r>
              <a:rPr sz="1100" dirty="0">
                <a:solidFill>
                  <a:srgbClr val="FF0000"/>
                </a:solidFill>
                <a:latin typeface="+mn-lt"/>
                <a:cs typeface="Tahoma"/>
              </a:rPr>
              <a:t> </a:t>
            </a:r>
            <a:r>
              <a:rPr sz="1100" dirty="0">
                <a:latin typeface="+mn-lt"/>
                <a:cs typeface="Tahoma"/>
              </a:rPr>
              <a:t>is the best reply if individual </a:t>
            </a:r>
            <a:r>
              <a:rPr sz="1100" i="1" dirty="0">
                <a:latin typeface="+mn-lt"/>
                <a:cs typeface="Verdana"/>
              </a:rPr>
              <a:t>A </a:t>
            </a:r>
            <a:r>
              <a:rPr sz="1100" dirty="0">
                <a:latin typeface="+mn-lt"/>
                <a:cs typeface="Tahoma"/>
              </a:rPr>
              <a:t>refrains.</a:t>
            </a: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5834" y="360056"/>
            <a:ext cx="2176145" cy="180819"/>
          </a:xfrm>
          <a:prstGeom prst="rect">
            <a:avLst/>
          </a:prstGeom>
        </p:spPr>
        <p:txBody>
          <a:bodyPr vert="horz" wrap="square" lIns="0" tIns="11430" rIns="0" bIns="0" rtlCol="0">
            <a:spAutoFit/>
          </a:bodyPr>
          <a:lstStyle/>
          <a:p>
            <a:pPr marL="12700" algn="ctr">
              <a:lnSpc>
                <a:spcPct val="100000"/>
              </a:lnSpc>
              <a:spcBef>
                <a:spcPts val="90"/>
              </a:spcBef>
            </a:pPr>
            <a:r>
              <a:rPr dirty="0">
                <a:latin typeface="+mn-lt"/>
              </a:rPr>
              <a:t>Solving the State of Nature Game IV</a:t>
            </a:r>
          </a:p>
        </p:txBody>
      </p:sp>
      <p:sp>
        <p:nvSpPr>
          <p:cNvPr id="3" name="object 3"/>
          <p:cNvSpPr txBox="1"/>
          <p:nvPr/>
        </p:nvSpPr>
        <p:spPr>
          <a:xfrm>
            <a:off x="2449502" y="692643"/>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B</a:t>
            </a:r>
            <a:endParaRPr sz="700">
              <a:latin typeface="+mn-lt"/>
              <a:cs typeface="Arial"/>
            </a:endParaRPr>
          </a:p>
        </p:txBody>
      </p:sp>
      <p:sp>
        <p:nvSpPr>
          <p:cNvPr id="4" name="object 4"/>
          <p:cNvSpPr txBox="1"/>
          <p:nvPr/>
        </p:nvSpPr>
        <p:spPr>
          <a:xfrm>
            <a:off x="1995422" y="829803"/>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5" name="object 5"/>
          <p:cNvSpPr txBox="1"/>
          <p:nvPr/>
        </p:nvSpPr>
        <p:spPr>
          <a:xfrm>
            <a:off x="2734714" y="829803"/>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6" name="object 6"/>
          <p:cNvSpPr txBox="1"/>
          <p:nvPr/>
        </p:nvSpPr>
        <p:spPr>
          <a:xfrm>
            <a:off x="1224217" y="1264966"/>
            <a:ext cx="517525" cy="859210"/>
          </a:xfrm>
          <a:prstGeom prst="rect">
            <a:avLst/>
          </a:prstGeom>
        </p:spPr>
        <p:txBody>
          <a:bodyPr vert="horz" wrap="square" lIns="0" tIns="15240" rIns="0" bIns="0" rtlCol="0">
            <a:spAutoFit/>
          </a:bodyPr>
          <a:lstStyle/>
          <a:p>
            <a:pPr marR="5080" algn="r">
              <a:lnSpc>
                <a:spcPct val="100000"/>
              </a:lnSpc>
              <a:spcBef>
                <a:spcPts val="120"/>
              </a:spcBef>
            </a:pPr>
            <a:r>
              <a:rPr sz="700" dirty="0">
                <a:solidFill>
                  <a:srgbClr val="231F20"/>
                </a:solidFill>
                <a:latin typeface="+mn-lt"/>
                <a:cs typeface="Arial MT"/>
              </a:rPr>
              <a:t>Refrain</a:t>
            </a:r>
            <a:endParaRPr sz="700">
              <a:latin typeface="+mn-lt"/>
              <a:cs typeface="Arial MT"/>
            </a:endParaRPr>
          </a:p>
          <a:p>
            <a:pPr>
              <a:lnSpc>
                <a:spcPct val="100000"/>
              </a:lnSpc>
            </a:pPr>
            <a:endParaRPr sz="700">
              <a:latin typeface="+mn-lt"/>
              <a:cs typeface="Arial MT"/>
            </a:endParaRPr>
          </a:p>
          <a:p>
            <a:pPr>
              <a:lnSpc>
                <a:spcPct val="100000"/>
              </a:lnSpc>
              <a:spcBef>
                <a:spcPts val="350"/>
              </a:spcBef>
            </a:pPr>
            <a:endParaRPr sz="700">
              <a:latin typeface="+mn-lt"/>
              <a:cs typeface="Arial MT"/>
            </a:endParaRPr>
          </a:p>
          <a:p>
            <a:pPr marL="12700">
              <a:lnSpc>
                <a:spcPct val="100000"/>
              </a:lnSpc>
            </a:pPr>
            <a:r>
              <a:rPr sz="700" i="1" dirty="0">
                <a:solidFill>
                  <a:srgbClr val="231F20"/>
                </a:solidFill>
                <a:latin typeface="+mn-lt"/>
                <a:cs typeface="Arial"/>
              </a:rPr>
              <a:t>A</a:t>
            </a:r>
            <a:endParaRPr sz="700">
              <a:latin typeface="+mn-lt"/>
              <a:cs typeface="Arial"/>
            </a:endParaRPr>
          </a:p>
          <a:p>
            <a:pPr>
              <a:lnSpc>
                <a:spcPct val="100000"/>
              </a:lnSpc>
            </a:pPr>
            <a:endParaRPr sz="700">
              <a:latin typeface="+mn-lt"/>
              <a:cs typeface="Arial"/>
            </a:endParaRPr>
          </a:p>
          <a:p>
            <a:pPr>
              <a:lnSpc>
                <a:spcPct val="100000"/>
              </a:lnSpc>
              <a:spcBef>
                <a:spcPts val="265"/>
              </a:spcBef>
            </a:pPr>
            <a:endParaRPr sz="700">
              <a:latin typeface="+mn-lt"/>
              <a:cs typeface="Arial"/>
            </a:endParaRPr>
          </a:p>
          <a:p>
            <a:pPr marR="11430" algn="r">
              <a:lnSpc>
                <a:spcPct val="100000"/>
              </a:lnSpc>
              <a:spcBef>
                <a:spcPts val="5"/>
              </a:spcBef>
            </a:pPr>
            <a:r>
              <a:rPr sz="700" dirty="0">
                <a:solidFill>
                  <a:srgbClr val="231F20"/>
                </a:solidFill>
                <a:latin typeface="+mn-lt"/>
                <a:cs typeface="Arial MT"/>
              </a:rPr>
              <a:t>Steal</a:t>
            </a:r>
            <a:endParaRPr sz="700">
              <a:latin typeface="+mn-lt"/>
              <a:cs typeface="Arial MT"/>
            </a:endParaRPr>
          </a:p>
        </p:txBody>
      </p:sp>
      <p:graphicFrame>
        <p:nvGraphicFramePr>
          <p:cNvPr id="7" name="object 7"/>
          <p:cNvGraphicFramePr>
            <a:graphicFrameLocks noGrp="1"/>
          </p:cNvGraphicFramePr>
          <p:nvPr/>
        </p:nvGraphicFramePr>
        <p:xfrm>
          <a:off x="1796198" y="998242"/>
          <a:ext cx="1389380" cy="1389380"/>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tblGrid>
              <a:tr h="694690">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algn="ctr">
                        <a:lnSpc>
                          <a:spcPct val="100000"/>
                        </a:lnSpc>
                      </a:pPr>
                      <a:r>
                        <a:rPr sz="700" spc="-25" dirty="0">
                          <a:solidFill>
                            <a:srgbClr val="231F20"/>
                          </a:solidFill>
                          <a:latin typeface="Arial MT"/>
                          <a:cs typeface="Arial MT"/>
                        </a:rPr>
                        <a:t>3,3</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marR="52069" algn="ctr">
                        <a:lnSpc>
                          <a:spcPct val="100000"/>
                        </a:lnSpc>
                      </a:pPr>
                      <a:r>
                        <a:rPr sz="700" spc="-25" dirty="0">
                          <a:solidFill>
                            <a:srgbClr val="231F20"/>
                          </a:solidFill>
                          <a:latin typeface="Arial MT"/>
                          <a:cs typeface="Arial MT"/>
                        </a:rPr>
                        <a:t>1,4</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94690">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algn="ctr">
                        <a:lnSpc>
                          <a:spcPct val="100000"/>
                        </a:lnSpc>
                      </a:pPr>
                      <a:r>
                        <a:rPr sz="700" u="sng" spc="-25" dirty="0">
                          <a:solidFill>
                            <a:srgbClr val="231F20"/>
                          </a:solidFill>
                          <a:uFill>
                            <a:solidFill>
                              <a:srgbClr val="231F20"/>
                            </a:solidFill>
                          </a:uFill>
                          <a:latin typeface="Arial MT"/>
                          <a:cs typeface="Arial MT"/>
                        </a:rPr>
                        <a:t>4</a:t>
                      </a:r>
                      <a:r>
                        <a:rPr sz="700" spc="-25" dirty="0">
                          <a:solidFill>
                            <a:srgbClr val="231F20"/>
                          </a:solidFill>
                          <a:latin typeface="Arial MT"/>
                          <a:cs typeface="Arial MT"/>
                        </a:rPr>
                        <a:t>,1</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marR="48260" algn="ctr">
                        <a:lnSpc>
                          <a:spcPct val="100000"/>
                        </a:lnSpc>
                      </a:pPr>
                      <a:r>
                        <a:rPr sz="700" u="sng" dirty="0">
                          <a:solidFill>
                            <a:srgbClr val="231F20"/>
                          </a:solidFill>
                          <a:uFill>
                            <a:solidFill>
                              <a:srgbClr val="231F20"/>
                            </a:solidFill>
                          </a:uFill>
                          <a:latin typeface="Arial MT"/>
                          <a:cs typeface="Arial MT"/>
                        </a:rPr>
                        <a:t>2</a:t>
                      </a:r>
                      <a:r>
                        <a:rPr sz="700" dirty="0">
                          <a:solidFill>
                            <a:srgbClr val="231F20"/>
                          </a:solidFill>
                          <a:latin typeface="Arial MT"/>
                          <a:cs typeface="Arial MT"/>
                        </a:rPr>
                        <a:t>,</a:t>
                      </a:r>
                      <a:r>
                        <a:rPr sz="700" spc="-114" dirty="0">
                          <a:solidFill>
                            <a:srgbClr val="231F20"/>
                          </a:solidFill>
                          <a:latin typeface="Arial MT"/>
                          <a:cs typeface="Arial MT"/>
                        </a:rPr>
                        <a:t> </a:t>
                      </a:r>
                      <a:r>
                        <a:rPr sz="700" spc="-50" dirty="0">
                          <a:solidFill>
                            <a:srgbClr val="231F20"/>
                          </a:solidFill>
                          <a:latin typeface="Arial MT"/>
                          <a:cs typeface="Arial MT"/>
                        </a:rPr>
                        <a:t>2</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pic>
        <p:nvPicPr>
          <p:cNvPr id="8" name="object 8"/>
          <p:cNvPicPr/>
          <p:nvPr/>
        </p:nvPicPr>
        <p:blipFill>
          <a:blip r:embed="rId2" cstate="print"/>
          <a:stretch>
            <a:fillRect/>
          </a:stretch>
        </p:blipFill>
        <p:spPr>
          <a:xfrm>
            <a:off x="2813410" y="1294569"/>
            <a:ext cx="84410" cy="84410"/>
          </a:xfrm>
          <a:prstGeom prst="rect">
            <a:avLst/>
          </a:prstGeom>
        </p:spPr>
      </p:pic>
      <p:sp>
        <p:nvSpPr>
          <p:cNvPr id="9" name="object 9"/>
          <p:cNvSpPr/>
          <p:nvPr/>
        </p:nvSpPr>
        <p:spPr>
          <a:xfrm>
            <a:off x="2816273" y="2006164"/>
            <a:ext cx="81915" cy="81915"/>
          </a:xfrm>
          <a:custGeom>
            <a:avLst/>
            <a:gdLst/>
            <a:ahLst/>
            <a:cxnLst/>
            <a:rect l="l" t="t" r="r" b="b"/>
            <a:pathLst>
              <a:path w="81914" h="81914">
                <a:moveTo>
                  <a:pt x="81507" y="40759"/>
                </a:moveTo>
                <a:lnTo>
                  <a:pt x="78305" y="56622"/>
                </a:lnTo>
                <a:lnTo>
                  <a:pt x="69571" y="69578"/>
                </a:lnTo>
                <a:lnTo>
                  <a:pt x="56616" y="78314"/>
                </a:lnTo>
                <a:lnTo>
                  <a:pt x="40747" y="81518"/>
                </a:lnTo>
                <a:lnTo>
                  <a:pt x="24886" y="78314"/>
                </a:lnTo>
                <a:lnTo>
                  <a:pt x="11934" y="69578"/>
                </a:lnTo>
                <a:lnTo>
                  <a:pt x="3202" y="56622"/>
                </a:lnTo>
                <a:lnTo>
                  <a:pt x="0" y="40759"/>
                </a:lnTo>
                <a:lnTo>
                  <a:pt x="3202" y="24896"/>
                </a:lnTo>
                <a:lnTo>
                  <a:pt x="11934" y="11940"/>
                </a:lnTo>
                <a:lnTo>
                  <a:pt x="24886" y="3203"/>
                </a:lnTo>
                <a:lnTo>
                  <a:pt x="40747" y="0"/>
                </a:lnTo>
                <a:lnTo>
                  <a:pt x="56616" y="3203"/>
                </a:lnTo>
                <a:lnTo>
                  <a:pt x="69571" y="11940"/>
                </a:lnTo>
                <a:lnTo>
                  <a:pt x="78305" y="24896"/>
                </a:lnTo>
                <a:lnTo>
                  <a:pt x="81507" y="40759"/>
                </a:lnTo>
                <a:close/>
              </a:path>
            </a:pathLst>
          </a:custGeom>
          <a:ln w="5714">
            <a:solidFill>
              <a:srgbClr val="231F20"/>
            </a:solidFill>
          </a:ln>
        </p:spPr>
        <p:txBody>
          <a:bodyPr wrap="square" lIns="0" tIns="0" rIns="0" bIns="0" rtlCol="0"/>
          <a:lstStyle/>
          <a:p>
            <a:endParaRPr>
              <a:latin typeface="+mn-lt"/>
            </a:endParaRPr>
          </a:p>
        </p:txBody>
      </p:sp>
      <p:sp>
        <p:nvSpPr>
          <p:cNvPr id="10" name="object 10"/>
          <p:cNvSpPr txBox="1"/>
          <p:nvPr/>
        </p:nvSpPr>
        <p:spPr>
          <a:xfrm>
            <a:off x="1026693" y="2655175"/>
            <a:ext cx="255524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Steal</a:t>
            </a:r>
            <a:r>
              <a:rPr sz="1100" dirty="0">
                <a:solidFill>
                  <a:srgbClr val="FF0000"/>
                </a:solidFill>
                <a:latin typeface="+mn-lt"/>
                <a:cs typeface="Tahoma"/>
              </a:rPr>
              <a:t> </a:t>
            </a:r>
            <a:r>
              <a:rPr sz="1100" dirty="0">
                <a:latin typeface="+mn-lt"/>
                <a:cs typeface="Tahoma"/>
              </a:rPr>
              <a:t>is the best reply if individual </a:t>
            </a:r>
            <a:r>
              <a:rPr sz="1100" i="1" dirty="0">
                <a:latin typeface="+mn-lt"/>
                <a:cs typeface="Verdana"/>
              </a:rPr>
              <a:t>A </a:t>
            </a:r>
            <a:r>
              <a:rPr sz="1100" dirty="0">
                <a:latin typeface="+mn-lt"/>
                <a:cs typeface="Tahoma"/>
              </a:rPr>
              <a:t>steals.</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0720" y="370838"/>
            <a:ext cx="1306830" cy="180819"/>
          </a:xfrm>
          <a:prstGeom prst="rect">
            <a:avLst/>
          </a:prstGeom>
        </p:spPr>
        <p:txBody>
          <a:bodyPr vert="horz" wrap="square" lIns="0" tIns="11430" rIns="0" bIns="0" rtlCol="0">
            <a:spAutoFit/>
          </a:bodyPr>
          <a:lstStyle/>
          <a:p>
            <a:pPr marL="12700" algn="ctr">
              <a:lnSpc>
                <a:spcPct val="100000"/>
              </a:lnSpc>
              <a:spcBef>
                <a:spcPts val="90"/>
              </a:spcBef>
            </a:pPr>
            <a:r>
              <a:rPr dirty="0">
                <a:latin typeface="+mn-lt"/>
              </a:rPr>
              <a:t>State of Nature Game</a:t>
            </a:r>
          </a:p>
        </p:txBody>
      </p:sp>
      <p:sp>
        <p:nvSpPr>
          <p:cNvPr id="3" name="object 3"/>
          <p:cNvSpPr txBox="1"/>
          <p:nvPr/>
        </p:nvSpPr>
        <p:spPr>
          <a:xfrm>
            <a:off x="2449502" y="676476"/>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B</a:t>
            </a:r>
            <a:endParaRPr sz="700">
              <a:latin typeface="+mn-lt"/>
              <a:cs typeface="Arial"/>
            </a:endParaRPr>
          </a:p>
        </p:txBody>
      </p:sp>
      <p:sp>
        <p:nvSpPr>
          <p:cNvPr id="4" name="object 4"/>
          <p:cNvSpPr txBox="1"/>
          <p:nvPr/>
        </p:nvSpPr>
        <p:spPr>
          <a:xfrm>
            <a:off x="1995422" y="813636"/>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5" name="object 5"/>
          <p:cNvSpPr txBox="1"/>
          <p:nvPr/>
        </p:nvSpPr>
        <p:spPr>
          <a:xfrm>
            <a:off x="2734714" y="813636"/>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6" name="object 6"/>
          <p:cNvSpPr txBox="1"/>
          <p:nvPr/>
        </p:nvSpPr>
        <p:spPr>
          <a:xfrm>
            <a:off x="1224217" y="1248799"/>
            <a:ext cx="517525" cy="859210"/>
          </a:xfrm>
          <a:prstGeom prst="rect">
            <a:avLst/>
          </a:prstGeom>
        </p:spPr>
        <p:txBody>
          <a:bodyPr vert="horz" wrap="square" lIns="0" tIns="15240" rIns="0" bIns="0" rtlCol="0">
            <a:spAutoFit/>
          </a:bodyPr>
          <a:lstStyle/>
          <a:p>
            <a:pPr marR="5080" algn="r">
              <a:lnSpc>
                <a:spcPct val="100000"/>
              </a:lnSpc>
              <a:spcBef>
                <a:spcPts val="120"/>
              </a:spcBef>
            </a:pPr>
            <a:r>
              <a:rPr sz="700" dirty="0">
                <a:solidFill>
                  <a:srgbClr val="231F20"/>
                </a:solidFill>
                <a:latin typeface="+mn-lt"/>
                <a:cs typeface="Arial MT"/>
              </a:rPr>
              <a:t>Refrain</a:t>
            </a:r>
            <a:endParaRPr sz="700">
              <a:latin typeface="+mn-lt"/>
              <a:cs typeface="Arial MT"/>
            </a:endParaRPr>
          </a:p>
          <a:p>
            <a:pPr>
              <a:lnSpc>
                <a:spcPct val="100000"/>
              </a:lnSpc>
            </a:pPr>
            <a:endParaRPr sz="700">
              <a:latin typeface="+mn-lt"/>
              <a:cs typeface="Arial MT"/>
            </a:endParaRPr>
          </a:p>
          <a:p>
            <a:pPr>
              <a:lnSpc>
                <a:spcPct val="100000"/>
              </a:lnSpc>
              <a:spcBef>
                <a:spcPts val="350"/>
              </a:spcBef>
            </a:pPr>
            <a:endParaRPr sz="700">
              <a:latin typeface="+mn-lt"/>
              <a:cs typeface="Arial MT"/>
            </a:endParaRPr>
          </a:p>
          <a:p>
            <a:pPr marL="12700">
              <a:lnSpc>
                <a:spcPct val="100000"/>
              </a:lnSpc>
            </a:pPr>
            <a:r>
              <a:rPr sz="700" i="1" dirty="0">
                <a:solidFill>
                  <a:srgbClr val="231F20"/>
                </a:solidFill>
                <a:latin typeface="+mn-lt"/>
                <a:cs typeface="Arial"/>
              </a:rPr>
              <a:t>A</a:t>
            </a:r>
            <a:endParaRPr sz="700">
              <a:latin typeface="+mn-lt"/>
              <a:cs typeface="Arial"/>
            </a:endParaRPr>
          </a:p>
          <a:p>
            <a:pPr>
              <a:lnSpc>
                <a:spcPct val="100000"/>
              </a:lnSpc>
            </a:pPr>
            <a:endParaRPr sz="700">
              <a:latin typeface="+mn-lt"/>
              <a:cs typeface="Arial"/>
            </a:endParaRPr>
          </a:p>
          <a:p>
            <a:pPr>
              <a:lnSpc>
                <a:spcPct val="100000"/>
              </a:lnSpc>
              <a:spcBef>
                <a:spcPts val="265"/>
              </a:spcBef>
            </a:pPr>
            <a:endParaRPr sz="700">
              <a:latin typeface="+mn-lt"/>
              <a:cs typeface="Arial"/>
            </a:endParaRPr>
          </a:p>
          <a:p>
            <a:pPr marR="11430" algn="r">
              <a:lnSpc>
                <a:spcPct val="100000"/>
              </a:lnSpc>
              <a:spcBef>
                <a:spcPts val="5"/>
              </a:spcBef>
            </a:pPr>
            <a:r>
              <a:rPr sz="700" dirty="0">
                <a:solidFill>
                  <a:srgbClr val="231F20"/>
                </a:solidFill>
                <a:latin typeface="+mn-lt"/>
                <a:cs typeface="Arial MT"/>
              </a:rPr>
              <a:t>Steal</a:t>
            </a:r>
            <a:endParaRPr sz="700">
              <a:latin typeface="+mn-lt"/>
              <a:cs typeface="Arial MT"/>
            </a:endParaRPr>
          </a:p>
        </p:txBody>
      </p:sp>
      <p:graphicFrame>
        <p:nvGraphicFramePr>
          <p:cNvPr id="7" name="object 7"/>
          <p:cNvGraphicFramePr>
            <a:graphicFrameLocks noGrp="1"/>
          </p:cNvGraphicFramePr>
          <p:nvPr/>
        </p:nvGraphicFramePr>
        <p:xfrm>
          <a:off x="1796198" y="982075"/>
          <a:ext cx="1389380" cy="1389380"/>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tblGrid>
              <a:tr h="694690">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algn="ctr">
                        <a:lnSpc>
                          <a:spcPct val="100000"/>
                        </a:lnSpc>
                      </a:pPr>
                      <a:r>
                        <a:rPr sz="700" spc="-25" dirty="0">
                          <a:solidFill>
                            <a:srgbClr val="231F20"/>
                          </a:solidFill>
                          <a:latin typeface="Arial MT"/>
                          <a:cs typeface="Arial MT"/>
                        </a:rPr>
                        <a:t>3,3</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marR="52069" algn="ctr">
                        <a:lnSpc>
                          <a:spcPct val="100000"/>
                        </a:lnSpc>
                      </a:pPr>
                      <a:r>
                        <a:rPr sz="700" spc="-25" dirty="0">
                          <a:solidFill>
                            <a:srgbClr val="231F20"/>
                          </a:solidFill>
                          <a:latin typeface="Arial MT"/>
                          <a:cs typeface="Arial MT"/>
                        </a:rPr>
                        <a:t>1,4</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94690">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algn="ctr">
                        <a:lnSpc>
                          <a:spcPct val="100000"/>
                        </a:lnSpc>
                      </a:pPr>
                      <a:r>
                        <a:rPr sz="700" u="sng" spc="-25" dirty="0">
                          <a:solidFill>
                            <a:srgbClr val="231F20"/>
                          </a:solidFill>
                          <a:uFill>
                            <a:solidFill>
                              <a:srgbClr val="231F20"/>
                            </a:solidFill>
                          </a:uFill>
                          <a:latin typeface="Arial MT"/>
                          <a:cs typeface="Arial MT"/>
                        </a:rPr>
                        <a:t>4</a:t>
                      </a:r>
                      <a:r>
                        <a:rPr sz="700" spc="-25" dirty="0">
                          <a:solidFill>
                            <a:srgbClr val="231F20"/>
                          </a:solidFill>
                          <a:latin typeface="Arial MT"/>
                          <a:cs typeface="Arial MT"/>
                        </a:rPr>
                        <a:t>,1</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marR="48260" algn="ctr">
                        <a:lnSpc>
                          <a:spcPct val="100000"/>
                        </a:lnSpc>
                      </a:pPr>
                      <a:r>
                        <a:rPr sz="700" u="sng" dirty="0">
                          <a:solidFill>
                            <a:srgbClr val="231F20"/>
                          </a:solidFill>
                          <a:uFill>
                            <a:solidFill>
                              <a:srgbClr val="231F20"/>
                            </a:solidFill>
                          </a:uFill>
                          <a:latin typeface="Arial MT"/>
                          <a:cs typeface="Arial MT"/>
                        </a:rPr>
                        <a:t>2</a:t>
                      </a:r>
                      <a:r>
                        <a:rPr sz="700" dirty="0">
                          <a:solidFill>
                            <a:srgbClr val="231F20"/>
                          </a:solidFill>
                          <a:latin typeface="Arial MT"/>
                          <a:cs typeface="Arial MT"/>
                        </a:rPr>
                        <a:t>,</a:t>
                      </a:r>
                      <a:r>
                        <a:rPr sz="700" spc="-114" dirty="0">
                          <a:solidFill>
                            <a:srgbClr val="231F20"/>
                          </a:solidFill>
                          <a:latin typeface="Arial MT"/>
                          <a:cs typeface="Arial MT"/>
                        </a:rPr>
                        <a:t> </a:t>
                      </a:r>
                      <a:r>
                        <a:rPr sz="700" spc="-50" dirty="0">
                          <a:solidFill>
                            <a:srgbClr val="231F20"/>
                          </a:solidFill>
                          <a:latin typeface="Arial MT"/>
                          <a:cs typeface="Arial MT"/>
                        </a:rPr>
                        <a:t>2</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pic>
        <p:nvPicPr>
          <p:cNvPr id="8" name="object 8"/>
          <p:cNvPicPr/>
          <p:nvPr/>
        </p:nvPicPr>
        <p:blipFill>
          <a:blip r:embed="rId2" cstate="print"/>
          <a:stretch>
            <a:fillRect/>
          </a:stretch>
        </p:blipFill>
        <p:spPr>
          <a:xfrm>
            <a:off x="2813410" y="1278402"/>
            <a:ext cx="84410" cy="84410"/>
          </a:xfrm>
          <a:prstGeom prst="rect">
            <a:avLst/>
          </a:prstGeom>
        </p:spPr>
      </p:pic>
      <p:sp>
        <p:nvSpPr>
          <p:cNvPr id="9" name="object 9"/>
          <p:cNvSpPr/>
          <p:nvPr/>
        </p:nvSpPr>
        <p:spPr>
          <a:xfrm>
            <a:off x="2816273" y="1989997"/>
            <a:ext cx="81915" cy="81915"/>
          </a:xfrm>
          <a:custGeom>
            <a:avLst/>
            <a:gdLst/>
            <a:ahLst/>
            <a:cxnLst/>
            <a:rect l="l" t="t" r="r" b="b"/>
            <a:pathLst>
              <a:path w="81914" h="81914">
                <a:moveTo>
                  <a:pt x="81507" y="40759"/>
                </a:moveTo>
                <a:lnTo>
                  <a:pt x="78305" y="56622"/>
                </a:lnTo>
                <a:lnTo>
                  <a:pt x="69571" y="69578"/>
                </a:lnTo>
                <a:lnTo>
                  <a:pt x="56616" y="78314"/>
                </a:lnTo>
                <a:lnTo>
                  <a:pt x="40747" y="81518"/>
                </a:lnTo>
                <a:lnTo>
                  <a:pt x="24886" y="78314"/>
                </a:lnTo>
                <a:lnTo>
                  <a:pt x="11934" y="69578"/>
                </a:lnTo>
                <a:lnTo>
                  <a:pt x="3202" y="56622"/>
                </a:lnTo>
                <a:lnTo>
                  <a:pt x="0" y="40759"/>
                </a:lnTo>
                <a:lnTo>
                  <a:pt x="3202" y="24896"/>
                </a:lnTo>
                <a:lnTo>
                  <a:pt x="11934" y="11940"/>
                </a:lnTo>
                <a:lnTo>
                  <a:pt x="24886" y="3203"/>
                </a:lnTo>
                <a:lnTo>
                  <a:pt x="40747" y="0"/>
                </a:lnTo>
                <a:lnTo>
                  <a:pt x="56616" y="3203"/>
                </a:lnTo>
                <a:lnTo>
                  <a:pt x="69571" y="11940"/>
                </a:lnTo>
                <a:lnTo>
                  <a:pt x="78305" y="24896"/>
                </a:lnTo>
                <a:lnTo>
                  <a:pt x="81507" y="40759"/>
                </a:lnTo>
                <a:close/>
              </a:path>
            </a:pathLst>
          </a:custGeom>
          <a:ln w="5714">
            <a:solidFill>
              <a:srgbClr val="231F20"/>
            </a:solidFill>
          </a:ln>
        </p:spPr>
        <p:txBody>
          <a:bodyPr wrap="square" lIns="0" tIns="0" rIns="0" bIns="0" rtlCol="0"/>
          <a:lstStyle/>
          <a:p>
            <a:endParaRPr>
              <a:latin typeface="+mn-lt"/>
            </a:endParaRPr>
          </a:p>
        </p:txBody>
      </p:sp>
      <p:sp>
        <p:nvSpPr>
          <p:cNvPr id="10" name="object 10"/>
          <p:cNvSpPr txBox="1"/>
          <p:nvPr/>
        </p:nvSpPr>
        <p:spPr>
          <a:xfrm>
            <a:off x="347294" y="2639007"/>
            <a:ext cx="3913504"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Tahoma"/>
              </a:rPr>
              <a:t>The </a:t>
            </a:r>
            <a:r>
              <a:rPr sz="1100" dirty="0">
                <a:solidFill>
                  <a:srgbClr val="00B0F0"/>
                </a:solidFill>
                <a:latin typeface="+mn-lt"/>
                <a:cs typeface="Tahoma"/>
              </a:rPr>
              <a:t>Nash equilibrium </a:t>
            </a:r>
            <a:r>
              <a:rPr sz="1100" dirty="0">
                <a:latin typeface="+mn-lt"/>
                <a:cs typeface="Tahoma"/>
              </a:rPr>
              <a:t>is where both players are playing best replies.</a:t>
            </a: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0720" y="254913"/>
            <a:ext cx="1306830" cy="180819"/>
          </a:xfrm>
          <a:prstGeom prst="rect">
            <a:avLst/>
          </a:prstGeom>
        </p:spPr>
        <p:txBody>
          <a:bodyPr vert="horz" wrap="square" lIns="0" tIns="11430" rIns="0" bIns="0" rtlCol="0">
            <a:spAutoFit/>
          </a:bodyPr>
          <a:lstStyle/>
          <a:p>
            <a:pPr marL="12700" algn="ctr">
              <a:lnSpc>
                <a:spcPct val="100000"/>
              </a:lnSpc>
              <a:spcBef>
                <a:spcPts val="90"/>
              </a:spcBef>
            </a:pPr>
            <a:r>
              <a:rPr dirty="0">
                <a:latin typeface="+mn-lt"/>
              </a:rPr>
              <a:t>State of Nature Game</a:t>
            </a:r>
          </a:p>
        </p:txBody>
      </p:sp>
      <p:sp>
        <p:nvSpPr>
          <p:cNvPr id="3" name="object 3"/>
          <p:cNvSpPr txBox="1"/>
          <p:nvPr/>
        </p:nvSpPr>
        <p:spPr>
          <a:xfrm>
            <a:off x="2511918" y="556072"/>
            <a:ext cx="84455" cy="111569"/>
          </a:xfrm>
          <a:prstGeom prst="rect">
            <a:avLst/>
          </a:prstGeom>
        </p:spPr>
        <p:txBody>
          <a:bodyPr vert="horz" wrap="square" lIns="0" tIns="11430" rIns="0" bIns="0" rtlCol="0">
            <a:spAutoFit/>
          </a:bodyPr>
          <a:lstStyle/>
          <a:p>
            <a:pPr marL="12700">
              <a:lnSpc>
                <a:spcPct val="100000"/>
              </a:lnSpc>
              <a:spcBef>
                <a:spcPts val="90"/>
              </a:spcBef>
            </a:pPr>
            <a:r>
              <a:rPr sz="650" i="1" dirty="0">
                <a:solidFill>
                  <a:srgbClr val="231F20"/>
                </a:solidFill>
                <a:latin typeface="+mn-lt"/>
                <a:cs typeface="Arial"/>
              </a:rPr>
              <a:t>B</a:t>
            </a:r>
            <a:endParaRPr sz="650">
              <a:latin typeface="+mn-lt"/>
              <a:cs typeface="Arial"/>
            </a:endParaRPr>
          </a:p>
        </p:txBody>
      </p:sp>
      <p:sp>
        <p:nvSpPr>
          <p:cNvPr id="4" name="object 4"/>
          <p:cNvSpPr txBox="1"/>
          <p:nvPr/>
        </p:nvSpPr>
        <p:spPr>
          <a:xfrm>
            <a:off x="2108291" y="677992"/>
            <a:ext cx="287655" cy="111569"/>
          </a:xfrm>
          <a:prstGeom prst="rect">
            <a:avLst/>
          </a:prstGeom>
        </p:spPr>
        <p:txBody>
          <a:bodyPr vert="horz" wrap="square" lIns="0" tIns="11430" rIns="0" bIns="0" rtlCol="0">
            <a:spAutoFit/>
          </a:bodyPr>
          <a:lstStyle/>
          <a:p>
            <a:pPr marL="12700">
              <a:lnSpc>
                <a:spcPct val="100000"/>
              </a:lnSpc>
              <a:spcBef>
                <a:spcPts val="90"/>
              </a:spcBef>
            </a:pPr>
            <a:r>
              <a:rPr sz="650" dirty="0">
                <a:solidFill>
                  <a:srgbClr val="231F20"/>
                </a:solidFill>
                <a:latin typeface="+mn-lt"/>
                <a:cs typeface="Arial MT"/>
              </a:rPr>
              <a:t>Refrain</a:t>
            </a:r>
            <a:endParaRPr sz="650">
              <a:latin typeface="+mn-lt"/>
              <a:cs typeface="Arial MT"/>
            </a:endParaRPr>
          </a:p>
        </p:txBody>
      </p:sp>
      <p:sp>
        <p:nvSpPr>
          <p:cNvPr id="5" name="object 5"/>
          <p:cNvSpPr txBox="1"/>
          <p:nvPr/>
        </p:nvSpPr>
        <p:spPr>
          <a:xfrm>
            <a:off x="2765440" y="677992"/>
            <a:ext cx="210820" cy="111569"/>
          </a:xfrm>
          <a:prstGeom prst="rect">
            <a:avLst/>
          </a:prstGeom>
        </p:spPr>
        <p:txBody>
          <a:bodyPr vert="horz" wrap="square" lIns="0" tIns="11430" rIns="0" bIns="0" rtlCol="0">
            <a:spAutoFit/>
          </a:bodyPr>
          <a:lstStyle/>
          <a:p>
            <a:pPr marL="12700">
              <a:lnSpc>
                <a:spcPct val="100000"/>
              </a:lnSpc>
              <a:spcBef>
                <a:spcPts val="90"/>
              </a:spcBef>
            </a:pPr>
            <a:r>
              <a:rPr sz="650" dirty="0">
                <a:solidFill>
                  <a:srgbClr val="231F20"/>
                </a:solidFill>
                <a:latin typeface="+mn-lt"/>
                <a:cs typeface="Arial MT"/>
              </a:rPr>
              <a:t>Steal</a:t>
            </a:r>
            <a:endParaRPr sz="650">
              <a:latin typeface="+mn-lt"/>
              <a:cs typeface="Arial MT"/>
            </a:endParaRPr>
          </a:p>
        </p:txBody>
      </p:sp>
      <p:sp>
        <p:nvSpPr>
          <p:cNvPr id="6" name="object 6"/>
          <p:cNvSpPr txBox="1"/>
          <p:nvPr/>
        </p:nvSpPr>
        <p:spPr>
          <a:xfrm>
            <a:off x="1422775" y="1064803"/>
            <a:ext cx="462915" cy="746125"/>
          </a:xfrm>
          <a:prstGeom prst="rect">
            <a:avLst/>
          </a:prstGeom>
        </p:spPr>
        <p:txBody>
          <a:bodyPr vert="horz" wrap="square" lIns="0" tIns="11430" rIns="0" bIns="0" rtlCol="0">
            <a:spAutoFit/>
          </a:bodyPr>
          <a:lstStyle/>
          <a:p>
            <a:pPr marR="5080" algn="r">
              <a:lnSpc>
                <a:spcPct val="100000"/>
              </a:lnSpc>
              <a:spcBef>
                <a:spcPts val="90"/>
              </a:spcBef>
            </a:pPr>
            <a:r>
              <a:rPr sz="650" dirty="0">
                <a:solidFill>
                  <a:srgbClr val="231F20"/>
                </a:solidFill>
                <a:latin typeface="+mn-lt"/>
                <a:cs typeface="Arial MT"/>
              </a:rPr>
              <a:t>Refrain</a:t>
            </a:r>
            <a:endParaRPr sz="650">
              <a:latin typeface="+mn-lt"/>
              <a:cs typeface="Arial MT"/>
            </a:endParaRPr>
          </a:p>
          <a:p>
            <a:pPr>
              <a:lnSpc>
                <a:spcPct val="100000"/>
              </a:lnSpc>
            </a:pPr>
            <a:endParaRPr sz="650">
              <a:latin typeface="+mn-lt"/>
              <a:cs typeface="Arial MT"/>
            </a:endParaRPr>
          </a:p>
          <a:p>
            <a:pPr>
              <a:lnSpc>
                <a:spcPct val="100000"/>
              </a:lnSpc>
              <a:spcBef>
                <a:spcPts val="215"/>
              </a:spcBef>
            </a:pPr>
            <a:endParaRPr sz="650">
              <a:latin typeface="+mn-lt"/>
              <a:cs typeface="Arial MT"/>
            </a:endParaRPr>
          </a:p>
          <a:p>
            <a:pPr marL="12700">
              <a:lnSpc>
                <a:spcPct val="100000"/>
              </a:lnSpc>
            </a:pPr>
            <a:r>
              <a:rPr sz="650" i="1" dirty="0">
                <a:solidFill>
                  <a:srgbClr val="231F20"/>
                </a:solidFill>
                <a:latin typeface="+mn-lt"/>
                <a:cs typeface="Arial"/>
              </a:rPr>
              <a:t>A</a:t>
            </a:r>
            <a:endParaRPr sz="650">
              <a:latin typeface="+mn-lt"/>
              <a:cs typeface="Arial"/>
            </a:endParaRPr>
          </a:p>
          <a:p>
            <a:pPr>
              <a:lnSpc>
                <a:spcPct val="100000"/>
              </a:lnSpc>
            </a:pPr>
            <a:endParaRPr sz="650">
              <a:latin typeface="+mn-lt"/>
              <a:cs typeface="Arial"/>
            </a:endParaRPr>
          </a:p>
          <a:p>
            <a:pPr>
              <a:lnSpc>
                <a:spcPct val="100000"/>
              </a:lnSpc>
              <a:spcBef>
                <a:spcPts val="140"/>
              </a:spcBef>
            </a:pPr>
            <a:endParaRPr sz="650">
              <a:latin typeface="+mn-lt"/>
              <a:cs typeface="Arial"/>
            </a:endParaRPr>
          </a:p>
          <a:p>
            <a:pPr marR="10795" algn="r">
              <a:lnSpc>
                <a:spcPct val="100000"/>
              </a:lnSpc>
            </a:pPr>
            <a:r>
              <a:rPr sz="650" dirty="0">
                <a:solidFill>
                  <a:srgbClr val="231F20"/>
                </a:solidFill>
                <a:latin typeface="+mn-lt"/>
                <a:cs typeface="Arial MT"/>
              </a:rPr>
              <a:t>Steal</a:t>
            </a:r>
            <a:endParaRPr sz="650">
              <a:latin typeface="+mn-lt"/>
              <a:cs typeface="Arial MT"/>
            </a:endParaRPr>
          </a:p>
        </p:txBody>
      </p:sp>
      <p:graphicFrame>
        <p:nvGraphicFramePr>
          <p:cNvPr id="7" name="object 7"/>
          <p:cNvGraphicFramePr>
            <a:graphicFrameLocks noGrp="1"/>
          </p:cNvGraphicFramePr>
          <p:nvPr/>
        </p:nvGraphicFramePr>
        <p:xfrm>
          <a:off x="1932614" y="829127"/>
          <a:ext cx="1235710" cy="1234440"/>
        </p:xfrm>
        <a:graphic>
          <a:graphicData uri="http://schemas.openxmlformats.org/drawingml/2006/table">
            <a:tbl>
              <a:tblPr firstRow="1" bandRow="1">
                <a:tableStyleId>{2D5ABB26-0587-4C30-8999-92F81FD0307C}</a:tableStyleId>
              </a:tblPr>
              <a:tblGrid>
                <a:gridCol w="617855">
                  <a:extLst>
                    <a:ext uri="{9D8B030D-6E8A-4147-A177-3AD203B41FA5}">
                      <a16:colId xmlns:a16="http://schemas.microsoft.com/office/drawing/2014/main" val="20000"/>
                    </a:ext>
                  </a:extLst>
                </a:gridCol>
                <a:gridCol w="617855">
                  <a:extLst>
                    <a:ext uri="{9D8B030D-6E8A-4147-A177-3AD203B41FA5}">
                      <a16:colId xmlns:a16="http://schemas.microsoft.com/office/drawing/2014/main" val="20001"/>
                    </a:ext>
                  </a:extLst>
                </a:gridCol>
              </a:tblGrid>
              <a:tr h="617220">
                <a:tc>
                  <a:txBody>
                    <a:bodyPr/>
                    <a:lstStyle/>
                    <a:p>
                      <a:pPr>
                        <a:lnSpc>
                          <a:spcPct val="100000"/>
                        </a:lnSpc>
                      </a:pPr>
                      <a:endParaRPr sz="650">
                        <a:latin typeface="Times New Roman"/>
                        <a:cs typeface="Times New Roman"/>
                      </a:endParaRPr>
                    </a:p>
                    <a:p>
                      <a:pPr>
                        <a:lnSpc>
                          <a:spcPct val="100000"/>
                        </a:lnSpc>
                        <a:spcBef>
                          <a:spcPts val="420"/>
                        </a:spcBef>
                      </a:pPr>
                      <a:endParaRPr sz="650">
                        <a:latin typeface="Times New Roman"/>
                        <a:cs typeface="Times New Roman"/>
                      </a:endParaRPr>
                    </a:p>
                    <a:p>
                      <a:pPr algn="ctr">
                        <a:lnSpc>
                          <a:spcPct val="100000"/>
                        </a:lnSpc>
                      </a:pPr>
                      <a:r>
                        <a:rPr sz="650" spc="-25" dirty="0">
                          <a:solidFill>
                            <a:srgbClr val="231F20"/>
                          </a:solidFill>
                          <a:latin typeface="Arial MT"/>
                          <a:cs typeface="Arial MT"/>
                        </a:rPr>
                        <a:t>3,3</a:t>
                      </a:r>
                      <a:endParaRPr sz="65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650">
                        <a:latin typeface="Times New Roman"/>
                        <a:cs typeface="Times New Roman"/>
                      </a:endParaRPr>
                    </a:p>
                    <a:p>
                      <a:pPr>
                        <a:lnSpc>
                          <a:spcPct val="100000"/>
                        </a:lnSpc>
                        <a:spcBef>
                          <a:spcPts val="420"/>
                        </a:spcBef>
                      </a:pPr>
                      <a:endParaRPr sz="650">
                        <a:latin typeface="Times New Roman"/>
                        <a:cs typeface="Times New Roman"/>
                      </a:endParaRPr>
                    </a:p>
                    <a:p>
                      <a:pPr marR="45720" algn="ctr">
                        <a:lnSpc>
                          <a:spcPct val="100000"/>
                        </a:lnSpc>
                      </a:pPr>
                      <a:r>
                        <a:rPr sz="650" spc="-25" dirty="0">
                          <a:solidFill>
                            <a:srgbClr val="231F20"/>
                          </a:solidFill>
                          <a:latin typeface="Arial MT"/>
                          <a:cs typeface="Arial MT"/>
                        </a:rPr>
                        <a:t>1,4</a:t>
                      </a:r>
                      <a:endParaRPr sz="65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17220">
                <a:tc>
                  <a:txBody>
                    <a:bodyPr/>
                    <a:lstStyle/>
                    <a:p>
                      <a:pPr>
                        <a:lnSpc>
                          <a:spcPct val="100000"/>
                        </a:lnSpc>
                      </a:pPr>
                      <a:endParaRPr sz="650">
                        <a:latin typeface="Times New Roman"/>
                        <a:cs typeface="Times New Roman"/>
                      </a:endParaRPr>
                    </a:p>
                    <a:p>
                      <a:pPr>
                        <a:lnSpc>
                          <a:spcPct val="100000"/>
                        </a:lnSpc>
                        <a:spcBef>
                          <a:spcPts val="500"/>
                        </a:spcBef>
                      </a:pPr>
                      <a:endParaRPr sz="650">
                        <a:latin typeface="Times New Roman"/>
                        <a:cs typeface="Times New Roman"/>
                      </a:endParaRPr>
                    </a:p>
                    <a:p>
                      <a:pPr algn="ctr">
                        <a:lnSpc>
                          <a:spcPct val="100000"/>
                        </a:lnSpc>
                        <a:spcBef>
                          <a:spcPts val="5"/>
                        </a:spcBef>
                      </a:pPr>
                      <a:r>
                        <a:rPr sz="650" spc="-25" dirty="0">
                          <a:solidFill>
                            <a:srgbClr val="231F20"/>
                          </a:solidFill>
                          <a:latin typeface="Arial MT"/>
                          <a:cs typeface="Arial MT"/>
                        </a:rPr>
                        <a:t>4,1</a:t>
                      </a:r>
                      <a:endParaRPr sz="65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650">
                        <a:latin typeface="Times New Roman"/>
                        <a:cs typeface="Times New Roman"/>
                      </a:endParaRPr>
                    </a:p>
                    <a:p>
                      <a:pPr>
                        <a:lnSpc>
                          <a:spcPct val="100000"/>
                        </a:lnSpc>
                        <a:spcBef>
                          <a:spcPts val="500"/>
                        </a:spcBef>
                      </a:pPr>
                      <a:endParaRPr sz="650">
                        <a:latin typeface="Times New Roman"/>
                        <a:cs typeface="Times New Roman"/>
                      </a:endParaRPr>
                    </a:p>
                    <a:p>
                      <a:pPr marR="41910" algn="ctr">
                        <a:lnSpc>
                          <a:spcPct val="100000"/>
                        </a:lnSpc>
                        <a:spcBef>
                          <a:spcPts val="5"/>
                        </a:spcBef>
                      </a:pPr>
                      <a:r>
                        <a:rPr sz="650" spc="-10" dirty="0">
                          <a:solidFill>
                            <a:srgbClr val="231F20"/>
                          </a:solidFill>
                          <a:latin typeface="Arial MT"/>
                          <a:cs typeface="Arial MT"/>
                        </a:rPr>
                        <a:t>2,</a:t>
                      </a:r>
                      <a:r>
                        <a:rPr sz="650" spc="-110" dirty="0">
                          <a:solidFill>
                            <a:srgbClr val="231F20"/>
                          </a:solidFill>
                          <a:latin typeface="Arial MT"/>
                          <a:cs typeface="Arial MT"/>
                        </a:rPr>
                        <a:t> </a:t>
                      </a:r>
                      <a:r>
                        <a:rPr sz="650" spc="-50" dirty="0">
                          <a:solidFill>
                            <a:srgbClr val="231F20"/>
                          </a:solidFill>
                          <a:latin typeface="Arial MT"/>
                          <a:cs typeface="Arial MT"/>
                        </a:rPr>
                        <a:t>2</a:t>
                      </a:r>
                      <a:endParaRPr sz="65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sp>
        <p:nvSpPr>
          <p:cNvPr id="8" name="object 8"/>
          <p:cNvSpPr/>
          <p:nvPr/>
        </p:nvSpPr>
        <p:spPr>
          <a:xfrm>
            <a:off x="2185682" y="1795056"/>
            <a:ext cx="45720" cy="0"/>
          </a:xfrm>
          <a:custGeom>
            <a:avLst/>
            <a:gdLst/>
            <a:ahLst/>
            <a:cxnLst/>
            <a:rect l="l" t="t" r="r" b="b"/>
            <a:pathLst>
              <a:path w="45719">
                <a:moveTo>
                  <a:pt x="0" y="0"/>
                </a:moveTo>
                <a:lnTo>
                  <a:pt x="45191" y="0"/>
                </a:lnTo>
                <a:lnTo>
                  <a:pt x="0" y="0"/>
                </a:lnTo>
                <a:close/>
              </a:path>
            </a:pathLst>
          </a:custGeom>
          <a:ln w="4064">
            <a:solidFill>
              <a:srgbClr val="231F20"/>
            </a:solidFill>
          </a:ln>
        </p:spPr>
        <p:txBody>
          <a:bodyPr wrap="square" lIns="0" tIns="0" rIns="0" bIns="0" rtlCol="0"/>
          <a:lstStyle/>
          <a:p>
            <a:endParaRPr>
              <a:latin typeface="+mn-lt"/>
            </a:endParaRPr>
          </a:p>
        </p:txBody>
      </p:sp>
      <p:sp>
        <p:nvSpPr>
          <p:cNvPr id="9" name="object 9"/>
          <p:cNvSpPr/>
          <p:nvPr/>
        </p:nvSpPr>
        <p:spPr>
          <a:xfrm>
            <a:off x="2777304" y="1795056"/>
            <a:ext cx="45720" cy="0"/>
          </a:xfrm>
          <a:custGeom>
            <a:avLst/>
            <a:gdLst/>
            <a:ahLst/>
            <a:cxnLst/>
            <a:rect l="l" t="t" r="r" b="b"/>
            <a:pathLst>
              <a:path w="45719">
                <a:moveTo>
                  <a:pt x="0" y="0"/>
                </a:moveTo>
                <a:lnTo>
                  <a:pt x="45181" y="0"/>
                </a:lnTo>
                <a:lnTo>
                  <a:pt x="0" y="0"/>
                </a:lnTo>
                <a:close/>
              </a:path>
            </a:pathLst>
          </a:custGeom>
          <a:ln w="4064">
            <a:solidFill>
              <a:srgbClr val="231F20"/>
            </a:solidFill>
          </a:ln>
        </p:spPr>
        <p:txBody>
          <a:bodyPr wrap="square" lIns="0" tIns="0" rIns="0" bIns="0" rtlCol="0"/>
          <a:lstStyle/>
          <a:p>
            <a:endParaRPr>
              <a:latin typeface="+mn-lt"/>
            </a:endParaRPr>
          </a:p>
        </p:txBody>
      </p:sp>
      <p:pic>
        <p:nvPicPr>
          <p:cNvPr id="10" name="object 10"/>
          <p:cNvPicPr/>
          <p:nvPr/>
        </p:nvPicPr>
        <p:blipFill>
          <a:blip r:embed="rId2" cstate="print"/>
          <a:stretch>
            <a:fillRect/>
          </a:stretch>
        </p:blipFill>
        <p:spPr>
          <a:xfrm>
            <a:off x="2836803" y="1092528"/>
            <a:ext cx="75031" cy="75031"/>
          </a:xfrm>
          <a:prstGeom prst="rect">
            <a:avLst/>
          </a:prstGeom>
        </p:spPr>
      </p:pic>
      <p:sp>
        <p:nvSpPr>
          <p:cNvPr id="11" name="object 11"/>
          <p:cNvSpPr/>
          <p:nvPr/>
        </p:nvSpPr>
        <p:spPr>
          <a:xfrm>
            <a:off x="2839348" y="1725057"/>
            <a:ext cx="73025" cy="73025"/>
          </a:xfrm>
          <a:custGeom>
            <a:avLst/>
            <a:gdLst/>
            <a:ahLst/>
            <a:cxnLst/>
            <a:rect l="l" t="t" r="r" b="b"/>
            <a:pathLst>
              <a:path w="73025" h="73025">
                <a:moveTo>
                  <a:pt x="72450" y="36230"/>
                </a:moveTo>
                <a:lnTo>
                  <a:pt x="69604" y="50331"/>
                </a:lnTo>
                <a:lnTo>
                  <a:pt x="61841" y="61847"/>
                </a:lnTo>
                <a:lnTo>
                  <a:pt x="50325" y="69613"/>
                </a:lnTo>
                <a:lnTo>
                  <a:pt x="36220" y="72461"/>
                </a:lnTo>
                <a:lnTo>
                  <a:pt x="22121" y="69613"/>
                </a:lnTo>
                <a:lnTo>
                  <a:pt x="10608" y="61847"/>
                </a:lnTo>
                <a:lnTo>
                  <a:pt x="2846" y="50331"/>
                </a:lnTo>
                <a:lnTo>
                  <a:pt x="0" y="36230"/>
                </a:lnTo>
                <a:lnTo>
                  <a:pt x="2846" y="22129"/>
                </a:lnTo>
                <a:lnTo>
                  <a:pt x="10608" y="10613"/>
                </a:lnTo>
                <a:lnTo>
                  <a:pt x="22121" y="2847"/>
                </a:lnTo>
                <a:lnTo>
                  <a:pt x="36220" y="0"/>
                </a:lnTo>
                <a:lnTo>
                  <a:pt x="50325" y="2847"/>
                </a:lnTo>
                <a:lnTo>
                  <a:pt x="61841" y="10613"/>
                </a:lnTo>
                <a:lnTo>
                  <a:pt x="69604" y="22129"/>
                </a:lnTo>
                <a:lnTo>
                  <a:pt x="72450" y="36230"/>
                </a:lnTo>
                <a:close/>
              </a:path>
            </a:pathLst>
          </a:custGeom>
          <a:ln w="5080">
            <a:solidFill>
              <a:srgbClr val="231F20"/>
            </a:solidFill>
          </a:ln>
        </p:spPr>
        <p:txBody>
          <a:bodyPr wrap="square" lIns="0" tIns="0" rIns="0" bIns="0" rtlCol="0"/>
          <a:lstStyle/>
          <a:p>
            <a:endParaRPr>
              <a:latin typeface="+mn-lt"/>
            </a:endParaRPr>
          </a:p>
        </p:txBody>
      </p:sp>
      <p:sp>
        <p:nvSpPr>
          <p:cNvPr id="12" name="object 12"/>
          <p:cNvSpPr txBox="1"/>
          <p:nvPr/>
        </p:nvSpPr>
        <p:spPr>
          <a:xfrm>
            <a:off x="624395" y="2311093"/>
            <a:ext cx="3442970" cy="640559"/>
          </a:xfrm>
          <a:prstGeom prst="rect">
            <a:avLst/>
          </a:prstGeom>
        </p:spPr>
        <p:txBody>
          <a:bodyPr vert="horz" wrap="square" lIns="0" tIns="55244" rIns="0" bIns="0" rtlCol="0">
            <a:spAutoFit/>
          </a:bodyPr>
          <a:lstStyle/>
          <a:p>
            <a:pPr marL="12700">
              <a:lnSpc>
                <a:spcPct val="100000"/>
              </a:lnSpc>
              <a:spcBef>
                <a:spcPts val="434"/>
              </a:spcBef>
            </a:pPr>
            <a:r>
              <a:rPr sz="1100" dirty="0">
                <a:solidFill>
                  <a:srgbClr val="00B0F0"/>
                </a:solidFill>
                <a:latin typeface="+mn-lt"/>
                <a:cs typeface="Tahoma"/>
              </a:rPr>
              <a:t>Nash equilibrium: </a:t>
            </a:r>
            <a:r>
              <a:rPr sz="1100" dirty="0">
                <a:latin typeface="+mn-lt"/>
                <a:cs typeface="Tahoma"/>
              </a:rPr>
              <a:t>(Steal; Steal)</a:t>
            </a:r>
          </a:p>
          <a:p>
            <a:pPr marL="12700">
              <a:lnSpc>
                <a:spcPct val="100000"/>
              </a:lnSpc>
              <a:spcBef>
                <a:spcPts val="334"/>
              </a:spcBef>
            </a:pPr>
            <a:r>
              <a:rPr sz="1100" dirty="0">
                <a:solidFill>
                  <a:srgbClr val="00B0F0"/>
                </a:solidFill>
                <a:latin typeface="+mn-lt"/>
                <a:cs typeface="Tahoma"/>
              </a:rPr>
              <a:t>Observed outcome: </a:t>
            </a:r>
            <a:r>
              <a:rPr sz="1100" dirty="0">
                <a:latin typeface="+mn-lt"/>
                <a:cs typeface="Tahoma"/>
              </a:rPr>
              <a:t>Both individuals steal.</a:t>
            </a:r>
          </a:p>
          <a:p>
            <a:pPr marL="12700">
              <a:lnSpc>
                <a:spcPct val="100000"/>
              </a:lnSpc>
              <a:spcBef>
                <a:spcPts val="330"/>
              </a:spcBef>
            </a:pPr>
            <a:r>
              <a:rPr sz="1100" dirty="0">
                <a:solidFill>
                  <a:srgbClr val="00B0F0"/>
                </a:solidFill>
                <a:latin typeface="+mn-lt"/>
                <a:cs typeface="Tahoma"/>
              </a:rPr>
              <a:t>Payoffs: </a:t>
            </a:r>
            <a:r>
              <a:rPr sz="1100" dirty="0">
                <a:latin typeface="+mn-lt"/>
                <a:cs typeface="Tahoma"/>
              </a:rPr>
              <a:t>Individual </a:t>
            </a:r>
            <a:r>
              <a:rPr sz="1100" i="1" dirty="0">
                <a:latin typeface="+mn-lt"/>
                <a:cs typeface="Verdana"/>
              </a:rPr>
              <a:t>A </a:t>
            </a:r>
            <a:r>
              <a:rPr sz="1100" dirty="0">
                <a:latin typeface="+mn-lt"/>
                <a:cs typeface="Tahoma"/>
              </a:rPr>
              <a:t>obtains 2 and individual </a:t>
            </a:r>
            <a:r>
              <a:rPr sz="1100" i="1" dirty="0">
                <a:latin typeface="+mn-lt"/>
                <a:cs typeface="Verdana"/>
              </a:rPr>
              <a:t>B </a:t>
            </a:r>
            <a:r>
              <a:rPr sz="1100" dirty="0">
                <a:latin typeface="+mn-lt"/>
                <a:cs typeface="Tahoma"/>
              </a:rPr>
              <a:t>obtains 2.</a:t>
            </a:r>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85024" y="286383"/>
            <a:ext cx="2636520" cy="180819"/>
          </a:xfrm>
          <a:prstGeom prst="rect">
            <a:avLst/>
          </a:prstGeom>
        </p:spPr>
        <p:txBody>
          <a:bodyPr vert="horz" wrap="square" lIns="0" tIns="11430" rIns="0" bIns="0" rtlCol="0">
            <a:spAutoFit/>
          </a:bodyPr>
          <a:lstStyle/>
          <a:p>
            <a:pPr marL="12700" algn="ctr">
              <a:lnSpc>
                <a:spcPct val="100000"/>
              </a:lnSpc>
              <a:spcBef>
                <a:spcPts val="90"/>
              </a:spcBef>
            </a:pPr>
            <a:r>
              <a:rPr sz="1100" dirty="0">
                <a:latin typeface="+mn-lt"/>
                <a:cs typeface="Tahoma"/>
              </a:rPr>
              <a:t>Visualizing the Method for Solving the Game</a:t>
            </a:r>
          </a:p>
        </p:txBody>
      </p:sp>
      <p:grpSp>
        <p:nvGrpSpPr>
          <p:cNvPr id="3" name="object 3"/>
          <p:cNvGrpSpPr/>
          <p:nvPr/>
        </p:nvGrpSpPr>
        <p:grpSpPr>
          <a:xfrm>
            <a:off x="1551007" y="957883"/>
            <a:ext cx="1781810" cy="1781810"/>
            <a:chOff x="1551007" y="957883"/>
            <a:chExt cx="1781810" cy="1781810"/>
          </a:xfrm>
        </p:grpSpPr>
        <p:sp>
          <p:nvSpPr>
            <p:cNvPr id="4" name="object 4"/>
            <p:cNvSpPr/>
            <p:nvPr/>
          </p:nvSpPr>
          <p:spPr>
            <a:xfrm>
              <a:off x="1556087" y="962964"/>
              <a:ext cx="1771650" cy="1771650"/>
            </a:xfrm>
            <a:custGeom>
              <a:avLst/>
              <a:gdLst/>
              <a:ahLst/>
              <a:cxnLst/>
              <a:rect l="l" t="t" r="r" b="b"/>
              <a:pathLst>
                <a:path w="1771650" h="1771650">
                  <a:moveTo>
                    <a:pt x="1771152" y="1771152"/>
                  </a:moveTo>
                  <a:lnTo>
                    <a:pt x="0" y="1771152"/>
                  </a:lnTo>
                  <a:lnTo>
                    <a:pt x="0" y="0"/>
                  </a:lnTo>
                  <a:lnTo>
                    <a:pt x="1771152" y="0"/>
                  </a:lnTo>
                  <a:lnTo>
                    <a:pt x="1771152" y="1771152"/>
                  </a:lnTo>
                  <a:close/>
                </a:path>
              </a:pathLst>
            </a:custGeom>
            <a:ln w="10160">
              <a:solidFill>
                <a:srgbClr val="231F20"/>
              </a:solidFill>
            </a:ln>
          </p:spPr>
          <p:txBody>
            <a:bodyPr wrap="square" lIns="0" tIns="0" rIns="0" bIns="0" rtlCol="0"/>
            <a:lstStyle/>
            <a:p>
              <a:endParaRPr/>
            </a:p>
          </p:txBody>
        </p:sp>
        <p:sp>
          <p:nvSpPr>
            <p:cNvPr id="5" name="object 5"/>
            <p:cNvSpPr/>
            <p:nvPr/>
          </p:nvSpPr>
          <p:spPr>
            <a:xfrm>
              <a:off x="1556088" y="1848540"/>
              <a:ext cx="1771650" cy="0"/>
            </a:xfrm>
            <a:custGeom>
              <a:avLst/>
              <a:gdLst/>
              <a:ahLst/>
              <a:cxnLst/>
              <a:rect l="l" t="t" r="r" b="b"/>
              <a:pathLst>
                <a:path w="1771650">
                  <a:moveTo>
                    <a:pt x="0" y="0"/>
                  </a:moveTo>
                  <a:lnTo>
                    <a:pt x="1771152" y="0"/>
                  </a:lnTo>
                </a:path>
              </a:pathLst>
            </a:custGeom>
            <a:ln w="10160">
              <a:solidFill>
                <a:srgbClr val="231F20"/>
              </a:solidFill>
            </a:ln>
          </p:spPr>
          <p:txBody>
            <a:bodyPr wrap="square" lIns="0" tIns="0" rIns="0" bIns="0" rtlCol="0"/>
            <a:lstStyle/>
            <a:p>
              <a:endParaRPr/>
            </a:p>
          </p:txBody>
        </p:sp>
        <p:sp>
          <p:nvSpPr>
            <p:cNvPr id="6" name="object 6"/>
            <p:cNvSpPr/>
            <p:nvPr/>
          </p:nvSpPr>
          <p:spPr>
            <a:xfrm>
              <a:off x="2441664" y="962963"/>
              <a:ext cx="0" cy="1771650"/>
            </a:xfrm>
            <a:custGeom>
              <a:avLst/>
              <a:gdLst/>
              <a:ahLst/>
              <a:cxnLst/>
              <a:rect l="l" t="t" r="r" b="b"/>
              <a:pathLst>
                <a:path h="1771650">
                  <a:moveTo>
                    <a:pt x="0" y="0"/>
                  </a:moveTo>
                  <a:lnTo>
                    <a:pt x="0" y="1771152"/>
                  </a:lnTo>
                </a:path>
              </a:pathLst>
            </a:custGeom>
            <a:ln w="10160">
              <a:solidFill>
                <a:srgbClr val="231F20"/>
              </a:solidFill>
            </a:ln>
          </p:spPr>
          <p:txBody>
            <a:bodyPr wrap="square" lIns="0" tIns="0" rIns="0" bIns="0" rtlCol="0"/>
            <a:lstStyle/>
            <a:p>
              <a:endParaRPr/>
            </a:p>
          </p:txBody>
        </p:sp>
      </p:grpSp>
      <p:sp>
        <p:nvSpPr>
          <p:cNvPr id="7" name="object 7"/>
          <p:cNvSpPr txBox="1"/>
          <p:nvPr/>
        </p:nvSpPr>
        <p:spPr>
          <a:xfrm>
            <a:off x="1924586" y="1344543"/>
            <a:ext cx="148590" cy="123189"/>
          </a:xfrm>
          <a:prstGeom prst="rect">
            <a:avLst/>
          </a:prstGeom>
        </p:spPr>
        <p:txBody>
          <a:bodyPr vert="horz" wrap="square" lIns="0" tIns="11430" rIns="0" bIns="0" rtlCol="0">
            <a:spAutoFit/>
          </a:bodyPr>
          <a:lstStyle/>
          <a:p>
            <a:pPr>
              <a:lnSpc>
                <a:spcPct val="100000"/>
              </a:lnSpc>
              <a:spcBef>
                <a:spcPts val="90"/>
              </a:spcBef>
            </a:pPr>
            <a:r>
              <a:rPr sz="650" dirty="0">
                <a:solidFill>
                  <a:srgbClr val="231F20"/>
                </a:solidFill>
                <a:latin typeface="Arial MT"/>
                <a:cs typeface="Arial MT"/>
              </a:rPr>
              <a:t>3,</a:t>
            </a:r>
            <a:r>
              <a:rPr sz="650" spc="-15" dirty="0">
                <a:solidFill>
                  <a:srgbClr val="231F20"/>
                </a:solidFill>
                <a:latin typeface="Arial MT"/>
                <a:cs typeface="Arial MT"/>
              </a:rPr>
              <a:t> </a:t>
            </a:r>
            <a:r>
              <a:rPr sz="650" spc="-50" dirty="0">
                <a:solidFill>
                  <a:srgbClr val="6D6E71"/>
                </a:solidFill>
                <a:latin typeface="Arial MT"/>
                <a:cs typeface="Arial MT"/>
              </a:rPr>
              <a:t>3</a:t>
            </a:r>
            <a:endParaRPr sz="650">
              <a:latin typeface="Arial MT"/>
              <a:cs typeface="Arial MT"/>
            </a:endParaRPr>
          </a:p>
        </p:txBody>
      </p:sp>
      <p:sp>
        <p:nvSpPr>
          <p:cNvPr id="8" name="object 8"/>
          <p:cNvSpPr txBox="1"/>
          <p:nvPr/>
        </p:nvSpPr>
        <p:spPr>
          <a:xfrm>
            <a:off x="1907339" y="780791"/>
            <a:ext cx="266700" cy="123189"/>
          </a:xfrm>
          <a:prstGeom prst="rect">
            <a:avLst/>
          </a:prstGeom>
        </p:spPr>
        <p:txBody>
          <a:bodyPr vert="horz" wrap="square" lIns="0" tIns="11430" rIns="0" bIns="0" rtlCol="0">
            <a:spAutoFit/>
          </a:bodyPr>
          <a:lstStyle/>
          <a:p>
            <a:pPr marL="12700">
              <a:lnSpc>
                <a:spcPct val="100000"/>
              </a:lnSpc>
              <a:spcBef>
                <a:spcPts val="90"/>
              </a:spcBef>
            </a:pPr>
            <a:r>
              <a:rPr sz="650" spc="-20" dirty="0">
                <a:solidFill>
                  <a:srgbClr val="231F20"/>
                </a:solidFill>
                <a:latin typeface="Cambria"/>
                <a:cs typeface="Cambria"/>
              </a:rPr>
              <a:t>Refrain</a:t>
            </a:r>
            <a:endParaRPr sz="650">
              <a:latin typeface="Cambria"/>
              <a:cs typeface="Cambria"/>
            </a:endParaRPr>
          </a:p>
        </p:txBody>
      </p:sp>
      <p:sp>
        <p:nvSpPr>
          <p:cNvPr id="9" name="object 9"/>
          <p:cNvSpPr txBox="1"/>
          <p:nvPr/>
        </p:nvSpPr>
        <p:spPr>
          <a:xfrm>
            <a:off x="2408786" y="589386"/>
            <a:ext cx="76200" cy="123189"/>
          </a:xfrm>
          <a:prstGeom prst="rect">
            <a:avLst/>
          </a:prstGeom>
        </p:spPr>
        <p:txBody>
          <a:bodyPr vert="horz" wrap="square" lIns="0" tIns="11430" rIns="0" bIns="0" rtlCol="0">
            <a:spAutoFit/>
          </a:bodyPr>
          <a:lstStyle/>
          <a:p>
            <a:pPr marL="12700">
              <a:lnSpc>
                <a:spcPct val="100000"/>
              </a:lnSpc>
              <a:spcBef>
                <a:spcPts val="90"/>
              </a:spcBef>
            </a:pPr>
            <a:r>
              <a:rPr sz="650" b="1" i="1" spc="-50" dirty="0">
                <a:solidFill>
                  <a:srgbClr val="231F20"/>
                </a:solidFill>
                <a:latin typeface="Cambria"/>
                <a:cs typeface="Cambria"/>
              </a:rPr>
              <a:t>B</a:t>
            </a:r>
            <a:endParaRPr sz="650">
              <a:latin typeface="Cambria"/>
              <a:cs typeface="Cambria"/>
            </a:endParaRPr>
          </a:p>
        </p:txBody>
      </p:sp>
      <p:sp>
        <p:nvSpPr>
          <p:cNvPr id="10" name="object 10"/>
          <p:cNvSpPr txBox="1"/>
          <p:nvPr/>
        </p:nvSpPr>
        <p:spPr>
          <a:xfrm>
            <a:off x="1218846" y="1750878"/>
            <a:ext cx="83185" cy="123189"/>
          </a:xfrm>
          <a:prstGeom prst="rect">
            <a:avLst/>
          </a:prstGeom>
        </p:spPr>
        <p:txBody>
          <a:bodyPr vert="horz" wrap="square" lIns="0" tIns="11430" rIns="0" bIns="0" rtlCol="0">
            <a:spAutoFit/>
          </a:bodyPr>
          <a:lstStyle/>
          <a:p>
            <a:pPr marL="12700">
              <a:lnSpc>
                <a:spcPct val="100000"/>
              </a:lnSpc>
              <a:spcBef>
                <a:spcPts val="90"/>
              </a:spcBef>
            </a:pPr>
            <a:r>
              <a:rPr sz="650" b="1" spc="-50" dirty="0">
                <a:solidFill>
                  <a:srgbClr val="231F20"/>
                </a:solidFill>
                <a:latin typeface="Ebrima"/>
                <a:cs typeface="Ebrima"/>
              </a:rPr>
              <a:t>A</a:t>
            </a:r>
            <a:endParaRPr sz="650">
              <a:latin typeface="Ebrima"/>
              <a:cs typeface="Ebrima"/>
            </a:endParaRPr>
          </a:p>
        </p:txBody>
      </p:sp>
      <p:sp>
        <p:nvSpPr>
          <p:cNvPr id="11" name="object 11"/>
          <p:cNvSpPr txBox="1"/>
          <p:nvPr/>
        </p:nvSpPr>
        <p:spPr>
          <a:xfrm>
            <a:off x="1266040" y="1340637"/>
            <a:ext cx="266700" cy="123189"/>
          </a:xfrm>
          <a:prstGeom prst="rect">
            <a:avLst/>
          </a:prstGeom>
        </p:spPr>
        <p:txBody>
          <a:bodyPr vert="horz" wrap="square" lIns="0" tIns="11430" rIns="0" bIns="0" rtlCol="0">
            <a:spAutoFit/>
          </a:bodyPr>
          <a:lstStyle/>
          <a:p>
            <a:pPr marL="12700">
              <a:lnSpc>
                <a:spcPct val="100000"/>
              </a:lnSpc>
              <a:spcBef>
                <a:spcPts val="90"/>
              </a:spcBef>
            </a:pPr>
            <a:r>
              <a:rPr sz="650" spc="-20" dirty="0">
                <a:solidFill>
                  <a:srgbClr val="231F20"/>
                </a:solidFill>
                <a:latin typeface="Cambria"/>
                <a:cs typeface="Cambria"/>
              </a:rPr>
              <a:t>Refrain</a:t>
            </a:r>
            <a:endParaRPr sz="650">
              <a:latin typeface="Cambria"/>
              <a:cs typeface="Cambria"/>
            </a:endParaRPr>
          </a:p>
        </p:txBody>
      </p:sp>
      <p:sp>
        <p:nvSpPr>
          <p:cNvPr id="12" name="object 12"/>
          <p:cNvSpPr txBox="1"/>
          <p:nvPr/>
        </p:nvSpPr>
        <p:spPr>
          <a:xfrm>
            <a:off x="2787439" y="785342"/>
            <a:ext cx="179705" cy="123189"/>
          </a:xfrm>
          <a:prstGeom prst="rect">
            <a:avLst/>
          </a:prstGeom>
        </p:spPr>
        <p:txBody>
          <a:bodyPr vert="horz" wrap="square" lIns="0" tIns="11430" rIns="0" bIns="0" rtlCol="0">
            <a:spAutoFit/>
          </a:bodyPr>
          <a:lstStyle/>
          <a:p>
            <a:pPr marL="12700">
              <a:lnSpc>
                <a:spcPct val="100000"/>
              </a:lnSpc>
              <a:spcBef>
                <a:spcPts val="90"/>
              </a:spcBef>
            </a:pPr>
            <a:r>
              <a:rPr sz="650" spc="-25" dirty="0">
                <a:solidFill>
                  <a:srgbClr val="231F20"/>
                </a:solidFill>
                <a:latin typeface="Cambria"/>
                <a:cs typeface="Cambria"/>
              </a:rPr>
              <a:t>Steal</a:t>
            </a:r>
            <a:endParaRPr sz="650">
              <a:latin typeface="Cambria"/>
              <a:cs typeface="Cambria"/>
            </a:endParaRPr>
          </a:p>
        </p:txBody>
      </p:sp>
      <p:sp>
        <p:nvSpPr>
          <p:cNvPr id="13" name="object 13"/>
          <p:cNvSpPr txBox="1"/>
          <p:nvPr/>
        </p:nvSpPr>
        <p:spPr>
          <a:xfrm>
            <a:off x="1332445" y="2227727"/>
            <a:ext cx="179705" cy="123189"/>
          </a:xfrm>
          <a:prstGeom prst="rect">
            <a:avLst/>
          </a:prstGeom>
        </p:spPr>
        <p:txBody>
          <a:bodyPr vert="horz" wrap="square" lIns="0" tIns="11430" rIns="0" bIns="0" rtlCol="0">
            <a:spAutoFit/>
          </a:bodyPr>
          <a:lstStyle/>
          <a:p>
            <a:pPr marL="12700">
              <a:lnSpc>
                <a:spcPct val="100000"/>
              </a:lnSpc>
              <a:spcBef>
                <a:spcPts val="90"/>
              </a:spcBef>
            </a:pPr>
            <a:r>
              <a:rPr sz="650" spc="-25" dirty="0">
                <a:solidFill>
                  <a:srgbClr val="231F20"/>
                </a:solidFill>
                <a:latin typeface="Cambria"/>
                <a:cs typeface="Cambria"/>
              </a:rPr>
              <a:t>Steal</a:t>
            </a:r>
            <a:endParaRPr sz="650">
              <a:latin typeface="Cambria"/>
              <a:cs typeface="Cambria"/>
            </a:endParaRPr>
          </a:p>
        </p:txBody>
      </p:sp>
      <p:sp>
        <p:nvSpPr>
          <p:cNvPr id="14" name="object 14"/>
          <p:cNvSpPr txBox="1"/>
          <p:nvPr/>
        </p:nvSpPr>
        <p:spPr>
          <a:xfrm>
            <a:off x="1916627" y="2205217"/>
            <a:ext cx="148590" cy="123189"/>
          </a:xfrm>
          <a:prstGeom prst="rect">
            <a:avLst/>
          </a:prstGeom>
        </p:spPr>
        <p:txBody>
          <a:bodyPr vert="horz" wrap="square" lIns="0" tIns="11430" rIns="0" bIns="0" rtlCol="0">
            <a:spAutoFit/>
          </a:bodyPr>
          <a:lstStyle/>
          <a:p>
            <a:pPr>
              <a:lnSpc>
                <a:spcPct val="100000"/>
              </a:lnSpc>
              <a:spcBef>
                <a:spcPts val="90"/>
              </a:spcBef>
            </a:pPr>
            <a:r>
              <a:rPr sz="650" dirty="0">
                <a:solidFill>
                  <a:srgbClr val="231F20"/>
                </a:solidFill>
                <a:latin typeface="Arial MT"/>
                <a:cs typeface="Arial MT"/>
              </a:rPr>
              <a:t>4,</a:t>
            </a:r>
            <a:r>
              <a:rPr sz="650" spc="-15" dirty="0">
                <a:solidFill>
                  <a:srgbClr val="231F20"/>
                </a:solidFill>
                <a:latin typeface="Arial MT"/>
                <a:cs typeface="Arial MT"/>
              </a:rPr>
              <a:t> </a:t>
            </a:r>
            <a:r>
              <a:rPr sz="650" spc="-50" dirty="0">
                <a:solidFill>
                  <a:srgbClr val="6D6E71"/>
                </a:solidFill>
                <a:latin typeface="Arial MT"/>
                <a:cs typeface="Arial MT"/>
              </a:rPr>
              <a:t>1</a:t>
            </a:r>
            <a:endParaRPr sz="650">
              <a:latin typeface="Arial MT"/>
              <a:cs typeface="Arial MT"/>
            </a:endParaRPr>
          </a:p>
        </p:txBody>
      </p:sp>
      <p:sp>
        <p:nvSpPr>
          <p:cNvPr id="15" name="object 15"/>
          <p:cNvSpPr/>
          <p:nvPr/>
        </p:nvSpPr>
        <p:spPr>
          <a:xfrm>
            <a:off x="1916634" y="2307386"/>
            <a:ext cx="45720" cy="0"/>
          </a:xfrm>
          <a:custGeom>
            <a:avLst/>
            <a:gdLst/>
            <a:ahLst/>
            <a:cxnLst/>
            <a:rect l="l" t="t" r="r" b="b"/>
            <a:pathLst>
              <a:path w="45719">
                <a:moveTo>
                  <a:pt x="0" y="0"/>
                </a:moveTo>
                <a:lnTo>
                  <a:pt x="45191" y="0"/>
                </a:lnTo>
                <a:lnTo>
                  <a:pt x="0" y="0"/>
                </a:lnTo>
                <a:close/>
              </a:path>
            </a:pathLst>
          </a:custGeom>
          <a:ln w="4064">
            <a:solidFill>
              <a:srgbClr val="231F20"/>
            </a:solidFill>
          </a:ln>
        </p:spPr>
        <p:txBody>
          <a:bodyPr wrap="square" lIns="0" tIns="0" rIns="0" bIns="0" rtlCol="0"/>
          <a:lstStyle/>
          <a:p>
            <a:endParaRPr/>
          </a:p>
        </p:txBody>
      </p:sp>
      <p:sp>
        <p:nvSpPr>
          <p:cNvPr id="16" name="object 16"/>
          <p:cNvSpPr txBox="1"/>
          <p:nvPr/>
        </p:nvSpPr>
        <p:spPr>
          <a:xfrm>
            <a:off x="2446744" y="2219712"/>
            <a:ext cx="875665" cy="123189"/>
          </a:xfrm>
          <a:prstGeom prst="rect">
            <a:avLst/>
          </a:prstGeom>
        </p:spPr>
        <p:txBody>
          <a:bodyPr vert="horz" wrap="square" lIns="0" tIns="11430" rIns="0" bIns="0" rtlCol="0">
            <a:spAutoFit/>
          </a:bodyPr>
          <a:lstStyle/>
          <a:p>
            <a:pPr marR="27305" algn="ctr">
              <a:lnSpc>
                <a:spcPct val="100000"/>
              </a:lnSpc>
              <a:spcBef>
                <a:spcPts val="90"/>
              </a:spcBef>
            </a:pPr>
            <a:r>
              <a:rPr sz="650" dirty="0">
                <a:solidFill>
                  <a:srgbClr val="231F20"/>
                </a:solidFill>
                <a:latin typeface="Arial MT"/>
                <a:cs typeface="Arial MT"/>
              </a:rPr>
              <a:t>2,</a:t>
            </a:r>
            <a:r>
              <a:rPr sz="650" spc="160" dirty="0">
                <a:solidFill>
                  <a:srgbClr val="231F20"/>
                </a:solidFill>
                <a:latin typeface="Arial MT"/>
                <a:cs typeface="Arial MT"/>
              </a:rPr>
              <a:t>  </a:t>
            </a:r>
            <a:r>
              <a:rPr sz="650" spc="-50" dirty="0">
                <a:solidFill>
                  <a:srgbClr val="6D6E71"/>
                </a:solidFill>
                <a:latin typeface="Arial MT"/>
                <a:cs typeface="Arial MT"/>
              </a:rPr>
              <a:t>2</a:t>
            </a:r>
            <a:endParaRPr sz="650">
              <a:latin typeface="Arial MT"/>
              <a:cs typeface="Arial MT"/>
            </a:endParaRPr>
          </a:p>
        </p:txBody>
      </p:sp>
      <p:sp>
        <p:nvSpPr>
          <p:cNvPr id="17" name="object 17"/>
          <p:cNvSpPr/>
          <p:nvPr/>
        </p:nvSpPr>
        <p:spPr>
          <a:xfrm>
            <a:off x="2765063" y="2321813"/>
            <a:ext cx="45720" cy="0"/>
          </a:xfrm>
          <a:custGeom>
            <a:avLst/>
            <a:gdLst/>
            <a:ahLst/>
            <a:cxnLst/>
            <a:rect l="l" t="t" r="r" b="b"/>
            <a:pathLst>
              <a:path w="45719">
                <a:moveTo>
                  <a:pt x="0" y="0"/>
                </a:moveTo>
                <a:lnTo>
                  <a:pt x="45181" y="0"/>
                </a:lnTo>
                <a:lnTo>
                  <a:pt x="0" y="0"/>
                </a:lnTo>
                <a:close/>
              </a:path>
            </a:pathLst>
          </a:custGeom>
          <a:ln w="4064">
            <a:solidFill>
              <a:srgbClr val="231F20"/>
            </a:solidFill>
          </a:ln>
        </p:spPr>
        <p:txBody>
          <a:bodyPr wrap="square" lIns="0" tIns="0" rIns="0" bIns="0" rtlCol="0"/>
          <a:lstStyle/>
          <a:p>
            <a:endParaRPr/>
          </a:p>
        </p:txBody>
      </p:sp>
      <p:sp>
        <p:nvSpPr>
          <p:cNvPr id="18" name="object 18"/>
          <p:cNvSpPr txBox="1"/>
          <p:nvPr/>
        </p:nvSpPr>
        <p:spPr>
          <a:xfrm>
            <a:off x="2760097" y="1344543"/>
            <a:ext cx="193675" cy="123189"/>
          </a:xfrm>
          <a:prstGeom prst="rect">
            <a:avLst/>
          </a:prstGeom>
        </p:spPr>
        <p:txBody>
          <a:bodyPr vert="horz" wrap="square" lIns="0" tIns="11430" rIns="0" bIns="0" rtlCol="0">
            <a:spAutoFit/>
          </a:bodyPr>
          <a:lstStyle/>
          <a:p>
            <a:pPr>
              <a:lnSpc>
                <a:spcPct val="100000"/>
              </a:lnSpc>
              <a:spcBef>
                <a:spcPts val="90"/>
              </a:spcBef>
            </a:pPr>
            <a:r>
              <a:rPr sz="650" dirty="0">
                <a:solidFill>
                  <a:srgbClr val="231F20"/>
                </a:solidFill>
                <a:latin typeface="Arial MT"/>
                <a:cs typeface="Arial MT"/>
              </a:rPr>
              <a:t>1,</a:t>
            </a:r>
            <a:r>
              <a:rPr sz="650" spc="330" dirty="0">
                <a:solidFill>
                  <a:srgbClr val="231F20"/>
                </a:solidFill>
                <a:latin typeface="Arial MT"/>
                <a:cs typeface="Arial MT"/>
              </a:rPr>
              <a:t> </a:t>
            </a:r>
            <a:r>
              <a:rPr sz="650" spc="-50" dirty="0">
                <a:solidFill>
                  <a:srgbClr val="6D6E71"/>
                </a:solidFill>
                <a:latin typeface="Arial MT"/>
                <a:cs typeface="Arial MT"/>
              </a:rPr>
              <a:t>4</a:t>
            </a:r>
            <a:endParaRPr sz="650">
              <a:latin typeface="Arial MT"/>
              <a:cs typeface="Arial MT"/>
            </a:endParaRPr>
          </a:p>
        </p:txBody>
      </p:sp>
      <p:grpSp>
        <p:nvGrpSpPr>
          <p:cNvPr id="19" name="object 19"/>
          <p:cNvGrpSpPr/>
          <p:nvPr/>
        </p:nvGrpSpPr>
        <p:grpSpPr>
          <a:xfrm>
            <a:off x="1709983" y="1160207"/>
            <a:ext cx="1284605" cy="1421765"/>
            <a:chOff x="1709983" y="1160207"/>
            <a:chExt cx="1284605" cy="1421765"/>
          </a:xfrm>
        </p:grpSpPr>
        <p:pic>
          <p:nvPicPr>
            <p:cNvPr id="20" name="object 20"/>
            <p:cNvPicPr/>
            <p:nvPr/>
          </p:nvPicPr>
          <p:blipFill>
            <a:blip r:embed="rId2" cstate="print"/>
            <a:stretch>
              <a:fillRect/>
            </a:stretch>
          </p:blipFill>
          <p:spPr>
            <a:xfrm>
              <a:off x="2869485" y="1357813"/>
              <a:ext cx="104475" cy="104465"/>
            </a:xfrm>
            <a:prstGeom prst="rect">
              <a:avLst/>
            </a:prstGeom>
          </p:spPr>
        </p:pic>
        <p:pic>
          <p:nvPicPr>
            <p:cNvPr id="21" name="object 21"/>
            <p:cNvPicPr/>
            <p:nvPr/>
          </p:nvPicPr>
          <p:blipFill>
            <a:blip r:embed="rId3" cstate="print"/>
            <a:stretch>
              <a:fillRect/>
            </a:stretch>
          </p:blipFill>
          <p:spPr>
            <a:xfrm>
              <a:off x="2890084" y="2234802"/>
              <a:ext cx="104475" cy="104465"/>
            </a:xfrm>
            <a:prstGeom prst="rect">
              <a:avLst/>
            </a:prstGeom>
          </p:spPr>
        </p:pic>
        <p:sp>
          <p:nvSpPr>
            <p:cNvPr id="22" name="object 22"/>
            <p:cNvSpPr/>
            <p:nvPr/>
          </p:nvSpPr>
          <p:spPr>
            <a:xfrm>
              <a:off x="1712523" y="1441734"/>
              <a:ext cx="157480" cy="828675"/>
            </a:xfrm>
            <a:custGeom>
              <a:avLst/>
              <a:gdLst/>
              <a:ahLst/>
              <a:cxnLst/>
              <a:rect l="l" t="t" r="r" b="b"/>
              <a:pathLst>
                <a:path w="157480" h="828675">
                  <a:moveTo>
                    <a:pt x="156856" y="828598"/>
                  </a:moveTo>
                  <a:lnTo>
                    <a:pt x="128890" y="798130"/>
                  </a:lnTo>
                  <a:lnTo>
                    <a:pt x="99659" y="759570"/>
                  </a:lnTo>
                  <a:lnTo>
                    <a:pt x="67481" y="707099"/>
                  </a:lnTo>
                  <a:lnTo>
                    <a:pt x="37090" y="641311"/>
                  </a:lnTo>
                  <a:lnTo>
                    <a:pt x="24044" y="603607"/>
                  </a:lnTo>
                  <a:lnTo>
                    <a:pt x="13221" y="562795"/>
                  </a:lnTo>
                  <a:lnTo>
                    <a:pt x="5211" y="518949"/>
                  </a:lnTo>
                  <a:lnTo>
                    <a:pt x="606" y="472143"/>
                  </a:lnTo>
                  <a:lnTo>
                    <a:pt x="0" y="422451"/>
                  </a:lnTo>
                  <a:lnTo>
                    <a:pt x="3982" y="369947"/>
                  </a:lnTo>
                  <a:lnTo>
                    <a:pt x="13145" y="314704"/>
                  </a:lnTo>
                  <a:lnTo>
                    <a:pt x="28080" y="256796"/>
                  </a:lnTo>
                  <a:lnTo>
                    <a:pt x="49380" y="196298"/>
                  </a:lnTo>
                  <a:lnTo>
                    <a:pt x="77636" y="133284"/>
                  </a:lnTo>
                  <a:lnTo>
                    <a:pt x="113440" y="67826"/>
                  </a:lnTo>
                  <a:lnTo>
                    <a:pt x="157384" y="0"/>
                  </a:lnTo>
                </a:path>
              </a:pathLst>
            </a:custGeom>
            <a:ln w="5080">
              <a:solidFill>
                <a:srgbClr val="231F20"/>
              </a:solidFill>
            </a:ln>
          </p:spPr>
          <p:txBody>
            <a:bodyPr wrap="square" lIns="0" tIns="0" rIns="0" bIns="0" rtlCol="0"/>
            <a:lstStyle/>
            <a:p>
              <a:endParaRPr/>
            </a:p>
          </p:txBody>
        </p:sp>
        <p:sp>
          <p:nvSpPr>
            <p:cNvPr id="23" name="object 23"/>
            <p:cNvSpPr/>
            <p:nvPr/>
          </p:nvSpPr>
          <p:spPr>
            <a:xfrm>
              <a:off x="1850809" y="1438528"/>
              <a:ext cx="24765" cy="835025"/>
            </a:xfrm>
            <a:custGeom>
              <a:avLst/>
              <a:gdLst/>
              <a:ahLst/>
              <a:cxnLst/>
              <a:rect l="l" t="t" r="r" b="b"/>
              <a:pathLst>
                <a:path w="24764" h="835025">
                  <a:moveTo>
                    <a:pt x="21336" y="834415"/>
                  </a:moveTo>
                  <a:lnTo>
                    <a:pt x="20650" y="813079"/>
                  </a:lnTo>
                  <a:lnTo>
                    <a:pt x="17094" y="813181"/>
                  </a:lnTo>
                  <a:lnTo>
                    <a:pt x="17665" y="830707"/>
                  </a:lnTo>
                  <a:lnTo>
                    <a:pt x="139" y="829995"/>
                  </a:lnTo>
                  <a:lnTo>
                    <a:pt x="0" y="833551"/>
                  </a:lnTo>
                  <a:lnTo>
                    <a:pt x="21336" y="834415"/>
                  </a:lnTo>
                  <a:close/>
                </a:path>
                <a:path w="24764" h="835025">
                  <a:moveTo>
                    <a:pt x="24739" y="21082"/>
                  </a:moveTo>
                  <a:lnTo>
                    <a:pt x="21336" y="0"/>
                  </a:lnTo>
                  <a:lnTo>
                    <a:pt x="558" y="4927"/>
                  </a:lnTo>
                  <a:lnTo>
                    <a:pt x="1371" y="8394"/>
                  </a:lnTo>
                  <a:lnTo>
                    <a:pt x="18440" y="4343"/>
                  </a:lnTo>
                  <a:lnTo>
                    <a:pt x="21221" y="21653"/>
                  </a:lnTo>
                  <a:lnTo>
                    <a:pt x="24739" y="21082"/>
                  </a:lnTo>
                  <a:close/>
                </a:path>
              </a:pathLst>
            </a:custGeom>
            <a:solidFill>
              <a:srgbClr val="231F20"/>
            </a:solidFill>
          </p:spPr>
          <p:txBody>
            <a:bodyPr wrap="square" lIns="0" tIns="0" rIns="0" bIns="0" rtlCol="0"/>
            <a:lstStyle/>
            <a:p>
              <a:endParaRPr/>
            </a:p>
          </p:txBody>
        </p:sp>
        <p:sp>
          <p:nvSpPr>
            <p:cNvPr id="24" name="object 24"/>
            <p:cNvSpPr/>
            <p:nvPr/>
          </p:nvSpPr>
          <p:spPr>
            <a:xfrm>
              <a:off x="2082527" y="1305731"/>
              <a:ext cx="15240" cy="13970"/>
            </a:xfrm>
            <a:custGeom>
              <a:avLst/>
              <a:gdLst/>
              <a:ahLst/>
              <a:cxnLst/>
              <a:rect l="l" t="t" r="r" b="b"/>
              <a:pathLst>
                <a:path w="15239" h="13969">
                  <a:moveTo>
                    <a:pt x="0" y="13929"/>
                  </a:moveTo>
                  <a:lnTo>
                    <a:pt x="3352" y="10556"/>
                  </a:lnTo>
                  <a:lnTo>
                    <a:pt x="8280" y="5791"/>
                  </a:lnTo>
                  <a:lnTo>
                    <a:pt x="14721" y="0"/>
                  </a:lnTo>
                </a:path>
              </a:pathLst>
            </a:custGeom>
            <a:ln w="10160">
              <a:solidFill>
                <a:srgbClr val="6D6E71"/>
              </a:solidFill>
            </a:ln>
          </p:spPr>
          <p:txBody>
            <a:bodyPr wrap="square" lIns="0" tIns="0" rIns="0" bIns="0" rtlCol="0"/>
            <a:lstStyle/>
            <a:p>
              <a:endParaRPr/>
            </a:p>
          </p:txBody>
        </p:sp>
        <p:sp>
          <p:nvSpPr>
            <p:cNvPr id="25" name="object 25"/>
            <p:cNvSpPr/>
            <p:nvPr/>
          </p:nvSpPr>
          <p:spPr>
            <a:xfrm>
              <a:off x="2128686" y="1165287"/>
              <a:ext cx="742950" cy="133350"/>
            </a:xfrm>
            <a:custGeom>
              <a:avLst/>
              <a:gdLst/>
              <a:ahLst/>
              <a:cxnLst/>
              <a:rect l="l" t="t" r="r" b="b"/>
              <a:pathLst>
                <a:path w="742950" h="133350">
                  <a:moveTo>
                    <a:pt x="0" y="114536"/>
                  </a:moveTo>
                  <a:lnTo>
                    <a:pt x="44091" y="84291"/>
                  </a:lnTo>
                  <a:lnTo>
                    <a:pt x="100879" y="53455"/>
                  </a:lnTo>
                  <a:lnTo>
                    <a:pt x="169832" y="26287"/>
                  </a:lnTo>
                  <a:lnTo>
                    <a:pt x="208704" y="15410"/>
                  </a:lnTo>
                  <a:lnTo>
                    <a:pt x="250418" y="7049"/>
                  </a:lnTo>
                  <a:lnTo>
                    <a:pt x="294906" y="1734"/>
                  </a:lnTo>
                  <a:lnTo>
                    <a:pt x="342103" y="0"/>
                  </a:lnTo>
                  <a:lnTo>
                    <a:pt x="391943" y="2377"/>
                  </a:lnTo>
                  <a:lnTo>
                    <a:pt x="444357" y="9400"/>
                  </a:lnTo>
                  <a:lnTo>
                    <a:pt x="499281" y="21600"/>
                  </a:lnTo>
                  <a:lnTo>
                    <a:pt x="556648" y="39510"/>
                  </a:lnTo>
                  <a:lnTo>
                    <a:pt x="616390" y="63662"/>
                  </a:lnTo>
                  <a:lnTo>
                    <a:pt x="678442" y="94589"/>
                  </a:lnTo>
                  <a:lnTo>
                    <a:pt x="742736" y="132824"/>
                  </a:lnTo>
                </a:path>
              </a:pathLst>
            </a:custGeom>
            <a:ln w="10160">
              <a:solidFill>
                <a:srgbClr val="6D6E71"/>
              </a:solidFill>
              <a:prstDash val="dash"/>
            </a:ln>
          </p:spPr>
          <p:txBody>
            <a:bodyPr wrap="square" lIns="0" tIns="0" rIns="0" bIns="0" rtlCol="0"/>
            <a:lstStyle/>
            <a:p>
              <a:endParaRPr/>
            </a:p>
          </p:txBody>
        </p:sp>
        <p:sp>
          <p:nvSpPr>
            <p:cNvPr id="26" name="object 26"/>
            <p:cNvSpPr/>
            <p:nvPr/>
          </p:nvSpPr>
          <p:spPr>
            <a:xfrm>
              <a:off x="2888468" y="1309294"/>
              <a:ext cx="17145" cy="12065"/>
            </a:xfrm>
            <a:custGeom>
              <a:avLst/>
              <a:gdLst/>
              <a:ahLst/>
              <a:cxnLst/>
              <a:rect l="l" t="t" r="r" b="b"/>
              <a:pathLst>
                <a:path w="17144" h="12065">
                  <a:moveTo>
                    <a:pt x="0" y="0"/>
                  </a:moveTo>
                  <a:lnTo>
                    <a:pt x="5577" y="3728"/>
                  </a:lnTo>
                  <a:lnTo>
                    <a:pt x="11176" y="7538"/>
                  </a:lnTo>
                  <a:lnTo>
                    <a:pt x="16794" y="11440"/>
                  </a:lnTo>
                </a:path>
              </a:pathLst>
            </a:custGeom>
            <a:ln w="10160">
              <a:solidFill>
                <a:srgbClr val="6D6E71"/>
              </a:solidFill>
            </a:ln>
          </p:spPr>
          <p:txBody>
            <a:bodyPr wrap="square" lIns="0" tIns="0" rIns="0" bIns="0" rtlCol="0"/>
            <a:lstStyle/>
            <a:p>
              <a:endParaRPr/>
            </a:p>
          </p:txBody>
        </p:sp>
        <p:sp>
          <p:nvSpPr>
            <p:cNvPr id="27" name="object 27"/>
            <p:cNvSpPr/>
            <p:nvPr/>
          </p:nvSpPr>
          <p:spPr>
            <a:xfrm>
              <a:off x="2077212" y="1282547"/>
              <a:ext cx="835025" cy="49530"/>
            </a:xfrm>
            <a:custGeom>
              <a:avLst/>
              <a:gdLst/>
              <a:ahLst/>
              <a:cxnLst/>
              <a:rect l="l" t="t" r="r" b="b"/>
              <a:pathLst>
                <a:path w="835025" h="49530">
                  <a:moveTo>
                    <a:pt x="42710" y="41783"/>
                  </a:moveTo>
                  <a:lnTo>
                    <a:pt x="42557" y="34671"/>
                  </a:lnTo>
                  <a:lnTo>
                    <a:pt x="7505" y="35382"/>
                  </a:lnTo>
                  <a:lnTo>
                    <a:pt x="9334" y="368"/>
                  </a:lnTo>
                  <a:lnTo>
                    <a:pt x="2222" y="0"/>
                  </a:lnTo>
                  <a:lnTo>
                    <a:pt x="0" y="42646"/>
                  </a:lnTo>
                  <a:lnTo>
                    <a:pt x="42710" y="41783"/>
                  </a:lnTo>
                  <a:close/>
                </a:path>
                <a:path w="835025" h="49530">
                  <a:moveTo>
                    <a:pt x="834415" y="42646"/>
                  </a:moveTo>
                  <a:lnTo>
                    <a:pt x="824560" y="1092"/>
                  </a:lnTo>
                  <a:lnTo>
                    <a:pt x="817638" y="2730"/>
                  </a:lnTo>
                  <a:lnTo>
                    <a:pt x="825728" y="36855"/>
                  </a:lnTo>
                  <a:lnTo>
                    <a:pt x="791108" y="42430"/>
                  </a:lnTo>
                  <a:lnTo>
                    <a:pt x="792251" y="49453"/>
                  </a:lnTo>
                  <a:lnTo>
                    <a:pt x="834415" y="42646"/>
                  </a:lnTo>
                  <a:close/>
                </a:path>
              </a:pathLst>
            </a:custGeom>
            <a:solidFill>
              <a:srgbClr val="6D6E71"/>
            </a:solidFill>
          </p:spPr>
          <p:txBody>
            <a:bodyPr wrap="square" lIns="0" tIns="0" rIns="0" bIns="0" rtlCol="0"/>
            <a:lstStyle/>
            <a:p>
              <a:endParaRPr/>
            </a:p>
          </p:txBody>
        </p:sp>
        <p:sp>
          <p:nvSpPr>
            <p:cNvPr id="28" name="object 28"/>
            <p:cNvSpPr/>
            <p:nvPr/>
          </p:nvSpPr>
          <p:spPr>
            <a:xfrm>
              <a:off x="2892938" y="2422215"/>
              <a:ext cx="15240" cy="13970"/>
            </a:xfrm>
            <a:custGeom>
              <a:avLst/>
              <a:gdLst/>
              <a:ahLst/>
              <a:cxnLst/>
              <a:rect l="l" t="t" r="r" b="b"/>
              <a:pathLst>
                <a:path w="15239" h="13969">
                  <a:moveTo>
                    <a:pt x="14721" y="0"/>
                  </a:moveTo>
                  <a:lnTo>
                    <a:pt x="11369" y="3373"/>
                  </a:lnTo>
                  <a:lnTo>
                    <a:pt x="6441" y="8138"/>
                  </a:lnTo>
                  <a:lnTo>
                    <a:pt x="0" y="13939"/>
                  </a:lnTo>
                </a:path>
              </a:pathLst>
            </a:custGeom>
            <a:ln w="10160">
              <a:solidFill>
                <a:srgbClr val="6D6E71"/>
              </a:solidFill>
            </a:ln>
          </p:spPr>
          <p:txBody>
            <a:bodyPr wrap="square" lIns="0" tIns="0" rIns="0" bIns="0" rtlCol="0"/>
            <a:lstStyle/>
            <a:p>
              <a:endParaRPr/>
            </a:p>
          </p:txBody>
        </p:sp>
        <p:sp>
          <p:nvSpPr>
            <p:cNvPr id="29" name="object 29"/>
            <p:cNvSpPr/>
            <p:nvPr/>
          </p:nvSpPr>
          <p:spPr>
            <a:xfrm>
              <a:off x="2118764" y="2443765"/>
              <a:ext cx="742950" cy="133350"/>
            </a:xfrm>
            <a:custGeom>
              <a:avLst/>
              <a:gdLst/>
              <a:ahLst/>
              <a:cxnLst/>
              <a:rect l="l" t="t" r="r" b="b"/>
              <a:pathLst>
                <a:path w="742950" h="133350">
                  <a:moveTo>
                    <a:pt x="742736" y="18288"/>
                  </a:moveTo>
                  <a:lnTo>
                    <a:pt x="698645" y="48532"/>
                  </a:lnTo>
                  <a:lnTo>
                    <a:pt x="641856" y="79369"/>
                  </a:lnTo>
                  <a:lnTo>
                    <a:pt x="572903" y="106536"/>
                  </a:lnTo>
                  <a:lnTo>
                    <a:pt x="534032" y="117413"/>
                  </a:lnTo>
                  <a:lnTo>
                    <a:pt x="492318" y="125775"/>
                  </a:lnTo>
                  <a:lnTo>
                    <a:pt x="447829" y="131089"/>
                  </a:lnTo>
                  <a:lnTo>
                    <a:pt x="400632" y="132824"/>
                  </a:lnTo>
                  <a:lnTo>
                    <a:pt x="350793" y="130446"/>
                  </a:lnTo>
                  <a:lnTo>
                    <a:pt x="298378" y="123424"/>
                  </a:lnTo>
                  <a:lnTo>
                    <a:pt x="243454" y="111224"/>
                  </a:lnTo>
                  <a:lnTo>
                    <a:pt x="186088" y="93314"/>
                  </a:lnTo>
                  <a:lnTo>
                    <a:pt x="126346" y="69161"/>
                  </a:lnTo>
                  <a:lnTo>
                    <a:pt x="64294" y="38234"/>
                  </a:lnTo>
                  <a:lnTo>
                    <a:pt x="0" y="0"/>
                  </a:lnTo>
                </a:path>
              </a:pathLst>
            </a:custGeom>
            <a:ln w="10160">
              <a:solidFill>
                <a:srgbClr val="6D6E71"/>
              </a:solidFill>
              <a:prstDash val="dash"/>
            </a:ln>
          </p:spPr>
          <p:txBody>
            <a:bodyPr wrap="square" lIns="0" tIns="0" rIns="0" bIns="0" rtlCol="0"/>
            <a:lstStyle/>
            <a:p>
              <a:endParaRPr/>
            </a:p>
          </p:txBody>
        </p:sp>
        <p:sp>
          <p:nvSpPr>
            <p:cNvPr id="30" name="object 30"/>
            <p:cNvSpPr/>
            <p:nvPr/>
          </p:nvSpPr>
          <p:spPr>
            <a:xfrm>
              <a:off x="2084923" y="2421141"/>
              <a:ext cx="17145" cy="12065"/>
            </a:xfrm>
            <a:custGeom>
              <a:avLst/>
              <a:gdLst/>
              <a:ahLst/>
              <a:cxnLst/>
              <a:rect l="l" t="t" r="r" b="b"/>
              <a:pathLst>
                <a:path w="17144" h="12064">
                  <a:moveTo>
                    <a:pt x="16794" y="11440"/>
                  </a:moveTo>
                  <a:lnTo>
                    <a:pt x="11216" y="7711"/>
                  </a:lnTo>
                  <a:lnTo>
                    <a:pt x="5618" y="3901"/>
                  </a:lnTo>
                  <a:lnTo>
                    <a:pt x="0" y="0"/>
                  </a:lnTo>
                </a:path>
              </a:pathLst>
            </a:custGeom>
            <a:ln w="10160">
              <a:solidFill>
                <a:srgbClr val="6D6E71"/>
              </a:solidFill>
            </a:ln>
          </p:spPr>
          <p:txBody>
            <a:bodyPr wrap="square" lIns="0" tIns="0" rIns="0" bIns="0" rtlCol="0"/>
            <a:lstStyle/>
            <a:p>
              <a:endParaRPr/>
            </a:p>
          </p:txBody>
        </p:sp>
        <p:sp>
          <p:nvSpPr>
            <p:cNvPr id="31" name="object 31"/>
            <p:cNvSpPr/>
            <p:nvPr/>
          </p:nvSpPr>
          <p:spPr>
            <a:xfrm>
              <a:off x="2078545" y="2409875"/>
              <a:ext cx="835025" cy="49530"/>
            </a:xfrm>
            <a:custGeom>
              <a:avLst/>
              <a:gdLst/>
              <a:ahLst/>
              <a:cxnLst/>
              <a:rect l="l" t="t" r="r" b="b"/>
              <a:pathLst>
                <a:path w="835025" h="49530">
                  <a:moveTo>
                    <a:pt x="43307" y="7035"/>
                  </a:moveTo>
                  <a:lnTo>
                    <a:pt x="42164" y="0"/>
                  </a:lnTo>
                  <a:lnTo>
                    <a:pt x="0" y="6807"/>
                  </a:lnTo>
                  <a:lnTo>
                    <a:pt x="9855" y="48361"/>
                  </a:lnTo>
                  <a:lnTo>
                    <a:pt x="16776" y="46736"/>
                  </a:lnTo>
                  <a:lnTo>
                    <a:pt x="8686" y="12611"/>
                  </a:lnTo>
                  <a:lnTo>
                    <a:pt x="43307" y="7035"/>
                  </a:lnTo>
                  <a:close/>
                </a:path>
                <a:path w="835025" h="49530">
                  <a:moveTo>
                    <a:pt x="834415" y="6819"/>
                  </a:moveTo>
                  <a:lnTo>
                    <a:pt x="791718" y="7683"/>
                  </a:lnTo>
                  <a:lnTo>
                    <a:pt x="791857" y="14795"/>
                  </a:lnTo>
                  <a:lnTo>
                    <a:pt x="826909" y="14084"/>
                  </a:lnTo>
                  <a:lnTo>
                    <a:pt x="825080" y="49098"/>
                  </a:lnTo>
                  <a:lnTo>
                    <a:pt x="832192" y="49466"/>
                  </a:lnTo>
                  <a:lnTo>
                    <a:pt x="834415" y="6819"/>
                  </a:lnTo>
                  <a:close/>
                </a:path>
              </a:pathLst>
            </a:custGeom>
            <a:solidFill>
              <a:srgbClr val="6D6E71"/>
            </a:solidFill>
          </p:spPr>
          <p:txBody>
            <a:bodyPr wrap="square" lIns="0" tIns="0" rIns="0" bIns="0" rtlCol="0"/>
            <a:lstStyle/>
            <a:p>
              <a:endParaRPr/>
            </a:p>
          </p:txBody>
        </p:sp>
        <p:sp>
          <p:nvSpPr>
            <p:cNvPr id="32" name="object 32"/>
            <p:cNvSpPr/>
            <p:nvPr/>
          </p:nvSpPr>
          <p:spPr>
            <a:xfrm>
              <a:off x="2561449" y="1441734"/>
              <a:ext cx="157480" cy="828675"/>
            </a:xfrm>
            <a:custGeom>
              <a:avLst/>
              <a:gdLst/>
              <a:ahLst/>
              <a:cxnLst/>
              <a:rect l="l" t="t" r="r" b="b"/>
              <a:pathLst>
                <a:path w="157480" h="828675">
                  <a:moveTo>
                    <a:pt x="156856" y="828598"/>
                  </a:moveTo>
                  <a:lnTo>
                    <a:pt x="128890" y="798130"/>
                  </a:lnTo>
                  <a:lnTo>
                    <a:pt x="99659" y="759570"/>
                  </a:lnTo>
                  <a:lnTo>
                    <a:pt x="67481" y="707099"/>
                  </a:lnTo>
                  <a:lnTo>
                    <a:pt x="37090" y="641311"/>
                  </a:lnTo>
                  <a:lnTo>
                    <a:pt x="24044" y="603607"/>
                  </a:lnTo>
                  <a:lnTo>
                    <a:pt x="13221" y="562795"/>
                  </a:lnTo>
                  <a:lnTo>
                    <a:pt x="5211" y="518949"/>
                  </a:lnTo>
                  <a:lnTo>
                    <a:pt x="606" y="472143"/>
                  </a:lnTo>
                  <a:lnTo>
                    <a:pt x="0" y="422451"/>
                  </a:lnTo>
                  <a:lnTo>
                    <a:pt x="3982" y="369947"/>
                  </a:lnTo>
                  <a:lnTo>
                    <a:pt x="13145" y="314704"/>
                  </a:lnTo>
                  <a:lnTo>
                    <a:pt x="28080" y="256796"/>
                  </a:lnTo>
                  <a:lnTo>
                    <a:pt x="49380" y="196298"/>
                  </a:lnTo>
                  <a:lnTo>
                    <a:pt x="77636" y="133284"/>
                  </a:lnTo>
                  <a:lnTo>
                    <a:pt x="113440" y="67826"/>
                  </a:lnTo>
                  <a:lnTo>
                    <a:pt x="157384" y="0"/>
                  </a:lnTo>
                </a:path>
              </a:pathLst>
            </a:custGeom>
            <a:ln w="5080">
              <a:solidFill>
                <a:srgbClr val="231F20"/>
              </a:solidFill>
            </a:ln>
          </p:spPr>
          <p:txBody>
            <a:bodyPr wrap="square" lIns="0" tIns="0" rIns="0" bIns="0" rtlCol="0"/>
            <a:lstStyle/>
            <a:p>
              <a:endParaRPr/>
            </a:p>
          </p:txBody>
        </p:sp>
        <p:sp>
          <p:nvSpPr>
            <p:cNvPr id="33" name="object 33"/>
            <p:cNvSpPr/>
            <p:nvPr/>
          </p:nvSpPr>
          <p:spPr>
            <a:xfrm>
              <a:off x="2699728" y="1438528"/>
              <a:ext cx="24765" cy="835025"/>
            </a:xfrm>
            <a:custGeom>
              <a:avLst/>
              <a:gdLst/>
              <a:ahLst/>
              <a:cxnLst/>
              <a:rect l="l" t="t" r="r" b="b"/>
              <a:pathLst>
                <a:path w="24764" h="835025">
                  <a:moveTo>
                    <a:pt x="21348" y="834415"/>
                  </a:moveTo>
                  <a:lnTo>
                    <a:pt x="20662" y="813079"/>
                  </a:lnTo>
                  <a:lnTo>
                    <a:pt x="17106" y="813181"/>
                  </a:lnTo>
                  <a:lnTo>
                    <a:pt x="17665" y="830707"/>
                  </a:lnTo>
                  <a:lnTo>
                    <a:pt x="139" y="829995"/>
                  </a:lnTo>
                  <a:lnTo>
                    <a:pt x="0" y="833551"/>
                  </a:lnTo>
                  <a:lnTo>
                    <a:pt x="21348" y="834415"/>
                  </a:lnTo>
                  <a:close/>
                </a:path>
                <a:path w="24764" h="835025">
                  <a:moveTo>
                    <a:pt x="24752" y="21082"/>
                  </a:moveTo>
                  <a:lnTo>
                    <a:pt x="21348" y="0"/>
                  </a:lnTo>
                  <a:lnTo>
                    <a:pt x="571" y="4927"/>
                  </a:lnTo>
                  <a:lnTo>
                    <a:pt x="1384" y="8394"/>
                  </a:lnTo>
                  <a:lnTo>
                    <a:pt x="18453" y="4343"/>
                  </a:lnTo>
                  <a:lnTo>
                    <a:pt x="21234" y="21653"/>
                  </a:lnTo>
                  <a:lnTo>
                    <a:pt x="24752" y="21082"/>
                  </a:lnTo>
                  <a:close/>
                </a:path>
              </a:pathLst>
            </a:custGeom>
            <a:solidFill>
              <a:srgbClr val="231F20"/>
            </a:solidFill>
          </p:spPr>
          <p:txBody>
            <a:bodyPr wrap="square" lIns="0" tIns="0" rIns="0" bIns="0" rtlCol="0"/>
            <a:lstStyle/>
            <a:p>
              <a:endParaRPr/>
            </a:p>
          </p:txBody>
        </p:sp>
      </p:gr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7907"/>
            <a:ext cx="3915511" cy="408009"/>
          </a:xfrm>
          <a:prstGeom prst="rect">
            <a:avLst/>
          </a:prstGeom>
        </p:spPr>
        <p:txBody>
          <a:bodyPr vert="horz" wrap="square" lIns="0" tIns="65036" rIns="0" bIns="0" rtlCol="0">
            <a:spAutoFit/>
          </a:bodyPr>
          <a:lstStyle/>
          <a:p>
            <a:pPr marL="12700" marR="5080">
              <a:lnSpc>
                <a:spcPct val="102600"/>
              </a:lnSpc>
              <a:spcBef>
                <a:spcPts val="55"/>
              </a:spcBef>
            </a:pPr>
            <a:r>
              <a:rPr dirty="0">
                <a:latin typeface="+mn-lt"/>
              </a:rPr>
              <a:t>A player has a </a:t>
            </a:r>
            <a:r>
              <a:rPr dirty="0">
                <a:solidFill>
                  <a:srgbClr val="00B0F0"/>
                </a:solidFill>
                <a:latin typeface="+mn-lt"/>
              </a:rPr>
              <a:t>dominant strategy </a:t>
            </a:r>
            <a:r>
              <a:rPr dirty="0">
                <a:latin typeface="+mn-lt"/>
              </a:rPr>
              <a:t>if that strategy is a best reply to all of the other player’s strategies.</a:t>
            </a:r>
          </a:p>
        </p:txBody>
      </p:sp>
      <p:sp>
        <p:nvSpPr>
          <p:cNvPr id="3" name="object 3"/>
          <p:cNvSpPr txBox="1"/>
          <p:nvPr/>
        </p:nvSpPr>
        <p:spPr>
          <a:xfrm>
            <a:off x="347294" y="1350110"/>
            <a:ext cx="3738879"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A </a:t>
            </a:r>
            <a:r>
              <a:rPr sz="1100" dirty="0">
                <a:solidFill>
                  <a:srgbClr val="00B0F0"/>
                </a:solidFill>
                <a:latin typeface="+mn-lt"/>
                <a:cs typeface="Tahoma"/>
              </a:rPr>
              <a:t>dominant-strategy Nash equilibrium </a:t>
            </a:r>
            <a:r>
              <a:rPr sz="1100" dirty="0">
                <a:latin typeface="+mn-lt"/>
                <a:cs typeface="Tahoma"/>
              </a:rPr>
              <a:t>occurs when both players have a dominant strategy.</a:t>
            </a: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7907"/>
            <a:ext cx="3915511" cy="408009"/>
          </a:xfrm>
          <a:prstGeom prst="rect">
            <a:avLst/>
          </a:prstGeom>
        </p:spPr>
        <p:txBody>
          <a:bodyPr vert="horz" wrap="square" lIns="0" tIns="65036" rIns="0" bIns="0" rtlCol="0">
            <a:spAutoFit/>
          </a:bodyPr>
          <a:lstStyle/>
          <a:p>
            <a:pPr marL="12700" marR="5080">
              <a:lnSpc>
                <a:spcPct val="102600"/>
              </a:lnSpc>
              <a:spcBef>
                <a:spcPts val="55"/>
              </a:spcBef>
            </a:pPr>
            <a:r>
              <a:rPr dirty="0">
                <a:latin typeface="+mn-lt"/>
              </a:rPr>
              <a:t>A player has a </a:t>
            </a:r>
            <a:r>
              <a:rPr dirty="0">
                <a:solidFill>
                  <a:srgbClr val="00B0F0"/>
                </a:solidFill>
                <a:latin typeface="+mn-lt"/>
              </a:rPr>
              <a:t>dominant strategy </a:t>
            </a:r>
            <a:r>
              <a:rPr dirty="0">
                <a:latin typeface="+mn-lt"/>
              </a:rPr>
              <a:t>if that strategy is a best reply to all of the other player’s strategies.</a:t>
            </a:r>
          </a:p>
        </p:txBody>
      </p:sp>
      <p:sp>
        <p:nvSpPr>
          <p:cNvPr id="3" name="object 3"/>
          <p:cNvSpPr txBox="1"/>
          <p:nvPr/>
        </p:nvSpPr>
        <p:spPr>
          <a:xfrm>
            <a:off x="347294" y="1350110"/>
            <a:ext cx="3738879" cy="106807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A </a:t>
            </a:r>
            <a:r>
              <a:rPr sz="1100" dirty="0">
                <a:solidFill>
                  <a:srgbClr val="00B0F0"/>
                </a:solidFill>
                <a:latin typeface="+mn-lt"/>
                <a:cs typeface="Tahoma"/>
              </a:rPr>
              <a:t>dominant-strategy Nash equilibrium </a:t>
            </a:r>
            <a:r>
              <a:rPr sz="1100" dirty="0">
                <a:latin typeface="+mn-lt"/>
                <a:cs typeface="Tahoma"/>
              </a:rPr>
              <a:t>occurs when both players have a dominant strategy.</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19685">
              <a:lnSpc>
                <a:spcPct val="102699"/>
              </a:lnSpc>
            </a:pPr>
            <a:r>
              <a:rPr sz="1100" dirty="0">
                <a:latin typeface="+mn-lt"/>
                <a:cs typeface="Tahoma"/>
              </a:rPr>
              <a:t>Is the Nash equilibrium (Steal; Steal) a </a:t>
            </a:r>
            <a:r>
              <a:rPr sz="1100" i="1" dirty="0">
                <a:latin typeface="+mn-lt"/>
                <a:cs typeface="Trebuchet MS"/>
              </a:rPr>
              <a:t>dominant-strategy </a:t>
            </a:r>
            <a:r>
              <a:rPr sz="1100" dirty="0">
                <a:latin typeface="+mn-lt"/>
                <a:cs typeface="Tahoma"/>
              </a:rPr>
              <a:t>Nash equilibrium?</a:t>
            </a: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0720" y="335850"/>
            <a:ext cx="1306830"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State of Nature Game</a:t>
            </a:r>
          </a:p>
        </p:txBody>
      </p:sp>
      <p:sp>
        <p:nvSpPr>
          <p:cNvPr id="3" name="object 3"/>
          <p:cNvSpPr txBox="1"/>
          <p:nvPr/>
        </p:nvSpPr>
        <p:spPr>
          <a:xfrm>
            <a:off x="2511918" y="636996"/>
            <a:ext cx="84455" cy="111569"/>
          </a:xfrm>
          <a:prstGeom prst="rect">
            <a:avLst/>
          </a:prstGeom>
        </p:spPr>
        <p:txBody>
          <a:bodyPr vert="horz" wrap="square" lIns="0" tIns="11430" rIns="0" bIns="0" rtlCol="0">
            <a:spAutoFit/>
          </a:bodyPr>
          <a:lstStyle/>
          <a:p>
            <a:pPr marL="12700">
              <a:lnSpc>
                <a:spcPct val="100000"/>
              </a:lnSpc>
              <a:spcBef>
                <a:spcPts val="90"/>
              </a:spcBef>
            </a:pPr>
            <a:r>
              <a:rPr sz="650" i="1" dirty="0">
                <a:solidFill>
                  <a:srgbClr val="231F20"/>
                </a:solidFill>
                <a:latin typeface="+mn-lt"/>
                <a:cs typeface="Arial"/>
              </a:rPr>
              <a:t>B</a:t>
            </a:r>
            <a:endParaRPr sz="650">
              <a:latin typeface="+mn-lt"/>
              <a:cs typeface="Arial"/>
            </a:endParaRPr>
          </a:p>
        </p:txBody>
      </p:sp>
      <p:sp>
        <p:nvSpPr>
          <p:cNvPr id="4" name="object 4"/>
          <p:cNvSpPr txBox="1"/>
          <p:nvPr/>
        </p:nvSpPr>
        <p:spPr>
          <a:xfrm>
            <a:off x="2108291" y="758916"/>
            <a:ext cx="287655" cy="111569"/>
          </a:xfrm>
          <a:prstGeom prst="rect">
            <a:avLst/>
          </a:prstGeom>
        </p:spPr>
        <p:txBody>
          <a:bodyPr vert="horz" wrap="square" lIns="0" tIns="11430" rIns="0" bIns="0" rtlCol="0">
            <a:spAutoFit/>
          </a:bodyPr>
          <a:lstStyle/>
          <a:p>
            <a:pPr marL="12700">
              <a:lnSpc>
                <a:spcPct val="100000"/>
              </a:lnSpc>
              <a:spcBef>
                <a:spcPts val="90"/>
              </a:spcBef>
            </a:pPr>
            <a:r>
              <a:rPr sz="650" dirty="0">
                <a:solidFill>
                  <a:srgbClr val="231F20"/>
                </a:solidFill>
                <a:latin typeface="+mn-lt"/>
                <a:cs typeface="Arial MT"/>
              </a:rPr>
              <a:t>Refrain</a:t>
            </a:r>
            <a:endParaRPr sz="650">
              <a:latin typeface="+mn-lt"/>
              <a:cs typeface="Arial MT"/>
            </a:endParaRPr>
          </a:p>
        </p:txBody>
      </p:sp>
      <p:sp>
        <p:nvSpPr>
          <p:cNvPr id="5" name="object 5"/>
          <p:cNvSpPr txBox="1"/>
          <p:nvPr/>
        </p:nvSpPr>
        <p:spPr>
          <a:xfrm>
            <a:off x="2765440" y="758916"/>
            <a:ext cx="210820" cy="111569"/>
          </a:xfrm>
          <a:prstGeom prst="rect">
            <a:avLst/>
          </a:prstGeom>
        </p:spPr>
        <p:txBody>
          <a:bodyPr vert="horz" wrap="square" lIns="0" tIns="11430" rIns="0" bIns="0" rtlCol="0">
            <a:spAutoFit/>
          </a:bodyPr>
          <a:lstStyle/>
          <a:p>
            <a:pPr marL="12700">
              <a:lnSpc>
                <a:spcPct val="100000"/>
              </a:lnSpc>
              <a:spcBef>
                <a:spcPts val="90"/>
              </a:spcBef>
            </a:pPr>
            <a:r>
              <a:rPr sz="650" dirty="0">
                <a:solidFill>
                  <a:srgbClr val="231F20"/>
                </a:solidFill>
                <a:latin typeface="+mn-lt"/>
                <a:cs typeface="Arial MT"/>
              </a:rPr>
              <a:t>Steal</a:t>
            </a:r>
            <a:endParaRPr sz="650">
              <a:latin typeface="+mn-lt"/>
              <a:cs typeface="Arial MT"/>
            </a:endParaRPr>
          </a:p>
        </p:txBody>
      </p:sp>
      <p:sp>
        <p:nvSpPr>
          <p:cNvPr id="6" name="object 6"/>
          <p:cNvSpPr txBox="1"/>
          <p:nvPr/>
        </p:nvSpPr>
        <p:spPr>
          <a:xfrm>
            <a:off x="1422775" y="1145728"/>
            <a:ext cx="462915" cy="746125"/>
          </a:xfrm>
          <a:prstGeom prst="rect">
            <a:avLst/>
          </a:prstGeom>
        </p:spPr>
        <p:txBody>
          <a:bodyPr vert="horz" wrap="square" lIns="0" tIns="11430" rIns="0" bIns="0" rtlCol="0">
            <a:spAutoFit/>
          </a:bodyPr>
          <a:lstStyle/>
          <a:p>
            <a:pPr marR="5080" algn="r">
              <a:lnSpc>
                <a:spcPct val="100000"/>
              </a:lnSpc>
              <a:spcBef>
                <a:spcPts val="90"/>
              </a:spcBef>
            </a:pPr>
            <a:r>
              <a:rPr sz="650" dirty="0">
                <a:solidFill>
                  <a:srgbClr val="231F20"/>
                </a:solidFill>
                <a:latin typeface="+mn-lt"/>
                <a:cs typeface="Arial MT"/>
              </a:rPr>
              <a:t>Refrain</a:t>
            </a:r>
            <a:endParaRPr sz="650">
              <a:latin typeface="+mn-lt"/>
              <a:cs typeface="Arial MT"/>
            </a:endParaRPr>
          </a:p>
          <a:p>
            <a:pPr>
              <a:lnSpc>
                <a:spcPct val="100000"/>
              </a:lnSpc>
            </a:pPr>
            <a:endParaRPr sz="650">
              <a:latin typeface="+mn-lt"/>
              <a:cs typeface="Arial MT"/>
            </a:endParaRPr>
          </a:p>
          <a:p>
            <a:pPr>
              <a:lnSpc>
                <a:spcPct val="100000"/>
              </a:lnSpc>
              <a:spcBef>
                <a:spcPts val="215"/>
              </a:spcBef>
            </a:pPr>
            <a:endParaRPr sz="650">
              <a:latin typeface="+mn-lt"/>
              <a:cs typeface="Arial MT"/>
            </a:endParaRPr>
          </a:p>
          <a:p>
            <a:pPr marL="12700">
              <a:lnSpc>
                <a:spcPct val="100000"/>
              </a:lnSpc>
            </a:pPr>
            <a:r>
              <a:rPr sz="650" i="1" dirty="0">
                <a:solidFill>
                  <a:srgbClr val="231F20"/>
                </a:solidFill>
                <a:latin typeface="+mn-lt"/>
                <a:cs typeface="Arial"/>
              </a:rPr>
              <a:t>A</a:t>
            </a:r>
            <a:endParaRPr sz="650">
              <a:latin typeface="+mn-lt"/>
              <a:cs typeface="Arial"/>
            </a:endParaRPr>
          </a:p>
          <a:p>
            <a:pPr>
              <a:lnSpc>
                <a:spcPct val="100000"/>
              </a:lnSpc>
            </a:pPr>
            <a:endParaRPr sz="650">
              <a:latin typeface="+mn-lt"/>
              <a:cs typeface="Arial"/>
            </a:endParaRPr>
          </a:p>
          <a:p>
            <a:pPr>
              <a:lnSpc>
                <a:spcPct val="100000"/>
              </a:lnSpc>
              <a:spcBef>
                <a:spcPts val="140"/>
              </a:spcBef>
            </a:pPr>
            <a:endParaRPr sz="650">
              <a:latin typeface="+mn-lt"/>
              <a:cs typeface="Arial"/>
            </a:endParaRPr>
          </a:p>
          <a:p>
            <a:pPr marR="10795" algn="r">
              <a:lnSpc>
                <a:spcPct val="100000"/>
              </a:lnSpc>
            </a:pPr>
            <a:r>
              <a:rPr sz="650" dirty="0">
                <a:solidFill>
                  <a:srgbClr val="231F20"/>
                </a:solidFill>
                <a:latin typeface="+mn-lt"/>
                <a:cs typeface="Arial MT"/>
              </a:rPr>
              <a:t>Steal</a:t>
            </a:r>
            <a:endParaRPr sz="650">
              <a:latin typeface="+mn-lt"/>
              <a:cs typeface="Arial MT"/>
            </a:endParaRPr>
          </a:p>
        </p:txBody>
      </p:sp>
      <p:graphicFrame>
        <p:nvGraphicFramePr>
          <p:cNvPr id="7" name="object 7"/>
          <p:cNvGraphicFramePr>
            <a:graphicFrameLocks noGrp="1"/>
          </p:cNvGraphicFramePr>
          <p:nvPr/>
        </p:nvGraphicFramePr>
        <p:xfrm>
          <a:off x="1932614" y="910051"/>
          <a:ext cx="1235710" cy="1234440"/>
        </p:xfrm>
        <a:graphic>
          <a:graphicData uri="http://schemas.openxmlformats.org/drawingml/2006/table">
            <a:tbl>
              <a:tblPr firstRow="1" bandRow="1">
                <a:tableStyleId>{2D5ABB26-0587-4C30-8999-92F81FD0307C}</a:tableStyleId>
              </a:tblPr>
              <a:tblGrid>
                <a:gridCol w="617855">
                  <a:extLst>
                    <a:ext uri="{9D8B030D-6E8A-4147-A177-3AD203B41FA5}">
                      <a16:colId xmlns:a16="http://schemas.microsoft.com/office/drawing/2014/main" val="20000"/>
                    </a:ext>
                  </a:extLst>
                </a:gridCol>
                <a:gridCol w="617855">
                  <a:extLst>
                    <a:ext uri="{9D8B030D-6E8A-4147-A177-3AD203B41FA5}">
                      <a16:colId xmlns:a16="http://schemas.microsoft.com/office/drawing/2014/main" val="20001"/>
                    </a:ext>
                  </a:extLst>
                </a:gridCol>
              </a:tblGrid>
              <a:tr h="617220">
                <a:tc>
                  <a:txBody>
                    <a:bodyPr/>
                    <a:lstStyle/>
                    <a:p>
                      <a:pPr>
                        <a:lnSpc>
                          <a:spcPct val="100000"/>
                        </a:lnSpc>
                      </a:pPr>
                      <a:endParaRPr sz="650">
                        <a:latin typeface="Times New Roman"/>
                        <a:cs typeface="Times New Roman"/>
                      </a:endParaRPr>
                    </a:p>
                    <a:p>
                      <a:pPr>
                        <a:lnSpc>
                          <a:spcPct val="100000"/>
                        </a:lnSpc>
                        <a:spcBef>
                          <a:spcPts val="420"/>
                        </a:spcBef>
                      </a:pPr>
                      <a:endParaRPr sz="650">
                        <a:latin typeface="Times New Roman"/>
                        <a:cs typeface="Times New Roman"/>
                      </a:endParaRPr>
                    </a:p>
                    <a:p>
                      <a:pPr algn="ctr">
                        <a:lnSpc>
                          <a:spcPct val="100000"/>
                        </a:lnSpc>
                      </a:pPr>
                      <a:r>
                        <a:rPr sz="650" spc="-25" dirty="0">
                          <a:solidFill>
                            <a:srgbClr val="231F20"/>
                          </a:solidFill>
                          <a:latin typeface="Arial MT"/>
                          <a:cs typeface="Arial MT"/>
                        </a:rPr>
                        <a:t>3,3</a:t>
                      </a:r>
                      <a:endParaRPr sz="65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650">
                        <a:latin typeface="Times New Roman"/>
                        <a:cs typeface="Times New Roman"/>
                      </a:endParaRPr>
                    </a:p>
                    <a:p>
                      <a:pPr>
                        <a:lnSpc>
                          <a:spcPct val="100000"/>
                        </a:lnSpc>
                        <a:spcBef>
                          <a:spcPts val="420"/>
                        </a:spcBef>
                      </a:pPr>
                      <a:endParaRPr sz="650">
                        <a:latin typeface="Times New Roman"/>
                        <a:cs typeface="Times New Roman"/>
                      </a:endParaRPr>
                    </a:p>
                    <a:p>
                      <a:pPr marR="45720" algn="ctr">
                        <a:lnSpc>
                          <a:spcPct val="100000"/>
                        </a:lnSpc>
                      </a:pPr>
                      <a:r>
                        <a:rPr sz="650" spc="-25" dirty="0">
                          <a:solidFill>
                            <a:srgbClr val="231F20"/>
                          </a:solidFill>
                          <a:latin typeface="Arial MT"/>
                          <a:cs typeface="Arial MT"/>
                        </a:rPr>
                        <a:t>1,4</a:t>
                      </a:r>
                      <a:endParaRPr sz="65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17220">
                <a:tc>
                  <a:txBody>
                    <a:bodyPr/>
                    <a:lstStyle/>
                    <a:p>
                      <a:pPr>
                        <a:lnSpc>
                          <a:spcPct val="100000"/>
                        </a:lnSpc>
                      </a:pPr>
                      <a:endParaRPr sz="650">
                        <a:latin typeface="Times New Roman"/>
                        <a:cs typeface="Times New Roman"/>
                      </a:endParaRPr>
                    </a:p>
                    <a:p>
                      <a:pPr>
                        <a:lnSpc>
                          <a:spcPct val="100000"/>
                        </a:lnSpc>
                        <a:spcBef>
                          <a:spcPts val="500"/>
                        </a:spcBef>
                      </a:pPr>
                      <a:endParaRPr sz="650">
                        <a:latin typeface="Times New Roman"/>
                        <a:cs typeface="Times New Roman"/>
                      </a:endParaRPr>
                    </a:p>
                    <a:p>
                      <a:pPr algn="ctr">
                        <a:lnSpc>
                          <a:spcPct val="100000"/>
                        </a:lnSpc>
                        <a:spcBef>
                          <a:spcPts val="5"/>
                        </a:spcBef>
                      </a:pPr>
                      <a:r>
                        <a:rPr sz="650" spc="-25" dirty="0">
                          <a:solidFill>
                            <a:srgbClr val="231F20"/>
                          </a:solidFill>
                          <a:latin typeface="Arial MT"/>
                          <a:cs typeface="Arial MT"/>
                        </a:rPr>
                        <a:t>4,1</a:t>
                      </a:r>
                      <a:endParaRPr sz="65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650">
                        <a:latin typeface="Times New Roman"/>
                        <a:cs typeface="Times New Roman"/>
                      </a:endParaRPr>
                    </a:p>
                    <a:p>
                      <a:pPr>
                        <a:lnSpc>
                          <a:spcPct val="100000"/>
                        </a:lnSpc>
                        <a:spcBef>
                          <a:spcPts val="500"/>
                        </a:spcBef>
                      </a:pPr>
                      <a:endParaRPr sz="650">
                        <a:latin typeface="Times New Roman"/>
                        <a:cs typeface="Times New Roman"/>
                      </a:endParaRPr>
                    </a:p>
                    <a:p>
                      <a:pPr marR="41910" algn="ctr">
                        <a:lnSpc>
                          <a:spcPct val="100000"/>
                        </a:lnSpc>
                        <a:spcBef>
                          <a:spcPts val="5"/>
                        </a:spcBef>
                      </a:pPr>
                      <a:r>
                        <a:rPr sz="650" spc="-10" dirty="0">
                          <a:solidFill>
                            <a:srgbClr val="231F20"/>
                          </a:solidFill>
                          <a:latin typeface="Arial MT"/>
                          <a:cs typeface="Arial MT"/>
                        </a:rPr>
                        <a:t>2,</a:t>
                      </a:r>
                      <a:r>
                        <a:rPr sz="650" spc="-110" dirty="0">
                          <a:solidFill>
                            <a:srgbClr val="231F20"/>
                          </a:solidFill>
                          <a:latin typeface="Arial MT"/>
                          <a:cs typeface="Arial MT"/>
                        </a:rPr>
                        <a:t> </a:t>
                      </a:r>
                      <a:r>
                        <a:rPr sz="650" spc="-50" dirty="0">
                          <a:solidFill>
                            <a:srgbClr val="231F20"/>
                          </a:solidFill>
                          <a:latin typeface="Arial MT"/>
                          <a:cs typeface="Arial MT"/>
                        </a:rPr>
                        <a:t>2</a:t>
                      </a:r>
                      <a:endParaRPr sz="65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sp>
        <p:nvSpPr>
          <p:cNvPr id="8" name="object 8"/>
          <p:cNvSpPr/>
          <p:nvPr/>
        </p:nvSpPr>
        <p:spPr>
          <a:xfrm>
            <a:off x="2185682" y="1875981"/>
            <a:ext cx="45720" cy="0"/>
          </a:xfrm>
          <a:custGeom>
            <a:avLst/>
            <a:gdLst/>
            <a:ahLst/>
            <a:cxnLst/>
            <a:rect l="l" t="t" r="r" b="b"/>
            <a:pathLst>
              <a:path w="45719">
                <a:moveTo>
                  <a:pt x="0" y="0"/>
                </a:moveTo>
                <a:lnTo>
                  <a:pt x="45191" y="0"/>
                </a:lnTo>
                <a:lnTo>
                  <a:pt x="0" y="0"/>
                </a:lnTo>
                <a:close/>
              </a:path>
            </a:pathLst>
          </a:custGeom>
          <a:ln w="4064">
            <a:solidFill>
              <a:srgbClr val="231F20"/>
            </a:solidFill>
          </a:ln>
        </p:spPr>
        <p:txBody>
          <a:bodyPr wrap="square" lIns="0" tIns="0" rIns="0" bIns="0" rtlCol="0"/>
          <a:lstStyle/>
          <a:p>
            <a:endParaRPr>
              <a:latin typeface="+mn-lt"/>
            </a:endParaRPr>
          </a:p>
        </p:txBody>
      </p:sp>
      <p:sp>
        <p:nvSpPr>
          <p:cNvPr id="9" name="object 9"/>
          <p:cNvSpPr/>
          <p:nvPr/>
        </p:nvSpPr>
        <p:spPr>
          <a:xfrm>
            <a:off x="2777304" y="1875981"/>
            <a:ext cx="45720" cy="0"/>
          </a:xfrm>
          <a:custGeom>
            <a:avLst/>
            <a:gdLst/>
            <a:ahLst/>
            <a:cxnLst/>
            <a:rect l="l" t="t" r="r" b="b"/>
            <a:pathLst>
              <a:path w="45719">
                <a:moveTo>
                  <a:pt x="0" y="0"/>
                </a:moveTo>
                <a:lnTo>
                  <a:pt x="45181" y="0"/>
                </a:lnTo>
                <a:lnTo>
                  <a:pt x="0" y="0"/>
                </a:lnTo>
                <a:close/>
              </a:path>
            </a:pathLst>
          </a:custGeom>
          <a:ln w="4064">
            <a:solidFill>
              <a:srgbClr val="231F20"/>
            </a:solidFill>
          </a:ln>
        </p:spPr>
        <p:txBody>
          <a:bodyPr wrap="square" lIns="0" tIns="0" rIns="0" bIns="0" rtlCol="0"/>
          <a:lstStyle/>
          <a:p>
            <a:endParaRPr>
              <a:latin typeface="+mn-lt"/>
            </a:endParaRPr>
          </a:p>
        </p:txBody>
      </p:sp>
      <p:pic>
        <p:nvPicPr>
          <p:cNvPr id="10" name="object 10"/>
          <p:cNvPicPr/>
          <p:nvPr/>
        </p:nvPicPr>
        <p:blipFill>
          <a:blip r:embed="rId2" cstate="print"/>
          <a:stretch>
            <a:fillRect/>
          </a:stretch>
        </p:blipFill>
        <p:spPr>
          <a:xfrm>
            <a:off x="2836803" y="1173452"/>
            <a:ext cx="75031" cy="75031"/>
          </a:xfrm>
          <a:prstGeom prst="rect">
            <a:avLst/>
          </a:prstGeom>
        </p:spPr>
      </p:pic>
      <p:sp>
        <p:nvSpPr>
          <p:cNvPr id="11" name="object 11"/>
          <p:cNvSpPr/>
          <p:nvPr/>
        </p:nvSpPr>
        <p:spPr>
          <a:xfrm>
            <a:off x="2839348" y="1805981"/>
            <a:ext cx="73025" cy="73025"/>
          </a:xfrm>
          <a:custGeom>
            <a:avLst/>
            <a:gdLst/>
            <a:ahLst/>
            <a:cxnLst/>
            <a:rect l="l" t="t" r="r" b="b"/>
            <a:pathLst>
              <a:path w="73025" h="73025">
                <a:moveTo>
                  <a:pt x="72450" y="36230"/>
                </a:moveTo>
                <a:lnTo>
                  <a:pt x="69604" y="50331"/>
                </a:lnTo>
                <a:lnTo>
                  <a:pt x="61841" y="61847"/>
                </a:lnTo>
                <a:lnTo>
                  <a:pt x="50325" y="69613"/>
                </a:lnTo>
                <a:lnTo>
                  <a:pt x="36220" y="72461"/>
                </a:lnTo>
                <a:lnTo>
                  <a:pt x="22121" y="69613"/>
                </a:lnTo>
                <a:lnTo>
                  <a:pt x="10608" y="61847"/>
                </a:lnTo>
                <a:lnTo>
                  <a:pt x="2846" y="50331"/>
                </a:lnTo>
                <a:lnTo>
                  <a:pt x="0" y="36230"/>
                </a:lnTo>
                <a:lnTo>
                  <a:pt x="2846" y="22129"/>
                </a:lnTo>
                <a:lnTo>
                  <a:pt x="10608" y="10613"/>
                </a:lnTo>
                <a:lnTo>
                  <a:pt x="22121" y="2847"/>
                </a:lnTo>
                <a:lnTo>
                  <a:pt x="36220" y="0"/>
                </a:lnTo>
                <a:lnTo>
                  <a:pt x="50325" y="2847"/>
                </a:lnTo>
                <a:lnTo>
                  <a:pt x="61841" y="10613"/>
                </a:lnTo>
                <a:lnTo>
                  <a:pt x="69604" y="22129"/>
                </a:lnTo>
                <a:lnTo>
                  <a:pt x="72450" y="36230"/>
                </a:lnTo>
                <a:close/>
              </a:path>
            </a:pathLst>
          </a:custGeom>
          <a:ln w="5080">
            <a:solidFill>
              <a:srgbClr val="231F20"/>
            </a:solidFill>
          </a:ln>
        </p:spPr>
        <p:txBody>
          <a:bodyPr wrap="square" lIns="0" tIns="0" rIns="0" bIns="0" rtlCol="0"/>
          <a:lstStyle/>
          <a:p>
            <a:endParaRPr>
              <a:latin typeface="+mn-lt"/>
            </a:endParaRPr>
          </a:p>
        </p:txBody>
      </p:sp>
      <p:sp>
        <p:nvSpPr>
          <p:cNvPr id="12" name="object 12"/>
          <p:cNvSpPr txBox="1"/>
          <p:nvPr/>
        </p:nvSpPr>
        <p:spPr>
          <a:xfrm>
            <a:off x="624395" y="2392030"/>
            <a:ext cx="3191510" cy="420308"/>
          </a:xfrm>
          <a:prstGeom prst="rect">
            <a:avLst/>
          </a:prstGeom>
        </p:spPr>
        <p:txBody>
          <a:bodyPr vert="horz" wrap="square" lIns="0" tIns="12700" rIns="0" bIns="0" rtlCol="0">
            <a:spAutoFit/>
          </a:bodyPr>
          <a:lstStyle/>
          <a:p>
            <a:pPr marL="12700" marR="5080">
              <a:lnSpc>
                <a:spcPct val="125299"/>
              </a:lnSpc>
              <a:spcBef>
                <a:spcPts val="100"/>
              </a:spcBef>
            </a:pPr>
            <a:r>
              <a:rPr sz="1100" dirty="0">
                <a:latin typeface="+mn-lt"/>
                <a:cs typeface="Tahoma"/>
              </a:rPr>
              <a:t>Both players have a dominant strategy to steal. (Steal; Steal) is a </a:t>
            </a:r>
            <a:r>
              <a:rPr sz="1100" dirty="0">
                <a:solidFill>
                  <a:srgbClr val="00B0F0"/>
                </a:solidFill>
                <a:latin typeface="+mn-lt"/>
                <a:cs typeface="Tahoma"/>
              </a:rPr>
              <a:t>dominant-strategy Nash equilibrium.</a:t>
            </a:r>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60271"/>
            <a:ext cx="349821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Individuals will live in a persistent state of fear when there’s nobody to keep them in a state of “awe.”</a:t>
            </a:r>
          </a:p>
        </p:txBody>
      </p:sp>
      <p:sp>
        <p:nvSpPr>
          <p:cNvPr id="3" name="object 3"/>
          <p:cNvSpPr txBox="1"/>
          <p:nvPr/>
        </p:nvSpPr>
        <p:spPr>
          <a:xfrm>
            <a:off x="334594" y="1464423"/>
            <a:ext cx="3674745" cy="743730"/>
          </a:xfrm>
          <a:prstGeom prst="rect">
            <a:avLst/>
          </a:prstGeom>
        </p:spPr>
        <p:txBody>
          <a:bodyPr vert="horz" wrap="square" lIns="0" tIns="11430" rIns="0" bIns="0" rtlCol="0">
            <a:spAutoFit/>
          </a:bodyPr>
          <a:lstStyle/>
          <a:p>
            <a:pPr marL="25400">
              <a:lnSpc>
                <a:spcPct val="100000"/>
              </a:lnSpc>
              <a:spcBef>
                <a:spcPts val="90"/>
              </a:spcBef>
            </a:pPr>
            <a:r>
              <a:rPr sz="1100" dirty="0">
                <a:latin typeface="+mn-lt"/>
                <a:cs typeface="Tahoma"/>
              </a:rPr>
              <a:t>The state of nature may seem abstract but . . .</a:t>
            </a:r>
            <a:endParaRPr sz="1100">
              <a:latin typeface="+mn-lt"/>
              <a:cs typeface="Tahoma"/>
            </a:endParaRPr>
          </a:p>
          <a:p>
            <a:pPr>
              <a:lnSpc>
                <a:spcPct val="100000"/>
              </a:lnSpc>
              <a:spcBef>
                <a:spcPts val="390"/>
              </a:spcBef>
            </a:pPr>
            <a:endParaRPr sz="1100">
              <a:latin typeface="+mn-lt"/>
              <a:cs typeface="Tahoma"/>
            </a:endParaRPr>
          </a:p>
          <a:p>
            <a:pPr marL="299720" marR="17780" indent="-136525">
              <a:lnSpc>
                <a:spcPct val="102600"/>
              </a:lnSpc>
              <a:buFont typeface="Arial"/>
              <a:buChar char="•"/>
              <a:tabLst>
                <a:tab pos="302260" algn="l"/>
              </a:tabLst>
            </a:pPr>
            <a:r>
              <a:rPr sz="1100" dirty="0">
                <a:latin typeface="+mn-lt"/>
                <a:cs typeface="Tahoma"/>
              </a:rPr>
              <a:t>Yemen, Syria, Sudan, regions of Mexico affected by cartel 	violence, New Orleans after Hurricane Katrina.</a:t>
            </a:r>
            <a:endParaRPr sz="1100">
              <a:latin typeface="+mn-lt"/>
              <a:cs typeface="Tahoma"/>
            </a:endParaRP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7907"/>
            <a:ext cx="3915511" cy="553408"/>
          </a:xfrm>
          <a:prstGeom prst="rect">
            <a:avLst/>
          </a:prstGeom>
        </p:spPr>
        <p:txBody>
          <a:bodyPr vert="horz" wrap="square" lIns="0" tIns="209029" rIns="0" bIns="0" rtlCol="0">
            <a:spAutoFit/>
          </a:bodyPr>
          <a:lstStyle/>
          <a:p>
            <a:pPr marL="12700" marR="5080">
              <a:lnSpc>
                <a:spcPct val="102600"/>
              </a:lnSpc>
              <a:spcBef>
                <a:spcPts val="55"/>
              </a:spcBef>
            </a:pPr>
            <a:r>
              <a:rPr dirty="0">
                <a:latin typeface="+mn-lt"/>
              </a:rPr>
              <a:t>Nobel Laureate Robert Fogle argues that Hobbes’ state of nature describes most of human history.</a:t>
            </a:r>
          </a:p>
        </p:txBody>
      </p:sp>
      <p:sp>
        <p:nvSpPr>
          <p:cNvPr id="3" name="object 3"/>
          <p:cNvSpPr txBox="1"/>
          <p:nvPr/>
        </p:nvSpPr>
        <p:spPr>
          <a:xfrm>
            <a:off x="347294" y="1494102"/>
            <a:ext cx="3734435" cy="70802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Humans have spent almost their entire evolutionary history in small bands of hunter-gatherers where looting and violent death were about as commonplace as the Hobbesian state of nature would suggest they’d be.</a:t>
            </a:r>
            <a:endParaRPr sz="1100">
              <a:latin typeface="+mn-lt"/>
              <a:cs typeface="Tahoma"/>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75602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A </a:t>
            </a:r>
            <a:r>
              <a:rPr sz="1100" dirty="0">
                <a:solidFill>
                  <a:srgbClr val="00B0F0"/>
                </a:solidFill>
                <a:latin typeface="+mn-lt"/>
                <a:cs typeface="Tahoma"/>
              </a:rPr>
              <a:t>state</a:t>
            </a:r>
            <a:r>
              <a:rPr sz="1100" dirty="0">
                <a:solidFill>
                  <a:srgbClr val="FF0000"/>
                </a:solidFill>
                <a:latin typeface="+mn-lt"/>
                <a:cs typeface="Tahoma"/>
              </a:rPr>
              <a:t> </a:t>
            </a:r>
            <a:r>
              <a:rPr sz="1100" dirty="0">
                <a:latin typeface="+mn-lt"/>
                <a:cs typeface="Tahoma"/>
              </a:rPr>
              <a:t>is an entity that uses coercion and the threat of force to rule in a given territory.</a:t>
            </a:r>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50720" y="370838"/>
            <a:ext cx="1306830" cy="180819"/>
          </a:xfrm>
          <a:prstGeom prst="rect">
            <a:avLst/>
          </a:prstGeom>
        </p:spPr>
        <p:txBody>
          <a:bodyPr vert="horz" wrap="square" lIns="0" tIns="11430" rIns="0" bIns="0" rtlCol="0">
            <a:spAutoFit/>
          </a:bodyPr>
          <a:lstStyle/>
          <a:p>
            <a:pPr marL="12700" algn="ctr">
              <a:lnSpc>
                <a:spcPct val="100000"/>
              </a:lnSpc>
              <a:spcBef>
                <a:spcPts val="90"/>
              </a:spcBef>
            </a:pPr>
            <a:r>
              <a:rPr sz="1100" dirty="0">
                <a:latin typeface="+mn-lt"/>
                <a:cs typeface="Tahoma"/>
              </a:rPr>
              <a:t>State of Nature Game</a:t>
            </a:r>
          </a:p>
        </p:txBody>
      </p:sp>
      <p:sp>
        <p:nvSpPr>
          <p:cNvPr id="3" name="object 3"/>
          <p:cNvSpPr txBox="1"/>
          <p:nvPr/>
        </p:nvSpPr>
        <p:spPr>
          <a:xfrm>
            <a:off x="2539507" y="676476"/>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B</a:t>
            </a:r>
            <a:endParaRPr sz="700">
              <a:latin typeface="+mn-lt"/>
              <a:cs typeface="Arial"/>
            </a:endParaRPr>
          </a:p>
        </p:txBody>
      </p:sp>
      <p:sp>
        <p:nvSpPr>
          <p:cNvPr id="4" name="object 4"/>
          <p:cNvSpPr txBox="1"/>
          <p:nvPr/>
        </p:nvSpPr>
        <p:spPr>
          <a:xfrm>
            <a:off x="2085426" y="813636"/>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5" name="object 5"/>
          <p:cNvSpPr txBox="1"/>
          <p:nvPr/>
        </p:nvSpPr>
        <p:spPr>
          <a:xfrm>
            <a:off x="2824719" y="813636"/>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6" name="object 6"/>
          <p:cNvSpPr txBox="1"/>
          <p:nvPr/>
        </p:nvSpPr>
        <p:spPr>
          <a:xfrm>
            <a:off x="1314222" y="1248799"/>
            <a:ext cx="517525" cy="859210"/>
          </a:xfrm>
          <a:prstGeom prst="rect">
            <a:avLst/>
          </a:prstGeom>
        </p:spPr>
        <p:txBody>
          <a:bodyPr vert="horz" wrap="square" lIns="0" tIns="15240" rIns="0" bIns="0" rtlCol="0">
            <a:spAutoFit/>
          </a:bodyPr>
          <a:lstStyle/>
          <a:p>
            <a:pPr marR="5080" algn="r">
              <a:lnSpc>
                <a:spcPct val="100000"/>
              </a:lnSpc>
              <a:spcBef>
                <a:spcPts val="120"/>
              </a:spcBef>
            </a:pPr>
            <a:r>
              <a:rPr sz="700" dirty="0">
                <a:solidFill>
                  <a:srgbClr val="231F20"/>
                </a:solidFill>
                <a:latin typeface="+mn-lt"/>
                <a:cs typeface="Arial MT"/>
              </a:rPr>
              <a:t>Refrain</a:t>
            </a:r>
            <a:endParaRPr sz="700">
              <a:latin typeface="+mn-lt"/>
              <a:cs typeface="Arial MT"/>
            </a:endParaRPr>
          </a:p>
          <a:p>
            <a:pPr>
              <a:lnSpc>
                <a:spcPct val="100000"/>
              </a:lnSpc>
            </a:pPr>
            <a:endParaRPr sz="700">
              <a:latin typeface="+mn-lt"/>
              <a:cs typeface="Arial MT"/>
            </a:endParaRPr>
          </a:p>
          <a:p>
            <a:pPr>
              <a:lnSpc>
                <a:spcPct val="100000"/>
              </a:lnSpc>
              <a:spcBef>
                <a:spcPts val="350"/>
              </a:spcBef>
            </a:pPr>
            <a:endParaRPr sz="700">
              <a:latin typeface="+mn-lt"/>
              <a:cs typeface="Arial MT"/>
            </a:endParaRPr>
          </a:p>
          <a:p>
            <a:pPr marL="12700">
              <a:lnSpc>
                <a:spcPct val="100000"/>
              </a:lnSpc>
            </a:pPr>
            <a:r>
              <a:rPr sz="700" i="1" dirty="0">
                <a:solidFill>
                  <a:srgbClr val="231F20"/>
                </a:solidFill>
                <a:latin typeface="+mn-lt"/>
                <a:cs typeface="Arial"/>
              </a:rPr>
              <a:t>A</a:t>
            </a:r>
            <a:endParaRPr sz="700">
              <a:latin typeface="+mn-lt"/>
              <a:cs typeface="Arial"/>
            </a:endParaRPr>
          </a:p>
          <a:p>
            <a:pPr>
              <a:lnSpc>
                <a:spcPct val="100000"/>
              </a:lnSpc>
            </a:pPr>
            <a:endParaRPr sz="700">
              <a:latin typeface="+mn-lt"/>
              <a:cs typeface="Arial"/>
            </a:endParaRPr>
          </a:p>
          <a:p>
            <a:pPr>
              <a:lnSpc>
                <a:spcPct val="100000"/>
              </a:lnSpc>
              <a:spcBef>
                <a:spcPts val="265"/>
              </a:spcBef>
            </a:pPr>
            <a:endParaRPr sz="700">
              <a:latin typeface="+mn-lt"/>
              <a:cs typeface="Arial"/>
            </a:endParaRPr>
          </a:p>
          <a:p>
            <a:pPr marR="11430" algn="r">
              <a:lnSpc>
                <a:spcPct val="100000"/>
              </a:lnSpc>
              <a:spcBef>
                <a:spcPts val="5"/>
              </a:spcBef>
            </a:pPr>
            <a:r>
              <a:rPr sz="700" dirty="0">
                <a:solidFill>
                  <a:srgbClr val="231F20"/>
                </a:solidFill>
                <a:latin typeface="+mn-lt"/>
                <a:cs typeface="Arial MT"/>
              </a:rPr>
              <a:t>Steal</a:t>
            </a:r>
            <a:endParaRPr sz="700">
              <a:latin typeface="+mn-lt"/>
              <a:cs typeface="Arial MT"/>
            </a:endParaRPr>
          </a:p>
        </p:txBody>
      </p:sp>
      <p:graphicFrame>
        <p:nvGraphicFramePr>
          <p:cNvPr id="7" name="object 7"/>
          <p:cNvGraphicFramePr>
            <a:graphicFrameLocks noGrp="1"/>
          </p:cNvGraphicFramePr>
          <p:nvPr/>
        </p:nvGraphicFramePr>
        <p:xfrm>
          <a:off x="1886203" y="982075"/>
          <a:ext cx="1389380" cy="1389380"/>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tblGrid>
              <a:tr h="694690">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algn="ctr">
                        <a:lnSpc>
                          <a:spcPct val="100000"/>
                        </a:lnSpc>
                      </a:pPr>
                      <a:r>
                        <a:rPr sz="700" spc="-25" dirty="0">
                          <a:solidFill>
                            <a:srgbClr val="231F20"/>
                          </a:solidFill>
                          <a:latin typeface="Arial MT"/>
                          <a:cs typeface="Arial MT"/>
                        </a:rPr>
                        <a:t>3,3</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marL="253365">
                        <a:lnSpc>
                          <a:spcPct val="100000"/>
                        </a:lnSpc>
                      </a:pPr>
                      <a:r>
                        <a:rPr sz="700" spc="-25" dirty="0">
                          <a:solidFill>
                            <a:srgbClr val="231F20"/>
                          </a:solidFill>
                          <a:latin typeface="Arial MT"/>
                          <a:cs typeface="Arial MT"/>
                        </a:rPr>
                        <a:t>1,4</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94690">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algn="ctr">
                        <a:lnSpc>
                          <a:spcPct val="100000"/>
                        </a:lnSpc>
                      </a:pPr>
                      <a:r>
                        <a:rPr sz="700" u="sng" spc="-25" dirty="0">
                          <a:solidFill>
                            <a:srgbClr val="231F20"/>
                          </a:solidFill>
                          <a:uFill>
                            <a:solidFill>
                              <a:srgbClr val="231F20"/>
                            </a:solidFill>
                          </a:uFill>
                          <a:latin typeface="Arial MT"/>
                          <a:cs typeface="Arial MT"/>
                        </a:rPr>
                        <a:t>4</a:t>
                      </a:r>
                      <a:r>
                        <a:rPr sz="700" spc="-25" dirty="0">
                          <a:solidFill>
                            <a:srgbClr val="231F20"/>
                          </a:solidFill>
                          <a:latin typeface="Arial MT"/>
                          <a:cs typeface="Arial MT"/>
                        </a:rPr>
                        <a:t>,1</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marL="250825">
                        <a:lnSpc>
                          <a:spcPct val="100000"/>
                        </a:lnSpc>
                      </a:pPr>
                      <a:r>
                        <a:rPr sz="700" u="sng" dirty="0">
                          <a:solidFill>
                            <a:srgbClr val="231F20"/>
                          </a:solidFill>
                          <a:uFill>
                            <a:solidFill>
                              <a:srgbClr val="231F20"/>
                            </a:solidFill>
                          </a:uFill>
                          <a:latin typeface="Arial MT"/>
                          <a:cs typeface="Arial MT"/>
                        </a:rPr>
                        <a:t>2</a:t>
                      </a:r>
                      <a:r>
                        <a:rPr sz="700" dirty="0">
                          <a:solidFill>
                            <a:srgbClr val="231F20"/>
                          </a:solidFill>
                          <a:latin typeface="Arial MT"/>
                          <a:cs typeface="Arial MT"/>
                        </a:rPr>
                        <a:t>,</a:t>
                      </a:r>
                      <a:r>
                        <a:rPr sz="700" spc="-114" dirty="0">
                          <a:solidFill>
                            <a:srgbClr val="231F20"/>
                          </a:solidFill>
                          <a:latin typeface="Arial MT"/>
                          <a:cs typeface="Arial MT"/>
                        </a:rPr>
                        <a:t> </a:t>
                      </a:r>
                      <a:r>
                        <a:rPr sz="700" spc="-50" dirty="0">
                          <a:solidFill>
                            <a:srgbClr val="231F20"/>
                          </a:solidFill>
                          <a:latin typeface="Arial MT"/>
                          <a:cs typeface="Arial MT"/>
                        </a:rPr>
                        <a:t>2</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pic>
        <p:nvPicPr>
          <p:cNvPr id="8" name="object 8"/>
          <p:cNvPicPr/>
          <p:nvPr/>
        </p:nvPicPr>
        <p:blipFill>
          <a:blip r:embed="rId2" cstate="print"/>
          <a:stretch>
            <a:fillRect/>
          </a:stretch>
        </p:blipFill>
        <p:spPr>
          <a:xfrm>
            <a:off x="2903415" y="1278402"/>
            <a:ext cx="84410" cy="84410"/>
          </a:xfrm>
          <a:prstGeom prst="rect">
            <a:avLst/>
          </a:prstGeom>
        </p:spPr>
      </p:pic>
      <p:sp>
        <p:nvSpPr>
          <p:cNvPr id="9" name="object 9"/>
          <p:cNvSpPr/>
          <p:nvPr/>
        </p:nvSpPr>
        <p:spPr>
          <a:xfrm>
            <a:off x="2906278" y="1989997"/>
            <a:ext cx="81915" cy="81915"/>
          </a:xfrm>
          <a:custGeom>
            <a:avLst/>
            <a:gdLst/>
            <a:ahLst/>
            <a:cxnLst/>
            <a:rect l="l" t="t" r="r" b="b"/>
            <a:pathLst>
              <a:path w="81914" h="81914">
                <a:moveTo>
                  <a:pt x="81507" y="40759"/>
                </a:moveTo>
                <a:lnTo>
                  <a:pt x="78305" y="56622"/>
                </a:lnTo>
                <a:lnTo>
                  <a:pt x="69571" y="69578"/>
                </a:lnTo>
                <a:lnTo>
                  <a:pt x="56616" y="78314"/>
                </a:lnTo>
                <a:lnTo>
                  <a:pt x="40747" y="81518"/>
                </a:lnTo>
                <a:lnTo>
                  <a:pt x="24886" y="78314"/>
                </a:lnTo>
                <a:lnTo>
                  <a:pt x="11934" y="69578"/>
                </a:lnTo>
                <a:lnTo>
                  <a:pt x="3202" y="56622"/>
                </a:lnTo>
                <a:lnTo>
                  <a:pt x="0" y="40759"/>
                </a:lnTo>
                <a:lnTo>
                  <a:pt x="3202" y="24896"/>
                </a:lnTo>
                <a:lnTo>
                  <a:pt x="11934" y="11940"/>
                </a:lnTo>
                <a:lnTo>
                  <a:pt x="24886" y="3203"/>
                </a:lnTo>
                <a:lnTo>
                  <a:pt x="40747" y="0"/>
                </a:lnTo>
                <a:lnTo>
                  <a:pt x="56616" y="3203"/>
                </a:lnTo>
                <a:lnTo>
                  <a:pt x="69571" y="11940"/>
                </a:lnTo>
                <a:lnTo>
                  <a:pt x="78305" y="24896"/>
                </a:lnTo>
                <a:lnTo>
                  <a:pt x="81507" y="40759"/>
                </a:lnTo>
                <a:close/>
              </a:path>
            </a:pathLst>
          </a:custGeom>
          <a:ln w="5714">
            <a:solidFill>
              <a:srgbClr val="231F20"/>
            </a:solidFill>
          </a:ln>
        </p:spPr>
        <p:txBody>
          <a:bodyPr wrap="square" lIns="0" tIns="0" rIns="0" bIns="0" rtlCol="0"/>
          <a:lstStyle/>
          <a:p>
            <a:endParaRPr>
              <a:latin typeface="+mn-lt"/>
            </a:endParaRPr>
          </a:p>
        </p:txBody>
      </p:sp>
      <p:sp>
        <p:nvSpPr>
          <p:cNvPr id="10" name="object 10"/>
          <p:cNvSpPr txBox="1"/>
          <p:nvPr/>
        </p:nvSpPr>
        <p:spPr>
          <a:xfrm>
            <a:off x="1065936" y="2639007"/>
            <a:ext cx="2475865" cy="180819"/>
          </a:xfrm>
          <a:prstGeom prst="rect">
            <a:avLst/>
          </a:prstGeom>
        </p:spPr>
        <p:txBody>
          <a:bodyPr vert="horz" wrap="square" lIns="0" tIns="11430" rIns="0" bIns="0" rtlCol="0">
            <a:spAutoFit/>
          </a:bodyPr>
          <a:lstStyle/>
          <a:p>
            <a:pPr marL="12700" algn="ctr">
              <a:lnSpc>
                <a:spcPct val="100000"/>
              </a:lnSpc>
              <a:spcBef>
                <a:spcPts val="90"/>
              </a:spcBef>
            </a:pPr>
            <a:r>
              <a:rPr sz="1100" dirty="0">
                <a:solidFill>
                  <a:srgbClr val="00B0F0"/>
                </a:solidFill>
                <a:latin typeface="+mn-lt"/>
                <a:cs typeface="Tahoma"/>
              </a:rPr>
              <a:t>What’s weird about the Nash equilibrium?</a:t>
            </a:r>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0720" y="370838"/>
            <a:ext cx="1306830" cy="180819"/>
          </a:xfrm>
          <a:prstGeom prst="rect">
            <a:avLst/>
          </a:prstGeom>
        </p:spPr>
        <p:txBody>
          <a:bodyPr vert="horz" wrap="square" lIns="0" tIns="11430" rIns="0" bIns="0" rtlCol="0">
            <a:spAutoFit/>
          </a:bodyPr>
          <a:lstStyle/>
          <a:p>
            <a:pPr marL="12700" algn="ctr">
              <a:lnSpc>
                <a:spcPct val="100000"/>
              </a:lnSpc>
              <a:spcBef>
                <a:spcPts val="90"/>
              </a:spcBef>
            </a:pPr>
            <a:r>
              <a:rPr dirty="0">
                <a:latin typeface="+mn-lt"/>
              </a:rPr>
              <a:t>State of Nature Game</a:t>
            </a:r>
          </a:p>
        </p:txBody>
      </p:sp>
      <p:sp>
        <p:nvSpPr>
          <p:cNvPr id="3" name="object 3"/>
          <p:cNvSpPr txBox="1"/>
          <p:nvPr/>
        </p:nvSpPr>
        <p:spPr>
          <a:xfrm>
            <a:off x="2539507" y="676476"/>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B</a:t>
            </a:r>
            <a:endParaRPr sz="700">
              <a:latin typeface="+mn-lt"/>
              <a:cs typeface="Arial"/>
            </a:endParaRPr>
          </a:p>
        </p:txBody>
      </p:sp>
      <p:sp>
        <p:nvSpPr>
          <p:cNvPr id="4" name="object 4"/>
          <p:cNvSpPr txBox="1"/>
          <p:nvPr/>
        </p:nvSpPr>
        <p:spPr>
          <a:xfrm>
            <a:off x="2085426" y="813636"/>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5" name="object 5"/>
          <p:cNvSpPr txBox="1"/>
          <p:nvPr/>
        </p:nvSpPr>
        <p:spPr>
          <a:xfrm>
            <a:off x="2824719" y="813636"/>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6" name="object 6"/>
          <p:cNvSpPr txBox="1"/>
          <p:nvPr/>
        </p:nvSpPr>
        <p:spPr>
          <a:xfrm>
            <a:off x="1314222" y="1248799"/>
            <a:ext cx="517525" cy="859210"/>
          </a:xfrm>
          <a:prstGeom prst="rect">
            <a:avLst/>
          </a:prstGeom>
        </p:spPr>
        <p:txBody>
          <a:bodyPr vert="horz" wrap="square" lIns="0" tIns="15240" rIns="0" bIns="0" rtlCol="0">
            <a:spAutoFit/>
          </a:bodyPr>
          <a:lstStyle/>
          <a:p>
            <a:pPr marR="5080" algn="r">
              <a:lnSpc>
                <a:spcPct val="100000"/>
              </a:lnSpc>
              <a:spcBef>
                <a:spcPts val="120"/>
              </a:spcBef>
            </a:pPr>
            <a:r>
              <a:rPr sz="700" dirty="0">
                <a:solidFill>
                  <a:srgbClr val="231F20"/>
                </a:solidFill>
                <a:latin typeface="+mn-lt"/>
                <a:cs typeface="Arial MT"/>
              </a:rPr>
              <a:t>Refrain</a:t>
            </a:r>
            <a:endParaRPr sz="700">
              <a:latin typeface="+mn-lt"/>
              <a:cs typeface="Arial MT"/>
            </a:endParaRPr>
          </a:p>
          <a:p>
            <a:pPr>
              <a:lnSpc>
                <a:spcPct val="100000"/>
              </a:lnSpc>
            </a:pPr>
            <a:endParaRPr sz="700">
              <a:latin typeface="+mn-lt"/>
              <a:cs typeface="Arial MT"/>
            </a:endParaRPr>
          </a:p>
          <a:p>
            <a:pPr>
              <a:lnSpc>
                <a:spcPct val="100000"/>
              </a:lnSpc>
              <a:spcBef>
                <a:spcPts val="350"/>
              </a:spcBef>
            </a:pPr>
            <a:endParaRPr sz="700">
              <a:latin typeface="+mn-lt"/>
              <a:cs typeface="Arial MT"/>
            </a:endParaRPr>
          </a:p>
          <a:p>
            <a:pPr marL="12700">
              <a:lnSpc>
                <a:spcPct val="100000"/>
              </a:lnSpc>
            </a:pPr>
            <a:r>
              <a:rPr sz="700" i="1" dirty="0">
                <a:solidFill>
                  <a:srgbClr val="231F20"/>
                </a:solidFill>
                <a:latin typeface="+mn-lt"/>
                <a:cs typeface="Arial"/>
              </a:rPr>
              <a:t>A</a:t>
            </a:r>
            <a:endParaRPr sz="700">
              <a:latin typeface="+mn-lt"/>
              <a:cs typeface="Arial"/>
            </a:endParaRPr>
          </a:p>
          <a:p>
            <a:pPr>
              <a:lnSpc>
                <a:spcPct val="100000"/>
              </a:lnSpc>
            </a:pPr>
            <a:endParaRPr sz="700">
              <a:latin typeface="+mn-lt"/>
              <a:cs typeface="Arial"/>
            </a:endParaRPr>
          </a:p>
          <a:p>
            <a:pPr>
              <a:lnSpc>
                <a:spcPct val="100000"/>
              </a:lnSpc>
              <a:spcBef>
                <a:spcPts val="265"/>
              </a:spcBef>
            </a:pPr>
            <a:endParaRPr sz="700">
              <a:latin typeface="+mn-lt"/>
              <a:cs typeface="Arial"/>
            </a:endParaRPr>
          </a:p>
          <a:p>
            <a:pPr marR="11430" algn="r">
              <a:lnSpc>
                <a:spcPct val="100000"/>
              </a:lnSpc>
              <a:spcBef>
                <a:spcPts val="5"/>
              </a:spcBef>
            </a:pPr>
            <a:r>
              <a:rPr sz="700" dirty="0">
                <a:solidFill>
                  <a:srgbClr val="231F20"/>
                </a:solidFill>
                <a:latin typeface="+mn-lt"/>
                <a:cs typeface="Arial MT"/>
              </a:rPr>
              <a:t>Steal</a:t>
            </a:r>
            <a:endParaRPr sz="700">
              <a:latin typeface="+mn-lt"/>
              <a:cs typeface="Arial MT"/>
            </a:endParaRPr>
          </a:p>
        </p:txBody>
      </p:sp>
      <p:graphicFrame>
        <p:nvGraphicFramePr>
          <p:cNvPr id="7" name="object 7"/>
          <p:cNvGraphicFramePr>
            <a:graphicFrameLocks noGrp="1"/>
          </p:cNvGraphicFramePr>
          <p:nvPr/>
        </p:nvGraphicFramePr>
        <p:xfrm>
          <a:off x="1886203" y="982075"/>
          <a:ext cx="1389380" cy="1389380"/>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tblGrid>
              <a:tr h="694690">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algn="ctr">
                        <a:lnSpc>
                          <a:spcPct val="100000"/>
                        </a:lnSpc>
                      </a:pPr>
                      <a:r>
                        <a:rPr sz="700" spc="-25" dirty="0">
                          <a:solidFill>
                            <a:srgbClr val="231F20"/>
                          </a:solidFill>
                          <a:latin typeface="Arial MT"/>
                          <a:cs typeface="Arial MT"/>
                        </a:rPr>
                        <a:t>3,3</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marL="253365">
                        <a:lnSpc>
                          <a:spcPct val="100000"/>
                        </a:lnSpc>
                      </a:pPr>
                      <a:r>
                        <a:rPr sz="700" spc="-25" dirty="0">
                          <a:solidFill>
                            <a:srgbClr val="231F20"/>
                          </a:solidFill>
                          <a:latin typeface="Arial MT"/>
                          <a:cs typeface="Arial MT"/>
                        </a:rPr>
                        <a:t>1,4</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94690">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algn="ctr">
                        <a:lnSpc>
                          <a:spcPct val="100000"/>
                        </a:lnSpc>
                      </a:pPr>
                      <a:r>
                        <a:rPr sz="700" u="sng" spc="-25" dirty="0">
                          <a:solidFill>
                            <a:srgbClr val="231F20"/>
                          </a:solidFill>
                          <a:uFill>
                            <a:solidFill>
                              <a:srgbClr val="231F20"/>
                            </a:solidFill>
                          </a:uFill>
                          <a:latin typeface="Arial MT"/>
                          <a:cs typeface="Arial MT"/>
                        </a:rPr>
                        <a:t>4</a:t>
                      </a:r>
                      <a:r>
                        <a:rPr sz="700" spc="-25" dirty="0">
                          <a:solidFill>
                            <a:srgbClr val="231F20"/>
                          </a:solidFill>
                          <a:latin typeface="Arial MT"/>
                          <a:cs typeface="Arial MT"/>
                        </a:rPr>
                        <a:t>,1</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marL="250825">
                        <a:lnSpc>
                          <a:spcPct val="100000"/>
                        </a:lnSpc>
                      </a:pPr>
                      <a:r>
                        <a:rPr sz="700" u="sng" dirty="0">
                          <a:solidFill>
                            <a:srgbClr val="231F20"/>
                          </a:solidFill>
                          <a:uFill>
                            <a:solidFill>
                              <a:srgbClr val="231F20"/>
                            </a:solidFill>
                          </a:uFill>
                          <a:latin typeface="Arial MT"/>
                          <a:cs typeface="Arial MT"/>
                        </a:rPr>
                        <a:t>2</a:t>
                      </a:r>
                      <a:r>
                        <a:rPr sz="700" dirty="0">
                          <a:solidFill>
                            <a:srgbClr val="231F20"/>
                          </a:solidFill>
                          <a:latin typeface="Arial MT"/>
                          <a:cs typeface="Arial MT"/>
                        </a:rPr>
                        <a:t>,</a:t>
                      </a:r>
                      <a:r>
                        <a:rPr sz="700" spc="-114" dirty="0">
                          <a:solidFill>
                            <a:srgbClr val="231F20"/>
                          </a:solidFill>
                          <a:latin typeface="Arial MT"/>
                          <a:cs typeface="Arial MT"/>
                        </a:rPr>
                        <a:t> </a:t>
                      </a:r>
                      <a:r>
                        <a:rPr sz="700" spc="-50" dirty="0">
                          <a:solidFill>
                            <a:srgbClr val="231F20"/>
                          </a:solidFill>
                          <a:latin typeface="Arial MT"/>
                          <a:cs typeface="Arial MT"/>
                        </a:rPr>
                        <a:t>2</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pic>
        <p:nvPicPr>
          <p:cNvPr id="8" name="object 8"/>
          <p:cNvPicPr/>
          <p:nvPr/>
        </p:nvPicPr>
        <p:blipFill>
          <a:blip r:embed="rId2" cstate="print"/>
          <a:stretch>
            <a:fillRect/>
          </a:stretch>
        </p:blipFill>
        <p:spPr>
          <a:xfrm>
            <a:off x="2903415" y="1278402"/>
            <a:ext cx="84410" cy="84410"/>
          </a:xfrm>
          <a:prstGeom prst="rect">
            <a:avLst/>
          </a:prstGeom>
        </p:spPr>
      </p:pic>
      <p:sp>
        <p:nvSpPr>
          <p:cNvPr id="9" name="object 9"/>
          <p:cNvSpPr/>
          <p:nvPr/>
        </p:nvSpPr>
        <p:spPr>
          <a:xfrm>
            <a:off x="2906278" y="1989997"/>
            <a:ext cx="81915" cy="81915"/>
          </a:xfrm>
          <a:custGeom>
            <a:avLst/>
            <a:gdLst/>
            <a:ahLst/>
            <a:cxnLst/>
            <a:rect l="l" t="t" r="r" b="b"/>
            <a:pathLst>
              <a:path w="81914" h="81914">
                <a:moveTo>
                  <a:pt x="81507" y="40759"/>
                </a:moveTo>
                <a:lnTo>
                  <a:pt x="78305" y="56622"/>
                </a:lnTo>
                <a:lnTo>
                  <a:pt x="69571" y="69578"/>
                </a:lnTo>
                <a:lnTo>
                  <a:pt x="56616" y="78314"/>
                </a:lnTo>
                <a:lnTo>
                  <a:pt x="40747" y="81518"/>
                </a:lnTo>
                <a:lnTo>
                  <a:pt x="24886" y="78314"/>
                </a:lnTo>
                <a:lnTo>
                  <a:pt x="11934" y="69578"/>
                </a:lnTo>
                <a:lnTo>
                  <a:pt x="3202" y="56622"/>
                </a:lnTo>
                <a:lnTo>
                  <a:pt x="0" y="40759"/>
                </a:lnTo>
                <a:lnTo>
                  <a:pt x="3202" y="24896"/>
                </a:lnTo>
                <a:lnTo>
                  <a:pt x="11934" y="11940"/>
                </a:lnTo>
                <a:lnTo>
                  <a:pt x="24886" y="3203"/>
                </a:lnTo>
                <a:lnTo>
                  <a:pt x="40747" y="0"/>
                </a:lnTo>
                <a:lnTo>
                  <a:pt x="56616" y="3203"/>
                </a:lnTo>
                <a:lnTo>
                  <a:pt x="69571" y="11940"/>
                </a:lnTo>
                <a:lnTo>
                  <a:pt x="78305" y="24896"/>
                </a:lnTo>
                <a:lnTo>
                  <a:pt x="81507" y="40759"/>
                </a:lnTo>
                <a:close/>
              </a:path>
            </a:pathLst>
          </a:custGeom>
          <a:ln w="5714">
            <a:solidFill>
              <a:srgbClr val="231F20"/>
            </a:solidFill>
          </a:ln>
        </p:spPr>
        <p:txBody>
          <a:bodyPr wrap="square" lIns="0" tIns="0" rIns="0" bIns="0" rtlCol="0"/>
          <a:lstStyle/>
          <a:p>
            <a:endParaRPr>
              <a:latin typeface="+mn-lt"/>
            </a:endParaRPr>
          </a:p>
        </p:txBody>
      </p:sp>
      <p:sp>
        <p:nvSpPr>
          <p:cNvPr id="10" name="object 10"/>
          <p:cNvSpPr txBox="1"/>
          <p:nvPr/>
        </p:nvSpPr>
        <p:spPr>
          <a:xfrm>
            <a:off x="961453" y="2639007"/>
            <a:ext cx="2684780" cy="180819"/>
          </a:xfrm>
          <a:prstGeom prst="rect">
            <a:avLst/>
          </a:prstGeom>
        </p:spPr>
        <p:txBody>
          <a:bodyPr vert="horz" wrap="square" lIns="0" tIns="11430" rIns="0" bIns="0" rtlCol="0">
            <a:spAutoFit/>
          </a:bodyPr>
          <a:lstStyle/>
          <a:p>
            <a:pPr marL="12700" algn="ctr">
              <a:lnSpc>
                <a:spcPct val="100000"/>
              </a:lnSpc>
              <a:spcBef>
                <a:spcPts val="90"/>
              </a:spcBef>
            </a:pPr>
            <a:r>
              <a:rPr sz="1100" dirty="0">
                <a:solidFill>
                  <a:srgbClr val="00B0F0"/>
                </a:solidFill>
                <a:latin typeface="+mn-lt"/>
                <a:cs typeface="Tahoma"/>
              </a:rPr>
              <a:t>Both players could do better if they refrained!</a:t>
            </a:r>
            <a:endParaRPr sz="1100">
              <a:solidFill>
                <a:srgbClr val="00B0F0"/>
              </a:solidFill>
              <a:latin typeface="+mn-lt"/>
              <a:cs typeface="Tahoma"/>
            </a:endParaRPr>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662045" cy="535940"/>
          </a:xfrm>
          <a:prstGeom prst="rect">
            <a:avLst/>
          </a:prstGeom>
        </p:spPr>
        <p:txBody>
          <a:bodyPr vert="horz" wrap="square" lIns="0" tIns="6985" rIns="0" bIns="0" rtlCol="0">
            <a:spAutoFit/>
          </a:bodyPr>
          <a:lstStyle/>
          <a:p>
            <a:pPr marL="12700" marR="5080" algn="just">
              <a:lnSpc>
                <a:spcPct val="102600"/>
              </a:lnSpc>
              <a:spcBef>
                <a:spcPts val="55"/>
              </a:spcBef>
            </a:pPr>
            <a:r>
              <a:rPr dirty="0">
                <a:latin typeface="+mn-lt"/>
              </a:rPr>
              <a:t>Individual rationality leads to an outcome that’s inferior in the sense that </a:t>
            </a:r>
            <a:r>
              <a:rPr i="1" dirty="0">
                <a:latin typeface="+mn-lt"/>
                <a:cs typeface="Trebuchet MS"/>
              </a:rPr>
              <a:t>both </a:t>
            </a:r>
            <a:r>
              <a:rPr dirty="0">
                <a:latin typeface="+mn-lt"/>
              </a:rPr>
              <a:t>players agree that some alternative outcome is better.</a:t>
            </a:r>
          </a:p>
        </p:txBody>
      </p:sp>
      <p:sp>
        <p:nvSpPr>
          <p:cNvPr id="3" name="object 3"/>
          <p:cNvSpPr txBox="1"/>
          <p:nvPr/>
        </p:nvSpPr>
        <p:spPr>
          <a:xfrm>
            <a:off x="347294" y="1453348"/>
            <a:ext cx="3675379" cy="1068070"/>
          </a:xfrm>
          <a:prstGeom prst="rect">
            <a:avLst/>
          </a:prstGeom>
        </p:spPr>
        <p:txBody>
          <a:bodyPr vert="horz" wrap="square" lIns="0" tIns="6985" rIns="0" bIns="0" rtlCol="0">
            <a:spAutoFit/>
          </a:bodyPr>
          <a:lstStyle/>
          <a:p>
            <a:pPr marL="12700" marR="353060">
              <a:lnSpc>
                <a:spcPct val="102600"/>
              </a:lnSpc>
              <a:spcBef>
                <a:spcPts val="55"/>
              </a:spcBef>
            </a:pPr>
            <a:r>
              <a:rPr sz="1100" dirty="0">
                <a:latin typeface="+mn-lt"/>
                <a:cs typeface="Tahoma"/>
              </a:rPr>
              <a:t>It’s not enough for the actors to recognize their mutually destructive behavior.</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080">
              <a:lnSpc>
                <a:spcPct val="102600"/>
              </a:lnSpc>
            </a:pPr>
            <a:r>
              <a:rPr sz="1100" dirty="0">
                <a:solidFill>
                  <a:srgbClr val="00B0F0"/>
                </a:solidFill>
                <a:latin typeface="+mn-lt"/>
                <a:cs typeface="Tahoma"/>
              </a:rPr>
              <a:t>How comforted would you feel if the other individual promised, perhaps in a contract, not to steal from you?</a:t>
            </a:r>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95300" y="72527"/>
            <a:ext cx="3469004"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Civil Society and the Social Contract</a:t>
            </a:r>
            <a:endParaRPr sz="1400">
              <a:latin typeface="+mn-lt"/>
            </a:endParaRPr>
          </a:p>
        </p:txBody>
      </p:sp>
      <p:sp>
        <p:nvSpPr>
          <p:cNvPr id="3" name="object 3"/>
          <p:cNvSpPr txBox="1"/>
          <p:nvPr/>
        </p:nvSpPr>
        <p:spPr>
          <a:xfrm>
            <a:off x="347294" y="1032432"/>
            <a:ext cx="3908425" cy="124015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Hobbes’ solution to the state of nature was to create a sovereign – a form of centralized authority – with sufficient force that people would stand in awe.</a:t>
            </a:r>
            <a:endParaRPr sz="1100">
              <a:latin typeface="+mn-lt"/>
              <a:cs typeface="Tahoma"/>
            </a:endParaRPr>
          </a:p>
          <a:p>
            <a:pPr>
              <a:lnSpc>
                <a:spcPct val="100000"/>
              </a:lnSpc>
            </a:pPr>
            <a:endParaRPr sz="1100">
              <a:latin typeface="+mn-lt"/>
              <a:cs typeface="Tahoma"/>
            </a:endParaRPr>
          </a:p>
          <a:p>
            <a:pPr>
              <a:lnSpc>
                <a:spcPct val="100000"/>
              </a:lnSpc>
              <a:spcBef>
                <a:spcPts val="180"/>
              </a:spcBef>
            </a:pPr>
            <a:endParaRPr sz="1100">
              <a:latin typeface="+mn-lt"/>
              <a:cs typeface="Tahoma"/>
            </a:endParaRPr>
          </a:p>
          <a:p>
            <a:pPr marL="12700" marR="93345">
              <a:lnSpc>
                <a:spcPct val="102600"/>
              </a:lnSpc>
            </a:pPr>
            <a:r>
              <a:rPr sz="1100" dirty="0">
                <a:latin typeface="+mn-lt"/>
                <a:cs typeface="Tahoma"/>
              </a:rPr>
              <a:t>Individuals should transfer power to the sovereign in exchange for protection.</a:t>
            </a:r>
            <a:endParaRPr sz="1100">
              <a:latin typeface="+mn-lt"/>
              <a:cs typeface="Tahoma"/>
            </a:endParaRPr>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801229"/>
            <a:ext cx="3810000" cy="1334148"/>
          </a:xfrm>
          <a:prstGeom prst="rect">
            <a:avLst/>
          </a:prstGeom>
        </p:spPr>
        <p:txBody>
          <a:bodyPr vert="horz" wrap="square" lIns="0" tIns="6985" rIns="0" bIns="0" rtlCol="0">
            <a:spAutoFit/>
          </a:bodyPr>
          <a:lstStyle/>
          <a:p>
            <a:pPr marL="38100" marR="158115">
              <a:lnSpc>
                <a:spcPct val="102600"/>
              </a:lnSpc>
              <a:spcBef>
                <a:spcPts val="55"/>
              </a:spcBef>
            </a:pPr>
            <a:r>
              <a:rPr sz="1100" dirty="0">
                <a:latin typeface="+mn-lt"/>
                <a:cs typeface="Tahoma"/>
              </a:rPr>
              <a:t>Individuals would give up their</a:t>
            </a:r>
            <a:r>
              <a:rPr sz="1100" dirty="0">
                <a:solidFill>
                  <a:srgbClr val="00B0F0"/>
                </a:solidFill>
                <a:latin typeface="+mn-lt"/>
                <a:cs typeface="Tahoma"/>
              </a:rPr>
              <a:t> natural rights </a:t>
            </a:r>
            <a:r>
              <a:rPr sz="1100" dirty="0">
                <a:latin typeface="+mn-lt"/>
                <a:cs typeface="Tahoma"/>
              </a:rPr>
              <a:t>in return for </a:t>
            </a:r>
            <a:r>
              <a:rPr sz="1100" dirty="0">
                <a:solidFill>
                  <a:srgbClr val="00B0F0"/>
                </a:solidFill>
                <a:latin typeface="+mn-lt"/>
                <a:cs typeface="Tahoma"/>
              </a:rPr>
              <a:t>civil rights.</a:t>
            </a:r>
          </a:p>
          <a:p>
            <a:pPr>
              <a:lnSpc>
                <a:spcPct val="100000"/>
              </a:lnSpc>
              <a:spcBef>
                <a:spcPts val="425"/>
              </a:spcBef>
            </a:pPr>
            <a:endParaRPr sz="1100" dirty="0">
              <a:latin typeface="+mn-lt"/>
              <a:cs typeface="Tahoma"/>
            </a:endParaRPr>
          </a:p>
          <a:p>
            <a:pPr marL="313055" indent="-136525">
              <a:lnSpc>
                <a:spcPct val="100000"/>
              </a:lnSpc>
              <a:buClr>
                <a:srgbClr val="000000"/>
              </a:buClr>
              <a:buFont typeface="Arial"/>
              <a:buChar char="•"/>
              <a:tabLst>
                <a:tab pos="313055" algn="l"/>
              </a:tabLst>
            </a:pPr>
            <a:r>
              <a:rPr sz="1100" dirty="0">
                <a:solidFill>
                  <a:srgbClr val="00B0F0"/>
                </a:solidFill>
                <a:latin typeface="+mn-lt"/>
                <a:cs typeface="Tahoma"/>
              </a:rPr>
              <a:t>Natural rights </a:t>
            </a:r>
            <a:r>
              <a:rPr sz="1100" dirty="0">
                <a:latin typeface="+mn-lt"/>
                <a:cs typeface="Tahoma"/>
              </a:rPr>
              <a:t>are universal and exist in the state of nature.</a:t>
            </a:r>
          </a:p>
          <a:p>
            <a:pPr>
              <a:lnSpc>
                <a:spcPct val="100000"/>
              </a:lnSpc>
              <a:spcBef>
                <a:spcPts val="625"/>
              </a:spcBef>
              <a:buFont typeface="Arial"/>
              <a:buChar char="•"/>
            </a:pPr>
            <a:endParaRPr sz="1100" dirty="0">
              <a:latin typeface="+mn-lt"/>
              <a:cs typeface="Tahoma"/>
            </a:endParaRPr>
          </a:p>
          <a:p>
            <a:pPr marL="312420" marR="17780" indent="-136525">
              <a:lnSpc>
                <a:spcPct val="102600"/>
              </a:lnSpc>
              <a:buClr>
                <a:srgbClr val="000000"/>
              </a:buClr>
              <a:buFont typeface="Arial"/>
              <a:buChar char="•"/>
              <a:tabLst>
                <a:tab pos="314960" algn="l"/>
              </a:tabLst>
            </a:pPr>
            <a:r>
              <a:rPr sz="1100" dirty="0">
                <a:solidFill>
                  <a:srgbClr val="00B0F0"/>
                </a:solidFill>
                <a:latin typeface="+mn-lt"/>
                <a:cs typeface="Tahoma"/>
              </a:rPr>
              <a:t>Civil rights </a:t>
            </a:r>
            <a:r>
              <a:rPr sz="1100" dirty="0">
                <a:latin typeface="+mn-lt"/>
                <a:cs typeface="Tahoma"/>
              </a:rPr>
              <a:t>don’t exist in the state of nature but are instead 	created by states through laws.</a:t>
            </a: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77124"/>
            <a:ext cx="3914775" cy="1948931"/>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Tahoma"/>
              </a:rPr>
              <a:t>This exchange would be achieved with the help of a social contract.</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16510">
              <a:lnSpc>
                <a:spcPct val="102600"/>
              </a:lnSpc>
            </a:pPr>
            <a:r>
              <a:rPr sz="1100" dirty="0">
                <a:latin typeface="+mn-lt"/>
                <a:cs typeface="Tahoma"/>
              </a:rPr>
              <a:t>A </a:t>
            </a:r>
            <a:r>
              <a:rPr sz="1100" dirty="0">
                <a:solidFill>
                  <a:srgbClr val="00B0F0"/>
                </a:solidFill>
                <a:latin typeface="+mn-lt"/>
                <a:cs typeface="Tahoma"/>
              </a:rPr>
              <a:t>social contract </a:t>
            </a:r>
            <a:r>
              <a:rPr sz="1100" dirty="0">
                <a:latin typeface="+mn-lt"/>
                <a:cs typeface="Tahoma"/>
              </a:rPr>
              <a:t>is an implicit agreement among individuals in the state of nature to create and empower the state. In doing so, it outlines the rights and responsibilities of the state and the citizens in regard to each other.</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243204">
              <a:lnSpc>
                <a:spcPct val="102600"/>
              </a:lnSpc>
            </a:pPr>
            <a:r>
              <a:rPr sz="1100" dirty="0">
                <a:latin typeface="+mn-lt"/>
                <a:cs typeface="Tahoma"/>
              </a:rPr>
              <a:t>Social contract theorists have differed over the extent to which individuals should delegate authority to the state.</a:t>
            </a: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6728"/>
            <a:ext cx="3722370" cy="523733"/>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Social contract theorists view the state as a third-party enforcer that can dole out punishments to individuals who engage in socially destructive behavior that violates the social contract.</a:t>
            </a:r>
          </a:p>
        </p:txBody>
      </p:sp>
      <p:sp>
        <p:nvSpPr>
          <p:cNvPr id="3" name="object 3"/>
          <p:cNvSpPr txBox="1"/>
          <p:nvPr/>
        </p:nvSpPr>
        <p:spPr>
          <a:xfrm>
            <a:off x="347294" y="1532952"/>
            <a:ext cx="3834129" cy="889218"/>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These punishments would be structured in such a way that ‘steal’ is no longer a dominant strategy for individuals in society.</a:t>
            </a:r>
          </a:p>
          <a:p>
            <a:pPr>
              <a:lnSpc>
                <a:spcPct val="100000"/>
              </a:lnSpc>
            </a:pPr>
            <a:endParaRPr sz="1100" dirty="0">
              <a:latin typeface="+mn-lt"/>
              <a:cs typeface="Tahoma"/>
            </a:endParaRPr>
          </a:p>
          <a:p>
            <a:pPr>
              <a:lnSpc>
                <a:spcPct val="100000"/>
              </a:lnSpc>
              <a:spcBef>
                <a:spcPts val="215"/>
              </a:spcBef>
            </a:pPr>
            <a:endParaRPr sz="1100" dirty="0">
              <a:solidFill>
                <a:srgbClr val="00B0F0"/>
              </a:solidFill>
              <a:latin typeface="+mn-lt"/>
              <a:cs typeface="Tahoma"/>
            </a:endParaRPr>
          </a:p>
          <a:p>
            <a:pPr marL="12700">
              <a:lnSpc>
                <a:spcPct val="100000"/>
              </a:lnSpc>
            </a:pPr>
            <a:r>
              <a:rPr sz="1100" dirty="0">
                <a:solidFill>
                  <a:srgbClr val="00B0F0"/>
                </a:solidFill>
                <a:latin typeface="+mn-lt"/>
                <a:cs typeface="Tahoma"/>
              </a:rPr>
              <a:t>But how does this work?</a:t>
            </a:r>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45780" y="291235"/>
            <a:ext cx="1116965" cy="180819"/>
          </a:xfrm>
          <a:prstGeom prst="rect">
            <a:avLst/>
          </a:prstGeom>
        </p:spPr>
        <p:txBody>
          <a:bodyPr vert="horz" wrap="square" lIns="0" tIns="11430" rIns="0" bIns="0" rtlCol="0">
            <a:spAutoFit/>
          </a:bodyPr>
          <a:lstStyle/>
          <a:p>
            <a:pPr marL="12700" algn="ctr">
              <a:lnSpc>
                <a:spcPct val="100000"/>
              </a:lnSpc>
              <a:spcBef>
                <a:spcPts val="90"/>
              </a:spcBef>
            </a:pPr>
            <a:r>
              <a:rPr dirty="0">
                <a:latin typeface="+mn-lt"/>
              </a:rPr>
              <a:t>Civil Society Game</a:t>
            </a:r>
          </a:p>
        </p:txBody>
      </p:sp>
      <p:sp>
        <p:nvSpPr>
          <p:cNvPr id="3" name="object 3"/>
          <p:cNvSpPr txBox="1"/>
          <p:nvPr/>
        </p:nvSpPr>
        <p:spPr>
          <a:xfrm>
            <a:off x="2539507" y="623822"/>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B</a:t>
            </a:r>
            <a:endParaRPr sz="700">
              <a:latin typeface="+mn-lt"/>
              <a:cs typeface="Arial"/>
            </a:endParaRPr>
          </a:p>
        </p:txBody>
      </p:sp>
      <p:sp>
        <p:nvSpPr>
          <p:cNvPr id="4" name="object 4"/>
          <p:cNvSpPr txBox="1"/>
          <p:nvPr/>
        </p:nvSpPr>
        <p:spPr>
          <a:xfrm>
            <a:off x="2085426" y="760982"/>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5" name="object 5"/>
          <p:cNvSpPr txBox="1"/>
          <p:nvPr/>
        </p:nvSpPr>
        <p:spPr>
          <a:xfrm>
            <a:off x="2805059" y="760982"/>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6" name="object 6"/>
          <p:cNvSpPr txBox="1"/>
          <p:nvPr/>
        </p:nvSpPr>
        <p:spPr>
          <a:xfrm>
            <a:off x="1314222" y="1196145"/>
            <a:ext cx="517525" cy="859210"/>
          </a:xfrm>
          <a:prstGeom prst="rect">
            <a:avLst/>
          </a:prstGeom>
        </p:spPr>
        <p:txBody>
          <a:bodyPr vert="horz" wrap="square" lIns="0" tIns="15240" rIns="0" bIns="0" rtlCol="0">
            <a:spAutoFit/>
          </a:bodyPr>
          <a:lstStyle/>
          <a:p>
            <a:pPr marR="5080" algn="r">
              <a:lnSpc>
                <a:spcPct val="100000"/>
              </a:lnSpc>
              <a:spcBef>
                <a:spcPts val="120"/>
              </a:spcBef>
            </a:pPr>
            <a:r>
              <a:rPr sz="700" dirty="0">
                <a:solidFill>
                  <a:srgbClr val="231F20"/>
                </a:solidFill>
                <a:latin typeface="+mn-lt"/>
                <a:cs typeface="Arial MT"/>
              </a:rPr>
              <a:t>Refrain</a:t>
            </a:r>
            <a:endParaRPr sz="700">
              <a:latin typeface="+mn-lt"/>
              <a:cs typeface="Arial MT"/>
            </a:endParaRPr>
          </a:p>
          <a:p>
            <a:pPr>
              <a:lnSpc>
                <a:spcPct val="100000"/>
              </a:lnSpc>
            </a:pPr>
            <a:endParaRPr sz="700">
              <a:latin typeface="+mn-lt"/>
              <a:cs typeface="Arial MT"/>
            </a:endParaRPr>
          </a:p>
          <a:p>
            <a:pPr>
              <a:lnSpc>
                <a:spcPct val="100000"/>
              </a:lnSpc>
              <a:spcBef>
                <a:spcPts val="350"/>
              </a:spcBef>
            </a:pPr>
            <a:endParaRPr sz="700">
              <a:latin typeface="+mn-lt"/>
              <a:cs typeface="Arial MT"/>
            </a:endParaRPr>
          </a:p>
          <a:p>
            <a:pPr marL="12700">
              <a:lnSpc>
                <a:spcPct val="100000"/>
              </a:lnSpc>
            </a:pPr>
            <a:r>
              <a:rPr sz="700" i="1" dirty="0">
                <a:solidFill>
                  <a:srgbClr val="231F20"/>
                </a:solidFill>
                <a:latin typeface="+mn-lt"/>
                <a:cs typeface="Arial"/>
              </a:rPr>
              <a:t>A</a:t>
            </a:r>
            <a:endParaRPr sz="700">
              <a:latin typeface="+mn-lt"/>
              <a:cs typeface="Arial"/>
            </a:endParaRPr>
          </a:p>
          <a:p>
            <a:pPr>
              <a:lnSpc>
                <a:spcPct val="100000"/>
              </a:lnSpc>
            </a:pPr>
            <a:endParaRPr sz="700">
              <a:latin typeface="+mn-lt"/>
              <a:cs typeface="Arial"/>
            </a:endParaRPr>
          </a:p>
          <a:p>
            <a:pPr>
              <a:lnSpc>
                <a:spcPct val="100000"/>
              </a:lnSpc>
              <a:spcBef>
                <a:spcPts val="265"/>
              </a:spcBef>
            </a:pPr>
            <a:endParaRPr sz="700">
              <a:latin typeface="+mn-lt"/>
              <a:cs typeface="Arial"/>
            </a:endParaRPr>
          </a:p>
          <a:p>
            <a:pPr marR="11430" algn="r">
              <a:lnSpc>
                <a:spcPct val="100000"/>
              </a:lnSpc>
              <a:spcBef>
                <a:spcPts val="5"/>
              </a:spcBef>
            </a:pPr>
            <a:r>
              <a:rPr sz="700" dirty="0">
                <a:solidFill>
                  <a:srgbClr val="231F20"/>
                </a:solidFill>
                <a:latin typeface="+mn-lt"/>
                <a:cs typeface="Arial MT"/>
              </a:rPr>
              <a:t>Steal</a:t>
            </a:r>
            <a:endParaRPr sz="700">
              <a:latin typeface="+mn-lt"/>
              <a:cs typeface="Arial MT"/>
            </a:endParaRPr>
          </a:p>
        </p:txBody>
      </p:sp>
      <p:graphicFrame>
        <p:nvGraphicFramePr>
          <p:cNvPr id="7" name="object 7"/>
          <p:cNvGraphicFramePr>
            <a:graphicFrameLocks noGrp="1"/>
          </p:cNvGraphicFramePr>
          <p:nvPr/>
        </p:nvGraphicFramePr>
        <p:xfrm>
          <a:off x="1886203" y="929421"/>
          <a:ext cx="1389380" cy="1389380"/>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tblGrid>
              <a:tr h="694690">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algn="ctr">
                        <a:lnSpc>
                          <a:spcPct val="100000"/>
                        </a:lnSpc>
                      </a:pPr>
                      <a:r>
                        <a:rPr sz="700" spc="-25" dirty="0">
                          <a:solidFill>
                            <a:srgbClr val="231F20"/>
                          </a:solidFill>
                          <a:latin typeface="Arial MT"/>
                          <a:cs typeface="Arial MT"/>
                        </a:rPr>
                        <a:t>3,3</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marR="13335" algn="ctr">
                        <a:lnSpc>
                          <a:spcPct val="100000"/>
                        </a:lnSpc>
                      </a:pPr>
                      <a:r>
                        <a:rPr sz="700" dirty="0">
                          <a:solidFill>
                            <a:srgbClr val="231F20"/>
                          </a:solidFill>
                          <a:latin typeface="Arial MT"/>
                          <a:cs typeface="Arial MT"/>
                        </a:rPr>
                        <a:t>1,4</a:t>
                      </a:r>
                      <a:r>
                        <a:rPr sz="700" spc="20" dirty="0">
                          <a:solidFill>
                            <a:srgbClr val="231F20"/>
                          </a:solidFill>
                          <a:latin typeface="Arial MT"/>
                          <a:cs typeface="Arial MT"/>
                        </a:rPr>
                        <a:t> </a:t>
                      </a:r>
                      <a:r>
                        <a:rPr sz="700" dirty="0">
                          <a:solidFill>
                            <a:srgbClr val="231F20"/>
                          </a:solidFill>
                          <a:latin typeface="Arial MT"/>
                          <a:cs typeface="Arial MT"/>
                        </a:rPr>
                        <a:t>–</a:t>
                      </a:r>
                      <a:r>
                        <a:rPr sz="700" spc="20" dirty="0">
                          <a:solidFill>
                            <a:srgbClr val="231F20"/>
                          </a:solidFill>
                          <a:latin typeface="Arial MT"/>
                          <a:cs typeface="Arial MT"/>
                        </a:rPr>
                        <a:t> </a:t>
                      </a:r>
                      <a:r>
                        <a:rPr sz="700" i="1" dirty="0">
                          <a:solidFill>
                            <a:srgbClr val="231F20"/>
                          </a:solidFill>
                          <a:latin typeface="Arial"/>
                          <a:cs typeface="Arial"/>
                        </a:rPr>
                        <a:t>p</a:t>
                      </a:r>
                      <a:endParaRPr sz="700">
                        <a:latin typeface="Arial"/>
                        <a:cs typeface="Arial"/>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94690">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marL="30480" algn="ctr">
                        <a:lnSpc>
                          <a:spcPct val="100000"/>
                        </a:lnSpc>
                      </a:pPr>
                      <a:r>
                        <a:rPr sz="700" dirty="0">
                          <a:solidFill>
                            <a:srgbClr val="231F20"/>
                          </a:solidFill>
                          <a:latin typeface="Arial MT"/>
                          <a:cs typeface="Arial MT"/>
                        </a:rPr>
                        <a:t>4</a:t>
                      </a:r>
                      <a:r>
                        <a:rPr sz="700" spc="25" dirty="0">
                          <a:solidFill>
                            <a:srgbClr val="231F20"/>
                          </a:solidFill>
                          <a:latin typeface="Arial MT"/>
                          <a:cs typeface="Arial MT"/>
                        </a:rPr>
                        <a:t> </a:t>
                      </a:r>
                      <a:r>
                        <a:rPr sz="700" dirty="0">
                          <a:solidFill>
                            <a:srgbClr val="231F20"/>
                          </a:solidFill>
                          <a:latin typeface="Arial MT"/>
                          <a:cs typeface="Arial MT"/>
                        </a:rPr>
                        <a:t>–</a:t>
                      </a:r>
                      <a:r>
                        <a:rPr sz="700" spc="30" dirty="0">
                          <a:solidFill>
                            <a:srgbClr val="231F20"/>
                          </a:solidFill>
                          <a:latin typeface="Arial MT"/>
                          <a:cs typeface="Arial MT"/>
                        </a:rPr>
                        <a:t> </a:t>
                      </a:r>
                      <a:r>
                        <a:rPr sz="700" i="1" dirty="0">
                          <a:solidFill>
                            <a:srgbClr val="231F20"/>
                          </a:solidFill>
                          <a:latin typeface="Arial"/>
                          <a:cs typeface="Arial"/>
                        </a:rPr>
                        <a:t>p,</a:t>
                      </a:r>
                      <a:r>
                        <a:rPr sz="700" i="1" spc="30" dirty="0">
                          <a:solidFill>
                            <a:srgbClr val="231F20"/>
                          </a:solidFill>
                          <a:latin typeface="Arial"/>
                          <a:cs typeface="Arial"/>
                        </a:rPr>
                        <a:t> </a:t>
                      </a:r>
                      <a:r>
                        <a:rPr sz="700" spc="-50" dirty="0">
                          <a:solidFill>
                            <a:srgbClr val="231F20"/>
                          </a:solidFill>
                          <a:latin typeface="Arial MT"/>
                          <a:cs typeface="Arial MT"/>
                        </a:rPr>
                        <a:t>1</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marR="13335" algn="ctr">
                        <a:lnSpc>
                          <a:spcPct val="100000"/>
                        </a:lnSpc>
                      </a:pPr>
                      <a:r>
                        <a:rPr sz="700" dirty="0">
                          <a:solidFill>
                            <a:srgbClr val="231F20"/>
                          </a:solidFill>
                          <a:latin typeface="Arial MT"/>
                          <a:cs typeface="Arial MT"/>
                        </a:rPr>
                        <a:t>2</a:t>
                      </a:r>
                      <a:r>
                        <a:rPr sz="700" spc="20" dirty="0">
                          <a:solidFill>
                            <a:srgbClr val="231F20"/>
                          </a:solidFill>
                          <a:latin typeface="Arial MT"/>
                          <a:cs typeface="Arial MT"/>
                        </a:rPr>
                        <a:t> </a:t>
                      </a:r>
                      <a:r>
                        <a:rPr sz="700" dirty="0">
                          <a:solidFill>
                            <a:srgbClr val="231F20"/>
                          </a:solidFill>
                          <a:latin typeface="Arial MT"/>
                          <a:cs typeface="Arial MT"/>
                        </a:rPr>
                        <a:t>–</a:t>
                      </a:r>
                      <a:r>
                        <a:rPr sz="700" spc="25" dirty="0">
                          <a:solidFill>
                            <a:srgbClr val="231F20"/>
                          </a:solidFill>
                          <a:latin typeface="Arial MT"/>
                          <a:cs typeface="Arial MT"/>
                        </a:rPr>
                        <a:t> </a:t>
                      </a:r>
                      <a:r>
                        <a:rPr sz="700" i="1" dirty="0">
                          <a:solidFill>
                            <a:srgbClr val="231F20"/>
                          </a:solidFill>
                          <a:latin typeface="Arial"/>
                          <a:cs typeface="Arial"/>
                        </a:rPr>
                        <a:t>p,</a:t>
                      </a:r>
                      <a:r>
                        <a:rPr sz="700" i="1" spc="25" dirty="0">
                          <a:solidFill>
                            <a:srgbClr val="231F20"/>
                          </a:solidFill>
                          <a:latin typeface="Arial"/>
                          <a:cs typeface="Arial"/>
                        </a:rPr>
                        <a:t> </a:t>
                      </a:r>
                      <a:r>
                        <a:rPr sz="700" dirty="0">
                          <a:solidFill>
                            <a:srgbClr val="231F20"/>
                          </a:solidFill>
                          <a:latin typeface="Arial MT"/>
                          <a:cs typeface="Arial MT"/>
                        </a:rPr>
                        <a:t>2</a:t>
                      </a:r>
                      <a:r>
                        <a:rPr sz="700" spc="20" dirty="0">
                          <a:solidFill>
                            <a:srgbClr val="231F20"/>
                          </a:solidFill>
                          <a:latin typeface="Arial MT"/>
                          <a:cs typeface="Arial MT"/>
                        </a:rPr>
                        <a:t> </a:t>
                      </a:r>
                      <a:r>
                        <a:rPr sz="700" dirty="0">
                          <a:solidFill>
                            <a:srgbClr val="231F20"/>
                          </a:solidFill>
                          <a:latin typeface="Arial MT"/>
                          <a:cs typeface="Arial MT"/>
                        </a:rPr>
                        <a:t>–</a:t>
                      </a:r>
                      <a:r>
                        <a:rPr sz="700" spc="25" dirty="0">
                          <a:solidFill>
                            <a:srgbClr val="231F20"/>
                          </a:solidFill>
                          <a:latin typeface="Arial MT"/>
                          <a:cs typeface="Arial MT"/>
                        </a:rPr>
                        <a:t> </a:t>
                      </a:r>
                      <a:r>
                        <a:rPr sz="700" i="1" dirty="0">
                          <a:solidFill>
                            <a:srgbClr val="231F20"/>
                          </a:solidFill>
                          <a:latin typeface="Arial"/>
                          <a:cs typeface="Arial"/>
                        </a:rPr>
                        <a:t>p</a:t>
                      </a:r>
                      <a:endParaRPr sz="700">
                        <a:latin typeface="Arial"/>
                        <a:cs typeface="Arial"/>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sp>
        <p:nvSpPr>
          <p:cNvPr id="8" name="object 8"/>
          <p:cNvSpPr txBox="1"/>
          <p:nvPr/>
        </p:nvSpPr>
        <p:spPr>
          <a:xfrm>
            <a:off x="504444" y="2586341"/>
            <a:ext cx="4105656" cy="349391"/>
          </a:xfrm>
          <a:prstGeom prst="rect">
            <a:avLst/>
          </a:prstGeom>
        </p:spPr>
        <p:txBody>
          <a:bodyPr vert="horz" wrap="square" lIns="0" tIns="6985" rIns="0" bIns="0" rtlCol="0">
            <a:spAutoFit/>
          </a:bodyPr>
          <a:lstStyle/>
          <a:p>
            <a:pPr marL="897255" marR="5080" indent="-885190" algn="l">
              <a:lnSpc>
                <a:spcPct val="102600"/>
              </a:lnSpc>
              <a:spcBef>
                <a:spcPts val="55"/>
              </a:spcBef>
            </a:pPr>
            <a:r>
              <a:rPr sz="1100" dirty="0">
                <a:solidFill>
                  <a:srgbClr val="00B0F0"/>
                </a:solidFill>
                <a:latin typeface="+mn-lt"/>
                <a:cs typeface="Tahoma"/>
              </a:rPr>
              <a:t>Cardinal payoffs </a:t>
            </a:r>
            <a:r>
              <a:rPr sz="1100" dirty="0">
                <a:latin typeface="+mn-lt"/>
                <a:cs typeface="Tahoma"/>
              </a:rPr>
              <a:t>allow us to know how much more the players prefer one outcome to another.</a:t>
            </a:r>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45780" y="291235"/>
            <a:ext cx="1116965" cy="180819"/>
          </a:xfrm>
          <a:prstGeom prst="rect">
            <a:avLst/>
          </a:prstGeom>
        </p:spPr>
        <p:txBody>
          <a:bodyPr vert="horz" wrap="square" lIns="0" tIns="11430" rIns="0" bIns="0" rtlCol="0">
            <a:spAutoFit/>
          </a:bodyPr>
          <a:lstStyle/>
          <a:p>
            <a:pPr marL="12700" algn="ctr">
              <a:lnSpc>
                <a:spcPct val="100000"/>
              </a:lnSpc>
              <a:spcBef>
                <a:spcPts val="90"/>
              </a:spcBef>
            </a:pPr>
            <a:r>
              <a:rPr dirty="0">
                <a:latin typeface="+mn-lt"/>
              </a:rPr>
              <a:t>Civil Society Game</a:t>
            </a:r>
          </a:p>
        </p:txBody>
      </p:sp>
      <p:sp>
        <p:nvSpPr>
          <p:cNvPr id="3" name="object 3"/>
          <p:cNvSpPr txBox="1"/>
          <p:nvPr/>
        </p:nvSpPr>
        <p:spPr>
          <a:xfrm>
            <a:off x="2539507" y="623822"/>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B</a:t>
            </a:r>
            <a:endParaRPr sz="700">
              <a:latin typeface="+mn-lt"/>
              <a:cs typeface="Arial"/>
            </a:endParaRPr>
          </a:p>
        </p:txBody>
      </p:sp>
      <p:sp>
        <p:nvSpPr>
          <p:cNvPr id="4" name="object 4"/>
          <p:cNvSpPr txBox="1"/>
          <p:nvPr/>
        </p:nvSpPr>
        <p:spPr>
          <a:xfrm>
            <a:off x="2085426" y="760982"/>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5" name="object 5"/>
          <p:cNvSpPr txBox="1"/>
          <p:nvPr/>
        </p:nvSpPr>
        <p:spPr>
          <a:xfrm>
            <a:off x="2805059" y="760982"/>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6" name="object 6"/>
          <p:cNvSpPr txBox="1"/>
          <p:nvPr/>
        </p:nvSpPr>
        <p:spPr>
          <a:xfrm>
            <a:off x="1314222" y="1196145"/>
            <a:ext cx="517525" cy="859210"/>
          </a:xfrm>
          <a:prstGeom prst="rect">
            <a:avLst/>
          </a:prstGeom>
        </p:spPr>
        <p:txBody>
          <a:bodyPr vert="horz" wrap="square" lIns="0" tIns="15240" rIns="0" bIns="0" rtlCol="0">
            <a:spAutoFit/>
          </a:bodyPr>
          <a:lstStyle/>
          <a:p>
            <a:pPr marR="5080" algn="r">
              <a:lnSpc>
                <a:spcPct val="100000"/>
              </a:lnSpc>
              <a:spcBef>
                <a:spcPts val="120"/>
              </a:spcBef>
            </a:pPr>
            <a:r>
              <a:rPr sz="700" dirty="0">
                <a:solidFill>
                  <a:srgbClr val="231F20"/>
                </a:solidFill>
                <a:latin typeface="+mn-lt"/>
                <a:cs typeface="Arial MT"/>
              </a:rPr>
              <a:t>Refrain</a:t>
            </a:r>
            <a:endParaRPr sz="700">
              <a:latin typeface="+mn-lt"/>
              <a:cs typeface="Arial MT"/>
            </a:endParaRPr>
          </a:p>
          <a:p>
            <a:pPr>
              <a:lnSpc>
                <a:spcPct val="100000"/>
              </a:lnSpc>
            </a:pPr>
            <a:endParaRPr sz="700">
              <a:latin typeface="+mn-lt"/>
              <a:cs typeface="Arial MT"/>
            </a:endParaRPr>
          </a:p>
          <a:p>
            <a:pPr>
              <a:lnSpc>
                <a:spcPct val="100000"/>
              </a:lnSpc>
              <a:spcBef>
                <a:spcPts val="350"/>
              </a:spcBef>
            </a:pPr>
            <a:endParaRPr sz="700">
              <a:latin typeface="+mn-lt"/>
              <a:cs typeface="Arial MT"/>
            </a:endParaRPr>
          </a:p>
          <a:p>
            <a:pPr marL="12700">
              <a:lnSpc>
                <a:spcPct val="100000"/>
              </a:lnSpc>
            </a:pPr>
            <a:r>
              <a:rPr sz="700" i="1" dirty="0">
                <a:solidFill>
                  <a:srgbClr val="231F20"/>
                </a:solidFill>
                <a:latin typeface="+mn-lt"/>
                <a:cs typeface="Arial"/>
              </a:rPr>
              <a:t>A</a:t>
            </a:r>
            <a:endParaRPr sz="700">
              <a:latin typeface="+mn-lt"/>
              <a:cs typeface="Arial"/>
            </a:endParaRPr>
          </a:p>
          <a:p>
            <a:pPr>
              <a:lnSpc>
                <a:spcPct val="100000"/>
              </a:lnSpc>
            </a:pPr>
            <a:endParaRPr sz="700">
              <a:latin typeface="+mn-lt"/>
              <a:cs typeface="Arial"/>
            </a:endParaRPr>
          </a:p>
          <a:p>
            <a:pPr>
              <a:lnSpc>
                <a:spcPct val="100000"/>
              </a:lnSpc>
              <a:spcBef>
                <a:spcPts val="265"/>
              </a:spcBef>
            </a:pPr>
            <a:endParaRPr sz="700">
              <a:latin typeface="+mn-lt"/>
              <a:cs typeface="Arial"/>
            </a:endParaRPr>
          </a:p>
          <a:p>
            <a:pPr marR="11430" algn="r">
              <a:lnSpc>
                <a:spcPct val="100000"/>
              </a:lnSpc>
              <a:spcBef>
                <a:spcPts val="5"/>
              </a:spcBef>
            </a:pPr>
            <a:r>
              <a:rPr sz="700" dirty="0">
                <a:solidFill>
                  <a:srgbClr val="231F20"/>
                </a:solidFill>
                <a:latin typeface="+mn-lt"/>
                <a:cs typeface="Arial MT"/>
              </a:rPr>
              <a:t>Steal</a:t>
            </a:r>
            <a:endParaRPr sz="700">
              <a:latin typeface="+mn-lt"/>
              <a:cs typeface="Arial MT"/>
            </a:endParaRPr>
          </a:p>
        </p:txBody>
      </p:sp>
      <p:graphicFrame>
        <p:nvGraphicFramePr>
          <p:cNvPr id="7" name="object 7"/>
          <p:cNvGraphicFramePr>
            <a:graphicFrameLocks noGrp="1"/>
          </p:cNvGraphicFramePr>
          <p:nvPr/>
        </p:nvGraphicFramePr>
        <p:xfrm>
          <a:off x="1886203" y="929421"/>
          <a:ext cx="1389380" cy="1389380"/>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tblGrid>
              <a:tr h="694690">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algn="ctr">
                        <a:lnSpc>
                          <a:spcPct val="100000"/>
                        </a:lnSpc>
                      </a:pPr>
                      <a:r>
                        <a:rPr sz="700" spc="-25" dirty="0">
                          <a:solidFill>
                            <a:srgbClr val="231F20"/>
                          </a:solidFill>
                          <a:latin typeface="Arial MT"/>
                          <a:cs typeface="Arial MT"/>
                        </a:rPr>
                        <a:t>3,3</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575"/>
                        </a:spcBef>
                      </a:pPr>
                      <a:endParaRPr sz="700">
                        <a:latin typeface="Times New Roman"/>
                        <a:cs typeface="Times New Roman"/>
                      </a:endParaRPr>
                    </a:p>
                    <a:p>
                      <a:pPr marR="13335" algn="ctr">
                        <a:lnSpc>
                          <a:spcPct val="100000"/>
                        </a:lnSpc>
                      </a:pPr>
                      <a:r>
                        <a:rPr sz="700" dirty="0">
                          <a:solidFill>
                            <a:srgbClr val="231F20"/>
                          </a:solidFill>
                          <a:latin typeface="Arial MT"/>
                          <a:cs typeface="Arial MT"/>
                        </a:rPr>
                        <a:t>1,4</a:t>
                      </a:r>
                      <a:r>
                        <a:rPr sz="700" spc="20" dirty="0">
                          <a:solidFill>
                            <a:srgbClr val="231F20"/>
                          </a:solidFill>
                          <a:latin typeface="Arial MT"/>
                          <a:cs typeface="Arial MT"/>
                        </a:rPr>
                        <a:t> </a:t>
                      </a:r>
                      <a:r>
                        <a:rPr sz="700" dirty="0">
                          <a:solidFill>
                            <a:srgbClr val="231F20"/>
                          </a:solidFill>
                          <a:latin typeface="Arial MT"/>
                          <a:cs typeface="Arial MT"/>
                        </a:rPr>
                        <a:t>–</a:t>
                      </a:r>
                      <a:r>
                        <a:rPr sz="700" spc="20" dirty="0">
                          <a:solidFill>
                            <a:srgbClr val="231F20"/>
                          </a:solidFill>
                          <a:latin typeface="Arial MT"/>
                          <a:cs typeface="Arial MT"/>
                        </a:rPr>
                        <a:t> </a:t>
                      </a:r>
                      <a:r>
                        <a:rPr sz="700" i="1" dirty="0">
                          <a:solidFill>
                            <a:srgbClr val="231F20"/>
                          </a:solidFill>
                          <a:latin typeface="Arial"/>
                          <a:cs typeface="Arial"/>
                        </a:rPr>
                        <a:t>p</a:t>
                      </a:r>
                      <a:endParaRPr sz="700">
                        <a:latin typeface="Arial"/>
                        <a:cs typeface="Arial"/>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0"/>
                  </a:ext>
                </a:extLst>
              </a:tr>
              <a:tr h="694690">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marL="30480" algn="ctr">
                        <a:lnSpc>
                          <a:spcPct val="100000"/>
                        </a:lnSpc>
                      </a:pPr>
                      <a:r>
                        <a:rPr sz="700" dirty="0">
                          <a:solidFill>
                            <a:srgbClr val="231F20"/>
                          </a:solidFill>
                          <a:latin typeface="Arial MT"/>
                          <a:cs typeface="Arial MT"/>
                        </a:rPr>
                        <a:t>4</a:t>
                      </a:r>
                      <a:r>
                        <a:rPr sz="700" spc="25" dirty="0">
                          <a:solidFill>
                            <a:srgbClr val="231F20"/>
                          </a:solidFill>
                          <a:latin typeface="Arial MT"/>
                          <a:cs typeface="Arial MT"/>
                        </a:rPr>
                        <a:t> </a:t>
                      </a:r>
                      <a:r>
                        <a:rPr sz="700" dirty="0">
                          <a:solidFill>
                            <a:srgbClr val="231F20"/>
                          </a:solidFill>
                          <a:latin typeface="Arial MT"/>
                          <a:cs typeface="Arial MT"/>
                        </a:rPr>
                        <a:t>–</a:t>
                      </a:r>
                      <a:r>
                        <a:rPr sz="700" spc="30" dirty="0">
                          <a:solidFill>
                            <a:srgbClr val="231F20"/>
                          </a:solidFill>
                          <a:latin typeface="Arial MT"/>
                          <a:cs typeface="Arial MT"/>
                        </a:rPr>
                        <a:t> </a:t>
                      </a:r>
                      <a:r>
                        <a:rPr sz="700" i="1" dirty="0">
                          <a:solidFill>
                            <a:srgbClr val="231F20"/>
                          </a:solidFill>
                          <a:latin typeface="Arial"/>
                          <a:cs typeface="Arial"/>
                        </a:rPr>
                        <a:t>p,</a:t>
                      </a:r>
                      <a:r>
                        <a:rPr sz="700" i="1" spc="30" dirty="0">
                          <a:solidFill>
                            <a:srgbClr val="231F20"/>
                          </a:solidFill>
                          <a:latin typeface="Arial"/>
                          <a:cs typeface="Arial"/>
                        </a:rPr>
                        <a:t> </a:t>
                      </a:r>
                      <a:r>
                        <a:rPr sz="700" spc="-50" dirty="0">
                          <a:solidFill>
                            <a:srgbClr val="231F20"/>
                          </a:solidFill>
                          <a:latin typeface="Arial MT"/>
                          <a:cs typeface="Arial MT"/>
                        </a:rPr>
                        <a:t>1</a:t>
                      </a:r>
                      <a:endParaRPr sz="700">
                        <a:latin typeface="Arial MT"/>
                        <a:cs typeface="Arial MT"/>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670"/>
                        </a:spcBef>
                      </a:pPr>
                      <a:endParaRPr sz="700">
                        <a:latin typeface="Times New Roman"/>
                        <a:cs typeface="Times New Roman"/>
                      </a:endParaRPr>
                    </a:p>
                    <a:p>
                      <a:pPr marR="13335" algn="ctr">
                        <a:lnSpc>
                          <a:spcPct val="100000"/>
                        </a:lnSpc>
                      </a:pPr>
                      <a:r>
                        <a:rPr sz="700" dirty="0">
                          <a:solidFill>
                            <a:srgbClr val="231F20"/>
                          </a:solidFill>
                          <a:latin typeface="Arial MT"/>
                          <a:cs typeface="Arial MT"/>
                        </a:rPr>
                        <a:t>2</a:t>
                      </a:r>
                      <a:r>
                        <a:rPr sz="700" spc="20" dirty="0">
                          <a:solidFill>
                            <a:srgbClr val="231F20"/>
                          </a:solidFill>
                          <a:latin typeface="Arial MT"/>
                          <a:cs typeface="Arial MT"/>
                        </a:rPr>
                        <a:t> </a:t>
                      </a:r>
                      <a:r>
                        <a:rPr sz="700" dirty="0">
                          <a:solidFill>
                            <a:srgbClr val="231F20"/>
                          </a:solidFill>
                          <a:latin typeface="Arial MT"/>
                          <a:cs typeface="Arial MT"/>
                        </a:rPr>
                        <a:t>–</a:t>
                      </a:r>
                      <a:r>
                        <a:rPr sz="700" spc="25" dirty="0">
                          <a:solidFill>
                            <a:srgbClr val="231F20"/>
                          </a:solidFill>
                          <a:latin typeface="Arial MT"/>
                          <a:cs typeface="Arial MT"/>
                        </a:rPr>
                        <a:t> </a:t>
                      </a:r>
                      <a:r>
                        <a:rPr sz="700" i="1" dirty="0">
                          <a:solidFill>
                            <a:srgbClr val="231F20"/>
                          </a:solidFill>
                          <a:latin typeface="Arial"/>
                          <a:cs typeface="Arial"/>
                        </a:rPr>
                        <a:t>p,</a:t>
                      </a:r>
                      <a:r>
                        <a:rPr sz="700" i="1" spc="25" dirty="0">
                          <a:solidFill>
                            <a:srgbClr val="231F20"/>
                          </a:solidFill>
                          <a:latin typeface="Arial"/>
                          <a:cs typeface="Arial"/>
                        </a:rPr>
                        <a:t> </a:t>
                      </a:r>
                      <a:r>
                        <a:rPr sz="700" dirty="0">
                          <a:solidFill>
                            <a:srgbClr val="231F20"/>
                          </a:solidFill>
                          <a:latin typeface="Arial MT"/>
                          <a:cs typeface="Arial MT"/>
                        </a:rPr>
                        <a:t>2</a:t>
                      </a:r>
                      <a:r>
                        <a:rPr sz="700" spc="20" dirty="0">
                          <a:solidFill>
                            <a:srgbClr val="231F20"/>
                          </a:solidFill>
                          <a:latin typeface="Arial MT"/>
                          <a:cs typeface="Arial MT"/>
                        </a:rPr>
                        <a:t> </a:t>
                      </a:r>
                      <a:r>
                        <a:rPr sz="700" dirty="0">
                          <a:solidFill>
                            <a:srgbClr val="231F20"/>
                          </a:solidFill>
                          <a:latin typeface="Arial MT"/>
                          <a:cs typeface="Arial MT"/>
                        </a:rPr>
                        <a:t>–</a:t>
                      </a:r>
                      <a:r>
                        <a:rPr sz="700" spc="25" dirty="0">
                          <a:solidFill>
                            <a:srgbClr val="231F20"/>
                          </a:solidFill>
                          <a:latin typeface="Arial MT"/>
                          <a:cs typeface="Arial MT"/>
                        </a:rPr>
                        <a:t> </a:t>
                      </a:r>
                      <a:r>
                        <a:rPr sz="700" i="1" dirty="0">
                          <a:solidFill>
                            <a:srgbClr val="231F20"/>
                          </a:solidFill>
                          <a:latin typeface="Arial"/>
                          <a:cs typeface="Arial"/>
                        </a:rPr>
                        <a:t>p</a:t>
                      </a:r>
                      <a:endParaRPr sz="700">
                        <a:latin typeface="Arial"/>
                        <a:cs typeface="Arial"/>
                      </a:endParaRPr>
                    </a:p>
                  </a:txBody>
                  <a:tcPr marL="0" marR="0" marT="0" marB="0">
                    <a:lnL w="9525">
                      <a:solidFill>
                        <a:srgbClr val="231F20"/>
                      </a:solidFill>
                      <a:prstDash val="solid"/>
                    </a:lnL>
                    <a:lnR w="9525">
                      <a:solidFill>
                        <a:srgbClr val="231F20"/>
                      </a:solidFill>
                      <a:prstDash val="solid"/>
                    </a:lnR>
                    <a:lnT w="9525">
                      <a:solidFill>
                        <a:srgbClr val="231F20"/>
                      </a:solidFill>
                      <a:prstDash val="solid"/>
                    </a:lnT>
                    <a:lnB w="9525">
                      <a:solidFill>
                        <a:srgbClr val="231F20"/>
                      </a:solidFill>
                      <a:prstDash val="solid"/>
                    </a:lnB>
                  </a:tcPr>
                </a:tc>
                <a:extLst>
                  <a:ext uri="{0D108BD9-81ED-4DB2-BD59-A6C34878D82A}">
                    <a16:rowId xmlns:a16="http://schemas.microsoft.com/office/drawing/2014/main" val="10001"/>
                  </a:ext>
                </a:extLst>
              </a:tr>
            </a:tbl>
          </a:graphicData>
        </a:graphic>
      </p:graphicFrame>
      <p:sp>
        <p:nvSpPr>
          <p:cNvPr id="8" name="object 8"/>
          <p:cNvSpPr txBox="1"/>
          <p:nvPr/>
        </p:nvSpPr>
        <p:spPr>
          <a:xfrm>
            <a:off x="502335" y="2586341"/>
            <a:ext cx="3602990" cy="349391"/>
          </a:xfrm>
          <a:prstGeom prst="rect">
            <a:avLst/>
          </a:prstGeom>
        </p:spPr>
        <p:txBody>
          <a:bodyPr vert="horz" wrap="square" lIns="0" tIns="6985" rIns="0" bIns="0" rtlCol="0">
            <a:spAutoFit/>
          </a:bodyPr>
          <a:lstStyle/>
          <a:p>
            <a:pPr marL="1310005" marR="5080" indent="-1297940">
              <a:lnSpc>
                <a:spcPct val="102600"/>
              </a:lnSpc>
              <a:spcBef>
                <a:spcPts val="55"/>
              </a:spcBef>
            </a:pPr>
            <a:r>
              <a:rPr sz="1100" dirty="0">
                <a:solidFill>
                  <a:srgbClr val="00B0F0"/>
                </a:solidFill>
                <a:latin typeface="+mn-lt"/>
                <a:cs typeface="Tahoma"/>
              </a:rPr>
              <a:t>How big does the punishment need to be for the individual to prefer refraining?</a:t>
            </a:r>
          </a:p>
        </p:txBody>
      </p:sp>
    </p:spTree>
  </p:cSld>
  <p:clrMapOvr>
    <a:masterClrMapping/>
  </p:clrMapOvr>
  <p:transition>
    <p:cu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88033" y="244130"/>
            <a:ext cx="1831975" cy="180819"/>
          </a:xfrm>
          <a:prstGeom prst="rect">
            <a:avLst/>
          </a:prstGeom>
        </p:spPr>
        <p:txBody>
          <a:bodyPr vert="horz" wrap="square" lIns="0" tIns="11430" rIns="0" bIns="0" rtlCol="0">
            <a:spAutoFit/>
          </a:bodyPr>
          <a:lstStyle/>
          <a:p>
            <a:pPr marL="12700" algn="ctr">
              <a:lnSpc>
                <a:spcPct val="100000"/>
              </a:lnSpc>
              <a:spcBef>
                <a:spcPts val="90"/>
              </a:spcBef>
            </a:pPr>
            <a:r>
              <a:rPr dirty="0">
                <a:latin typeface="+mn-lt"/>
              </a:rPr>
              <a:t>Civil Society Game when </a:t>
            </a:r>
            <a:r>
              <a:rPr i="1" dirty="0">
                <a:latin typeface="+mn-lt"/>
                <a:cs typeface="Verdana"/>
              </a:rPr>
              <a:t>p &gt; </a:t>
            </a:r>
            <a:r>
              <a:rPr dirty="0">
                <a:latin typeface="+mn-lt"/>
                <a:cs typeface="Calibri"/>
              </a:rPr>
              <a:t>1</a:t>
            </a:r>
          </a:p>
        </p:txBody>
      </p:sp>
      <p:sp>
        <p:nvSpPr>
          <p:cNvPr id="3" name="object 3"/>
          <p:cNvSpPr txBox="1"/>
          <p:nvPr/>
        </p:nvSpPr>
        <p:spPr>
          <a:xfrm>
            <a:off x="2526523" y="541111"/>
            <a:ext cx="84455" cy="111569"/>
          </a:xfrm>
          <a:prstGeom prst="rect">
            <a:avLst/>
          </a:prstGeom>
        </p:spPr>
        <p:txBody>
          <a:bodyPr vert="horz" wrap="square" lIns="0" tIns="11430" rIns="0" bIns="0" rtlCol="0">
            <a:spAutoFit/>
          </a:bodyPr>
          <a:lstStyle/>
          <a:p>
            <a:pPr marL="12700">
              <a:lnSpc>
                <a:spcPct val="100000"/>
              </a:lnSpc>
              <a:spcBef>
                <a:spcPts val="90"/>
              </a:spcBef>
            </a:pPr>
            <a:r>
              <a:rPr sz="650" i="1" dirty="0">
                <a:solidFill>
                  <a:srgbClr val="231F20"/>
                </a:solidFill>
                <a:latin typeface="+mn-lt"/>
                <a:cs typeface="Arial"/>
              </a:rPr>
              <a:t>B</a:t>
            </a:r>
            <a:endParaRPr sz="650">
              <a:latin typeface="+mn-lt"/>
              <a:cs typeface="Arial"/>
            </a:endParaRPr>
          </a:p>
        </p:txBody>
      </p:sp>
      <p:sp>
        <p:nvSpPr>
          <p:cNvPr id="4" name="object 4"/>
          <p:cNvSpPr txBox="1"/>
          <p:nvPr/>
        </p:nvSpPr>
        <p:spPr>
          <a:xfrm>
            <a:off x="2122896" y="723991"/>
            <a:ext cx="287655" cy="111569"/>
          </a:xfrm>
          <a:prstGeom prst="rect">
            <a:avLst/>
          </a:prstGeom>
        </p:spPr>
        <p:txBody>
          <a:bodyPr vert="horz" wrap="square" lIns="0" tIns="11430" rIns="0" bIns="0" rtlCol="0">
            <a:spAutoFit/>
          </a:bodyPr>
          <a:lstStyle/>
          <a:p>
            <a:pPr marL="12700">
              <a:lnSpc>
                <a:spcPct val="100000"/>
              </a:lnSpc>
              <a:spcBef>
                <a:spcPts val="90"/>
              </a:spcBef>
            </a:pPr>
            <a:r>
              <a:rPr sz="650" dirty="0">
                <a:solidFill>
                  <a:srgbClr val="231F20"/>
                </a:solidFill>
                <a:latin typeface="+mn-lt"/>
                <a:cs typeface="Arial MT"/>
              </a:rPr>
              <a:t>Refrain</a:t>
            </a:r>
            <a:endParaRPr sz="650">
              <a:latin typeface="+mn-lt"/>
              <a:cs typeface="Arial MT"/>
            </a:endParaRPr>
          </a:p>
        </p:txBody>
      </p:sp>
      <p:sp>
        <p:nvSpPr>
          <p:cNvPr id="5" name="object 5"/>
          <p:cNvSpPr txBox="1"/>
          <p:nvPr/>
        </p:nvSpPr>
        <p:spPr>
          <a:xfrm>
            <a:off x="2774111" y="723991"/>
            <a:ext cx="210820" cy="111569"/>
          </a:xfrm>
          <a:prstGeom prst="rect">
            <a:avLst/>
          </a:prstGeom>
        </p:spPr>
        <p:txBody>
          <a:bodyPr vert="horz" wrap="square" lIns="0" tIns="11430" rIns="0" bIns="0" rtlCol="0">
            <a:spAutoFit/>
          </a:bodyPr>
          <a:lstStyle/>
          <a:p>
            <a:pPr marL="12700">
              <a:lnSpc>
                <a:spcPct val="100000"/>
              </a:lnSpc>
              <a:spcBef>
                <a:spcPts val="90"/>
              </a:spcBef>
            </a:pPr>
            <a:r>
              <a:rPr sz="650" dirty="0">
                <a:solidFill>
                  <a:srgbClr val="231F20"/>
                </a:solidFill>
                <a:latin typeface="+mn-lt"/>
                <a:cs typeface="Arial MT"/>
              </a:rPr>
              <a:t>Steal</a:t>
            </a:r>
            <a:endParaRPr sz="650">
              <a:latin typeface="+mn-lt"/>
              <a:cs typeface="Arial MT"/>
            </a:endParaRPr>
          </a:p>
        </p:txBody>
      </p:sp>
      <p:sp>
        <p:nvSpPr>
          <p:cNvPr id="6" name="object 6"/>
          <p:cNvSpPr txBox="1"/>
          <p:nvPr/>
        </p:nvSpPr>
        <p:spPr>
          <a:xfrm>
            <a:off x="1406860" y="1110826"/>
            <a:ext cx="493395" cy="750205"/>
          </a:xfrm>
          <a:prstGeom prst="rect">
            <a:avLst/>
          </a:prstGeom>
        </p:spPr>
        <p:txBody>
          <a:bodyPr vert="horz" wrap="square" lIns="0" tIns="11430" rIns="0" bIns="0" rtlCol="0">
            <a:spAutoFit/>
          </a:bodyPr>
          <a:lstStyle/>
          <a:p>
            <a:pPr marR="5080" algn="r">
              <a:lnSpc>
                <a:spcPct val="100000"/>
              </a:lnSpc>
              <a:spcBef>
                <a:spcPts val="90"/>
              </a:spcBef>
            </a:pPr>
            <a:r>
              <a:rPr sz="650" dirty="0">
                <a:solidFill>
                  <a:srgbClr val="231F20"/>
                </a:solidFill>
                <a:latin typeface="+mn-lt"/>
                <a:cs typeface="Arial MT"/>
              </a:rPr>
              <a:t>Refrain</a:t>
            </a:r>
            <a:endParaRPr sz="650">
              <a:latin typeface="+mn-lt"/>
              <a:cs typeface="Arial MT"/>
            </a:endParaRPr>
          </a:p>
          <a:p>
            <a:pPr>
              <a:lnSpc>
                <a:spcPct val="100000"/>
              </a:lnSpc>
            </a:pPr>
            <a:endParaRPr sz="650">
              <a:latin typeface="+mn-lt"/>
              <a:cs typeface="Arial MT"/>
            </a:endParaRPr>
          </a:p>
          <a:p>
            <a:pPr>
              <a:lnSpc>
                <a:spcPct val="100000"/>
              </a:lnSpc>
              <a:spcBef>
                <a:spcPts val="215"/>
              </a:spcBef>
            </a:pPr>
            <a:endParaRPr sz="650">
              <a:latin typeface="+mn-lt"/>
              <a:cs typeface="Arial MT"/>
            </a:endParaRPr>
          </a:p>
          <a:p>
            <a:pPr marL="12700">
              <a:lnSpc>
                <a:spcPct val="100000"/>
              </a:lnSpc>
            </a:pPr>
            <a:r>
              <a:rPr sz="650" i="1" dirty="0">
                <a:solidFill>
                  <a:srgbClr val="231F20"/>
                </a:solidFill>
                <a:latin typeface="+mn-lt"/>
                <a:cs typeface="Arial"/>
              </a:rPr>
              <a:t>A</a:t>
            </a:r>
            <a:endParaRPr sz="650">
              <a:latin typeface="+mn-lt"/>
              <a:cs typeface="Arial"/>
            </a:endParaRPr>
          </a:p>
          <a:p>
            <a:pPr>
              <a:lnSpc>
                <a:spcPct val="100000"/>
              </a:lnSpc>
            </a:pPr>
            <a:endParaRPr sz="650">
              <a:latin typeface="+mn-lt"/>
              <a:cs typeface="Arial"/>
            </a:endParaRPr>
          </a:p>
          <a:p>
            <a:pPr>
              <a:lnSpc>
                <a:spcPct val="100000"/>
              </a:lnSpc>
              <a:spcBef>
                <a:spcPts val="140"/>
              </a:spcBef>
            </a:pPr>
            <a:endParaRPr sz="650">
              <a:latin typeface="+mn-lt"/>
              <a:cs typeface="Arial"/>
            </a:endParaRPr>
          </a:p>
          <a:p>
            <a:pPr marR="10795" algn="r">
              <a:lnSpc>
                <a:spcPct val="100000"/>
              </a:lnSpc>
            </a:pPr>
            <a:r>
              <a:rPr sz="650" dirty="0">
                <a:solidFill>
                  <a:srgbClr val="231F20"/>
                </a:solidFill>
                <a:latin typeface="+mn-lt"/>
                <a:cs typeface="Arial MT"/>
              </a:rPr>
              <a:t>Steal</a:t>
            </a:r>
            <a:endParaRPr sz="650">
              <a:latin typeface="+mn-lt"/>
              <a:cs typeface="Arial MT"/>
            </a:endParaRPr>
          </a:p>
        </p:txBody>
      </p:sp>
      <p:graphicFrame>
        <p:nvGraphicFramePr>
          <p:cNvPr id="7" name="object 7"/>
          <p:cNvGraphicFramePr>
            <a:graphicFrameLocks noGrp="1"/>
          </p:cNvGraphicFramePr>
          <p:nvPr/>
        </p:nvGraphicFramePr>
        <p:xfrm>
          <a:off x="1945949" y="873856"/>
          <a:ext cx="1235710" cy="1234440"/>
        </p:xfrm>
        <a:graphic>
          <a:graphicData uri="http://schemas.openxmlformats.org/drawingml/2006/table">
            <a:tbl>
              <a:tblPr firstRow="1" bandRow="1">
                <a:tableStyleId>{2D5ABB26-0587-4C30-8999-92F81FD0307C}</a:tableStyleId>
              </a:tblPr>
              <a:tblGrid>
                <a:gridCol w="617855">
                  <a:extLst>
                    <a:ext uri="{9D8B030D-6E8A-4147-A177-3AD203B41FA5}">
                      <a16:colId xmlns:a16="http://schemas.microsoft.com/office/drawing/2014/main" val="20000"/>
                    </a:ext>
                  </a:extLst>
                </a:gridCol>
                <a:gridCol w="617855">
                  <a:extLst>
                    <a:ext uri="{9D8B030D-6E8A-4147-A177-3AD203B41FA5}">
                      <a16:colId xmlns:a16="http://schemas.microsoft.com/office/drawing/2014/main" val="20001"/>
                    </a:ext>
                  </a:extLst>
                </a:gridCol>
              </a:tblGrid>
              <a:tr h="617220">
                <a:tc>
                  <a:txBody>
                    <a:bodyPr/>
                    <a:lstStyle/>
                    <a:p>
                      <a:pPr>
                        <a:lnSpc>
                          <a:spcPct val="100000"/>
                        </a:lnSpc>
                      </a:pPr>
                      <a:endParaRPr sz="650">
                        <a:latin typeface="Times New Roman"/>
                        <a:cs typeface="Times New Roman"/>
                      </a:endParaRPr>
                    </a:p>
                    <a:p>
                      <a:pPr>
                        <a:lnSpc>
                          <a:spcPct val="100000"/>
                        </a:lnSpc>
                        <a:spcBef>
                          <a:spcPts val="420"/>
                        </a:spcBef>
                      </a:pPr>
                      <a:endParaRPr sz="650">
                        <a:latin typeface="Times New Roman"/>
                        <a:cs typeface="Times New Roman"/>
                      </a:endParaRPr>
                    </a:p>
                    <a:p>
                      <a:pPr marL="1905" algn="ctr">
                        <a:lnSpc>
                          <a:spcPct val="100000"/>
                        </a:lnSpc>
                      </a:pPr>
                      <a:r>
                        <a:rPr sz="650" spc="-10" dirty="0">
                          <a:solidFill>
                            <a:srgbClr val="231F20"/>
                          </a:solidFill>
                          <a:latin typeface="Arial MT"/>
                          <a:cs typeface="Arial MT"/>
                        </a:rPr>
                        <a:t>3,</a:t>
                      </a:r>
                      <a:r>
                        <a:rPr sz="650" spc="-110" dirty="0">
                          <a:solidFill>
                            <a:srgbClr val="231F20"/>
                          </a:solidFill>
                          <a:latin typeface="Arial MT"/>
                          <a:cs typeface="Arial MT"/>
                        </a:rPr>
                        <a:t> </a:t>
                      </a:r>
                      <a:r>
                        <a:rPr sz="650" spc="-50" dirty="0">
                          <a:solidFill>
                            <a:srgbClr val="231F20"/>
                          </a:solidFill>
                          <a:latin typeface="Arial MT"/>
                          <a:cs typeface="Arial MT"/>
                        </a:rPr>
                        <a:t>3</a:t>
                      </a:r>
                      <a:endParaRPr sz="650">
                        <a:latin typeface="Arial MT"/>
                        <a:cs typeface="Arial MT"/>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a:lnSpc>
                          <a:spcPct val="100000"/>
                        </a:lnSpc>
                      </a:pPr>
                      <a:endParaRPr sz="650">
                        <a:latin typeface="Times New Roman"/>
                        <a:cs typeface="Times New Roman"/>
                      </a:endParaRPr>
                    </a:p>
                    <a:p>
                      <a:pPr>
                        <a:lnSpc>
                          <a:spcPct val="100000"/>
                        </a:lnSpc>
                        <a:spcBef>
                          <a:spcPts val="420"/>
                        </a:spcBef>
                      </a:pPr>
                      <a:endParaRPr sz="650">
                        <a:latin typeface="Times New Roman"/>
                        <a:cs typeface="Times New Roman"/>
                      </a:endParaRPr>
                    </a:p>
                    <a:p>
                      <a:pPr marL="3810" algn="ctr">
                        <a:lnSpc>
                          <a:spcPct val="100000"/>
                        </a:lnSpc>
                      </a:pPr>
                      <a:r>
                        <a:rPr sz="650" dirty="0">
                          <a:solidFill>
                            <a:srgbClr val="231F20"/>
                          </a:solidFill>
                          <a:latin typeface="Arial MT"/>
                          <a:cs typeface="Arial MT"/>
                        </a:rPr>
                        <a:t>1,4</a:t>
                      </a:r>
                      <a:r>
                        <a:rPr sz="650" spc="-15" dirty="0">
                          <a:solidFill>
                            <a:srgbClr val="231F20"/>
                          </a:solidFill>
                          <a:latin typeface="Arial MT"/>
                          <a:cs typeface="Arial MT"/>
                        </a:rPr>
                        <a:t> </a:t>
                      </a:r>
                      <a:r>
                        <a:rPr sz="650" dirty="0">
                          <a:solidFill>
                            <a:srgbClr val="231F20"/>
                          </a:solidFill>
                          <a:latin typeface="Arial MT"/>
                          <a:cs typeface="Arial MT"/>
                        </a:rPr>
                        <a:t>–</a:t>
                      </a:r>
                      <a:r>
                        <a:rPr sz="650" spc="-15" dirty="0">
                          <a:solidFill>
                            <a:srgbClr val="231F20"/>
                          </a:solidFill>
                          <a:latin typeface="Arial MT"/>
                          <a:cs typeface="Arial MT"/>
                        </a:rPr>
                        <a:t> </a:t>
                      </a:r>
                      <a:r>
                        <a:rPr sz="650" i="1" spc="-50" dirty="0">
                          <a:solidFill>
                            <a:srgbClr val="231F20"/>
                          </a:solidFill>
                          <a:latin typeface="Arial"/>
                          <a:cs typeface="Arial"/>
                        </a:rPr>
                        <a:t>p</a:t>
                      </a:r>
                      <a:endParaRPr sz="65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0"/>
                  </a:ext>
                </a:extLst>
              </a:tr>
              <a:tr h="617220">
                <a:tc>
                  <a:txBody>
                    <a:bodyPr/>
                    <a:lstStyle/>
                    <a:p>
                      <a:pPr>
                        <a:lnSpc>
                          <a:spcPct val="100000"/>
                        </a:lnSpc>
                      </a:pPr>
                      <a:endParaRPr sz="650">
                        <a:latin typeface="Times New Roman"/>
                        <a:cs typeface="Times New Roman"/>
                      </a:endParaRPr>
                    </a:p>
                    <a:p>
                      <a:pPr>
                        <a:lnSpc>
                          <a:spcPct val="100000"/>
                        </a:lnSpc>
                        <a:spcBef>
                          <a:spcPts val="500"/>
                        </a:spcBef>
                      </a:pPr>
                      <a:endParaRPr sz="650">
                        <a:latin typeface="Times New Roman"/>
                        <a:cs typeface="Times New Roman"/>
                      </a:endParaRPr>
                    </a:p>
                    <a:p>
                      <a:pPr marL="26670" algn="ctr">
                        <a:lnSpc>
                          <a:spcPct val="100000"/>
                        </a:lnSpc>
                        <a:spcBef>
                          <a:spcPts val="5"/>
                        </a:spcBef>
                      </a:pPr>
                      <a:r>
                        <a:rPr sz="650" dirty="0">
                          <a:solidFill>
                            <a:srgbClr val="231F20"/>
                          </a:solidFill>
                          <a:latin typeface="Arial MT"/>
                          <a:cs typeface="Arial MT"/>
                        </a:rPr>
                        <a:t>4</a:t>
                      </a:r>
                      <a:r>
                        <a:rPr sz="650" spc="-5" dirty="0">
                          <a:solidFill>
                            <a:srgbClr val="231F20"/>
                          </a:solidFill>
                          <a:latin typeface="Arial MT"/>
                          <a:cs typeface="Arial MT"/>
                        </a:rPr>
                        <a:t> </a:t>
                      </a:r>
                      <a:r>
                        <a:rPr sz="650" dirty="0">
                          <a:solidFill>
                            <a:srgbClr val="231F20"/>
                          </a:solidFill>
                          <a:latin typeface="Arial MT"/>
                          <a:cs typeface="Arial MT"/>
                        </a:rPr>
                        <a:t>– </a:t>
                      </a:r>
                      <a:r>
                        <a:rPr sz="650" i="1" dirty="0">
                          <a:solidFill>
                            <a:srgbClr val="231F20"/>
                          </a:solidFill>
                          <a:latin typeface="Arial"/>
                          <a:cs typeface="Arial"/>
                        </a:rPr>
                        <a:t>p, </a:t>
                      </a:r>
                      <a:r>
                        <a:rPr sz="650" spc="-50" dirty="0">
                          <a:solidFill>
                            <a:srgbClr val="231F20"/>
                          </a:solidFill>
                          <a:latin typeface="Arial MT"/>
                          <a:cs typeface="Arial MT"/>
                        </a:rPr>
                        <a:t>1</a:t>
                      </a:r>
                      <a:endParaRPr sz="650">
                        <a:latin typeface="Arial MT"/>
                        <a:cs typeface="Arial MT"/>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a:lnSpc>
                          <a:spcPct val="100000"/>
                        </a:lnSpc>
                      </a:pPr>
                      <a:endParaRPr sz="650">
                        <a:latin typeface="Times New Roman"/>
                        <a:cs typeface="Times New Roman"/>
                      </a:endParaRPr>
                    </a:p>
                    <a:p>
                      <a:pPr>
                        <a:lnSpc>
                          <a:spcPct val="100000"/>
                        </a:lnSpc>
                        <a:spcBef>
                          <a:spcPts val="500"/>
                        </a:spcBef>
                      </a:pPr>
                      <a:endParaRPr sz="650">
                        <a:latin typeface="Times New Roman"/>
                        <a:cs typeface="Times New Roman"/>
                      </a:endParaRPr>
                    </a:p>
                    <a:p>
                      <a:pPr marL="3810" algn="ctr">
                        <a:lnSpc>
                          <a:spcPct val="100000"/>
                        </a:lnSpc>
                        <a:spcBef>
                          <a:spcPts val="5"/>
                        </a:spcBef>
                      </a:pPr>
                      <a:r>
                        <a:rPr sz="650" dirty="0">
                          <a:solidFill>
                            <a:srgbClr val="231F20"/>
                          </a:solidFill>
                          <a:latin typeface="Arial MT"/>
                          <a:cs typeface="Arial MT"/>
                        </a:rPr>
                        <a:t>2</a:t>
                      </a:r>
                      <a:r>
                        <a:rPr sz="650" spc="-10" dirty="0">
                          <a:solidFill>
                            <a:srgbClr val="231F20"/>
                          </a:solidFill>
                          <a:latin typeface="Arial MT"/>
                          <a:cs typeface="Arial MT"/>
                        </a:rPr>
                        <a:t> </a:t>
                      </a:r>
                      <a:r>
                        <a:rPr sz="650" dirty="0">
                          <a:solidFill>
                            <a:srgbClr val="231F20"/>
                          </a:solidFill>
                          <a:latin typeface="Arial MT"/>
                          <a:cs typeface="Arial MT"/>
                        </a:rPr>
                        <a:t>–</a:t>
                      </a:r>
                      <a:r>
                        <a:rPr sz="650" spc="-5" dirty="0">
                          <a:solidFill>
                            <a:srgbClr val="231F20"/>
                          </a:solidFill>
                          <a:latin typeface="Arial MT"/>
                          <a:cs typeface="Arial MT"/>
                        </a:rPr>
                        <a:t> </a:t>
                      </a:r>
                      <a:r>
                        <a:rPr sz="650" i="1" dirty="0">
                          <a:solidFill>
                            <a:srgbClr val="231F20"/>
                          </a:solidFill>
                          <a:latin typeface="Arial"/>
                          <a:cs typeface="Arial"/>
                        </a:rPr>
                        <a:t>p,</a:t>
                      </a:r>
                      <a:r>
                        <a:rPr sz="650" i="1" spc="-5" dirty="0">
                          <a:solidFill>
                            <a:srgbClr val="231F20"/>
                          </a:solidFill>
                          <a:latin typeface="Arial"/>
                          <a:cs typeface="Arial"/>
                        </a:rPr>
                        <a:t> </a:t>
                      </a:r>
                      <a:r>
                        <a:rPr sz="650" dirty="0">
                          <a:solidFill>
                            <a:srgbClr val="231F20"/>
                          </a:solidFill>
                          <a:latin typeface="Arial MT"/>
                          <a:cs typeface="Arial MT"/>
                        </a:rPr>
                        <a:t>2</a:t>
                      </a:r>
                      <a:r>
                        <a:rPr sz="650" spc="-5" dirty="0">
                          <a:solidFill>
                            <a:srgbClr val="231F20"/>
                          </a:solidFill>
                          <a:latin typeface="Arial MT"/>
                          <a:cs typeface="Arial MT"/>
                        </a:rPr>
                        <a:t> </a:t>
                      </a:r>
                      <a:r>
                        <a:rPr sz="650" dirty="0">
                          <a:solidFill>
                            <a:srgbClr val="231F20"/>
                          </a:solidFill>
                          <a:latin typeface="Arial MT"/>
                          <a:cs typeface="Arial MT"/>
                        </a:rPr>
                        <a:t>–</a:t>
                      </a:r>
                      <a:r>
                        <a:rPr sz="650" spc="-5" dirty="0">
                          <a:solidFill>
                            <a:srgbClr val="231F20"/>
                          </a:solidFill>
                          <a:latin typeface="Arial MT"/>
                          <a:cs typeface="Arial MT"/>
                        </a:rPr>
                        <a:t> </a:t>
                      </a:r>
                      <a:r>
                        <a:rPr sz="650" i="1" spc="-50" dirty="0">
                          <a:solidFill>
                            <a:srgbClr val="231F20"/>
                          </a:solidFill>
                          <a:latin typeface="Arial"/>
                          <a:cs typeface="Arial"/>
                        </a:rPr>
                        <a:t>p</a:t>
                      </a:r>
                      <a:endParaRPr sz="65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1"/>
                  </a:ext>
                </a:extLst>
              </a:tr>
            </a:tbl>
          </a:graphicData>
        </a:graphic>
      </p:graphicFrame>
      <p:sp>
        <p:nvSpPr>
          <p:cNvPr id="8" name="object 8"/>
          <p:cNvSpPr/>
          <p:nvPr/>
        </p:nvSpPr>
        <p:spPr>
          <a:xfrm>
            <a:off x="2200287" y="1212932"/>
            <a:ext cx="45720" cy="0"/>
          </a:xfrm>
          <a:custGeom>
            <a:avLst/>
            <a:gdLst/>
            <a:ahLst/>
            <a:cxnLst/>
            <a:rect l="l" t="t" r="r" b="b"/>
            <a:pathLst>
              <a:path w="45719">
                <a:moveTo>
                  <a:pt x="0" y="0"/>
                </a:moveTo>
                <a:lnTo>
                  <a:pt x="45191" y="0"/>
                </a:lnTo>
                <a:lnTo>
                  <a:pt x="0" y="0"/>
                </a:lnTo>
                <a:close/>
              </a:path>
            </a:pathLst>
          </a:custGeom>
          <a:ln w="4064">
            <a:solidFill>
              <a:srgbClr val="231F20"/>
            </a:solidFill>
          </a:ln>
        </p:spPr>
        <p:txBody>
          <a:bodyPr wrap="square" lIns="0" tIns="0" rIns="0" bIns="0" rtlCol="0"/>
          <a:lstStyle/>
          <a:p>
            <a:endParaRPr>
              <a:latin typeface="+mn-lt"/>
            </a:endParaRPr>
          </a:p>
        </p:txBody>
      </p:sp>
      <p:sp>
        <p:nvSpPr>
          <p:cNvPr id="9" name="object 9"/>
          <p:cNvSpPr/>
          <p:nvPr/>
        </p:nvSpPr>
        <p:spPr>
          <a:xfrm>
            <a:off x="2752916" y="1212932"/>
            <a:ext cx="45720" cy="0"/>
          </a:xfrm>
          <a:custGeom>
            <a:avLst/>
            <a:gdLst/>
            <a:ahLst/>
            <a:cxnLst/>
            <a:rect l="l" t="t" r="r" b="b"/>
            <a:pathLst>
              <a:path w="45719">
                <a:moveTo>
                  <a:pt x="0" y="0"/>
                </a:moveTo>
                <a:lnTo>
                  <a:pt x="45191" y="0"/>
                </a:lnTo>
                <a:lnTo>
                  <a:pt x="0" y="0"/>
                </a:lnTo>
                <a:close/>
              </a:path>
            </a:pathLst>
          </a:custGeom>
          <a:ln w="4064">
            <a:solidFill>
              <a:srgbClr val="231F20"/>
            </a:solidFill>
          </a:ln>
        </p:spPr>
        <p:txBody>
          <a:bodyPr wrap="square" lIns="0" tIns="0" rIns="0" bIns="0" rtlCol="0"/>
          <a:lstStyle/>
          <a:p>
            <a:endParaRPr>
              <a:latin typeface="+mn-lt"/>
            </a:endParaRPr>
          </a:p>
        </p:txBody>
      </p:sp>
      <p:sp>
        <p:nvSpPr>
          <p:cNvPr id="10" name="object 10"/>
          <p:cNvSpPr/>
          <p:nvPr/>
        </p:nvSpPr>
        <p:spPr>
          <a:xfrm>
            <a:off x="2262680" y="1139304"/>
            <a:ext cx="76835" cy="76835"/>
          </a:xfrm>
          <a:custGeom>
            <a:avLst/>
            <a:gdLst/>
            <a:ahLst/>
            <a:cxnLst/>
            <a:rect l="l" t="t" r="r" b="b"/>
            <a:pathLst>
              <a:path w="76835" h="76834">
                <a:moveTo>
                  <a:pt x="76626" y="38313"/>
                </a:moveTo>
                <a:lnTo>
                  <a:pt x="73616" y="53228"/>
                </a:lnTo>
                <a:lnTo>
                  <a:pt x="65406" y="65406"/>
                </a:lnTo>
                <a:lnTo>
                  <a:pt x="53228" y="73616"/>
                </a:lnTo>
                <a:lnTo>
                  <a:pt x="38313" y="76626"/>
                </a:lnTo>
                <a:lnTo>
                  <a:pt x="23398" y="73616"/>
                </a:lnTo>
                <a:lnTo>
                  <a:pt x="11220" y="65406"/>
                </a:lnTo>
                <a:lnTo>
                  <a:pt x="3010" y="53228"/>
                </a:lnTo>
                <a:lnTo>
                  <a:pt x="0" y="38313"/>
                </a:lnTo>
                <a:lnTo>
                  <a:pt x="3010" y="23398"/>
                </a:lnTo>
                <a:lnTo>
                  <a:pt x="11220" y="11220"/>
                </a:lnTo>
                <a:lnTo>
                  <a:pt x="23398" y="3010"/>
                </a:lnTo>
                <a:lnTo>
                  <a:pt x="38313" y="0"/>
                </a:lnTo>
                <a:lnTo>
                  <a:pt x="53228" y="3010"/>
                </a:lnTo>
                <a:lnTo>
                  <a:pt x="65406" y="11220"/>
                </a:lnTo>
                <a:lnTo>
                  <a:pt x="73616" y="23398"/>
                </a:lnTo>
                <a:lnTo>
                  <a:pt x="76626" y="38313"/>
                </a:lnTo>
                <a:close/>
              </a:path>
            </a:pathLst>
          </a:custGeom>
          <a:ln w="5080">
            <a:solidFill>
              <a:srgbClr val="231F20"/>
            </a:solidFill>
          </a:ln>
        </p:spPr>
        <p:txBody>
          <a:bodyPr wrap="square" lIns="0" tIns="0" rIns="0" bIns="0" rtlCol="0"/>
          <a:lstStyle/>
          <a:p>
            <a:endParaRPr>
              <a:latin typeface="+mn-lt"/>
            </a:endParaRPr>
          </a:p>
        </p:txBody>
      </p:sp>
      <p:pic>
        <p:nvPicPr>
          <p:cNvPr id="11" name="object 11"/>
          <p:cNvPicPr/>
          <p:nvPr/>
        </p:nvPicPr>
        <p:blipFill>
          <a:blip r:embed="rId2" cstate="print"/>
          <a:stretch>
            <a:fillRect/>
          </a:stretch>
        </p:blipFill>
        <p:spPr>
          <a:xfrm>
            <a:off x="2347237" y="1763589"/>
            <a:ext cx="84043" cy="84043"/>
          </a:xfrm>
          <a:prstGeom prst="rect">
            <a:avLst/>
          </a:prstGeom>
        </p:spPr>
      </p:pic>
      <p:sp>
        <p:nvSpPr>
          <p:cNvPr id="12" name="object 12"/>
          <p:cNvSpPr txBox="1"/>
          <p:nvPr/>
        </p:nvSpPr>
        <p:spPr>
          <a:xfrm>
            <a:off x="624395" y="2327260"/>
            <a:ext cx="3442970" cy="643766"/>
          </a:xfrm>
          <a:prstGeom prst="rect">
            <a:avLst/>
          </a:prstGeom>
        </p:spPr>
        <p:txBody>
          <a:bodyPr vert="horz" wrap="square" lIns="0" tIns="12700" rIns="0" bIns="0" rtlCol="0">
            <a:spAutoFit/>
          </a:bodyPr>
          <a:lstStyle/>
          <a:p>
            <a:pPr marL="12700" marR="862965">
              <a:lnSpc>
                <a:spcPct val="125299"/>
              </a:lnSpc>
              <a:spcBef>
                <a:spcPts val="100"/>
              </a:spcBef>
            </a:pPr>
            <a:r>
              <a:rPr sz="1100" dirty="0">
                <a:solidFill>
                  <a:srgbClr val="00B0F0"/>
                </a:solidFill>
                <a:latin typeface="+mn-lt"/>
                <a:cs typeface="Tahoma"/>
              </a:rPr>
              <a:t>Nash equilibrium: </a:t>
            </a:r>
            <a:r>
              <a:rPr sz="1100" dirty="0">
                <a:latin typeface="+mn-lt"/>
                <a:cs typeface="Tahoma"/>
              </a:rPr>
              <a:t>(Refrain; Refrain) </a:t>
            </a:r>
            <a:r>
              <a:rPr sz="1100" dirty="0">
                <a:solidFill>
                  <a:srgbClr val="00B0F0"/>
                </a:solidFill>
                <a:latin typeface="+mn-lt"/>
                <a:cs typeface="Tahoma"/>
              </a:rPr>
              <a:t>Observed outcome: </a:t>
            </a:r>
            <a:r>
              <a:rPr sz="1100" dirty="0">
                <a:latin typeface="+mn-lt"/>
                <a:cs typeface="Tahoma"/>
              </a:rPr>
              <a:t>Both individuals refrain.</a:t>
            </a:r>
          </a:p>
          <a:p>
            <a:pPr marL="12700">
              <a:lnSpc>
                <a:spcPct val="100000"/>
              </a:lnSpc>
              <a:spcBef>
                <a:spcPts val="335"/>
              </a:spcBef>
            </a:pPr>
            <a:r>
              <a:rPr sz="1100" dirty="0">
                <a:solidFill>
                  <a:srgbClr val="00B0F0"/>
                </a:solidFill>
                <a:latin typeface="+mn-lt"/>
                <a:cs typeface="Tahoma"/>
              </a:rPr>
              <a:t>Payoffs: </a:t>
            </a:r>
            <a:r>
              <a:rPr sz="1100" dirty="0">
                <a:latin typeface="+mn-lt"/>
                <a:cs typeface="Tahoma"/>
              </a:rPr>
              <a:t>Individual </a:t>
            </a:r>
            <a:r>
              <a:rPr sz="1100" i="1" dirty="0">
                <a:latin typeface="+mn-lt"/>
                <a:cs typeface="Verdana"/>
              </a:rPr>
              <a:t>A </a:t>
            </a:r>
            <a:r>
              <a:rPr sz="1100" dirty="0">
                <a:latin typeface="+mn-lt"/>
                <a:cs typeface="Tahoma"/>
              </a:rPr>
              <a:t>obtains 3 and individual </a:t>
            </a:r>
            <a:r>
              <a:rPr sz="1100" i="1" dirty="0">
                <a:latin typeface="+mn-lt"/>
                <a:cs typeface="Verdana"/>
              </a:rPr>
              <a:t>B </a:t>
            </a:r>
            <a:r>
              <a:rPr sz="1100" dirty="0">
                <a:latin typeface="+mn-lt"/>
                <a:cs typeface="Tahoma"/>
              </a:rPr>
              <a:t>obtains 3.</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910329"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a:t>
            </a:r>
            <a:r>
              <a:rPr dirty="0">
                <a:solidFill>
                  <a:srgbClr val="00B0F0"/>
                </a:solidFill>
                <a:latin typeface="+mn-lt"/>
              </a:rPr>
              <a:t> nation </a:t>
            </a:r>
            <a:r>
              <a:rPr dirty="0">
                <a:latin typeface="+mn-lt"/>
              </a:rPr>
              <a:t>is a group of people who share some sort of common identity like a language, a religion, an ethnicity, or a shared history.</a:t>
            </a:r>
          </a:p>
        </p:txBody>
      </p:sp>
      <p:sp>
        <p:nvSpPr>
          <p:cNvPr id="3" name="object 3"/>
          <p:cNvSpPr txBox="1"/>
          <p:nvPr/>
        </p:nvSpPr>
        <p:spPr>
          <a:xfrm>
            <a:off x="347294" y="1562936"/>
            <a:ext cx="391096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A</a:t>
            </a:r>
            <a:r>
              <a:rPr sz="1100" dirty="0">
                <a:solidFill>
                  <a:srgbClr val="00B0F0"/>
                </a:solidFill>
                <a:latin typeface="+mn-lt"/>
                <a:cs typeface="Tahoma"/>
              </a:rPr>
              <a:t> nation-state </a:t>
            </a:r>
            <a:r>
              <a:rPr sz="1100" dirty="0">
                <a:latin typeface="+mn-lt"/>
                <a:cs typeface="Tahoma"/>
              </a:rPr>
              <a:t>is a state in which a single nation predominates and the legal, social, demographic, and geographic boundaries of the state are connected in important ways to that nation.</a:t>
            </a:r>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96440"/>
            <a:ext cx="132715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Calibri" panose="020F0502020204030204" pitchFamily="34" charset="0"/>
                <a:cs typeface="Calibri" panose="020F0502020204030204" pitchFamily="34" charset="0"/>
              </a:rPr>
              <a:t>Problem solved, right?</a:t>
            </a:r>
          </a:p>
        </p:txBody>
      </p:sp>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96440"/>
            <a:ext cx="3792854" cy="895985"/>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Tahoma"/>
              </a:rPr>
              <a:t>Problem solved, right?</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080">
              <a:lnSpc>
                <a:spcPct val="102600"/>
              </a:lnSpc>
            </a:pPr>
            <a:r>
              <a:rPr sz="1100" dirty="0">
                <a:solidFill>
                  <a:srgbClr val="00B0F0"/>
                </a:solidFill>
                <a:latin typeface="+mn-lt"/>
                <a:cs typeface="Tahoma"/>
              </a:rPr>
              <a:t>But</a:t>
            </a:r>
            <a:r>
              <a:rPr sz="1100" dirty="0">
                <a:solidFill>
                  <a:srgbClr val="FF0000"/>
                </a:solidFill>
                <a:latin typeface="+mn-lt"/>
                <a:cs typeface="Tahoma"/>
              </a:rPr>
              <a:t> </a:t>
            </a:r>
            <a:r>
              <a:rPr sz="1100" dirty="0">
                <a:latin typeface="+mn-lt"/>
                <a:cs typeface="Tahoma"/>
              </a:rPr>
              <a:t>why would anyone want to do us all a favor by acting as our policeman?</a:t>
            </a:r>
          </a:p>
        </p:txBody>
      </p:sp>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86080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One common story is that members of civil society are engaged in an exchange relationship with the state.</a:t>
            </a:r>
          </a:p>
        </p:txBody>
      </p:sp>
      <p:sp>
        <p:nvSpPr>
          <p:cNvPr id="3" name="object 3"/>
          <p:cNvSpPr txBox="1"/>
          <p:nvPr/>
        </p:nvSpPr>
        <p:spPr>
          <a:xfrm>
            <a:off x="347294" y="1631770"/>
            <a:ext cx="387731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The sovereign agrees to act as a policeman in exchange for ‘taxes’ that the citizens pay.</a:t>
            </a:r>
          </a:p>
        </p:txBody>
      </p:sp>
    </p:spTree>
  </p:cSld>
  <p:clrMapOvr>
    <a:masterClrMapping/>
  </p:clrMapOvr>
  <p:transition>
    <p:cu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816985"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Given that the state will demand tax revenue to carry out its job, it’s not immediately obvious that the citizen will choose to leave the state of nature for civil society.</a:t>
            </a:r>
          </a:p>
        </p:txBody>
      </p:sp>
      <p:sp>
        <p:nvSpPr>
          <p:cNvPr id="3" name="object 3"/>
          <p:cNvSpPr txBox="1"/>
          <p:nvPr/>
        </p:nvSpPr>
        <p:spPr>
          <a:xfrm>
            <a:off x="347294" y="1803843"/>
            <a:ext cx="311848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When is civil society preferred to the state of nature?</a:t>
            </a: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0890" y="355687"/>
            <a:ext cx="3266440"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Choosing between the State of Nature and Civil Society</a:t>
            </a:r>
          </a:p>
        </p:txBody>
      </p:sp>
      <p:graphicFrame>
        <p:nvGraphicFramePr>
          <p:cNvPr id="3" name="object 3"/>
          <p:cNvGraphicFramePr>
            <a:graphicFrameLocks noGrp="1"/>
          </p:cNvGraphicFramePr>
          <p:nvPr/>
        </p:nvGraphicFramePr>
        <p:xfrm>
          <a:off x="840638" y="1484914"/>
          <a:ext cx="960119" cy="1096645"/>
        </p:xfrm>
        <a:graphic>
          <a:graphicData uri="http://schemas.openxmlformats.org/drawingml/2006/table">
            <a:tbl>
              <a:tblPr firstRow="1" bandRow="1">
                <a:tableStyleId>{2D5ABB26-0587-4C30-8999-92F81FD0307C}</a:tableStyleId>
              </a:tblPr>
              <a:tblGrid>
                <a:gridCol w="473075">
                  <a:extLst>
                    <a:ext uri="{9D8B030D-6E8A-4147-A177-3AD203B41FA5}">
                      <a16:colId xmlns:a16="http://schemas.microsoft.com/office/drawing/2014/main" val="20000"/>
                    </a:ext>
                  </a:extLst>
                </a:gridCol>
                <a:gridCol w="487044">
                  <a:extLst>
                    <a:ext uri="{9D8B030D-6E8A-4147-A177-3AD203B41FA5}">
                      <a16:colId xmlns:a16="http://schemas.microsoft.com/office/drawing/2014/main" val="20001"/>
                    </a:ext>
                  </a:extLst>
                </a:gridCol>
              </a:tblGrid>
              <a:tr h="548640">
                <a:tc>
                  <a:txBody>
                    <a:bodyPr/>
                    <a:lstStyle/>
                    <a:p>
                      <a:pPr>
                        <a:lnSpc>
                          <a:spcPct val="100000"/>
                        </a:lnSpc>
                      </a:pPr>
                      <a:endParaRPr sz="700">
                        <a:latin typeface="Times New Roman"/>
                        <a:cs typeface="Times New Roman"/>
                      </a:endParaRPr>
                    </a:p>
                    <a:p>
                      <a:pPr>
                        <a:lnSpc>
                          <a:spcPct val="100000"/>
                        </a:lnSpc>
                        <a:spcBef>
                          <a:spcPts val="120"/>
                        </a:spcBef>
                      </a:pPr>
                      <a:endParaRPr sz="700">
                        <a:latin typeface="Times New Roman"/>
                        <a:cs typeface="Times New Roman"/>
                      </a:endParaRPr>
                    </a:p>
                    <a:p>
                      <a:pPr algn="ctr">
                        <a:lnSpc>
                          <a:spcPct val="100000"/>
                        </a:lnSpc>
                      </a:pPr>
                      <a:r>
                        <a:rPr sz="700" dirty="0">
                          <a:solidFill>
                            <a:srgbClr val="231F20"/>
                          </a:solidFill>
                          <a:latin typeface="Arial MT"/>
                          <a:cs typeface="Arial MT"/>
                        </a:rPr>
                        <a:t>3,</a:t>
                      </a:r>
                      <a:r>
                        <a:rPr sz="700" spc="35" dirty="0">
                          <a:solidFill>
                            <a:srgbClr val="231F20"/>
                          </a:solidFill>
                          <a:latin typeface="Arial MT"/>
                          <a:cs typeface="Arial MT"/>
                        </a:rPr>
                        <a:t> </a:t>
                      </a:r>
                      <a:r>
                        <a:rPr sz="700" spc="-50" dirty="0">
                          <a:solidFill>
                            <a:srgbClr val="231F20"/>
                          </a:solidFill>
                          <a:latin typeface="Arial MT"/>
                          <a:cs typeface="Arial MT"/>
                        </a:rPr>
                        <a:t>3</a:t>
                      </a:r>
                      <a:endParaRPr sz="700">
                        <a:latin typeface="Arial MT"/>
                        <a:cs typeface="Arial MT"/>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120"/>
                        </a:spcBef>
                      </a:pPr>
                      <a:endParaRPr sz="700">
                        <a:latin typeface="Times New Roman"/>
                        <a:cs typeface="Times New Roman"/>
                      </a:endParaRPr>
                    </a:p>
                    <a:p>
                      <a:pPr algn="ctr">
                        <a:lnSpc>
                          <a:spcPct val="100000"/>
                        </a:lnSpc>
                      </a:pPr>
                      <a:r>
                        <a:rPr sz="700" dirty="0">
                          <a:solidFill>
                            <a:srgbClr val="231F20"/>
                          </a:solidFill>
                          <a:latin typeface="Arial MT"/>
                          <a:cs typeface="Arial MT"/>
                        </a:rPr>
                        <a:t>1,</a:t>
                      </a:r>
                      <a:r>
                        <a:rPr sz="700" spc="35" dirty="0">
                          <a:solidFill>
                            <a:srgbClr val="231F20"/>
                          </a:solidFill>
                          <a:latin typeface="Arial MT"/>
                          <a:cs typeface="Arial MT"/>
                        </a:rPr>
                        <a:t> </a:t>
                      </a:r>
                      <a:r>
                        <a:rPr sz="700" spc="-50" dirty="0">
                          <a:solidFill>
                            <a:srgbClr val="231F20"/>
                          </a:solidFill>
                          <a:latin typeface="Arial MT"/>
                          <a:cs typeface="Arial MT"/>
                        </a:rPr>
                        <a:t>4</a:t>
                      </a:r>
                      <a:endParaRPr sz="700">
                        <a:latin typeface="Arial MT"/>
                        <a:cs typeface="Arial MT"/>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0"/>
                  </a:ext>
                </a:extLst>
              </a:tr>
              <a:tr h="548005">
                <a:tc>
                  <a:txBody>
                    <a:bodyPr/>
                    <a:lstStyle/>
                    <a:p>
                      <a:pPr>
                        <a:lnSpc>
                          <a:spcPct val="100000"/>
                        </a:lnSpc>
                      </a:pPr>
                      <a:endParaRPr sz="700">
                        <a:latin typeface="Times New Roman"/>
                        <a:cs typeface="Times New Roman"/>
                      </a:endParaRPr>
                    </a:p>
                    <a:p>
                      <a:pPr>
                        <a:lnSpc>
                          <a:spcPct val="100000"/>
                        </a:lnSpc>
                        <a:spcBef>
                          <a:spcPts val="120"/>
                        </a:spcBef>
                      </a:pPr>
                      <a:endParaRPr sz="700">
                        <a:latin typeface="Times New Roman"/>
                        <a:cs typeface="Times New Roman"/>
                      </a:endParaRPr>
                    </a:p>
                    <a:p>
                      <a:pPr algn="ctr">
                        <a:lnSpc>
                          <a:spcPct val="100000"/>
                        </a:lnSpc>
                      </a:pPr>
                      <a:r>
                        <a:rPr sz="700" u="sng" dirty="0">
                          <a:solidFill>
                            <a:srgbClr val="231F20"/>
                          </a:solidFill>
                          <a:uFill>
                            <a:solidFill>
                              <a:srgbClr val="231F20"/>
                            </a:solidFill>
                          </a:uFill>
                          <a:latin typeface="Arial MT"/>
                          <a:cs typeface="Arial MT"/>
                        </a:rPr>
                        <a:t>4</a:t>
                      </a:r>
                      <a:r>
                        <a:rPr sz="700" dirty="0">
                          <a:solidFill>
                            <a:srgbClr val="231F20"/>
                          </a:solidFill>
                          <a:latin typeface="Arial MT"/>
                          <a:cs typeface="Arial MT"/>
                        </a:rPr>
                        <a:t>,</a:t>
                      </a:r>
                      <a:r>
                        <a:rPr sz="700" spc="35" dirty="0">
                          <a:solidFill>
                            <a:srgbClr val="231F20"/>
                          </a:solidFill>
                          <a:latin typeface="Arial MT"/>
                          <a:cs typeface="Arial MT"/>
                        </a:rPr>
                        <a:t> </a:t>
                      </a:r>
                      <a:r>
                        <a:rPr sz="700" spc="-50" dirty="0">
                          <a:solidFill>
                            <a:srgbClr val="231F20"/>
                          </a:solidFill>
                          <a:latin typeface="Arial MT"/>
                          <a:cs typeface="Arial MT"/>
                        </a:rPr>
                        <a:t>1</a:t>
                      </a:r>
                      <a:endParaRPr sz="700">
                        <a:latin typeface="Arial MT"/>
                        <a:cs typeface="Arial MT"/>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120"/>
                        </a:spcBef>
                      </a:pPr>
                      <a:endParaRPr sz="700">
                        <a:latin typeface="Times New Roman"/>
                        <a:cs typeface="Times New Roman"/>
                      </a:endParaRPr>
                    </a:p>
                    <a:p>
                      <a:pPr algn="ctr">
                        <a:lnSpc>
                          <a:spcPct val="100000"/>
                        </a:lnSpc>
                      </a:pPr>
                      <a:r>
                        <a:rPr sz="700" u="sng" dirty="0">
                          <a:solidFill>
                            <a:srgbClr val="231F20"/>
                          </a:solidFill>
                          <a:uFill>
                            <a:solidFill>
                              <a:srgbClr val="231F20"/>
                            </a:solidFill>
                          </a:uFill>
                          <a:latin typeface="Arial MT"/>
                          <a:cs typeface="Arial MT"/>
                        </a:rPr>
                        <a:t>2</a:t>
                      </a:r>
                      <a:r>
                        <a:rPr sz="700" dirty="0">
                          <a:solidFill>
                            <a:srgbClr val="231F20"/>
                          </a:solidFill>
                          <a:latin typeface="Arial MT"/>
                          <a:cs typeface="Arial MT"/>
                        </a:rPr>
                        <a:t>,</a:t>
                      </a:r>
                      <a:r>
                        <a:rPr sz="700" spc="35" dirty="0">
                          <a:solidFill>
                            <a:srgbClr val="231F20"/>
                          </a:solidFill>
                          <a:latin typeface="Arial MT"/>
                          <a:cs typeface="Arial MT"/>
                        </a:rPr>
                        <a:t> </a:t>
                      </a:r>
                      <a:r>
                        <a:rPr sz="700" spc="-50" dirty="0">
                          <a:solidFill>
                            <a:srgbClr val="231F20"/>
                          </a:solidFill>
                          <a:latin typeface="Arial MT"/>
                          <a:cs typeface="Arial MT"/>
                        </a:rPr>
                        <a:t>2</a:t>
                      </a:r>
                      <a:endParaRPr sz="700">
                        <a:latin typeface="Arial MT"/>
                        <a:cs typeface="Arial MT"/>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solidFill>
                      <a:srgbClr val="E6E7E8"/>
                    </a:solidFill>
                  </a:tcPr>
                </a:tc>
                <a:extLst>
                  <a:ext uri="{0D108BD9-81ED-4DB2-BD59-A6C34878D82A}">
                    <a16:rowId xmlns:a16="http://schemas.microsoft.com/office/drawing/2014/main" val="10001"/>
                  </a:ext>
                </a:extLst>
              </a:tr>
            </a:tbl>
          </a:graphicData>
        </a:graphic>
      </p:graphicFrame>
      <p:graphicFrame>
        <p:nvGraphicFramePr>
          <p:cNvPr id="4" name="object 4"/>
          <p:cNvGraphicFramePr>
            <a:graphicFrameLocks noGrp="1"/>
          </p:cNvGraphicFramePr>
          <p:nvPr/>
        </p:nvGraphicFramePr>
        <p:xfrm>
          <a:off x="2549423" y="1484914"/>
          <a:ext cx="1656080" cy="1096645"/>
        </p:xfrm>
        <a:graphic>
          <a:graphicData uri="http://schemas.openxmlformats.org/drawingml/2006/table">
            <a:tbl>
              <a:tblPr firstRow="1" bandRow="1">
                <a:tableStyleId>{2D5ABB26-0587-4C30-8999-92F81FD0307C}</a:tableStyleId>
              </a:tblPr>
              <a:tblGrid>
                <a:gridCol w="774700">
                  <a:extLst>
                    <a:ext uri="{9D8B030D-6E8A-4147-A177-3AD203B41FA5}">
                      <a16:colId xmlns:a16="http://schemas.microsoft.com/office/drawing/2014/main" val="20000"/>
                    </a:ext>
                  </a:extLst>
                </a:gridCol>
                <a:gridCol w="881380">
                  <a:extLst>
                    <a:ext uri="{9D8B030D-6E8A-4147-A177-3AD203B41FA5}">
                      <a16:colId xmlns:a16="http://schemas.microsoft.com/office/drawing/2014/main" val="20001"/>
                    </a:ext>
                  </a:extLst>
                </a:gridCol>
              </a:tblGrid>
              <a:tr h="548640">
                <a:tc>
                  <a:txBody>
                    <a:bodyPr/>
                    <a:lstStyle/>
                    <a:p>
                      <a:pPr>
                        <a:lnSpc>
                          <a:spcPct val="100000"/>
                        </a:lnSpc>
                      </a:pPr>
                      <a:endParaRPr sz="700">
                        <a:latin typeface="Times New Roman"/>
                        <a:cs typeface="Times New Roman"/>
                      </a:endParaRPr>
                    </a:p>
                    <a:p>
                      <a:pPr>
                        <a:lnSpc>
                          <a:spcPct val="100000"/>
                        </a:lnSpc>
                        <a:spcBef>
                          <a:spcPts val="120"/>
                        </a:spcBef>
                      </a:pPr>
                      <a:endParaRPr sz="700">
                        <a:latin typeface="Times New Roman"/>
                        <a:cs typeface="Times New Roman"/>
                      </a:endParaRPr>
                    </a:p>
                    <a:p>
                      <a:pPr marR="1905" algn="ctr">
                        <a:lnSpc>
                          <a:spcPct val="100000"/>
                        </a:lnSpc>
                      </a:pPr>
                      <a:r>
                        <a:rPr sz="700" u="sng" dirty="0">
                          <a:solidFill>
                            <a:srgbClr val="231F20"/>
                          </a:solidFill>
                          <a:uFill>
                            <a:solidFill>
                              <a:srgbClr val="231F20"/>
                            </a:solidFill>
                          </a:uFill>
                          <a:latin typeface="Arial MT"/>
                          <a:cs typeface="Arial MT"/>
                        </a:rPr>
                        <a:t>3</a:t>
                      </a:r>
                      <a:r>
                        <a:rPr sz="700" u="sng" spc="30" dirty="0">
                          <a:solidFill>
                            <a:srgbClr val="231F20"/>
                          </a:solidFill>
                          <a:uFill>
                            <a:solidFill>
                              <a:srgbClr val="231F20"/>
                            </a:solidFill>
                          </a:uFill>
                          <a:latin typeface="Arial MT"/>
                          <a:cs typeface="Arial MT"/>
                        </a:rPr>
                        <a:t> </a:t>
                      </a:r>
                      <a:r>
                        <a:rPr sz="700" u="sng" dirty="0">
                          <a:solidFill>
                            <a:srgbClr val="231F20"/>
                          </a:solidFill>
                          <a:uFill>
                            <a:solidFill>
                              <a:srgbClr val="231F20"/>
                            </a:solidFill>
                          </a:uFill>
                          <a:latin typeface="Arial MT"/>
                          <a:cs typeface="Arial MT"/>
                        </a:rPr>
                        <a:t>–</a:t>
                      </a:r>
                      <a:r>
                        <a:rPr sz="700" u="sng" spc="-5" dirty="0">
                          <a:solidFill>
                            <a:srgbClr val="231F20"/>
                          </a:solidFill>
                          <a:uFill>
                            <a:solidFill>
                              <a:srgbClr val="231F20"/>
                            </a:solidFill>
                          </a:uFill>
                          <a:latin typeface="Arial MT"/>
                          <a:cs typeface="Arial MT"/>
                        </a:rPr>
                        <a:t> </a:t>
                      </a:r>
                      <a:r>
                        <a:rPr sz="700" i="1" u="sng" dirty="0">
                          <a:solidFill>
                            <a:srgbClr val="231F20"/>
                          </a:solidFill>
                          <a:uFill>
                            <a:solidFill>
                              <a:srgbClr val="231F20"/>
                            </a:solidFill>
                          </a:uFill>
                          <a:latin typeface="Arial"/>
                          <a:cs typeface="Arial"/>
                        </a:rPr>
                        <a:t>t</a:t>
                      </a:r>
                      <a:r>
                        <a:rPr sz="700" i="1" spc="-110" dirty="0">
                          <a:solidFill>
                            <a:srgbClr val="231F20"/>
                          </a:solidFill>
                          <a:latin typeface="Arial"/>
                          <a:cs typeface="Arial"/>
                        </a:rPr>
                        <a:t> </a:t>
                      </a:r>
                      <a:r>
                        <a:rPr sz="700" b="1" dirty="0">
                          <a:solidFill>
                            <a:srgbClr val="231F20"/>
                          </a:solidFill>
                          <a:latin typeface="Arial"/>
                          <a:cs typeface="Arial"/>
                        </a:rPr>
                        <a:t>,</a:t>
                      </a:r>
                      <a:r>
                        <a:rPr sz="700" b="1" spc="30" dirty="0">
                          <a:solidFill>
                            <a:srgbClr val="231F20"/>
                          </a:solidFill>
                          <a:latin typeface="Arial"/>
                          <a:cs typeface="Arial"/>
                        </a:rPr>
                        <a:t> </a:t>
                      </a:r>
                      <a:r>
                        <a:rPr sz="700" dirty="0">
                          <a:solidFill>
                            <a:srgbClr val="231F20"/>
                          </a:solidFill>
                          <a:latin typeface="Arial MT"/>
                          <a:cs typeface="Arial MT"/>
                        </a:rPr>
                        <a:t>3</a:t>
                      </a:r>
                      <a:r>
                        <a:rPr sz="700" spc="35" dirty="0">
                          <a:solidFill>
                            <a:srgbClr val="231F20"/>
                          </a:solidFill>
                          <a:latin typeface="Arial MT"/>
                          <a:cs typeface="Arial MT"/>
                        </a:rPr>
                        <a:t> </a:t>
                      </a:r>
                      <a:r>
                        <a:rPr sz="700" dirty="0">
                          <a:solidFill>
                            <a:srgbClr val="231F20"/>
                          </a:solidFill>
                          <a:latin typeface="Arial MT"/>
                          <a:cs typeface="Arial MT"/>
                        </a:rPr>
                        <a:t>–</a:t>
                      </a:r>
                      <a:r>
                        <a:rPr sz="700" spc="-5" dirty="0">
                          <a:solidFill>
                            <a:srgbClr val="231F20"/>
                          </a:solidFill>
                          <a:latin typeface="Arial MT"/>
                          <a:cs typeface="Arial MT"/>
                        </a:rPr>
                        <a:t> </a:t>
                      </a:r>
                      <a:r>
                        <a:rPr sz="700" i="1" spc="-50" dirty="0">
                          <a:solidFill>
                            <a:srgbClr val="231F20"/>
                          </a:solidFill>
                          <a:latin typeface="Arial"/>
                          <a:cs typeface="Arial"/>
                        </a:rPr>
                        <a:t>t</a:t>
                      </a:r>
                      <a:endParaRPr sz="7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solidFill>
                      <a:srgbClr val="E6E7E8"/>
                    </a:solidFill>
                  </a:tcPr>
                </a:tc>
                <a:tc>
                  <a:txBody>
                    <a:bodyPr/>
                    <a:lstStyle/>
                    <a:p>
                      <a:pPr>
                        <a:lnSpc>
                          <a:spcPct val="100000"/>
                        </a:lnSpc>
                      </a:pPr>
                      <a:endParaRPr sz="700">
                        <a:latin typeface="Times New Roman"/>
                        <a:cs typeface="Times New Roman"/>
                      </a:endParaRPr>
                    </a:p>
                    <a:p>
                      <a:pPr>
                        <a:lnSpc>
                          <a:spcPct val="100000"/>
                        </a:lnSpc>
                        <a:spcBef>
                          <a:spcPts val="120"/>
                        </a:spcBef>
                      </a:pPr>
                      <a:endParaRPr sz="700">
                        <a:latin typeface="Times New Roman"/>
                        <a:cs typeface="Times New Roman"/>
                      </a:endParaRPr>
                    </a:p>
                    <a:p>
                      <a:pPr marR="1905" algn="ctr">
                        <a:lnSpc>
                          <a:spcPct val="100000"/>
                        </a:lnSpc>
                      </a:pPr>
                      <a:r>
                        <a:rPr sz="700" u="sng" dirty="0">
                          <a:solidFill>
                            <a:srgbClr val="231F20"/>
                          </a:solidFill>
                          <a:uFill>
                            <a:solidFill>
                              <a:srgbClr val="231F20"/>
                            </a:solidFill>
                          </a:uFill>
                          <a:latin typeface="Arial MT"/>
                          <a:cs typeface="Arial MT"/>
                        </a:rPr>
                        <a:t>1</a:t>
                      </a:r>
                      <a:r>
                        <a:rPr sz="700" u="sng" spc="30" dirty="0">
                          <a:solidFill>
                            <a:srgbClr val="231F20"/>
                          </a:solidFill>
                          <a:uFill>
                            <a:solidFill>
                              <a:srgbClr val="231F20"/>
                            </a:solidFill>
                          </a:uFill>
                          <a:latin typeface="Arial MT"/>
                          <a:cs typeface="Arial MT"/>
                        </a:rPr>
                        <a:t> </a:t>
                      </a:r>
                      <a:r>
                        <a:rPr sz="700" u="sng" dirty="0">
                          <a:solidFill>
                            <a:srgbClr val="231F20"/>
                          </a:solidFill>
                          <a:uFill>
                            <a:solidFill>
                              <a:srgbClr val="231F20"/>
                            </a:solidFill>
                          </a:uFill>
                          <a:latin typeface="Arial MT"/>
                          <a:cs typeface="Arial MT"/>
                        </a:rPr>
                        <a:t>–</a:t>
                      </a:r>
                      <a:r>
                        <a:rPr sz="700" u="sng" spc="-5" dirty="0">
                          <a:solidFill>
                            <a:srgbClr val="231F20"/>
                          </a:solidFill>
                          <a:uFill>
                            <a:solidFill>
                              <a:srgbClr val="231F20"/>
                            </a:solidFill>
                          </a:uFill>
                          <a:latin typeface="Arial MT"/>
                          <a:cs typeface="Arial MT"/>
                        </a:rPr>
                        <a:t> </a:t>
                      </a:r>
                      <a:r>
                        <a:rPr sz="700" i="1" u="sng" dirty="0">
                          <a:solidFill>
                            <a:srgbClr val="231F20"/>
                          </a:solidFill>
                          <a:uFill>
                            <a:solidFill>
                              <a:srgbClr val="231F20"/>
                            </a:solidFill>
                          </a:uFill>
                          <a:latin typeface="Arial"/>
                          <a:cs typeface="Arial"/>
                        </a:rPr>
                        <a:t>t</a:t>
                      </a:r>
                      <a:r>
                        <a:rPr sz="700" i="1" spc="-114" dirty="0">
                          <a:solidFill>
                            <a:srgbClr val="231F20"/>
                          </a:solidFill>
                          <a:latin typeface="Arial"/>
                          <a:cs typeface="Arial"/>
                        </a:rPr>
                        <a:t> </a:t>
                      </a:r>
                      <a:r>
                        <a:rPr sz="700" dirty="0">
                          <a:solidFill>
                            <a:srgbClr val="231F20"/>
                          </a:solidFill>
                          <a:latin typeface="Arial MT"/>
                          <a:cs typeface="Arial MT"/>
                        </a:rPr>
                        <a:t>,</a:t>
                      </a:r>
                      <a:r>
                        <a:rPr sz="700" spc="35" dirty="0">
                          <a:solidFill>
                            <a:srgbClr val="231F20"/>
                          </a:solidFill>
                          <a:latin typeface="Arial MT"/>
                          <a:cs typeface="Arial MT"/>
                        </a:rPr>
                        <a:t> </a:t>
                      </a:r>
                      <a:r>
                        <a:rPr sz="700" dirty="0">
                          <a:solidFill>
                            <a:srgbClr val="231F20"/>
                          </a:solidFill>
                          <a:latin typeface="Arial MT"/>
                          <a:cs typeface="Arial MT"/>
                        </a:rPr>
                        <a:t>4</a:t>
                      </a:r>
                      <a:r>
                        <a:rPr sz="700" spc="35" dirty="0">
                          <a:solidFill>
                            <a:srgbClr val="231F20"/>
                          </a:solidFill>
                          <a:latin typeface="Arial MT"/>
                          <a:cs typeface="Arial MT"/>
                        </a:rPr>
                        <a:t> </a:t>
                      </a:r>
                      <a:r>
                        <a:rPr sz="700" dirty="0">
                          <a:solidFill>
                            <a:srgbClr val="231F20"/>
                          </a:solidFill>
                          <a:latin typeface="Arial MT"/>
                          <a:cs typeface="Arial MT"/>
                        </a:rPr>
                        <a:t>–</a:t>
                      </a:r>
                      <a:r>
                        <a:rPr sz="700" spc="-10" dirty="0">
                          <a:solidFill>
                            <a:srgbClr val="231F20"/>
                          </a:solidFill>
                          <a:latin typeface="Arial MT"/>
                          <a:cs typeface="Arial MT"/>
                        </a:rPr>
                        <a:t> </a:t>
                      </a:r>
                      <a:r>
                        <a:rPr sz="700" i="1" spc="50" dirty="0">
                          <a:solidFill>
                            <a:srgbClr val="231F20"/>
                          </a:solidFill>
                          <a:latin typeface="Arial"/>
                          <a:cs typeface="Arial"/>
                        </a:rPr>
                        <a:t>p</a:t>
                      </a:r>
                      <a:r>
                        <a:rPr sz="700" i="1" spc="35" dirty="0">
                          <a:solidFill>
                            <a:srgbClr val="231F20"/>
                          </a:solidFill>
                          <a:latin typeface="Arial"/>
                          <a:cs typeface="Arial"/>
                        </a:rPr>
                        <a:t> </a:t>
                      </a:r>
                      <a:r>
                        <a:rPr sz="700" dirty="0">
                          <a:solidFill>
                            <a:srgbClr val="231F20"/>
                          </a:solidFill>
                          <a:latin typeface="Arial MT"/>
                          <a:cs typeface="Arial MT"/>
                        </a:rPr>
                        <a:t>–</a:t>
                      </a:r>
                      <a:r>
                        <a:rPr sz="700" spc="-10" dirty="0">
                          <a:solidFill>
                            <a:srgbClr val="231F20"/>
                          </a:solidFill>
                          <a:latin typeface="Arial MT"/>
                          <a:cs typeface="Arial MT"/>
                        </a:rPr>
                        <a:t> </a:t>
                      </a:r>
                      <a:r>
                        <a:rPr sz="700" i="1" spc="-50" dirty="0">
                          <a:solidFill>
                            <a:srgbClr val="231F20"/>
                          </a:solidFill>
                          <a:latin typeface="Arial"/>
                          <a:cs typeface="Arial"/>
                        </a:rPr>
                        <a:t>t</a:t>
                      </a:r>
                      <a:endParaRPr sz="7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0"/>
                  </a:ext>
                </a:extLst>
              </a:tr>
              <a:tr h="548005">
                <a:tc>
                  <a:txBody>
                    <a:bodyPr/>
                    <a:lstStyle/>
                    <a:p>
                      <a:pPr>
                        <a:lnSpc>
                          <a:spcPct val="100000"/>
                        </a:lnSpc>
                      </a:pPr>
                      <a:endParaRPr sz="700">
                        <a:latin typeface="Times New Roman"/>
                        <a:cs typeface="Times New Roman"/>
                      </a:endParaRPr>
                    </a:p>
                    <a:p>
                      <a:pPr>
                        <a:lnSpc>
                          <a:spcPct val="100000"/>
                        </a:lnSpc>
                        <a:spcBef>
                          <a:spcPts val="120"/>
                        </a:spcBef>
                      </a:pPr>
                      <a:endParaRPr sz="700">
                        <a:latin typeface="Times New Roman"/>
                        <a:cs typeface="Times New Roman"/>
                      </a:endParaRPr>
                    </a:p>
                    <a:p>
                      <a:pPr marR="1905" algn="ctr">
                        <a:lnSpc>
                          <a:spcPct val="100000"/>
                        </a:lnSpc>
                      </a:pPr>
                      <a:r>
                        <a:rPr sz="700" dirty="0">
                          <a:solidFill>
                            <a:srgbClr val="231F20"/>
                          </a:solidFill>
                          <a:latin typeface="Arial MT"/>
                          <a:cs typeface="Arial MT"/>
                        </a:rPr>
                        <a:t>4</a:t>
                      </a:r>
                      <a:r>
                        <a:rPr sz="700" spc="25" dirty="0">
                          <a:solidFill>
                            <a:srgbClr val="231F20"/>
                          </a:solidFill>
                          <a:latin typeface="Arial MT"/>
                          <a:cs typeface="Arial MT"/>
                        </a:rPr>
                        <a:t> </a:t>
                      </a:r>
                      <a:r>
                        <a:rPr sz="700" dirty="0">
                          <a:solidFill>
                            <a:srgbClr val="231F20"/>
                          </a:solidFill>
                          <a:latin typeface="Arial MT"/>
                          <a:cs typeface="Arial MT"/>
                        </a:rPr>
                        <a:t>–</a:t>
                      </a:r>
                      <a:r>
                        <a:rPr sz="700" spc="-15" dirty="0">
                          <a:solidFill>
                            <a:srgbClr val="231F20"/>
                          </a:solidFill>
                          <a:latin typeface="Arial MT"/>
                          <a:cs typeface="Arial MT"/>
                        </a:rPr>
                        <a:t> </a:t>
                      </a:r>
                      <a:r>
                        <a:rPr sz="700" i="1" spc="50" dirty="0">
                          <a:solidFill>
                            <a:srgbClr val="231F20"/>
                          </a:solidFill>
                          <a:latin typeface="Arial"/>
                          <a:cs typeface="Arial"/>
                        </a:rPr>
                        <a:t>p</a:t>
                      </a:r>
                      <a:r>
                        <a:rPr sz="700" i="1" spc="30" dirty="0">
                          <a:solidFill>
                            <a:srgbClr val="231F20"/>
                          </a:solidFill>
                          <a:latin typeface="Arial"/>
                          <a:cs typeface="Arial"/>
                        </a:rPr>
                        <a:t> </a:t>
                      </a:r>
                      <a:r>
                        <a:rPr sz="700" i="1" dirty="0">
                          <a:solidFill>
                            <a:srgbClr val="231F20"/>
                          </a:solidFill>
                          <a:latin typeface="Arial"/>
                          <a:cs typeface="Arial"/>
                        </a:rPr>
                        <a:t>–</a:t>
                      </a:r>
                      <a:r>
                        <a:rPr sz="700" i="1" spc="25" dirty="0">
                          <a:solidFill>
                            <a:srgbClr val="231F20"/>
                          </a:solidFill>
                          <a:latin typeface="Arial"/>
                          <a:cs typeface="Arial"/>
                        </a:rPr>
                        <a:t> </a:t>
                      </a:r>
                      <a:r>
                        <a:rPr sz="700" i="1" dirty="0">
                          <a:solidFill>
                            <a:srgbClr val="231F20"/>
                          </a:solidFill>
                          <a:latin typeface="Arial"/>
                          <a:cs typeface="Arial"/>
                        </a:rPr>
                        <a:t>t,</a:t>
                      </a:r>
                      <a:r>
                        <a:rPr sz="700" i="1" spc="114" dirty="0">
                          <a:solidFill>
                            <a:srgbClr val="231F20"/>
                          </a:solidFill>
                          <a:latin typeface="Arial"/>
                          <a:cs typeface="Arial"/>
                        </a:rPr>
                        <a:t> </a:t>
                      </a:r>
                      <a:r>
                        <a:rPr sz="700" dirty="0">
                          <a:solidFill>
                            <a:srgbClr val="231F20"/>
                          </a:solidFill>
                          <a:latin typeface="Arial MT"/>
                          <a:cs typeface="Arial MT"/>
                        </a:rPr>
                        <a:t>1</a:t>
                      </a:r>
                      <a:r>
                        <a:rPr sz="700" spc="25" dirty="0">
                          <a:solidFill>
                            <a:srgbClr val="231F20"/>
                          </a:solidFill>
                          <a:latin typeface="Arial MT"/>
                          <a:cs typeface="Arial MT"/>
                        </a:rPr>
                        <a:t> </a:t>
                      </a:r>
                      <a:r>
                        <a:rPr sz="700" dirty="0">
                          <a:solidFill>
                            <a:srgbClr val="231F20"/>
                          </a:solidFill>
                          <a:latin typeface="Arial MT"/>
                          <a:cs typeface="Arial MT"/>
                        </a:rPr>
                        <a:t>–</a:t>
                      </a:r>
                      <a:r>
                        <a:rPr sz="700" spc="-10" dirty="0">
                          <a:solidFill>
                            <a:srgbClr val="231F20"/>
                          </a:solidFill>
                          <a:latin typeface="Arial MT"/>
                          <a:cs typeface="Arial MT"/>
                        </a:rPr>
                        <a:t> </a:t>
                      </a:r>
                      <a:r>
                        <a:rPr sz="700" i="1" spc="-50" dirty="0">
                          <a:solidFill>
                            <a:srgbClr val="231F20"/>
                          </a:solidFill>
                          <a:latin typeface="Arial"/>
                          <a:cs typeface="Arial"/>
                        </a:rPr>
                        <a:t>t</a:t>
                      </a:r>
                      <a:endParaRPr sz="7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a:lnSpc>
                          <a:spcPct val="100000"/>
                        </a:lnSpc>
                      </a:pPr>
                      <a:endParaRPr sz="700">
                        <a:latin typeface="Times New Roman"/>
                        <a:cs typeface="Times New Roman"/>
                      </a:endParaRPr>
                    </a:p>
                    <a:p>
                      <a:pPr>
                        <a:lnSpc>
                          <a:spcPct val="100000"/>
                        </a:lnSpc>
                        <a:spcBef>
                          <a:spcPts val="120"/>
                        </a:spcBef>
                      </a:pPr>
                      <a:endParaRPr sz="700">
                        <a:latin typeface="Times New Roman"/>
                        <a:cs typeface="Times New Roman"/>
                      </a:endParaRPr>
                    </a:p>
                    <a:p>
                      <a:pPr marR="1905" algn="ctr">
                        <a:lnSpc>
                          <a:spcPct val="100000"/>
                        </a:lnSpc>
                      </a:pPr>
                      <a:r>
                        <a:rPr sz="700" dirty="0">
                          <a:solidFill>
                            <a:srgbClr val="231F20"/>
                          </a:solidFill>
                          <a:latin typeface="Arial MT"/>
                          <a:cs typeface="Arial MT"/>
                        </a:rPr>
                        <a:t>2</a:t>
                      </a:r>
                      <a:r>
                        <a:rPr sz="700" spc="30" dirty="0">
                          <a:solidFill>
                            <a:srgbClr val="231F20"/>
                          </a:solidFill>
                          <a:latin typeface="Arial MT"/>
                          <a:cs typeface="Arial MT"/>
                        </a:rPr>
                        <a:t> </a:t>
                      </a:r>
                      <a:r>
                        <a:rPr sz="700" dirty="0">
                          <a:solidFill>
                            <a:srgbClr val="231F20"/>
                          </a:solidFill>
                          <a:latin typeface="Arial MT"/>
                          <a:cs typeface="Arial MT"/>
                        </a:rPr>
                        <a:t>–</a:t>
                      </a:r>
                      <a:r>
                        <a:rPr sz="700" spc="-10" dirty="0">
                          <a:solidFill>
                            <a:srgbClr val="231F20"/>
                          </a:solidFill>
                          <a:latin typeface="Arial MT"/>
                          <a:cs typeface="Arial MT"/>
                        </a:rPr>
                        <a:t> </a:t>
                      </a:r>
                      <a:r>
                        <a:rPr sz="700" i="1" spc="50" dirty="0">
                          <a:solidFill>
                            <a:srgbClr val="231F20"/>
                          </a:solidFill>
                          <a:latin typeface="Arial"/>
                          <a:cs typeface="Arial"/>
                        </a:rPr>
                        <a:t>p</a:t>
                      </a:r>
                      <a:r>
                        <a:rPr sz="700" i="1" spc="35" dirty="0">
                          <a:solidFill>
                            <a:srgbClr val="231F20"/>
                          </a:solidFill>
                          <a:latin typeface="Arial"/>
                          <a:cs typeface="Arial"/>
                        </a:rPr>
                        <a:t> </a:t>
                      </a:r>
                      <a:r>
                        <a:rPr sz="700" dirty="0">
                          <a:solidFill>
                            <a:srgbClr val="231F20"/>
                          </a:solidFill>
                          <a:latin typeface="Arial MT"/>
                          <a:cs typeface="Arial MT"/>
                        </a:rPr>
                        <a:t>–</a:t>
                      </a:r>
                      <a:r>
                        <a:rPr sz="700" spc="-10" dirty="0">
                          <a:solidFill>
                            <a:srgbClr val="231F20"/>
                          </a:solidFill>
                          <a:latin typeface="Arial MT"/>
                          <a:cs typeface="Arial MT"/>
                        </a:rPr>
                        <a:t> </a:t>
                      </a:r>
                      <a:r>
                        <a:rPr sz="700" i="1" dirty="0">
                          <a:solidFill>
                            <a:srgbClr val="231F20"/>
                          </a:solidFill>
                          <a:latin typeface="Arial"/>
                          <a:cs typeface="Arial"/>
                        </a:rPr>
                        <a:t>t</a:t>
                      </a:r>
                      <a:r>
                        <a:rPr sz="700" i="1" spc="-110" dirty="0">
                          <a:solidFill>
                            <a:srgbClr val="231F20"/>
                          </a:solidFill>
                          <a:latin typeface="Arial"/>
                          <a:cs typeface="Arial"/>
                        </a:rPr>
                        <a:t> </a:t>
                      </a:r>
                      <a:r>
                        <a:rPr sz="700" dirty="0">
                          <a:solidFill>
                            <a:srgbClr val="231F20"/>
                          </a:solidFill>
                          <a:latin typeface="Arial MT"/>
                          <a:cs typeface="Arial MT"/>
                        </a:rPr>
                        <a:t>,</a:t>
                      </a:r>
                      <a:r>
                        <a:rPr sz="700" spc="35" dirty="0">
                          <a:solidFill>
                            <a:srgbClr val="231F20"/>
                          </a:solidFill>
                          <a:latin typeface="Arial MT"/>
                          <a:cs typeface="Arial MT"/>
                        </a:rPr>
                        <a:t> </a:t>
                      </a:r>
                      <a:r>
                        <a:rPr sz="700" dirty="0">
                          <a:solidFill>
                            <a:srgbClr val="231F20"/>
                          </a:solidFill>
                          <a:latin typeface="Arial MT"/>
                          <a:cs typeface="Arial MT"/>
                        </a:rPr>
                        <a:t>2</a:t>
                      </a:r>
                      <a:r>
                        <a:rPr sz="700" spc="30" dirty="0">
                          <a:solidFill>
                            <a:srgbClr val="231F20"/>
                          </a:solidFill>
                          <a:latin typeface="Arial MT"/>
                          <a:cs typeface="Arial MT"/>
                        </a:rPr>
                        <a:t> </a:t>
                      </a:r>
                      <a:r>
                        <a:rPr sz="700" dirty="0">
                          <a:solidFill>
                            <a:srgbClr val="231F20"/>
                          </a:solidFill>
                          <a:latin typeface="Arial MT"/>
                          <a:cs typeface="Arial MT"/>
                        </a:rPr>
                        <a:t>–</a:t>
                      </a:r>
                      <a:r>
                        <a:rPr sz="700" spc="-5" dirty="0">
                          <a:solidFill>
                            <a:srgbClr val="231F20"/>
                          </a:solidFill>
                          <a:latin typeface="Arial MT"/>
                          <a:cs typeface="Arial MT"/>
                        </a:rPr>
                        <a:t> </a:t>
                      </a:r>
                      <a:r>
                        <a:rPr sz="700" i="1" spc="50" dirty="0">
                          <a:solidFill>
                            <a:srgbClr val="231F20"/>
                          </a:solidFill>
                          <a:latin typeface="Arial"/>
                          <a:cs typeface="Arial"/>
                        </a:rPr>
                        <a:t>p</a:t>
                      </a:r>
                      <a:r>
                        <a:rPr sz="700" i="1" spc="30" dirty="0">
                          <a:solidFill>
                            <a:srgbClr val="231F20"/>
                          </a:solidFill>
                          <a:latin typeface="Arial"/>
                          <a:cs typeface="Arial"/>
                        </a:rPr>
                        <a:t> </a:t>
                      </a:r>
                      <a:r>
                        <a:rPr sz="700" dirty="0">
                          <a:solidFill>
                            <a:srgbClr val="231F20"/>
                          </a:solidFill>
                          <a:latin typeface="Arial MT"/>
                          <a:cs typeface="Arial MT"/>
                        </a:rPr>
                        <a:t>–</a:t>
                      </a:r>
                      <a:r>
                        <a:rPr sz="700" spc="-5" dirty="0">
                          <a:solidFill>
                            <a:srgbClr val="231F20"/>
                          </a:solidFill>
                          <a:latin typeface="Arial MT"/>
                          <a:cs typeface="Arial MT"/>
                        </a:rPr>
                        <a:t> </a:t>
                      </a:r>
                      <a:r>
                        <a:rPr sz="700" i="1" spc="-50" dirty="0">
                          <a:solidFill>
                            <a:srgbClr val="231F20"/>
                          </a:solidFill>
                          <a:latin typeface="Arial"/>
                          <a:cs typeface="Arial"/>
                        </a:rPr>
                        <a:t>t</a:t>
                      </a:r>
                      <a:endParaRPr sz="7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1"/>
                  </a:ext>
                </a:extLst>
              </a:tr>
            </a:tbl>
          </a:graphicData>
        </a:graphic>
      </p:graphicFrame>
      <p:sp>
        <p:nvSpPr>
          <p:cNvPr id="5" name="object 5"/>
          <p:cNvSpPr txBox="1"/>
          <p:nvPr/>
        </p:nvSpPr>
        <p:spPr>
          <a:xfrm>
            <a:off x="981670" y="906429"/>
            <a:ext cx="679450" cy="123111"/>
          </a:xfrm>
          <a:prstGeom prst="rect">
            <a:avLst/>
          </a:prstGeom>
        </p:spPr>
        <p:txBody>
          <a:bodyPr vert="horz" wrap="square" lIns="0" tIns="15240" rIns="0" bIns="0" rtlCol="0">
            <a:spAutoFit/>
          </a:bodyPr>
          <a:lstStyle/>
          <a:p>
            <a:pPr marL="12700">
              <a:lnSpc>
                <a:spcPct val="100000"/>
              </a:lnSpc>
              <a:spcBef>
                <a:spcPts val="120"/>
              </a:spcBef>
            </a:pPr>
            <a:r>
              <a:rPr sz="700" b="1" dirty="0">
                <a:solidFill>
                  <a:srgbClr val="231F20"/>
                </a:solidFill>
                <a:latin typeface="+mn-lt"/>
                <a:cs typeface="Arial"/>
              </a:rPr>
              <a:t>State of Nature</a:t>
            </a:r>
            <a:endParaRPr sz="700">
              <a:latin typeface="+mn-lt"/>
              <a:cs typeface="Arial"/>
            </a:endParaRPr>
          </a:p>
        </p:txBody>
      </p:sp>
      <p:sp>
        <p:nvSpPr>
          <p:cNvPr id="6" name="object 6"/>
          <p:cNvSpPr txBox="1"/>
          <p:nvPr/>
        </p:nvSpPr>
        <p:spPr>
          <a:xfrm>
            <a:off x="3110302" y="906429"/>
            <a:ext cx="572135" cy="123111"/>
          </a:xfrm>
          <a:prstGeom prst="rect">
            <a:avLst/>
          </a:prstGeom>
        </p:spPr>
        <p:txBody>
          <a:bodyPr vert="horz" wrap="square" lIns="0" tIns="15240" rIns="0" bIns="0" rtlCol="0">
            <a:spAutoFit/>
          </a:bodyPr>
          <a:lstStyle/>
          <a:p>
            <a:pPr marL="12700">
              <a:lnSpc>
                <a:spcPct val="100000"/>
              </a:lnSpc>
              <a:spcBef>
                <a:spcPts val="120"/>
              </a:spcBef>
            </a:pPr>
            <a:r>
              <a:rPr sz="700" b="1" dirty="0">
                <a:solidFill>
                  <a:srgbClr val="231F20"/>
                </a:solidFill>
                <a:latin typeface="+mn-lt"/>
                <a:cs typeface="Arial"/>
              </a:rPr>
              <a:t>Civil Society</a:t>
            </a:r>
            <a:endParaRPr sz="700">
              <a:latin typeface="+mn-lt"/>
              <a:cs typeface="Arial"/>
            </a:endParaRPr>
          </a:p>
        </p:txBody>
      </p:sp>
      <p:sp>
        <p:nvSpPr>
          <p:cNvPr id="7" name="object 7"/>
          <p:cNvSpPr txBox="1"/>
          <p:nvPr/>
        </p:nvSpPr>
        <p:spPr>
          <a:xfrm>
            <a:off x="1285799" y="1112169"/>
            <a:ext cx="8699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B</a:t>
            </a:r>
            <a:endParaRPr sz="700">
              <a:latin typeface="+mn-lt"/>
              <a:cs typeface="Arial MT"/>
            </a:endParaRPr>
          </a:p>
        </p:txBody>
      </p:sp>
      <p:sp>
        <p:nvSpPr>
          <p:cNvPr id="8" name="object 8"/>
          <p:cNvSpPr txBox="1"/>
          <p:nvPr/>
        </p:nvSpPr>
        <p:spPr>
          <a:xfrm>
            <a:off x="3342925" y="1112169"/>
            <a:ext cx="8699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B</a:t>
            </a:r>
            <a:endParaRPr sz="700">
              <a:latin typeface="+mn-lt"/>
              <a:cs typeface="Arial MT"/>
            </a:endParaRPr>
          </a:p>
        </p:txBody>
      </p:sp>
      <p:sp>
        <p:nvSpPr>
          <p:cNvPr id="9" name="object 9"/>
          <p:cNvSpPr txBox="1"/>
          <p:nvPr/>
        </p:nvSpPr>
        <p:spPr>
          <a:xfrm>
            <a:off x="915284" y="1317909"/>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10" name="object 10"/>
          <p:cNvSpPr txBox="1"/>
          <p:nvPr/>
        </p:nvSpPr>
        <p:spPr>
          <a:xfrm>
            <a:off x="1446093" y="1317909"/>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11" name="object 11"/>
          <p:cNvSpPr txBox="1"/>
          <p:nvPr/>
        </p:nvSpPr>
        <p:spPr>
          <a:xfrm>
            <a:off x="2774899" y="1317909"/>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12" name="object 12"/>
          <p:cNvSpPr txBox="1"/>
          <p:nvPr/>
        </p:nvSpPr>
        <p:spPr>
          <a:xfrm>
            <a:off x="3654095" y="1317909"/>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13" name="object 13"/>
          <p:cNvSpPr txBox="1"/>
          <p:nvPr/>
        </p:nvSpPr>
        <p:spPr>
          <a:xfrm>
            <a:off x="277676" y="1969419"/>
            <a:ext cx="8699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A</a:t>
            </a:r>
            <a:endParaRPr sz="700">
              <a:latin typeface="+mn-lt"/>
              <a:cs typeface="Arial MT"/>
            </a:endParaRPr>
          </a:p>
        </p:txBody>
      </p:sp>
      <p:sp>
        <p:nvSpPr>
          <p:cNvPr id="14" name="object 14"/>
          <p:cNvSpPr txBox="1"/>
          <p:nvPr/>
        </p:nvSpPr>
        <p:spPr>
          <a:xfrm>
            <a:off x="477924" y="1695099"/>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15" name="object 15"/>
          <p:cNvSpPr txBox="1"/>
          <p:nvPr/>
        </p:nvSpPr>
        <p:spPr>
          <a:xfrm>
            <a:off x="1982752" y="1969419"/>
            <a:ext cx="8699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A</a:t>
            </a:r>
            <a:endParaRPr sz="700">
              <a:latin typeface="+mn-lt"/>
              <a:cs typeface="Arial MT"/>
            </a:endParaRPr>
          </a:p>
        </p:txBody>
      </p:sp>
      <p:sp>
        <p:nvSpPr>
          <p:cNvPr id="16" name="object 16"/>
          <p:cNvSpPr txBox="1"/>
          <p:nvPr/>
        </p:nvSpPr>
        <p:spPr>
          <a:xfrm>
            <a:off x="2174959" y="1695099"/>
            <a:ext cx="320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Refrain</a:t>
            </a:r>
            <a:endParaRPr sz="700">
              <a:latin typeface="+mn-lt"/>
              <a:cs typeface="Arial MT"/>
            </a:endParaRPr>
          </a:p>
        </p:txBody>
      </p:sp>
      <p:sp>
        <p:nvSpPr>
          <p:cNvPr id="17" name="object 17"/>
          <p:cNvSpPr txBox="1"/>
          <p:nvPr/>
        </p:nvSpPr>
        <p:spPr>
          <a:xfrm>
            <a:off x="556727" y="2243739"/>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sp>
        <p:nvSpPr>
          <p:cNvPr id="18" name="object 18"/>
          <p:cNvSpPr txBox="1"/>
          <p:nvPr/>
        </p:nvSpPr>
        <p:spPr>
          <a:xfrm>
            <a:off x="2225698" y="2243739"/>
            <a:ext cx="23431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Steal</a:t>
            </a:r>
            <a:endParaRPr sz="700">
              <a:latin typeface="+mn-lt"/>
              <a:cs typeface="Arial MT"/>
            </a:endParaRPr>
          </a:p>
        </p:txBody>
      </p:sp>
      <p:pic>
        <p:nvPicPr>
          <p:cNvPr id="19" name="object 19"/>
          <p:cNvPicPr/>
          <p:nvPr/>
        </p:nvPicPr>
        <p:blipFill>
          <a:blip r:embed="rId2" cstate="print"/>
          <a:stretch>
            <a:fillRect/>
          </a:stretch>
        </p:blipFill>
        <p:spPr>
          <a:xfrm>
            <a:off x="1559044" y="1716620"/>
            <a:ext cx="112196" cy="112196"/>
          </a:xfrm>
          <a:prstGeom prst="rect">
            <a:avLst/>
          </a:prstGeom>
        </p:spPr>
      </p:pic>
      <p:pic>
        <p:nvPicPr>
          <p:cNvPr id="20" name="object 20"/>
          <p:cNvPicPr/>
          <p:nvPr/>
        </p:nvPicPr>
        <p:blipFill>
          <a:blip r:embed="rId3" cstate="print"/>
          <a:stretch>
            <a:fillRect/>
          </a:stretch>
        </p:blipFill>
        <p:spPr>
          <a:xfrm>
            <a:off x="1559044" y="2265262"/>
            <a:ext cx="112196" cy="112196"/>
          </a:xfrm>
          <a:prstGeom prst="rect">
            <a:avLst/>
          </a:prstGeom>
        </p:spPr>
      </p:pic>
      <p:pic>
        <p:nvPicPr>
          <p:cNvPr id="21" name="object 21"/>
          <p:cNvPicPr/>
          <p:nvPr/>
        </p:nvPicPr>
        <p:blipFill>
          <a:blip r:embed="rId4" cstate="print"/>
          <a:stretch>
            <a:fillRect/>
          </a:stretch>
        </p:blipFill>
        <p:spPr>
          <a:xfrm>
            <a:off x="3028566" y="2231692"/>
            <a:ext cx="230314" cy="179336"/>
          </a:xfrm>
          <a:prstGeom prst="rect">
            <a:avLst/>
          </a:prstGeom>
        </p:spPr>
      </p:pic>
      <p:pic>
        <p:nvPicPr>
          <p:cNvPr id="22" name="object 22"/>
          <p:cNvPicPr/>
          <p:nvPr/>
        </p:nvPicPr>
        <p:blipFill>
          <a:blip r:embed="rId5" cstate="print"/>
          <a:stretch>
            <a:fillRect/>
          </a:stretch>
        </p:blipFill>
        <p:spPr>
          <a:xfrm>
            <a:off x="2949824" y="1683050"/>
            <a:ext cx="230314" cy="179336"/>
          </a:xfrm>
          <a:prstGeom prst="rect">
            <a:avLst/>
          </a:prstGeom>
        </p:spPr>
      </p:pic>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19568"/>
            <a:ext cx="3898900" cy="1916935"/>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Tahoma"/>
              </a:rPr>
              <a:t>Civil society is preferred to the state of nature only if</a:t>
            </a:r>
            <a:endParaRPr sz="1100">
              <a:latin typeface="+mn-lt"/>
              <a:cs typeface="Tahoma"/>
            </a:endParaRPr>
          </a:p>
          <a:p>
            <a:pPr>
              <a:lnSpc>
                <a:spcPct val="100000"/>
              </a:lnSpc>
              <a:spcBef>
                <a:spcPts val="390"/>
              </a:spcBef>
            </a:pPr>
            <a:endParaRPr sz="1100">
              <a:latin typeface="+mn-lt"/>
              <a:cs typeface="Tahoma"/>
            </a:endParaRPr>
          </a:p>
          <a:p>
            <a:pPr marL="289560" marR="12065" indent="-177165">
              <a:lnSpc>
                <a:spcPct val="102600"/>
              </a:lnSpc>
              <a:buAutoNum type="arabicPeriod"/>
              <a:tabLst>
                <a:tab pos="289560" algn="l"/>
              </a:tabLst>
            </a:pPr>
            <a:r>
              <a:rPr sz="1100" dirty="0">
                <a:latin typeface="+mn-lt"/>
                <a:cs typeface="Tahoma"/>
              </a:rPr>
              <a:t>The punishment imposed by the state is sufficiently large that individuals prefer to refrain rather than steal.</a:t>
            </a:r>
            <a:endParaRPr sz="1100">
              <a:latin typeface="+mn-lt"/>
              <a:cs typeface="Tahoma"/>
            </a:endParaRPr>
          </a:p>
          <a:p>
            <a:pPr marL="289560">
              <a:lnSpc>
                <a:spcPct val="100000"/>
              </a:lnSpc>
              <a:spcBef>
                <a:spcPts val="330"/>
              </a:spcBef>
            </a:pPr>
            <a:r>
              <a:rPr sz="1100" i="1" dirty="0">
                <a:latin typeface="+mn-lt"/>
                <a:cs typeface="Trebuchet MS"/>
              </a:rPr>
              <a:t>and</a:t>
            </a:r>
            <a:endParaRPr sz="1100">
              <a:latin typeface="+mn-lt"/>
              <a:cs typeface="Trebuchet MS"/>
            </a:endParaRPr>
          </a:p>
          <a:p>
            <a:pPr marL="289560" marR="5080" indent="-177165">
              <a:lnSpc>
                <a:spcPct val="102600"/>
              </a:lnSpc>
              <a:spcBef>
                <a:spcPts val="300"/>
              </a:spcBef>
              <a:buAutoNum type="arabicPeriod" startAt="2"/>
              <a:tabLst>
                <a:tab pos="289560" algn="l"/>
              </a:tabLst>
            </a:pPr>
            <a:r>
              <a:rPr sz="1100" dirty="0">
                <a:latin typeface="+mn-lt"/>
                <a:cs typeface="Tahoma"/>
              </a:rPr>
              <a:t>The tax charged by the state for acting as the policeman isn’t so large that individuals prefer the state of nature to civil society.</a:t>
            </a:r>
            <a:endParaRPr sz="1100">
              <a:latin typeface="+mn-lt"/>
              <a:cs typeface="Tahoma"/>
            </a:endParaRPr>
          </a:p>
          <a:p>
            <a:pPr>
              <a:lnSpc>
                <a:spcPct val="100000"/>
              </a:lnSpc>
            </a:pPr>
            <a:endParaRPr sz="1100">
              <a:latin typeface="+mn-lt"/>
              <a:cs typeface="Tahoma"/>
            </a:endParaRPr>
          </a:p>
          <a:p>
            <a:pPr>
              <a:lnSpc>
                <a:spcPct val="100000"/>
              </a:lnSpc>
              <a:spcBef>
                <a:spcPts val="515"/>
              </a:spcBef>
            </a:pPr>
            <a:endParaRPr sz="1100">
              <a:latin typeface="+mn-lt"/>
              <a:cs typeface="Tahoma"/>
            </a:endParaRPr>
          </a:p>
          <a:p>
            <a:pPr marL="12700">
              <a:lnSpc>
                <a:spcPct val="100000"/>
              </a:lnSpc>
            </a:pPr>
            <a:r>
              <a:rPr sz="1100" dirty="0">
                <a:latin typeface="+mn-lt"/>
                <a:cs typeface="Tahoma"/>
              </a:rPr>
              <a:t>In our particular game, these conditions require </a:t>
            </a:r>
            <a:r>
              <a:rPr sz="1100" i="1" dirty="0">
                <a:latin typeface="+mn-lt"/>
                <a:cs typeface="Verdana"/>
              </a:rPr>
              <a:t>p &gt; </a:t>
            </a:r>
            <a:r>
              <a:rPr sz="1100" dirty="0">
                <a:latin typeface="+mn-lt"/>
                <a:cs typeface="Calibri"/>
              </a:rPr>
              <a:t>1 </a:t>
            </a:r>
            <a:r>
              <a:rPr sz="1100" dirty="0">
                <a:latin typeface="+mn-lt"/>
                <a:cs typeface="Tahoma"/>
              </a:rPr>
              <a:t>and </a:t>
            </a:r>
            <a:r>
              <a:rPr sz="1100" i="1" dirty="0">
                <a:latin typeface="+mn-lt"/>
                <a:cs typeface="Verdana"/>
              </a:rPr>
              <a:t>t &lt; </a:t>
            </a:r>
            <a:r>
              <a:rPr sz="1100" dirty="0">
                <a:latin typeface="+mn-lt"/>
                <a:cs typeface="Calibri"/>
              </a:rPr>
              <a:t>1</a:t>
            </a:r>
            <a:r>
              <a:rPr sz="1100" dirty="0">
                <a:latin typeface="+mn-lt"/>
                <a:cs typeface="Tahoma"/>
              </a:rPr>
              <a:t>.</a:t>
            </a:r>
            <a:endParaRPr sz="1100">
              <a:latin typeface="+mn-lt"/>
              <a:cs typeface="Tahoma"/>
            </a:endParaRPr>
          </a:p>
        </p:txBody>
      </p:sp>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913504" cy="523733"/>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The comparison between the responsibilities that the state imposes on its citizens and the benefits that the citizen obtains from living in civil society is central to the very nature of politics.</a:t>
            </a:r>
          </a:p>
        </p:txBody>
      </p:sp>
    </p:spTree>
  </p:cSld>
  <p:clrMapOvr>
    <a:masterClrMapping/>
  </p:clrMapOvr>
  <p:transition>
    <p:cut/>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985" rIns="0" bIns="0" rtlCol="0">
            <a:spAutoFit/>
          </a:bodyPr>
          <a:lstStyle/>
          <a:p>
            <a:pPr marL="12700" marR="5080">
              <a:lnSpc>
                <a:spcPct val="102600"/>
              </a:lnSpc>
              <a:spcBef>
                <a:spcPts val="55"/>
              </a:spcBef>
            </a:pPr>
            <a:r>
              <a:rPr dirty="0">
                <a:latin typeface="+mn-lt"/>
              </a:rPr>
              <a:t>Hobbes lived through civil and religious war and was therefore willing to allow the state to impose almost any level of taxation in return for protection.</a:t>
            </a:r>
          </a:p>
        </p:txBody>
      </p:sp>
      <p:sp>
        <p:nvSpPr>
          <p:cNvPr id="3" name="object 3"/>
          <p:cNvSpPr txBox="1"/>
          <p:nvPr/>
        </p:nvSpPr>
        <p:spPr>
          <a:xfrm>
            <a:off x="347294" y="1464130"/>
            <a:ext cx="3725545" cy="1068070"/>
          </a:xfrm>
          <a:prstGeom prst="rect">
            <a:avLst/>
          </a:prstGeom>
        </p:spPr>
        <p:txBody>
          <a:bodyPr vert="horz" wrap="square" lIns="0" tIns="6985" rIns="0" bIns="0" rtlCol="0">
            <a:spAutoFit/>
          </a:bodyPr>
          <a:lstStyle/>
          <a:p>
            <a:pPr marL="12700" marR="44450">
              <a:lnSpc>
                <a:spcPct val="102600"/>
              </a:lnSpc>
              <a:spcBef>
                <a:spcPts val="55"/>
              </a:spcBef>
            </a:pPr>
            <a:r>
              <a:rPr sz="1100" dirty="0">
                <a:latin typeface="+mn-lt"/>
                <a:cs typeface="Tahoma"/>
              </a:rPr>
              <a:t>Locke saw the state of nature as workable, if inefficient, and so wanted more restrictions on the state.</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080">
              <a:lnSpc>
                <a:spcPct val="102699"/>
              </a:lnSpc>
            </a:pPr>
            <a:r>
              <a:rPr sz="1100" dirty="0">
                <a:solidFill>
                  <a:srgbClr val="00B0F0"/>
                </a:solidFill>
                <a:latin typeface="+mn-lt"/>
                <a:cs typeface="Tahoma"/>
              </a:rPr>
              <a:t>Contemporary debates about civil liberties and the power of the state focus on the same tradeoff.</a:t>
            </a:r>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822700"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creation of the state </a:t>
            </a:r>
            <a:r>
              <a:rPr i="1" dirty="0">
                <a:latin typeface="+mn-lt"/>
                <a:cs typeface="Trebuchet MS"/>
              </a:rPr>
              <a:t>may </a:t>
            </a:r>
            <a:r>
              <a:rPr dirty="0">
                <a:latin typeface="+mn-lt"/>
              </a:rPr>
              <a:t>solve the problem individuals have with each other, but it creates a problem between individuals and the state.</a:t>
            </a:r>
          </a:p>
        </p:txBody>
      </p:sp>
      <p:sp>
        <p:nvSpPr>
          <p:cNvPr id="3" name="object 3"/>
          <p:cNvSpPr txBox="1"/>
          <p:nvPr/>
        </p:nvSpPr>
        <p:spPr>
          <a:xfrm>
            <a:off x="347294" y="1735009"/>
            <a:ext cx="351155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If we surrender control over violence to the state, what is to prevent the state from using this power against us?</a:t>
            </a:r>
          </a:p>
        </p:txBody>
      </p:sp>
    </p:spTree>
  </p:cSld>
  <p:clrMapOvr>
    <a:masterClrMapping/>
  </p:clrMapOvr>
  <p:transition>
    <p:cut/>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3352800"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Social Contract View of the State: Overview</a:t>
            </a:r>
            <a:endParaRPr sz="1400">
              <a:latin typeface="+mn-lt"/>
            </a:endParaRPr>
          </a:p>
        </p:txBody>
      </p:sp>
      <p:sp>
        <p:nvSpPr>
          <p:cNvPr id="3" name="object 3"/>
          <p:cNvSpPr txBox="1"/>
          <p:nvPr/>
        </p:nvSpPr>
        <p:spPr>
          <a:xfrm>
            <a:off x="347294" y="606766"/>
            <a:ext cx="3811904" cy="2309863"/>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The state is created when individuals contract with each other to create a centralized authority (the state) that can prevent or resolve conflicts of interest they have with each other.</a:t>
            </a:r>
            <a:endParaRPr sz="1100">
              <a:latin typeface="+mn-lt"/>
              <a:cs typeface="Tahoma"/>
            </a:endParaRPr>
          </a:p>
          <a:p>
            <a:pPr marL="12700" marR="12065">
              <a:lnSpc>
                <a:spcPct val="317400"/>
              </a:lnSpc>
            </a:pPr>
            <a:r>
              <a:rPr sz="1100" dirty="0">
                <a:latin typeface="+mn-lt"/>
                <a:cs typeface="Tahoma"/>
              </a:rPr>
              <a:t>State creation is a voluntary, consensual, and intentional process. The state has a duty to protect its citizens.</a:t>
            </a:r>
            <a:endParaRPr sz="1100">
              <a:latin typeface="+mn-lt"/>
              <a:cs typeface="Tahoma"/>
            </a:endParaRPr>
          </a:p>
          <a:p>
            <a:pPr>
              <a:lnSpc>
                <a:spcPct val="100000"/>
              </a:lnSpc>
            </a:pPr>
            <a:endParaRPr sz="1100">
              <a:latin typeface="+mn-lt"/>
              <a:cs typeface="Tahoma"/>
            </a:endParaRPr>
          </a:p>
          <a:p>
            <a:pPr>
              <a:lnSpc>
                <a:spcPct val="100000"/>
              </a:lnSpc>
              <a:spcBef>
                <a:spcPts val="180"/>
              </a:spcBef>
            </a:pPr>
            <a:endParaRPr sz="1100">
              <a:latin typeface="+mn-lt"/>
              <a:cs typeface="Tahoma"/>
            </a:endParaRPr>
          </a:p>
          <a:p>
            <a:pPr marL="12700" marR="5715">
              <a:lnSpc>
                <a:spcPct val="102600"/>
              </a:lnSpc>
            </a:pPr>
            <a:r>
              <a:rPr sz="1100" dirty="0">
                <a:latin typeface="+mn-lt"/>
                <a:cs typeface="Tahoma"/>
              </a:rPr>
              <a:t>The state is viewed as a magnet of civil peace and social order, a ‘civilizing’ force that attracts individuals into its orbit.</a:t>
            </a:r>
            <a:endParaRPr sz="1100">
              <a:latin typeface="+mn-lt"/>
              <a:cs typeface="Tahoma"/>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91287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A </a:t>
            </a:r>
            <a:r>
              <a:rPr sz="1100" dirty="0">
                <a:solidFill>
                  <a:srgbClr val="00B0F0"/>
                </a:solidFill>
                <a:latin typeface="+mn-lt"/>
                <a:cs typeface="Tahoma"/>
              </a:rPr>
              <a:t>failed state </a:t>
            </a:r>
            <a:r>
              <a:rPr sz="1100" dirty="0">
                <a:latin typeface="+mn-lt"/>
                <a:cs typeface="Tahoma"/>
              </a:rPr>
              <a:t>is a state-like entity that cannot coerce and is unable to successfully control the inhabitants in a given territory.</a:t>
            </a:r>
          </a:p>
        </p:txBody>
      </p:sp>
    </p:spTree>
  </p:cSld>
  <p:clrMapOvr>
    <a:masterClrMapping/>
  </p:clrMapOvr>
  <p:transition>
    <p:cut/>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0997" y="1196975"/>
            <a:ext cx="2668105"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Predatory View of the State</a:t>
            </a:r>
          </a:p>
        </p:txBody>
      </p:sp>
    </p:spTree>
  </p:cSld>
  <p:clrMapOvr>
    <a:masterClrMapping/>
  </p:clrMapOvr>
  <p:transition>
    <p:cut/>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36804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The predatory view of the state proposes a quite different explanation for the emergence and role of the state.</a:t>
            </a:r>
            <a:endParaRPr sz="1100">
              <a:solidFill>
                <a:srgbClr val="00B0F0"/>
              </a:solidFill>
              <a:latin typeface="+mn-lt"/>
              <a:cs typeface="Tahoma"/>
            </a:endParaRPr>
          </a:p>
        </p:txBody>
      </p:sp>
    </p:spTree>
  </p:cSld>
  <p:clrMapOvr>
    <a:masterClrMapping/>
  </p:clrMapOvr>
  <p:transition>
    <p:cut/>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89951"/>
            <a:ext cx="3818254"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state emerges as an unintentional by-product of individuals seeking increased power, authority, and domination over others in an anarchic environment.</a:t>
            </a:r>
          </a:p>
        </p:txBody>
      </p:sp>
      <p:sp>
        <p:nvSpPr>
          <p:cNvPr id="3" name="object 3"/>
          <p:cNvSpPr txBox="1"/>
          <p:nvPr/>
        </p:nvSpPr>
        <p:spPr>
          <a:xfrm>
            <a:off x="347294" y="1666175"/>
            <a:ext cx="3783329" cy="523733"/>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Unless prevented by competing forces, the desire for security and domination can lead to the emergence of a centralized political hierarchy that concentrates power in the hands of an elite few.</a:t>
            </a:r>
            <a:endParaRPr sz="1100">
              <a:latin typeface="+mn-lt"/>
              <a:cs typeface="Tahoma"/>
            </a:endParaRPr>
          </a:p>
        </p:txBody>
      </p:sp>
    </p:spTree>
  </p:cSld>
  <p:clrMapOvr>
    <a:masterClrMapping/>
  </p:clrMapOvr>
  <p:transition>
    <p:cut/>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21130"/>
            <a:ext cx="3862704"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search for power often leads to the creation of institutions we typically associate with the state: police force, military, bureaucracy, judiciary, tax system, and so on.</a:t>
            </a:r>
          </a:p>
        </p:txBody>
      </p:sp>
      <p:sp>
        <p:nvSpPr>
          <p:cNvPr id="3" name="object 3"/>
          <p:cNvSpPr txBox="1"/>
          <p:nvPr/>
        </p:nvSpPr>
        <p:spPr>
          <a:xfrm>
            <a:off x="347294" y="1597354"/>
            <a:ext cx="3913504" cy="70802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The individuals who seek and obtain power don’t create these institutions with the goal of creating the state. Instead, they create them because these institutions help them achieve their</a:t>
            </a:r>
            <a:r>
              <a:rPr sz="1100" dirty="0">
                <a:solidFill>
                  <a:srgbClr val="00B0F0"/>
                </a:solidFill>
                <a:latin typeface="+mn-lt"/>
                <a:cs typeface="Tahoma"/>
              </a:rPr>
              <a:t> goal of staying in power.</a:t>
            </a:r>
          </a:p>
        </p:txBody>
      </p:sp>
    </p:spTree>
  </p:cSld>
  <p:clrMapOvr>
    <a:masterClrMapping/>
  </p:clrMapOvr>
  <p:transition>
    <p:cut/>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creation of the state isn’t an intentional or consensual process, and there’s no presumption the state has a duty to protect its citizens.</a:t>
            </a:r>
          </a:p>
        </p:txBody>
      </p:sp>
      <p:sp>
        <p:nvSpPr>
          <p:cNvPr id="3" name="object 3"/>
          <p:cNvSpPr txBox="1"/>
          <p:nvPr/>
        </p:nvSpPr>
        <p:spPr>
          <a:xfrm>
            <a:off x="347294" y="1453348"/>
            <a:ext cx="3912870" cy="1062278"/>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There’s an explicit recognition that the interests of state elites may well be in conflict with those of the citizenry.</a:t>
            </a:r>
            <a:endParaRPr sz="1100">
              <a:latin typeface="+mn-lt"/>
              <a:cs typeface="Tahoma"/>
            </a:endParaRPr>
          </a:p>
          <a:p>
            <a:pPr>
              <a:lnSpc>
                <a:spcPct val="100000"/>
              </a:lnSpc>
            </a:pPr>
            <a:endParaRPr sz="1100">
              <a:latin typeface="+mn-lt"/>
              <a:cs typeface="Tahoma"/>
            </a:endParaRPr>
          </a:p>
          <a:p>
            <a:pPr>
              <a:lnSpc>
                <a:spcPct val="100000"/>
              </a:lnSpc>
              <a:spcBef>
                <a:spcPts val="180"/>
              </a:spcBef>
            </a:pPr>
            <a:endParaRPr sz="1100">
              <a:latin typeface="+mn-lt"/>
              <a:cs typeface="Tahoma"/>
            </a:endParaRPr>
          </a:p>
          <a:p>
            <a:pPr marL="12700" marR="175895">
              <a:lnSpc>
                <a:spcPct val="102600"/>
              </a:lnSpc>
            </a:pPr>
            <a:r>
              <a:rPr sz="1100" dirty="0">
                <a:latin typeface="+mn-lt"/>
                <a:cs typeface="Tahoma"/>
              </a:rPr>
              <a:t>The masses aren’t necessarily in a rush to enter the state’s orbit and may actively seek to prevent the emergence of the state.</a:t>
            </a:r>
            <a:endParaRPr sz="1100">
              <a:latin typeface="+mn-lt"/>
              <a:cs typeface="Tahoma"/>
            </a:endParaRPr>
          </a:p>
        </p:txBody>
      </p:sp>
    </p:spTree>
  </p:cSld>
  <p:clrMapOvr>
    <a:masterClrMapping/>
  </p:clrMapOvr>
  <p:transition>
    <p:cut/>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95300" y="72527"/>
            <a:ext cx="3469004"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The Market for Protection</a:t>
            </a:r>
            <a:endParaRPr sz="1400">
              <a:latin typeface="+mn-lt"/>
            </a:endParaRPr>
          </a:p>
        </p:txBody>
      </p:sp>
      <p:sp>
        <p:nvSpPr>
          <p:cNvPr id="3" name="object 3"/>
          <p:cNvSpPr txBox="1"/>
          <p:nvPr/>
        </p:nvSpPr>
        <p:spPr>
          <a:xfrm>
            <a:off x="347294" y="1032432"/>
            <a:ext cx="3662045" cy="123662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The predatory view of the state posits a history that starts out pretty close to the state of nature imagined by social contract theorists.</a:t>
            </a:r>
          </a:p>
          <a:p>
            <a:pPr>
              <a:lnSpc>
                <a:spcPct val="100000"/>
              </a:lnSpc>
            </a:pPr>
            <a:endParaRPr sz="1100" dirty="0">
              <a:latin typeface="+mn-lt"/>
              <a:cs typeface="Tahoma"/>
            </a:endParaRPr>
          </a:p>
          <a:p>
            <a:pPr>
              <a:lnSpc>
                <a:spcPct val="100000"/>
              </a:lnSpc>
              <a:spcBef>
                <a:spcPts val="180"/>
              </a:spcBef>
            </a:pPr>
            <a:endParaRPr sz="1100" dirty="0">
              <a:solidFill>
                <a:srgbClr val="00B0F0"/>
              </a:solidFill>
              <a:latin typeface="+mn-lt"/>
              <a:cs typeface="Tahoma"/>
            </a:endParaRPr>
          </a:p>
          <a:p>
            <a:pPr marL="12700" marR="104139">
              <a:lnSpc>
                <a:spcPct val="102600"/>
              </a:lnSpc>
            </a:pPr>
            <a:r>
              <a:rPr sz="1100" dirty="0">
                <a:solidFill>
                  <a:srgbClr val="00B0F0"/>
                </a:solidFill>
                <a:latin typeface="+mn-lt"/>
                <a:cs typeface="Tahoma"/>
              </a:rPr>
              <a:t>Some individuals have a comparative advantage in the use of violence and thus have an incentive to provide protection.</a:t>
            </a:r>
          </a:p>
        </p:txBody>
      </p:sp>
    </p:spTree>
  </p:cSld>
  <p:clrMapOvr>
    <a:masterClrMapping/>
  </p:clrMapOvr>
  <p:transition>
    <p:cut/>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98880"/>
            <a:ext cx="387350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As with the social contract view, the predatory view sees the state as an organization that trades security for revenue.</a:t>
            </a:r>
          </a:p>
        </p:txBody>
      </p:sp>
      <p:sp>
        <p:nvSpPr>
          <p:cNvPr id="3" name="object 3"/>
          <p:cNvSpPr txBox="1"/>
          <p:nvPr/>
        </p:nvSpPr>
        <p:spPr>
          <a:xfrm>
            <a:off x="347294" y="1203031"/>
            <a:ext cx="3853179" cy="1062278"/>
          </a:xfrm>
          <a:prstGeom prst="rect">
            <a:avLst/>
          </a:prstGeom>
        </p:spPr>
        <p:txBody>
          <a:bodyPr vert="horz" wrap="square" lIns="0" tIns="6985" rIns="0" bIns="0" rtlCol="0">
            <a:spAutoFit/>
          </a:bodyPr>
          <a:lstStyle/>
          <a:p>
            <a:pPr marL="12700" marR="62865">
              <a:lnSpc>
                <a:spcPct val="102600"/>
              </a:lnSpc>
              <a:spcBef>
                <a:spcPts val="55"/>
              </a:spcBef>
            </a:pPr>
            <a:r>
              <a:rPr sz="1100" dirty="0">
                <a:latin typeface="+mn-lt"/>
                <a:cs typeface="Tahoma"/>
              </a:rPr>
              <a:t>But it’s not an impartial third-party enforcer that selflessly solves the collective dilemmas that exist between members of society.</a:t>
            </a:r>
          </a:p>
          <a:p>
            <a:pPr>
              <a:lnSpc>
                <a:spcPct val="100000"/>
              </a:lnSpc>
            </a:pPr>
            <a:endParaRPr sz="1100" dirty="0">
              <a:latin typeface="+mn-lt"/>
              <a:cs typeface="Tahoma"/>
            </a:endParaRPr>
          </a:p>
          <a:p>
            <a:pPr>
              <a:lnSpc>
                <a:spcPct val="100000"/>
              </a:lnSpc>
              <a:spcBef>
                <a:spcPts val="180"/>
              </a:spcBef>
            </a:pPr>
            <a:endParaRPr sz="1100" dirty="0">
              <a:solidFill>
                <a:srgbClr val="00B0F0"/>
              </a:solidFill>
              <a:latin typeface="+mn-lt"/>
              <a:cs typeface="Tahoma"/>
            </a:endParaRPr>
          </a:p>
          <a:p>
            <a:pPr marL="12700" marR="5080">
              <a:lnSpc>
                <a:spcPct val="102699"/>
              </a:lnSpc>
            </a:pPr>
            <a:r>
              <a:rPr sz="1100" dirty="0">
                <a:solidFill>
                  <a:srgbClr val="00B0F0"/>
                </a:solidFill>
                <a:latin typeface="+mn-lt"/>
                <a:cs typeface="Tahoma"/>
              </a:rPr>
              <a:t>Instead, the state resembles a form of organized crime and can be viewed as an extortion racket (Charles Tilly).</a:t>
            </a:r>
          </a:p>
        </p:txBody>
      </p:sp>
    </p:spTree>
  </p:cSld>
  <p:clrMapOvr>
    <a:masterClrMapping/>
  </p:clrMapOvr>
  <p:transition>
    <p:cut/>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57759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There’s no reason to believe there’d be only one ‘firm’ selling security.</a:t>
            </a:r>
          </a:p>
        </p:txBody>
      </p:sp>
      <p:sp>
        <p:nvSpPr>
          <p:cNvPr id="3" name="object 3"/>
          <p:cNvSpPr txBox="1"/>
          <p:nvPr/>
        </p:nvSpPr>
        <p:spPr>
          <a:xfrm>
            <a:off x="347294" y="1562936"/>
            <a:ext cx="3913504"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As a result, those who specialize in the provision of security face their own sort of security dilemma in that they have potential rivals constantly vying to take their place.</a:t>
            </a:r>
            <a:endParaRPr sz="1100">
              <a:latin typeface="+mn-lt"/>
              <a:cs typeface="Tahoma"/>
            </a:endParaRPr>
          </a:p>
        </p:txBody>
      </p:sp>
    </p:spTree>
  </p:cSld>
  <p:clrMapOvr>
    <a:masterClrMapping/>
  </p:clrMapOvr>
  <p:transition>
    <p:cut/>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08290"/>
            <a:ext cx="3743325"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Gangs in Medell</a:t>
            </a:r>
            <a:r>
              <a:rPr lang="en-US" dirty="0">
                <a:latin typeface="+mn-lt"/>
              </a:rPr>
              <a:t>í</a:t>
            </a:r>
            <a:r>
              <a:rPr dirty="0">
                <a:latin typeface="+mn-lt"/>
              </a:rPr>
              <a:t>n, Colombia compete both with each other and the state in the provision of order and the collection of taxes (Christopher Blattman).</a:t>
            </a:r>
          </a:p>
        </p:txBody>
      </p:sp>
      <p:sp>
        <p:nvSpPr>
          <p:cNvPr id="3" name="object 3"/>
          <p:cNvSpPr txBox="1"/>
          <p:nvPr/>
        </p:nvSpPr>
        <p:spPr>
          <a:xfrm>
            <a:off x="347294" y="1384514"/>
            <a:ext cx="3851275" cy="1240155"/>
          </a:xfrm>
          <a:prstGeom prst="rect">
            <a:avLst/>
          </a:prstGeom>
        </p:spPr>
        <p:txBody>
          <a:bodyPr vert="horz" wrap="square" lIns="0" tIns="6985" rIns="0" bIns="0" rtlCol="0">
            <a:spAutoFit/>
          </a:bodyPr>
          <a:lstStyle/>
          <a:p>
            <a:pPr marL="12700" marR="5080">
              <a:lnSpc>
                <a:spcPct val="102699"/>
              </a:lnSpc>
              <a:spcBef>
                <a:spcPts val="55"/>
              </a:spcBef>
            </a:pPr>
            <a:r>
              <a:rPr sz="1100" dirty="0">
                <a:latin typeface="+mn-lt"/>
                <a:cs typeface="Tahoma"/>
              </a:rPr>
              <a:t>Prison gangs are often responsible for the maintenance of order in many American prisons (David Skarbek).</a:t>
            </a:r>
          </a:p>
          <a:p>
            <a:pPr>
              <a:lnSpc>
                <a:spcPct val="100000"/>
              </a:lnSpc>
            </a:pPr>
            <a:endParaRPr sz="1100" dirty="0">
              <a:latin typeface="+mn-lt"/>
              <a:cs typeface="Tahoma"/>
            </a:endParaRPr>
          </a:p>
          <a:p>
            <a:pPr>
              <a:lnSpc>
                <a:spcPct val="100000"/>
              </a:lnSpc>
              <a:spcBef>
                <a:spcPts val="180"/>
              </a:spcBef>
            </a:pPr>
            <a:endParaRPr sz="1100" dirty="0">
              <a:solidFill>
                <a:srgbClr val="00B0F0"/>
              </a:solidFill>
              <a:latin typeface="+mn-lt"/>
              <a:cs typeface="Tahoma"/>
            </a:endParaRPr>
          </a:p>
          <a:p>
            <a:pPr marL="12700" marR="92075">
              <a:lnSpc>
                <a:spcPct val="102600"/>
              </a:lnSpc>
            </a:pPr>
            <a:r>
              <a:rPr sz="1100" dirty="0">
                <a:solidFill>
                  <a:srgbClr val="00B0F0"/>
                </a:solidFill>
                <a:latin typeface="+mn-lt"/>
                <a:cs typeface="Tahoma"/>
              </a:rPr>
              <a:t>The ‘state’ is just a gang that’s managed to establish something like a monopoly position in the market for protection over a substantial territory.</a:t>
            </a:r>
          </a:p>
        </p:txBody>
      </p:sp>
    </p:spTree>
  </p:cSld>
  <p:clrMapOvr>
    <a:masterClrMapping/>
  </p:clrMapOvr>
  <p:transition>
    <p:cut/>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87032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concern for security on the part of potential rulers leads them to build and use their power to extract resources from others.</a:t>
            </a:r>
          </a:p>
        </p:txBody>
      </p:sp>
      <p:sp>
        <p:nvSpPr>
          <p:cNvPr id="3" name="object 3"/>
          <p:cNvSpPr txBox="1">
            <a:spLocks noGrp="1"/>
          </p:cNvSpPr>
          <p:nvPr>
            <p:ph type="body" idx="1"/>
          </p:nvPr>
        </p:nvSpPr>
        <p:spPr>
          <a:xfrm>
            <a:off x="347294" y="1212442"/>
            <a:ext cx="3913504" cy="1306126"/>
          </a:xfrm>
          <a:prstGeom prst="rect">
            <a:avLst/>
          </a:prstGeom>
        </p:spPr>
        <p:txBody>
          <a:bodyPr vert="horz" wrap="square" lIns="0" tIns="75818" rIns="0" bIns="0" rtlCol="0">
            <a:spAutoFit/>
          </a:bodyPr>
          <a:lstStyle/>
          <a:p>
            <a:pPr marL="12700" marR="235585">
              <a:lnSpc>
                <a:spcPct val="102600"/>
              </a:lnSpc>
              <a:spcBef>
                <a:spcPts val="55"/>
              </a:spcBef>
            </a:pPr>
            <a:r>
              <a:rPr dirty="0">
                <a:latin typeface="+mn-lt"/>
              </a:rPr>
              <a:t>State institutions such as a security apparatus and bureaucracy help rulers extract the resources they need to stay in power.</a:t>
            </a:r>
          </a:p>
          <a:p>
            <a:pPr>
              <a:lnSpc>
                <a:spcPct val="100000"/>
              </a:lnSpc>
            </a:pPr>
            <a:endParaRPr dirty="0">
              <a:latin typeface="+mn-lt"/>
            </a:endParaRPr>
          </a:p>
          <a:p>
            <a:pPr>
              <a:lnSpc>
                <a:spcPct val="100000"/>
              </a:lnSpc>
              <a:spcBef>
                <a:spcPts val="180"/>
              </a:spcBef>
            </a:pPr>
            <a:endParaRPr dirty="0">
              <a:latin typeface="+mn-lt"/>
            </a:endParaRPr>
          </a:p>
          <a:p>
            <a:pPr marL="12700" marR="5080">
              <a:lnSpc>
                <a:spcPct val="102600"/>
              </a:lnSpc>
            </a:pPr>
            <a:r>
              <a:rPr dirty="0">
                <a:latin typeface="+mn-lt"/>
              </a:rPr>
              <a:t>Rulers have experimented with many different types of state institutions and forms of centralized political hierarchy in the hopes of gaining a survival advantage over their rivals.</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51142" rIns="0" bIns="0" rtlCol="0">
            <a:spAutoFit/>
          </a:bodyPr>
          <a:lstStyle/>
          <a:p>
            <a:pPr marL="12700">
              <a:lnSpc>
                <a:spcPct val="100000"/>
              </a:lnSpc>
              <a:spcBef>
                <a:spcPts val="90"/>
              </a:spcBef>
            </a:pPr>
            <a:r>
              <a:rPr dirty="0">
                <a:latin typeface="+mn-lt"/>
              </a:rPr>
              <a:t>In reality, there is a continuum of </a:t>
            </a:r>
            <a:r>
              <a:rPr dirty="0">
                <a:solidFill>
                  <a:srgbClr val="00B0F0"/>
                </a:solidFill>
                <a:latin typeface="+mn-lt"/>
              </a:rPr>
              <a:t>‘stateness’ </a:t>
            </a:r>
            <a:r>
              <a:rPr dirty="0">
                <a:latin typeface="+mn-lt"/>
              </a:rPr>
              <a:t>or state effectiveness.</a:t>
            </a:r>
          </a:p>
        </p:txBody>
      </p:sp>
      <p:sp>
        <p:nvSpPr>
          <p:cNvPr id="3" name="object 3"/>
          <p:cNvSpPr txBox="1"/>
          <p:nvPr/>
        </p:nvSpPr>
        <p:spPr>
          <a:xfrm>
            <a:off x="347294" y="1459685"/>
            <a:ext cx="3808095" cy="53594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Samuel Huntington: </a:t>
            </a:r>
            <a:r>
              <a:rPr sz="1100" dirty="0">
                <a:latin typeface="+mn-lt"/>
                <a:cs typeface="Tahoma"/>
              </a:rPr>
              <a:t>“the most important political distinction among countries concerns not their form of government but their degree of government.”</a:t>
            </a:r>
          </a:p>
        </p:txBody>
      </p:sp>
    </p:spTree>
  </p:cSld>
  <p:clrMapOvr>
    <a:masterClrMapping/>
  </p:clrMapOvr>
  <p:transition>
    <p:cut/>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95300" y="72527"/>
            <a:ext cx="3469004"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The Rise of the State in Early Modern Europe</a:t>
            </a:r>
            <a:endParaRPr sz="1400">
              <a:latin typeface="+mn-lt"/>
            </a:endParaRPr>
          </a:p>
        </p:txBody>
      </p:sp>
      <p:sp>
        <p:nvSpPr>
          <p:cNvPr id="3" name="object 3"/>
          <p:cNvSpPr txBox="1"/>
          <p:nvPr/>
        </p:nvSpPr>
        <p:spPr>
          <a:xfrm>
            <a:off x="347294" y="1170087"/>
            <a:ext cx="3559175" cy="88735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Charles Tilly: </a:t>
            </a:r>
            <a:r>
              <a:rPr sz="1100" dirty="0">
                <a:latin typeface="+mn-lt"/>
                <a:cs typeface="Tahoma"/>
              </a:rPr>
              <a:t>“War makes the state . . . States make war.”</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080">
              <a:lnSpc>
                <a:spcPct val="102600"/>
              </a:lnSpc>
            </a:pPr>
            <a:r>
              <a:rPr sz="1100" dirty="0">
                <a:latin typeface="+mn-lt"/>
                <a:cs typeface="Tahoma"/>
              </a:rPr>
              <a:t>The elimination of internal rivals and the development of the capacity to extract resources is the process of state making.</a:t>
            </a:r>
          </a:p>
        </p:txBody>
      </p:sp>
    </p:spTree>
  </p:cSld>
  <p:clrMapOvr>
    <a:masterClrMapping/>
  </p:clrMapOvr>
  <p:transition>
    <p:cut/>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292225"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Fear of the State</a:t>
            </a:r>
          </a:p>
        </p:txBody>
      </p:sp>
      <p:sp>
        <p:nvSpPr>
          <p:cNvPr id="3" name="object 3"/>
          <p:cNvSpPr txBox="1"/>
          <p:nvPr/>
        </p:nvSpPr>
        <p:spPr>
          <a:xfrm>
            <a:off x="347294" y="750772"/>
            <a:ext cx="3798570" cy="1944370"/>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What’s to prevent the state from predating on the citizenry?</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080">
              <a:lnSpc>
                <a:spcPct val="102600"/>
              </a:lnSpc>
            </a:pPr>
            <a:r>
              <a:rPr sz="1100" dirty="0">
                <a:latin typeface="+mn-lt"/>
                <a:cs typeface="Tahoma"/>
              </a:rPr>
              <a:t>The predatory view of the state doesn’t say that the state will always engage in predation. It does, though, argue that the state will, by definition, have the potential for predation.</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205740">
              <a:lnSpc>
                <a:spcPct val="102600"/>
              </a:lnSpc>
            </a:pPr>
            <a:r>
              <a:rPr sz="1100" dirty="0">
                <a:latin typeface="+mn-lt"/>
                <a:cs typeface="Tahoma"/>
              </a:rPr>
              <a:t>History is replete with examples of states that have chosen to imprison, kill, impoverish, or generally dominate and control society.</a:t>
            </a:r>
          </a:p>
        </p:txBody>
      </p:sp>
    </p:spTree>
  </p:cSld>
  <p:clrMapOvr>
    <a:masterClrMapping/>
  </p:clrMapOvr>
  <p:transition>
    <p:cut/>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2021205"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Early States and Predation</a:t>
            </a:r>
            <a:endParaRPr sz="1400">
              <a:latin typeface="+mn-lt"/>
            </a:endParaRPr>
          </a:p>
        </p:txBody>
      </p:sp>
      <p:sp>
        <p:nvSpPr>
          <p:cNvPr id="3" name="object 3"/>
          <p:cNvSpPr txBox="1"/>
          <p:nvPr/>
        </p:nvSpPr>
        <p:spPr>
          <a:xfrm>
            <a:off x="347294" y="681938"/>
            <a:ext cx="3913504" cy="212385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Until about 12,000 years ago, almost all human experience involved us living in “small, mobile, dispersed, relatively egalitarian, hunting-and-gathering bands” (James Scott).</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080">
              <a:lnSpc>
                <a:spcPct val="102600"/>
              </a:lnSpc>
            </a:pPr>
            <a:r>
              <a:rPr sz="1100" dirty="0">
                <a:latin typeface="+mn-lt"/>
                <a:cs typeface="Tahoma"/>
              </a:rPr>
              <a:t>The </a:t>
            </a:r>
            <a:r>
              <a:rPr sz="1100" dirty="0">
                <a:solidFill>
                  <a:srgbClr val="00B0F0"/>
                </a:solidFill>
                <a:latin typeface="+mn-lt"/>
                <a:cs typeface="Tahoma"/>
              </a:rPr>
              <a:t>Neolithic Revolution </a:t>
            </a:r>
            <a:r>
              <a:rPr sz="1100" dirty="0">
                <a:latin typeface="+mn-lt"/>
                <a:cs typeface="Tahoma"/>
              </a:rPr>
              <a:t>began the transition from a lifestyle based on hunting and gathering to one primarily based on agriculture.</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715">
              <a:lnSpc>
                <a:spcPct val="102600"/>
              </a:lnSpc>
            </a:pPr>
            <a:r>
              <a:rPr sz="1100" dirty="0">
                <a:latin typeface="+mn-lt"/>
                <a:cs typeface="Tahoma"/>
              </a:rPr>
              <a:t>The first agricultural communities emerged in Mesopotamia, ancient Egypt, the Yellow River Valley in China, the Indus Valley in South Asia, and in parts of Mesoamerica.</a:t>
            </a:r>
          </a:p>
        </p:txBody>
      </p:sp>
    </p:spTree>
  </p:cSld>
  <p:clrMapOvr>
    <a:masterClrMapping/>
  </p:clrMapOvr>
  <p:transition>
    <p:cut/>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900416"/>
            <a:ext cx="3902075" cy="1097915"/>
          </a:xfrm>
          <a:prstGeom prst="rect">
            <a:avLst/>
          </a:prstGeom>
        </p:spPr>
        <p:txBody>
          <a:bodyPr vert="horz" wrap="square" lIns="0" tIns="6985" rIns="0" bIns="0" rtlCol="0">
            <a:spAutoFit/>
          </a:bodyPr>
          <a:lstStyle/>
          <a:p>
            <a:pPr marL="25400" marR="179070">
              <a:lnSpc>
                <a:spcPct val="102600"/>
              </a:lnSpc>
              <a:spcBef>
                <a:spcPts val="55"/>
              </a:spcBef>
            </a:pPr>
            <a:r>
              <a:rPr sz="1100" dirty="0">
                <a:solidFill>
                  <a:srgbClr val="00B0F0"/>
                </a:solidFill>
                <a:latin typeface="+mn-lt"/>
                <a:cs typeface="Tahoma"/>
              </a:rPr>
              <a:t>The emergence of agrarian societies played an important role in state formation.</a:t>
            </a:r>
          </a:p>
          <a:p>
            <a:pPr>
              <a:lnSpc>
                <a:spcPct val="100000"/>
              </a:lnSpc>
              <a:spcBef>
                <a:spcPts val="390"/>
              </a:spcBef>
            </a:pPr>
            <a:endParaRPr sz="1100" dirty="0">
              <a:latin typeface="+mn-lt"/>
              <a:cs typeface="Tahoma"/>
            </a:endParaRPr>
          </a:p>
          <a:p>
            <a:pPr marL="299720" marR="17780" indent="-136525">
              <a:lnSpc>
                <a:spcPct val="102600"/>
              </a:lnSpc>
              <a:buFont typeface="Arial"/>
              <a:buChar char="•"/>
              <a:tabLst>
                <a:tab pos="302260" algn="l"/>
              </a:tabLst>
            </a:pPr>
            <a:r>
              <a:rPr sz="1100" dirty="0">
                <a:latin typeface="+mn-lt"/>
                <a:cs typeface="Tahoma"/>
              </a:rPr>
              <a:t>Agricultural production produced a surplus that allowed for 	the emergence of central governance, more complex societies, 	and higher population densities.</a:t>
            </a:r>
          </a:p>
        </p:txBody>
      </p:sp>
    </p:spTree>
  </p:cSld>
  <p:clrMapOvr>
    <a:masterClrMapping/>
  </p:clrMapOvr>
  <p:transition>
    <p:cut/>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65887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This created opportunities for appropriation, stratification, and inequality that individuals seeking power tried to exploit.</a:t>
            </a:r>
          </a:p>
        </p:txBody>
      </p:sp>
      <p:sp>
        <p:nvSpPr>
          <p:cNvPr id="3" name="object 3"/>
          <p:cNvSpPr txBox="1"/>
          <p:nvPr/>
        </p:nvSpPr>
        <p:spPr>
          <a:xfrm>
            <a:off x="347294" y="1562936"/>
            <a:ext cx="3764915" cy="523733"/>
          </a:xfrm>
          <a:prstGeom prst="rect">
            <a:avLst/>
          </a:prstGeom>
        </p:spPr>
        <p:txBody>
          <a:bodyPr vert="horz" wrap="square" lIns="0" tIns="6985" rIns="0" bIns="0" rtlCol="0">
            <a:spAutoFit/>
          </a:bodyPr>
          <a:lstStyle/>
          <a:p>
            <a:pPr marL="12700" marR="5080" algn="just">
              <a:lnSpc>
                <a:spcPct val="102600"/>
              </a:lnSpc>
              <a:spcBef>
                <a:spcPts val="55"/>
              </a:spcBef>
            </a:pPr>
            <a:r>
              <a:rPr sz="1100" dirty="0">
                <a:latin typeface="+mn-lt"/>
                <a:cs typeface="Tahoma"/>
              </a:rPr>
              <a:t>Where they were successful, we start to see the creation of state bureaucracies that sought to control the population and protect the interests of the newly emerging political elites.</a:t>
            </a:r>
            <a:endParaRPr sz="1100">
              <a:latin typeface="+mn-lt"/>
              <a:cs typeface="Tahoma"/>
            </a:endParaRPr>
          </a:p>
        </p:txBody>
      </p:sp>
    </p:spTree>
  </p:cSld>
  <p:clrMapOvr>
    <a:masterClrMapping/>
  </p:clrMapOvr>
  <p:transition>
    <p:cut/>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726057"/>
            <a:ext cx="3213735" cy="1765868"/>
          </a:xfrm>
          <a:prstGeom prst="rect">
            <a:avLst/>
          </a:prstGeom>
        </p:spPr>
        <p:txBody>
          <a:bodyPr vert="horz" wrap="square" lIns="0" tIns="11430" rIns="0" bIns="0" rtlCol="0">
            <a:spAutoFit/>
          </a:bodyPr>
          <a:lstStyle/>
          <a:p>
            <a:pPr marL="38100">
              <a:lnSpc>
                <a:spcPct val="100000"/>
              </a:lnSpc>
              <a:spcBef>
                <a:spcPts val="90"/>
              </a:spcBef>
            </a:pPr>
            <a:r>
              <a:rPr sz="1100" dirty="0">
                <a:solidFill>
                  <a:srgbClr val="00B0F0"/>
                </a:solidFill>
                <a:latin typeface="+mn-lt"/>
                <a:cs typeface="Tahoma"/>
              </a:rPr>
              <a:t>Early state formation was easier when:</a:t>
            </a:r>
          </a:p>
          <a:p>
            <a:pPr>
              <a:lnSpc>
                <a:spcPct val="100000"/>
              </a:lnSpc>
              <a:spcBef>
                <a:spcPts val="420"/>
              </a:spcBef>
            </a:pPr>
            <a:endParaRPr sz="1100" dirty="0">
              <a:latin typeface="+mn-lt"/>
              <a:cs typeface="Tahoma"/>
            </a:endParaRPr>
          </a:p>
          <a:p>
            <a:pPr marL="313055" indent="-136525">
              <a:lnSpc>
                <a:spcPct val="100000"/>
              </a:lnSpc>
              <a:spcBef>
                <a:spcPts val="5"/>
              </a:spcBef>
              <a:buFont typeface="Arial"/>
              <a:buChar char="•"/>
              <a:tabLst>
                <a:tab pos="313055" algn="l"/>
              </a:tabLst>
            </a:pPr>
            <a:r>
              <a:rPr sz="1100" dirty="0">
                <a:latin typeface="+mn-lt"/>
                <a:cs typeface="Tahoma"/>
              </a:rPr>
              <a:t>Agricultural production focused on grains.</a:t>
            </a:r>
          </a:p>
          <a:p>
            <a:pPr marL="313055" indent="-136525">
              <a:lnSpc>
                <a:spcPct val="100000"/>
              </a:lnSpc>
              <a:spcBef>
                <a:spcPts val="330"/>
              </a:spcBef>
              <a:buFont typeface="Arial"/>
              <a:buChar char="•"/>
              <a:tabLst>
                <a:tab pos="313055" algn="l"/>
              </a:tabLst>
            </a:pPr>
            <a:r>
              <a:rPr sz="1100" dirty="0">
                <a:latin typeface="+mn-lt"/>
                <a:cs typeface="Tahoma"/>
              </a:rPr>
              <a:t>The population was geographically concentrated.</a:t>
            </a:r>
          </a:p>
          <a:p>
            <a:pPr marL="313055" indent="-136525">
              <a:lnSpc>
                <a:spcPct val="100000"/>
              </a:lnSpc>
              <a:spcBef>
                <a:spcPts val="335"/>
              </a:spcBef>
              <a:buFont typeface="Arial"/>
              <a:buChar char="•"/>
              <a:tabLst>
                <a:tab pos="313055" algn="l"/>
              </a:tabLst>
            </a:pPr>
            <a:r>
              <a:rPr sz="1100" dirty="0">
                <a:latin typeface="+mn-lt"/>
                <a:cs typeface="Tahoma"/>
              </a:rPr>
              <a:t>The population was immobile.</a:t>
            </a:r>
            <a:endParaRPr lang="en-US" sz="1100" dirty="0">
              <a:latin typeface="+mn-lt"/>
              <a:cs typeface="Tahoma"/>
            </a:endParaRPr>
          </a:p>
          <a:p>
            <a:pPr marL="176530">
              <a:lnSpc>
                <a:spcPct val="100000"/>
              </a:lnSpc>
              <a:spcBef>
                <a:spcPts val="335"/>
              </a:spcBef>
              <a:tabLst>
                <a:tab pos="313055" algn="l"/>
              </a:tabLst>
            </a:pPr>
            <a:endParaRPr sz="1100" dirty="0">
              <a:latin typeface="+mn-lt"/>
              <a:cs typeface="Tahoma"/>
            </a:endParaRPr>
          </a:p>
          <a:p>
            <a:pPr>
              <a:lnSpc>
                <a:spcPct val="100000"/>
              </a:lnSpc>
            </a:pPr>
            <a:endParaRPr sz="1100" dirty="0">
              <a:latin typeface="+mn-lt"/>
              <a:cs typeface="Tahoma"/>
            </a:endParaRPr>
          </a:p>
          <a:p>
            <a:pPr>
              <a:lnSpc>
                <a:spcPct val="100000"/>
              </a:lnSpc>
              <a:spcBef>
                <a:spcPts val="509"/>
              </a:spcBef>
            </a:pPr>
            <a:endParaRPr sz="1100" dirty="0">
              <a:latin typeface="+mn-lt"/>
              <a:cs typeface="Tahoma"/>
            </a:endParaRPr>
          </a:p>
          <a:p>
            <a:pPr marL="1816100">
              <a:lnSpc>
                <a:spcPct val="100000"/>
              </a:lnSpc>
              <a:spcBef>
                <a:spcPts val="5"/>
              </a:spcBef>
            </a:pPr>
            <a:r>
              <a:rPr sz="1100" dirty="0">
                <a:solidFill>
                  <a:srgbClr val="00B0F0"/>
                </a:solidFill>
                <a:latin typeface="+mn-lt"/>
                <a:cs typeface="Tahoma"/>
              </a:rPr>
              <a:t>Why?</a:t>
            </a:r>
          </a:p>
        </p:txBody>
      </p:sp>
    </p:spTree>
  </p:cSld>
  <p:clrMapOvr>
    <a:masterClrMapping/>
  </p:clrMapOvr>
  <p:transition>
    <p:cut/>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6383"/>
            <a:ext cx="362521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Early states recognized the need for manpower to increase the taxable surplus.</a:t>
            </a:r>
          </a:p>
        </p:txBody>
      </p:sp>
      <p:sp>
        <p:nvSpPr>
          <p:cNvPr id="3" name="object 3"/>
          <p:cNvSpPr txBox="1"/>
          <p:nvPr/>
        </p:nvSpPr>
        <p:spPr>
          <a:xfrm>
            <a:off x="347294" y="1140535"/>
            <a:ext cx="3848100" cy="1585306"/>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They adopted policies to restrict people’s mobility and engaged in forced resettlement schemes that brought people from the ‘periphery’ to the center where their labor could be more easily exploited.</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252095" algn="just">
              <a:lnSpc>
                <a:spcPct val="102600"/>
              </a:lnSpc>
            </a:pPr>
            <a:r>
              <a:rPr sz="1100" dirty="0">
                <a:latin typeface="+mn-lt"/>
                <a:cs typeface="Tahoma"/>
              </a:rPr>
              <a:t>Unfree and coerced labor such as </a:t>
            </a:r>
            <a:r>
              <a:rPr sz="1100" dirty="0" err="1">
                <a:latin typeface="+mn-lt"/>
                <a:cs typeface="Tahoma"/>
              </a:rPr>
              <a:t>corv</a:t>
            </a:r>
            <a:r>
              <a:rPr lang="en-US" sz="1100" dirty="0" err="1">
                <a:latin typeface="+mn-lt"/>
                <a:cs typeface="Tahoma"/>
              </a:rPr>
              <a:t>é</a:t>
            </a:r>
            <a:r>
              <a:rPr sz="1100" dirty="0" err="1">
                <a:latin typeface="+mn-lt"/>
                <a:cs typeface="Tahoma"/>
              </a:rPr>
              <a:t>e</a:t>
            </a:r>
            <a:r>
              <a:rPr sz="1100" dirty="0">
                <a:latin typeface="+mn-lt"/>
                <a:cs typeface="Tahoma"/>
              </a:rPr>
              <a:t> labor, debt bondage, serfdom, communal tribute, and various forms of slavery were common in all the earliest states (James Scott).</a:t>
            </a:r>
          </a:p>
        </p:txBody>
      </p:sp>
    </p:spTree>
  </p:cSld>
  <p:clrMapOvr>
    <a:masterClrMapping/>
  </p:clrMapOvr>
  <p:transition>
    <p:cut/>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1287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There was often considerable popular resistance to living within the confines of the states.</a:t>
            </a:r>
          </a:p>
        </p:txBody>
      </p:sp>
      <p:sp>
        <p:nvSpPr>
          <p:cNvPr id="3" name="object 3"/>
          <p:cNvSpPr txBox="1"/>
          <p:nvPr/>
        </p:nvSpPr>
        <p:spPr>
          <a:xfrm>
            <a:off x="347294" y="1281276"/>
            <a:ext cx="3778250" cy="123662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Living in the state frequently meant high levels of taxation, onerous agricultural work, poorer nutrition, and greater exposure to diseases.</a:t>
            </a:r>
            <a:endParaRPr sz="1100">
              <a:latin typeface="+mn-lt"/>
              <a:cs typeface="Tahoma"/>
            </a:endParaRPr>
          </a:p>
          <a:p>
            <a:pPr>
              <a:lnSpc>
                <a:spcPct val="100000"/>
              </a:lnSpc>
            </a:pPr>
            <a:endParaRPr sz="1100">
              <a:latin typeface="+mn-lt"/>
              <a:cs typeface="Tahoma"/>
            </a:endParaRPr>
          </a:p>
          <a:p>
            <a:pPr>
              <a:lnSpc>
                <a:spcPct val="100000"/>
              </a:lnSpc>
              <a:spcBef>
                <a:spcPts val="180"/>
              </a:spcBef>
            </a:pPr>
            <a:endParaRPr sz="1100">
              <a:latin typeface="+mn-lt"/>
              <a:cs typeface="Tahoma"/>
            </a:endParaRPr>
          </a:p>
          <a:p>
            <a:pPr marL="12700" marR="50165">
              <a:lnSpc>
                <a:spcPct val="102600"/>
              </a:lnSpc>
            </a:pPr>
            <a:r>
              <a:rPr sz="1100" dirty="0">
                <a:latin typeface="+mn-lt"/>
                <a:cs typeface="Tahoma"/>
              </a:rPr>
              <a:t>Many people tried to live beyond the reach of the state because they perceived life as a ‘barbarian’ to be preferable.</a:t>
            </a:r>
            <a:endParaRPr sz="1100">
              <a:latin typeface="+mn-lt"/>
              <a:cs typeface="Tahoma"/>
            </a:endParaRPr>
          </a:p>
        </p:txBody>
      </p:sp>
    </p:spTree>
  </p:cSld>
  <p:clrMapOvr>
    <a:masterClrMapping/>
  </p:clrMapOvr>
  <p:transition>
    <p:cut/>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7907"/>
            <a:ext cx="3915511" cy="418884"/>
          </a:xfrm>
          <a:prstGeom prst="rect">
            <a:avLst/>
          </a:prstGeom>
        </p:spPr>
        <p:txBody>
          <a:bodyPr vert="horz" wrap="square" lIns="0" tIns="75806" rIns="0" bIns="0" rtlCol="0">
            <a:spAutoFit/>
          </a:bodyPr>
          <a:lstStyle/>
          <a:p>
            <a:pPr marL="12700" marR="5080">
              <a:lnSpc>
                <a:spcPct val="102600"/>
              </a:lnSpc>
              <a:spcBef>
                <a:spcPts val="55"/>
              </a:spcBef>
            </a:pPr>
            <a:r>
              <a:rPr dirty="0">
                <a:latin typeface="+mn-lt"/>
              </a:rPr>
              <a:t>Fear of the state mean</a:t>
            </a:r>
            <a:r>
              <a:rPr lang="en-US" dirty="0">
                <a:latin typeface="+mn-lt"/>
              </a:rPr>
              <a:t>t</a:t>
            </a:r>
            <a:r>
              <a:rPr dirty="0">
                <a:latin typeface="+mn-lt"/>
              </a:rPr>
              <a:t> that society often tried to prevent the emergence of a centralized political authority.</a:t>
            </a:r>
          </a:p>
        </p:txBody>
      </p:sp>
      <p:sp>
        <p:nvSpPr>
          <p:cNvPr id="3" name="object 3"/>
          <p:cNvSpPr txBox="1"/>
          <p:nvPr/>
        </p:nvSpPr>
        <p:spPr>
          <a:xfrm>
            <a:off x="347294" y="1360879"/>
            <a:ext cx="364934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But</a:t>
            </a:r>
            <a:r>
              <a:rPr sz="1100" dirty="0">
                <a:solidFill>
                  <a:srgbClr val="FF0000"/>
                </a:solidFill>
                <a:latin typeface="+mn-lt"/>
                <a:cs typeface="Tahoma"/>
              </a:rPr>
              <a:t> </a:t>
            </a:r>
            <a:r>
              <a:rPr sz="1100" dirty="0">
                <a:latin typeface="+mn-lt"/>
                <a:cs typeface="Tahoma"/>
              </a:rPr>
              <a:t>doesn’t this mean having to live with the endemic conflict associated with the Hobbesian state of nature?</a:t>
            </a:r>
          </a:p>
        </p:txBody>
      </p:sp>
    </p:spTree>
  </p:cSld>
  <p:clrMapOvr>
    <a:masterClrMapping/>
  </p:clrMapOvr>
  <p:transition>
    <p:cut/>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7907"/>
            <a:ext cx="3915511" cy="418884"/>
          </a:xfrm>
          <a:prstGeom prst="rect">
            <a:avLst/>
          </a:prstGeom>
        </p:spPr>
        <p:txBody>
          <a:bodyPr vert="horz" wrap="square" lIns="0" tIns="75806" rIns="0" bIns="0" rtlCol="0">
            <a:spAutoFit/>
          </a:bodyPr>
          <a:lstStyle/>
          <a:p>
            <a:pPr marL="12700" marR="5080">
              <a:lnSpc>
                <a:spcPct val="102600"/>
              </a:lnSpc>
              <a:spcBef>
                <a:spcPts val="55"/>
              </a:spcBef>
            </a:pPr>
            <a:r>
              <a:rPr dirty="0">
                <a:latin typeface="+mn-lt"/>
              </a:rPr>
              <a:t>Fear of the state mean that society often tried to prevent the emergence of a centralized political authority.</a:t>
            </a:r>
          </a:p>
        </p:txBody>
      </p:sp>
      <p:sp>
        <p:nvSpPr>
          <p:cNvPr id="3" name="object 3"/>
          <p:cNvSpPr txBox="1"/>
          <p:nvPr/>
        </p:nvSpPr>
        <p:spPr>
          <a:xfrm>
            <a:off x="347294" y="1360879"/>
            <a:ext cx="3649345" cy="106807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But</a:t>
            </a:r>
            <a:r>
              <a:rPr sz="1100" dirty="0">
                <a:solidFill>
                  <a:srgbClr val="FF0000"/>
                </a:solidFill>
                <a:latin typeface="+mn-lt"/>
                <a:cs typeface="Tahoma"/>
              </a:rPr>
              <a:t> </a:t>
            </a:r>
            <a:r>
              <a:rPr sz="1100" dirty="0">
                <a:latin typeface="+mn-lt"/>
                <a:cs typeface="Tahoma"/>
              </a:rPr>
              <a:t>doesn’t this mean having to live with the endemic conflict associated with the Hobbesian state of nature?</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135890">
              <a:lnSpc>
                <a:spcPct val="102600"/>
              </a:lnSpc>
            </a:pPr>
            <a:r>
              <a:rPr sz="1100" dirty="0">
                <a:solidFill>
                  <a:srgbClr val="00B0F0"/>
                </a:solidFill>
                <a:latin typeface="+mn-lt"/>
                <a:cs typeface="Tahoma"/>
              </a:rPr>
              <a:t>Often times, yes. But relative peace was sometimes possible without the state.</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76610" y="21154"/>
            <a:ext cx="4377101" cy="3331828"/>
          </a:xfrm>
          <a:prstGeom prst="rect">
            <a:avLst/>
          </a:prstGeom>
        </p:spPr>
      </p:pic>
      <p:sp>
        <p:nvSpPr>
          <p:cNvPr id="3" name="object 3"/>
          <p:cNvSpPr txBox="1"/>
          <p:nvPr/>
        </p:nvSpPr>
        <p:spPr>
          <a:xfrm>
            <a:off x="2193480" y="3168102"/>
            <a:ext cx="131889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State Fragility in 2023</a:t>
            </a:r>
          </a:p>
        </p:txBody>
      </p:sp>
    </p:spTree>
  </p:cSld>
  <p:clrMapOvr>
    <a:masterClrMapping/>
  </p:clrMapOvr>
  <p:transition>
    <p:cut/>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364298"/>
            <a:ext cx="3907790" cy="2476500"/>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Story 1: Competition and Incentives to Collude</a:t>
            </a:r>
          </a:p>
          <a:p>
            <a:pPr>
              <a:lnSpc>
                <a:spcPct val="100000"/>
              </a:lnSpc>
            </a:pPr>
            <a:endParaRPr sz="1100" dirty="0">
              <a:latin typeface="+mn-lt"/>
              <a:cs typeface="Tahoma"/>
            </a:endParaRPr>
          </a:p>
          <a:p>
            <a:pPr>
              <a:lnSpc>
                <a:spcPct val="100000"/>
              </a:lnSpc>
              <a:spcBef>
                <a:spcPts val="175"/>
              </a:spcBef>
            </a:pPr>
            <a:endParaRPr sz="1100" dirty="0">
              <a:latin typeface="+mn-lt"/>
              <a:cs typeface="Tahoma"/>
            </a:endParaRPr>
          </a:p>
          <a:p>
            <a:pPr marL="12700" marR="276225">
              <a:lnSpc>
                <a:spcPct val="102699"/>
              </a:lnSpc>
              <a:spcBef>
                <a:spcPts val="5"/>
              </a:spcBef>
            </a:pPr>
            <a:r>
              <a:rPr sz="1100" dirty="0">
                <a:latin typeface="+mn-lt"/>
                <a:cs typeface="Tahoma"/>
              </a:rPr>
              <a:t>Various providers of security may arise and compete with each other and the incipient state.</a:t>
            </a:r>
          </a:p>
          <a:p>
            <a:pPr>
              <a:lnSpc>
                <a:spcPct val="100000"/>
              </a:lnSpc>
            </a:pPr>
            <a:endParaRPr sz="1100" dirty="0">
              <a:latin typeface="+mn-lt"/>
              <a:cs typeface="Tahoma"/>
            </a:endParaRPr>
          </a:p>
          <a:p>
            <a:pPr>
              <a:lnSpc>
                <a:spcPct val="100000"/>
              </a:lnSpc>
              <a:spcBef>
                <a:spcPts val="175"/>
              </a:spcBef>
            </a:pPr>
            <a:endParaRPr sz="1100" dirty="0">
              <a:latin typeface="+mn-lt"/>
              <a:cs typeface="Tahoma"/>
            </a:endParaRPr>
          </a:p>
          <a:p>
            <a:pPr marL="12700" marR="5080">
              <a:lnSpc>
                <a:spcPct val="102600"/>
              </a:lnSpc>
              <a:spcBef>
                <a:spcPts val="5"/>
              </a:spcBef>
            </a:pPr>
            <a:r>
              <a:rPr sz="1100" dirty="0">
                <a:latin typeface="+mn-lt"/>
                <a:cs typeface="Tahoma"/>
              </a:rPr>
              <a:t>Conflict is costly and so they have an incentive to bargain with each other. This often results in them colluding with each other to extract resources from the citizens they’re purportedly in the business of protecting.</a:t>
            </a:r>
          </a:p>
          <a:p>
            <a:pPr>
              <a:lnSpc>
                <a:spcPct val="100000"/>
              </a:lnSpc>
            </a:pPr>
            <a:endParaRPr sz="1100" dirty="0">
              <a:latin typeface="+mn-lt"/>
              <a:cs typeface="Tahoma"/>
            </a:endParaRPr>
          </a:p>
          <a:p>
            <a:pPr>
              <a:lnSpc>
                <a:spcPct val="100000"/>
              </a:lnSpc>
              <a:spcBef>
                <a:spcPts val="210"/>
              </a:spcBef>
            </a:pPr>
            <a:endParaRPr sz="1100" dirty="0">
              <a:latin typeface="+mn-lt"/>
              <a:cs typeface="Tahoma"/>
            </a:endParaRPr>
          </a:p>
          <a:p>
            <a:pPr marL="12700">
              <a:lnSpc>
                <a:spcPct val="100000"/>
              </a:lnSpc>
            </a:pPr>
            <a:r>
              <a:rPr sz="1100" dirty="0">
                <a:latin typeface="+mn-lt"/>
                <a:cs typeface="Tahoma"/>
              </a:rPr>
              <a:t>This can keep the scale of conflict and violence constrained.</a:t>
            </a:r>
          </a:p>
        </p:txBody>
      </p:sp>
    </p:spTree>
  </p:cSld>
  <p:clrMapOvr>
    <a:masterClrMapping/>
  </p:clrMapOvr>
  <p:transition>
    <p:cut/>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433119"/>
            <a:ext cx="3608704" cy="2304415"/>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Story 2: The Cage of Norms</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080">
              <a:lnSpc>
                <a:spcPct val="102600"/>
              </a:lnSpc>
            </a:pPr>
            <a:r>
              <a:rPr sz="1100" dirty="0">
                <a:latin typeface="+mn-lt"/>
                <a:cs typeface="Tahoma"/>
              </a:rPr>
              <a:t>Cooperation can emerge without a state if people repeatedly interact with each other and care sufficiently about the future benefits of cooperation.</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4610">
              <a:lnSpc>
                <a:spcPct val="102600"/>
              </a:lnSpc>
            </a:pPr>
            <a:r>
              <a:rPr sz="1100" dirty="0">
                <a:latin typeface="+mn-lt"/>
                <a:cs typeface="Tahoma"/>
              </a:rPr>
              <a:t>But it takes a lot of effort for people to sustain decentralized cooperation in the state of nature.</a:t>
            </a:r>
          </a:p>
          <a:p>
            <a:pPr>
              <a:lnSpc>
                <a:spcPct val="100000"/>
              </a:lnSpc>
            </a:pPr>
            <a:endParaRPr sz="1100" dirty="0">
              <a:latin typeface="+mn-lt"/>
              <a:cs typeface="Tahoma"/>
            </a:endParaRPr>
          </a:p>
          <a:p>
            <a:pPr>
              <a:lnSpc>
                <a:spcPct val="100000"/>
              </a:lnSpc>
              <a:spcBef>
                <a:spcPts val="210"/>
              </a:spcBef>
            </a:pPr>
            <a:endParaRPr sz="1100" dirty="0">
              <a:latin typeface="+mn-lt"/>
              <a:cs typeface="Tahoma"/>
            </a:endParaRPr>
          </a:p>
          <a:p>
            <a:pPr marL="12700">
              <a:lnSpc>
                <a:spcPct val="100000"/>
              </a:lnSpc>
              <a:spcBef>
                <a:spcPts val="5"/>
              </a:spcBef>
            </a:pPr>
            <a:r>
              <a:rPr sz="1100" dirty="0">
                <a:latin typeface="+mn-lt"/>
                <a:cs typeface="Tahoma"/>
              </a:rPr>
              <a:t>Social norms can help with this.</a:t>
            </a:r>
          </a:p>
        </p:txBody>
      </p:sp>
    </p:spTree>
  </p:cSld>
  <p:clrMapOvr>
    <a:masterClrMapping/>
  </p:clrMapOvr>
  <p:transition>
    <p:cut/>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08290"/>
            <a:ext cx="3912235" cy="349391"/>
          </a:xfrm>
          <a:prstGeom prst="rect">
            <a:avLst/>
          </a:prstGeom>
        </p:spPr>
        <p:txBody>
          <a:bodyPr vert="horz" wrap="square" lIns="0" tIns="6985" rIns="0" bIns="0" rtlCol="0">
            <a:spAutoFit/>
          </a:bodyPr>
          <a:lstStyle/>
          <a:p>
            <a:pPr marL="12700" marR="5080">
              <a:lnSpc>
                <a:spcPct val="102699"/>
              </a:lnSpc>
              <a:spcBef>
                <a:spcPts val="55"/>
              </a:spcBef>
            </a:pPr>
            <a:r>
              <a:rPr dirty="0">
                <a:solidFill>
                  <a:srgbClr val="00B0F0"/>
                </a:solidFill>
                <a:latin typeface="+mn-lt"/>
              </a:rPr>
              <a:t>Social norms allow society to police acceptable and expected forms of behavior.</a:t>
            </a:r>
          </a:p>
        </p:txBody>
      </p:sp>
      <p:sp>
        <p:nvSpPr>
          <p:cNvPr id="3" name="object 3"/>
          <p:cNvSpPr txBox="1">
            <a:spLocks noGrp="1"/>
          </p:cNvSpPr>
          <p:nvPr>
            <p:ph type="body" idx="1"/>
          </p:nvPr>
        </p:nvSpPr>
        <p:spPr>
          <a:xfrm>
            <a:off x="347294" y="1212442"/>
            <a:ext cx="3913504" cy="1410964"/>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They can play the disciplining role that was attributed to the sovereign in the social contract view of the state by creating incentives for individuals to cooperate and refrain rather than steal.</a:t>
            </a:r>
          </a:p>
          <a:p>
            <a:pPr>
              <a:lnSpc>
                <a:spcPct val="100000"/>
              </a:lnSpc>
            </a:pPr>
            <a:endParaRPr dirty="0">
              <a:latin typeface="+mn-lt"/>
            </a:endParaRPr>
          </a:p>
          <a:p>
            <a:pPr>
              <a:lnSpc>
                <a:spcPct val="100000"/>
              </a:lnSpc>
              <a:spcBef>
                <a:spcPts val="180"/>
              </a:spcBef>
            </a:pPr>
            <a:endParaRPr dirty="0">
              <a:latin typeface="+mn-lt"/>
            </a:endParaRPr>
          </a:p>
          <a:p>
            <a:pPr marL="12700" marR="27940" algn="just">
              <a:lnSpc>
                <a:spcPct val="102600"/>
              </a:lnSpc>
            </a:pPr>
            <a:r>
              <a:rPr dirty="0">
                <a:latin typeface="+mn-lt"/>
              </a:rPr>
              <a:t>By specifying acceptable forms of behavior, social norms can make it difficult for people to concentrate power in their own hands and create a centralized political hierarchy.</a:t>
            </a:r>
          </a:p>
        </p:txBody>
      </p:sp>
    </p:spTree>
  </p:cSld>
  <p:clrMapOvr>
    <a:masterClrMapping/>
  </p:clrMapOvr>
  <p:transition>
    <p:cut/>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615054" cy="1600200"/>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Tahoma"/>
              </a:rPr>
              <a:t>Social norms can limit violence and state formation.</a:t>
            </a:r>
          </a:p>
          <a:p>
            <a:pPr>
              <a:lnSpc>
                <a:spcPct val="100000"/>
              </a:lnSpc>
            </a:pPr>
            <a:endParaRPr sz="1100" dirty="0">
              <a:latin typeface="+mn-lt"/>
              <a:cs typeface="Tahoma"/>
            </a:endParaRPr>
          </a:p>
          <a:p>
            <a:pPr>
              <a:lnSpc>
                <a:spcPct val="100000"/>
              </a:lnSpc>
              <a:spcBef>
                <a:spcPts val="180"/>
              </a:spcBef>
            </a:pPr>
            <a:endParaRPr sz="1100" dirty="0">
              <a:latin typeface="+mn-lt"/>
              <a:cs typeface="Tahoma"/>
            </a:endParaRPr>
          </a:p>
          <a:p>
            <a:pPr marL="12700" marR="5080">
              <a:lnSpc>
                <a:spcPct val="102600"/>
              </a:lnSpc>
            </a:pPr>
            <a:r>
              <a:rPr sz="1100" dirty="0">
                <a:latin typeface="+mn-lt"/>
                <a:cs typeface="Tahoma"/>
              </a:rPr>
              <a:t>But social norms and systems of social stratification constrain what people can do and what they can become; they inhibit people’s liberty and freedom.</a:t>
            </a:r>
          </a:p>
          <a:p>
            <a:pPr>
              <a:lnSpc>
                <a:spcPct val="100000"/>
              </a:lnSpc>
            </a:pPr>
            <a:endParaRPr sz="1100" dirty="0">
              <a:latin typeface="+mn-lt"/>
              <a:cs typeface="Tahoma"/>
            </a:endParaRPr>
          </a:p>
          <a:p>
            <a:pPr>
              <a:lnSpc>
                <a:spcPct val="100000"/>
              </a:lnSpc>
              <a:spcBef>
                <a:spcPts val="210"/>
              </a:spcBef>
            </a:pPr>
            <a:endParaRPr sz="1100" dirty="0">
              <a:latin typeface="+mn-lt"/>
              <a:cs typeface="Tahoma"/>
            </a:endParaRPr>
          </a:p>
          <a:p>
            <a:pPr marL="12700">
              <a:lnSpc>
                <a:spcPct val="100000"/>
              </a:lnSpc>
              <a:spcBef>
                <a:spcPts val="5"/>
              </a:spcBef>
            </a:pPr>
            <a:r>
              <a:rPr sz="1100" dirty="0">
                <a:latin typeface="+mn-lt"/>
                <a:cs typeface="Tahoma"/>
              </a:rPr>
              <a:t>Daron Acemoglu and James Robinson:</a:t>
            </a:r>
            <a:r>
              <a:rPr sz="1100" dirty="0">
                <a:solidFill>
                  <a:srgbClr val="00B0F0"/>
                </a:solidFill>
                <a:latin typeface="+mn-lt"/>
                <a:cs typeface="Tahoma"/>
              </a:rPr>
              <a:t> ‘cage of norms’</a:t>
            </a:r>
          </a:p>
        </p:txBody>
      </p:sp>
    </p:spTree>
  </p:cSld>
  <p:clrMapOvr>
    <a:masterClrMapping/>
  </p:clrMapOvr>
  <p:transition>
    <p:cut/>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71729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cage of norms helps to prevent the worst predictions of the endemic conflict associated with the Hobbesian state of nature.</a:t>
            </a:r>
          </a:p>
        </p:txBody>
      </p:sp>
      <p:sp>
        <p:nvSpPr>
          <p:cNvPr id="3" name="object 3"/>
          <p:cNvSpPr txBox="1"/>
          <p:nvPr/>
        </p:nvSpPr>
        <p:spPr>
          <a:xfrm>
            <a:off x="347294" y="1562936"/>
            <a:ext cx="3769995" cy="53594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But</a:t>
            </a:r>
            <a:r>
              <a:rPr sz="1100" dirty="0">
                <a:solidFill>
                  <a:srgbClr val="FF0000"/>
                </a:solidFill>
                <a:latin typeface="+mn-lt"/>
                <a:cs typeface="Tahoma"/>
              </a:rPr>
              <a:t> </a:t>
            </a:r>
            <a:r>
              <a:rPr sz="1100" dirty="0">
                <a:latin typeface="+mn-lt"/>
                <a:cs typeface="Tahoma"/>
              </a:rPr>
              <a:t>the non-elite people in these stateless societies aren’t necessarily any freer from domination than they would be if they lived in countries with a predatory state.</a:t>
            </a:r>
          </a:p>
        </p:txBody>
      </p:sp>
    </p:spTree>
  </p:cSld>
  <p:clrMapOvr>
    <a:masterClrMapping/>
  </p:clrMapOvr>
  <p:transition>
    <p:cut/>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95300" y="72527"/>
            <a:ext cx="3469004"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The Possibility of a Constrained State?</a:t>
            </a:r>
            <a:endParaRPr sz="1400">
              <a:latin typeface="+mn-lt"/>
            </a:endParaRPr>
          </a:p>
        </p:txBody>
      </p:sp>
      <p:sp>
        <p:nvSpPr>
          <p:cNvPr id="3" name="object 3"/>
          <p:cNvSpPr txBox="1"/>
          <p:nvPr/>
        </p:nvSpPr>
        <p:spPr>
          <a:xfrm>
            <a:off x="347294" y="1043697"/>
            <a:ext cx="3869054" cy="117411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Tahoma"/>
              </a:rPr>
              <a:t>Our discussion so far suggests there are just two possibilities when it comes to the state:</a:t>
            </a:r>
          </a:p>
          <a:p>
            <a:pPr>
              <a:lnSpc>
                <a:spcPct val="100000"/>
              </a:lnSpc>
              <a:spcBef>
                <a:spcPts val="425"/>
              </a:spcBef>
            </a:pPr>
            <a:endParaRPr sz="1100" dirty="0">
              <a:latin typeface="+mn-lt"/>
              <a:cs typeface="Tahoma"/>
            </a:endParaRPr>
          </a:p>
          <a:p>
            <a:pPr marL="290195" indent="-177800">
              <a:lnSpc>
                <a:spcPct val="100000"/>
              </a:lnSpc>
              <a:buClr>
                <a:srgbClr val="000000"/>
              </a:buClr>
              <a:buAutoNum type="arabicPeriod"/>
              <a:tabLst>
                <a:tab pos="290195" algn="l"/>
              </a:tabLst>
            </a:pPr>
            <a:r>
              <a:rPr sz="1100" dirty="0">
                <a:solidFill>
                  <a:srgbClr val="00B0F0"/>
                </a:solidFill>
                <a:latin typeface="+mn-lt"/>
                <a:cs typeface="Tahoma"/>
              </a:rPr>
              <a:t>Unconstrained State: </a:t>
            </a:r>
            <a:r>
              <a:rPr sz="1100" dirty="0">
                <a:latin typeface="+mn-lt"/>
                <a:cs typeface="Tahoma"/>
              </a:rPr>
              <a:t>The state is stronger than society.</a:t>
            </a:r>
          </a:p>
          <a:p>
            <a:pPr>
              <a:lnSpc>
                <a:spcPct val="100000"/>
              </a:lnSpc>
              <a:spcBef>
                <a:spcPts val="655"/>
              </a:spcBef>
              <a:buFont typeface="Tahoma"/>
              <a:buAutoNum type="arabicPeriod"/>
            </a:pPr>
            <a:endParaRPr sz="1100" dirty="0">
              <a:latin typeface="+mn-lt"/>
              <a:cs typeface="Tahoma"/>
            </a:endParaRPr>
          </a:p>
          <a:p>
            <a:pPr marL="290195" indent="-177800">
              <a:lnSpc>
                <a:spcPct val="100000"/>
              </a:lnSpc>
              <a:spcBef>
                <a:spcPts val="5"/>
              </a:spcBef>
              <a:buClr>
                <a:srgbClr val="000000"/>
              </a:buClr>
              <a:buAutoNum type="arabicPeriod"/>
              <a:tabLst>
                <a:tab pos="290195" algn="l"/>
              </a:tabLst>
            </a:pPr>
            <a:r>
              <a:rPr sz="1100" dirty="0">
                <a:solidFill>
                  <a:srgbClr val="00B0F0"/>
                </a:solidFill>
                <a:latin typeface="+mn-lt"/>
                <a:cs typeface="Tahoma"/>
              </a:rPr>
              <a:t>Absent State: </a:t>
            </a:r>
            <a:r>
              <a:rPr sz="1100" dirty="0">
                <a:latin typeface="+mn-lt"/>
                <a:cs typeface="Tahoma"/>
              </a:rPr>
              <a:t>Society is stronger than the state.</a:t>
            </a:r>
          </a:p>
        </p:txBody>
      </p:sp>
    </p:spTree>
  </p:cSld>
  <p:clrMapOvr>
    <a:masterClrMapping/>
  </p:clrMapOvr>
  <p:transition>
    <p:cut/>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98359"/>
            <a:ext cx="3896995" cy="57066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Tahoma"/>
              </a:rPr>
              <a:t>But there is a third possibility:</a:t>
            </a:r>
          </a:p>
          <a:p>
            <a:pPr>
              <a:lnSpc>
                <a:spcPct val="100000"/>
              </a:lnSpc>
              <a:spcBef>
                <a:spcPts val="420"/>
              </a:spcBef>
            </a:pPr>
            <a:endParaRPr sz="1100" dirty="0">
              <a:latin typeface="+mn-lt"/>
              <a:cs typeface="Tahoma"/>
            </a:endParaRPr>
          </a:p>
          <a:p>
            <a:pPr marL="112395">
              <a:lnSpc>
                <a:spcPct val="100000"/>
              </a:lnSpc>
              <a:spcBef>
                <a:spcPts val="5"/>
              </a:spcBef>
            </a:pPr>
            <a:r>
              <a:rPr sz="1100" dirty="0">
                <a:latin typeface="+mn-lt"/>
                <a:cs typeface="Tahoma"/>
              </a:rPr>
              <a:t>3. </a:t>
            </a:r>
            <a:r>
              <a:rPr sz="1100" dirty="0">
                <a:solidFill>
                  <a:srgbClr val="00B0F0"/>
                </a:solidFill>
                <a:latin typeface="+mn-lt"/>
                <a:cs typeface="Tahoma"/>
              </a:rPr>
              <a:t>Constrained State: </a:t>
            </a:r>
            <a:r>
              <a:rPr sz="1100" dirty="0">
                <a:latin typeface="+mn-lt"/>
                <a:cs typeface="Tahoma"/>
              </a:rPr>
              <a:t>The state and society are evenly balanced.</a:t>
            </a:r>
          </a:p>
        </p:txBody>
      </p:sp>
    </p:spTree>
  </p:cSld>
  <p:clrMapOvr>
    <a:masterClrMapping/>
  </p:clrMapOvr>
  <p:transition>
    <p:cut/>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98359"/>
            <a:ext cx="3913504" cy="1668145"/>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Tahoma"/>
              </a:rPr>
              <a:t>But there is a third possibility:</a:t>
            </a:r>
          </a:p>
          <a:p>
            <a:pPr>
              <a:lnSpc>
                <a:spcPct val="100000"/>
              </a:lnSpc>
              <a:spcBef>
                <a:spcPts val="420"/>
              </a:spcBef>
            </a:pPr>
            <a:endParaRPr sz="1100" dirty="0">
              <a:latin typeface="+mn-lt"/>
              <a:cs typeface="Tahoma"/>
            </a:endParaRPr>
          </a:p>
          <a:p>
            <a:pPr marL="112395">
              <a:lnSpc>
                <a:spcPct val="100000"/>
              </a:lnSpc>
              <a:spcBef>
                <a:spcPts val="5"/>
              </a:spcBef>
            </a:pPr>
            <a:r>
              <a:rPr sz="1100" dirty="0">
                <a:solidFill>
                  <a:schemeClr val="tx1"/>
                </a:solidFill>
                <a:latin typeface="+mn-lt"/>
                <a:cs typeface="Tahoma"/>
              </a:rPr>
              <a:t>3. </a:t>
            </a:r>
            <a:r>
              <a:rPr sz="1100" dirty="0">
                <a:solidFill>
                  <a:srgbClr val="00B0F0"/>
                </a:solidFill>
                <a:latin typeface="+mn-lt"/>
                <a:cs typeface="Tahoma"/>
              </a:rPr>
              <a:t>Constrained State: </a:t>
            </a:r>
            <a:r>
              <a:rPr sz="1100" dirty="0">
                <a:latin typeface="+mn-lt"/>
                <a:cs typeface="Tahoma"/>
              </a:rPr>
              <a:t>The state and society are evenly balanced.</a:t>
            </a:r>
          </a:p>
          <a:p>
            <a:pPr>
              <a:lnSpc>
                <a:spcPct val="100000"/>
              </a:lnSpc>
            </a:pPr>
            <a:endParaRPr sz="1100" dirty="0">
              <a:latin typeface="+mn-lt"/>
              <a:cs typeface="Tahoma"/>
            </a:endParaRPr>
          </a:p>
          <a:p>
            <a:pPr>
              <a:lnSpc>
                <a:spcPct val="100000"/>
              </a:lnSpc>
              <a:spcBef>
                <a:spcPts val="475"/>
              </a:spcBef>
            </a:pPr>
            <a:endParaRPr sz="1100" dirty="0">
              <a:latin typeface="+mn-lt"/>
              <a:cs typeface="Tahoma"/>
            </a:endParaRPr>
          </a:p>
          <a:p>
            <a:pPr marL="12700" marR="5080">
              <a:lnSpc>
                <a:spcPct val="102600"/>
              </a:lnSpc>
            </a:pPr>
            <a:r>
              <a:rPr sz="1100" dirty="0">
                <a:latin typeface="+mn-lt"/>
                <a:cs typeface="Tahoma"/>
              </a:rPr>
              <a:t>The state isn’t responsive to society out of the goodness of its heart. Rather, it’s responsive because it’s reliant in some way on societal support and societal actors are sufficiently powerful to hold it accountable.</a:t>
            </a:r>
          </a:p>
        </p:txBody>
      </p:sp>
    </p:spTree>
  </p:cSld>
  <p:clrMapOvr>
    <a:masterClrMapping/>
  </p:clrMapOvr>
  <p:transition>
    <p:cut/>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345479" y="378185"/>
            <a:ext cx="2100580" cy="2105660"/>
            <a:chOff x="1345479" y="378185"/>
            <a:chExt cx="2100580" cy="2105660"/>
          </a:xfrm>
        </p:grpSpPr>
        <p:sp>
          <p:nvSpPr>
            <p:cNvPr id="3" name="object 3"/>
            <p:cNvSpPr/>
            <p:nvPr/>
          </p:nvSpPr>
          <p:spPr>
            <a:xfrm>
              <a:off x="1365920" y="380725"/>
              <a:ext cx="2077085" cy="2082164"/>
            </a:xfrm>
            <a:custGeom>
              <a:avLst/>
              <a:gdLst/>
              <a:ahLst/>
              <a:cxnLst/>
              <a:rect l="l" t="t" r="r" b="b"/>
              <a:pathLst>
                <a:path w="2077085" h="2082164">
                  <a:moveTo>
                    <a:pt x="2076612" y="2081916"/>
                  </a:moveTo>
                  <a:lnTo>
                    <a:pt x="0" y="2081916"/>
                  </a:lnTo>
                  <a:lnTo>
                    <a:pt x="0" y="0"/>
                  </a:lnTo>
                  <a:lnTo>
                    <a:pt x="2076612" y="0"/>
                  </a:lnTo>
                  <a:lnTo>
                    <a:pt x="2076612" y="2081916"/>
                  </a:lnTo>
                  <a:close/>
                </a:path>
              </a:pathLst>
            </a:custGeom>
            <a:ln w="5080">
              <a:solidFill>
                <a:srgbClr val="231F20"/>
              </a:solidFill>
            </a:ln>
          </p:spPr>
          <p:txBody>
            <a:bodyPr wrap="square" lIns="0" tIns="0" rIns="0" bIns="0" rtlCol="0"/>
            <a:lstStyle/>
            <a:p>
              <a:endParaRPr/>
            </a:p>
          </p:txBody>
        </p:sp>
        <p:sp>
          <p:nvSpPr>
            <p:cNvPr id="4" name="object 4"/>
            <p:cNvSpPr/>
            <p:nvPr/>
          </p:nvSpPr>
          <p:spPr>
            <a:xfrm>
              <a:off x="1366253" y="386230"/>
              <a:ext cx="2070735" cy="2076450"/>
            </a:xfrm>
            <a:custGeom>
              <a:avLst/>
              <a:gdLst/>
              <a:ahLst/>
              <a:cxnLst/>
              <a:rect l="l" t="t" r="r" b="b"/>
              <a:pathLst>
                <a:path w="2070735" h="2076450">
                  <a:moveTo>
                    <a:pt x="0" y="0"/>
                  </a:moveTo>
                  <a:lnTo>
                    <a:pt x="0" y="2076409"/>
                  </a:lnTo>
                  <a:lnTo>
                    <a:pt x="2070445" y="2076409"/>
                  </a:lnTo>
                </a:path>
              </a:pathLst>
            </a:custGeom>
            <a:ln w="5080">
              <a:solidFill>
                <a:srgbClr val="231F20"/>
              </a:solidFill>
            </a:ln>
          </p:spPr>
          <p:txBody>
            <a:bodyPr wrap="square" lIns="0" tIns="0" rIns="0" bIns="0" rtlCol="0"/>
            <a:lstStyle/>
            <a:p>
              <a:endParaRPr/>
            </a:p>
          </p:txBody>
        </p:sp>
        <p:sp>
          <p:nvSpPr>
            <p:cNvPr id="5" name="object 5"/>
            <p:cNvSpPr/>
            <p:nvPr/>
          </p:nvSpPr>
          <p:spPr>
            <a:xfrm>
              <a:off x="1345476" y="380720"/>
              <a:ext cx="2096770" cy="2103120"/>
            </a:xfrm>
            <a:custGeom>
              <a:avLst/>
              <a:gdLst/>
              <a:ahLst/>
              <a:cxnLst/>
              <a:rect l="l" t="t" r="r" b="b"/>
              <a:pathLst>
                <a:path w="2096770" h="2103120">
                  <a:moveTo>
                    <a:pt x="41541" y="22352"/>
                  </a:moveTo>
                  <a:lnTo>
                    <a:pt x="20764" y="0"/>
                  </a:lnTo>
                  <a:lnTo>
                    <a:pt x="0" y="22352"/>
                  </a:lnTo>
                  <a:lnTo>
                    <a:pt x="3721" y="25806"/>
                  </a:lnTo>
                  <a:lnTo>
                    <a:pt x="20764" y="7467"/>
                  </a:lnTo>
                  <a:lnTo>
                    <a:pt x="37820" y="25806"/>
                  </a:lnTo>
                  <a:lnTo>
                    <a:pt x="41541" y="22352"/>
                  </a:lnTo>
                  <a:close/>
                </a:path>
                <a:path w="2096770" h="2103120">
                  <a:moveTo>
                    <a:pt x="2096731" y="2081923"/>
                  </a:moveTo>
                  <a:lnTo>
                    <a:pt x="2074379" y="2061159"/>
                  </a:lnTo>
                  <a:lnTo>
                    <a:pt x="2070925" y="2064867"/>
                  </a:lnTo>
                  <a:lnTo>
                    <a:pt x="2089264" y="2081923"/>
                  </a:lnTo>
                  <a:lnTo>
                    <a:pt x="2070925" y="2098979"/>
                  </a:lnTo>
                  <a:lnTo>
                    <a:pt x="2074379" y="2102700"/>
                  </a:lnTo>
                  <a:lnTo>
                    <a:pt x="2096731" y="2081923"/>
                  </a:lnTo>
                  <a:close/>
                </a:path>
              </a:pathLst>
            </a:custGeom>
            <a:solidFill>
              <a:srgbClr val="231F20"/>
            </a:solidFill>
          </p:spPr>
          <p:txBody>
            <a:bodyPr wrap="square" lIns="0" tIns="0" rIns="0" bIns="0" rtlCol="0"/>
            <a:lstStyle/>
            <a:p>
              <a:endParaRPr/>
            </a:p>
          </p:txBody>
        </p:sp>
        <p:sp>
          <p:nvSpPr>
            <p:cNvPr id="6" name="object 6"/>
            <p:cNvSpPr/>
            <p:nvPr/>
          </p:nvSpPr>
          <p:spPr>
            <a:xfrm>
              <a:off x="1364927" y="383370"/>
              <a:ext cx="2076450" cy="2075814"/>
            </a:xfrm>
            <a:custGeom>
              <a:avLst/>
              <a:gdLst/>
              <a:ahLst/>
              <a:cxnLst/>
              <a:rect l="l" t="t" r="r" b="b"/>
              <a:pathLst>
                <a:path w="2076450" h="2075814">
                  <a:moveTo>
                    <a:pt x="2075952" y="0"/>
                  </a:moveTo>
                  <a:lnTo>
                    <a:pt x="1719468" y="0"/>
                  </a:lnTo>
                  <a:lnTo>
                    <a:pt x="1679904" y="22723"/>
                  </a:lnTo>
                  <a:lnTo>
                    <a:pt x="1641427" y="51325"/>
                  </a:lnTo>
                  <a:lnTo>
                    <a:pt x="1604091" y="85092"/>
                  </a:lnTo>
                  <a:lnTo>
                    <a:pt x="1567952" y="123313"/>
                  </a:lnTo>
                  <a:lnTo>
                    <a:pt x="1533064" y="165276"/>
                  </a:lnTo>
                  <a:lnTo>
                    <a:pt x="1499483" y="210270"/>
                  </a:lnTo>
                  <a:lnTo>
                    <a:pt x="1467264" y="257584"/>
                  </a:lnTo>
                  <a:lnTo>
                    <a:pt x="1436462" y="306504"/>
                  </a:lnTo>
                  <a:lnTo>
                    <a:pt x="1407133" y="356321"/>
                  </a:lnTo>
                  <a:lnTo>
                    <a:pt x="1379331" y="406321"/>
                  </a:lnTo>
                  <a:lnTo>
                    <a:pt x="1353113" y="455794"/>
                  </a:lnTo>
                  <a:lnTo>
                    <a:pt x="1328532" y="504027"/>
                  </a:lnTo>
                  <a:lnTo>
                    <a:pt x="1305645" y="550310"/>
                  </a:lnTo>
                  <a:lnTo>
                    <a:pt x="1247694" y="670334"/>
                  </a:lnTo>
                  <a:lnTo>
                    <a:pt x="1232132" y="701695"/>
                  </a:lnTo>
                  <a:lnTo>
                    <a:pt x="1195811" y="762238"/>
                  </a:lnTo>
                  <a:lnTo>
                    <a:pt x="1166256" y="797516"/>
                  </a:lnTo>
                  <a:lnTo>
                    <a:pt x="1131166" y="833057"/>
                  </a:lnTo>
                  <a:lnTo>
                    <a:pt x="1091831" y="868535"/>
                  </a:lnTo>
                  <a:lnTo>
                    <a:pt x="1049543" y="903627"/>
                  </a:lnTo>
                  <a:lnTo>
                    <a:pt x="1005591" y="938008"/>
                  </a:lnTo>
                  <a:lnTo>
                    <a:pt x="961266" y="971353"/>
                  </a:lnTo>
                  <a:lnTo>
                    <a:pt x="876662" y="1033641"/>
                  </a:lnTo>
                  <a:lnTo>
                    <a:pt x="838964" y="1061934"/>
                  </a:lnTo>
                  <a:lnTo>
                    <a:pt x="806057" y="1087895"/>
                  </a:lnTo>
                  <a:lnTo>
                    <a:pt x="755771" y="1136169"/>
                  </a:lnTo>
                  <a:lnTo>
                    <a:pt x="728961" y="1169678"/>
                  </a:lnTo>
                  <a:lnTo>
                    <a:pt x="699475" y="1210175"/>
                  </a:lnTo>
                  <a:lnTo>
                    <a:pt x="667986" y="1256106"/>
                  </a:lnTo>
                  <a:lnTo>
                    <a:pt x="635167" y="1305918"/>
                  </a:lnTo>
                  <a:lnTo>
                    <a:pt x="601691" y="1358060"/>
                  </a:lnTo>
                  <a:lnTo>
                    <a:pt x="504054" y="1512934"/>
                  </a:lnTo>
                  <a:lnTo>
                    <a:pt x="474683" y="1558866"/>
                  </a:lnTo>
                  <a:lnTo>
                    <a:pt x="448020" y="1599364"/>
                  </a:lnTo>
                  <a:lnTo>
                    <a:pt x="424740" y="1632875"/>
                  </a:lnTo>
                  <a:lnTo>
                    <a:pt x="387835" y="1678070"/>
                  </a:lnTo>
                  <a:lnTo>
                    <a:pt x="336407" y="1733467"/>
                  </a:lnTo>
                  <a:lnTo>
                    <a:pt x="304667" y="1766691"/>
                  </a:lnTo>
                  <a:lnTo>
                    <a:pt x="229995" y="1844242"/>
                  </a:lnTo>
                  <a:lnTo>
                    <a:pt x="173368" y="1902239"/>
                  </a:lnTo>
                  <a:lnTo>
                    <a:pt x="106224" y="1969611"/>
                  </a:lnTo>
                  <a:lnTo>
                    <a:pt x="0" y="2075291"/>
                  </a:lnTo>
                  <a:lnTo>
                    <a:pt x="348996" y="1720585"/>
                  </a:lnTo>
                  <a:lnTo>
                    <a:pt x="597531" y="1633682"/>
                  </a:lnTo>
                  <a:lnTo>
                    <a:pt x="803831" y="1562406"/>
                  </a:lnTo>
                  <a:lnTo>
                    <a:pt x="972047" y="1505783"/>
                  </a:lnTo>
                  <a:lnTo>
                    <a:pt x="1021292" y="1486066"/>
                  </a:lnTo>
                  <a:lnTo>
                    <a:pt x="1068061" y="1460529"/>
                  </a:lnTo>
                  <a:lnTo>
                    <a:pt x="1112087" y="1430388"/>
                  </a:lnTo>
                  <a:lnTo>
                    <a:pt x="1153101" y="1396861"/>
                  </a:lnTo>
                  <a:lnTo>
                    <a:pt x="1190835" y="1361163"/>
                  </a:lnTo>
                  <a:lnTo>
                    <a:pt x="1225021" y="1324511"/>
                  </a:lnTo>
                  <a:lnTo>
                    <a:pt x="1255390" y="1288121"/>
                  </a:lnTo>
                  <a:lnTo>
                    <a:pt x="1281673" y="1253210"/>
                  </a:lnTo>
                  <a:lnTo>
                    <a:pt x="1303603" y="1220995"/>
                  </a:lnTo>
                  <a:lnTo>
                    <a:pt x="1320911" y="1192692"/>
                  </a:lnTo>
                  <a:lnTo>
                    <a:pt x="1348173" y="1152568"/>
                  </a:lnTo>
                  <a:lnTo>
                    <a:pt x="1378311" y="1112592"/>
                  </a:lnTo>
                  <a:lnTo>
                    <a:pt x="1410923" y="1072950"/>
                  </a:lnTo>
                  <a:lnTo>
                    <a:pt x="1445604" y="1033826"/>
                  </a:lnTo>
                  <a:lnTo>
                    <a:pt x="1481949" y="995405"/>
                  </a:lnTo>
                  <a:lnTo>
                    <a:pt x="1519553" y="957871"/>
                  </a:lnTo>
                  <a:lnTo>
                    <a:pt x="1558012" y="921409"/>
                  </a:lnTo>
                  <a:lnTo>
                    <a:pt x="1596922" y="886205"/>
                  </a:lnTo>
                  <a:lnTo>
                    <a:pt x="1635879" y="852441"/>
                  </a:lnTo>
                  <a:lnTo>
                    <a:pt x="1674477" y="820303"/>
                  </a:lnTo>
                  <a:lnTo>
                    <a:pt x="1712312" y="789976"/>
                  </a:lnTo>
                  <a:lnTo>
                    <a:pt x="1748979" y="761644"/>
                  </a:lnTo>
                  <a:lnTo>
                    <a:pt x="1784075" y="735492"/>
                  </a:lnTo>
                  <a:lnTo>
                    <a:pt x="1871938" y="668823"/>
                  </a:lnTo>
                  <a:lnTo>
                    <a:pt x="1931629" y="608397"/>
                  </a:lnTo>
                  <a:lnTo>
                    <a:pt x="1990512" y="519832"/>
                  </a:lnTo>
                  <a:lnTo>
                    <a:pt x="2075952" y="368747"/>
                  </a:lnTo>
                  <a:lnTo>
                    <a:pt x="2075952" y="0"/>
                  </a:lnTo>
                  <a:close/>
                </a:path>
              </a:pathLst>
            </a:custGeom>
            <a:solidFill>
              <a:srgbClr val="BCBEC0"/>
            </a:solidFill>
          </p:spPr>
          <p:txBody>
            <a:bodyPr wrap="square" lIns="0" tIns="0" rIns="0" bIns="0" rtlCol="0"/>
            <a:lstStyle/>
            <a:p>
              <a:endParaRPr/>
            </a:p>
          </p:txBody>
        </p:sp>
        <p:sp>
          <p:nvSpPr>
            <p:cNvPr id="7" name="object 7"/>
            <p:cNvSpPr/>
            <p:nvPr/>
          </p:nvSpPr>
          <p:spPr>
            <a:xfrm>
              <a:off x="1364927" y="383370"/>
              <a:ext cx="2076450" cy="2075814"/>
            </a:xfrm>
            <a:custGeom>
              <a:avLst/>
              <a:gdLst/>
              <a:ahLst/>
              <a:cxnLst/>
              <a:rect l="l" t="t" r="r" b="b"/>
              <a:pathLst>
                <a:path w="2076450" h="2075814">
                  <a:moveTo>
                    <a:pt x="0" y="2075291"/>
                  </a:moveTo>
                  <a:lnTo>
                    <a:pt x="106224" y="1969611"/>
                  </a:lnTo>
                  <a:lnTo>
                    <a:pt x="173368" y="1902239"/>
                  </a:lnTo>
                  <a:lnTo>
                    <a:pt x="229995" y="1844242"/>
                  </a:lnTo>
                  <a:lnTo>
                    <a:pt x="304667" y="1766691"/>
                  </a:lnTo>
                  <a:lnTo>
                    <a:pt x="336407" y="1733467"/>
                  </a:lnTo>
                  <a:lnTo>
                    <a:pt x="364464" y="1703602"/>
                  </a:lnTo>
                  <a:lnTo>
                    <a:pt x="405516" y="1657847"/>
                  </a:lnTo>
                  <a:lnTo>
                    <a:pt x="448020" y="1599364"/>
                  </a:lnTo>
                  <a:lnTo>
                    <a:pt x="474683" y="1558866"/>
                  </a:lnTo>
                  <a:lnTo>
                    <a:pt x="504054" y="1512934"/>
                  </a:lnTo>
                  <a:lnTo>
                    <a:pt x="535461" y="1463121"/>
                  </a:lnTo>
                  <a:lnTo>
                    <a:pt x="568231" y="1410978"/>
                  </a:lnTo>
                  <a:lnTo>
                    <a:pt x="601691" y="1358060"/>
                  </a:lnTo>
                  <a:lnTo>
                    <a:pt x="635167" y="1305918"/>
                  </a:lnTo>
                  <a:lnTo>
                    <a:pt x="667986" y="1256106"/>
                  </a:lnTo>
                  <a:lnTo>
                    <a:pt x="699475" y="1210175"/>
                  </a:lnTo>
                  <a:lnTo>
                    <a:pt x="728961" y="1169678"/>
                  </a:lnTo>
                  <a:lnTo>
                    <a:pt x="755771" y="1136169"/>
                  </a:lnTo>
                  <a:lnTo>
                    <a:pt x="806057" y="1087895"/>
                  </a:lnTo>
                  <a:lnTo>
                    <a:pt x="838964" y="1061934"/>
                  </a:lnTo>
                  <a:lnTo>
                    <a:pt x="876662" y="1033641"/>
                  </a:lnTo>
                  <a:lnTo>
                    <a:pt x="917860" y="1003339"/>
                  </a:lnTo>
                  <a:lnTo>
                    <a:pt x="961266" y="971353"/>
                  </a:lnTo>
                  <a:lnTo>
                    <a:pt x="1005591" y="938008"/>
                  </a:lnTo>
                  <a:lnTo>
                    <a:pt x="1049543" y="903627"/>
                  </a:lnTo>
                  <a:lnTo>
                    <a:pt x="1091831" y="868535"/>
                  </a:lnTo>
                  <a:lnTo>
                    <a:pt x="1131166" y="833057"/>
                  </a:lnTo>
                  <a:lnTo>
                    <a:pt x="1166256" y="797516"/>
                  </a:lnTo>
                  <a:lnTo>
                    <a:pt x="1195811" y="762238"/>
                  </a:lnTo>
                  <a:lnTo>
                    <a:pt x="1218539" y="727547"/>
                  </a:lnTo>
                  <a:lnTo>
                    <a:pt x="1247694" y="670334"/>
                  </a:lnTo>
                  <a:lnTo>
                    <a:pt x="1265171" y="634174"/>
                  </a:lnTo>
                  <a:lnTo>
                    <a:pt x="1284506" y="593929"/>
                  </a:lnTo>
                  <a:lnTo>
                    <a:pt x="1305645" y="550310"/>
                  </a:lnTo>
                  <a:lnTo>
                    <a:pt x="1328532" y="504027"/>
                  </a:lnTo>
                  <a:lnTo>
                    <a:pt x="1353113" y="455794"/>
                  </a:lnTo>
                  <a:lnTo>
                    <a:pt x="1379331" y="406321"/>
                  </a:lnTo>
                  <a:lnTo>
                    <a:pt x="1407133" y="356321"/>
                  </a:lnTo>
                  <a:lnTo>
                    <a:pt x="1436462" y="306504"/>
                  </a:lnTo>
                  <a:lnTo>
                    <a:pt x="1467264" y="257584"/>
                  </a:lnTo>
                  <a:lnTo>
                    <a:pt x="1499483" y="210270"/>
                  </a:lnTo>
                  <a:lnTo>
                    <a:pt x="1533064" y="165276"/>
                  </a:lnTo>
                  <a:lnTo>
                    <a:pt x="1567952" y="123313"/>
                  </a:lnTo>
                  <a:lnTo>
                    <a:pt x="1604091" y="85092"/>
                  </a:lnTo>
                  <a:lnTo>
                    <a:pt x="1641427" y="51325"/>
                  </a:lnTo>
                  <a:lnTo>
                    <a:pt x="1679904" y="22723"/>
                  </a:lnTo>
                  <a:lnTo>
                    <a:pt x="1719468" y="0"/>
                  </a:lnTo>
                  <a:lnTo>
                    <a:pt x="2075952" y="0"/>
                  </a:lnTo>
                  <a:lnTo>
                    <a:pt x="2075952" y="368747"/>
                  </a:lnTo>
                  <a:lnTo>
                    <a:pt x="1990512" y="519832"/>
                  </a:lnTo>
                  <a:lnTo>
                    <a:pt x="1931629" y="608397"/>
                  </a:lnTo>
                  <a:lnTo>
                    <a:pt x="1871938" y="668823"/>
                  </a:lnTo>
                  <a:lnTo>
                    <a:pt x="1784075" y="735492"/>
                  </a:lnTo>
                  <a:lnTo>
                    <a:pt x="1748979" y="761644"/>
                  </a:lnTo>
                  <a:lnTo>
                    <a:pt x="1712312" y="789976"/>
                  </a:lnTo>
                  <a:lnTo>
                    <a:pt x="1674477" y="820303"/>
                  </a:lnTo>
                  <a:lnTo>
                    <a:pt x="1635879" y="852441"/>
                  </a:lnTo>
                  <a:lnTo>
                    <a:pt x="1596922" y="886205"/>
                  </a:lnTo>
                  <a:lnTo>
                    <a:pt x="1558012" y="921409"/>
                  </a:lnTo>
                  <a:lnTo>
                    <a:pt x="1519553" y="957871"/>
                  </a:lnTo>
                  <a:lnTo>
                    <a:pt x="1481949" y="995405"/>
                  </a:lnTo>
                  <a:lnTo>
                    <a:pt x="1445604" y="1033826"/>
                  </a:lnTo>
                  <a:lnTo>
                    <a:pt x="1410923" y="1072950"/>
                  </a:lnTo>
                  <a:lnTo>
                    <a:pt x="1378311" y="1112592"/>
                  </a:lnTo>
                  <a:lnTo>
                    <a:pt x="1348173" y="1152568"/>
                  </a:lnTo>
                  <a:lnTo>
                    <a:pt x="1320911" y="1192692"/>
                  </a:lnTo>
                  <a:lnTo>
                    <a:pt x="1303603" y="1220995"/>
                  </a:lnTo>
                  <a:lnTo>
                    <a:pt x="1281673" y="1253210"/>
                  </a:lnTo>
                  <a:lnTo>
                    <a:pt x="1255390" y="1288121"/>
                  </a:lnTo>
                  <a:lnTo>
                    <a:pt x="1225021" y="1324511"/>
                  </a:lnTo>
                  <a:lnTo>
                    <a:pt x="1190835" y="1361163"/>
                  </a:lnTo>
                  <a:lnTo>
                    <a:pt x="1153101" y="1396861"/>
                  </a:lnTo>
                  <a:lnTo>
                    <a:pt x="1112087" y="1430388"/>
                  </a:lnTo>
                  <a:lnTo>
                    <a:pt x="1068061" y="1460529"/>
                  </a:lnTo>
                  <a:lnTo>
                    <a:pt x="1021292" y="1486066"/>
                  </a:lnTo>
                  <a:lnTo>
                    <a:pt x="972047" y="1505783"/>
                  </a:lnTo>
                  <a:lnTo>
                    <a:pt x="803831" y="1562406"/>
                  </a:lnTo>
                  <a:lnTo>
                    <a:pt x="597531" y="1633682"/>
                  </a:lnTo>
                  <a:lnTo>
                    <a:pt x="422726" y="1694709"/>
                  </a:lnTo>
                  <a:lnTo>
                    <a:pt x="348996" y="1720585"/>
                  </a:lnTo>
                </a:path>
              </a:pathLst>
            </a:custGeom>
            <a:ln w="10160">
              <a:solidFill>
                <a:srgbClr val="231F20"/>
              </a:solidFill>
            </a:ln>
          </p:spPr>
          <p:txBody>
            <a:bodyPr wrap="square" lIns="0" tIns="0" rIns="0" bIns="0" rtlCol="0"/>
            <a:lstStyle/>
            <a:p>
              <a:endParaRPr/>
            </a:p>
          </p:txBody>
        </p:sp>
        <p:sp>
          <p:nvSpPr>
            <p:cNvPr id="8" name="object 8"/>
            <p:cNvSpPr/>
            <p:nvPr/>
          </p:nvSpPr>
          <p:spPr>
            <a:xfrm>
              <a:off x="2063318" y="1821964"/>
              <a:ext cx="18415" cy="8890"/>
            </a:xfrm>
            <a:custGeom>
              <a:avLst/>
              <a:gdLst/>
              <a:ahLst/>
              <a:cxnLst/>
              <a:rect l="l" t="t" r="r" b="b"/>
              <a:pathLst>
                <a:path w="18414" h="8889">
                  <a:moveTo>
                    <a:pt x="0" y="8544"/>
                  </a:moveTo>
                  <a:lnTo>
                    <a:pt x="6776" y="5588"/>
                  </a:lnTo>
                  <a:lnTo>
                    <a:pt x="18389" y="0"/>
                  </a:lnTo>
                </a:path>
              </a:pathLst>
            </a:custGeom>
            <a:ln w="10160">
              <a:solidFill>
                <a:srgbClr val="E6E7E8"/>
              </a:solidFill>
            </a:ln>
          </p:spPr>
          <p:txBody>
            <a:bodyPr wrap="square" lIns="0" tIns="0" rIns="0" bIns="0" rtlCol="0"/>
            <a:lstStyle/>
            <a:p>
              <a:endParaRPr/>
            </a:p>
          </p:txBody>
        </p:sp>
        <p:sp>
          <p:nvSpPr>
            <p:cNvPr id="9" name="object 9"/>
            <p:cNvSpPr/>
            <p:nvPr/>
          </p:nvSpPr>
          <p:spPr>
            <a:xfrm>
              <a:off x="2118442" y="846954"/>
              <a:ext cx="836294" cy="956944"/>
            </a:xfrm>
            <a:custGeom>
              <a:avLst/>
              <a:gdLst/>
              <a:ahLst/>
              <a:cxnLst/>
              <a:rect l="l" t="t" r="r" b="b"/>
              <a:pathLst>
                <a:path w="836294" h="956944">
                  <a:moveTo>
                    <a:pt x="0" y="956411"/>
                  </a:moveTo>
                  <a:lnTo>
                    <a:pt x="38619" y="934950"/>
                  </a:lnTo>
                  <a:lnTo>
                    <a:pt x="82180" y="908150"/>
                  </a:lnTo>
                  <a:lnTo>
                    <a:pt x="127543" y="876547"/>
                  </a:lnTo>
                  <a:lnTo>
                    <a:pt x="171568" y="840676"/>
                  </a:lnTo>
                  <a:lnTo>
                    <a:pt x="211116" y="801072"/>
                  </a:lnTo>
                  <a:lnTo>
                    <a:pt x="243047" y="758271"/>
                  </a:lnTo>
                  <a:lnTo>
                    <a:pt x="261220" y="735716"/>
                  </a:lnTo>
                  <a:lnTo>
                    <a:pt x="292129" y="702854"/>
                  </a:lnTo>
                  <a:lnTo>
                    <a:pt x="332168" y="664178"/>
                  </a:lnTo>
                  <a:lnTo>
                    <a:pt x="377729" y="624176"/>
                  </a:lnTo>
                  <a:lnTo>
                    <a:pt x="425204" y="587340"/>
                  </a:lnTo>
                  <a:lnTo>
                    <a:pt x="470987" y="558159"/>
                  </a:lnTo>
                  <a:lnTo>
                    <a:pt x="503538" y="535987"/>
                  </a:lnTo>
                  <a:lnTo>
                    <a:pt x="535344" y="506018"/>
                  </a:lnTo>
                  <a:lnTo>
                    <a:pt x="566031" y="469403"/>
                  </a:lnTo>
                  <a:lnTo>
                    <a:pt x="595227" y="427291"/>
                  </a:lnTo>
                  <a:lnTo>
                    <a:pt x="622559" y="380831"/>
                  </a:lnTo>
                  <a:lnTo>
                    <a:pt x="647656" y="331171"/>
                  </a:lnTo>
                  <a:lnTo>
                    <a:pt x="670144" y="279462"/>
                  </a:lnTo>
                  <a:lnTo>
                    <a:pt x="689650" y="226852"/>
                  </a:lnTo>
                  <a:lnTo>
                    <a:pt x="712925" y="171725"/>
                  </a:lnTo>
                  <a:lnTo>
                    <a:pt x="742382" y="119960"/>
                  </a:lnTo>
                  <a:lnTo>
                    <a:pt x="774833" y="73073"/>
                  </a:lnTo>
                  <a:lnTo>
                    <a:pt x="807096" y="32581"/>
                  </a:lnTo>
                  <a:lnTo>
                    <a:pt x="835985" y="0"/>
                  </a:lnTo>
                </a:path>
              </a:pathLst>
            </a:custGeom>
            <a:ln w="10160">
              <a:solidFill>
                <a:srgbClr val="E6E7E8"/>
              </a:solidFill>
              <a:prstDash val="dash"/>
            </a:ln>
          </p:spPr>
          <p:txBody>
            <a:bodyPr wrap="square" lIns="0" tIns="0" rIns="0" bIns="0" rtlCol="0"/>
            <a:lstStyle/>
            <a:p>
              <a:endParaRPr/>
            </a:p>
          </p:txBody>
        </p:sp>
        <p:sp>
          <p:nvSpPr>
            <p:cNvPr id="10" name="object 10"/>
            <p:cNvSpPr/>
            <p:nvPr/>
          </p:nvSpPr>
          <p:spPr>
            <a:xfrm>
              <a:off x="2968656" y="817656"/>
              <a:ext cx="14604" cy="14604"/>
            </a:xfrm>
            <a:custGeom>
              <a:avLst/>
              <a:gdLst/>
              <a:ahLst/>
              <a:cxnLst/>
              <a:rect l="l" t="t" r="r" b="b"/>
              <a:pathLst>
                <a:path w="14605" h="14605">
                  <a:moveTo>
                    <a:pt x="0" y="14345"/>
                  </a:moveTo>
                  <a:lnTo>
                    <a:pt x="5770" y="8422"/>
                  </a:lnTo>
                  <a:lnTo>
                    <a:pt x="10647" y="3596"/>
                  </a:lnTo>
                  <a:lnTo>
                    <a:pt x="14356" y="0"/>
                  </a:lnTo>
                </a:path>
              </a:pathLst>
            </a:custGeom>
            <a:ln w="10160">
              <a:solidFill>
                <a:srgbClr val="E6E7E8"/>
              </a:solidFill>
            </a:ln>
          </p:spPr>
          <p:txBody>
            <a:bodyPr wrap="square" lIns="0" tIns="0" rIns="0" bIns="0" rtlCol="0"/>
            <a:lstStyle/>
            <a:p>
              <a:endParaRPr/>
            </a:p>
          </p:txBody>
        </p:sp>
        <p:sp>
          <p:nvSpPr>
            <p:cNvPr id="11" name="object 11"/>
            <p:cNvSpPr/>
            <p:nvPr/>
          </p:nvSpPr>
          <p:spPr>
            <a:xfrm>
              <a:off x="2930004" y="810103"/>
              <a:ext cx="61594" cy="61594"/>
            </a:xfrm>
            <a:custGeom>
              <a:avLst/>
              <a:gdLst/>
              <a:ahLst/>
              <a:cxnLst/>
              <a:rect l="l" t="t" r="r" b="b"/>
              <a:pathLst>
                <a:path w="61594" h="61594">
                  <a:moveTo>
                    <a:pt x="60970" y="0"/>
                  </a:moveTo>
                  <a:lnTo>
                    <a:pt x="0" y="2316"/>
                  </a:lnTo>
                  <a:lnTo>
                    <a:pt x="375" y="12476"/>
                  </a:lnTo>
                  <a:lnTo>
                    <a:pt x="50444" y="10566"/>
                  </a:lnTo>
                  <a:lnTo>
                    <a:pt x="48696" y="60624"/>
                  </a:lnTo>
                  <a:lnTo>
                    <a:pt x="58856" y="60970"/>
                  </a:lnTo>
                  <a:lnTo>
                    <a:pt x="60970" y="0"/>
                  </a:lnTo>
                  <a:close/>
                </a:path>
              </a:pathLst>
            </a:custGeom>
            <a:solidFill>
              <a:srgbClr val="E6E7E8"/>
            </a:solidFill>
          </p:spPr>
          <p:txBody>
            <a:bodyPr wrap="square" lIns="0" tIns="0" rIns="0" bIns="0" rtlCol="0"/>
            <a:lstStyle/>
            <a:p>
              <a:endParaRPr/>
            </a:p>
          </p:txBody>
        </p:sp>
      </p:grpSp>
      <p:sp>
        <p:nvSpPr>
          <p:cNvPr id="12" name="object 12"/>
          <p:cNvSpPr txBox="1"/>
          <p:nvPr/>
        </p:nvSpPr>
        <p:spPr>
          <a:xfrm>
            <a:off x="1206749" y="1058086"/>
            <a:ext cx="122555" cy="727710"/>
          </a:xfrm>
          <a:prstGeom prst="rect">
            <a:avLst/>
          </a:prstGeom>
        </p:spPr>
        <p:txBody>
          <a:bodyPr vert="vert270" wrap="square" lIns="0" tIns="8255" rIns="0" bIns="0" rtlCol="0">
            <a:spAutoFit/>
          </a:bodyPr>
          <a:lstStyle/>
          <a:p>
            <a:pPr marL="12700">
              <a:lnSpc>
                <a:spcPct val="100000"/>
              </a:lnSpc>
              <a:spcBef>
                <a:spcPts val="65"/>
              </a:spcBef>
            </a:pPr>
            <a:r>
              <a:rPr sz="650" b="1" spc="-20" dirty="0">
                <a:solidFill>
                  <a:srgbClr val="231F20"/>
                </a:solidFill>
                <a:latin typeface="Arial"/>
                <a:cs typeface="Arial"/>
              </a:rPr>
              <a:t>Power</a:t>
            </a:r>
            <a:r>
              <a:rPr sz="650" b="1" spc="-15" dirty="0">
                <a:solidFill>
                  <a:srgbClr val="231F20"/>
                </a:solidFill>
                <a:latin typeface="Arial"/>
                <a:cs typeface="Arial"/>
              </a:rPr>
              <a:t> </a:t>
            </a:r>
            <a:r>
              <a:rPr sz="650" b="1" dirty="0">
                <a:solidFill>
                  <a:srgbClr val="231F20"/>
                </a:solidFill>
                <a:latin typeface="Arial"/>
                <a:cs typeface="Arial"/>
              </a:rPr>
              <a:t>of</a:t>
            </a:r>
            <a:r>
              <a:rPr sz="650" b="1" spc="-15" dirty="0">
                <a:solidFill>
                  <a:srgbClr val="231F20"/>
                </a:solidFill>
                <a:latin typeface="Arial"/>
                <a:cs typeface="Arial"/>
              </a:rPr>
              <a:t> </a:t>
            </a:r>
            <a:r>
              <a:rPr sz="650" b="1" dirty="0">
                <a:solidFill>
                  <a:srgbClr val="231F20"/>
                </a:solidFill>
                <a:latin typeface="Arial"/>
                <a:cs typeface="Arial"/>
              </a:rPr>
              <a:t>the</a:t>
            </a:r>
            <a:r>
              <a:rPr sz="650" b="1" spc="-15" dirty="0">
                <a:solidFill>
                  <a:srgbClr val="231F20"/>
                </a:solidFill>
                <a:latin typeface="Arial"/>
                <a:cs typeface="Arial"/>
              </a:rPr>
              <a:t> </a:t>
            </a:r>
            <a:r>
              <a:rPr sz="650" b="1" spc="-10" dirty="0">
                <a:solidFill>
                  <a:srgbClr val="231F20"/>
                </a:solidFill>
                <a:latin typeface="Arial"/>
                <a:cs typeface="Arial"/>
              </a:rPr>
              <a:t>State</a:t>
            </a:r>
            <a:endParaRPr sz="650">
              <a:latin typeface="Arial"/>
              <a:cs typeface="Arial"/>
            </a:endParaRPr>
          </a:p>
        </p:txBody>
      </p:sp>
      <p:sp>
        <p:nvSpPr>
          <p:cNvPr id="13" name="object 13"/>
          <p:cNvSpPr txBox="1"/>
          <p:nvPr/>
        </p:nvSpPr>
        <p:spPr>
          <a:xfrm>
            <a:off x="2780744" y="2191460"/>
            <a:ext cx="288290"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Absent</a:t>
            </a:r>
            <a:endParaRPr sz="650">
              <a:latin typeface="Arial"/>
              <a:cs typeface="Arial"/>
            </a:endParaRPr>
          </a:p>
        </p:txBody>
      </p:sp>
      <p:sp>
        <p:nvSpPr>
          <p:cNvPr id="14" name="object 14"/>
          <p:cNvSpPr txBox="1"/>
          <p:nvPr/>
        </p:nvSpPr>
        <p:spPr>
          <a:xfrm>
            <a:off x="2067097" y="2300253"/>
            <a:ext cx="674370" cy="318770"/>
          </a:xfrm>
          <a:prstGeom prst="rect">
            <a:avLst/>
          </a:prstGeom>
        </p:spPr>
        <p:txBody>
          <a:bodyPr vert="horz" wrap="square" lIns="0" tIns="16510" rIns="0" bIns="0" rtlCol="0">
            <a:spAutoFit/>
          </a:bodyPr>
          <a:lstStyle/>
          <a:p>
            <a:pPr marL="22225">
              <a:lnSpc>
                <a:spcPct val="100000"/>
              </a:lnSpc>
              <a:spcBef>
                <a:spcPts val="130"/>
              </a:spcBef>
            </a:pPr>
            <a:r>
              <a:rPr sz="450" spc="-10" dirty="0">
                <a:solidFill>
                  <a:srgbClr val="58595B"/>
                </a:solidFill>
                <a:latin typeface="Arial MT"/>
                <a:cs typeface="Arial MT"/>
              </a:rPr>
              <a:t>Somalia</a:t>
            </a:r>
            <a:endParaRPr sz="450">
              <a:latin typeface="Arial MT"/>
              <a:cs typeface="Arial MT"/>
            </a:endParaRPr>
          </a:p>
          <a:p>
            <a:pPr>
              <a:lnSpc>
                <a:spcPct val="100000"/>
              </a:lnSpc>
              <a:spcBef>
                <a:spcPts val="440"/>
              </a:spcBef>
            </a:pPr>
            <a:endParaRPr sz="450">
              <a:latin typeface="Arial MT"/>
              <a:cs typeface="Arial MT"/>
            </a:endParaRPr>
          </a:p>
          <a:p>
            <a:pPr marL="12700">
              <a:lnSpc>
                <a:spcPct val="100000"/>
              </a:lnSpc>
            </a:pPr>
            <a:r>
              <a:rPr sz="650" b="1" spc="-20" dirty="0">
                <a:solidFill>
                  <a:srgbClr val="231F20"/>
                </a:solidFill>
                <a:latin typeface="Arial"/>
                <a:cs typeface="Arial"/>
              </a:rPr>
              <a:t>Power</a:t>
            </a:r>
            <a:r>
              <a:rPr sz="650" b="1" spc="-10" dirty="0">
                <a:solidFill>
                  <a:srgbClr val="231F20"/>
                </a:solidFill>
                <a:latin typeface="Arial"/>
                <a:cs typeface="Arial"/>
              </a:rPr>
              <a:t> </a:t>
            </a:r>
            <a:r>
              <a:rPr sz="650" b="1" dirty="0">
                <a:solidFill>
                  <a:srgbClr val="231F20"/>
                </a:solidFill>
                <a:latin typeface="Arial"/>
                <a:cs typeface="Arial"/>
              </a:rPr>
              <a:t>of</a:t>
            </a:r>
            <a:r>
              <a:rPr sz="650" b="1" spc="-10" dirty="0">
                <a:solidFill>
                  <a:srgbClr val="231F20"/>
                </a:solidFill>
                <a:latin typeface="Arial"/>
                <a:cs typeface="Arial"/>
              </a:rPr>
              <a:t> Society</a:t>
            </a:r>
            <a:endParaRPr sz="650">
              <a:latin typeface="Arial"/>
              <a:cs typeface="Arial"/>
            </a:endParaRPr>
          </a:p>
        </p:txBody>
      </p:sp>
      <p:sp>
        <p:nvSpPr>
          <p:cNvPr id="15" name="object 15"/>
          <p:cNvSpPr txBox="1"/>
          <p:nvPr/>
        </p:nvSpPr>
        <p:spPr>
          <a:xfrm>
            <a:off x="1464531" y="1030091"/>
            <a:ext cx="172085" cy="99060"/>
          </a:xfrm>
          <a:prstGeom prst="rect">
            <a:avLst/>
          </a:prstGeom>
        </p:spPr>
        <p:txBody>
          <a:bodyPr vert="horz" wrap="square" lIns="0" tIns="16510" rIns="0" bIns="0" rtlCol="0">
            <a:spAutoFit/>
          </a:bodyPr>
          <a:lstStyle/>
          <a:p>
            <a:pPr>
              <a:lnSpc>
                <a:spcPct val="100000"/>
              </a:lnSpc>
              <a:spcBef>
                <a:spcPts val="130"/>
              </a:spcBef>
            </a:pPr>
            <a:r>
              <a:rPr sz="450" spc="-10" dirty="0">
                <a:solidFill>
                  <a:srgbClr val="58595B"/>
                </a:solidFill>
                <a:latin typeface="Arial MT"/>
                <a:cs typeface="Arial MT"/>
              </a:rPr>
              <a:t>China</a:t>
            </a:r>
            <a:endParaRPr sz="450">
              <a:latin typeface="Arial MT"/>
              <a:cs typeface="Arial MT"/>
            </a:endParaRPr>
          </a:p>
        </p:txBody>
      </p:sp>
      <p:sp>
        <p:nvSpPr>
          <p:cNvPr id="16" name="object 16"/>
          <p:cNvSpPr txBox="1"/>
          <p:nvPr/>
        </p:nvSpPr>
        <p:spPr>
          <a:xfrm>
            <a:off x="2998102" y="608004"/>
            <a:ext cx="231140" cy="99060"/>
          </a:xfrm>
          <a:prstGeom prst="rect">
            <a:avLst/>
          </a:prstGeom>
        </p:spPr>
        <p:txBody>
          <a:bodyPr vert="horz" wrap="square" lIns="0" tIns="16510" rIns="0" bIns="0" rtlCol="0">
            <a:spAutoFit/>
          </a:bodyPr>
          <a:lstStyle/>
          <a:p>
            <a:pPr>
              <a:lnSpc>
                <a:spcPct val="100000"/>
              </a:lnSpc>
              <a:spcBef>
                <a:spcPts val="130"/>
              </a:spcBef>
            </a:pPr>
            <a:r>
              <a:rPr sz="450" spc="-10" dirty="0">
                <a:solidFill>
                  <a:srgbClr val="58595B"/>
                </a:solidFill>
                <a:latin typeface="Arial MT"/>
                <a:cs typeface="Arial MT"/>
              </a:rPr>
              <a:t>Sweden</a:t>
            </a:r>
            <a:endParaRPr sz="450">
              <a:latin typeface="Arial MT"/>
              <a:cs typeface="Arial MT"/>
            </a:endParaRPr>
          </a:p>
        </p:txBody>
      </p:sp>
      <p:sp>
        <p:nvSpPr>
          <p:cNvPr id="17" name="object 17"/>
          <p:cNvSpPr txBox="1"/>
          <p:nvPr/>
        </p:nvSpPr>
        <p:spPr>
          <a:xfrm>
            <a:off x="1437038" y="1970886"/>
            <a:ext cx="617855" cy="187960"/>
          </a:xfrm>
          <a:prstGeom prst="rect">
            <a:avLst/>
          </a:prstGeom>
        </p:spPr>
        <p:txBody>
          <a:bodyPr vert="horz" wrap="square" lIns="0" tIns="24130" rIns="0" bIns="0" rtlCol="0">
            <a:spAutoFit/>
          </a:bodyPr>
          <a:lstStyle/>
          <a:p>
            <a:pPr>
              <a:lnSpc>
                <a:spcPct val="100000"/>
              </a:lnSpc>
              <a:spcBef>
                <a:spcPts val="190"/>
              </a:spcBef>
            </a:pPr>
            <a:r>
              <a:rPr sz="450" spc="-10" dirty="0">
                <a:solidFill>
                  <a:srgbClr val="58595B"/>
                </a:solidFill>
                <a:latin typeface="Arial MT"/>
                <a:cs typeface="Arial MT"/>
              </a:rPr>
              <a:t>Colombia</a:t>
            </a:r>
            <a:endParaRPr sz="450">
              <a:latin typeface="Arial MT"/>
              <a:cs typeface="Arial MT"/>
            </a:endParaRPr>
          </a:p>
          <a:p>
            <a:pPr marL="471805">
              <a:lnSpc>
                <a:spcPct val="100000"/>
              </a:lnSpc>
              <a:spcBef>
                <a:spcPts val="100"/>
              </a:spcBef>
            </a:pPr>
            <a:r>
              <a:rPr sz="450" spc="-10" dirty="0">
                <a:solidFill>
                  <a:srgbClr val="58595B"/>
                </a:solidFill>
                <a:latin typeface="Arial MT"/>
                <a:cs typeface="Arial MT"/>
              </a:rPr>
              <a:t>India</a:t>
            </a:r>
            <a:endParaRPr sz="450">
              <a:latin typeface="Arial MT"/>
              <a:cs typeface="Arial MT"/>
            </a:endParaRPr>
          </a:p>
        </p:txBody>
      </p:sp>
      <p:sp>
        <p:nvSpPr>
          <p:cNvPr id="18" name="object 18"/>
          <p:cNvSpPr txBox="1"/>
          <p:nvPr/>
        </p:nvSpPr>
        <p:spPr>
          <a:xfrm>
            <a:off x="2658600" y="974046"/>
            <a:ext cx="485775"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Constrained</a:t>
            </a:r>
            <a:endParaRPr sz="650">
              <a:latin typeface="Arial"/>
              <a:cs typeface="Arial"/>
            </a:endParaRPr>
          </a:p>
        </p:txBody>
      </p:sp>
      <p:sp>
        <p:nvSpPr>
          <p:cNvPr id="19" name="object 19"/>
          <p:cNvSpPr txBox="1"/>
          <p:nvPr/>
        </p:nvSpPr>
        <p:spPr>
          <a:xfrm>
            <a:off x="1472562" y="545131"/>
            <a:ext cx="580390"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Unconstrained</a:t>
            </a:r>
            <a:endParaRPr sz="650">
              <a:latin typeface="Arial"/>
              <a:cs typeface="Arial"/>
            </a:endParaRPr>
          </a:p>
        </p:txBody>
      </p:sp>
      <p:sp>
        <p:nvSpPr>
          <p:cNvPr id="20" name="object 20"/>
          <p:cNvSpPr/>
          <p:nvPr/>
        </p:nvSpPr>
        <p:spPr>
          <a:xfrm>
            <a:off x="1523949" y="707440"/>
            <a:ext cx="1581785" cy="1659255"/>
          </a:xfrm>
          <a:custGeom>
            <a:avLst/>
            <a:gdLst/>
            <a:ahLst/>
            <a:cxnLst/>
            <a:rect l="l" t="t" r="r" b="b"/>
            <a:pathLst>
              <a:path w="1581785" h="1659255">
                <a:moveTo>
                  <a:pt x="33045" y="422808"/>
                </a:moveTo>
                <a:lnTo>
                  <a:pt x="25654" y="415417"/>
                </a:lnTo>
                <a:lnTo>
                  <a:pt x="7391" y="415417"/>
                </a:lnTo>
                <a:lnTo>
                  <a:pt x="0" y="422808"/>
                </a:lnTo>
                <a:lnTo>
                  <a:pt x="0" y="441058"/>
                </a:lnTo>
                <a:lnTo>
                  <a:pt x="7391" y="448449"/>
                </a:lnTo>
                <a:lnTo>
                  <a:pt x="25654" y="448449"/>
                </a:lnTo>
                <a:lnTo>
                  <a:pt x="33045" y="441058"/>
                </a:lnTo>
                <a:lnTo>
                  <a:pt x="33045" y="431927"/>
                </a:lnTo>
                <a:lnTo>
                  <a:pt x="33045" y="422808"/>
                </a:lnTo>
                <a:close/>
              </a:path>
              <a:path w="1581785" h="1659255">
                <a:moveTo>
                  <a:pt x="66090" y="1391627"/>
                </a:moveTo>
                <a:lnTo>
                  <a:pt x="58699" y="1384223"/>
                </a:lnTo>
                <a:lnTo>
                  <a:pt x="40436" y="1384223"/>
                </a:lnTo>
                <a:lnTo>
                  <a:pt x="33045" y="1391627"/>
                </a:lnTo>
                <a:lnTo>
                  <a:pt x="33045" y="1409877"/>
                </a:lnTo>
                <a:lnTo>
                  <a:pt x="40436" y="1417269"/>
                </a:lnTo>
                <a:lnTo>
                  <a:pt x="58699" y="1417269"/>
                </a:lnTo>
                <a:lnTo>
                  <a:pt x="66090" y="1409877"/>
                </a:lnTo>
                <a:lnTo>
                  <a:pt x="66090" y="1400746"/>
                </a:lnTo>
                <a:lnTo>
                  <a:pt x="66090" y="1391627"/>
                </a:lnTo>
                <a:close/>
              </a:path>
              <a:path w="1581785" h="1659255">
                <a:moveTo>
                  <a:pt x="465772" y="1337348"/>
                </a:moveTo>
                <a:lnTo>
                  <a:pt x="458368" y="1329956"/>
                </a:lnTo>
                <a:lnTo>
                  <a:pt x="440118" y="1329956"/>
                </a:lnTo>
                <a:lnTo>
                  <a:pt x="432714" y="1337348"/>
                </a:lnTo>
                <a:lnTo>
                  <a:pt x="432714" y="1355598"/>
                </a:lnTo>
                <a:lnTo>
                  <a:pt x="440118" y="1362989"/>
                </a:lnTo>
                <a:lnTo>
                  <a:pt x="458368" y="1362989"/>
                </a:lnTo>
                <a:lnTo>
                  <a:pt x="465772" y="1355598"/>
                </a:lnTo>
                <a:lnTo>
                  <a:pt x="465772" y="1346479"/>
                </a:lnTo>
                <a:lnTo>
                  <a:pt x="465772" y="1337348"/>
                </a:lnTo>
                <a:close/>
              </a:path>
              <a:path w="1581785" h="1659255">
                <a:moveTo>
                  <a:pt x="549262" y="1633537"/>
                </a:moveTo>
                <a:lnTo>
                  <a:pt x="541858" y="1626146"/>
                </a:lnTo>
                <a:lnTo>
                  <a:pt x="523608" y="1626146"/>
                </a:lnTo>
                <a:lnTo>
                  <a:pt x="516204" y="1633537"/>
                </a:lnTo>
                <a:lnTo>
                  <a:pt x="516204" y="1651787"/>
                </a:lnTo>
                <a:lnTo>
                  <a:pt x="523608" y="1659178"/>
                </a:lnTo>
                <a:lnTo>
                  <a:pt x="541858" y="1659178"/>
                </a:lnTo>
                <a:lnTo>
                  <a:pt x="549262" y="1651787"/>
                </a:lnTo>
                <a:lnTo>
                  <a:pt x="549262" y="1642656"/>
                </a:lnTo>
                <a:lnTo>
                  <a:pt x="549262" y="1633537"/>
                </a:lnTo>
                <a:close/>
              </a:path>
              <a:path w="1581785" h="1659255">
                <a:moveTo>
                  <a:pt x="1581607" y="7391"/>
                </a:moveTo>
                <a:lnTo>
                  <a:pt x="1574203" y="0"/>
                </a:lnTo>
                <a:lnTo>
                  <a:pt x="1555953" y="0"/>
                </a:lnTo>
                <a:lnTo>
                  <a:pt x="1548549" y="7391"/>
                </a:lnTo>
                <a:lnTo>
                  <a:pt x="1548549" y="25641"/>
                </a:lnTo>
                <a:lnTo>
                  <a:pt x="1555953" y="33032"/>
                </a:lnTo>
                <a:lnTo>
                  <a:pt x="1574203" y="33032"/>
                </a:lnTo>
                <a:lnTo>
                  <a:pt x="1581607" y="25641"/>
                </a:lnTo>
                <a:lnTo>
                  <a:pt x="1581607" y="16522"/>
                </a:lnTo>
                <a:lnTo>
                  <a:pt x="1581607" y="7391"/>
                </a:lnTo>
                <a:close/>
              </a:path>
            </a:pathLst>
          </a:custGeom>
          <a:solidFill>
            <a:srgbClr val="58595B"/>
          </a:solidFill>
        </p:spPr>
        <p:txBody>
          <a:bodyPr wrap="square" lIns="0" tIns="0" rIns="0" bIns="0" rtlCol="0"/>
          <a:lstStyle/>
          <a:p>
            <a:endParaRPr/>
          </a:p>
        </p:txBody>
      </p:sp>
      <p:sp>
        <p:nvSpPr>
          <p:cNvPr id="21" name="object 21"/>
          <p:cNvSpPr txBox="1"/>
          <p:nvPr/>
        </p:nvSpPr>
        <p:spPr>
          <a:xfrm>
            <a:off x="562178" y="2852114"/>
            <a:ext cx="348361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The ‘narrow corridor’ and a possible positive feedback loop.</a:t>
            </a:r>
          </a:p>
        </p:txBody>
      </p:sp>
    </p:spTree>
  </p:cSld>
  <p:clrMapOvr>
    <a:masterClrMapping/>
  </p:clrMapOvr>
  <p:transition>
    <p:cut/>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345479" y="378185"/>
            <a:ext cx="2100580" cy="2105660"/>
            <a:chOff x="1345479" y="378185"/>
            <a:chExt cx="2100580" cy="2105660"/>
          </a:xfrm>
        </p:grpSpPr>
        <p:sp>
          <p:nvSpPr>
            <p:cNvPr id="3" name="object 3"/>
            <p:cNvSpPr/>
            <p:nvPr/>
          </p:nvSpPr>
          <p:spPr>
            <a:xfrm>
              <a:off x="1365920" y="380725"/>
              <a:ext cx="2077085" cy="2082164"/>
            </a:xfrm>
            <a:custGeom>
              <a:avLst/>
              <a:gdLst/>
              <a:ahLst/>
              <a:cxnLst/>
              <a:rect l="l" t="t" r="r" b="b"/>
              <a:pathLst>
                <a:path w="2077085" h="2082164">
                  <a:moveTo>
                    <a:pt x="2076612" y="2081916"/>
                  </a:moveTo>
                  <a:lnTo>
                    <a:pt x="0" y="2081916"/>
                  </a:lnTo>
                  <a:lnTo>
                    <a:pt x="0" y="0"/>
                  </a:lnTo>
                  <a:lnTo>
                    <a:pt x="2076612" y="0"/>
                  </a:lnTo>
                  <a:lnTo>
                    <a:pt x="2076612" y="2081916"/>
                  </a:lnTo>
                  <a:close/>
                </a:path>
              </a:pathLst>
            </a:custGeom>
            <a:ln w="5080">
              <a:solidFill>
                <a:srgbClr val="231F20"/>
              </a:solidFill>
            </a:ln>
          </p:spPr>
          <p:txBody>
            <a:bodyPr wrap="square" lIns="0" tIns="0" rIns="0" bIns="0" rtlCol="0"/>
            <a:lstStyle/>
            <a:p>
              <a:endParaRPr/>
            </a:p>
          </p:txBody>
        </p:sp>
        <p:sp>
          <p:nvSpPr>
            <p:cNvPr id="4" name="object 4"/>
            <p:cNvSpPr/>
            <p:nvPr/>
          </p:nvSpPr>
          <p:spPr>
            <a:xfrm>
              <a:off x="1366253" y="386230"/>
              <a:ext cx="2070735" cy="2076450"/>
            </a:xfrm>
            <a:custGeom>
              <a:avLst/>
              <a:gdLst/>
              <a:ahLst/>
              <a:cxnLst/>
              <a:rect l="l" t="t" r="r" b="b"/>
              <a:pathLst>
                <a:path w="2070735" h="2076450">
                  <a:moveTo>
                    <a:pt x="0" y="0"/>
                  </a:moveTo>
                  <a:lnTo>
                    <a:pt x="0" y="2076409"/>
                  </a:lnTo>
                  <a:lnTo>
                    <a:pt x="2070445" y="2076409"/>
                  </a:lnTo>
                </a:path>
              </a:pathLst>
            </a:custGeom>
            <a:ln w="5080">
              <a:solidFill>
                <a:srgbClr val="231F20"/>
              </a:solidFill>
            </a:ln>
          </p:spPr>
          <p:txBody>
            <a:bodyPr wrap="square" lIns="0" tIns="0" rIns="0" bIns="0" rtlCol="0"/>
            <a:lstStyle/>
            <a:p>
              <a:endParaRPr/>
            </a:p>
          </p:txBody>
        </p:sp>
        <p:sp>
          <p:nvSpPr>
            <p:cNvPr id="5" name="object 5"/>
            <p:cNvSpPr/>
            <p:nvPr/>
          </p:nvSpPr>
          <p:spPr>
            <a:xfrm>
              <a:off x="1345476" y="380720"/>
              <a:ext cx="2096770" cy="2103120"/>
            </a:xfrm>
            <a:custGeom>
              <a:avLst/>
              <a:gdLst/>
              <a:ahLst/>
              <a:cxnLst/>
              <a:rect l="l" t="t" r="r" b="b"/>
              <a:pathLst>
                <a:path w="2096770" h="2103120">
                  <a:moveTo>
                    <a:pt x="41541" y="22352"/>
                  </a:moveTo>
                  <a:lnTo>
                    <a:pt x="20764" y="0"/>
                  </a:lnTo>
                  <a:lnTo>
                    <a:pt x="0" y="22352"/>
                  </a:lnTo>
                  <a:lnTo>
                    <a:pt x="3721" y="25806"/>
                  </a:lnTo>
                  <a:lnTo>
                    <a:pt x="20764" y="7467"/>
                  </a:lnTo>
                  <a:lnTo>
                    <a:pt x="37820" y="25806"/>
                  </a:lnTo>
                  <a:lnTo>
                    <a:pt x="41541" y="22352"/>
                  </a:lnTo>
                  <a:close/>
                </a:path>
                <a:path w="2096770" h="2103120">
                  <a:moveTo>
                    <a:pt x="2096731" y="2081923"/>
                  </a:moveTo>
                  <a:lnTo>
                    <a:pt x="2074379" y="2061159"/>
                  </a:lnTo>
                  <a:lnTo>
                    <a:pt x="2070925" y="2064867"/>
                  </a:lnTo>
                  <a:lnTo>
                    <a:pt x="2089264" y="2081923"/>
                  </a:lnTo>
                  <a:lnTo>
                    <a:pt x="2070925" y="2098979"/>
                  </a:lnTo>
                  <a:lnTo>
                    <a:pt x="2074379" y="2102700"/>
                  </a:lnTo>
                  <a:lnTo>
                    <a:pt x="2096731" y="2081923"/>
                  </a:lnTo>
                  <a:close/>
                </a:path>
              </a:pathLst>
            </a:custGeom>
            <a:solidFill>
              <a:srgbClr val="231F20"/>
            </a:solidFill>
          </p:spPr>
          <p:txBody>
            <a:bodyPr wrap="square" lIns="0" tIns="0" rIns="0" bIns="0" rtlCol="0"/>
            <a:lstStyle/>
            <a:p>
              <a:endParaRPr/>
            </a:p>
          </p:txBody>
        </p:sp>
        <p:sp>
          <p:nvSpPr>
            <p:cNvPr id="6" name="object 6"/>
            <p:cNvSpPr/>
            <p:nvPr/>
          </p:nvSpPr>
          <p:spPr>
            <a:xfrm>
              <a:off x="1364927" y="383370"/>
              <a:ext cx="2076450" cy="2075814"/>
            </a:xfrm>
            <a:custGeom>
              <a:avLst/>
              <a:gdLst/>
              <a:ahLst/>
              <a:cxnLst/>
              <a:rect l="l" t="t" r="r" b="b"/>
              <a:pathLst>
                <a:path w="2076450" h="2075814">
                  <a:moveTo>
                    <a:pt x="2075952" y="0"/>
                  </a:moveTo>
                  <a:lnTo>
                    <a:pt x="1719468" y="0"/>
                  </a:lnTo>
                  <a:lnTo>
                    <a:pt x="1679904" y="22723"/>
                  </a:lnTo>
                  <a:lnTo>
                    <a:pt x="1641427" y="51325"/>
                  </a:lnTo>
                  <a:lnTo>
                    <a:pt x="1604091" y="85092"/>
                  </a:lnTo>
                  <a:lnTo>
                    <a:pt x="1567952" y="123313"/>
                  </a:lnTo>
                  <a:lnTo>
                    <a:pt x="1533064" y="165276"/>
                  </a:lnTo>
                  <a:lnTo>
                    <a:pt x="1499483" y="210270"/>
                  </a:lnTo>
                  <a:lnTo>
                    <a:pt x="1467264" y="257584"/>
                  </a:lnTo>
                  <a:lnTo>
                    <a:pt x="1436462" y="306504"/>
                  </a:lnTo>
                  <a:lnTo>
                    <a:pt x="1407133" y="356321"/>
                  </a:lnTo>
                  <a:lnTo>
                    <a:pt x="1379331" y="406321"/>
                  </a:lnTo>
                  <a:lnTo>
                    <a:pt x="1353113" y="455794"/>
                  </a:lnTo>
                  <a:lnTo>
                    <a:pt x="1328532" y="504027"/>
                  </a:lnTo>
                  <a:lnTo>
                    <a:pt x="1305645" y="550310"/>
                  </a:lnTo>
                  <a:lnTo>
                    <a:pt x="1247694" y="670334"/>
                  </a:lnTo>
                  <a:lnTo>
                    <a:pt x="1232132" y="701695"/>
                  </a:lnTo>
                  <a:lnTo>
                    <a:pt x="1195811" y="762238"/>
                  </a:lnTo>
                  <a:lnTo>
                    <a:pt x="1166256" y="797516"/>
                  </a:lnTo>
                  <a:lnTo>
                    <a:pt x="1131166" y="833057"/>
                  </a:lnTo>
                  <a:lnTo>
                    <a:pt x="1091831" y="868535"/>
                  </a:lnTo>
                  <a:lnTo>
                    <a:pt x="1049543" y="903627"/>
                  </a:lnTo>
                  <a:lnTo>
                    <a:pt x="1005591" y="938008"/>
                  </a:lnTo>
                  <a:lnTo>
                    <a:pt x="961266" y="971353"/>
                  </a:lnTo>
                  <a:lnTo>
                    <a:pt x="876662" y="1033641"/>
                  </a:lnTo>
                  <a:lnTo>
                    <a:pt x="838964" y="1061934"/>
                  </a:lnTo>
                  <a:lnTo>
                    <a:pt x="806057" y="1087895"/>
                  </a:lnTo>
                  <a:lnTo>
                    <a:pt x="755771" y="1136169"/>
                  </a:lnTo>
                  <a:lnTo>
                    <a:pt x="728961" y="1169678"/>
                  </a:lnTo>
                  <a:lnTo>
                    <a:pt x="699475" y="1210175"/>
                  </a:lnTo>
                  <a:lnTo>
                    <a:pt x="667986" y="1256106"/>
                  </a:lnTo>
                  <a:lnTo>
                    <a:pt x="635167" y="1305918"/>
                  </a:lnTo>
                  <a:lnTo>
                    <a:pt x="601691" y="1358060"/>
                  </a:lnTo>
                  <a:lnTo>
                    <a:pt x="504054" y="1512934"/>
                  </a:lnTo>
                  <a:lnTo>
                    <a:pt x="474683" y="1558866"/>
                  </a:lnTo>
                  <a:lnTo>
                    <a:pt x="448020" y="1599364"/>
                  </a:lnTo>
                  <a:lnTo>
                    <a:pt x="424740" y="1632875"/>
                  </a:lnTo>
                  <a:lnTo>
                    <a:pt x="387835" y="1678070"/>
                  </a:lnTo>
                  <a:lnTo>
                    <a:pt x="336407" y="1733467"/>
                  </a:lnTo>
                  <a:lnTo>
                    <a:pt x="304667" y="1766691"/>
                  </a:lnTo>
                  <a:lnTo>
                    <a:pt x="229995" y="1844242"/>
                  </a:lnTo>
                  <a:lnTo>
                    <a:pt x="173368" y="1902239"/>
                  </a:lnTo>
                  <a:lnTo>
                    <a:pt x="106224" y="1969611"/>
                  </a:lnTo>
                  <a:lnTo>
                    <a:pt x="0" y="2075291"/>
                  </a:lnTo>
                  <a:lnTo>
                    <a:pt x="348996" y="1720585"/>
                  </a:lnTo>
                  <a:lnTo>
                    <a:pt x="597531" y="1633682"/>
                  </a:lnTo>
                  <a:lnTo>
                    <a:pt x="803831" y="1562406"/>
                  </a:lnTo>
                  <a:lnTo>
                    <a:pt x="972047" y="1505783"/>
                  </a:lnTo>
                  <a:lnTo>
                    <a:pt x="1021292" y="1486066"/>
                  </a:lnTo>
                  <a:lnTo>
                    <a:pt x="1068061" y="1460529"/>
                  </a:lnTo>
                  <a:lnTo>
                    <a:pt x="1112087" y="1430388"/>
                  </a:lnTo>
                  <a:lnTo>
                    <a:pt x="1153101" y="1396861"/>
                  </a:lnTo>
                  <a:lnTo>
                    <a:pt x="1190835" y="1361163"/>
                  </a:lnTo>
                  <a:lnTo>
                    <a:pt x="1225021" y="1324511"/>
                  </a:lnTo>
                  <a:lnTo>
                    <a:pt x="1255390" y="1288121"/>
                  </a:lnTo>
                  <a:lnTo>
                    <a:pt x="1281673" y="1253210"/>
                  </a:lnTo>
                  <a:lnTo>
                    <a:pt x="1303603" y="1220995"/>
                  </a:lnTo>
                  <a:lnTo>
                    <a:pt x="1320911" y="1192692"/>
                  </a:lnTo>
                  <a:lnTo>
                    <a:pt x="1348173" y="1152568"/>
                  </a:lnTo>
                  <a:lnTo>
                    <a:pt x="1378311" y="1112592"/>
                  </a:lnTo>
                  <a:lnTo>
                    <a:pt x="1410923" y="1072950"/>
                  </a:lnTo>
                  <a:lnTo>
                    <a:pt x="1445604" y="1033826"/>
                  </a:lnTo>
                  <a:lnTo>
                    <a:pt x="1481949" y="995405"/>
                  </a:lnTo>
                  <a:lnTo>
                    <a:pt x="1519553" y="957871"/>
                  </a:lnTo>
                  <a:lnTo>
                    <a:pt x="1558012" y="921409"/>
                  </a:lnTo>
                  <a:lnTo>
                    <a:pt x="1596922" y="886205"/>
                  </a:lnTo>
                  <a:lnTo>
                    <a:pt x="1635879" y="852441"/>
                  </a:lnTo>
                  <a:lnTo>
                    <a:pt x="1674477" y="820303"/>
                  </a:lnTo>
                  <a:lnTo>
                    <a:pt x="1712312" y="789976"/>
                  </a:lnTo>
                  <a:lnTo>
                    <a:pt x="1748979" y="761644"/>
                  </a:lnTo>
                  <a:lnTo>
                    <a:pt x="1784075" y="735492"/>
                  </a:lnTo>
                  <a:lnTo>
                    <a:pt x="1871938" y="668823"/>
                  </a:lnTo>
                  <a:lnTo>
                    <a:pt x="1931629" y="608397"/>
                  </a:lnTo>
                  <a:lnTo>
                    <a:pt x="1990512" y="519832"/>
                  </a:lnTo>
                  <a:lnTo>
                    <a:pt x="2075952" y="368747"/>
                  </a:lnTo>
                  <a:lnTo>
                    <a:pt x="2075952" y="0"/>
                  </a:lnTo>
                  <a:close/>
                </a:path>
              </a:pathLst>
            </a:custGeom>
            <a:solidFill>
              <a:srgbClr val="BCBEC0"/>
            </a:solidFill>
          </p:spPr>
          <p:txBody>
            <a:bodyPr wrap="square" lIns="0" tIns="0" rIns="0" bIns="0" rtlCol="0"/>
            <a:lstStyle/>
            <a:p>
              <a:endParaRPr/>
            </a:p>
          </p:txBody>
        </p:sp>
        <p:sp>
          <p:nvSpPr>
            <p:cNvPr id="7" name="object 7"/>
            <p:cNvSpPr/>
            <p:nvPr/>
          </p:nvSpPr>
          <p:spPr>
            <a:xfrm>
              <a:off x="1364927" y="383370"/>
              <a:ext cx="2076450" cy="2075814"/>
            </a:xfrm>
            <a:custGeom>
              <a:avLst/>
              <a:gdLst/>
              <a:ahLst/>
              <a:cxnLst/>
              <a:rect l="l" t="t" r="r" b="b"/>
              <a:pathLst>
                <a:path w="2076450" h="2075814">
                  <a:moveTo>
                    <a:pt x="0" y="2075291"/>
                  </a:moveTo>
                  <a:lnTo>
                    <a:pt x="106224" y="1969611"/>
                  </a:lnTo>
                  <a:lnTo>
                    <a:pt x="173368" y="1902239"/>
                  </a:lnTo>
                  <a:lnTo>
                    <a:pt x="229995" y="1844242"/>
                  </a:lnTo>
                  <a:lnTo>
                    <a:pt x="304667" y="1766691"/>
                  </a:lnTo>
                  <a:lnTo>
                    <a:pt x="336407" y="1733467"/>
                  </a:lnTo>
                  <a:lnTo>
                    <a:pt x="364464" y="1703602"/>
                  </a:lnTo>
                  <a:lnTo>
                    <a:pt x="405516" y="1657847"/>
                  </a:lnTo>
                  <a:lnTo>
                    <a:pt x="448020" y="1599364"/>
                  </a:lnTo>
                  <a:lnTo>
                    <a:pt x="474683" y="1558866"/>
                  </a:lnTo>
                  <a:lnTo>
                    <a:pt x="504054" y="1512934"/>
                  </a:lnTo>
                  <a:lnTo>
                    <a:pt x="535461" y="1463121"/>
                  </a:lnTo>
                  <a:lnTo>
                    <a:pt x="568231" y="1410978"/>
                  </a:lnTo>
                  <a:lnTo>
                    <a:pt x="601691" y="1358060"/>
                  </a:lnTo>
                  <a:lnTo>
                    <a:pt x="635167" y="1305918"/>
                  </a:lnTo>
                  <a:lnTo>
                    <a:pt x="667986" y="1256106"/>
                  </a:lnTo>
                  <a:lnTo>
                    <a:pt x="699475" y="1210175"/>
                  </a:lnTo>
                  <a:lnTo>
                    <a:pt x="728961" y="1169678"/>
                  </a:lnTo>
                  <a:lnTo>
                    <a:pt x="755771" y="1136169"/>
                  </a:lnTo>
                  <a:lnTo>
                    <a:pt x="806057" y="1087895"/>
                  </a:lnTo>
                  <a:lnTo>
                    <a:pt x="838964" y="1061934"/>
                  </a:lnTo>
                  <a:lnTo>
                    <a:pt x="876662" y="1033641"/>
                  </a:lnTo>
                  <a:lnTo>
                    <a:pt x="917860" y="1003339"/>
                  </a:lnTo>
                  <a:lnTo>
                    <a:pt x="961266" y="971353"/>
                  </a:lnTo>
                  <a:lnTo>
                    <a:pt x="1005591" y="938008"/>
                  </a:lnTo>
                  <a:lnTo>
                    <a:pt x="1049543" y="903627"/>
                  </a:lnTo>
                  <a:lnTo>
                    <a:pt x="1091831" y="868535"/>
                  </a:lnTo>
                  <a:lnTo>
                    <a:pt x="1131166" y="833057"/>
                  </a:lnTo>
                  <a:lnTo>
                    <a:pt x="1166256" y="797516"/>
                  </a:lnTo>
                  <a:lnTo>
                    <a:pt x="1195811" y="762238"/>
                  </a:lnTo>
                  <a:lnTo>
                    <a:pt x="1218539" y="727547"/>
                  </a:lnTo>
                  <a:lnTo>
                    <a:pt x="1247694" y="670334"/>
                  </a:lnTo>
                  <a:lnTo>
                    <a:pt x="1265171" y="634174"/>
                  </a:lnTo>
                  <a:lnTo>
                    <a:pt x="1284506" y="593929"/>
                  </a:lnTo>
                  <a:lnTo>
                    <a:pt x="1305645" y="550310"/>
                  </a:lnTo>
                  <a:lnTo>
                    <a:pt x="1328532" y="504027"/>
                  </a:lnTo>
                  <a:lnTo>
                    <a:pt x="1353113" y="455794"/>
                  </a:lnTo>
                  <a:lnTo>
                    <a:pt x="1379331" y="406321"/>
                  </a:lnTo>
                  <a:lnTo>
                    <a:pt x="1407133" y="356321"/>
                  </a:lnTo>
                  <a:lnTo>
                    <a:pt x="1436462" y="306504"/>
                  </a:lnTo>
                  <a:lnTo>
                    <a:pt x="1467264" y="257584"/>
                  </a:lnTo>
                  <a:lnTo>
                    <a:pt x="1499483" y="210270"/>
                  </a:lnTo>
                  <a:lnTo>
                    <a:pt x="1533064" y="165276"/>
                  </a:lnTo>
                  <a:lnTo>
                    <a:pt x="1567952" y="123313"/>
                  </a:lnTo>
                  <a:lnTo>
                    <a:pt x="1604091" y="85092"/>
                  </a:lnTo>
                  <a:lnTo>
                    <a:pt x="1641427" y="51325"/>
                  </a:lnTo>
                  <a:lnTo>
                    <a:pt x="1679904" y="22723"/>
                  </a:lnTo>
                  <a:lnTo>
                    <a:pt x="1719468" y="0"/>
                  </a:lnTo>
                  <a:lnTo>
                    <a:pt x="2075952" y="0"/>
                  </a:lnTo>
                  <a:lnTo>
                    <a:pt x="2075952" y="368747"/>
                  </a:lnTo>
                  <a:lnTo>
                    <a:pt x="1990512" y="519832"/>
                  </a:lnTo>
                  <a:lnTo>
                    <a:pt x="1931629" y="608397"/>
                  </a:lnTo>
                  <a:lnTo>
                    <a:pt x="1871938" y="668823"/>
                  </a:lnTo>
                  <a:lnTo>
                    <a:pt x="1784075" y="735492"/>
                  </a:lnTo>
                  <a:lnTo>
                    <a:pt x="1748979" y="761644"/>
                  </a:lnTo>
                  <a:lnTo>
                    <a:pt x="1712312" y="789976"/>
                  </a:lnTo>
                  <a:lnTo>
                    <a:pt x="1674477" y="820303"/>
                  </a:lnTo>
                  <a:lnTo>
                    <a:pt x="1635879" y="852441"/>
                  </a:lnTo>
                  <a:lnTo>
                    <a:pt x="1596922" y="886205"/>
                  </a:lnTo>
                  <a:lnTo>
                    <a:pt x="1558012" y="921409"/>
                  </a:lnTo>
                  <a:lnTo>
                    <a:pt x="1519553" y="957871"/>
                  </a:lnTo>
                  <a:lnTo>
                    <a:pt x="1481949" y="995405"/>
                  </a:lnTo>
                  <a:lnTo>
                    <a:pt x="1445604" y="1033826"/>
                  </a:lnTo>
                  <a:lnTo>
                    <a:pt x="1410923" y="1072950"/>
                  </a:lnTo>
                  <a:lnTo>
                    <a:pt x="1378311" y="1112592"/>
                  </a:lnTo>
                  <a:lnTo>
                    <a:pt x="1348173" y="1152568"/>
                  </a:lnTo>
                  <a:lnTo>
                    <a:pt x="1320911" y="1192692"/>
                  </a:lnTo>
                  <a:lnTo>
                    <a:pt x="1303603" y="1220995"/>
                  </a:lnTo>
                  <a:lnTo>
                    <a:pt x="1281673" y="1253210"/>
                  </a:lnTo>
                  <a:lnTo>
                    <a:pt x="1255390" y="1288121"/>
                  </a:lnTo>
                  <a:lnTo>
                    <a:pt x="1225021" y="1324511"/>
                  </a:lnTo>
                  <a:lnTo>
                    <a:pt x="1190835" y="1361163"/>
                  </a:lnTo>
                  <a:lnTo>
                    <a:pt x="1153101" y="1396861"/>
                  </a:lnTo>
                  <a:lnTo>
                    <a:pt x="1112087" y="1430388"/>
                  </a:lnTo>
                  <a:lnTo>
                    <a:pt x="1068061" y="1460529"/>
                  </a:lnTo>
                  <a:lnTo>
                    <a:pt x="1021292" y="1486066"/>
                  </a:lnTo>
                  <a:lnTo>
                    <a:pt x="972047" y="1505783"/>
                  </a:lnTo>
                  <a:lnTo>
                    <a:pt x="803831" y="1562406"/>
                  </a:lnTo>
                  <a:lnTo>
                    <a:pt x="597531" y="1633682"/>
                  </a:lnTo>
                  <a:lnTo>
                    <a:pt x="422726" y="1694709"/>
                  </a:lnTo>
                  <a:lnTo>
                    <a:pt x="348996" y="1720585"/>
                  </a:lnTo>
                </a:path>
              </a:pathLst>
            </a:custGeom>
            <a:ln w="10160">
              <a:solidFill>
                <a:srgbClr val="231F20"/>
              </a:solidFill>
            </a:ln>
          </p:spPr>
          <p:txBody>
            <a:bodyPr wrap="square" lIns="0" tIns="0" rIns="0" bIns="0" rtlCol="0"/>
            <a:lstStyle/>
            <a:p>
              <a:endParaRPr/>
            </a:p>
          </p:txBody>
        </p:sp>
        <p:sp>
          <p:nvSpPr>
            <p:cNvPr id="8" name="object 8"/>
            <p:cNvSpPr/>
            <p:nvPr/>
          </p:nvSpPr>
          <p:spPr>
            <a:xfrm>
              <a:off x="2063318" y="1821964"/>
              <a:ext cx="18415" cy="8890"/>
            </a:xfrm>
            <a:custGeom>
              <a:avLst/>
              <a:gdLst/>
              <a:ahLst/>
              <a:cxnLst/>
              <a:rect l="l" t="t" r="r" b="b"/>
              <a:pathLst>
                <a:path w="18414" h="8889">
                  <a:moveTo>
                    <a:pt x="0" y="8544"/>
                  </a:moveTo>
                  <a:lnTo>
                    <a:pt x="6776" y="5588"/>
                  </a:lnTo>
                  <a:lnTo>
                    <a:pt x="18389" y="0"/>
                  </a:lnTo>
                </a:path>
              </a:pathLst>
            </a:custGeom>
            <a:ln w="10160">
              <a:solidFill>
                <a:srgbClr val="E6E7E8"/>
              </a:solidFill>
            </a:ln>
          </p:spPr>
          <p:txBody>
            <a:bodyPr wrap="square" lIns="0" tIns="0" rIns="0" bIns="0" rtlCol="0"/>
            <a:lstStyle/>
            <a:p>
              <a:endParaRPr/>
            </a:p>
          </p:txBody>
        </p:sp>
        <p:sp>
          <p:nvSpPr>
            <p:cNvPr id="9" name="object 9"/>
            <p:cNvSpPr/>
            <p:nvPr/>
          </p:nvSpPr>
          <p:spPr>
            <a:xfrm>
              <a:off x="2118442" y="846954"/>
              <a:ext cx="836294" cy="956944"/>
            </a:xfrm>
            <a:custGeom>
              <a:avLst/>
              <a:gdLst/>
              <a:ahLst/>
              <a:cxnLst/>
              <a:rect l="l" t="t" r="r" b="b"/>
              <a:pathLst>
                <a:path w="836294" h="956944">
                  <a:moveTo>
                    <a:pt x="0" y="956411"/>
                  </a:moveTo>
                  <a:lnTo>
                    <a:pt x="38619" y="934950"/>
                  </a:lnTo>
                  <a:lnTo>
                    <a:pt x="82180" y="908150"/>
                  </a:lnTo>
                  <a:lnTo>
                    <a:pt x="127543" y="876547"/>
                  </a:lnTo>
                  <a:lnTo>
                    <a:pt x="171568" y="840676"/>
                  </a:lnTo>
                  <a:lnTo>
                    <a:pt x="211116" y="801072"/>
                  </a:lnTo>
                  <a:lnTo>
                    <a:pt x="243047" y="758271"/>
                  </a:lnTo>
                  <a:lnTo>
                    <a:pt x="261220" y="735716"/>
                  </a:lnTo>
                  <a:lnTo>
                    <a:pt x="292129" y="702854"/>
                  </a:lnTo>
                  <a:lnTo>
                    <a:pt x="332168" y="664178"/>
                  </a:lnTo>
                  <a:lnTo>
                    <a:pt x="377729" y="624176"/>
                  </a:lnTo>
                  <a:lnTo>
                    <a:pt x="425204" y="587340"/>
                  </a:lnTo>
                  <a:lnTo>
                    <a:pt x="470987" y="558159"/>
                  </a:lnTo>
                  <a:lnTo>
                    <a:pt x="503538" y="535987"/>
                  </a:lnTo>
                  <a:lnTo>
                    <a:pt x="535344" y="506018"/>
                  </a:lnTo>
                  <a:lnTo>
                    <a:pt x="566031" y="469403"/>
                  </a:lnTo>
                  <a:lnTo>
                    <a:pt x="595227" y="427291"/>
                  </a:lnTo>
                  <a:lnTo>
                    <a:pt x="622559" y="380831"/>
                  </a:lnTo>
                  <a:lnTo>
                    <a:pt x="647656" y="331171"/>
                  </a:lnTo>
                  <a:lnTo>
                    <a:pt x="670144" y="279462"/>
                  </a:lnTo>
                  <a:lnTo>
                    <a:pt x="689650" y="226852"/>
                  </a:lnTo>
                  <a:lnTo>
                    <a:pt x="712925" y="171725"/>
                  </a:lnTo>
                  <a:lnTo>
                    <a:pt x="742382" y="119960"/>
                  </a:lnTo>
                  <a:lnTo>
                    <a:pt x="774833" y="73073"/>
                  </a:lnTo>
                  <a:lnTo>
                    <a:pt x="807096" y="32581"/>
                  </a:lnTo>
                  <a:lnTo>
                    <a:pt x="835985" y="0"/>
                  </a:lnTo>
                </a:path>
              </a:pathLst>
            </a:custGeom>
            <a:ln w="10160">
              <a:solidFill>
                <a:srgbClr val="E6E7E8"/>
              </a:solidFill>
              <a:prstDash val="dash"/>
            </a:ln>
          </p:spPr>
          <p:txBody>
            <a:bodyPr wrap="square" lIns="0" tIns="0" rIns="0" bIns="0" rtlCol="0"/>
            <a:lstStyle/>
            <a:p>
              <a:endParaRPr/>
            </a:p>
          </p:txBody>
        </p:sp>
        <p:sp>
          <p:nvSpPr>
            <p:cNvPr id="10" name="object 10"/>
            <p:cNvSpPr/>
            <p:nvPr/>
          </p:nvSpPr>
          <p:spPr>
            <a:xfrm>
              <a:off x="2968656" y="817656"/>
              <a:ext cx="14604" cy="14604"/>
            </a:xfrm>
            <a:custGeom>
              <a:avLst/>
              <a:gdLst/>
              <a:ahLst/>
              <a:cxnLst/>
              <a:rect l="l" t="t" r="r" b="b"/>
              <a:pathLst>
                <a:path w="14605" h="14605">
                  <a:moveTo>
                    <a:pt x="0" y="14345"/>
                  </a:moveTo>
                  <a:lnTo>
                    <a:pt x="5770" y="8422"/>
                  </a:lnTo>
                  <a:lnTo>
                    <a:pt x="10647" y="3596"/>
                  </a:lnTo>
                  <a:lnTo>
                    <a:pt x="14356" y="0"/>
                  </a:lnTo>
                </a:path>
              </a:pathLst>
            </a:custGeom>
            <a:ln w="10160">
              <a:solidFill>
                <a:srgbClr val="E6E7E8"/>
              </a:solidFill>
            </a:ln>
          </p:spPr>
          <p:txBody>
            <a:bodyPr wrap="square" lIns="0" tIns="0" rIns="0" bIns="0" rtlCol="0"/>
            <a:lstStyle/>
            <a:p>
              <a:endParaRPr/>
            </a:p>
          </p:txBody>
        </p:sp>
        <p:sp>
          <p:nvSpPr>
            <p:cNvPr id="11" name="object 11"/>
            <p:cNvSpPr/>
            <p:nvPr/>
          </p:nvSpPr>
          <p:spPr>
            <a:xfrm>
              <a:off x="2930004" y="810103"/>
              <a:ext cx="61594" cy="61594"/>
            </a:xfrm>
            <a:custGeom>
              <a:avLst/>
              <a:gdLst/>
              <a:ahLst/>
              <a:cxnLst/>
              <a:rect l="l" t="t" r="r" b="b"/>
              <a:pathLst>
                <a:path w="61594" h="61594">
                  <a:moveTo>
                    <a:pt x="60970" y="0"/>
                  </a:moveTo>
                  <a:lnTo>
                    <a:pt x="0" y="2316"/>
                  </a:lnTo>
                  <a:lnTo>
                    <a:pt x="375" y="12476"/>
                  </a:lnTo>
                  <a:lnTo>
                    <a:pt x="50444" y="10566"/>
                  </a:lnTo>
                  <a:lnTo>
                    <a:pt x="48696" y="60624"/>
                  </a:lnTo>
                  <a:lnTo>
                    <a:pt x="58856" y="60970"/>
                  </a:lnTo>
                  <a:lnTo>
                    <a:pt x="60970" y="0"/>
                  </a:lnTo>
                  <a:close/>
                </a:path>
              </a:pathLst>
            </a:custGeom>
            <a:solidFill>
              <a:srgbClr val="E6E7E8"/>
            </a:solidFill>
          </p:spPr>
          <p:txBody>
            <a:bodyPr wrap="square" lIns="0" tIns="0" rIns="0" bIns="0" rtlCol="0"/>
            <a:lstStyle/>
            <a:p>
              <a:endParaRPr/>
            </a:p>
          </p:txBody>
        </p:sp>
      </p:grpSp>
      <p:sp>
        <p:nvSpPr>
          <p:cNvPr id="12" name="object 12"/>
          <p:cNvSpPr txBox="1"/>
          <p:nvPr/>
        </p:nvSpPr>
        <p:spPr>
          <a:xfrm>
            <a:off x="1206749" y="1058086"/>
            <a:ext cx="122555" cy="727710"/>
          </a:xfrm>
          <a:prstGeom prst="rect">
            <a:avLst/>
          </a:prstGeom>
        </p:spPr>
        <p:txBody>
          <a:bodyPr vert="vert270" wrap="square" lIns="0" tIns="8255" rIns="0" bIns="0" rtlCol="0">
            <a:spAutoFit/>
          </a:bodyPr>
          <a:lstStyle/>
          <a:p>
            <a:pPr marL="12700">
              <a:lnSpc>
                <a:spcPct val="100000"/>
              </a:lnSpc>
              <a:spcBef>
                <a:spcPts val="65"/>
              </a:spcBef>
            </a:pPr>
            <a:r>
              <a:rPr sz="650" b="1" spc="-20" dirty="0">
                <a:solidFill>
                  <a:srgbClr val="231F20"/>
                </a:solidFill>
                <a:latin typeface="Arial"/>
                <a:cs typeface="Arial"/>
              </a:rPr>
              <a:t>Power</a:t>
            </a:r>
            <a:r>
              <a:rPr sz="650" b="1" spc="-15" dirty="0">
                <a:solidFill>
                  <a:srgbClr val="231F20"/>
                </a:solidFill>
                <a:latin typeface="Arial"/>
                <a:cs typeface="Arial"/>
              </a:rPr>
              <a:t> </a:t>
            </a:r>
            <a:r>
              <a:rPr sz="650" b="1" dirty="0">
                <a:solidFill>
                  <a:srgbClr val="231F20"/>
                </a:solidFill>
                <a:latin typeface="Arial"/>
                <a:cs typeface="Arial"/>
              </a:rPr>
              <a:t>of</a:t>
            </a:r>
            <a:r>
              <a:rPr sz="650" b="1" spc="-15" dirty="0">
                <a:solidFill>
                  <a:srgbClr val="231F20"/>
                </a:solidFill>
                <a:latin typeface="Arial"/>
                <a:cs typeface="Arial"/>
              </a:rPr>
              <a:t> </a:t>
            </a:r>
            <a:r>
              <a:rPr sz="650" b="1" dirty="0">
                <a:solidFill>
                  <a:srgbClr val="231F20"/>
                </a:solidFill>
                <a:latin typeface="Arial"/>
                <a:cs typeface="Arial"/>
              </a:rPr>
              <a:t>the</a:t>
            </a:r>
            <a:r>
              <a:rPr sz="650" b="1" spc="-15" dirty="0">
                <a:solidFill>
                  <a:srgbClr val="231F20"/>
                </a:solidFill>
                <a:latin typeface="Arial"/>
                <a:cs typeface="Arial"/>
              </a:rPr>
              <a:t> </a:t>
            </a:r>
            <a:r>
              <a:rPr sz="650" b="1" spc="-10" dirty="0">
                <a:solidFill>
                  <a:srgbClr val="231F20"/>
                </a:solidFill>
                <a:latin typeface="Arial"/>
                <a:cs typeface="Arial"/>
              </a:rPr>
              <a:t>State</a:t>
            </a:r>
            <a:endParaRPr sz="650">
              <a:latin typeface="Arial"/>
              <a:cs typeface="Arial"/>
            </a:endParaRPr>
          </a:p>
        </p:txBody>
      </p:sp>
      <p:sp>
        <p:nvSpPr>
          <p:cNvPr id="13" name="object 13"/>
          <p:cNvSpPr txBox="1"/>
          <p:nvPr/>
        </p:nvSpPr>
        <p:spPr>
          <a:xfrm>
            <a:off x="2780744" y="2191460"/>
            <a:ext cx="288290"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Absent</a:t>
            </a:r>
            <a:endParaRPr sz="650">
              <a:latin typeface="Arial"/>
              <a:cs typeface="Arial"/>
            </a:endParaRPr>
          </a:p>
        </p:txBody>
      </p:sp>
      <p:sp>
        <p:nvSpPr>
          <p:cNvPr id="14" name="object 14"/>
          <p:cNvSpPr txBox="1"/>
          <p:nvPr/>
        </p:nvSpPr>
        <p:spPr>
          <a:xfrm>
            <a:off x="2067097" y="2300253"/>
            <a:ext cx="674370" cy="318770"/>
          </a:xfrm>
          <a:prstGeom prst="rect">
            <a:avLst/>
          </a:prstGeom>
        </p:spPr>
        <p:txBody>
          <a:bodyPr vert="horz" wrap="square" lIns="0" tIns="16510" rIns="0" bIns="0" rtlCol="0">
            <a:spAutoFit/>
          </a:bodyPr>
          <a:lstStyle/>
          <a:p>
            <a:pPr marL="22225">
              <a:lnSpc>
                <a:spcPct val="100000"/>
              </a:lnSpc>
              <a:spcBef>
                <a:spcPts val="130"/>
              </a:spcBef>
            </a:pPr>
            <a:r>
              <a:rPr sz="450" spc="-10" dirty="0">
                <a:solidFill>
                  <a:srgbClr val="58595B"/>
                </a:solidFill>
                <a:latin typeface="Arial MT"/>
                <a:cs typeface="Arial MT"/>
              </a:rPr>
              <a:t>Somalia</a:t>
            </a:r>
            <a:endParaRPr sz="450">
              <a:latin typeface="Arial MT"/>
              <a:cs typeface="Arial MT"/>
            </a:endParaRPr>
          </a:p>
          <a:p>
            <a:pPr>
              <a:lnSpc>
                <a:spcPct val="100000"/>
              </a:lnSpc>
              <a:spcBef>
                <a:spcPts val="440"/>
              </a:spcBef>
            </a:pPr>
            <a:endParaRPr sz="450">
              <a:latin typeface="Arial MT"/>
              <a:cs typeface="Arial MT"/>
            </a:endParaRPr>
          </a:p>
          <a:p>
            <a:pPr marL="12700">
              <a:lnSpc>
                <a:spcPct val="100000"/>
              </a:lnSpc>
            </a:pPr>
            <a:r>
              <a:rPr sz="650" b="1" spc="-20" dirty="0">
                <a:solidFill>
                  <a:srgbClr val="231F20"/>
                </a:solidFill>
                <a:latin typeface="Arial"/>
                <a:cs typeface="Arial"/>
              </a:rPr>
              <a:t>Power</a:t>
            </a:r>
            <a:r>
              <a:rPr sz="650" b="1" spc="-10" dirty="0">
                <a:solidFill>
                  <a:srgbClr val="231F20"/>
                </a:solidFill>
                <a:latin typeface="Arial"/>
                <a:cs typeface="Arial"/>
              </a:rPr>
              <a:t> </a:t>
            </a:r>
            <a:r>
              <a:rPr sz="650" b="1" dirty="0">
                <a:solidFill>
                  <a:srgbClr val="231F20"/>
                </a:solidFill>
                <a:latin typeface="Arial"/>
                <a:cs typeface="Arial"/>
              </a:rPr>
              <a:t>of</a:t>
            </a:r>
            <a:r>
              <a:rPr sz="650" b="1" spc="-10" dirty="0">
                <a:solidFill>
                  <a:srgbClr val="231F20"/>
                </a:solidFill>
                <a:latin typeface="Arial"/>
                <a:cs typeface="Arial"/>
              </a:rPr>
              <a:t> Society</a:t>
            </a:r>
            <a:endParaRPr sz="650">
              <a:latin typeface="Arial"/>
              <a:cs typeface="Arial"/>
            </a:endParaRPr>
          </a:p>
        </p:txBody>
      </p:sp>
      <p:sp>
        <p:nvSpPr>
          <p:cNvPr id="15" name="object 15"/>
          <p:cNvSpPr txBox="1"/>
          <p:nvPr/>
        </p:nvSpPr>
        <p:spPr>
          <a:xfrm>
            <a:off x="1464531" y="1030091"/>
            <a:ext cx="172085" cy="99060"/>
          </a:xfrm>
          <a:prstGeom prst="rect">
            <a:avLst/>
          </a:prstGeom>
        </p:spPr>
        <p:txBody>
          <a:bodyPr vert="horz" wrap="square" lIns="0" tIns="16510" rIns="0" bIns="0" rtlCol="0">
            <a:spAutoFit/>
          </a:bodyPr>
          <a:lstStyle/>
          <a:p>
            <a:pPr>
              <a:lnSpc>
                <a:spcPct val="100000"/>
              </a:lnSpc>
              <a:spcBef>
                <a:spcPts val="130"/>
              </a:spcBef>
            </a:pPr>
            <a:r>
              <a:rPr sz="450" spc="-10" dirty="0">
                <a:solidFill>
                  <a:srgbClr val="58595B"/>
                </a:solidFill>
                <a:latin typeface="Arial MT"/>
                <a:cs typeface="Arial MT"/>
              </a:rPr>
              <a:t>China</a:t>
            </a:r>
            <a:endParaRPr sz="450">
              <a:latin typeface="Arial MT"/>
              <a:cs typeface="Arial MT"/>
            </a:endParaRPr>
          </a:p>
        </p:txBody>
      </p:sp>
      <p:sp>
        <p:nvSpPr>
          <p:cNvPr id="16" name="object 16"/>
          <p:cNvSpPr txBox="1"/>
          <p:nvPr/>
        </p:nvSpPr>
        <p:spPr>
          <a:xfrm>
            <a:off x="2998102" y="608004"/>
            <a:ext cx="231140" cy="99060"/>
          </a:xfrm>
          <a:prstGeom prst="rect">
            <a:avLst/>
          </a:prstGeom>
        </p:spPr>
        <p:txBody>
          <a:bodyPr vert="horz" wrap="square" lIns="0" tIns="16510" rIns="0" bIns="0" rtlCol="0">
            <a:spAutoFit/>
          </a:bodyPr>
          <a:lstStyle/>
          <a:p>
            <a:pPr>
              <a:lnSpc>
                <a:spcPct val="100000"/>
              </a:lnSpc>
              <a:spcBef>
                <a:spcPts val="130"/>
              </a:spcBef>
            </a:pPr>
            <a:r>
              <a:rPr sz="450" spc="-10" dirty="0">
                <a:solidFill>
                  <a:srgbClr val="58595B"/>
                </a:solidFill>
                <a:latin typeface="Arial MT"/>
                <a:cs typeface="Arial MT"/>
              </a:rPr>
              <a:t>Sweden</a:t>
            </a:r>
            <a:endParaRPr sz="450">
              <a:latin typeface="Arial MT"/>
              <a:cs typeface="Arial MT"/>
            </a:endParaRPr>
          </a:p>
        </p:txBody>
      </p:sp>
      <p:sp>
        <p:nvSpPr>
          <p:cNvPr id="17" name="object 17"/>
          <p:cNvSpPr txBox="1"/>
          <p:nvPr/>
        </p:nvSpPr>
        <p:spPr>
          <a:xfrm>
            <a:off x="1437038" y="1970886"/>
            <a:ext cx="617855" cy="187960"/>
          </a:xfrm>
          <a:prstGeom prst="rect">
            <a:avLst/>
          </a:prstGeom>
        </p:spPr>
        <p:txBody>
          <a:bodyPr vert="horz" wrap="square" lIns="0" tIns="24130" rIns="0" bIns="0" rtlCol="0">
            <a:spAutoFit/>
          </a:bodyPr>
          <a:lstStyle/>
          <a:p>
            <a:pPr>
              <a:lnSpc>
                <a:spcPct val="100000"/>
              </a:lnSpc>
              <a:spcBef>
                <a:spcPts val="190"/>
              </a:spcBef>
            </a:pPr>
            <a:r>
              <a:rPr sz="450" spc="-10" dirty="0">
                <a:solidFill>
                  <a:srgbClr val="58595B"/>
                </a:solidFill>
                <a:latin typeface="Arial MT"/>
                <a:cs typeface="Arial MT"/>
              </a:rPr>
              <a:t>Colombia</a:t>
            </a:r>
            <a:endParaRPr sz="450">
              <a:latin typeface="Arial MT"/>
              <a:cs typeface="Arial MT"/>
            </a:endParaRPr>
          </a:p>
          <a:p>
            <a:pPr marL="471805">
              <a:lnSpc>
                <a:spcPct val="100000"/>
              </a:lnSpc>
              <a:spcBef>
                <a:spcPts val="100"/>
              </a:spcBef>
            </a:pPr>
            <a:r>
              <a:rPr sz="450" spc="-10" dirty="0">
                <a:solidFill>
                  <a:srgbClr val="58595B"/>
                </a:solidFill>
                <a:latin typeface="Arial MT"/>
                <a:cs typeface="Arial MT"/>
              </a:rPr>
              <a:t>India</a:t>
            </a:r>
            <a:endParaRPr sz="450">
              <a:latin typeface="Arial MT"/>
              <a:cs typeface="Arial MT"/>
            </a:endParaRPr>
          </a:p>
        </p:txBody>
      </p:sp>
      <p:sp>
        <p:nvSpPr>
          <p:cNvPr id="18" name="object 18"/>
          <p:cNvSpPr txBox="1"/>
          <p:nvPr/>
        </p:nvSpPr>
        <p:spPr>
          <a:xfrm>
            <a:off x="2658600" y="974046"/>
            <a:ext cx="485775"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Constrained</a:t>
            </a:r>
            <a:endParaRPr sz="650">
              <a:latin typeface="Arial"/>
              <a:cs typeface="Arial"/>
            </a:endParaRPr>
          </a:p>
        </p:txBody>
      </p:sp>
      <p:sp>
        <p:nvSpPr>
          <p:cNvPr id="19" name="object 19"/>
          <p:cNvSpPr txBox="1"/>
          <p:nvPr/>
        </p:nvSpPr>
        <p:spPr>
          <a:xfrm>
            <a:off x="1472562" y="545131"/>
            <a:ext cx="580390"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Unconstrained</a:t>
            </a:r>
            <a:endParaRPr sz="650">
              <a:latin typeface="Arial"/>
              <a:cs typeface="Arial"/>
            </a:endParaRPr>
          </a:p>
        </p:txBody>
      </p:sp>
      <p:sp>
        <p:nvSpPr>
          <p:cNvPr id="20" name="object 20"/>
          <p:cNvSpPr/>
          <p:nvPr/>
        </p:nvSpPr>
        <p:spPr>
          <a:xfrm>
            <a:off x="1523949" y="707440"/>
            <a:ext cx="1581785" cy="1659255"/>
          </a:xfrm>
          <a:custGeom>
            <a:avLst/>
            <a:gdLst/>
            <a:ahLst/>
            <a:cxnLst/>
            <a:rect l="l" t="t" r="r" b="b"/>
            <a:pathLst>
              <a:path w="1581785" h="1659255">
                <a:moveTo>
                  <a:pt x="33045" y="422808"/>
                </a:moveTo>
                <a:lnTo>
                  <a:pt x="25654" y="415417"/>
                </a:lnTo>
                <a:lnTo>
                  <a:pt x="7391" y="415417"/>
                </a:lnTo>
                <a:lnTo>
                  <a:pt x="0" y="422808"/>
                </a:lnTo>
                <a:lnTo>
                  <a:pt x="0" y="441058"/>
                </a:lnTo>
                <a:lnTo>
                  <a:pt x="7391" y="448449"/>
                </a:lnTo>
                <a:lnTo>
                  <a:pt x="25654" y="448449"/>
                </a:lnTo>
                <a:lnTo>
                  <a:pt x="33045" y="441058"/>
                </a:lnTo>
                <a:lnTo>
                  <a:pt x="33045" y="431927"/>
                </a:lnTo>
                <a:lnTo>
                  <a:pt x="33045" y="422808"/>
                </a:lnTo>
                <a:close/>
              </a:path>
              <a:path w="1581785" h="1659255">
                <a:moveTo>
                  <a:pt x="66090" y="1391627"/>
                </a:moveTo>
                <a:lnTo>
                  <a:pt x="58699" y="1384223"/>
                </a:lnTo>
                <a:lnTo>
                  <a:pt x="40436" y="1384223"/>
                </a:lnTo>
                <a:lnTo>
                  <a:pt x="33045" y="1391627"/>
                </a:lnTo>
                <a:lnTo>
                  <a:pt x="33045" y="1409877"/>
                </a:lnTo>
                <a:lnTo>
                  <a:pt x="40436" y="1417269"/>
                </a:lnTo>
                <a:lnTo>
                  <a:pt x="58699" y="1417269"/>
                </a:lnTo>
                <a:lnTo>
                  <a:pt x="66090" y="1409877"/>
                </a:lnTo>
                <a:lnTo>
                  <a:pt x="66090" y="1400746"/>
                </a:lnTo>
                <a:lnTo>
                  <a:pt x="66090" y="1391627"/>
                </a:lnTo>
                <a:close/>
              </a:path>
              <a:path w="1581785" h="1659255">
                <a:moveTo>
                  <a:pt x="465772" y="1337348"/>
                </a:moveTo>
                <a:lnTo>
                  <a:pt x="458368" y="1329956"/>
                </a:lnTo>
                <a:lnTo>
                  <a:pt x="440118" y="1329956"/>
                </a:lnTo>
                <a:lnTo>
                  <a:pt x="432714" y="1337348"/>
                </a:lnTo>
                <a:lnTo>
                  <a:pt x="432714" y="1355598"/>
                </a:lnTo>
                <a:lnTo>
                  <a:pt x="440118" y="1362989"/>
                </a:lnTo>
                <a:lnTo>
                  <a:pt x="458368" y="1362989"/>
                </a:lnTo>
                <a:lnTo>
                  <a:pt x="465772" y="1355598"/>
                </a:lnTo>
                <a:lnTo>
                  <a:pt x="465772" y="1346479"/>
                </a:lnTo>
                <a:lnTo>
                  <a:pt x="465772" y="1337348"/>
                </a:lnTo>
                <a:close/>
              </a:path>
              <a:path w="1581785" h="1659255">
                <a:moveTo>
                  <a:pt x="549262" y="1633537"/>
                </a:moveTo>
                <a:lnTo>
                  <a:pt x="541858" y="1626146"/>
                </a:lnTo>
                <a:lnTo>
                  <a:pt x="523608" y="1626146"/>
                </a:lnTo>
                <a:lnTo>
                  <a:pt x="516204" y="1633537"/>
                </a:lnTo>
                <a:lnTo>
                  <a:pt x="516204" y="1651787"/>
                </a:lnTo>
                <a:lnTo>
                  <a:pt x="523608" y="1659178"/>
                </a:lnTo>
                <a:lnTo>
                  <a:pt x="541858" y="1659178"/>
                </a:lnTo>
                <a:lnTo>
                  <a:pt x="549262" y="1651787"/>
                </a:lnTo>
                <a:lnTo>
                  <a:pt x="549262" y="1642656"/>
                </a:lnTo>
                <a:lnTo>
                  <a:pt x="549262" y="1633537"/>
                </a:lnTo>
                <a:close/>
              </a:path>
              <a:path w="1581785" h="1659255">
                <a:moveTo>
                  <a:pt x="1581607" y="7391"/>
                </a:moveTo>
                <a:lnTo>
                  <a:pt x="1574203" y="0"/>
                </a:lnTo>
                <a:lnTo>
                  <a:pt x="1555953" y="0"/>
                </a:lnTo>
                <a:lnTo>
                  <a:pt x="1548549" y="7391"/>
                </a:lnTo>
                <a:lnTo>
                  <a:pt x="1548549" y="25641"/>
                </a:lnTo>
                <a:lnTo>
                  <a:pt x="1555953" y="33032"/>
                </a:lnTo>
                <a:lnTo>
                  <a:pt x="1574203" y="33032"/>
                </a:lnTo>
                <a:lnTo>
                  <a:pt x="1581607" y="25641"/>
                </a:lnTo>
                <a:lnTo>
                  <a:pt x="1581607" y="16522"/>
                </a:lnTo>
                <a:lnTo>
                  <a:pt x="1581607" y="7391"/>
                </a:lnTo>
                <a:close/>
              </a:path>
            </a:pathLst>
          </a:custGeom>
          <a:solidFill>
            <a:srgbClr val="58595B"/>
          </a:solidFill>
        </p:spPr>
        <p:txBody>
          <a:bodyPr wrap="square" lIns="0" tIns="0" rIns="0" bIns="0" rtlCol="0"/>
          <a:lstStyle/>
          <a:p>
            <a:endParaRPr/>
          </a:p>
        </p:txBody>
      </p:sp>
      <p:sp>
        <p:nvSpPr>
          <p:cNvPr id="21" name="object 21"/>
          <p:cNvSpPr txBox="1"/>
          <p:nvPr/>
        </p:nvSpPr>
        <p:spPr>
          <a:xfrm>
            <a:off x="522147" y="2852114"/>
            <a:ext cx="356362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Different types of state behavior, not different types of state.</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37539" y="1242156"/>
            <a:ext cx="2933065"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Social Contract View of the State</a:t>
            </a:r>
          </a:p>
        </p:txBody>
      </p:sp>
    </p:spTree>
  </p:cSld>
  <p:clrMapOvr>
    <a:masterClrMapping/>
  </p:clrMapOvr>
  <p:transition>
    <p:cut/>
  </p:transition>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345479" y="378185"/>
            <a:ext cx="2100580" cy="2105660"/>
            <a:chOff x="1345479" y="378185"/>
            <a:chExt cx="2100580" cy="2105660"/>
          </a:xfrm>
        </p:grpSpPr>
        <p:sp>
          <p:nvSpPr>
            <p:cNvPr id="3" name="object 3"/>
            <p:cNvSpPr/>
            <p:nvPr/>
          </p:nvSpPr>
          <p:spPr>
            <a:xfrm>
              <a:off x="1365920" y="380725"/>
              <a:ext cx="2077085" cy="2082164"/>
            </a:xfrm>
            <a:custGeom>
              <a:avLst/>
              <a:gdLst/>
              <a:ahLst/>
              <a:cxnLst/>
              <a:rect l="l" t="t" r="r" b="b"/>
              <a:pathLst>
                <a:path w="2077085" h="2082164">
                  <a:moveTo>
                    <a:pt x="2076612" y="2081916"/>
                  </a:moveTo>
                  <a:lnTo>
                    <a:pt x="0" y="2081916"/>
                  </a:lnTo>
                  <a:lnTo>
                    <a:pt x="0" y="0"/>
                  </a:lnTo>
                  <a:lnTo>
                    <a:pt x="2076612" y="0"/>
                  </a:lnTo>
                  <a:lnTo>
                    <a:pt x="2076612" y="2081916"/>
                  </a:lnTo>
                  <a:close/>
                </a:path>
              </a:pathLst>
            </a:custGeom>
            <a:ln w="5080">
              <a:solidFill>
                <a:srgbClr val="231F20"/>
              </a:solidFill>
            </a:ln>
          </p:spPr>
          <p:txBody>
            <a:bodyPr wrap="square" lIns="0" tIns="0" rIns="0" bIns="0" rtlCol="0"/>
            <a:lstStyle/>
            <a:p>
              <a:endParaRPr/>
            </a:p>
          </p:txBody>
        </p:sp>
        <p:sp>
          <p:nvSpPr>
            <p:cNvPr id="4" name="object 4"/>
            <p:cNvSpPr/>
            <p:nvPr/>
          </p:nvSpPr>
          <p:spPr>
            <a:xfrm>
              <a:off x="1366253" y="386230"/>
              <a:ext cx="2070735" cy="2076450"/>
            </a:xfrm>
            <a:custGeom>
              <a:avLst/>
              <a:gdLst/>
              <a:ahLst/>
              <a:cxnLst/>
              <a:rect l="l" t="t" r="r" b="b"/>
              <a:pathLst>
                <a:path w="2070735" h="2076450">
                  <a:moveTo>
                    <a:pt x="0" y="0"/>
                  </a:moveTo>
                  <a:lnTo>
                    <a:pt x="0" y="2076409"/>
                  </a:lnTo>
                  <a:lnTo>
                    <a:pt x="2070445" y="2076409"/>
                  </a:lnTo>
                </a:path>
              </a:pathLst>
            </a:custGeom>
            <a:ln w="5080">
              <a:solidFill>
                <a:srgbClr val="231F20"/>
              </a:solidFill>
            </a:ln>
          </p:spPr>
          <p:txBody>
            <a:bodyPr wrap="square" lIns="0" tIns="0" rIns="0" bIns="0" rtlCol="0"/>
            <a:lstStyle/>
            <a:p>
              <a:endParaRPr/>
            </a:p>
          </p:txBody>
        </p:sp>
        <p:sp>
          <p:nvSpPr>
            <p:cNvPr id="5" name="object 5"/>
            <p:cNvSpPr/>
            <p:nvPr/>
          </p:nvSpPr>
          <p:spPr>
            <a:xfrm>
              <a:off x="1345476" y="380720"/>
              <a:ext cx="2096770" cy="2103120"/>
            </a:xfrm>
            <a:custGeom>
              <a:avLst/>
              <a:gdLst/>
              <a:ahLst/>
              <a:cxnLst/>
              <a:rect l="l" t="t" r="r" b="b"/>
              <a:pathLst>
                <a:path w="2096770" h="2103120">
                  <a:moveTo>
                    <a:pt x="41541" y="22352"/>
                  </a:moveTo>
                  <a:lnTo>
                    <a:pt x="20764" y="0"/>
                  </a:lnTo>
                  <a:lnTo>
                    <a:pt x="0" y="22352"/>
                  </a:lnTo>
                  <a:lnTo>
                    <a:pt x="3721" y="25806"/>
                  </a:lnTo>
                  <a:lnTo>
                    <a:pt x="20764" y="7467"/>
                  </a:lnTo>
                  <a:lnTo>
                    <a:pt x="37820" y="25806"/>
                  </a:lnTo>
                  <a:lnTo>
                    <a:pt x="41541" y="22352"/>
                  </a:lnTo>
                  <a:close/>
                </a:path>
                <a:path w="2096770" h="2103120">
                  <a:moveTo>
                    <a:pt x="2096731" y="2081923"/>
                  </a:moveTo>
                  <a:lnTo>
                    <a:pt x="2074379" y="2061159"/>
                  </a:lnTo>
                  <a:lnTo>
                    <a:pt x="2070925" y="2064867"/>
                  </a:lnTo>
                  <a:lnTo>
                    <a:pt x="2089264" y="2081923"/>
                  </a:lnTo>
                  <a:lnTo>
                    <a:pt x="2070925" y="2098979"/>
                  </a:lnTo>
                  <a:lnTo>
                    <a:pt x="2074379" y="2102700"/>
                  </a:lnTo>
                  <a:lnTo>
                    <a:pt x="2096731" y="2081923"/>
                  </a:lnTo>
                  <a:close/>
                </a:path>
              </a:pathLst>
            </a:custGeom>
            <a:solidFill>
              <a:srgbClr val="231F20"/>
            </a:solidFill>
          </p:spPr>
          <p:txBody>
            <a:bodyPr wrap="square" lIns="0" tIns="0" rIns="0" bIns="0" rtlCol="0"/>
            <a:lstStyle/>
            <a:p>
              <a:endParaRPr/>
            </a:p>
          </p:txBody>
        </p:sp>
        <p:sp>
          <p:nvSpPr>
            <p:cNvPr id="6" name="object 6"/>
            <p:cNvSpPr/>
            <p:nvPr/>
          </p:nvSpPr>
          <p:spPr>
            <a:xfrm>
              <a:off x="1364927" y="383370"/>
              <a:ext cx="2076450" cy="2075814"/>
            </a:xfrm>
            <a:custGeom>
              <a:avLst/>
              <a:gdLst/>
              <a:ahLst/>
              <a:cxnLst/>
              <a:rect l="l" t="t" r="r" b="b"/>
              <a:pathLst>
                <a:path w="2076450" h="2075814">
                  <a:moveTo>
                    <a:pt x="2075952" y="0"/>
                  </a:moveTo>
                  <a:lnTo>
                    <a:pt x="1719468" y="0"/>
                  </a:lnTo>
                  <a:lnTo>
                    <a:pt x="1679904" y="22723"/>
                  </a:lnTo>
                  <a:lnTo>
                    <a:pt x="1641427" y="51325"/>
                  </a:lnTo>
                  <a:lnTo>
                    <a:pt x="1604091" y="85092"/>
                  </a:lnTo>
                  <a:lnTo>
                    <a:pt x="1567952" y="123313"/>
                  </a:lnTo>
                  <a:lnTo>
                    <a:pt x="1533064" y="165276"/>
                  </a:lnTo>
                  <a:lnTo>
                    <a:pt x="1499483" y="210270"/>
                  </a:lnTo>
                  <a:lnTo>
                    <a:pt x="1467264" y="257584"/>
                  </a:lnTo>
                  <a:lnTo>
                    <a:pt x="1436462" y="306504"/>
                  </a:lnTo>
                  <a:lnTo>
                    <a:pt x="1407133" y="356321"/>
                  </a:lnTo>
                  <a:lnTo>
                    <a:pt x="1379331" y="406321"/>
                  </a:lnTo>
                  <a:lnTo>
                    <a:pt x="1353113" y="455794"/>
                  </a:lnTo>
                  <a:lnTo>
                    <a:pt x="1328532" y="504027"/>
                  </a:lnTo>
                  <a:lnTo>
                    <a:pt x="1305645" y="550310"/>
                  </a:lnTo>
                  <a:lnTo>
                    <a:pt x="1247694" y="670334"/>
                  </a:lnTo>
                  <a:lnTo>
                    <a:pt x="1232132" y="701695"/>
                  </a:lnTo>
                  <a:lnTo>
                    <a:pt x="1195811" y="762238"/>
                  </a:lnTo>
                  <a:lnTo>
                    <a:pt x="1166256" y="797516"/>
                  </a:lnTo>
                  <a:lnTo>
                    <a:pt x="1131166" y="833057"/>
                  </a:lnTo>
                  <a:lnTo>
                    <a:pt x="1091831" y="868535"/>
                  </a:lnTo>
                  <a:lnTo>
                    <a:pt x="1049543" y="903627"/>
                  </a:lnTo>
                  <a:lnTo>
                    <a:pt x="1005591" y="938008"/>
                  </a:lnTo>
                  <a:lnTo>
                    <a:pt x="961266" y="971353"/>
                  </a:lnTo>
                  <a:lnTo>
                    <a:pt x="876662" y="1033641"/>
                  </a:lnTo>
                  <a:lnTo>
                    <a:pt x="838964" y="1061934"/>
                  </a:lnTo>
                  <a:lnTo>
                    <a:pt x="806057" y="1087895"/>
                  </a:lnTo>
                  <a:lnTo>
                    <a:pt x="755771" y="1136169"/>
                  </a:lnTo>
                  <a:lnTo>
                    <a:pt x="728961" y="1169678"/>
                  </a:lnTo>
                  <a:lnTo>
                    <a:pt x="699475" y="1210175"/>
                  </a:lnTo>
                  <a:lnTo>
                    <a:pt x="667986" y="1256106"/>
                  </a:lnTo>
                  <a:lnTo>
                    <a:pt x="635167" y="1305918"/>
                  </a:lnTo>
                  <a:lnTo>
                    <a:pt x="601691" y="1358060"/>
                  </a:lnTo>
                  <a:lnTo>
                    <a:pt x="504054" y="1512934"/>
                  </a:lnTo>
                  <a:lnTo>
                    <a:pt x="474683" y="1558866"/>
                  </a:lnTo>
                  <a:lnTo>
                    <a:pt x="448020" y="1599364"/>
                  </a:lnTo>
                  <a:lnTo>
                    <a:pt x="424740" y="1632875"/>
                  </a:lnTo>
                  <a:lnTo>
                    <a:pt x="387835" y="1678070"/>
                  </a:lnTo>
                  <a:lnTo>
                    <a:pt x="336407" y="1733467"/>
                  </a:lnTo>
                  <a:lnTo>
                    <a:pt x="304667" y="1766691"/>
                  </a:lnTo>
                  <a:lnTo>
                    <a:pt x="229995" y="1844242"/>
                  </a:lnTo>
                  <a:lnTo>
                    <a:pt x="173368" y="1902239"/>
                  </a:lnTo>
                  <a:lnTo>
                    <a:pt x="106224" y="1969611"/>
                  </a:lnTo>
                  <a:lnTo>
                    <a:pt x="0" y="2075291"/>
                  </a:lnTo>
                  <a:lnTo>
                    <a:pt x="348996" y="1720585"/>
                  </a:lnTo>
                  <a:lnTo>
                    <a:pt x="597531" y="1633682"/>
                  </a:lnTo>
                  <a:lnTo>
                    <a:pt x="803831" y="1562406"/>
                  </a:lnTo>
                  <a:lnTo>
                    <a:pt x="972047" y="1505783"/>
                  </a:lnTo>
                  <a:lnTo>
                    <a:pt x="1021292" y="1486066"/>
                  </a:lnTo>
                  <a:lnTo>
                    <a:pt x="1068061" y="1460529"/>
                  </a:lnTo>
                  <a:lnTo>
                    <a:pt x="1112087" y="1430388"/>
                  </a:lnTo>
                  <a:lnTo>
                    <a:pt x="1153101" y="1396861"/>
                  </a:lnTo>
                  <a:lnTo>
                    <a:pt x="1190835" y="1361163"/>
                  </a:lnTo>
                  <a:lnTo>
                    <a:pt x="1225021" y="1324511"/>
                  </a:lnTo>
                  <a:lnTo>
                    <a:pt x="1255390" y="1288121"/>
                  </a:lnTo>
                  <a:lnTo>
                    <a:pt x="1281673" y="1253210"/>
                  </a:lnTo>
                  <a:lnTo>
                    <a:pt x="1303603" y="1220995"/>
                  </a:lnTo>
                  <a:lnTo>
                    <a:pt x="1320911" y="1192692"/>
                  </a:lnTo>
                  <a:lnTo>
                    <a:pt x="1348173" y="1152568"/>
                  </a:lnTo>
                  <a:lnTo>
                    <a:pt x="1378311" y="1112592"/>
                  </a:lnTo>
                  <a:lnTo>
                    <a:pt x="1410923" y="1072950"/>
                  </a:lnTo>
                  <a:lnTo>
                    <a:pt x="1445604" y="1033826"/>
                  </a:lnTo>
                  <a:lnTo>
                    <a:pt x="1481949" y="995405"/>
                  </a:lnTo>
                  <a:lnTo>
                    <a:pt x="1519553" y="957871"/>
                  </a:lnTo>
                  <a:lnTo>
                    <a:pt x="1558012" y="921409"/>
                  </a:lnTo>
                  <a:lnTo>
                    <a:pt x="1596922" y="886205"/>
                  </a:lnTo>
                  <a:lnTo>
                    <a:pt x="1635879" y="852441"/>
                  </a:lnTo>
                  <a:lnTo>
                    <a:pt x="1674477" y="820303"/>
                  </a:lnTo>
                  <a:lnTo>
                    <a:pt x="1712312" y="789976"/>
                  </a:lnTo>
                  <a:lnTo>
                    <a:pt x="1748979" y="761644"/>
                  </a:lnTo>
                  <a:lnTo>
                    <a:pt x="1784075" y="735492"/>
                  </a:lnTo>
                  <a:lnTo>
                    <a:pt x="1871938" y="668823"/>
                  </a:lnTo>
                  <a:lnTo>
                    <a:pt x="1931629" y="608397"/>
                  </a:lnTo>
                  <a:lnTo>
                    <a:pt x="1990512" y="519832"/>
                  </a:lnTo>
                  <a:lnTo>
                    <a:pt x="2075952" y="368747"/>
                  </a:lnTo>
                  <a:lnTo>
                    <a:pt x="2075952" y="0"/>
                  </a:lnTo>
                  <a:close/>
                </a:path>
              </a:pathLst>
            </a:custGeom>
            <a:solidFill>
              <a:srgbClr val="BCBEC0"/>
            </a:solidFill>
          </p:spPr>
          <p:txBody>
            <a:bodyPr wrap="square" lIns="0" tIns="0" rIns="0" bIns="0" rtlCol="0"/>
            <a:lstStyle/>
            <a:p>
              <a:endParaRPr/>
            </a:p>
          </p:txBody>
        </p:sp>
        <p:sp>
          <p:nvSpPr>
            <p:cNvPr id="7" name="object 7"/>
            <p:cNvSpPr/>
            <p:nvPr/>
          </p:nvSpPr>
          <p:spPr>
            <a:xfrm>
              <a:off x="1364927" y="383370"/>
              <a:ext cx="2076450" cy="2075814"/>
            </a:xfrm>
            <a:custGeom>
              <a:avLst/>
              <a:gdLst/>
              <a:ahLst/>
              <a:cxnLst/>
              <a:rect l="l" t="t" r="r" b="b"/>
              <a:pathLst>
                <a:path w="2076450" h="2075814">
                  <a:moveTo>
                    <a:pt x="0" y="2075291"/>
                  </a:moveTo>
                  <a:lnTo>
                    <a:pt x="106224" y="1969611"/>
                  </a:lnTo>
                  <a:lnTo>
                    <a:pt x="173368" y="1902239"/>
                  </a:lnTo>
                  <a:lnTo>
                    <a:pt x="229995" y="1844242"/>
                  </a:lnTo>
                  <a:lnTo>
                    <a:pt x="304667" y="1766691"/>
                  </a:lnTo>
                  <a:lnTo>
                    <a:pt x="336407" y="1733467"/>
                  </a:lnTo>
                  <a:lnTo>
                    <a:pt x="364464" y="1703602"/>
                  </a:lnTo>
                  <a:lnTo>
                    <a:pt x="405516" y="1657847"/>
                  </a:lnTo>
                  <a:lnTo>
                    <a:pt x="448020" y="1599364"/>
                  </a:lnTo>
                  <a:lnTo>
                    <a:pt x="474683" y="1558866"/>
                  </a:lnTo>
                  <a:lnTo>
                    <a:pt x="504054" y="1512934"/>
                  </a:lnTo>
                  <a:lnTo>
                    <a:pt x="535461" y="1463121"/>
                  </a:lnTo>
                  <a:lnTo>
                    <a:pt x="568231" y="1410978"/>
                  </a:lnTo>
                  <a:lnTo>
                    <a:pt x="601691" y="1358060"/>
                  </a:lnTo>
                  <a:lnTo>
                    <a:pt x="635167" y="1305918"/>
                  </a:lnTo>
                  <a:lnTo>
                    <a:pt x="667986" y="1256106"/>
                  </a:lnTo>
                  <a:lnTo>
                    <a:pt x="699475" y="1210175"/>
                  </a:lnTo>
                  <a:lnTo>
                    <a:pt x="728961" y="1169678"/>
                  </a:lnTo>
                  <a:lnTo>
                    <a:pt x="755771" y="1136169"/>
                  </a:lnTo>
                  <a:lnTo>
                    <a:pt x="806057" y="1087895"/>
                  </a:lnTo>
                  <a:lnTo>
                    <a:pt x="838964" y="1061934"/>
                  </a:lnTo>
                  <a:lnTo>
                    <a:pt x="876662" y="1033641"/>
                  </a:lnTo>
                  <a:lnTo>
                    <a:pt x="917860" y="1003339"/>
                  </a:lnTo>
                  <a:lnTo>
                    <a:pt x="961266" y="971353"/>
                  </a:lnTo>
                  <a:lnTo>
                    <a:pt x="1005591" y="938008"/>
                  </a:lnTo>
                  <a:lnTo>
                    <a:pt x="1049543" y="903627"/>
                  </a:lnTo>
                  <a:lnTo>
                    <a:pt x="1091831" y="868535"/>
                  </a:lnTo>
                  <a:lnTo>
                    <a:pt x="1131166" y="833057"/>
                  </a:lnTo>
                  <a:lnTo>
                    <a:pt x="1166256" y="797516"/>
                  </a:lnTo>
                  <a:lnTo>
                    <a:pt x="1195811" y="762238"/>
                  </a:lnTo>
                  <a:lnTo>
                    <a:pt x="1218539" y="727547"/>
                  </a:lnTo>
                  <a:lnTo>
                    <a:pt x="1247694" y="670334"/>
                  </a:lnTo>
                  <a:lnTo>
                    <a:pt x="1265171" y="634174"/>
                  </a:lnTo>
                  <a:lnTo>
                    <a:pt x="1284506" y="593929"/>
                  </a:lnTo>
                  <a:lnTo>
                    <a:pt x="1305645" y="550310"/>
                  </a:lnTo>
                  <a:lnTo>
                    <a:pt x="1328532" y="504027"/>
                  </a:lnTo>
                  <a:lnTo>
                    <a:pt x="1353113" y="455794"/>
                  </a:lnTo>
                  <a:lnTo>
                    <a:pt x="1379331" y="406321"/>
                  </a:lnTo>
                  <a:lnTo>
                    <a:pt x="1407133" y="356321"/>
                  </a:lnTo>
                  <a:lnTo>
                    <a:pt x="1436462" y="306504"/>
                  </a:lnTo>
                  <a:lnTo>
                    <a:pt x="1467264" y="257584"/>
                  </a:lnTo>
                  <a:lnTo>
                    <a:pt x="1499483" y="210270"/>
                  </a:lnTo>
                  <a:lnTo>
                    <a:pt x="1533064" y="165276"/>
                  </a:lnTo>
                  <a:lnTo>
                    <a:pt x="1567952" y="123313"/>
                  </a:lnTo>
                  <a:lnTo>
                    <a:pt x="1604091" y="85092"/>
                  </a:lnTo>
                  <a:lnTo>
                    <a:pt x="1641427" y="51325"/>
                  </a:lnTo>
                  <a:lnTo>
                    <a:pt x="1679904" y="22723"/>
                  </a:lnTo>
                  <a:lnTo>
                    <a:pt x="1719468" y="0"/>
                  </a:lnTo>
                  <a:lnTo>
                    <a:pt x="2075952" y="0"/>
                  </a:lnTo>
                  <a:lnTo>
                    <a:pt x="2075952" y="368747"/>
                  </a:lnTo>
                  <a:lnTo>
                    <a:pt x="1990512" y="519832"/>
                  </a:lnTo>
                  <a:lnTo>
                    <a:pt x="1931629" y="608397"/>
                  </a:lnTo>
                  <a:lnTo>
                    <a:pt x="1871938" y="668823"/>
                  </a:lnTo>
                  <a:lnTo>
                    <a:pt x="1784075" y="735492"/>
                  </a:lnTo>
                  <a:lnTo>
                    <a:pt x="1748979" y="761644"/>
                  </a:lnTo>
                  <a:lnTo>
                    <a:pt x="1712312" y="789976"/>
                  </a:lnTo>
                  <a:lnTo>
                    <a:pt x="1674477" y="820303"/>
                  </a:lnTo>
                  <a:lnTo>
                    <a:pt x="1635879" y="852441"/>
                  </a:lnTo>
                  <a:lnTo>
                    <a:pt x="1596922" y="886205"/>
                  </a:lnTo>
                  <a:lnTo>
                    <a:pt x="1558012" y="921409"/>
                  </a:lnTo>
                  <a:lnTo>
                    <a:pt x="1519553" y="957871"/>
                  </a:lnTo>
                  <a:lnTo>
                    <a:pt x="1481949" y="995405"/>
                  </a:lnTo>
                  <a:lnTo>
                    <a:pt x="1445604" y="1033826"/>
                  </a:lnTo>
                  <a:lnTo>
                    <a:pt x="1410923" y="1072950"/>
                  </a:lnTo>
                  <a:lnTo>
                    <a:pt x="1378311" y="1112592"/>
                  </a:lnTo>
                  <a:lnTo>
                    <a:pt x="1348173" y="1152568"/>
                  </a:lnTo>
                  <a:lnTo>
                    <a:pt x="1320911" y="1192692"/>
                  </a:lnTo>
                  <a:lnTo>
                    <a:pt x="1303603" y="1220995"/>
                  </a:lnTo>
                  <a:lnTo>
                    <a:pt x="1281673" y="1253210"/>
                  </a:lnTo>
                  <a:lnTo>
                    <a:pt x="1255390" y="1288121"/>
                  </a:lnTo>
                  <a:lnTo>
                    <a:pt x="1225021" y="1324511"/>
                  </a:lnTo>
                  <a:lnTo>
                    <a:pt x="1190835" y="1361163"/>
                  </a:lnTo>
                  <a:lnTo>
                    <a:pt x="1153101" y="1396861"/>
                  </a:lnTo>
                  <a:lnTo>
                    <a:pt x="1112087" y="1430388"/>
                  </a:lnTo>
                  <a:lnTo>
                    <a:pt x="1068061" y="1460529"/>
                  </a:lnTo>
                  <a:lnTo>
                    <a:pt x="1021292" y="1486066"/>
                  </a:lnTo>
                  <a:lnTo>
                    <a:pt x="972047" y="1505783"/>
                  </a:lnTo>
                  <a:lnTo>
                    <a:pt x="803831" y="1562406"/>
                  </a:lnTo>
                  <a:lnTo>
                    <a:pt x="597531" y="1633682"/>
                  </a:lnTo>
                  <a:lnTo>
                    <a:pt x="422726" y="1694709"/>
                  </a:lnTo>
                  <a:lnTo>
                    <a:pt x="348996" y="1720585"/>
                  </a:lnTo>
                </a:path>
              </a:pathLst>
            </a:custGeom>
            <a:ln w="10160">
              <a:solidFill>
                <a:srgbClr val="231F20"/>
              </a:solidFill>
            </a:ln>
          </p:spPr>
          <p:txBody>
            <a:bodyPr wrap="square" lIns="0" tIns="0" rIns="0" bIns="0" rtlCol="0"/>
            <a:lstStyle/>
            <a:p>
              <a:endParaRPr/>
            </a:p>
          </p:txBody>
        </p:sp>
        <p:sp>
          <p:nvSpPr>
            <p:cNvPr id="8" name="object 8"/>
            <p:cNvSpPr/>
            <p:nvPr/>
          </p:nvSpPr>
          <p:spPr>
            <a:xfrm>
              <a:off x="2063318" y="1821964"/>
              <a:ext cx="18415" cy="8890"/>
            </a:xfrm>
            <a:custGeom>
              <a:avLst/>
              <a:gdLst/>
              <a:ahLst/>
              <a:cxnLst/>
              <a:rect l="l" t="t" r="r" b="b"/>
              <a:pathLst>
                <a:path w="18414" h="8889">
                  <a:moveTo>
                    <a:pt x="0" y="8544"/>
                  </a:moveTo>
                  <a:lnTo>
                    <a:pt x="6776" y="5588"/>
                  </a:lnTo>
                  <a:lnTo>
                    <a:pt x="18389" y="0"/>
                  </a:lnTo>
                </a:path>
              </a:pathLst>
            </a:custGeom>
            <a:ln w="10160">
              <a:solidFill>
                <a:srgbClr val="E6E7E8"/>
              </a:solidFill>
            </a:ln>
          </p:spPr>
          <p:txBody>
            <a:bodyPr wrap="square" lIns="0" tIns="0" rIns="0" bIns="0" rtlCol="0"/>
            <a:lstStyle/>
            <a:p>
              <a:endParaRPr/>
            </a:p>
          </p:txBody>
        </p:sp>
        <p:sp>
          <p:nvSpPr>
            <p:cNvPr id="9" name="object 9"/>
            <p:cNvSpPr/>
            <p:nvPr/>
          </p:nvSpPr>
          <p:spPr>
            <a:xfrm>
              <a:off x="2118442" y="846954"/>
              <a:ext cx="836294" cy="956944"/>
            </a:xfrm>
            <a:custGeom>
              <a:avLst/>
              <a:gdLst/>
              <a:ahLst/>
              <a:cxnLst/>
              <a:rect l="l" t="t" r="r" b="b"/>
              <a:pathLst>
                <a:path w="836294" h="956944">
                  <a:moveTo>
                    <a:pt x="0" y="956411"/>
                  </a:moveTo>
                  <a:lnTo>
                    <a:pt x="38619" y="934950"/>
                  </a:lnTo>
                  <a:lnTo>
                    <a:pt x="82180" y="908150"/>
                  </a:lnTo>
                  <a:lnTo>
                    <a:pt x="127543" y="876547"/>
                  </a:lnTo>
                  <a:lnTo>
                    <a:pt x="171568" y="840676"/>
                  </a:lnTo>
                  <a:lnTo>
                    <a:pt x="211116" y="801072"/>
                  </a:lnTo>
                  <a:lnTo>
                    <a:pt x="243047" y="758271"/>
                  </a:lnTo>
                  <a:lnTo>
                    <a:pt x="261220" y="735716"/>
                  </a:lnTo>
                  <a:lnTo>
                    <a:pt x="292129" y="702854"/>
                  </a:lnTo>
                  <a:lnTo>
                    <a:pt x="332168" y="664178"/>
                  </a:lnTo>
                  <a:lnTo>
                    <a:pt x="377729" y="624176"/>
                  </a:lnTo>
                  <a:lnTo>
                    <a:pt x="425204" y="587340"/>
                  </a:lnTo>
                  <a:lnTo>
                    <a:pt x="470987" y="558159"/>
                  </a:lnTo>
                  <a:lnTo>
                    <a:pt x="503538" y="535987"/>
                  </a:lnTo>
                  <a:lnTo>
                    <a:pt x="535344" y="506018"/>
                  </a:lnTo>
                  <a:lnTo>
                    <a:pt x="566031" y="469403"/>
                  </a:lnTo>
                  <a:lnTo>
                    <a:pt x="595227" y="427291"/>
                  </a:lnTo>
                  <a:lnTo>
                    <a:pt x="622559" y="380831"/>
                  </a:lnTo>
                  <a:lnTo>
                    <a:pt x="647656" y="331171"/>
                  </a:lnTo>
                  <a:lnTo>
                    <a:pt x="670144" y="279462"/>
                  </a:lnTo>
                  <a:lnTo>
                    <a:pt x="689650" y="226852"/>
                  </a:lnTo>
                  <a:lnTo>
                    <a:pt x="712925" y="171725"/>
                  </a:lnTo>
                  <a:lnTo>
                    <a:pt x="742382" y="119960"/>
                  </a:lnTo>
                  <a:lnTo>
                    <a:pt x="774833" y="73073"/>
                  </a:lnTo>
                  <a:lnTo>
                    <a:pt x="807096" y="32581"/>
                  </a:lnTo>
                  <a:lnTo>
                    <a:pt x="835985" y="0"/>
                  </a:lnTo>
                </a:path>
              </a:pathLst>
            </a:custGeom>
            <a:ln w="10160">
              <a:solidFill>
                <a:srgbClr val="E6E7E8"/>
              </a:solidFill>
              <a:prstDash val="dash"/>
            </a:ln>
          </p:spPr>
          <p:txBody>
            <a:bodyPr wrap="square" lIns="0" tIns="0" rIns="0" bIns="0" rtlCol="0"/>
            <a:lstStyle/>
            <a:p>
              <a:endParaRPr/>
            </a:p>
          </p:txBody>
        </p:sp>
        <p:sp>
          <p:nvSpPr>
            <p:cNvPr id="10" name="object 10"/>
            <p:cNvSpPr/>
            <p:nvPr/>
          </p:nvSpPr>
          <p:spPr>
            <a:xfrm>
              <a:off x="2968656" y="817656"/>
              <a:ext cx="14604" cy="14604"/>
            </a:xfrm>
            <a:custGeom>
              <a:avLst/>
              <a:gdLst/>
              <a:ahLst/>
              <a:cxnLst/>
              <a:rect l="l" t="t" r="r" b="b"/>
              <a:pathLst>
                <a:path w="14605" h="14605">
                  <a:moveTo>
                    <a:pt x="0" y="14345"/>
                  </a:moveTo>
                  <a:lnTo>
                    <a:pt x="5770" y="8422"/>
                  </a:lnTo>
                  <a:lnTo>
                    <a:pt x="10647" y="3596"/>
                  </a:lnTo>
                  <a:lnTo>
                    <a:pt x="14356" y="0"/>
                  </a:lnTo>
                </a:path>
              </a:pathLst>
            </a:custGeom>
            <a:ln w="10160">
              <a:solidFill>
                <a:srgbClr val="E6E7E8"/>
              </a:solidFill>
            </a:ln>
          </p:spPr>
          <p:txBody>
            <a:bodyPr wrap="square" lIns="0" tIns="0" rIns="0" bIns="0" rtlCol="0"/>
            <a:lstStyle/>
            <a:p>
              <a:endParaRPr/>
            </a:p>
          </p:txBody>
        </p:sp>
        <p:sp>
          <p:nvSpPr>
            <p:cNvPr id="11" name="object 11"/>
            <p:cNvSpPr/>
            <p:nvPr/>
          </p:nvSpPr>
          <p:spPr>
            <a:xfrm>
              <a:off x="2930004" y="810103"/>
              <a:ext cx="61594" cy="61594"/>
            </a:xfrm>
            <a:custGeom>
              <a:avLst/>
              <a:gdLst/>
              <a:ahLst/>
              <a:cxnLst/>
              <a:rect l="l" t="t" r="r" b="b"/>
              <a:pathLst>
                <a:path w="61594" h="61594">
                  <a:moveTo>
                    <a:pt x="60970" y="0"/>
                  </a:moveTo>
                  <a:lnTo>
                    <a:pt x="0" y="2316"/>
                  </a:lnTo>
                  <a:lnTo>
                    <a:pt x="375" y="12476"/>
                  </a:lnTo>
                  <a:lnTo>
                    <a:pt x="50444" y="10566"/>
                  </a:lnTo>
                  <a:lnTo>
                    <a:pt x="48696" y="60624"/>
                  </a:lnTo>
                  <a:lnTo>
                    <a:pt x="58856" y="60970"/>
                  </a:lnTo>
                  <a:lnTo>
                    <a:pt x="60970" y="0"/>
                  </a:lnTo>
                  <a:close/>
                </a:path>
              </a:pathLst>
            </a:custGeom>
            <a:solidFill>
              <a:srgbClr val="E6E7E8"/>
            </a:solidFill>
          </p:spPr>
          <p:txBody>
            <a:bodyPr wrap="square" lIns="0" tIns="0" rIns="0" bIns="0" rtlCol="0"/>
            <a:lstStyle/>
            <a:p>
              <a:endParaRPr/>
            </a:p>
          </p:txBody>
        </p:sp>
      </p:grpSp>
      <p:sp>
        <p:nvSpPr>
          <p:cNvPr id="12" name="object 12"/>
          <p:cNvSpPr txBox="1"/>
          <p:nvPr/>
        </p:nvSpPr>
        <p:spPr>
          <a:xfrm>
            <a:off x="1206749" y="1058086"/>
            <a:ext cx="122555" cy="727710"/>
          </a:xfrm>
          <a:prstGeom prst="rect">
            <a:avLst/>
          </a:prstGeom>
        </p:spPr>
        <p:txBody>
          <a:bodyPr vert="vert270" wrap="square" lIns="0" tIns="8255" rIns="0" bIns="0" rtlCol="0">
            <a:spAutoFit/>
          </a:bodyPr>
          <a:lstStyle/>
          <a:p>
            <a:pPr marL="12700">
              <a:lnSpc>
                <a:spcPct val="100000"/>
              </a:lnSpc>
              <a:spcBef>
                <a:spcPts val="65"/>
              </a:spcBef>
            </a:pPr>
            <a:r>
              <a:rPr sz="650" b="1" spc="-20" dirty="0">
                <a:solidFill>
                  <a:srgbClr val="231F20"/>
                </a:solidFill>
                <a:latin typeface="Arial"/>
                <a:cs typeface="Arial"/>
              </a:rPr>
              <a:t>Power</a:t>
            </a:r>
            <a:r>
              <a:rPr sz="650" b="1" spc="-15" dirty="0">
                <a:solidFill>
                  <a:srgbClr val="231F20"/>
                </a:solidFill>
                <a:latin typeface="Arial"/>
                <a:cs typeface="Arial"/>
              </a:rPr>
              <a:t> </a:t>
            </a:r>
            <a:r>
              <a:rPr sz="650" b="1" dirty="0">
                <a:solidFill>
                  <a:srgbClr val="231F20"/>
                </a:solidFill>
                <a:latin typeface="Arial"/>
                <a:cs typeface="Arial"/>
              </a:rPr>
              <a:t>of</a:t>
            </a:r>
            <a:r>
              <a:rPr sz="650" b="1" spc="-15" dirty="0">
                <a:solidFill>
                  <a:srgbClr val="231F20"/>
                </a:solidFill>
                <a:latin typeface="Arial"/>
                <a:cs typeface="Arial"/>
              </a:rPr>
              <a:t> </a:t>
            </a:r>
            <a:r>
              <a:rPr sz="650" b="1" dirty="0">
                <a:solidFill>
                  <a:srgbClr val="231F20"/>
                </a:solidFill>
                <a:latin typeface="Arial"/>
                <a:cs typeface="Arial"/>
              </a:rPr>
              <a:t>the</a:t>
            </a:r>
            <a:r>
              <a:rPr sz="650" b="1" spc="-15" dirty="0">
                <a:solidFill>
                  <a:srgbClr val="231F20"/>
                </a:solidFill>
                <a:latin typeface="Arial"/>
                <a:cs typeface="Arial"/>
              </a:rPr>
              <a:t> </a:t>
            </a:r>
            <a:r>
              <a:rPr sz="650" b="1" spc="-10" dirty="0">
                <a:solidFill>
                  <a:srgbClr val="231F20"/>
                </a:solidFill>
                <a:latin typeface="Arial"/>
                <a:cs typeface="Arial"/>
              </a:rPr>
              <a:t>State</a:t>
            </a:r>
            <a:endParaRPr sz="650">
              <a:latin typeface="Arial"/>
              <a:cs typeface="Arial"/>
            </a:endParaRPr>
          </a:p>
        </p:txBody>
      </p:sp>
      <p:sp>
        <p:nvSpPr>
          <p:cNvPr id="13" name="object 13"/>
          <p:cNvSpPr txBox="1"/>
          <p:nvPr/>
        </p:nvSpPr>
        <p:spPr>
          <a:xfrm>
            <a:off x="2780744" y="2191460"/>
            <a:ext cx="288290"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Absent</a:t>
            </a:r>
            <a:endParaRPr sz="650">
              <a:latin typeface="Arial"/>
              <a:cs typeface="Arial"/>
            </a:endParaRPr>
          </a:p>
        </p:txBody>
      </p:sp>
      <p:sp>
        <p:nvSpPr>
          <p:cNvPr id="14" name="object 14"/>
          <p:cNvSpPr txBox="1"/>
          <p:nvPr/>
        </p:nvSpPr>
        <p:spPr>
          <a:xfrm>
            <a:off x="2067097" y="2300253"/>
            <a:ext cx="674370" cy="318770"/>
          </a:xfrm>
          <a:prstGeom prst="rect">
            <a:avLst/>
          </a:prstGeom>
        </p:spPr>
        <p:txBody>
          <a:bodyPr vert="horz" wrap="square" lIns="0" tIns="16510" rIns="0" bIns="0" rtlCol="0">
            <a:spAutoFit/>
          </a:bodyPr>
          <a:lstStyle/>
          <a:p>
            <a:pPr marL="22225">
              <a:lnSpc>
                <a:spcPct val="100000"/>
              </a:lnSpc>
              <a:spcBef>
                <a:spcPts val="130"/>
              </a:spcBef>
            </a:pPr>
            <a:r>
              <a:rPr sz="450" spc="-10" dirty="0">
                <a:solidFill>
                  <a:srgbClr val="58595B"/>
                </a:solidFill>
                <a:latin typeface="Arial MT"/>
                <a:cs typeface="Arial MT"/>
              </a:rPr>
              <a:t>Somalia</a:t>
            </a:r>
            <a:endParaRPr sz="450">
              <a:latin typeface="Arial MT"/>
              <a:cs typeface="Arial MT"/>
            </a:endParaRPr>
          </a:p>
          <a:p>
            <a:pPr>
              <a:lnSpc>
                <a:spcPct val="100000"/>
              </a:lnSpc>
              <a:spcBef>
                <a:spcPts val="440"/>
              </a:spcBef>
            </a:pPr>
            <a:endParaRPr sz="450">
              <a:latin typeface="Arial MT"/>
              <a:cs typeface="Arial MT"/>
            </a:endParaRPr>
          </a:p>
          <a:p>
            <a:pPr marL="12700">
              <a:lnSpc>
                <a:spcPct val="100000"/>
              </a:lnSpc>
            </a:pPr>
            <a:r>
              <a:rPr sz="650" b="1" spc="-20" dirty="0">
                <a:solidFill>
                  <a:srgbClr val="231F20"/>
                </a:solidFill>
                <a:latin typeface="Arial"/>
                <a:cs typeface="Arial"/>
              </a:rPr>
              <a:t>Power</a:t>
            </a:r>
            <a:r>
              <a:rPr sz="650" b="1" spc="-10" dirty="0">
                <a:solidFill>
                  <a:srgbClr val="231F20"/>
                </a:solidFill>
                <a:latin typeface="Arial"/>
                <a:cs typeface="Arial"/>
              </a:rPr>
              <a:t> </a:t>
            </a:r>
            <a:r>
              <a:rPr sz="650" b="1" dirty="0">
                <a:solidFill>
                  <a:srgbClr val="231F20"/>
                </a:solidFill>
                <a:latin typeface="Arial"/>
                <a:cs typeface="Arial"/>
              </a:rPr>
              <a:t>of</a:t>
            </a:r>
            <a:r>
              <a:rPr sz="650" b="1" spc="-10" dirty="0">
                <a:solidFill>
                  <a:srgbClr val="231F20"/>
                </a:solidFill>
                <a:latin typeface="Arial"/>
                <a:cs typeface="Arial"/>
              </a:rPr>
              <a:t> Society</a:t>
            </a:r>
            <a:endParaRPr sz="650">
              <a:latin typeface="Arial"/>
              <a:cs typeface="Arial"/>
            </a:endParaRPr>
          </a:p>
        </p:txBody>
      </p:sp>
      <p:sp>
        <p:nvSpPr>
          <p:cNvPr id="15" name="object 15"/>
          <p:cNvSpPr txBox="1"/>
          <p:nvPr/>
        </p:nvSpPr>
        <p:spPr>
          <a:xfrm>
            <a:off x="1464531" y="1030091"/>
            <a:ext cx="172085" cy="99060"/>
          </a:xfrm>
          <a:prstGeom prst="rect">
            <a:avLst/>
          </a:prstGeom>
        </p:spPr>
        <p:txBody>
          <a:bodyPr vert="horz" wrap="square" lIns="0" tIns="16510" rIns="0" bIns="0" rtlCol="0">
            <a:spAutoFit/>
          </a:bodyPr>
          <a:lstStyle/>
          <a:p>
            <a:pPr>
              <a:lnSpc>
                <a:spcPct val="100000"/>
              </a:lnSpc>
              <a:spcBef>
                <a:spcPts val="130"/>
              </a:spcBef>
            </a:pPr>
            <a:r>
              <a:rPr sz="450" spc="-10" dirty="0">
                <a:solidFill>
                  <a:srgbClr val="58595B"/>
                </a:solidFill>
                <a:latin typeface="Arial MT"/>
                <a:cs typeface="Arial MT"/>
              </a:rPr>
              <a:t>China</a:t>
            </a:r>
            <a:endParaRPr sz="450">
              <a:latin typeface="Arial MT"/>
              <a:cs typeface="Arial MT"/>
            </a:endParaRPr>
          </a:p>
        </p:txBody>
      </p:sp>
      <p:sp>
        <p:nvSpPr>
          <p:cNvPr id="16" name="object 16"/>
          <p:cNvSpPr txBox="1"/>
          <p:nvPr/>
        </p:nvSpPr>
        <p:spPr>
          <a:xfrm>
            <a:off x="2998102" y="608004"/>
            <a:ext cx="231140" cy="99060"/>
          </a:xfrm>
          <a:prstGeom prst="rect">
            <a:avLst/>
          </a:prstGeom>
        </p:spPr>
        <p:txBody>
          <a:bodyPr vert="horz" wrap="square" lIns="0" tIns="16510" rIns="0" bIns="0" rtlCol="0">
            <a:spAutoFit/>
          </a:bodyPr>
          <a:lstStyle/>
          <a:p>
            <a:pPr>
              <a:lnSpc>
                <a:spcPct val="100000"/>
              </a:lnSpc>
              <a:spcBef>
                <a:spcPts val="130"/>
              </a:spcBef>
            </a:pPr>
            <a:r>
              <a:rPr sz="450" spc="-10" dirty="0">
                <a:solidFill>
                  <a:srgbClr val="58595B"/>
                </a:solidFill>
                <a:latin typeface="Arial MT"/>
                <a:cs typeface="Arial MT"/>
              </a:rPr>
              <a:t>Sweden</a:t>
            </a:r>
            <a:endParaRPr sz="450">
              <a:latin typeface="Arial MT"/>
              <a:cs typeface="Arial MT"/>
            </a:endParaRPr>
          </a:p>
        </p:txBody>
      </p:sp>
      <p:sp>
        <p:nvSpPr>
          <p:cNvPr id="17" name="object 17"/>
          <p:cNvSpPr txBox="1"/>
          <p:nvPr/>
        </p:nvSpPr>
        <p:spPr>
          <a:xfrm>
            <a:off x="1437038" y="1970886"/>
            <a:ext cx="617855" cy="187960"/>
          </a:xfrm>
          <a:prstGeom prst="rect">
            <a:avLst/>
          </a:prstGeom>
        </p:spPr>
        <p:txBody>
          <a:bodyPr vert="horz" wrap="square" lIns="0" tIns="24130" rIns="0" bIns="0" rtlCol="0">
            <a:spAutoFit/>
          </a:bodyPr>
          <a:lstStyle/>
          <a:p>
            <a:pPr>
              <a:lnSpc>
                <a:spcPct val="100000"/>
              </a:lnSpc>
              <a:spcBef>
                <a:spcPts val="190"/>
              </a:spcBef>
            </a:pPr>
            <a:r>
              <a:rPr sz="450" spc="-10" dirty="0">
                <a:solidFill>
                  <a:srgbClr val="58595B"/>
                </a:solidFill>
                <a:latin typeface="Arial MT"/>
                <a:cs typeface="Arial MT"/>
              </a:rPr>
              <a:t>Colombia</a:t>
            </a:r>
            <a:endParaRPr sz="450">
              <a:latin typeface="Arial MT"/>
              <a:cs typeface="Arial MT"/>
            </a:endParaRPr>
          </a:p>
          <a:p>
            <a:pPr marL="471805">
              <a:lnSpc>
                <a:spcPct val="100000"/>
              </a:lnSpc>
              <a:spcBef>
                <a:spcPts val="100"/>
              </a:spcBef>
            </a:pPr>
            <a:r>
              <a:rPr sz="450" spc="-10" dirty="0">
                <a:solidFill>
                  <a:srgbClr val="58595B"/>
                </a:solidFill>
                <a:latin typeface="Arial MT"/>
                <a:cs typeface="Arial MT"/>
              </a:rPr>
              <a:t>India</a:t>
            </a:r>
            <a:endParaRPr sz="450">
              <a:latin typeface="Arial MT"/>
              <a:cs typeface="Arial MT"/>
            </a:endParaRPr>
          </a:p>
        </p:txBody>
      </p:sp>
      <p:sp>
        <p:nvSpPr>
          <p:cNvPr id="18" name="object 18"/>
          <p:cNvSpPr txBox="1"/>
          <p:nvPr/>
        </p:nvSpPr>
        <p:spPr>
          <a:xfrm>
            <a:off x="2658600" y="974046"/>
            <a:ext cx="485775"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Constrained</a:t>
            </a:r>
            <a:endParaRPr sz="650">
              <a:latin typeface="Arial"/>
              <a:cs typeface="Arial"/>
            </a:endParaRPr>
          </a:p>
        </p:txBody>
      </p:sp>
      <p:sp>
        <p:nvSpPr>
          <p:cNvPr id="19" name="object 19"/>
          <p:cNvSpPr txBox="1"/>
          <p:nvPr/>
        </p:nvSpPr>
        <p:spPr>
          <a:xfrm>
            <a:off x="1472562" y="545131"/>
            <a:ext cx="580390" cy="123189"/>
          </a:xfrm>
          <a:prstGeom prst="rect">
            <a:avLst/>
          </a:prstGeom>
        </p:spPr>
        <p:txBody>
          <a:bodyPr vert="horz" wrap="square" lIns="0" tIns="11430" rIns="0" bIns="0" rtlCol="0">
            <a:spAutoFit/>
          </a:bodyPr>
          <a:lstStyle/>
          <a:p>
            <a:pPr>
              <a:lnSpc>
                <a:spcPct val="100000"/>
              </a:lnSpc>
              <a:spcBef>
                <a:spcPts val="90"/>
              </a:spcBef>
            </a:pPr>
            <a:r>
              <a:rPr sz="650" b="1" spc="-10" dirty="0">
                <a:solidFill>
                  <a:srgbClr val="231F20"/>
                </a:solidFill>
                <a:latin typeface="Arial"/>
                <a:cs typeface="Arial"/>
              </a:rPr>
              <a:t>Unconstrained</a:t>
            </a:r>
            <a:endParaRPr sz="650">
              <a:latin typeface="Arial"/>
              <a:cs typeface="Arial"/>
            </a:endParaRPr>
          </a:p>
        </p:txBody>
      </p:sp>
      <p:sp>
        <p:nvSpPr>
          <p:cNvPr id="20" name="object 20"/>
          <p:cNvSpPr/>
          <p:nvPr/>
        </p:nvSpPr>
        <p:spPr>
          <a:xfrm>
            <a:off x="1523949" y="707440"/>
            <a:ext cx="1581785" cy="1659255"/>
          </a:xfrm>
          <a:custGeom>
            <a:avLst/>
            <a:gdLst/>
            <a:ahLst/>
            <a:cxnLst/>
            <a:rect l="l" t="t" r="r" b="b"/>
            <a:pathLst>
              <a:path w="1581785" h="1659255">
                <a:moveTo>
                  <a:pt x="33045" y="422808"/>
                </a:moveTo>
                <a:lnTo>
                  <a:pt x="25654" y="415417"/>
                </a:lnTo>
                <a:lnTo>
                  <a:pt x="7391" y="415417"/>
                </a:lnTo>
                <a:lnTo>
                  <a:pt x="0" y="422808"/>
                </a:lnTo>
                <a:lnTo>
                  <a:pt x="0" y="441058"/>
                </a:lnTo>
                <a:lnTo>
                  <a:pt x="7391" y="448449"/>
                </a:lnTo>
                <a:lnTo>
                  <a:pt x="25654" y="448449"/>
                </a:lnTo>
                <a:lnTo>
                  <a:pt x="33045" y="441058"/>
                </a:lnTo>
                <a:lnTo>
                  <a:pt x="33045" y="431927"/>
                </a:lnTo>
                <a:lnTo>
                  <a:pt x="33045" y="422808"/>
                </a:lnTo>
                <a:close/>
              </a:path>
              <a:path w="1581785" h="1659255">
                <a:moveTo>
                  <a:pt x="66090" y="1391627"/>
                </a:moveTo>
                <a:lnTo>
                  <a:pt x="58699" y="1384223"/>
                </a:lnTo>
                <a:lnTo>
                  <a:pt x="40436" y="1384223"/>
                </a:lnTo>
                <a:lnTo>
                  <a:pt x="33045" y="1391627"/>
                </a:lnTo>
                <a:lnTo>
                  <a:pt x="33045" y="1409877"/>
                </a:lnTo>
                <a:lnTo>
                  <a:pt x="40436" y="1417269"/>
                </a:lnTo>
                <a:lnTo>
                  <a:pt x="58699" y="1417269"/>
                </a:lnTo>
                <a:lnTo>
                  <a:pt x="66090" y="1409877"/>
                </a:lnTo>
                <a:lnTo>
                  <a:pt x="66090" y="1400746"/>
                </a:lnTo>
                <a:lnTo>
                  <a:pt x="66090" y="1391627"/>
                </a:lnTo>
                <a:close/>
              </a:path>
              <a:path w="1581785" h="1659255">
                <a:moveTo>
                  <a:pt x="465772" y="1337348"/>
                </a:moveTo>
                <a:lnTo>
                  <a:pt x="458368" y="1329956"/>
                </a:lnTo>
                <a:lnTo>
                  <a:pt x="440118" y="1329956"/>
                </a:lnTo>
                <a:lnTo>
                  <a:pt x="432714" y="1337348"/>
                </a:lnTo>
                <a:lnTo>
                  <a:pt x="432714" y="1355598"/>
                </a:lnTo>
                <a:lnTo>
                  <a:pt x="440118" y="1362989"/>
                </a:lnTo>
                <a:lnTo>
                  <a:pt x="458368" y="1362989"/>
                </a:lnTo>
                <a:lnTo>
                  <a:pt x="465772" y="1355598"/>
                </a:lnTo>
                <a:lnTo>
                  <a:pt x="465772" y="1346479"/>
                </a:lnTo>
                <a:lnTo>
                  <a:pt x="465772" y="1337348"/>
                </a:lnTo>
                <a:close/>
              </a:path>
              <a:path w="1581785" h="1659255">
                <a:moveTo>
                  <a:pt x="549262" y="1633537"/>
                </a:moveTo>
                <a:lnTo>
                  <a:pt x="541858" y="1626146"/>
                </a:lnTo>
                <a:lnTo>
                  <a:pt x="523608" y="1626146"/>
                </a:lnTo>
                <a:lnTo>
                  <a:pt x="516204" y="1633537"/>
                </a:lnTo>
                <a:lnTo>
                  <a:pt x="516204" y="1651787"/>
                </a:lnTo>
                <a:lnTo>
                  <a:pt x="523608" y="1659178"/>
                </a:lnTo>
                <a:lnTo>
                  <a:pt x="541858" y="1659178"/>
                </a:lnTo>
                <a:lnTo>
                  <a:pt x="549262" y="1651787"/>
                </a:lnTo>
                <a:lnTo>
                  <a:pt x="549262" y="1642656"/>
                </a:lnTo>
                <a:lnTo>
                  <a:pt x="549262" y="1633537"/>
                </a:lnTo>
                <a:close/>
              </a:path>
              <a:path w="1581785" h="1659255">
                <a:moveTo>
                  <a:pt x="1581607" y="7391"/>
                </a:moveTo>
                <a:lnTo>
                  <a:pt x="1574203" y="0"/>
                </a:lnTo>
                <a:lnTo>
                  <a:pt x="1555953" y="0"/>
                </a:lnTo>
                <a:lnTo>
                  <a:pt x="1548549" y="7391"/>
                </a:lnTo>
                <a:lnTo>
                  <a:pt x="1548549" y="25641"/>
                </a:lnTo>
                <a:lnTo>
                  <a:pt x="1555953" y="33032"/>
                </a:lnTo>
                <a:lnTo>
                  <a:pt x="1574203" y="33032"/>
                </a:lnTo>
                <a:lnTo>
                  <a:pt x="1581607" y="25641"/>
                </a:lnTo>
                <a:lnTo>
                  <a:pt x="1581607" y="16522"/>
                </a:lnTo>
                <a:lnTo>
                  <a:pt x="1581607" y="7391"/>
                </a:lnTo>
                <a:close/>
              </a:path>
            </a:pathLst>
          </a:custGeom>
          <a:solidFill>
            <a:srgbClr val="58595B"/>
          </a:solidFill>
        </p:spPr>
        <p:txBody>
          <a:bodyPr wrap="square" lIns="0" tIns="0" rIns="0" bIns="0" rtlCol="0"/>
          <a:lstStyle/>
          <a:p>
            <a:endParaRPr/>
          </a:p>
        </p:txBody>
      </p:sp>
      <p:sp>
        <p:nvSpPr>
          <p:cNvPr id="21" name="object 21"/>
          <p:cNvSpPr txBox="1"/>
          <p:nvPr/>
        </p:nvSpPr>
        <p:spPr>
          <a:xfrm>
            <a:off x="358013" y="2852114"/>
            <a:ext cx="389064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Tahoma"/>
              </a:rPr>
              <a:t>History is not pushing us inexorably towards a single form of state.</a:t>
            </a:r>
            <a:endParaRPr sz="1100">
              <a:solidFill>
                <a:srgbClr val="00B0F0"/>
              </a:solidFill>
              <a:latin typeface="+mn-lt"/>
              <a:cs typeface="Tahoma"/>
            </a:endParaRPr>
          </a:p>
        </p:txBody>
      </p:sp>
    </p:spTree>
  </p:cSld>
  <p:clrMapOvr>
    <a:masterClrMapping/>
  </p:clrMapOvr>
  <p:transition>
    <p:cut/>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19027" y="609243"/>
            <a:ext cx="1503680" cy="1506855"/>
            <a:chOff x="519027" y="609243"/>
            <a:chExt cx="1503680" cy="1506855"/>
          </a:xfrm>
        </p:grpSpPr>
        <p:sp>
          <p:nvSpPr>
            <p:cNvPr id="3" name="object 3"/>
            <p:cNvSpPr/>
            <p:nvPr/>
          </p:nvSpPr>
          <p:spPr>
            <a:xfrm>
              <a:off x="538264" y="612121"/>
              <a:ext cx="1480820" cy="1484630"/>
            </a:xfrm>
            <a:custGeom>
              <a:avLst/>
              <a:gdLst/>
              <a:ahLst/>
              <a:cxnLst/>
              <a:rect l="l" t="t" r="r" b="b"/>
              <a:pathLst>
                <a:path w="1480820" h="1484630">
                  <a:moveTo>
                    <a:pt x="1480261" y="1484033"/>
                  </a:moveTo>
                  <a:lnTo>
                    <a:pt x="0" y="1484033"/>
                  </a:lnTo>
                  <a:lnTo>
                    <a:pt x="0" y="0"/>
                  </a:lnTo>
                  <a:lnTo>
                    <a:pt x="1480261" y="0"/>
                  </a:lnTo>
                  <a:lnTo>
                    <a:pt x="1480261" y="1484033"/>
                  </a:lnTo>
                  <a:close/>
                </a:path>
              </a:pathLst>
            </a:custGeom>
            <a:ln w="4762">
              <a:solidFill>
                <a:srgbClr val="231F20"/>
              </a:solidFill>
            </a:ln>
          </p:spPr>
          <p:txBody>
            <a:bodyPr wrap="square" lIns="0" tIns="0" rIns="0" bIns="0" rtlCol="0"/>
            <a:lstStyle/>
            <a:p>
              <a:endParaRPr/>
            </a:p>
          </p:txBody>
        </p:sp>
        <p:sp>
          <p:nvSpPr>
            <p:cNvPr id="4" name="object 4"/>
            <p:cNvSpPr/>
            <p:nvPr/>
          </p:nvSpPr>
          <p:spPr>
            <a:xfrm>
              <a:off x="538506" y="617284"/>
              <a:ext cx="1475105" cy="1478915"/>
            </a:xfrm>
            <a:custGeom>
              <a:avLst/>
              <a:gdLst/>
              <a:ahLst/>
              <a:cxnLst/>
              <a:rect l="l" t="t" r="r" b="b"/>
              <a:pathLst>
                <a:path w="1475105" h="1478914">
                  <a:moveTo>
                    <a:pt x="0" y="0"/>
                  </a:moveTo>
                  <a:lnTo>
                    <a:pt x="0" y="1478870"/>
                  </a:lnTo>
                  <a:lnTo>
                    <a:pt x="1474612" y="1478870"/>
                  </a:lnTo>
                </a:path>
              </a:pathLst>
            </a:custGeom>
            <a:ln w="4762">
              <a:solidFill>
                <a:srgbClr val="231F20"/>
              </a:solidFill>
            </a:ln>
          </p:spPr>
          <p:txBody>
            <a:bodyPr wrap="square" lIns="0" tIns="0" rIns="0" bIns="0" rtlCol="0"/>
            <a:lstStyle/>
            <a:p>
              <a:endParaRPr/>
            </a:p>
          </p:txBody>
        </p:sp>
        <p:sp>
          <p:nvSpPr>
            <p:cNvPr id="5" name="object 5"/>
            <p:cNvSpPr/>
            <p:nvPr/>
          </p:nvSpPr>
          <p:spPr>
            <a:xfrm>
              <a:off x="519023" y="612127"/>
              <a:ext cx="1499870" cy="1503680"/>
            </a:xfrm>
            <a:custGeom>
              <a:avLst/>
              <a:gdLst/>
              <a:ahLst/>
              <a:cxnLst/>
              <a:rect l="l" t="t" r="r" b="b"/>
              <a:pathLst>
                <a:path w="1499870" h="1503680">
                  <a:moveTo>
                    <a:pt x="38950" y="20942"/>
                  </a:moveTo>
                  <a:lnTo>
                    <a:pt x="19469" y="0"/>
                  </a:lnTo>
                  <a:lnTo>
                    <a:pt x="0" y="20942"/>
                  </a:lnTo>
                  <a:lnTo>
                    <a:pt x="3479" y="24193"/>
                  </a:lnTo>
                  <a:lnTo>
                    <a:pt x="19469" y="6985"/>
                  </a:lnTo>
                  <a:lnTo>
                    <a:pt x="35458" y="24193"/>
                  </a:lnTo>
                  <a:lnTo>
                    <a:pt x="38950" y="20942"/>
                  </a:lnTo>
                  <a:close/>
                </a:path>
                <a:path w="1499870" h="1503680">
                  <a:moveTo>
                    <a:pt x="1499247" y="1484045"/>
                  </a:moveTo>
                  <a:lnTo>
                    <a:pt x="1478318" y="1464564"/>
                  </a:lnTo>
                  <a:lnTo>
                    <a:pt x="1475054" y="1468043"/>
                  </a:lnTo>
                  <a:lnTo>
                    <a:pt x="1492275" y="1484045"/>
                  </a:lnTo>
                  <a:lnTo>
                    <a:pt x="1475054" y="1500022"/>
                  </a:lnTo>
                  <a:lnTo>
                    <a:pt x="1478318" y="1503514"/>
                  </a:lnTo>
                  <a:lnTo>
                    <a:pt x="1499247" y="1484045"/>
                  </a:lnTo>
                  <a:close/>
                </a:path>
              </a:pathLst>
            </a:custGeom>
            <a:solidFill>
              <a:srgbClr val="231F20"/>
            </a:solidFill>
          </p:spPr>
          <p:txBody>
            <a:bodyPr wrap="square" lIns="0" tIns="0" rIns="0" bIns="0" rtlCol="0"/>
            <a:lstStyle/>
            <a:p>
              <a:endParaRPr/>
            </a:p>
          </p:txBody>
        </p:sp>
        <p:sp>
          <p:nvSpPr>
            <p:cNvPr id="6" name="object 6"/>
            <p:cNvSpPr/>
            <p:nvPr/>
          </p:nvSpPr>
          <p:spPr>
            <a:xfrm>
              <a:off x="537556" y="614006"/>
              <a:ext cx="1480185" cy="1479550"/>
            </a:xfrm>
            <a:custGeom>
              <a:avLst/>
              <a:gdLst/>
              <a:ahLst/>
              <a:cxnLst/>
              <a:rect l="l" t="t" r="r" b="b"/>
              <a:pathLst>
                <a:path w="1480185" h="1479550">
                  <a:moveTo>
                    <a:pt x="1479784" y="0"/>
                  </a:moveTo>
                  <a:lnTo>
                    <a:pt x="1225677" y="0"/>
                  </a:lnTo>
                  <a:lnTo>
                    <a:pt x="1186833" y="23570"/>
                  </a:lnTo>
                  <a:lnTo>
                    <a:pt x="1149502" y="54799"/>
                  </a:lnTo>
                  <a:lnTo>
                    <a:pt x="1113789" y="92339"/>
                  </a:lnTo>
                  <a:lnTo>
                    <a:pt x="1079797" y="134845"/>
                  </a:lnTo>
                  <a:lnTo>
                    <a:pt x="1047632" y="180968"/>
                  </a:lnTo>
                  <a:lnTo>
                    <a:pt x="1017397" y="229363"/>
                  </a:lnTo>
                  <a:lnTo>
                    <a:pt x="989198" y="278683"/>
                  </a:lnTo>
                  <a:lnTo>
                    <a:pt x="963139" y="327581"/>
                  </a:lnTo>
                  <a:lnTo>
                    <a:pt x="939323" y="374710"/>
                  </a:lnTo>
                  <a:lnTo>
                    <a:pt x="917857" y="418724"/>
                  </a:lnTo>
                  <a:lnTo>
                    <a:pt x="898843" y="458276"/>
                  </a:lnTo>
                  <a:lnTo>
                    <a:pt x="882388" y="492019"/>
                  </a:lnTo>
                  <a:lnTo>
                    <a:pt x="842413" y="555873"/>
                  </a:lnTo>
                  <a:lnTo>
                    <a:pt x="806319" y="593819"/>
                  </a:lnTo>
                  <a:lnTo>
                    <a:pt x="763415" y="631666"/>
                  </a:lnTo>
                  <a:lnTo>
                    <a:pt x="716808" y="668632"/>
                  </a:lnTo>
                  <a:lnTo>
                    <a:pt x="669603" y="703938"/>
                  </a:lnTo>
                  <a:lnTo>
                    <a:pt x="624904" y="736803"/>
                  </a:lnTo>
                  <a:lnTo>
                    <a:pt x="585818" y="766447"/>
                  </a:lnTo>
                  <a:lnTo>
                    <a:pt x="555450" y="792089"/>
                  </a:lnTo>
                  <a:lnTo>
                    <a:pt x="501014" y="859222"/>
                  </a:lnTo>
                  <a:lnTo>
                    <a:pt x="468438" y="906965"/>
                  </a:lnTo>
                  <a:lnTo>
                    <a:pt x="434217" y="959712"/>
                  </a:lnTo>
                  <a:lnTo>
                    <a:pt x="366628" y="1066874"/>
                  </a:lnTo>
                  <a:lnTo>
                    <a:pt x="336151" y="1114618"/>
                  </a:lnTo>
                  <a:lnTo>
                    <a:pt x="309815" y="1154024"/>
                  </a:lnTo>
                  <a:lnTo>
                    <a:pt x="276461" y="1196165"/>
                  </a:lnTo>
                  <a:lnTo>
                    <a:pt x="239802" y="1235655"/>
                  </a:lnTo>
                  <a:lnTo>
                    <a:pt x="163947" y="1314617"/>
                  </a:lnTo>
                  <a:lnTo>
                    <a:pt x="123580" y="1355957"/>
                  </a:lnTo>
                  <a:lnTo>
                    <a:pt x="75718" y="1403980"/>
                  </a:lnTo>
                  <a:lnTo>
                    <a:pt x="0" y="1479308"/>
                  </a:lnTo>
                  <a:lnTo>
                    <a:pt x="248773" y="1226477"/>
                  </a:lnTo>
                  <a:lnTo>
                    <a:pt x="425936" y="1164527"/>
                  </a:lnTo>
                  <a:lnTo>
                    <a:pt x="572991" y="1113717"/>
                  </a:lnTo>
                  <a:lnTo>
                    <a:pt x="692896" y="1073353"/>
                  </a:lnTo>
                  <a:lnTo>
                    <a:pt x="742511" y="1051956"/>
                  </a:lnTo>
                  <a:lnTo>
                    <a:pt x="788360" y="1022850"/>
                  </a:lnTo>
                  <a:lnTo>
                    <a:pt x="829884" y="988564"/>
                  </a:lnTo>
                  <a:lnTo>
                    <a:pt x="866527" y="951626"/>
                  </a:lnTo>
                  <a:lnTo>
                    <a:pt x="897730" y="914564"/>
                  </a:lnTo>
                  <a:lnTo>
                    <a:pt x="922935" y="879907"/>
                  </a:lnTo>
                  <a:lnTo>
                    <a:pt x="941584" y="850182"/>
                  </a:lnTo>
                  <a:lnTo>
                    <a:pt x="970327" y="808893"/>
                  </a:lnTo>
                  <a:lnTo>
                    <a:pt x="1003083" y="767948"/>
                  </a:lnTo>
                  <a:lnTo>
                    <a:pt x="1038982" y="727744"/>
                  </a:lnTo>
                  <a:lnTo>
                    <a:pt x="1077155" y="688677"/>
                  </a:lnTo>
                  <a:lnTo>
                    <a:pt x="1116734" y="651144"/>
                  </a:lnTo>
                  <a:lnTo>
                    <a:pt x="1156850" y="615540"/>
                  </a:lnTo>
                  <a:lnTo>
                    <a:pt x="1196634" y="582263"/>
                  </a:lnTo>
                  <a:lnTo>
                    <a:pt x="1235217" y="551709"/>
                  </a:lnTo>
                  <a:lnTo>
                    <a:pt x="1271730" y="524275"/>
                  </a:lnTo>
                  <a:lnTo>
                    <a:pt x="1334361" y="476754"/>
                  </a:lnTo>
                  <a:lnTo>
                    <a:pt x="1376911" y="433682"/>
                  </a:lnTo>
                  <a:lnTo>
                    <a:pt x="1418884" y="370551"/>
                  </a:lnTo>
                  <a:lnTo>
                    <a:pt x="1479784" y="262851"/>
                  </a:lnTo>
                  <a:lnTo>
                    <a:pt x="1479784" y="0"/>
                  </a:lnTo>
                  <a:close/>
                </a:path>
              </a:pathLst>
            </a:custGeom>
            <a:solidFill>
              <a:srgbClr val="BCBEC0"/>
            </a:solidFill>
          </p:spPr>
          <p:txBody>
            <a:bodyPr wrap="square" lIns="0" tIns="0" rIns="0" bIns="0" rtlCol="0"/>
            <a:lstStyle/>
            <a:p>
              <a:endParaRPr/>
            </a:p>
          </p:txBody>
        </p:sp>
        <p:sp>
          <p:nvSpPr>
            <p:cNvPr id="7" name="object 7"/>
            <p:cNvSpPr/>
            <p:nvPr/>
          </p:nvSpPr>
          <p:spPr>
            <a:xfrm>
              <a:off x="537556" y="614006"/>
              <a:ext cx="1480185" cy="1479550"/>
            </a:xfrm>
            <a:custGeom>
              <a:avLst/>
              <a:gdLst/>
              <a:ahLst/>
              <a:cxnLst/>
              <a:rect l="l" t="t" r="r" b="b"/>
              <a:pathLst>
                <a:path w="1480185" h="1479550">
                  <a:moveTo>
                    <a:pt x="0" y="1479308"/>
                  </a:moveTo>
                  <a:lnTo>
                    <a:pt x="75718" y="1403980"/>
                  </a:lnTo>
                  <a:lnTo>
                    <a:pt x="123580" y="1355957"/>
                  </a:lnTo>
                  <a:lnTo>
                    <a:pt x="163947" y="1314617"/>
                  </a:lnTo>
                  <a:lnTo>
                    <a:pt x="217179" y="1259338"/>
                  </a:lnTo>
                  <a:lnTo>
                    <a:pt x="259801" y="1214364"/>
                  </a:lnTo>
                  <a:lnTo>
                    <a:pt x="289064" y="1181757"/>
                  </a:lnTo>
                  <a:lnTo>
                    <a:pt x="336151" y="1114618"/>
                  </a:lnTo>
                  <a:lnTo>
                    <a:pt x="366628" y="1066874"/>
                  </a:lnTo>
                  <a:lnTo>
                    <a:pt x="399798" y="1014127"/>
                  </a:lnTo>
                  <a:lnTo>
                    <a:pt x="434217" y="959712"/>
                  </a:lnTo>
                  <a:lnTo>
                    <a:pt x="468438" y="906965"/>
                  </a:lnTo>
                  <a:lnTo>
                    <a:pt x="501014" y="859222"/>
                  </a:lnTo>
                  <a:lnTo>
                    <a:pt x="530500" y="819818"/>
                  </a:lnTo>
                  <a:lnTo>
                    <a:pt x="585818" y="766447"/>
                  </a:lnTo>
                  <a:lnTo>
                    <a:pt x="624904" y="736803"/>
                  </a:lnTo>
                  <a:lnTo>
                    <a:pt x="669603" y="703938"/>
                  </a:lnTo>
                  <a:lnTo>
                    <a:pt x="716808" y="668632"/>
                  </a:lnTo>
                  <a:lnTo>
                    <a:pt x="763415" y="631666"/>
                  </a:lnTo>
                  <a:lnTo>
                    <a:pt x="806319" y="593819"/>
                  </a:lnTo>
                  <a:lnTo>
                    <a:pt x="842413" y="555873"/>
                  </a:lnTo>
                  <a:lnTo>
                    <a:pt x="868594" y="518607"/>
                  </a:lnTo>
                  <a:lnTo>
                    <a:pt x="898843" y="458276"/>
                  </a:lnTo>
                  <a:lnTo>
                    <a:pt x="917857" y="418724"/>
                  </a:lnTo>
                  <a:lnTo>
                    <a:pt x="939323" y="374710"/>
                  </a:lnTo>
                  <a:lnTo>
                    <a:pt x="963139" y="327581"/>
                  </a:lnTo>
                  <a:lnTo>
                    <a:pt x="989198" y="278683"/>
                  </a:lnTo>
                  <a:lnTo>
                    <a:pt x="1017397" y="229363"/>
                  </a:lnTo>
                  <a:lnTo>
                    <a:pt x="1047632" y="180968"/>
                  </a:lnTo>
                  <a:lnTo>
                    <a:pt x="1079797" y="134845"/>
                  </a:lnTo>
                  <a:lnTo>
                    <a:pt x="1113789" y="92339"/>
                  </a:lnTo>
                  <a:lnTo>
                    <a:pt x="1149502" y="54799"/>
                  </a:lnTo>
                  <a:lnTo>
                    <a:pt x="1186833" y="23570"/>
                  </a:lnTo>
                  <a:lnTo>
                    <a:pt x="1225677" y="0"/>
                  </a:lnTo>
                  <a:lnTo>
                    <a:pt x="1479784" y="0"/>
                  </a:lnTo>
                  <a:lnTo>
                    <a:pt x="1479784" y="262851"/>
                  </a:lnTo>
                  <a:lnTo>
                    <a:pt x="1418884" y="370551"/>
                  </a:lnTo>
                  <a:lnTo>
                    <a:pt x="1376911" y="433682"/>
                  </a:lnTo>
                  <a:lnTo>
                    <a:pt x="1334361" y="476754"/>
                  </a:lnTo>
                  <a:lnTo>
                    <a:pt x="1271730" y="524275"/>
                  </a:lnTo>
                  <a:lnTo>
                    <a:pt x="1235217" y="551709"/>
                  </a:lnTo>
                  <a:lnTo>
                    <a:pt x="1196634" y="582263"/>
                  </a:lnTo>
                  <a:lnTo>
                    <a:pt x="1156850" y="615540"/>
                  </a:lnTo>
                  <a:lnTo>
                    <a:pt x="1116734" y="651144"/>
                  </a:lnTo>
                  <a:lnTo>
                    <a:pt x="1077155" y="688677"/>
                  </a:lnTo>
                  <a:lnTo>
                    <a:pt x="1038982" y="727744"/>
                  </a:lnTo>
                  <a:lnTo>
                    <a:pt x="1003083" y="767948"/>
                  </a:lnTo>
                  <a:lnTo>
                    <a:pt x="970327" y="808893"/>
                  </a:lnTo>
                  <a:lnTo>
                    <a:pt x="941584" y="850182"/>
                  </a:lnTo>
                  <a:lnTo>
                    <a:pt x="922935" y="879907"/>
                  </a:lnTo>
                  <a:lnTo>
                    <a:pt x="897730" y="914564"/>
                  </a:lnTo>
                  <a:lnTo>
                    <a:pt x="866527" y="951626"/>
                  </a:lnTo>
                  <a:lnTo>
                    <a:pt x="829884" y="988564"/>
                  </a:lnTo>
                  <a:lnTo>
                    <a:pt x="788360" y="1022850"/>
                  </a:lnTo>
                  <a:lnTo>
                    <a:pt x="742511" y="1051956"/>
                  </a:lnTo>
                  <a:lnTo>
                    <a:pt x="692896" y="1073353"/>
                  </a:lnTo>
                  <a:lnTo>
                    <a:pt x="572991" y="1113717"/>
                  </a:lnTo>
                  <a:lnTo>
                    <a:pt x="425936" y="1164527"/>
                  </a:lnTo>
                  <a:lnTo>
                    <a:pt x="301331" y="1208031"/>
                  </a:lnTo>
                  <a:lnTo>
                    <a:pt x="248773" y="1226477"/>
                  </a:lnTo>
                </a:path>
              </a:pathLst>
            </a:custGeom>
            <a:ln w="9525">
              <a:solidFill>
                <a:srgbClr val="231F20"/>
              </a:solidFill>
            </a:ln>
          </p:spPr>
          <p:txBody>
            <a:bodyPr wrap="square" lIns="0" tIns="0" rIns="0" bIns="0" rtlCol="0"/>
            <a:lstStyle/>
            <a:p>
              <a:endParaRPr/>
            </a:p>
          </p:txBody>
        </p:sp>
      </p:grpSp>
      <p:sp>
        <p:nvSpPr>
          <p:cNvPr id="8" name="object 8"/>
          <p:cNvSpPr txBox="1"/>
          <p:nvPr/>
        </p:nvSpPr>
        <p:spPr>
          <a:xfrm>
            <a:off x="999562" y="2107460"/>
            <a:ext cx="558165" cy="105410"/>
          </a:xfrm>
          <a:prstGeom prst="rect">
            <a:avLst/>
          </a:prstGeom>
        </p:spPr>
        <p:txBody>
          <a:bodyPr vert="horz" wrap="square" lIns="0" tIns="15875" rIns="0" bIns="0" rtlCol="0">
            <a:spAutoFit/>
          </a:bodyPr>
          <a:lstStyle/>
          <a:p>
            <a:pPr marL="12700">
              <a:lnSpc>
                <a:spcPct val="100000"/>
              </a:lnSpc>
              <a:spcBef>
                <a:spcPts val="125"/>
              </a:spcBef>
            </a:pPr>
            <a:r>
              <a:rPr sz="500" b="1" dirty="0">
                <a:solidFill>
                  <a:srgbClr val="231F20"/>
                </a:solidFill>
                <a:latin typeface="Arial"/>
                <a:cs typeface="Arial"/>
              </a:rPr>
              <a:t>Power</a:t>
            </a:r>
            <a:r>
              <a:rPr sz="500" b="1" spc="25" dirty="0">
                <a:solidFill>
                  <a:srgbClr val="231F20"/>
                </a:solidFill>
                <a:latin typeface="Arial"/>
                <a:cs typeface="Arial"/>
              </a:rPr>
              <a:t> </a:t>
            </a:r>
            <a:r>
              <a:rPr sz="500" b="1" dirty="0">
                <a:solidFill>
                  <a:srgbClr val="231F20"/>
                </a:solidFill>
                <a:latin typeface="Arial"/>
                <a:cs typeface="Arial"/>
              </a:rPr>
              <a:t>of</a:t>
            </a:r>
            <a:r>
              <a:rPr sz="500" b="1" spc="30" dirty="0">
                <a:solidFill>
                  <a:srgbClr val="231F20"/>
                </a:solidFill>
                <a:latin typeface="Arial"/>
                <a:cs typeface="Arial"/>
              </a:rPr>
              <a:t> </a:t>
            </a:r>
            <a:r>
              <a:rPr sz="500" b="1" spc="-10" dirty="0">
                <a:solidFill>
                  <a:srgbClr val="231F20"/>
                </a:solidFill>
                <a:latin typeface="Arial"/>
                <a:cs typeface="Arial"/>
              </a:rPr>
              <a:t>Society</a:t>
            </a:r>
            <a:endParaRPr sz="500">
              <a:latin typeface="Arial"/>
              <a:cs typeface="Arial"/>
            </a:endParaRPr>
          </a:p>
        </p:txBody>
      </p:sp>
      <p:sp>
        <p:nvSpPr>
          <p:cNvPr id="9" name="object 9"/>
          <p:cNvSpPr txBox="1"/>
          <p:nvPr/>
        </p:nvSpPr>
        <p:spPr>
          <a:xfrm>
            <a:off x="440759" y="481190"/>
            <a:ext cx="1156970" cy="105410"/>
          </a:xfrm>
          <a:prstGeom prst="rect">
            <a:avLst/>
          </a:prstGeom>
        </p:spPr>
        <p:txBody>
          <a:bodyPr vert="horz" wrap="square" lIns="0" tIns="15875" rIns="0" bIns="0" rtlCol="0">
            <a:spAutoFit/>
          </a:bodyPr>
          <a:lstStyle/>
          <a:p>
            <a:pPr marL="12700">
              <a:lnSpc>
                <a:spcPct val="100000"/>
              </a:lnSpc>
              <a:spcBef>
                <a:spcPts val="125"/>
              </a:spcBef>
            </a:pPr>
            <a:r>
              <a:rPr sz="500" b="1" dirty="0">
                <a:solidFill>
                  <a:srgbClr val="231F20"/>
                </a:solidFill>
                <a:latin typeface="Arial"/>
                <a:cs typeface="Arial"/>
              </a:rPr>
              <a:t>(a)</a:t>
            </a:r>
            <a:r>
              <a:rPr sz="500" b="1" spc="-35" dirty="0">
                <a:solidFill>
                  <a:srgbClr val="231F20"/>
                </a:solidFill>
                <a:latin typeface="Arial"/>
                <a:cs typeface="Arial"/>
              </a:rPr>
              <a:t> </a:t>
            </a:r>
            <a:r>
              <a:rPr sz="500" b="1" dirty="0">
                <a:solidFill>
                  <a:srgbClr val="231F20"/>
                </a:solidFill>
                <a:latin typeface="Arial"/>
                <a:cs typeface="Arial"/>
              </a:rPr>
              <a:t>The</a:t>
            </a:r>
            <a:r>
              <a:rPr sz="500" b="1" spc="45" dirty="0">
                <a:solidFill>
                  <a:srgbClr val="231F20"/>
                </a:solidFill>
                <a:latin typeface="Arial"/>
                <a:cs typeface="Arial"/>
              </a:rPr>
              <a:t> </a:t>
            </a:r>
            <a:r>
              <a:rPr sz="500" b="1" dirty="0">
                <a:solidFill>
                  <a:srgbClr val="231F20"/>
                </a:solidFill>
                <a:latin typeface="Arial"/>
                <a:cs typeface="Arial"/>
              </a:rPr>
              <a:t>Power</a:t>
            </a:r>
            <a:r>
              <a:rPr sz="500" b="1" spc="45" dirty="0">
                <a:solidFill>
                  <a:srgbClr val="231F20"/>
                </a:solidFill>
                <a:latin typeface="Arial"/>
                <a:cs typeface="Arial"/>
              </a:rPr>
              <a:t> </a:t>
            </a:r>
            <a:r>
              <a:rPr sz="500" b="1" dirty="0">
                <a:solidFill>
                  <a:srgbClr val="231F20"/>
                </a:solidFill>
                <a:latin typeface="Arial"/>
                <a:cs typeface="Arial"/>
              </a:rPr>
              <a:t>of</a:t>
            </a:r>
            <a:r>
              <a:rPr sz="500" b="1" spc="50" dirty="0">
                <a:solidFill>
                  <a:srgbClr val="231F20"/>
                </a:solidFill>
                <a:latin typeface="Arial"/>
                <a:cs typeface="Arial"/>
              </a:rPr>
              <a:t> </a:t>
            </a:r>
            <a:r>
              <a:rPr sz="500" b="1" dirty="0">
                <a:solidFill>
                  <a:srgbClr val="231F20"/>
                </a:solidFill>
                <a:latin typeface="Arial"/>
                <a:cs typeface="Arial"/>
              </a:rPr>
              <a:t>the</a:t>
            </a:r>
            <a:r>
              <a:rPr sz="500" b="1" spc="45" dirty="0">
                <a:solidFill>
                  <a:srgbClr val="231F20"/>
                </a:solidFill>
                <a:latin typeface="Arial"/>
                <a:cs typeface="Arial"/>
              </a:rPr>
              <a:t> </a:t>
            </a:r>
            <a:r>
              <a:rPr sz="500" b="1" dirty="0">
                <a:solidFill>
                  <a:srgbClr val="231F20"/>
                </a:solidFill>
                <a:latin typeface="Arial"/>
                <a:cs typeface="Arial"/>
              </a:rPr>
              <a:t>State</a:t>
            </a:r>
            <a:r>
              <a:rPr sz="500" b="1" spc="50" dirty="0">
                <a:solidFill>
                  <a:srgbClr val="231F20"/>
                </a:solidFill>
                <a:latin typeface="Arial"/>
                <a:cs typeface="Arial"/>
              </a:rPr>
              <a:t> </a:t>
            </a:r>
            <a:r>
              <a:rPr sz="500" b="1" spc="-10" dirty="0">
                <a:solidFill>
                  <a:srgbClr val="231F20"/>
                </a:solidFill>
                <a:latin typeface="Arial"/>
                <a:cs typeface="Arial"/>
              </a:rPr>
              <a:t>Increases</a:t>
            </a:r>
            <a:endParaRPr sz="500" dirty="0">
              <a:latin typeface="Arial"/>
              <a:cs typeface="Arial"/>
            </a:endParaRPr>
          </a:p>
        </p:txBody>
      </p:sp>
      <p:sp>
        <p:nvSpPr>
          <p:cNvPr id="10" name="object 10"/>
          <p:cNvSpPr txBox="1"/>
          <p:nvPr/>
        </p:nvSpPr>
        <p:spPr>
          <a:xfrm>
            <a:off x="2264653" y="481190"/>
            <a:ext cx="1116965" cy="105410"/>
          </a:xfrm>
          <a:prstGeom prst="rect">
            <a:avLst/>
          </a:prstGeom>
        </p:spPr>
        <p:txBody>
          <a:bodyPr vert="horz" wrap="square" lIns="0" tIns="15875" rIns="0" bIns="0" rtlCol="0">
            <a:spAutoFit/>
          </a:bodyPr>
          <a:lstStyle/>
          <a:p>
            <a:pPr marL="12700">
              <a:lnSpc>
                <a:spcPct val="100000"/>
              </a:lnSpc>
              <a:spcBef>
                <a:spcPts val="125"/>
              </a:spcBef>
            </a:pPr>
            <a:r>
              <a:rPr sz="500" b="1" dirty="0">
                <a:solidFill>
                  <a:srgbClr val="231F20"/>
                </a:solidFill>
                <a:latin typeface="Arial"/>
                <a:cs typeface="Arial"/>
              </a:rPr>
              <a:t>(b)</a:t>
            </a:r>
            <a:r>
              <a:rPr sz="500" b="1" spc="-20" dirty="0">
                <a:solidFill>
                  <a:srgbClr val="231F20"/>
                </a:solidFill>
                <a:latin typeface="Arial"/>
                <a:cs typeface="Arial"/>
              </a:rPr>
              <a:t> </a:t>
            </a:r>
            <a:r>
              <a:rPr sz="500" b="1" dirty="0">
                <a:solidFill>
                  <a:srgbClr val="231F20"/>
                </a:solidFill>
                <a:latin typeface="Arial"/>
                <a:cs typeface="Arial"/>
              </a:rPr>
              <a:t>The</a:t>
            </a:r>
            <a:r>
              <a:rPr sz="500" b="1" spc="55" dirty="0">
                <a:solidFill>
                  <a:srgbClr val="231F20"/>
                </a:solidFill>
                <a:latin typeface="Arial"/>
                <a:cs typeface="Arial"/>
              </a:rPr>
              <a:t> </a:t>
            </a:r>
            <a:r>
              <a:rPr sz="500" b="1" dirty="0">
                <a:solidFill>
                  <a:srgbClr val="231F20"/>
                </a:solidFill>
                <a:latin typeface="Arial"/>
                <a:cs typeface="Arial"/>
              </a:rPr>
              <a:t>Power</a:t>
            </a:r>
            <a:r>
              <a:rPr sz="500" b="1" spc="55" dirty="0">
                <a:solidFill>
                  <a:srgbClr val="231F20"/>
                </a:solidFill>
                <a:latin typeface="Arial"/>
                <a:cs typeface="Arial"/>
              </a:rPr>
              <a:t> </a:t>
            </a:r>
            <a:r>
              <a:rPr sz="500" b="1" dirty="0">
                <a:solidFill>
                  <a:srgbClr val="231F20"/>
                </a:solidFill>
                <a:latin typeface="Arial"/>
                <a:cs typeface="Arial"/>
              </a:rPr>
              <a:t>of</a:t>
            </a:r>
            <a:r>
              <a:rPr sz="500" b="1" spc="55" dirty="0">
                <a:solidFill>
                  <a:srgbClr val="231F20"/>
                </a:solidFill>
                <a:latin typeface="Arial"/>
                <a:cs typeface="Arial"/>
              </a:rPr>
              <a:t> </a:t>
            </a:r>
            <a:r>
              <a:rPr sz="500" b="1" dirty="0">
                <a:solidFill>
                  <a:srgbClr val="231F20"/>
                </a:solidFill>
                <a:latin typeface="Arial"/>
                <a:cs typeface="Arial"/>
              </a:rPr>
              <a:t>Society</a:t>
            </a:r>
            <a:r>
              <a:rPr sz="500" b="1" spc="55" dirty="0">
                <a:solidFill>
                  <a:srgbClr val="231F20"/>
                </a:solidFill>
                <a:latin typeface="Arial"/>
                <a:cs typeface="Arial"/>
              </a:rPr>
              <a:t> </a:t>
            </a:r>
            <a:r>
              <a:rPr sz="500" b="1" spc="-10" dirty="0">
                <a:solidFill>
                  <a:srgbClr val="231F20"/>
                </a:solidFill>
                <a:latin typeface="Arial"/>
                <a:cs typeface="Arial"/>
              </a:rPr>
              <a:t>Increases</a:t>
            </a:r>
            <a:endParaRPr sz="500">
              <a:latin typeface="Arial"/>
              <a:cs typeface="Arial"/>
            </a:endParaRPr>
          </a:p>
        </p:txBody>
      </p:sp>
      <p:sp>
        <p:nvSpPr>
          <p:cNvPr id="11" name="object 11"/>
          <p:cNvSpPr txBox="1"/>
          <p:nvPr/>
        </p:nvSpPr>
        <p:spPr>
          <a:xfrm>
            <a:off x="412765" y="1053584"/>
            <a:ext cx="104775" cy="601345"/>
          </a:xfrm>
          <a:prstGeom prst="rect">
            <a:avLst/>
          </a:prstGeom>
        </p:spPr>
        <p:txBody>
          <a:bodyPr vert="vert270" wrap="square" lIns="0" tIns="13335" rIns="0" bIns="0" rtlCol="0">
            <a:spAutoFit/>
          </a:bodyPr>
          <a:lstStyle/>
          <a:p>
            <a:pPr marL="12700">
              <a:lnSpc>
                <a:spcPct val="100000"/>
              </a:lnSpc>
              <a:spcBef>
                <a:spcPts val="105"/>
              </a:spcBef>
            </a:pPr>
            <a:r>
              <a:rPr sz="500" b="1" dirty="0">
                <a:solidFill>
                  <a:srgbClr val="231F20"/>
                </a:solidFill>
                <a:latin typeface="Arial"/>
                <a:cs typeface="Arial"/>
              </a:rPr>
              <a:t>Power</a:t>
            </a:r>
            <a:r>
              <a:rPr sz="500" b="1" spc="35" dirty="0">
                <a:solidFill>
                  <a:srgbClr val="231F20"/>
                </a:solidFill>
                <a:latin typeface="Arial"/>
                <a:cs typeface="Arial"/>
              </a:rPr>
              <a:t> </a:t>
            </a:r>
            <a:r>
              <a:rPr sz="500" b="1" dirty="0">
                <a:solidFill>
                  <a:srgbClr val="231F20"/>
                </a:solidFill>
                <a:latin typeface="Arial"/>
                <a:cs typeface="Arial"/>
              </a:rPr>
              <a:t>of</a:t>
            </a:r>
            <a:r>
              <a:rPr sz="500" b="1" spc="35" dirty="0">
                <a:solidFill>
                  <a:srgbClr val="231F20"/>
                </a:solidFill>
                <a:latin typeface="Arial"/>
                <a:cs typeface="Arial"/>
              </a:rPr>
              <a:t> </a:t>
            </a:r>
            <a:r>
              <a:rPr sz="500" b="1" dirty="0">
                <a:solidFill>
                  <a:srgbClr val="231F20"/>
                </a:solidFill>
                <a:latin typeface="Arial"/>
                <a:cs typeface="Arial"/>
              </a:rPr>
              <a:t>the</a:t>
            </a:r>
            <a:r>
              <a:rPr sz="500" b="1" spc="35" dirty="0">
                <a:solidFill>
                  <a:srgbClr val="231F20"/>
                </a:solidFill>
                <a:latin typeface="Arial"/>
                <a:cs typeface="Arial"/>
              </a:rPr>
              <a:t> </a:t>
            </a:r>
            <a:r>
              <a:rPr sz="500" b="1" spc="-10" dirty="0">
                <a:solidFill>
                  <a:srgbClr val="231F20"/>
                </a:solidFill>
                <a:latin typeface="Arial"/>
                <a:cs typeface="Arial"/>
              </a:rPr>
              <a:t>State</a:t>
            </a:r>
            <a:endParaRPr sz="500">
              <a:latin typeface="Arial"/>
              <a:cs typeface="Arial"/>
            </a:endParaRPr>
          </a:p>
        </p:txBody>
      </p:sp>
      <p:sp>
        <p:nvSpPr>
          <p:cNvPr id="12" name="object 12"/>
          <p:cNvSpPr txBox="1"/>
          <p:nvPr/>
        </p:nvSpPr>
        <p:spPr>
          <a:xfrm>
            <a:off x="1531979" y="1890459"/>
            <a:ext cx="238760" cy="105410"/>
          </a:xfrm>
          <a:prstGeom prst="rect">
            <a:avLst/>
          </a:prstGeom>
        </p:spPr>
        <p:txBody>
          <a:bodyPr vert="horz" wrap="square" lIns="0" tIns="15875" rIns="0" bIns="0" rtlCol="0">
            <a:spAutoFit/>
          </a:bodyPr>
          <a:lstStyle/>
          <a:p>
            <a:pPr>
              <a:lnSpc>
                <a:spcPct val="100000"/>
              </a:lnSpc>
              <a:spcBef>
                <a:spcPts val="125"/>
              </a:spcBef>
            </a:pPr>
            <a:r>
              <a:rPr sz="500" b="1" spc="-10" dirty="0">
                <a:solidFill>
                  <a:srgbClr val="231F20"/>
                </a:solidFill>
                <a:latin typeface="Arial"/>
                <a:cs typeface="Arial"/>
              </a:rPr>
              <a:t>Absent</a:t>
            </a:r>
            <a:endParaRPr sz="500">
              <a:latin typeface="Arial"/>
              <a:cs typeface="Arial"/>
            </a:endParaRPr>
          </a:p>
        </p:txBody>
      </p:sp>
      <p:sp>
        <p:nvSpPr>
          <p:cNvPr id="13" name="object 13"/>
          <p:cNvSpPr txBox="1"/>
          <p:nvPr/>
        </p:nvSpPr>
        <p:spPr>
          <a:xfrm>
            <a:off x="1434300" y="1022684"/>
            <a:ext cx="400685" cy="105410"/>
          </a:xfrm>
          <a:prstGeom prst="rect">
            <a:avLst/>
          </a:prstGeom>
        </p:spPr>
        <p:txBody>
          <a:bodyPr vert="horz" wrap="square" lIns="0" tIns="15875" rIns="0" bIns="0" rtlCol="0">
            <a:spAutoFit/>
          </a:bodyPr>
          <a:lstStyle/>
          <a:p>
            <a:pPr>
              <a:lnSpc>
                <a:spcPct val="100000"/>
              </a:lnSpc>
              <a:spcBef>
                <a:spcPts val="125"/>
              </a:spcBef>
            </a:pPr>
            <a:r>
              <a:rPr sz="500" b="1" spc="-10" dirty="0">
                <a:solidFill>
                  <a:srgbClr val="231F20"/>
                </a:solidFill>
                <a:latin typeface="Arial"/>
                <a:cs typeface="Arial"/>
              </a:rPr>
              <a:t>Constrained</a:t>
            </a:r>
            <a:endParaRPr sz="500">
              <a:latin typeface="Arial"/>
              <a:cs typeface="Arial"/>
            </a:endParaRPr>
          </a:p>
        </p:txBody>
      </p:sp>
      <p:sp>
        <p:nvSpPr>
          <p:cNvPr id="14" name="object 14"/>
          <p:cNvSpPr txBox="1"/>
          <p:nvPr/>
        </p:nvSpPr>
        <p:spPr>
          <a:xfrm>
            <a:off x="583794" y="716979"/>
            <a:ext cx="478155" cy="419100"/>
          </a:xfrm>
          <a:prstGeom prst="rect">
            <a:avLst/>
          </a:prstGeom>
        </p:spPr>
        <p:txBody>
          <a:bodyPr vert="horz" wrap="square" lIns="0" tIns="15875" rIns="0" bIns="0" rtlCol="0">
            <a:spAutoFit/>
          </a:bodyPr>
          <a:lstStyle/>
          <a:p>
            <a:pPr marR="5080" algn="ctr">
              <a:lnSpc>
                <a:spcPct val="100000"/>
              </a:lnSpc>
              <a:spcBef>
                <a:spcPts val="125"/>
              </a:spcBef>
            </a:pPr>
            <a:r>
              <a:rPr sz="500" b="1" spc="-10" dirty="0">
                <a:solidFill>
                  <a:srgbClr val="231F20"/>
                </a:solidFill>
                <a:latin typeface="Arial"/>
                <a:cs typeface="Arial"/>
              </a:rPr>
              <a:t>Unconstrained</a:t>
            </a:r>
            <a:endParaRPr sz="500">
              <a:latin typeface="Arial"/>
              <a:cs typeface="Arial"/>
            </a:endParaRPr>
          </a:p>
          <a:p>
            <a:pPr>
              <a:lnSpc>
                <a:spcPct val="100000"/>
              </a:lnSpc>
            </a:pPr>
            <a:endParaRPr sz="500">
              <a:latin typeface="Arial"/>
              <a:cs typeface="Arial"/>
            </a:endParaRPr>
          </a:p>
          <a:p>
            <a:pPr>
              <a:lnSpc>
                <a:spcPct val="100000"/>
              </a:lnSpc>
            </a:pPr>
            <a:endParaRPr sz="500">
              <a:latin typeface="Arial"/>
              <a:cs typeface="Arial"/>
            </a:endParaRPr>
          </a:p>
          <a:p>
            <a:pPr>
              <a:lnSpc>
                <a:spcPct val="100000"/>
              </a:lnSpc>
              <a:spcBef>
                <a:spcPts val="140"/>
              </a:spcBef>
            </a:pPr>
            <a:endParaRPr sz="500">
              <a:latin typeface="Arial"/>
              <a:cs typeface="Arial"/>
            </a:endParaRPr>
          </a:p>
          <a:p>
            <a:pPr marR="635" algn="ctr">
              <a:lnSpc>
                <a:spcPct val="100000"/>
              </a:lnSpc>
              <a:spcBef>
                <a:spcPts val="5"/>
              </a:spcBef>
            </a:pPr>
            <a:r>
              <a:rPr sz="500" spc="-50" dirty="0">
                <a:solidFill>
                  <a:srgbClr val="231F20"/>
                </a:solidFill>
                <a:latin typeface="Arial MT"/>
                <a:cs typeface="Arial MT"/>
              </a:rPr>
              <a:t>1</a:t>
            </a:r>
            <a:endParaRPr sz="500">
              <a:latin typeface="Arial MT"/>
              <a:cs typeface="Arial MT"/>
            </a:endParaRPr>
          </a:p>
        </p:txBody>
      </p:sp>
      <p:sp>
        <p:nvSpPr>
          <p:cNvPr id="15" name="object 15"/>
          <p:cNvSpPr txBox="1"/>
          <p:nvPr/>
        </p:nvSpPr>
        <p:spPr>
          <a:xfrm>
            <a:off x="1304484" y="1274782"/>
            <a:ext cx="50165" cy="105410"/>
          </a:xfrm>
          <a:prstGeom prst="rect">
            <a:avLst/>
          </a:prstGeom>
        </p:spPr>
        <p:txBody>
          <a:bodyPr vert="horz" wrap="square" lIns="0" tIns="15875" rIns="0" bIns="0" rtlCol="0">
            <a:spAutoFit/>
          </a:bodyPr>
          <a:lstStyle/>
          <a:p>
            <a:pPr>
              <a:lnSpc>
                <a:spcPct val="100000"/>
              </a:lnSpc>
              <a:spcBef>
                <a:spcPts val="125"/>
              </a:spcBef>
            </a:pPr>
            <a:r>
              <a:rPr sz="500" spc="-50" dirty="0">
                <a:solidFill>
                  <a:srgbClr val="231F20"/>
                </a:solidFill>
                <a:latin typeface="Arial MT"/>
                <a:cs typeface="Arial MT"/>
              </a:rPr>
              <a:t>2</a:t>
            </a:r>
            <a:endParaRPr sz="500">
              <a:latin typeface="Arial MT"/>
              <a:cs typeface="Arial MT"/>
            </a:endParaRPr>
          </a:p>
        </p:txBody>
      </p:sp>
      <p:sp>
        <p:nvSpPr>
          <p:cNvPr id="16" name="object 16"/>
          <p:cNvSpPr txBox="1"/>
          <p:nvPr/>
        </p:nvSpPr>
        <p:spPr>
          <a:xfrm>
            <a:off x="1304684" y="1788179"/>
            <a:ext cx="50165" cy="105410"/>
          </a:xfrm>
          <a:prstGeom prst="rect">
            <a:avLst/>
          </a:prstGeom>
        </p:spPr>
        <p:txBody>
          <a:bodyPr vert="horz" wrap="square" lIns="0" tIns="15875" rIns="0" bIns="0" rtlCol="0">
            <a:spAutoFit/>
          </a:bodyPr>
          <a:lstStyle/>
          <a:p>
            <a:pPr>
              <a:lnSpc>
                <a:spcPct val="100000"/>
              </a:lnSpc>
              <a:spcBef>
                <a:spcPts val="125"/>
              </a:spcBef>
            </a:pPr>
            <a:r>
              <a:rPr sz="500" spc="-50" dirty="0">
                <a:solidFill>
                  <a:srgbClr val="231F20"/>
                </a:solidFill>
                <a:latin typeface="Arial MT"/>
                <a:cs typeface="Arial MT"/>
              </a:rPr>
              <a:t>3</a:t>
            </a:r>
            <a:endParaRPr sz="500">
              <a:latin typeface="Arial MT"/>
              <a:cs typeface="Arial MT"/>
            </a:endParaRPr>
          </a:p>
        </p:txBody>
      </p:sp>
      <p:sp>
        <p:nvSpPr>
          <p:cNvPr id="17" name="object 17"/>
          <p:cNvSpPr txBox="1"/>
          <p:nvPr/>
        </p:nvSpPr>
        <p:spPr>
          <a:xfrm>
            <a:off x="1816681" y="1788179"/>
            <a:ext cx="50165" cy="105410"/>
          </a:xfrm>
          <a:prstGeom prst="rect">
            <a:avLst/>
          </a:prstGeom>
        </p:spPr>
        <p:txBody>
          <a:bodyPr vert="horz" wrap="square" lIns="0" tIns="15875" rIns="0" bIns="0" rtlCol="0">
            <a:spAutoFit/>
          </a:bodyPr>
          <a:lstStyle/>
          <a:p>
            <a:pPr>
              <a:lnSpc>
                <a:spcPct val="100000"/>
              </a:lnSpc>
              <a:spcBef>
                <a:spcPts val="125"/>
              </a:spcBef>
            </a:pPr>
            <a:r>
              <a:rPr sz="500" spc="-50" dirty="0">
                <a:solidFill>
                  <a:srgbClr val="231F20"/>
                </a:solidFill>
                <a:latin typeface="Arial MT"/>
                <a:cs typeface="Arial MT"/>
              </a:rPr>
              <a:t>4</a:t>
            </a:r>
            <a:endParaRPr sz="500">
              <a:latin typeface="Arial MT"/>
              <a:cs typeface="Arial MT"/>
            </a:endParaRPr>
          </a:p>
        </p:txBody>
      </p:sp>
      <p:sp>
        <p:nvSpPr>
          <p:cNvPr id="18" name="object 18"/>
          <p:cNvSpPr/>
          <p:nvPr/>
        </p:nvSpPr>
        <p:spPr>
          <a:xfrm>
            <a:off x="777654" y="883395"/>
            <a:ext cx="0" cy="195580"/>
          </a:xfrm>
          <a:custGeom>
            <a:avLst/>
            <a:gdLst/>
            <a:ahLst/>
            <a:cxnLst/>
            <a:rect l="l" t="t" r="r" b="b"/>
            <a:pathLst>
              <a:path h="195580">
                <a:moveTo>
                  <a:pt x="0" y="195367"/>
                </a:moveTo>
                <a:lnTo>
                  <a:pt x="0" y="0"/>
                </a:lnTo>
              </a:path>
            </a:pathLst>
          </a:custGeom>
          <a:ln w="9525">
            <a:solidFill>
              <a:srgbClr val="231F20"/>
            </a:solidFill>
          </a:ln>
        </p:spPr>
        <p:txBody>
          <a:bodyPr wrap="square" lIns="0" tIns="0" rIns="0" bIns="0" rtlCol="0"/>
          <a:lstStyle/>
          <a:p>
            <a:endParaRPr/>
          </a:p>
        </p:txBody>
      </p:sp>
      <p:sp>
        <p:nvSpPr>
          <p:cNvPr id="19" name="object 19"/>
          <p:cNvSpPr/>
          <p:nvPr/>
        </p:nvSpPr>
        <p:spPr>
          <a:xfrm>
            <a:off x="1786531" y="1634023"/>
            <a:ext cx="0" cy="200025"/>
          </a:xfrm>
          <a:custGeom>
            <a:avLst/>
            <a:gdLst/>
            <a:ahLst/>
            <a:cxnLst/>
            <a:rect l="l" t="t" r="r" b="b"/>
            <a:pathLst>
              <a:path h="200025">
                <a:moveTo>
                  <a:pt x="0" y="199986"/>
                </a:moveTo>
                <a:lnTo>
                  <a:pt x="0" y="0"/>
                </a:lnTo>
              </a:path>
            </a:pathLst>
          </a:custGeom>
          <a:ln w="9525">
            <a:solidFill>
              <a:srgbClr val="231F20"/>
            </a:solidFill>
          </a:ln>
        </p:spPr>
        <p:txBody>
          <a:bodyPr wrap="square" lIns="0" tIns="0" rIns="0" bIns="0" rtlCol="0"/>
          <a:lstStyle/>
          <a:p>
            <a:endParaRPr/>
          </a:p>
        </p:txBody>
      </p:sp>
      <p:sp>
        <p:nvSpPr>
          <p:cNvPr id="20" name="object 20"/>
          <p:cNvSpPr/>
          <p:nvPr/>
        </p:nvSpPr>
        <p:spPr>
          <a:xfrm>
            <a:off x="1278395" y="1122869"/>
            <a:ext cx="0" cy="205740"/>
          </a:xfrm>
          <a:custGeom>
            <a:avLst/>
            <a:gdLst/>
            <a:ahLst/>
            <a:cxnLst/>
            <a:rect l="l" t="t" r="r" b="b"/>
            <a:pathLst>
              <a:path h="205740">
                <a:moveTo>
                  <a:pt x="0" y="205282"/>
                </a:moveTo>
                <a:lnTo>
                  <a:pt x="0" y="0"/>
                </a:lnTo>
              </a:path>
            </a:pathLst>
          </a:custGeom>
          <a:ln w="9525">
            <a:solidFill>
              <a:srgbClr val="231F20"/>
            </a:solidFill>
          </a:ln>
        </p:spPr>
        <p:txBody>
          <a:bodyPr wrap="square" lIns="0" tIns="0" rIns="0" bIns="0" rtlCol="0"/>
          <a:lstStyle/>
          <a:p>
            <a:endParaRPr/>
          </a:p>
        </p:txBody>
      </p:sp>
      <p:sp>
        <p:nvSpPr>
          <p:cNvPr id="21" name="object 21"/>
          <p:cNvSpPr/>
          <p:nvPr/>
        </p:nvSpPr>
        <p:spPr>
          <a:xfrm>
            <a:off x="1278395" y="1627307"/>
            <a:ext cx="0" cy="207010"/>
          </a:xfrm>
          <a:custGeom>
            <a:avLst/>
            <a:gdLst/>
            <a:ahLst/>
            <a:cxnLst/>
            <a:rect l="l" t="t" r="r" b="b"/>
            <a:pathLst>
              <a:path h="207010">
                <a:moveTo>
                  <a:pt x="0" y="206702"/>
                </a:moveTo>
                <a:lnTo>
                  <a:pt x="0" y="0"/>
                </a:lnTo>
              </a:path>
            </a:pathLst>
          </a:custGeom>
          <a:ln w="9525">
            <a:solidFill>
              <a:srgbClr val="231F20"/>
            </a:solidFill>
          </a:ln>
        </p:spPr>
        <p:txBody>
          <a:bodyPr wrap="square" lIns="0" tIns="0" rIns="0" bIns="0" rtlCol="0"/>
          <a:lstStyle/>
          <a:p>
            <a:endParaRPr/>
          </a:p>
        </p:txBody>
      </p:sp>
      <p:sp>
        <p:nvSpPr>
          <p:cNvPr id="22" name="object 22"/>
          <p:cNvSpPr/>
          <p:nvPr/>
        </p:nvSpPr>
        <p:spPr>
          <a:xfrm>
            <a:off x="753897" y="849236"/>
            <a:ext cx="1056640" cy="1002030"/>
          </a:xfrm>
          <a:custGeom>
            <a:avLst/>
            <a:gdLst/>
            <a:ahLst/>
            <a:cxnLst/>
            <a:rect l="l" t="t" r="r" b="b"/>
            <a:pathLst>
              <a:path w="1056639" h="1002030">
                <a:moveTo>
                  <a:pt x="41656" y="218757"/>
                </a:moveTo>
                <a:lnTo>
                  <a:pt x="33642" y="210731"/>
                </a:lnTo>
                <a:lnTo>
                  <a:pt x="13868" y="210731"/>
                </a:lnTo>
                <a:lnTo>
                  <a:pt x="5842" y="218757"/>
                </a:lnTo>
                <a:lnTo>
                  <a:pt x="5842" y="238531"/>
                </a:lnTo>
                <a:lnTo>
                  <a:pt x="13868" y="246545"/>
                </a:lnTo>
                <a:lnTo>
                  <a:pt x="33642" y="246545"/>
                </a:lnTo>
                <a:lnTo>
                  <a:pt x="41656" y="238531"/>
                </a:lnTo>
                <a:lnTo>
                  <a:pt x="41656" y="228638"/>
                </a:lnTo>
                <a:lnTo>
                  <a:pt x="41656" y="218757"/>
                </a:lnTo>
                <a:close/>
              </a:path>
              <a:path w="1056639" h="1002030">
                <a:moveTo>
                  <a:pt x="47498" y="41109"/>
                </a:moveTo>
                <a:lnTo>
                  <a:pt x="23749" y="0"/>
                </a:lnTo>
                <a:lnTo>
                  <a:pt x="0" y="41109"/>
                </a:lnTo>
                <a:lnTo>
                  <a:pt x="47498" y="41109"/>
                </a:lnTo>
                <a:close/>
              </a:path>
              <a:path w="1056639" h="1002030">
                <a:moveTo>
                  <a:pt x="542404" y="974001"/>
                </a:moveTo>
                <a:lnTo>
                  <a:pt x="534377" y="965974"/>
                </a:lnTo>
                <a:lnTo>
                  <a:pt x="514604" y="965974"/>
                </a:lnTo>
                <a:lnTo>
                  <a:pt x="506590" y="974001"/>
                </a:lnTo>
                <a:lnTo>
                  <a:pt x="506590" y="993775"/>
                </a:lnTo>
                <a:lnTo>
                  <a:pt x="514604" y="1001788"/>
                </a:lnTo>
                <a:lnTo>
                  <a:pt x="534377" y="1001788"/>
                </a:lnTo>
                <a:lnTo>
                  <a:pt x="542404" y="993775"/>
                </a:lnTo>
                <a:lnTo>
                  <a:pt x="542404" y="983881"/>
                </a:lnTo>
                <a:lnTo>
                  <a:pt x="542404" y="974001"/>
                </a:lnTo>
                <a:close/>
              </a:path>
              <a:path w="1056639" h="1002030">
                <a:moveTo>
                  <a:pt x="542404" y="468134"/>
                </a:moveTo>
                <a:lnTo>
                  <a:pt x="534377" y="460121"/>
                </a:lnTo>
                <a:lnTo>
                  <a:pt x="514604" y="460121"/>
                </a:lnTo>
                <a:lnTo>
                  <a:pt x="506590" y="468134"/>
                </a:lnTo>
                <a:lnTo>
                  <a:pt x="506590" y="487908"/>
                </a:lnTo>
                <a:lnTo>
                  <a:pt x="514604" y="495935"/>
                </a:lnTo>
                <a:lnTo>
                  <a:pt x="534377" y="495935"/>
                </a:lnTo>
                <a:lnTo>
                  <a:pt x="542404" y="487908"/>
                </a:lnTo>
                <a:lnTo>
                  <a:pt x="542404" y="478028"/>
                </a:lnTo>
                <a:lnTo>
                  <a:pt x="542404" y="468134"/>
                </a:lnTo>
                <a:close/>
              </a:path>
              <a:path w="1056639" h="1002030">
                <a:moveTo>
                  <a:pt x="548233" y="785025"/>
                </a:moveTo>
                <a:lnTo>
                  <a:pt x="524497" y="743902"/>
                </a:lnTo>
                <a:lnTo>
                  <a:pt x="500748" y="785025"/>
                </a:lnTo>
                <a:lnTo>
                  <a:pt x="548233" y="785025"/>
                </a:lnTo>
                <a:close/>
              </a:path>
              <a:path w="1056639" h="1002030">
                <a:moveTo>
                  <a:pt x="548233" y="280581"/>
                </a:moveTo>
                <a:lnTo>
                  <a:pt x="524497" y="239471"/>
                </a:lnTo>
                <a:lnTo>
                  <a:pt x="500748" y="280581"/>
                </a:lnTo>
                <a:lnTo>
                  <a:pt x="548233" y="280581"/>
                </a:lnTo>
                <a:close/>
              </a:path>
              <a:path w="1056639" h="1002030">
                <a:moveTo>
                  <a:pt x="1050531" y="974001"/>
                </a:moveTo>
                <a:lnTo>
                  <a:pt x="1042517" y="965974"/>
                </a:lnTo>
                <a:lnTo>
                  <a:pt x="1022743" y="965974"/>
                </a:lnTo>
                <a:lnTo>
                  <a:pt x="1014717" y="974001"/>
                </a:lnTo>
                <a:lnTo>
                  <a:pt x="1014717" y="993775"/>
                </a:lnTo>
                <a:lnTo>
                  <a:pt x="1022743" y="1001788"/>
                </a:lnTo>
                <a:lnTo>
                  <a:pt x="1042517" y="1001788"/>
                </a:lnTo>
                <a:lnTo>
                  <a:pt x="1050531" y="993775"/>
                </a:lnTo>
                <a:lnTo>
                  <a:pt x="1050531" y="983881"/>
                </a:lnTo>
                <a:lnTo>
                  <a:pt x="1050531" y="974001"/>
                </a:lnTo>
                <a:close/>
              </a:path>
              <a:path w="1056639" h="1002030">
                <a:moveTo>
                  <a:pt x="1056373" y="791743"/>
                </a:moveTo>
                <a:lnTo>
                  <a:pt x="1032624" y="750620"/>
                </a:lnTo>
                <a:lnTo>
                  <a:pt x="1008888" y="791743"/>
                </a:lnTo>
                <a:lnTo>
                  <a:pt x="1056373" y="791743"/>
                </a:lnTo>
                <a:close/>
              </a:path>
            </a:pathLst>
          </a:custGeom>
          <a:solidFill>
            <a:srgbClr val="231F20"/>
          </a:solidFill>
        </p:spPr>
        <p:txBody>
          <a:bodyPr wrap="square" lIns="0" tIns="0" rIns="0" bIns="0" rtlCol="0"/>
          <a:lstStyle/>
          <a:p>
            <a:endParaRPr/>
          </a:p>
        </p:txBody>
      </p:sp>
      <p:grpSp>
        <p:nvGrpSpPr>
          <p:cNvPr id="23" name="object 23"/>
          <p:cNvGrpSpPr/>
          <p:nvPr/>
        </p:nvGrpSpPr>
        <p:grpSpPr>
          <a:xfrm>
            <a:off x="2329596" y="609243"/>
            <a:ext cx="1503680" cy="1506855"/>
            <a:chOff x="2329596" y="609243"/>
            <a:chExt cx="1503680" cy="1506855"/>
          </a:xfrm>
        </p:grpSpPr>
        <p:sp>
          <p:nvSpPr>
            <p:cNvPr id="24" name="object 24"/>
            <p:cNvSpPr/>
            <p:nvPr/>
          </p:nvSpPr>
          <p:spPr>
            <a:xfrm>
              <a:off x="2348833" y="612121"/>
              <a:ext cx="1480820" cy="1484630"/>
            </a:xfrm>
            <a:custGeom>
              <a:avLst/>
              <a:gdLst/>
              <a:ahLst/>
              <a:cxnLst/>
              <a:rect l="l" t="t" r="r" b="b"/>
              <a:pathLst>
                <a:path w="1480820" h="1484630">
                  <a:moveTo>
                    <a:pt x="1480261" y="1484033"/>
                  </a:moveTo>
                  <a:lnTo>
                    <a:pt x="0" y="1484033"/>
                  </a:lnTo>
                  <a:lnTo>
                    <a:pt x="0" y="0"/>
                  </a:lnTo>
                  <a:lnTo>
                    <a:pt x="1480261" y="0"/>
                  </a:lnTo>
                  <a:lnTo>
                    <a:pt x="1480261" y="1484033"/>
                  </a:lnTo>
                  <a:close/>
                </a:path>
              </a:pathLst>
            </a:custGeom>
            <a:ln w="4762">
              <a:solidFill>
                <a:srgbClr val="231F20"/>
              </a:solidFill>
            </a:ln>
          </p:spPr>
          <p:txBody>
            <a:bodyPr wrap="square" lIns="0" tIns="0" rIns="0" bIns="0" rtlCol="0"/>
            <a:lstStyle/>
            <a:p>
              <a:endParaRPr/>
            </a:p>
          </p:txBody>
        </p:sp>
        <p:sp>
          <p:nvSpPr>
            <p:cNvPr id="25" name="object 25"/>
            <p:cNvSpPr/>
            <p:nvPr/>
          </p:nvSpPr>
          <p:spPr>
            <a:xfrm>
              <a:off x="2349074" y="617284"/>
              <a:ext cx="1475105" cy="1478915"/>
            </a:xfrm>
            <a:custGeom>
              <a:avLst/>
              <a:gdLst/>
              <a:ahLst/>
              <a:cxnLst/>
              <a:rect l="l" t="t" r="r" b="b"/>
              <a:pathLst>
                <a:path w="1475104" h="1478914">
                  <a:moveTo>
                    <a:pt x="0" y="0"/>
                  </a:moveTo>
                  <a:lnTo>
                    <a:pt x="0" y="1478870"/>
                  </a:lnTo>
                  <a:lnTo>
                    <a:pt x="1474612" y="1478870"/>
                  </a:lnTo>
                </a:path>
              </a:pathLst>
            </a:custGeom>
            <a:ln w="4762">
              <a:solidFill>
                <a:srgbClr val="231F20"/>
              </a:solidFill>
            </a:ln>
          </p:spPr>
          <p:txBody>
            <a:bodyPr wrap="square" lIns="0" tIns="0" rIns="0" bIns="0" rtlCol="0"/>
            <a:lstStyle/>
            <a:p>
              <a:endParaRPr/>
            </a:p>
          </p:txBody>
        </p:sp>
        <p:sp>
          <p:nvSpPr>
            <p:cNvPr id="26" name="object 26"/>
            <p:cNvSpPr/>
            <p:nvPr/>
          </p:nvSpPr>
          <p:spPr>
            <a:xfrm>
              <a:off x="2329586" y="612127"/>
              <a:ext cx="1499870" cy="1503680"/>
            </a:xfrm>
            <a:custGeom>
              <a:avLst/>
              <a:gdLst/>
              <a:ahLst/>
              <a:cxnLst/>
              <a:rect l="l" t="t" r="r" b="b"/>
              <a:pathLst>
                <a:path w="1499870" h="1503680">
                  <a:moveTo>
                    <a:pt x="38950" y="20942"/>
                  </a:moveTo>
                  <a:lnTo>
                    <a:pt x="19469" y="0"/>
                  </a:lnTo>
                  <a:lnTo>
                    <a:pt x="0" y="20942"/>
                  </a:lnTo>
                  <a:lnTo>
                    <a:pt x="3492" y="24193"/>
                  </a:lnTo>
                  <a:lnTo>
                    <a:pt x="19469" y="6985"/>
                  </a:lnTo>
                  <a:lnTo>
                    <a:pt x="35471" y="24193"/>
                  </a:lnTo>
                  <a:lnTo>
                    <a:pt x="38950" y="20942"/>
                  </a:lnTo>
                  <a:close/>
                </a:path>
                <a:path w="1499870" h="1503680">
                  <a:moveTo>
                    <a:pt x="1499260" y="1484045"/>
                  </a:moveTo>
                  <a:lnTo>
                    <a:pt x="1478318" y="1464564"/>
                  </a:lnTo>
                  <a:lnTo>
                    <a:pt x="1475066" y="1468043"/>
                  </a:lnTo>
                  <a:lnTo>
                    <a:pt x="1492262" y="1484045"/>
                  </a:lnTo>
                  <a:lnTo>
                    <a:pt x="1475066" y="1500022"/>
                  </a:lnTo>
                  <a:lnTo>
                    <a:pt x="1478318" y="1503514"/>
                  </a:lnTo>
                  <a:lnTo>
                    <a:pt x="1499260" y="1484045"/>
                  </a:lnTo>
                  <a:close/>
                </a:path>
              </a:pathLst>
            </a:custGeom>
            <a:solidFill>
              <a:srgbClr val="231F20"/>
            </a:solidFill>
          </p:spPr>
          <p:txBody>
            <a:bodyPr wrap="square" lIns="0" tIns="0" rIns="0" bIns="0" rtlCol="0"/>
            <a:lstStyle/>
            <a:p>
              <a:endParaRPr/>
            </a:p>
          </p:txBody>
        </p:sp>
        <p:sp>
          <p:nvSpPr>
            <p:cNvPr id="27" name="object 27"/>
            <p:cNvSpPr/>
            <p:nvPr/>
          </p:nvSpPr>
          <p:spPr>
            <a:xfrm>
              <a:off x="2348125" y="614006"/>
              <a:ext cx="1480185" cy="1479550"/>
            </a:xfrm>
            <a:custGeom>
              <a:avLst/>
              <a:gdLst/>
              <a:ahLst/>
              <a:cxnLst/>
              <a:rect l="l" t="t" r="r" b="b"/>
              <a:pathLst>
                <a:path w="1480185" h="1479550">
                  <a:moveTo>
                    <a:pt x="1479784" y="0"/>
                  </a:moveTo>
                  <a:lnTo>
                    <a:pt x="1225677" y="0"/>
                  </a:lnTo>
                  <a:lnTo>
                    <a:pt x="1186833" y="23570"/>
                  </a:lnTo>
                  <a:lnTo>
                    <a:pt x="1149502" y="54799"/>
                  </a:lnTo>
                  <a:lnTo>
                    <a:pt x="1113789" y="92339"/>
                  </a:lnTo>
                  <a:lnTo>
                    <a:pt x="1079797" y="134845"/>
                  </a:lnTo>
                  <a:lnTo>
                    <a:pt x="1047632" y="180968"/>
                  </a:lnTo>
                  <a:lnTo>
                    <a:pt x="1017397" y="229363"/>
                  </a:lnTo>
                  <a:lnTo>
                    <a:pt x="989198" y="278683"/>
                  </a:lnTo>
                  <a:lnTo>
                    <a:pt x="963139" y="327581"/>
                  </a:lnTo>
                  <a:lnTo>
                    <a:pt x="939323" y="374710"/>
                  </a:lnTo>
                  <a:lnTo>
                    <a:pt x="917857" y="418724"/>
                  </a:lnTo>
                  <a:lnTo>
                    <a:pt x="898843" y="458276"/>
                  </a:lnTo>
                  <a:lnTo>
                    <a:pt x="882388" y="492019"/>
                  </a:lnTo>
                  <a:lnTo>
                    <a:pt x="842413" y="555873"/>
                  </a:lnTo>
                  <a:lnTo>
                    <a:pt x="806319" y="593819"/>
                  </a:lnTo>
                  <a:lnTo>
                    <a:pt x="763415" y="631666"/>
                  </a:lnTo>
                  <a:lnTo>
                    <a:pt x="716808" y="668632"/>
                  </a:lnTo>
                  <a:lnTo>
                    <a:pt x="669603" y="703938"/>
                  </a:lnTo>
                  <a:lnTo>
                    <a:pt x="624904" y="736803"/>
                  </a:lnTo>
                  <a:lnTo>
                    <a:pt x="585818" y="766447"/>
                  </a:lnTo>
                  <a:lnTo>
                    <a:pt x="555450" y="792089"/>
                  </a:lnTo>
                  <a:lnTo>
                    <a:pt x="501014" y="859222"/>
                  </a:lnTo>
                  <a:lnTo>
                    <a:pt x="468438" y="906965"/>
                  </a:lnTo>
                  <a:lnTo>
                    <a:pt x="434217" y="959712"/>
                  </a:lnTo>
                  <a:lnTo>
                    <a:pt x="366628" y="1066874"/>
                  </a:lnTo>
                  <a:lnTo>
                    <a:pt x="336151" y="1114618"/>
                  </a:lnTo>
                  <a:lnTo>
                    <a:pt x="309815" y="1154024"/>
                  </a:lnTo>
                  <a:lnTo>
                    <a:pt x="276455" y="1196165"/>
                  </a:lnTo>
                  <a:lnTo>
                    <a:pt x="239796" y="1235655"/>
                  </a:lnTo>
                  <a:lnTo>
                    <a:pt x="163947" y="1314617"/>
                  </a:lnTo>
                  <a:lnTo>
                    <a:pt x="123580" y="1355957"/>
                  </a:lnTo>
                  <a:lnTo>
                    <a:pt x="75718" y="1403980"/>
                  </a:lnTo>
                  <a:lnTo>
                    <a:pt x="0" y="1479308"/>
                  </a:lnTo>
                  <a:lnTo>
                    <a:pt x="248764" y="1226477"/>
                  </a:lnTo>
                  <a:lnTo>
                    <a:pt x="425931" y="1164527"/>
                  </a:lnTo>
                  <a:lnTo>
                    <a:pt x="572989" y="1113717"/>
                  </a:lnTo>
                  <a:lnTo>
                    <a:pt x="692896" y="1073353"/>
                  </a:lnTo>
                  <a:lnTo>
                    <a:pt x="742511" y="1051956"/>
                  </a:lnTo>
                  <a:lnTo>
                    <a:pt x="788360" y="1022850"/>
                  </a:lnTo>
                  <a:lnTo>
                    <a:pt x="829884" y="988564"/>
                  </a:lnTo>
                  <a:lnTo>
                    <a:pt x="866525" y="951626"/>
                  </a:lnTo>
                  <a:lnTo>
                    <a:pt x="897726" y="914564"/>
                  </a:lnTo>
                  <a:lnTo>
                    <a:pt x="922929" y="879907"/>
                  </a:lnTo>
                  <a:lnTo>
                    <a:pt x="941574" y="850182"/>
                  </a:lnTo>
                  <a:lnTo>
                    <a:pt x="970321" y="808893"/>
                  </a:lnTo>
                  <a:lnTo>
                    <a:pt x="1003078" y="767948"/>
                  </a:lnTo>
                  <a:lnTo>
                    <a:pt x="1038979" y="727744"/>
                  </a:lnTo>
                  <a:lnTo>
                    <a:pt x="1077154" y="688677"/>
                  </a:lnTo>
                  <a:lnTo>
                    <a:pt x="1116734" y="651144"/>
                  </a:lnTo>
                  <a:lnTo>
                    <a:pt x="1156850" y="615540"/>
                  </a:lnTo>
                  <a:lnTo>
                    <a:pt x="1196634" y="582263"/>
                  </a:lnTo>
                  <a:lnTo>
                    <a:pt x="1235217" y="551709"/>
                  </a:lnTo>
                  <a:lnTo>
                    <a:pt x="1271730" y="524275"/>
                  </a:lnTo>
                  <a:lnTo>
                    <a:pt x="1334361" y="476754"/>
                  </a:lnTo>
                  <a:lnTo>
                    <a:pt x="1376911" y="433682"/>
                  </a:lnTo>
                  <a:lnTo>
                    <a:pt x="1418884" y="370551"/>
                  </a:lnTo>
                  <a:lnTo>
                    <a:pt x="1479784" y="262851"/>
                  </a:lnTo>
                  <a:lnTo>
                    <a:pt x="1479784" y="0"/>
                  </a:lnTo>
                  <a:close/>
                </a:path>
              </a:pathLst>
            </a:custGeom>
            <a:solidFill>
              <a:srgbClr val="BCBEC0"/>
            </a:solidFill>
          </p:spPr>
          <p:txBody>
            <a:bodyPr wrap="square" lIns="0" tIns="0" rIns="0" bIns="0" rtlCol="0"/>
            <a:lstStyle/>
            <a:p>
              <a:endParaRPr/>
            </a:p>
          </p:txBody>
        </p:sp>
        <p:sp>
          <p:nvSpPr>
            <p:cNvPr id="28" name="object 28"/>
            <p:cNvSpPr/>
            <p:nvPr/>
          </p:nvSpPr>
          <p:spPr>
            <a:xfrm>
              <a:off x="2348125" y="614006"/>
              <a:ext cx="1480185" cy="1479550"/>
            </a:xfrm>
            <a:custGeom>
              <a:avLst/>
              <a:gdLst/>
              <a:ahLst/>
              <a:cxnLst/>
              <a:rect l="l" t="t" r="r" b="b"/>
              <a:pathLst>
                <a:path w="1480185" h="1479550">
                  <a:moveTo>
                    <a:pt x="0" y="1479308"/>
                  </a:moveTo>
                  <a:lnTo>
                    <a:pt x="75718" y="1403980"/>
                  </a:lnTo>
                  <a:lnTo>
                    <a:pt x="123580" y="1355957"/>
                  </a:lnTo>
                  <a:lnTo>
                    <a:pt x="163947" y="1314617"/>
                  </a:lnTo>
                  <a:lnTo>
                    <a:pt x="217179" y="1259338"/>
                  </a:lnTo>
                  <a:lnTo>
                    <a:pt x="259794" y="1214364"/>
                  </a:lnTo>
                  <a:lnTo>
                    <a:pt x="289064" y="1181757"/>
                  </a:lnTo>
                  <a:lnTo>
                    <a:pt x="336151" y="1114618"/>
                  </a:lnTo>
                  <a:lnTo>
                    <a:pt x="366628" y="1066874"/>
                  </a:lnTo>
                  <a:lnTo>
                    <a:pt x="399798" y="1014127"/>
                  </a:lnTo>
                  <a:lnTo>
                    <a:pt x="434217" y="959712"/>
                  </a:lnTo>
                  <a:lnTo>
                    <a:pt x="468438" y="906965"/>
                  </a:lnTo>
                  <a:lnTo>
                    <a:pt x="501014" y="859222"/>
                  </a:lnTo>
                  <a:lnTo>
                    <a:pt x="530500" y="819818"/>
                  </a:lnTo>
                  <a:lnTo>
                    <a:pt x="585818" y="766447"/>
                  </a:lnTo>
                  <a:lnTo>
                    <a:pt x="624904" y="736803"/>
                  </a:lnTo>
                  <a:lnTo>
                    <a:pt x="669603" y="703938"/>
                  </a:lnTo>
                  <a:lnTo>
                    <a:pt x="716808" y="668632"/>
                  </a:lnTo>
                  <a:lnTo>
                    <a:pt x="763415" y="631666"/>
                  </a:lnTo>
                  <a:lnTo>
                    <a:pt x="806319" y="593819"/>
                  </a:lnTo>
                  <a:lnTo>
                    <a:pt x="842413" y="555873"/>
                  </a:lnTo>
                  <a:lnTo>
                    <a:pt x="868594" y="518607"/>
                  </a:lnTo>
                  <a:lnTo>
                    <a:pt x="898843" y="458276"/>
                  </a:lnTo>
                  <a:lnTo>
                    <a:pt x="917857" y="418724"/>
                  </a:lnTo>
                  <a:lnTo>
                    <a:pt x="939323" y="374710"/>
                  </a:lnTo>
                  <a:lnTo>
                    <a:pt x="963139" y="327581"/>
                  </a:lnTo>
                  <a:lnTo>
                    <a:pt x="989198" y="278683"/>
                  </a:lnTo>
                  <a:lnTo>
                    <a:pt x="1017397" y="229363"/>
                  </a:lnTo>
                  <a:lnTo>
                    <a:pt x="1047632" y="180968"/>
                  </a:lnTo>
                  <a:lnTo>
                    <a:pt x="1079797" y="134845"/>
                  </a:lnTo>
                  <a:lnTo>
                    <a:pt x="1113789" y="92339"/>
                  </a:lnTo>
                  <a:lnTo>
                    <a:pt x="1149502" y="54799"/>
                  </a:lnTo>
                  <a:lnTo>
                    <a:pt x="1186833" y="23570"/>
                  </a:lnTo>
                  <a:lnTo>
                    <a:pt x="1225677" y="0"/>
                  </a:lnTo>
                  <a:lnTo>
                    <a:pt x="1479784" y="0"/>
                  </a:lnTo>
                  <a:lnTo>
                    <a:pt x="1479784" y="262851"/>
                  </a:lnTo>
                  <a:lnTo>
                    <a:pt x="1418884" y="370551"/>
                  </a:lnTo>
                  <a:lnTo>
                    <a:pt x="1376911" y="433682"/>
                  </a:lnTo>
                  <a:lnTo>
                    <a:pt x="1334361" y="476754"/>
                  </a:lnTo>
                  <a:lnTo>
                    <a:pt x="1271730" y="524275"/>
                  </a:lnTo>
                  <a:lnTo>
                    <a:pt x="1235217" y="551709"/>
                  </a:lnTo>
                  <a:lnTo>
                    <a:pt x="1196634" y="582263"/>
                  </a:lnTo>
                  <a:lnTo>
                    <a:pt x="1156850" y="615540"/>
                  </a:lnTo>
                  <a:lnTo>
                    <a:pt x="1116734" y="651144"/>
                  </a:lnTo>
                  <a:lnTo>
                    <a:pt x="1077154" y="688677"/>
                  </a:lnTo>
                  <a:lnTo>
                    <a:pt x="1038979" y="727744"/>
                  </a:lnTo>
                  <a:lnTo>
                    <a:pt x="1003078" y="767948"/>
                  </a:lnTo>
                  <a:lnTo>
                    <a:pt x="970321" y="808893"/>
                  </a:lnTo>
                  <a:lnTo>
                    <a:pt x="941574" y="850182"/>
                  </a:lnTo>
                  <a:lnTo>
                    <a:pt x="922929" y="879907"/>
                  </a:lnTo>
                  <a:lnTo>
                    <a:pt x="897726" y="914564"/>
                  </a:lnTo>
                  <a:lnTo>
                    <a:pt x="866525" y="951626"/>
                  </a:lnTo>
                  <a:lnTo>
                    <a:pt x="829884" y="988564"/>
                  </a:lnTo>
                  <a:lnTo>
                    <a:pt x="788360" y="1022850"/>
                  </a:lnTo>
                  <a:lnTo>
                    <a:pt x="742511" y="1051956"/>
                  </a:lnTo>
                  <a:lnTo>
                    <a:pt x="692896" y="1073353"/>
                  </a:lnTo>
                  <a:lnTo>
                    <a:pt x="572989" y="1113717"/>
                  </a:lnTo>
                  <a:lnTo>
                    <a:pt x="425931" y="1164527"/>
                  </a:lnTo>
                  <a:lnTo>
                    <a:pt x="301323" y="1208031"/>
                  </a:lnTo>
                  <a:lnTo>
                    <a:pt x="248764" y="1226477"/>
                  </a:lnTo>
                </a:path>
              </a:pathLst>
            </a:custGeom>
            <a:ln w="9525">
              <a:solidFill>
                <a:srgbClr val="231F20"/>
              </a:solidFill>
            </a:ln>
          </p:spPr>
          <p:txBody>
            <a:bodyPr wrap="square" lIns="0" tIns="0" rIns="0" bIns="0" rtlCol="0"/>
            <a:lstStyle/>
            <a:p>
              <a:endParaRPr/>
            </a:p>
          </p:txBody>
        </p:sp>
      </p:grpSp>
      <p:sp>
        <p:nvSpPr>
          <p:cNvPr id="29" name="object 29"/>
          <p:cNvSpPr txBox="1"/>
          <p:nvPr/>
        </p:nvSpPr>
        <p:spPr>
          <a:xfrm>
            <a:off x="2810131" y="2107460"/>
            <a:ext cx="558165" cy="105410"/>
          </a:xfrm>
          <a:prstGeom prst="rect">
            <a:avLst/>
          </a:prstGeom>
        </p:spPr>
        <p:txBody>
          <a:bodyPr vert="horz" wrap="square" lIns="0" tIns="15875" rIns="0" bIns="0" rtlCol="0">
            <a:spAutoFit/>
          </a:bodyPr>
          <a:lstStyle/>
          <a:p>
            <a:pPr marL="12700">
              <a:lnSpc>
                <a:spcPct val="100000"/>
              </a:lnSpc>
              <a:spcBef>
                <a:spcPts val="125"/>
              </a:spcBef>
            </a:pPr>
            <a:r>
              <a:rPr sz="500" b="1" dirty="0">
                <a:solidFill>
                  <a:srgbClr val="231F20"/>
                </a:solidFill>
                <a:latin typeface="Arial"/>
                <a:cs typeface="Arial"/>
              </a:rPr>
              <a:t>Power</a:t>
            </a:r>
            <a:r>
              <a:rPr sz="500" b="1" spc="25" dirty="0">
                <a:solidFill>
                  <a:srgbClr val="231F20"/>
                </a:solidFill>
                <a:latin typeface="Arial"/>
                <a:cs typeface="Arial"/>
              </a:rPr>
              <a:t> </a:t>
            </a:r>
            <a:r>
              <a:rPr sz="500" b="1" dirty="0">
                <a:solidFill>
                  <a:srgbClr val="231F20"/>
                </a:solidFill>
                <a:latin typeface="Arial"/>
                <a:cs typeface="Arial"/>
              </a:rPr>
              <a:t>of</a:t>
            </a:r>
            <a:r>
              <a:rPr sz="500" b="1" spc="30" dirty="0">
                <a:solidFill>
                  <a:srgbClr val="231F20"/>
                </a:solidFill>
                <a:latin typeface="Arial"/>
                <a:cs typeface="Arial"/>
              </a:rPr>
              <a:t> </a:t>
            </a:r>
            <a:r>
              <a:rPr sz="500" b="1" spc="-10" dirty="0">
                <a:solidFill>
                  <a:srgbClr val="231F20"/>
                </a:solidFill>
                <a:latin typeface="Arial"/>
                <a:cs typeface="Arial"/>
              </a:rPr>
              <a:t>Society</a:t>
            </a:r>
            <a:endParaRPr sz="500">
              <a:latin typeface="Arial"/>
              <a:cs typeface="Arial"/>
            </a:endParaRPr>
          </a:p>
        </p:txBody>
      </p:sp>
      <p:sp>
        <p:nvSpPr>
          <p:cNvPr id="30" name="object 30"/>
          <p:cNvSpPr txBox="1"/>
          <p:nvPr/>
        </p:nvSpPr>
        <p:spPr>
          <a:xfrm>
            <a:off x="2223323" y="1053584"/>
            <a:ext cx="104775" cy="601345"/>
          </a:xfrm>
          <a:prstGeom prst="rect">
            <a:avLst/>
          </a:prstGeom>
        </p:spPr>
        <p:txBody>
          <a:bodyPr vert="vert270" wrap="square" lIns="0" tIns="13335" rIns="0" bIns="0" rtlCol="0">
            <a:spAutoFit/>
          </a:bodyPr>
          <a:lstStyle/>
          <a:p>
            <a:pPr marL="12700">
              <a:lnSpc>
                <a:spcPct val="100000"/>
              </a:lnSpc>
              <a:spcBef>
                <a:spcPts val="105"/>
              </a:spcBef>
            </a:pPr>
            <a:r>
              <a:rPr sz="500" b="1" dirty="0">
                <a:solidFill>
                  <a:srgbClr val="231F20"/>
                </a:solidFill>
                <a:latin typeface="Arial"/>
                <a:cs typeface="Arial"/>
              </a:rPr>
              <a:t>Power</a:t>
            </a:r>
            <a:r>
              <a:rPr sz="500" b="1" spc="35" dirty="0">
                <a:solidFill>
                  <a:srgbClr val="231F20"/>
                </a:solidFill>
                <a:latin typeface="Arial"/>
                <a:cs typeface="Arial"/>
              </a:rPr>
              <a:t> </a:t>
            </a:r>
            <a:r>
              <a:rPr sz="500" b="1" dirty="0">
                <a:solidFill>
                  <a:srgbClr val="231F20"/>
                </a:solidFill>
                <a:latin typeface="Arial"/>
                <a:cs typeface="Arial"/>
              </a:rPr>
              <a:t>of</a:t>
            </a:r>
            <a:r>
              <a:rPr sz="500" b="1" spc="35" dirty="0">
                <a:solidFill>
                  <a:srgbClr val="231F20"/>
                </a:solidFill>
                <a:latin typeface="Arial"/>
                <a:cs typeface="Arial"/>
              </a:rPr>
              <a:t> </a:t>
            </a:r>
            <a:r>
              <a:rPr sz="500" b="1" dirty="0">
                <a:solidFill>
                  <a:srgbClr val="231F20"/>
                </a:solidFill>
                <a:latin typeface="Arial"/>
                <a:cs typeface="Arial"/>
              </a:rPr>
              <a:t>the</a:t>
            </a:r>
            <a:r>
              <a:rPr sz="500" b="1" spc="35" dirty="0">
                <a:solidFill>
                  <a:srgbClr val="231F20"/>
                </a:solidFill>
                <a:latin typeface="Arial"/>
                <a:cs typeface="Arial"/>
              </a:rPr>
              <a:t> </a:t>
            </a:r>
            <a:r>
              <a:rPr sz="500" b="1" spc="-10" dirty="0">
                <a:solidFill>
                  <a:srgbClr val="231F20"/>
                </a:solidFill>
                <a:latin typeface="Arial"/>
                <a:cs typeface="Arial"/>
              </a:rPr>
              <a:t>State</a:t>
            </a:r>
            <a:endParaRPr sz="500">
              <a:latin typeface="Arial"/>
              <a:cs typeface="Arial"/>
            </a:endParaRPr>
          </a:p>
        </p:txBody>
      </p:sp>
      <p:sp>
        <p:nvSpPr>
          <p:cNvPr id="31" name="object 31"/>
          <p:cNvSpPr txBox="1"/>
          <p:nvPr/>
        </p:nvSpPr>
        <p:spPr>
          <a:xfrm>
            <a:off x="3342548" y="1890459"/>
            <a:ext cx="238760" cy="105410"/>
          </a:xfrm>
          <a:prstGeom prst="rect">
            <a:avLst/>
          </a:prstGeom>
        </p:spPr>
        <p:txBody>
          <a:bodyPr vert="horz" wrap="square" lIns="0" tIns="15875" rIns="0" bIns="0" rtlCol="0">
            <a:spAutoFit/>
          </a:bodyPr>
          <a:lstStyle/>
          <a:p>
            <a:pPr>
              <a:lnSpc>
                <a:spcPct val="100000"/>
              </a:lnSpc>
              <a:spcBef>
                <a:spcPts val="125"/>
              </a:spcBef>
            </a:pPr>
            <a:r>
              <a:rPr sz="500" b="1" spc="-10" dirty="0">
                <a:solidFill>
                  <a:srgbClr val="231F20"/>
                </a:solidFill>
                <a:latin typeface="Arial"/>
                <a:cs typeface="Arial"/>
              </a:rPr>
              <a:t>Absent</a:t>
            </a:r>
            <a:endParaRPr sz="500">
              <a:latin typeface="Arial"/>
              <a:cs typeface="Arial"/>
            </a:endParaRPr>
          </a:p>
        </p:txBody>
      </p:sp>
      <p:sp>
        <p:nvSpPr>
          <p:cNvPr id="32" name="object 32"/>
          <p:cNvSpPr txBox="1"/>
          <p:nvPr/>
        </p:nvSpPr>
        <p:spPr>
          <a:xfrm>
            <a:off x="3250604" y="1022684"/>
            <a:ext cx="400685" cy="105410"/>
          </a:xfrm>
          <a:prstGeom prst="rect">
            <a:avLst/>
          </a:prstGeom>
        </p:spPr>
        <p:txBody>
          <a:bodyPr vert="horz" wrap="square" lIns="0" tIns="15875" rIns="0" bIns="0" rtlCol="0">
            <a:spAutoFit/>
          </a:bodyPr>
          <a:lstStyle/>
          <a:p>
            <a:pPr>
              <a:lnSpc>
                <a:spcPct val="100000"/>
              </a:lnSpc>
              <a:spcBef>
                <a:spcPts val="125"/>
              </a:spcBef>
            </a:pPr>
            <a:r>
              <a:rPr sz="500" b="1" spc="-10" dirty="0">
                <a:solidFill>
                  <a:srgbClr val="231F20"/>
                </a:solidFill>
                <a:latin typeface="Arial"/>
                <a:cs typeface="Arial"/>
              </a:rPr>
              <a:t>Constrained</a:t>
            </a:r>
            <a:endParaRPr sz="500">
              <a:latin typeface="Arial"/>
              <a:cs typeface="Arial"/>
            </a:endParaRPr>
          </a:p>
        </p:txBody>
      </p:sp>
      <p:sp>
        <p:nvSpPr>
          <p:cNvPr id="33" name="object 33"/>
          <p:cNvSpPr txBox="1"/>
          <p:nvPr/>
        </p:nvSpPr>
        <p:spPr>
          <a:xfrm>
            <a:off x="2394430" y="716979"/>
            <a:ext cx="478155" cy="432434"/>
          </a:xfrm>
          <a:prstGeom prst="rect">
            <a:avLst/>
          </a:prstGeom>
        </p:spPr>
        <p:txBody>
          <a:bodyPr vert="horz" wrap="square" lIns="0" tIns="15875" rIns="0" bIns="0" rtlCol="0">
            <a:spAutoFit/>
          </a:bodyPr>
          <a:lstStyle/>
          <a:p>
            <a:pPr>
              <a:lnSpc>
                <a:spcPct val="100000"/>
              </a:lnSpc>
              <a:spcBef>
                <a:spcPts val="125"/>
              </a:spcBef>
            </a:pPr>
            <a:r>
              <a:rPr sz="500" b="1" spc="-10" dirty="0">
                <a:solidFill>
                  <a:srgbClr val="231F20"/>
                </a:solidFill>
                <a:latin typeface="Arial"/>
                <a:cs typeface="Arial"/>
              </a:rPr>
              <a:t>Unconstrained</a:t>
            </a:r>
            <a:endParaRPr sz="500">
              <a:latin typeface="Arial"/>
              <a:cs typeface="Arial"/>
            </a:endParaRPr>
          </a:p>
          <a:p>
            <a:pPr>
              <a:lnSpc>
                <a:spcPct val="100000"/>
              </a:lnSpc>
            </a:pPr>
            <a:endParaRPr sz="500">
              <a:latin typeface="Arial"/>
              <a:cs typeface="Arial"/>
            </a:endParaRPr>
          </a:p>
          <a:p>
            <a:pPr>
              <a:lnSpc>
                <a:spcPct val="100000"/>
              </a:lnSpc>
            </a:pPr>
            <a:endParaRPr sz="500">
              <a:latin typeface="Arial"/>
              <a:cs typeface="Arial"/>
            </a:endParaRPr>
          </a:p>
          <a:p>
            <a:pPr>
              <a:lnSpc>
                <a:spcPct val="100000"/>
              </a:lnSpc>
              <a:spcBef>
                <a:spcPts val="245"/>
              </a:spcBef>
            </a:pPr>
            <a:endParaRPr sz="500">
              <a:latin typeface="Arial"/>
              <a:cs typeface="Arial"/>
            </a:endParaRPr>
          </a:p>
          <a:p>
            <a:pPr marL="140335">
              <a:lnSpc>
                <a:spcPct val="100000"/>
              </a:lnSpc>
            </a:pPr>
            <a:r>
              <a:rPr sz="500" spc="-50" dirty="0">
                <a:solidFill>
                  <a:srgbClr val="231F20"/>
                </a:solidFill>
                <a:latin typeface="Arial MT"/>
                <a:cs typeface="Arial MT"/>
              </a:rPr>
              <a:t>1</a:t>
            </a:r>
            <a:endParaRPr sz="500">
              <a:latin typeface="Arial MT"/>
              <a:cs typeface="Arial MT"/>
            </a:endParaRPr>
          </a:p>
        </p:txBody>
      </p:sp>
      <p:sp>
        <p:nvSpPr>
          <p:cNvPr id="34" name="object 34"/>
          <p:cNvSpPr txBox="1"/>
          <p:nvPr/>
        </p:nvSpPr>
        <p:spPr>
          <a:xfrm>
            <a:off x="2778545" y="1292318"/>
            <a:ext cx="50165" cy="105410"/>
          </a:xfrm>
          <a:prstGeom prst="rect">
            <a:avLst/>
          </a:prstGeom>
        </p:spPr>
        <p:txBody>
          <a:bodyPr vert="horz" wrap="square" lIns="0" tIns="15875" rIns="0" bIns="0" rtlCol="0">
            <a:spAutoFit/>
          </a:bodyPr>
          <a:lstStyle/>
          <a:p>
            <a:pPr>
              <a:lnSpc>
                <a:spcPct val="100000"/>
              </a:lnSpc>
              <a:spcBef>
                <a:spcPts val="125"/>
              </a:spcBef>
            </a:pPr>
            <a:r>
              <a:rPr sz="500" spc="-50" dirty="0">
                <a:solidFill>
                  <a:srgbClr val="231F20"/>
                </a:solidFill>
                <a:latin typeface="Arial MT"/>
                <a:cs typeface="Arial MT"/>
              </a:rPr>
              <a:t>2</a:t>
            </a:r>
            <a:endParaRPr sz="500">
              <a:latin typeface="Arial MT"/>
              <a:cs typeface="Arial MT"/>
            </a:endParaRPr>
          </a:p>
        </p:txBody>
      </p:sp>
      <p:sp>
        <p:nvSpPr>
          <p:cNvPr id="35" name="object 35"/>
          <p:cNvSpPr txBox="1"/>
          <p:nvPr/>
        </p:nvSpPr>
        <p:spPr>
          <a:xfrm>
            <a:off x="3059846" y="1538815"/>
            <a:ext cx="50165" cy="105410"/>
          </a:xfrm>
          <a:prstGeom prst="rect">
            <a:avLst/>
          </a:prstGeom>
        </p:spPr>
        <p:txBody>
          <a:bodyPr vert="horz" wrap="square" lIns="0" tIns="15875" rIns="0" bIns="0" rtlCol="0">
            <a:spAutoFit/>
          </a:bodyPr>
          <a:lstStyle/>
          <a:p>
            <a:pPr>
              <a:lnSpc>
                <a:spcPct val="100000"/>
              </a:lnSpc>
              <a:spcBef>
                <a:spcPts val="125"/>
              </a:spcBef>
            </a:pPr>
            <a:r>
              <a:rPr sz="500" spc="-50" dirty="0">
                <a:solidFill>
                  <a:srgbClr val="231F20"/>
                </a:solidFill>
                <a:latin typeface="Arial MT"/>
                <a:cs typeface="Arial MT"/>
              </a:rPr>
              <a:t>3</a:t>
            </a:r>
            <a:endParaRPr sz="500">
              <a:latin typeface="Arial MT"/>
              <a:cs typeface="Arial MT"/>
            </a:endParaRPr>
          </a:p>
        </p:txBody>
      </p:sp>
      <p:sp>
        <p:nvSpPr>
          <p:cNvPr id="36" name="object 36"/>
          <p:cNvSpPr txBox="1"/>
          <p:nvPr/>
        </p:nvSpPr>
        <p:spPr>
          <a:xfrm>
            <a:off x="2798814" y="1802515"/>
            <a:ext cx="50165" cy="105410"/>
          </a:xfrm>
          <a:prstGeom prst="rect">
            <a:avLst/>
          </a:prstGeom>
        </p:spPr>
        <p:txBody>
          <a:bodyPr vert="horz" wrap="square" lIns="0" tIns="15875" rIns="0" bIns="0" rtlCol="0">
            <a:spAutoFit/>
          </a:bodyPr>
          <a:lstStyle/>
          <a:p>
            <a:pPr>
              <a:lnSpc>
                <a:spcPct val="100000"/>
              </a:lnSpc>
              <a:spcBef>
                <a:spcPts val="125"/>
              </a:spcBef>
            </a:pPr>
            <a:r>
              <a:rPr sz="500" spc="-50" dirty="0">
                <a:solidFill>
                  <a:srgbClr val="231F20"/>
                </a:solidFill>
                <a:latin typeface="Arial MT"/>
                <a:cs typeface="Arial MT"/>
              </a:rPr>
              <a:t>4</a:t>
            </a:r>
            <a:endParaRPr sz="500">
              <a:latin typeface="Arial MT"/>
              <a:cs typeface="Arial MT"/>
            </a:endParaRPr>
          </a:p>
        </p:txBody>
      </p:sp>
      <p:grpSp>
        <p:nvGrpSpPr>
          <p:cNvPr id="37" name="object 37"/>
          <p:cNvGrpSpPr/>
          <p:nvPr/>
        </p:nvGrpSpPr>
        <p:grpSpPr>
          <a:xfrm>
            <a:off x="2584286" y="1078301"/>
            <a:ext cx="762635" cy="807720"/>
            <a:chOff x="2584286" y="1078301"/>
            <a:chExt cx="762635" cy="807720"/>
          </a:xfrm>
        </p:grpSpPr>
        <p:sp>
          <p:nvSpPr>
            <p:cNvPr id="38" name="object 38"/>
            <p:cNvSpPr/>
            <p:nvPr/>
          </p:nvSpPr>
          <p:spPr>
            <a:xfrm>
              <a:off x="2601300" y="1102045"/>
              <a:ext cx="208915" cy="0"/>
            </a:xfrm>
            <a:custGeom>
              <a:avLst/>
              <a:gdLst/>
              <a:ahLst/>
              <a:cxnLst/>
              <a:rect l="l" t="t" r="r" b="b"/>
              <a:pathLst>
                <a:path w="208914">
                  <a:moveTo>
                    <a:pt x="0" y="0"/>
                  </a:moveTo>
                  <a:lnTo>
                    <a:pt x="208578" y="0"/>
                  </a:lnTo>
                </a:path>
              </a:pathLst>
            </a:custGeom>
            <a:ln w="9525">
              <a:solidFill>
                <a:srgbClr val="231F20"/>
              </a:solidFill>
            </a:ln>
          </p:spPr>
          <p:txBody>
            <a:bodyPr wrap="square" lIns="0" tIns="0" rIns="0" bIns="0" rtlCol="0"/>
            <a:lstStyle/>
            <a:p>
              <a:endParaRPr/>
            </a:p>
          </p:txBody>
        </p:sp>
        <p:sp>
          <p:nvSpPr>
            <p:cNvPr id="39" name="object 39"/>
            <p:cNvSpPr/>
            <p:nvPr/>
          </p:nvSpPr>
          <p:spPr>
            <a:xfrm>
              <a:off x="2584284" y="1078306"/>
              <a:ext cx="260350" cy="47625"/>
            </a:xfrm>
            <a:custGeom>
              <a:avLst/>
              <a:gdLst/>
              <a:ahLst/>
              <a:cxnLst/>
              <a:rect l="l" t="t" r="r" b="b"/>
              <a:pathLst>
                <a:path w="260350" h="47625">
                  <a:moveTo>
                    <a:pt x="35814" y="13855"/>
                  </a:moveTo>
                  <a:lnTo>
                    <a:pt x="27787" y="5842"/>
                  </a:lnTo>
                  <a:lnTo>
                    <a:pt x="8013" y="5842"/>
                  </a:lnTo>
                  <a:lnTo>
                    <a:pt x="0" y="13855"/>
                  </a:lnTo>
                  <a:lnTo>
                    <a:pt x="0" y="33629"/>
                  </a:lnTo>
                  <a:lnTo>
                    <a:pt x="8013" y="41656"/>
                  </a:lnTo>
                  <a:lnTo>
                    <a:pt x="17907" y="41656"/>
                  </a:lnTo>
                  <a:lnTo>
                    <a:pt x="27787" y="41656"/>
                  </a:lnTo>
                  <a:lnTo>
                    <a:pt x="35814" y="33629"/>
                  </a:lnTo>
                  <a:lnTo>
                    <a:pt x="35814" y="13855"/>
                  </a:lnTo>
                  <a:close/>
                </a:path>
                <a:path w="260350" h="47625">
                  <a:moveTo>
                    <a:pt x="259778" y="23749"/>
                  </a:moveTo>
                  <a:lnTo>
                    <a:pt x="218643" y="0"/>
                  </a:lnTo>
                  <a:lnTo>
                    <a:pt x="218643" y="47498"/>
                  </a:lnTo>
                  <a:lnTo>
                    <a:pt x="259778" y="23749"/>
                  </a:lnTo>
                  <a:close/>
                </a:path>
              </a:pathLst>
            </a:custGeom>
            <a:solidFill>
              <a:srgbClr val="231F20"/>
            </a:solidFill>
          </p:spPr>
          <p:txBody>
            <a:bodyPr wrap="square" lIns="0" tIns="0" rIns="0" bIns="0" rtlCol="0"/>
            <a:lstStyle/>
            <a:p>
              <a:endParaRPr/>
            </a:p>
          </p:txBody>
        </p:sp>
        <p:sp>
          <p:nvSpPr>
            <p:cNvPr id="40" name="object 40"/>
            <p:cNvSpPr/>
            <p:nvPr/>
          </p:nvSpPr>
          <p:spPr>
            <a:xfrm>
              <a:off x="2861070" y="1357443"/>
              <a:ext cx="174625" cy="0"/>
            </a:xfrm>
            <a:custGeom>
              <a:avLst/>
              <a:gdLst/>
              <a:ahLst/>
              <a:cxnLst/>
              <a:rect l="l" t="t" r="r" b="b"/>
              <a:pathLst>
                <a:path w="174625">
                  <a:moveTo>
                    <a:pt x="0" y="0"/>
                  </a:moveTo>
                  <a:lnTo>
                    <a:pt x="174583" y="0"/>
                  </a:lnTo>
                </a:path>
              </a:pathLst>
            </a:custGeom>
            <a:ln w="9525">
              <a:solidFill>
                <a:srgbClr val="231F20"/>
              </a:solidFill>
            </a:ln>
          </p:spPr>
          <p:txBody>
            <a:bodyPr wrap="square" lIns="0" tIns="0" rIns="0" bIns="0" rtlCol="0"/>
            <a:lstStyle/>
            <a:p>
              <a:endParaRPr/>
            </a:p>
          </p:txBody>
        </p:sp>
        <p:sp>
          <p:nvSpPr>
            <p:cNvPr id="41" name="object 41"/>
            <p:cNvSpPr/>
            <p:nvPr/>
          </p:nvSpPr>
          <p:spPr>
            <a:xfrm>
              <a:off x="2844063" y="1333703"/>
              <a:ext cx="226060" cy="47625"/>
            </a:xfrm>
            <a:custGeom>
              <a:avLst/>
              <a:gdLst/>
              <a:ahLst/>
              <a:cxnLst/>
              <a:rect l="l" t="t" r="r" b="b"/>
              <a:pathLst>
                <a:path w="226060" h="47625">
                  <a:moveTo>
                    <a:pt x="35814" y="13855"/>
                  </a:moveTo>
                  <a:lnTo>
                    <a:pt x="27787" y="5842"/>
                  </a:lnTo>
                  <a:lnTo>
                    <a:pt x="8013" y="5842"/>
                  </a:lnTo>
                  <a:lnTo>
                    <a:pt x="0" y="13855"/>
                  </a:lnTo>
                  <a:lnTo>
                    <a:pt x="0" y="33629"/>
                  </a:lnTo>
                  <a:lnTo>
                    <a:pt x="8013" y="41656"/>
                  </a:lnTo>
                  <a:lnTo>
                    <a:pt x="17907" y="41656"/>
                  </a:lnTo>
                  <a:lnTo>
                    <a:pt x="27787" y="41656"/>
                  </a:lnTo>
                  <a:lnTo>
                    <a:pt x="35814" y="33629"/>
                  </a:lnTo>
                  <a:lnTo>
                    <a:pt x="35814" y="13855"/>
                  </a:lnTo>
                  <a:close/>
                </a:path>
                <a:path w="226060" h="47625">
                  <a:moveTo>
                    <a:pt x="225755" y="23749"/>
                  </a:moveTo>
                  <a:lnTo>
                    <a:pt x="184632" y="0"/>
                  </a:lnTo>
                  <a:lnTo>
                    <a:pt x="184632" y="47498"/>
                  </a:lnTo>
                  <a:lnTo>
                    <a:pt x="225755" y="23749"/>
                  </a:lnTo>
                  <a:close/>
                </a:path>
              </a:pathLst>
            </a:custGeom>
            <a:solidFill>
              <a:srgbClr val="231F20"/>
            </a:solidFill>
          </p:spPr>
          <p:txBody>
            <a:bodyPr wrap="square" lIns="0" tIns="0" rIns="0" bIns="0" rtlCol="0"/>
            <a:lstStyle/>
            <a:p>
              <a:endParaRPr/>
            </a:p>
          </p:txBody>
        </p:sp>
        <p:sp>
          <p:nvSpPr>
            <p:cNvPr id="42" name="object 42"/>
            <p:cNvSpPr/>
            <p:nvPr/>
          </p:nvSpPr>
          <p:spPr>
            <a:xfrm>
              <a:off x="2861070" y="1861878"/>
              <a:ext cx="208915" cy="0"/>
            </a:xfrm>
            <a:custGeom>
              <a:avLst/>
              <a:gdLst/>
              <a:ahLst/>
              <a:cxnLst/>
              <a:rect l="l" t="t" r="r" b="b"/>
              <a:pathLst>
                <a:path w="208914">
                  <a:moveTo>
                    <a:pt x="0" y="0"/>
                  </a:moveTo>
                  <a:lnTo>
                    <a:pt x="208587" y="0"/>
                  </a:lnTo>
                </a:path>
              </a:pathLst>
            </a:custGeom>
            <a:ln w="9525">
              <a:solidFill>
                <a:srgbClr val="231F20"/>
              </a:solidFill>
            </a:ln>
          </p:spPr>
          <p:txBody>
            <a:bodyPr wrap="square" lIns="0" tIns="0" rIns="0" bIns="0" rtlCol="0"/>
            <a:lstStyle/>
            <a:p>
              <a:endParaRPr/>
            </a:p>
          </p:txBody>
        </p:sp>
        <p:sp>
          <p:nvSpPr>
            <p:cNvPr id="43" name="object 43"/>
            <p:cNvSpPr/>
            <p:nvPr/>
          </p:nvSpPr>
          <p:spPr>
            <a:xfrm>
              <a:off x="2844063" y="1838134"/>
              <a:ext cx="260350" cy="47625"/>
            </a:xfrm>
            <a:custGeom>
              <a:avLst/>
              <a:gdLst/>
              <a:ahLst/>
              <a:cxnLst/>
              <a:rect l="l" t="t" r="r" b="b"/>
              <a:pathLst>
                <a:path w="260350" h="47625">
                  <a:moveTo>
                    <a:pt x="35814" y="13868"/>
                  </a:moveTo>
                  <a:lnTo>
                    <a:pt x="27787" y="5842"/>
                  </a:lnTo>
                  <a:lnTo>
                    <a:pt x="8013" y="5842"/>
                  </a:lnTo>
                  <a:lnTo>
                    <a:pt x="0" y="13868"/>
                  </a:lnTo>
                  <a:lnTo>
                    <a:pt x="0" y="33642"/>
                  </a:lnTo>
                  <a:lnTo>
                    <a:pt x="8013" y="41656"/>
                  </a:lnTo>
                  <a:lnTo>
                    <a:pt x="17907" y="41656"/>
                  </a:lnTo>
                  <a:lnTo>
                    <a:pt x="27787" y="41656"/>
                  </a:lnTo>
                  <a:lnTo>
                    <a:pt x="35814" y="33642"/>
                  </a:lnTo>
                  <a:lnTo>
                    <a:pt x="35814" y="13868"/>
                  </a:lnTo>
                  <a:close/>
                </a:path>
                <a:path w="260350" h="47625">
                  <a:moveTo>
                    <a:pt x="259765" y="23749"/>
                  </a:moveTo>
                  <a:lnTo>
                    <a:pt x="218643" y="0"/>
                  </a:lnTo>
                  <a:lnTo>
                    <a:pt x="218643" y="47498"/>
                  </a:lnTo>
                  <a:lnTo>
                    <a:pt x="259765" y="23749"/>
                  </a:lnTo>
                  <a:close/>
                </a:path>
              </a:pathLst>
            </a:custGeom>
            <a:solidFill>
              <a:srgbClr val="231F20"/>
            </a:solidFill>
          </p:spPr>
          <p:txBody>
            <a:bodyPr wrap="square" lIns="0" tIns="0" rIns="0" bIns="0" rtlCol="0"/>
            <a:lstStyle/>
            <a:p>
              <a:endParaRPr/>
            </a:p>
          </p:txBody>
        </p:sp>
        <p:sp>
          <p:nvSpPr>
            <p:cNvPr id="44" name="object 44"/>
            <p:cNvSpPr/>
            <p:nvPr/>
          </p:nvSpPr>
          <p:spPr>
            <a:xfrm>
              <a:off x="3120850" y="1599847"/>
              <a:ext cx="191770" cy="0"/>
            </a:xfrm>
            <a:custGeom>
              <a:avLst/>
              <a:gdLst/>
              <a:ahLst/>
              <a:cxnLst/>
              <a:rect l="l" t="t" r="r" b="b"/>
              <a:pathLst>
                <a:path w="191770">
                  <a:moveTo>
                    <a:pt x="0" y="0"/>
                  </a:moveTo>
                  <a:lnTo>
                    <a:pt x="191585" y="0"/>
                  </a:lnTo>
                </a:path>
              </a:pathLst>
            </a:custGeom>
            <a:ln w="9525">
              <a:solidFill>
                <a:srgbClr val="231F20"/>
              </a:solidFill>
            </a:ln>
          </p:spPr>
          <p:txBody>
            <a:bodyPr wrap="square" lIns="0" tIns="0" rIns="0" bIns="0" rtlCol="0"/>
            <a:lstStyle/>
            <a:p>
              <a:endParaRPr/>
            </a:p>
          </p:txBody>
        </p:sp>
        <p:sp>
          <p:nvSpPr>
            <p:cNvPr id="45" name="object 45"/>
            <p:cNvSpPr/>
            <p:nvPr/>
          </p:nvSpPr>
          <p:spPr>
            <a:xfrm>
              <a:off x="3103829" y="1576108"/>
              <a:ext cx="243204" cy="47625"/>
            </a:xfrm>
            <a:custGeom>
              <a:avLst/>
              <a:gdLst/>
              <a:ahLst/>
              <a:cxnLst/>
              <a:rect l="l" t="t" r="r" b="b"/>
              <a:pathLst>
                <a:path w="243204" h="47625">
                  <a:moveTo>
                    <a:pt x="35814" y="13855"/>
                  </a:moveTo>
                  <a:lnTo>
                    <a:pt x="27800" y="5842"/>
                  </a:lnTo>
                  <a:lnTo>
                    <a:pt x="8026" y="5842"/>
                  </a:lnTo>
                  <a:lnTo>
                    <a:pt x="0" y="13855"/>
                  </a:lnTo>
                  <a:lnTo>
                    <a:pt x="0" y="33629"/>
                  </a:lnTo>
                  <a:lnTo>
                    <a:pt x="8026" y="41656"/>
                  </a:lnTo>
                  <a:lnTo>
                    <a:pt x="17907" y="41656"/>
                  </a:lnTo>
                  <a:lnTo>
                    <a:pt x="27800" y="41656"/>
                  </a:lnTo>
                  <a:lnTo>
                    <a:pt x="35814" y="33629"/>
                  </a:lnTo>
                  <a:lnTo>
                    <a:pt x="35814" y="13855"/>
                  </a:lnTo>
                  <a:close/>
                </a:path>
                <a:path w="243204" h="47625">
                  <a:moveTo>
                    <a:pt x="242773" y="23749"/>
                  </a:moveTo>
                  <a:lnTo>
                    <a:pt x="201650" y="0"/>
                  </a:lnTo>
                  <a:lnTo>
                    <a:pt x="201650" y="47498"/>
                  </a:lnTo>
                  <a:lnTo>
                    <a:pt x="242773" y="23749"/>
                  </a:lnTo>
                  <a:close/>
                </a:path>
              </a:pathLst>
            </a:custGeom>
            <a:solidFill>
              <a:srgbClr val="231F20"/>
            </a:solidFill>
          </p:spPr>
          <p:txBody>
            <a:bodyPr wrap="square" lIns="0" tIns="0" rIns="0" bIns="0" rtlCol="0"/>
            <a:lstStyle/>
            <a:p>
              <a:endParaRPr/>
            </a:p>
          </p:txBody>
        </p:sp>
      </p:grpSp>
      <p:sp>
        <p:nvSpPr>
          <p:cNvPr id="46" name="object 46"/>
          <p:cNvSpPr txBox="1"/>
          <p:nvPr/>
        </p:nvSpPr>
        <p:spPr>
          <a:xfrm>
            <a:off x="347294" y="2417672"/>
            <a:ext cx="3767454"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Tahoma"/>
              </a:rPr>
              <a:t>The impact of structural factors that alter the balance of power between the state and society are necessarily context dependent.</a:t>
            </a:r>
          </a:p>
        </p:txBody>
      </p:sp>
    </p:spTree>
  </p:cSld>
  <p:clrMapOvr>
    <a:masterClrMapping/>
  </p:clrMapOvr>
  <p:transition>
    <p:cut/>
  </p:transition>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472714"/>
            <a:ext cx="3707129" cy="285591"/>
          </a:xfrm>
          <a:prstGeom prst="rect">
            <a:avLst/>
          </a:prstGeom>
        </p:spPr>
        <p:txBody>
          <a:bodyPr vert="horz" wrap="square" lIns="0" tIns="10160" rIns="0" bIns="0" rtlCol="0">
            <a:spAutoFit/>
          </a:bodyPr>
          <a:lstStyle/>
          <a:p>
            <a:pPr marL="12700" marR="5080">
              <a:lnSpc>
                <a:spcPct val="101499"/>
              </a:lnSpc>
              <a:spcBef>
                <a:spcPts val="80"/>
              </a:spcBef>
            </a:pPr>
            <a:r>
              <a:rPr sz="900" dirty="0">
                <a:solidFill>
                  <a:srgbClr val="00B0F0"/>
                </a:solidFill>
                <a:latin typeface="+mn-lt"/>
                <a:cs typeface="Arial MT"/>
              </a:rPr>
              <a:t>Absent State: </a:t>
            </a:r>
            <a:r>
              <a:rPr sz="900" dirty="0">
                <a:latin typeface="+mn-lt"/>
                <a:cs typeface="Arial MT"/>
              </a:rPr>
              <a:t>When some societal actors are stronger than the state, state institutions have little importance for people’s lives.</a:t>
            </a:r>
          </a:p>
        </p:txBody>
      </p:sp>
      <p:sp>
        <p:nvSpPr>
          <p:cNvPr id="3" name="object 3"/>
          <p:cNvSpPr txBox="1"/>
          <p:nvPr/>
        </p:nvSpPr>
        <p:spPr>
          <a:xfrm>
            <a:off x="347294" y="1111067"/>
            <a:ext cx="3803015" cy="285591"/>
          </a:xfrm>
          <a:prstGeom prst="rect">
            <a:avLst/>
          </a:prstGeom>
        </p:spPr>
        <p:txBody>
          <a:bodyPr vert="horz" wrap="square" lIns="0" tIns="10160" rIns="0" bIns="0" rtlCol="0">
            <a:spAutoFit/>
          </a:bodyPr>
          <a:lstStyle/>
          <a:p>
            <a:pPr marL="12700" marR="5080">
              <a:lnSpc>
                <a:spcPct val="101499"/>
              </a:lnSpc>
              <a:spcBef>
                <a:spcPts val="80"/>
              </a:spcBef>
            </a:pPr>
            <a:r>
              <a:rPr sz="900" dirty="0">
                <a:solidFill>
                  <a:srgbClr val="00B0F0"/>
                </a:solidFill>
                <a:latin typeface="+mn-lt"/>
                <a:cs typeface="Arial MT"/>
              </a:rPr>
              <a:t>Unconstrained State: </a:t>
            </a:r>
            <a:r>
              <a:rPr sz="900" dirty="0">
                <a:latin typeface="+mn-lt"/>
                <a:cs typeface="Arial MT"/>
              </a:rPr>
              <a:t>When the state is stronger than society, it’s undeterred from predation.</a:t>
            </a:r>
          </a:p>
        </p:txBody>
      </p:sp>
      <p:sp>
        <p:nvSpPr>
          <p:cNvPr id="4" name="object 4"/>
          <p:cNvSpPr txBox="1"/>
          <p:nvPr/>
        </p:nvSpPr>
        <p:spPr>
          <a:xfrm>
            <a:off x="347294" y="1749432"/>
            <a:ext cx="3903345" cy="425501"/>
          </a:xfrm>
          <a:prstGeom prst="rect">
            <a:avLst/>
          </a:prstGeom>
        </p:spPr>
        <p:txBody>
          <a:bodyPr vert="horz" wrap="square" lIns="0" tIns="10160" rIns="0" bIns="0" rtlCol="0">
            <a:spAutoFit/>
          </a:bodyPr>
          <a:lstStyle/>
          <a:p>
            <a:pPr marL="12700" marR="5080">
              <a:lnSpc>
                <a:spcPct val="101499"/>
              </a:lnSpc>
              <a:spcBef>
                <a:spcPts val="80"/>
              </a:spcBef>
            </a:pPr>
            <a:r>
              <a:rPr sz="900" dirty="0">
                <a:solidFill>
                  <a:srgbClr val="00B0F0"/>
                </a:solidFill>
                <a:latin typeface="+mn-lt"/>
                <a:cs typeface="Arial MT"/>
              </a:rPr>
              <a:t>Constrained State: </a:t>
            </a:r>
            <a:r>
              <a:rPr sz="900" dirty="0">
                <a:latin typeface="+mn-lt"/>
                <a:cs typeface="Arial MT"/>
              </a:rPr>
              <a:t>When the power of the state and important societal actors is more evenly balanced, the state is responsive to the preferences and needs of at least some societal actors.</a:t>
            </a:r>
          </a:p>
        </p:txBody>
      </p:sp>
      <p:sp>
        <p:nvSpPr>
          <p:cNvPr id="5" name="object 5"/>
          <p:cNvSpPr txBox="1"/>
          <p:nvPr/>
        </p:nvSpPr>
        <p:spPr>
          <a:xfrm>
            <a:off x="347294" y="2526964"/>
            <a:ext cx="3496945" cy="150682"/>
          </a:xfrm>
          <a:prstGeom prst="rect">
            <a:avLst/>
          </a:prstGeom>
        </p:spPr>
        <p:txBody>
          <a:bodyPr vert="horz" wrap="square" lIns="0" tIns="12065" rIns="0" bIns="0" rtlCol="0">
            <a:spAutoFit/>
          </a:bodyPr>
          <a:lstStyle/>
          <a:p>
            <a:pPr marL="12700">
              <a:lnSpc>
                <a:spcPct val="100000"/>
              </a:lnSpc>
              <a:spcBef>
                <a:spcPts val="95"/>
              </a:spcBef>
            </a:pPr>
            <a:r>
              <a:rPr sz="900" dirty="0">
                <a:solidFill>
                  <a:srgbClr val="00B0F0"/>
                </a:solidFill>
                <a:latin typeface="+mn-lt"/>
                <a:cs typeface="Arial MT"/>
              </a:rPr>
              <a:t>A ‘constrained state’ isn’t necessarily equivalent to modern democracy.</a:t>
            </a:r>
          </a:p>
        </p:txBody>
      </p:sp>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3985</Words>
  <Application>Microsoft Office PowerPoint</Application>
  <PresentationFormat>Custom</PresentationFormat>
  <Paragraphs>717</Paragraphs>
  <Slides>92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92</vt:i4>
      </vt:variant>
    </vt:vector>
  </HeadingPairs>
  <TitlesOfParts>
    <vt:vector size="100" baseType="lpstr">
      <vt:lpstr>Arial</vt:lpstr>
      <vt:lpstr>Arial MT</vt:lpstr>
      <vt:lpstr>Calibri</vt:lpstr>
      <vt:lpstr>Cambria</vt:lpstr>
      <vt:lpstr>Ebrima</vt:lpstr>
      <vt:lpstr>Tahoma</vt:lpstr>
      <vt:lpstr>Times New Roman</vt:lpstr>
      <vt:lpstr>Office Theme</vt:lpstr>
      <vt:lpstr>The Origins of the Modern State</vt:lpstr>
      <vt:lpstr>PowerPoint Presentation</vt:lpstr>
      <vt:lpstr>PowerPoint Presentation</vt:lpstr>
      <vt:lpstr>PowerPoint Presentation</vt:lpstr>
      <vt:lpstr>A nation is a group of people who share some sort of common identity like a language, a religion, an ethnicity, or a shared history.</vt:lpstr>
      <vt:lpstr>PowerPoint Presentation</vt:lpstr>
      <vt:lpstr>In reality, there is a continuum of ‘stateness’ or state effectiveness.</vt:lpstr>
      <vt:lpstr>PowerPoint Presentation</vt:lpstr>
      <vt:lpstr>PowerPoint Presentation</vt:lpstr>
      <vt:lpstr>Early modern political thinkers engaged in thought experiments to think about the role of the state.</vt:lpstr>
      <vt:lpstr>The State of Nature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preference ordering indicates how a player ranks the possible outcomes of a game.</vt:lpstr>
      <vt:lpstr>PowerPoint Presentation</vt:lpstr>
      <vt:lpstr>Individual A</vt:lpstr>
      <vt:lpstr>PowerPoint Presentation</vt:lpstr>
      <vt:lpstr>PowerPoint Presentation</vt:lpstr>
      <vt:lpstr>Solving the State of Nature Game</vt:lpstr>
      <vt:lpstr>We can find Nash equilibria by looking for each player’s best replies.</vt:lpstr>
      <vt:lpstr>PowerPoint Presentation</vt:lpstr>
      <vt:lpstr>Solving the State of Nature Game I</vt:lpstr>
      <vt:lpstr>Solving the State of Nature Game II</vt:lpstr>
      <vt:lpstr>PowerPoint Presentation</vt:lpstr>
      <vt:lpstr>Solving the State of Nature Game III</vt:lpstr>
      <vt:lpstr>Solving the State of Nature Game IV</vt:lpstr>
      <vt:lpstr>State of Nature Game</vt:lpstr>
      <vt:lpstr>State of Nature Game</vt:lpstr>
      <vt:lpstr>PowerPoint Presentation</vt:lpstr>
      <vt:lpstr>A player has a dominant strategy if that strategy is a best reply to all of the other player’s strategies.</vt:lpstr>
      <vt:lpstr>A player has a dominant strategy if that strategy is a best reply to all of the other player’s strategies.</vt:lpstr>
      <vt:lpstr>State of Nature Game</vt:lpstr>
      <vt:lpstr>Individuals will live in a persistent state of fear when there’s nobody to keep them in a state of “awe.”</vt:lpstr>
      <vt:lpstr>Nobel Laureate Robert Fogle argues that Hobbes’ state of nature describes most of human history.</vt:lpstr>
      <vt:lpstr>PowerPoint Presentation</vt:lpstr>
      <vt:lpstr>State of Nature Game</vt:lpstr>
      <vt:lpstr>Individual rationality leads to an outcome that’s inferior in the sense that both players agree that some alternative outcome is better.</vt:lpstr>
      <vt:lpstr>Civil Society and the Social Contract</vt:lpstr>
      <vt:lpstr>PowerPoint Presentation</vt:lpstr>
      <vt:lpstr>PowerPoint Presentation</vt:lpstr>
      <vt:lpstr>Social contract theorists view the state as a third-party enforcer that can dole out punishments to individuals who engage in socially destructive behavior that violates the social contract.</vt:lpstr>
      <vt:lpstr>Civil Society Game</vt:lpstr>
      <vt:lpstr>Civil Society Game</vt:lpstr>
      <vt:lpstr>Civil Society Game when p &gt; 1</vt:lpstr>
      <vt:lpstr>PowerPoint Presentation</vt:lpstr>
      <vt:lpstr>PowerPoint Presentation</vt:lpstr>
      <vt:lpstr>One common story is that members of civil society are engaged in an exchange relationship with the state.</vt:lpstr>
      <vt:lpstr>Given that the state will demand tax revenue to carry out its job, it’s not immediately obvious that the citizen will choose to leave the state of nature for civil society.</vt:lpstr>
      <vt:lpstr>Choosing between the State of Nature and Civil Society</vt:lpstr>
      <vt:lpstr>PowerPoint Presentation</vt:lpstr>
      <vt:lpstr>PowerPoint Presentation</vt:lpstr>
      <vt:lpstr>Hobbes lived through civil and religious war and was therefore willing to allow the state to impose almost any level of taxation in return for protection.</vt:lpstr>
      <vt:lpstr>The creation of the state may solve the problem individuals have with each other, but it creates a problem between individuals and the state.</vt:lpstr>
      <vt:lpstr>Social Contract View of the State: Overview</vt:lpstr>
      <vt:lpstr>PowerPoint Presentation</vt:lpstr>
      <vt:lpstr>PowerPoint Presentation</vt:lpstr>
      <vt:lpstr>The state emerges as an unintentional by-product of individuals seeking increased power, authority, and domination over others in an anarchic environment.</vt:lpstr>
      <vt:lpstr>The search for power often leads to the creation of institutions we typically associate with the state: police force, military, bureaucracy, judiciary, tax system, and so on.</vt:lpstr>
      <vt:lpstr>The creation of the state isn’t an intentional or consensual process, and there’s no presumption the state has a duty to protect its citizens.</vt:lpstr>
      <vt:lpstr>The Market for Protection</vt:lpstr>
      <vt:lpstr>As with the social contract view, the predatory view sees the state as an organization that trades security for revenue.</vt:lpstr>
      <vt:lpstr>There’s no reason to believe there’d be only one ‘firm’ selling security.</vt:lpstr>
      <vt:lpstr>Gangs in Medellín, Colombia compete both with each other and the state in the provision of order and the collection of taxes (Christopher Blattman).</vt:lpstr>
      <vt:lpstr>The concern for security on the part of potential rulers leads them to build and use their power to extract resources from others.</vt:lpstr>
      <vt:lpstr>The Rise of the State in Early Modern Europe</vt:lpstr>
      <vt:lpstr>Fear of the State</vt:lpstr>
      <vt:lpstr>Early States and Predation</vt:lpstr>
      <vt:lpstr>PowerPoint Presentation</vt:lpstr>
      <vt:lpstr>This created opportunities for appropriation, stratification, and inequality that individuals seeking power tried to exploit.</vt:lpstr>
      <vt:lpstr>PowerPoint Presentation</vt:lpstr>
      <vt:lpstr>Early states recognized the need for manpower to increase the taxable surplus.</vt:lpstr>
      <vt:lpstr>There was often considerable popular resistance to living within the confines of the states.</vt:lpstr>
      <vt:lpstr>Fear of the state meant that society often tried to prevent the emergence of a centralized political authority.</vt:lpstr>
      <vt:lpstr>Fear of the state mean that society often tried to prevent the emergence of a centralized political authority.</vt:lpstr>
      <vt:lpstr>PowerPoint Presentation</vt:lpstr>
      <vt:lpstr>PowerPoint Presentation</vt:lpstr>
      <vt:lpstr>Social norms allow society to police acceptable and expected forms of behavior.</vt:lpstr>
      <vt:lpstr>PowerPoint Presentation</vt:lpstr>
      <vt:lpstr>The cage of norms helps to prevent the worst predictions of the endemic conflict associated with the Hobbesian state of nature.</vt:lpstr>
      <vt:lpstr>The Possibility of a Constrained State?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Golder, Matthew Richard</cp:lastModifiedBy>
  <cp:revision>2</cp:revision>
  <dcterms:created xsi:type="dcterms:W3CDTF">2024-07-07T19:25:30Z</dcterms:created>
  <dcterms:modified xsi:type="dcterms:W3CDTF">2024-07-13T19:31:05Z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2024-06-21T00:00:00Z</vt:filetime>
  </property>
  <property fmtid="{D5CDD505-2E9C-101B-9397-08002B2CF9AE}" pid="3" name="Creator">
    <vt:lpwstr>LaTeX with Beamer class</vt:lpwstr>
  </property>
  <property fmtid="{D5CDD505-2E9C-101B-9397-08002B2CF9AE}" pid="4" name="LastSaved">
    <vt:filetime>2024-07-07T00:00:00Z</vt:filetime>
  </property>
  <property fmtid="{D5CDD505-2E9C-101B-9397-08002B2CF9AE}" pid="5" name="PTEX.Fullbanner">
    <vt:lpwstr>This is pdfTeX, Version 3.141592653-2.6-1.40.25 (TeX Live 2023) kpathsea version 6.3.5</vt:lpwstr>
  </property>
  <property fmtid="{D5CDD505-2E9C-101B-9397-08002B2CF9AE}" pid="6" name="Producer">
    <vt:lpwstr>pdfTeX-1.40.25</vt:lpwstr>
  </property>
</Properties>
</file>