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Lst>
  <p:sldSz cx="4610100" cy="3460750"/>
  <p:notesSz cx="4610100" cy="34607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4687"/>
  </p:normalViewPr>
  <p:slideViewPr>
    <p:cSldViewPr>
      <p:cViewPr varScale="1">
        <p:scale>
          <a:sx n="138" d="100"/>
          <a:sy n="138" d="100"/>
        </p:scale>
        <p:origin x="1506" y="11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997075" cy="1730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2611438" y="0"/>
            <a:ext cx="1997075" cy="173038"/>
          </a:xfrm>
          <a:prstGeom prst="rect">
            <a:avLst/>
          </a:prstGeom>
        </p:spPr>
        <p:txBody>
          <a:bodyPr vert="horz" lIns="91440" tIns="45720" rIns="91440" bIns="45720" rtlCol="0"/>
          <a:lstStyle>
            <a:lvl1pPr algn="r">
              <a:defRPr sz="1200"/>
            </a:lvl1pPr>
          </a:lstStyle>
          <a:p>
            <a:fld id="{C24CCC87-0D8C-1A46-B85D-31B60C0B04B9}" type="datetimeFigureOut">
              <a:rPr lang="en-US" smtClean="0"/>
              <a:t>7/13/2024</a:t>
            </a:fld>
            <a:endParaRPr lang="en-US"/>
          </a:p>
        </p:txBody>
      </p:sp>
      <p:sp>
        <p:nvSpPr>
          <p:cNvPr id="4" name="Slide Image Placeholder 3"/>
          <p:cNvSpPr>
            <a:spLocks noGrp="1" noRot="1" noChangeAspect="1"/>
          </p:cNvSpPr>
          <p:nvPr>
            <p:ph type="sldImg" idx="2"/>
          </p:nvPr>
        </p:nvSpPr>
        <p:spPr>
          <a:xfrm>
            <a:off x="1527175" y="433388"/>
            <a:ext cx="1555750" cy="11668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460375" y="1665288"/>
            <a:ext cx="3689350" cy="13636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3287713"/>
            <a:ext cx="1997075" cy="1730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2611438" y="3287713"/>
            <a:ext cx="1997075" cy="173037"/>
          </a:xfrm>
          <a:prstGeom prst="rect">
            <a:avLst/>
          </a:prstGeom>
        </p:spPr>
        <p:txBody>
          <a:bodyPr vert="horz" lIns="91440" tIns="45720" rIns="91440" bIns="45720" rtlCol="0" anchor="b"/>
          <a:lstStyle>
            <a:lvl1pPr algn="r">
              <a:defRPr sz="1200"/>
            </a:lvl1pPr>
          </a:lstStyle>
          <a:p>
            <a:fld id="{694B7086-AD30-E943-8679-ACB03AD984D7}" type="slidenum">
              <a:rPr lang="en-US" smtClean="0"/>
              <a:t>‹#›</a:t>
            </a:fld>
            <a:endParaRPr lang="en-US"/>
          </a:p>
        </p:txBody>
      </p:sp>
    </p:spTree>
    <p:extLst>
      <p:ext uri="{BB962C8B-B14F-4D97-AF65-F5344CB8AC3E}">
        <p14:creationId xmlns:p14="http://schemas.microsoft.com/office/powerpoint/2010/main" val="2337597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THAT LINK </a:t>
            </a:r>
          </a:p>
        </p:txBody>
      </p:sp>
      <p:sp>
        <p:nvSpPr>
          <p:cNvPr id="4" name="Slide Number Placeholder 3"/>
          <p:cNvSpPr>
            <a:spLocks noGrp="1"/>
          </p:cNvSpPr>
          <p:nvPr>
            <p:ph type="sldNum" sz="quarter" idx="5"/>
          </p:nvPr>
        </p:nvSpPr>
        <p:spPr/>
        <p:txBody>
          <a:bodyPr/>
          <a:lstStyle/>
          <a:p>
            <a:fld id="{694B7086-AD30-E943-8679-ACB03AD984D7}" type="slidenum">
              <a:rPr lang="en-US" smtClean="0"/>
              <a:t>59</a:t>
            </a:fld>
            <a:endParaRPr lang="en-US"/>
          </a:p>
        </p:txBody>
      </p:sp>
    </p:spTree>
    <p:extLst>
      <p:ext uri="{BB962C8B-B14F-4D97-AF65-F5344CB8AC3E}">
        <p14:creationId xmlns:p14="http://schemas.microsoft.com/office/powerpoint/2010/main" val="313031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5300" y="72527"/>
            <a:ext cx="2706370" cy="244475"/>
          </a:xfrm>
          <a:prstGeom prst="rect">
            <a:avLst/>
          </a:prstGeom>
        </p:spPr>
        <p:txBody>
          <a:bodyPr wrap="square" lIns="0" tIns="0" rIns="0" bIns="0">
            <a:spAutoFit/>
          </a:bodyPr>
          <a:lstStyle>
            <a:lvl1pPr>
              <a:defRPr sz="1100" b="0" i="0">
                <a:solidFill>
                  <a:schemeClr val="tx1"/>
                </a:solidFill>
                <a:latin typeface="Arial MT"/>
                <a:cs typeface="Arial MT"/>
              </a:defRPr>
            </a:lvl1pPr>
          </a:lstStyle>
          <a:p>
            <a:endParaRPr/>
          </a:p>
        </p:txBody>
      </p:sp>
      <p:sp>
        <p:nvSpPr>
          <p:cNvPr id="3" name="Holder 3"/>
          <p:cNvSpPr>
            <a:spLocks noGrp="1"/>
          </p:cNvSpPr>
          <p:nvPr>
            <p:ph type="subTitle" idx="4"/>
          </p:nvPr>
        </p:nvSpPr>
        <p:spPr>
          <a:xfrm>
            <a:off x="691515" y="1938020"/>
            <a:ext cx="3227070" cy="865187"/>
          </a:xfrm>
          <a:prstGeom prst="rect">
            <a:avLst/>
          </a:prstGeom>
        </p:spPr>
        <p:txBody>
          <a:bodyPr wrap="square" lIns="0" tIns="0" rIns="0" bIns="0">
            <a:spAutoFit/>
          </a:bodyPr>
          <a:lstStyle>
            <a:lvl1pPr>
              <a:defRPr sz="11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0" i="0">
                <a:solidFill>
                  <a:schemeClr val="tx1"/>
                </a:solidFill>
                <a:latin typeface="Arial MT"/>
                <a:cs typeface="Arial MT"/>
              </a:defRPr>
            </a:lvl1pPr>
          </a:lstStyle>
          <a:p>
            <a:endParaRPr/>
          </a:p>
        </p:txBody>
      </p:sp>
      <p:sp>
        <p:nvSpPr>
          <p:cNvPr id="3" name="Holder 3"/>
          <p:cNvSpPr>
            <a:spLocks noGrp="1"/>
          </p:cNvSpPr>
          <p:nvPr>
            <p:ph type="body" idx="1"/>
          </p:nvPr>
        </p:nvSpPr>
        <p:spPr/>
        <p:txBody>
          <a:bodyPr lIns="0" tIns="0" rIns="0" bIns="0"/>
          <a:lstStyle>
            <a:lvl1pPr>
              <a:defRPr sz="11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0" i="0">
                <a:solidFill>
                  <a:schemeClr val="tx1"/>
                </a:solidFill>
                <a:latin typeface="Arial MT"/>
                <a:cs typeface="Arial MT"/>
              </a:defRPr>
            </a:lvl1pPr>
          </a:lstStyle>
          <a:p>
            <a:endParaRPr/>
          </a:p>
        </p:txBody>
      </p:sp>
      <p:sp>
        <p:nvSpPr>
          <p:cNvPr id="3" name="Holder 3"/>
          <p:cNvSpPr>
            <a:spLocks noGrp="1"/>
          </p:cNvSpPr>
          <p:nvPr>
            <p:ph sz="half" idx="2"/>
          </p:nvPr>
        </p:nvSpPr>
        <p:spPr>
          <a:xfrm>
            <a:off x="230505" y="795972"/>
            <a:ext cx="2005393" cy="228409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374201" y="795972"/>
            <a:ext cx="2005393" cy="228409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0" i="0">
                <a:solidFill>
                  <a:schemeClr val="tx1"/>
                </a:solidFill>
                <a:latin typeface="Arial MT"/>
                <a:cs typeface="Arial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47294" y="439469"/>
            <a:ext cx="3915511" cy="880110"/>
          </a:xfrm>
          <a:prstGeom prst="rect">
            <a:avLst/>
          </a:prstGeom>
        </p:spPr>
        <p:txBody>
          <a:bodyPr wrap="square" lIns="0" tIns="0" rIns="0" bIns="0">
            <a:spAutoFit/>
          </a:bodyPr>
          <a:lstStyle>
            <a:lvl1pPr>
              <a:defRPr sz="1100" b="0" i="0">
                <a:solidFill>
                  <a:schemeClr val="tx1"/>
                </a:solidFill>
                <a:latin typeface="Arial MT"/>
                <a:cs typeface="Arial MT"/>
              </a:defRPr>
            </a:lvl1pPr>
          </a:lstStyle>
          <a:p>
            <a:endParaRPr/>
          </a:p>
        </p:txBody>
      </p:sp>
      <p:sp>
        <p:nvSpPr>
          <p:cNvPr id="3" name="Holder 3"/>
          <p:cNvSpPr>
            <a:spLocks noGrp="1"/>
          </p:cNvSpPr>
          <p:nvPr>
            <p:ph type="body" idx="1"/>
          </p:nvPr>
        </p:nvSpPr>
        <p:spPr>
          <a:xfrm>
            <a:off x="347294" y="1350110"/>
            <a:ext cx="3823335" cy="1068070"/>
          </a:xfrm>
          <a:prstGeom prst="rect">
            <a:avLst/>
          </a:prstGeom>
        </p:spPr>
        <p:txBody>
          <a:bodyPr wrap="square" lIns="0" tIns="0" rIns="0" bIns="0">
            <a:spAutoFit/>
          </a:bodyPr>
          <a:lstStyle>
            <a:lvl1pPr>
              <a:defRPr sz="1100" b="0" i="0">
                <a:solidFill>
                  <a:schemeClr val="tx1"/>
                </a:solidFill>
                <a:latin typeface="Arial MT"/>
                <a:cs typeface="Arial MT"/>
              </a:defRPr>
            </a:lvl1pPr>
          </a:lstStyle>
          <a:p>
            <a:endParaRPr/>
          </a:p>
        </p:txBody>
      </p:sp>
      <p:sp>
        <p:nvSpPr>
          <p:cNvPr id="4" name="Holder 4"/>
          <p:cNvSpPr>
            <a:spLocks noGrp="1"/>
          </p:cNvSpPr>
          <p:nvPr>
            <p:ph type="ftr" sz="quarter" idx="5"/>
          </p:nvPr>
        </p:nvSpPr>
        <p:spPr>
          <a:xfrm>
            <a:off x="1567434" y="3218497"/>
            <a:ext cx="1475232" cy="17303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30505" y="3218497"/>
            <a:ext cx="1060323" cy="17303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7/13/2024</a:t>
            </a:fld>
            <a:endParaRPr lang="en-US"/>
          </a:p>
        </p:txBody>
      </p:sp>
      <p:sp>
        <p:nvSpPr>
          <p:cNvPr id="6" name="Holder 6"/>
          <p:cNvSpPr>
            <a:spLocks noGrp="1"/>
          </p:cNvSpPr>
          <p:nvPr>
            <p:ph type="sldNum" sz="quarter" idx="7"/>
          </p:nvPr>
        </p:nvSpPr>
        <p:spPr>
          <a:xfrm>
            <a:off x="3319272" y="3218497"/>
            <a:ext cx="1060323" cy="17303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9.png"/><Relationship Id="rId4" Type="http://schemas.openxmlformats.org/officeDocument/2006/relationships/image" Target="../media/image8.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3" Type="http://schemas.openxmlformats.org/officeDocument/2006/relationships/hyperlink" Target="http://www.econtalk.org/archives/2007/02/bruce_bueno_de.html"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852" y="1069676"/>
            <a:ext cx="3302597" cy="637932"/>
          </a:xfrm>
          <a:prstGeom prst="rect">
            <a:avLst/>
          </a:prstGeom>
        </p:spPr>
        <p:txBody>
          <a:bodyPr vert="horz" wrap="square" lIns="0" tIns="10795" rIns="0" bIns="0" rtlCol="0">
            <a:spAutoFit/>
          </a:bodyPr>
          <a:lstStyle/>
          <a:p>
            <a:pPr marL="157480" marR="5080" indent="-145415" algn="ctr">
              <a:lnSpc>
                <a:spcPct val="101200"/>
              </a:lnSpc>
              <a:spcBef>
                <a:spcPts val="85"/>
              </a:spcBef>
            </a:pPr>
            <a:r>
              <a:rPr sz="2050" dirty="0">
                <a:latin typeface="+mn-lt"/>
                <a:cs typeface="Tahoma"/>
              </a:rPr>
              <a:t>The Economic Determinants of Democracy and Dictatorship</a:t>
            </a: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39469"/>
            <a:ext cx="3915511" cy="552831"/>
          </a:xfrm>
          <a:prstGeom prst="rect">
            <a:avLst/>
          </a:prstGeom>
        </p:spPr>
        <p:txBody>
          <a:bodyPr vert="horz" wrap="square" lIns="0" tIns="213474" rIns="0" bIns="0" rtlCol="0">
            <a:spAutoFit/>
          </a:bodyPr>
          <a:lstStyle/>
          <a:p>
            <a:pPr marL="12700" marR="5080">
              <a:lnSpc>
                <a:spcPct val="102600"/>
              </a:lnSpc>
              <a:spcBef>
                <a:spcPts val="55"/>
              </a:spcBef>
            </a:pPr>
            <a:r>
              <a:rPr dirty="0">
                <a:latin typeface="+mn-lt"/>
              </a:rPr>
              <a:t>Agrarian states are likely to be characterized by dictatorial rule and predatory behavior on the part of state elites.</a:t>
            </a:r>
          </a:p>
        </p:txBody>
      </p:sp>
      <p:sp>
        <p:nvSpPr>
          <p:cNvPr id="3" name="object 3"/>
          <p:cNvSpPr txBox="1"/>
          <p:nvPr/>
        </p:nvSpPr>
        <p:spPr>
          <a:xfrm>
            <a:off x="347294" y="1350110"/>
            <a:ext cx="3758565" cy="1068070"/>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People who work the land often lack valuable exit options.</a:t>
            </a:r>
            <a:endParaRPr sz="1100">
              <a:latin typeface="+mn-lt"/>
              <a:cs typeface="Arial MT"/>
            </a:endParaRPr>
          </a:p>
          <a:p>
            <a:pPr>
              <a:lnSpc>
                <a:spcPct val="100000"/>
              </a:lnSpc>
            </a:pPr>
            <a:endParaRPr sz="1100">
              <a:latin typeface="+mn-lt"/>
              <a:cs typeface="Arial MT"/>
            </a:endParaRPr>
          </a:p>
          <a:p>
            <a:pPr>
              <a:lnSpc>
                <a:spcPct val="100000"/>
              </a:lnSpc>
              <a:spcBef>
                <a:spcPts val="305"/>
              </a:spcBef>
            </a:pPr>
            <a:endParaRPr sz="1100">
              <a:latin typeface="+mn-lt"/>
              <a:cs typeface="Arial MT"/>
            </a:endParaRPr>
          </a:p>
          <a:p>
            <a:pPr marL="12700" marR="5080">
              <a:lnSpc>
                <a:spcPct val="102600"/>
              </a:lnSpc>
            </a:pPr>
            <a:r>
              <a:rPr sz="1100" dirty="0">
                <a:latin typeface="+mn-lt"/>
                <a:cs typeface="Arial MT"/>
              </a:rPr>
              <a:t>As a result, rulers can appropriate crops and hence the revenue they require to stay in power without having to bargain with the people or seek their consent.</a:t>
            </a:r>
            <a:endParaRPr sz="1100">
              <a:latin typeface="+mn-lt"/>
              <a:cs typeface="Arial MT"/>
            </a:endParaRPr>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39469"/>
            <a:ext cx="3818254" cy="535940"/>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Economic development can change the balance of power between the ruler and the people by increasing the value of people’s exit options.</a:t>
            </a:r>
          </a:p>
        </p:txBody>
      </p:sp>
      <p:sp>
        <p:nvSpPr>
          <p:cNvPr id="3" name="object 3"/>
          <p:cNvSpPr txBox="1"/>
          <p:nvPr/>
        </p:nvSpPr>
        <p:spPr>
          <a:xfrm>
            <a:off x="347294" y="1315693"/>
            <a:ext cx="3864610" cy="1412240"/>
          </a:xfrm>
          <a:prstGeom prst="rect">
            <a:avLst/>
          </a:prstGeom>
        </p:spPr>
        <p:txBody>
          <a:bodyPr vert="horz" wrap="square" lIns="0" tIns="6985" rIns="0" bIns="0" rtlCol="0">
            <a:spAutoFit/>
          </a:bodyPr>
          <a:lstStyle/>
          <a:p>
            <a:pPr marL="12700" marR="85725">
              <a:lnSpc>
                <a:spcPct val="102600"/>
              </a:lnSpc>
              <a:spcBef>
                <a:spcPts val="55"/>
              </a:spcBef>
            </a:pPr>
            <a:r>
              <a:rPr sz="1100" dirty="0">
                <a:latin typeface="+mn-lt"/>
                <a:cs typeface="Arial MT"/>
              </a:rPr>
              <a:t>Fewer people are tied to the land, and some begin to obtain financial, educational, and other assets that are more mobile and less legible to the state.</a:t>
            </a:r>
            <a:endParaRPr sz="1100">
              <a:latin typeface="+mn-lt"/>
              <a:cs typeface="Arial MT"/>
            </a:endParaRPr>
          </a:p>
          <a:p>
            <a:pPr>
              <a:lnSpc>
                <a:spcPct val="100000"/>
              </a:lnSpc>
            </a:pPr>
            <a:endParaRPr sz="1100">
              <a:latin typeface="+mn-lt"/>
              <a:cs typeface="Arial MT"/>
            </a:endParaRPr>
          </a:p>
          <a:p>
            <a:pPr>
              <a:lnSpc>
                <a:spcPct val="100000"/>
              </a:lnSpc>
              <a:spcBef>
                <a:spcPts val="305"/>
              </a:spcBef>
            </a:pPr>
            <a:endParaRPr sz="1100">
              <a:latin typeface="+mn-lt"/>
              <a:cs typeface="Arial MT"/>
            </a:endParaRPr>
          </a:p>
          <a:p>
            <a:pPr marL="12700" marR="5080">
              <a:lnSpc>
                <a:spcPct val="102600"/>
              </a:lnSpc>
            </a:pPr>
            <a:r>
              <a:rPr sz="1100" dirty="0">
                <a:latin typeface="+mn-lt"/>
                <a:cs typeface="Arial MT"/>
              </a:rPr>
              <a:t>It becomes harder for state elites to monitor the economic activity of these people and appropriate their assets without their cooperation.</a:t>
            </a:r>
            <a:endParaRPr sz="1100">
              <a:latin typeface="+mn-lt"/>
              <a:cs typeface="Arial MT"/>
            </a:endParaRP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39469"/>
            <a:ext cx="3915511" cy="657667"/>
          </a:xfrm>
          <a:prstGeom prst="rect">
            <a:avLst/>
          </a:prstGeom>
        </p:spPr>
        <p:txBody>
          <a:bodyPr vert="horz" wrap="square" lIns="0" tIns="144640" rIns="0" bIns="0" rtlCol="0">
            <a:spAutoFit/>
          </a:bodyPr>
          <a:lstStyle/>
          <a:p>
            <a:pPr marL="12700" marR="5080">
              <a:lnSpc>
                <a:spcPct val="102600"/>
              </a:lnSpc>
              <a:spcBef>
                <a:spcPts val="55"/>
              </a:spcBef>
            </a:pPr>
            <a:r>
              <a:rPr i="1" dirty="0">
                <a:solidFill>
                  <a:srgbClr val="00B0F0"/>
                </a:solidFill>
                <a:latin typeface="+mn-lt"/>
                <a:cs typeface="Arial"/>
              </a:rPr>
              <a:t>If rulers are dependent on these people</a:t>
            </a:r>
            <a:r>
              <a:rPr dirty="0">
                <a:latin typeface="+mn-lt"/>
              </a:rPr>
              <a:t>, they may feel they have to bargain with them and seek their consent in order to access the revenue they need to stay in power.</a:t>
            </a:r>
          </a:p>
        </p:txBody>
      </p:sp>
      <p:sp>
        <p:nvSpPr>
          <p:cNvPr id="3" name="object 3"/>
          <p:cNvSpPr txBox="1"/>
          <p:nvPr/>
        </p:nvSpPr>
        <p:spPr>
          <a:xfrm>
            <a:off x="347294" y="1453348"/>
            <a:ext cx="3675379" cy="1075103"/>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Institutions like assemblies facilitate this process by providing a convenient location for information gathering and bargaining.</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63500">
              <a:lnSpc>
                <a:spcPct val="102600"/>
              </a:lnSpc>
            </a:pPr>
            <a:r>
              <a:rPr sz="1100" dirty="0">
                <a:latin typeface="+mn-lt"/>
                <a:cs typeface="Arial MT"/>
              </a:rPr>
              <a:t>When granted power, such institutions also make it harder for rulers to renege on any negotiated agreement that’s reached.</a:t>
            </a:r>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39469"/>
            <a:ext cx="3915511" cy="767736"/>
          </a:xfrm>
          <a:prstGeom prst="rect">
            <a:avLst/>
          </a:prstGeom>
        </p:spPr>
        <p:txBody>
          <a:bodyPr vert="horz" wrap="square" lIns="0" tIns="426301" rIns="0" bIns="0" rtlCol="0">
            <a:spAutoFit/>
          </a:bodyPr>
          <a:lstStyle/>
          <a:p>
            <a:pPr marL="12700" marR="5080">
              <a:lnSpc>
                <a:spcPct val="102600"/>
              </a:lnSpc>
              <a:spcBef>
                <a:spcPts val="55"/>
              </a:spcBef>
            </a:pPr>
            <a:r>
              <a:rPr dirty="0">
                <a:latin typeface="+mn-lt"/>
              </a:rPr>
              <a:t>The result is a political system in which some people are able to constrain the behavior of the ruler and other state elites.</a:t>
            </a:r>
          </a:p>
        </p:txBody>
      </p:sp>
      <p:sp>
        <p:nvSpPr>
          <p:cNvPr id="3" name="object 3"/>
          <p:cNvSpPr txBox="1"/>
          <p:nvPr/>
        </p:nvSpPr>
        <p:spPr>
          <a:xfrm>
            <a:off x="347294" y="1562936"/>
            <a:ext cx="3810635" cy="53594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The inclusiveness of the political system is expected to grow over time as economic development increases the number of people with mobile assets and, hence, credible exit options.</a:t>
            </a:r>
            <a:endParaRPr sz="1100">
              <a:latin typeface="+mn-lt"/>
              <a:cs typeface="Arial MT"/>
            </a:endParaRPr>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39469"/>
            <a:ext cx="3915511" cy="837242"/>
          </a:xfrm>
          <a:prstGeom prst="rect">
            <a:avLst/>
          </a:prstGeom>
        </p:spPr>
        <p:txBody>
          <a:bodyPr vert="horz" wrap="square" lIns="0" tIns="495135" rIns="0" bIns="0" rtlCol="0">
            <a:spAutoFit/>
          </a:bodyPr>
          <a:lstStyle/>
          <a:p>
            <a:pPr marL="12700" marR="5080">
              <a:lnSpc>
                <a:spcPct val="102600"/>
              </a:lnSpc>
              <a:spcBef>
                <a:spcPts val="55"/>
              </a:spcBef>
            </a:pPr>
            <a:r>
              <a:rPr dirty="0">
                <a:solidFill>
                  <a:srgbClr val="00B0F0"/>
                </a:solidFill>
                <a:latin typeface="+mn-lt"/>
              </a:rPr>
              <a:t>Modernization theory doesn’t say that economic development always produces democracy.</a:t>
            </a:r>
          </a:p>
        </p:txBody>
      </p:sp>
      <p:sp>
        <p:nvSpPr>
          <p:cNvPr id="3" name="object 3"/>
          <p:cNvSpPr txBox="1"/>
          <p:nvPr/>
        </p:nvSpPr>
        <p:spPr>
          <a:xfrm>
            <a:off x="347294" y="1631770"/>
            <a:ext cx="3841750"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Certain conditions need to be met and even then, the relationship between economic development and democracy is probabilistic.</a:t>
            </a:r>
            <a:endParaRPr sz="1100">
              <a:latin typeface="+mn-lt"/>
              <a:cs typeface="Arial MT"/>
            </a:endParaRPr>
          </a:p>
        </p:txBody>
      </p:sp>
    </p:spTree>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32395"/>
            <a:ext cx="3883660" cy="1534138"/>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Two conditions are required for economic development to promote democracy:</a:t>
            </a:r>
          </a:p>
          <a:p>
            <a:pPr>
              <a:lnSpc>
                <a:spcPct val="100000"/>
              </a:lnSpc>
              <a:spcBef>
                <a:spcPts val="484"/>
              </a:spcBef>
            </a:pPr>
            <a:endParaRPr sz="1100" dirty="0">
              <a:latin typeface="+mn-lt"/>
              <a:cs typeface="Arial MT"/>
            </a:endParaRPr>
          </a:p>
          <a:p>
            <a:pPr marL="287655" indent="-175260">
              <a:lnSpc>
                <a:spcPct val="100000"/>
              </a:lnSpc>
              <a:buAutoNum type="arabicPeriod"/>
              <a:tabLst>
                <a:tab pos="287655" algn="l"/>
              </a:tabLst>
            </a:pPr>
            <a:r>
              <a:rPr sz="1100" dirty="0">
                <a:latin typeface="+mn-lt"/>
                <a:cs typeface="Arial MT"/>
              </a:rPr>
              <a:t>The ruler must be dependent on the people.</a:t>
            </a:r>
          </a:p>
          <a:p>
            <a:pPr>
              <a:lnSpc>
                <a:spcPct val="100000"/>
              </a:lnSpc>
              <a:spcBef>
                <a:spcPts val="690"/>
              </a:spcBef>
              <a:buFont typeface="Arial MT"/>
              <a:buAutoNum type="arabicPeriod"/>
            </a:pPr>
            <a:endParaRPr sz="1100" dirty="0">
              <a:latin typeface="+mn-lt"/>
              <a:cs typeface="Arial MT"/>
            </a:endParaRPr>
          </a:p>
          <a:p>
            <a:pPr marL="287655" marR="131445" indent="-175260">
              <a:lnSpc>
                <a:spcPct val="102600"/>
              </a:lnSpc>
              <a:buAutoNum type="arabicPeriod"/>
              <a:tabLst>
                <a:tab pos="289560" algn="l"/>
              </a:tabLst>
            </a:pPr>
            <a:r>
              <a:rPr sz="1100" dirty="0">
                <a:latin typeface="+mn-lt"/>
                <a:cs typeface="Arial MT"/>
              </a:rPr>
              <a:t>Economic development must increase the value of people’s 	exit options enough that dependent rulers feel compelled to 	seek their consent to govern.</a:t>
            </a:r>
          </a:p>
        </p:txBody>
      </p:sp>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283893" y="1225151"/>
            <a:ext cx="2621357" cy="276999"/>
          </a:xfrm>
          <a:prstGeom prst="rect">
            <a:avLst/>
          </a:prstGeom>
        </p:spPr>
        <p:txBody>
          <a:bodyPr vert="horz" wrap="square" lIns="0" tIns="15240" rIns="0" bIns="0" rtlCol="0">
            <a:spAutoFit/>
          </a:bodyPr>
          <a:lstStyle/>
          <a:p>
            <a:pPr marL="12700">
              <a:lnSpc>
                <a:spcPct val="100000"/>
              </a:lnSpc>
              <a:spcBef>
                <a:spcPts val="120"/>
              </a:spcBef>
            </a:pPr>
            <a:r>
              <a:rPr sz="1700" dirty="0">
                <a:latin typeface="+mn-lt"/>
                <a:cs typeface="Tahoma"/>
              </a:rPr>
              <a:t>Income and Democracy</a:t>
            </a:r>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729990" cy="535940"/>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One of the central implications of modernization theory is that there should be a strong positive relationship between economic development and democracy.</a:t>
            </a:r>
          </a:p>
        </p:txBody>
      </p:sp>
      <p:sp>
        <p:nvSpPr>
          <p:cNvPr id="3" name="object 3"/>
          <p:cNvSpPr txBox="1"/>
          <p:nvPr/>
        </p:nvSpPr>
        <p:spPr>
          <a:xfrm>
            <a:off x="347294" y="1453348"/>
            <a:ext cx="3856354" cy="1068070"/>
          </a:xfrm>
          <a:prstGeom prst="rect">
            <a:avLst/>
          </a:prstGeom>
        </p:spPr>
        <p:txBody>
          <a:bodyPr vert="horz" wrap="square" lIns="0" tIns="6985" rIns="0" bIns="0" rtlCol="0">
            <a:spAutoFit/>
          </a:bodyPr>
          <a:lstStyle/>
          <a:p>
            <a:pPr marL="12700" marR="324485">
              <a:lnSpc>
                <a:spcPct val="102600"/>
              </a:lnSpc>
              <a:spcBef>
                <a:spcPts val="55"/>
              </a:spcBef>
            </a:pPr>
            <a:r>
              <a:rPr sz="1100" dirty="0">
                <a:latin typeface="+mn-lt"/>
                <a:cs typeface="Arial MT"/>
              </a:rPr>
              <a:t>Economic development is often operationalized in terms of a country’s level of income.</a:t>
            </a:r>
            <a:endParaRPr sz="1100">
              <a:latin typeface="+mn-lt"/>
              <a:cs typeface="Arial MT"/>
            </a:endParaRPr>
          </a:p>
          <a:p>
            <a:pPr>
              <a:lnSpc>
                <a:spcPct val="100000"/>
              </a:lnSpc>
            </a:pPr>
            <a:endParaRPr sz="1100">
              <a:latin typeface="+mn-lt"/>
              <a:cs typeface="Arial MT"/>
            </a:endParaRPr>
          </a:p>
          <a:p>
            <a:pPr>
              <a:lnSpc>
                <a:spcPct val="100000"/>
              </a:lnSpc>
              <a:spcBef>
                <a:spcPts val="305"/>
              </a:spcBef>
            </a:pPr>
            <a:endParaRPr sz="1100">
              <a:latin typeface="+mn-lt"/>
              <a:cs typeface="Arial MT"/>
            </a:endParaRPr>
          </a:p>
          <a:p>
            <a:pPr marL="12700" marR="5080">
              <a:lnSpc>
                <a:spcPct val="102600"/>
              </a:lnSpc>
            </a:pPr>
            <a:r>
              <a:rPr sz="1100" dirty="0">
                <a:latin typeface="+mn-lt"/>
                <a:cs typeface="Arial MT"/>
              </a:rPr>
              <a:t>We often measure a country’s level of income in terms of its GDP per capita.</a:t>
            </a:r>
            <a:endParaRPr sz="1100">
              <a:latin typeface="+mn-lt"/>
              <a:cs typeface="Arial MT"/>
            </a:endParaRPr>
          </a:p>
        </p:txBody>
      </p:sp>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118680"/>
            <a:ext cx="4015156" cy="196208"/>
          </a:xfrm>
          <a:prstGeom prst="rect">
            <a:avLst/>
          </a:prstGeom>
        </p:spPr>
        <p:txBody>
          <a:bodyPr vert="horz" wrap="square" lIns="0" tIns="11430" rIns="0" bIns="0" rtlCol="0">
            <a:spAutoFit/>
          </a:bodyPr>
          <a:lstStyle/>
          <a:p>
            <a:pPr marL="12700">
              <a:lnSpc>
                <a:spcPct val="100000"/>
              </a:lnSpc>
              <a:spcBef>
                <a:spcPts val="90"/>
              </a:spcBef>
            </a:pPr>
            <a:r>
              <a:rPr sz="1200" dirty="0">
                <a:solidFill>
                  <a:srgbClr val="00B0F0"/>
                </a:solidFill>
                <a:latin typeface="+mn-lt"/>
              </a:rPr>
              <a:t>Percentage of Democratic Country-Years by Income, 1950-2019</a:t>
            </a:r>
          </a:p>
        </p:txBody>
      </p:sp>
      <p:grpSp>
        <p:nvGrpSpPr>
          <p:cNvPr id="3" name="object 3"/>
          <p:cNvGrpSpPr/>
          <p:nvPr/>
        </p:nvGrpSpPr>
        <p:grpSpPr>
          <a:xfrm>
            <a:off x="1213528" y="530678"/>
            <a:ext cx="2428240" cy="2306320"/>
            <a:chOff x="1213528" y="530678"/>
            <a:chExt cx="2428240" cy="2306320"/>
          </a:xfrm>
        </p:grpSpPr>
        <p:sp>
          <p:nvSpPr>
            <p:cNvPr id="4" name="object 4"/>
            <p:cNvSpPr/>
            <p:nvPr/>
          </p:nvSpPr>
          <p:spPr>
            <a:xfrm>
              <a:off x="1239393" y="621912"/>
              <a:ext cx="2399665" cy="0"/>
            </a:xfrm>
            <a:custGeom>
              <a:avLst/>
              <a:gdLst/>
              <a:ahLst/>
              <a:cxnLst/>
              <a:rect l="l" t="t" r="r" b="b"/>
              <a:pathLst>
                <a:path w="2399665">
                  <a:moveTo>
                    <a:pt x="0" y="0"/>
                  </a:moveTo>
                  <a:lnTo>
                    <a:pt x="2399645" y="0"/>
                  </a:lnTo>
                </a:path>
              </a:pathLst>
            </a:custGeom>
            <a:ln w="4127">
              <a:solidFill>
                <a:srgbClr val="DCDDDE"/>
              </a:solidFill>
            </a:ln>
          </p:spPr>
          <p:txBody>
            <a:bodyPr wrap="square" lIns="0" tIns="0" rIns="0" bIns="0" rtlCol="0"/>
            <a:lstStyle/>
            <a:p>
              <a:endParaRPr/>
            </a:p>
          </p:txBody>
        </p:sp>
        <p:sp>
          <p:nvSpPr>
            <p:cNvPr id="5" name="object 5"/>
            <p:cNvSpPr/>
            <p:nvPr/>
          </p:nvSpPr>
          <p:spPr>
            <a:xfrm>
              <a:off x="1239393" y="840737"/>
              <a:ext cx="2399665" cy="0"/>
            </a:xfrm>
            <a:custGeom>
              <a:avLst/>
              <a:gdLst/>
              <a:ahLst/>
              <a:cxnLst/>
              <a:rect l="l" t="t" r="r" b="b"/>
              <a:pathLst>
                <a:path w="2399665">
                  <a:moveTo>
                    <a:pt x="0" y="0"/>
                  </a:moveTo>
                  <a:lnTo>
                    <a:pt x="2399645" y="0"/>
                  </a:lnTo>
                </a:path>
              </a:pathLst>
            </a:custGeom>
            <a:ln w="4127">
              <a:solidFill>
                <a:srgbClr val="DCDDDE"/>
              </a:solidFill>
            </a:ln>
          </p:spPr>
          <p:txBody>
            <a:bodyPr wrap="square" lIns="0" tIns="0" rIns="0" bIns="0" rtlCol="0"/>
            <a:lstStyle/>
            <a:p>
              <a:endParaRPr/>
            </a:p>
          </p:txBody>
        </p:sp>
        <p:sp>
          <p:nvSpPr>
            <p:cNvPr id="6" name="object 6"/>
            <p:cNvSpPr/>
            <p:nvPr/>
          </p:nvSpPr>
          <p:spPr>
            <a:xfrm>
              <a:off x="1239393" y="1059560"/>
              <a:ext cx="2399665" cy="0"/>
            </a:xfrm>
            <a:custGeom>
              <a:avLst/>
              <a:gdLst/>
              <a:ahLst/>
              <a:cxnLst/>
              <a:rect l="l" t="t" r="r" b="b"/>
              <a:pathLst>
                <a:path w="2399665">
                  <a:moveTo>
                    <a:pt x="0" y="0"/>
                  </a:moveTo>
                  <a:lnTo>
                    <a:pt x="2399645" y="0"/>
                  </a:lnTo>
                </a:path>
              </a:pathLst>
            </a:custGeom>
            <a:ln w="4127">
              <a:solidFill>
                <a:srgbClr val="DCDDDE"/>
              </a:solidFill>
            </a:ln>
          </p:spPr>
          <p:txBody>
            <a:bodyPr wrap="square" lIns="0" tIns="0" rIns="0" bIns="0" rtlCol="0"/>
            <a:lstStyle/>
            <a:p>
              <a:endParaRPr/>
            </a:p>
          </p:txBody>
        </p:sp>
        <p:sp>
          <p:nvSpPr>
            <p:cNvPr id="7" name="object 7"/>
            <p:cNvSpPr/>
            <p:nvPr/>
          </p:nvSpPr>
          <p:spPr>
            <a:xfrm>
              <a:off x="1239393" y="1278385"/>
              <a:ext cx="2399665" cy="0"/>
            </a:xfrm>
            <a:custGeom>
              <a:avLst/>
              <a:gdLst/>
              <a:ahLst/>
              <a:cxnLst/>
              <a:rect l="l" t="t" r="r" b="b"/>
              <a:pathLst>
                <a:path w="2399665">
                  <a:moveTo>
                    <a:pt x="0" y="0"/>
                  </a:moveTo>
                  <a:lnTo>
                    <a:pt x="2399645" y="0"/>
                  </a:lnTo>
                </a:path>
              </a:pathLst>
            </a:custGeom>
            <a:ln w="4127">
              <a:solidFill>
                <a:srgbClr val="DCDDDE"/>
              </a:solidFill>
            </a:ln>
          </p:spPr>
          <p:txBody>
            <a:bodyPr wrap="square" lIns="0" tIns="0" rIns="0" bIns="0" rtlCol="0"/>
            <a:lstStyle/>
            <a:p>
              <a:endParaRPr/>
            </a:p>
          </p:txBody>
        </p:sp>
        <p:sp>
          <p:nvSpPr>
            <p:cNvPr id="8" name="object 8"/>
            <p:cNvSpPr/>
            <p:nvPr/>
          </p:nvSpPr>
          <p:spPr>
            <a:xfrm>
              <a:off x="1239393" y="1497208"/>
              <a:ext cx="2399665" cy="0"/>
            </a:xfrm>
            <a:custGeom>
              <a:avLst/>
              <a:gdLst/>
              <a:ahLst/>
              <a:cxnLst/>
              <a:rect l="l" t="t" r="r" b="b"/>
              <a:pathLst>
                <a:path w="2399665">
                  <a:moveTo>
                    <a:pt x="0" y="0"/>
                  </a:moveTo>
                  <a:lnTo>
                    <a:pt x="2399645" y="0"/>
                  </a:lnTo>
                </a:path>
              </a:pathLst>
            </a:custGeom>
            <a:ln w="4127">
              <a:solidFill>
                <a:srgbClr val="DCDDDE"/>
              </a:solidFill>
            </a:ln>
          </p:spPr>
          <p:txBody>
            <a:bodyPr wrap="square" lIns="0" tIns="0" rIns="0" bIns="0" rtlCol="0"/>
            <a:lstStyle/>
            <a:p>
              <a:endParaRPr/>
            </a:p>
          </p:txBody>
        </p:sp>
        <p:sp>
          <p:nvSpPr>
            <p:cNvPr id="9" name="object 9"/>
            <p:cNvSpPr/>
            <p:nvPr/>
          </p:nvSpPr>
          <p:spPr>
            <a:xfrm>
              <a:off x="1239393" y="1716032"/>
              <a:ext cx="2399665" cy="0"/>
            </a:xfrm>
            <a:custGeom>
              <a:avLst/>
              <a:gdLst/>
              <a:ahLst/>
              <a:cxnLst/>
              <a:rect l="l" t="t" r="r" b="b"/>
              <a:pathLst>
                <a:path w="2399665">
                  <a:moveTo>
                    <a:pt x="0" y="0"/>
                  </a:moveTo>
                  <a:lnTo>
                    <a:pt x="2399645" y="0"/>
                  </a:lnTo>
                </a:path>
              </a:pathLst>
            </a:custGeom>
            <a:ln w="4127">
              <a:solidFill>
                <a:srgbClr val="DCDDDE"/>
              </a:solidFill>
            </a:ln>
          </p:spPr>
          <p:txBody>
            <a:bodyPr wrap="square" lIns="0" tIns="0" rIns="0" bIns="0" rtlCol="0"/>
            <a:lstStyle/>
            <a:p>
              <a:endParaRPr/>
            </a:p>
          </p:txBody>
        </p:sp>
        <p:sp>
          <p:nvSpPr>
            <p:cNvPr id="10" name="object 10"/>
            <p:cNvSpPr/>
            <p:nvPr/>
          </p:nvSpPr>
          <p:spPr>
            <a:xfrm>
              <a:off x="1239393" y="1934856"/>
              <a:ext cx="2399665" cy="0"/>
            </a:xfrm>
            <a:custGeom>
              <a:avLst/>
              <a:gdLst/>
              <a:ahLst/>
              <a:cxnLst/>
              <a:rect l="l" t="t" r="r" b="b"/>
              <a:pathLst>
                <a:path w="2399665">
                  <a:moveTo>
                    <a:pt x="0" y="0"/>
                  </a:moveTo>
                  <a:lnTo>
                    <a:pt x="2399645" y="0"/>
                  </a:lnTo>
                </a:path>
              </a:pathLst>
            </a:custGeom>
            <a:ln w="4127">
              <a:solidFill>
                <a:srgbClr val="DCDDDE"/>
              </a:solidFill>
            </a:ln>
          </p:spPr>
          <p:txBody>
            <a:bodyPr wrap="square" lIns="0" tIns="0" rIns="0" bIns="0" rtlCol="0"/>
            <a:lstStyle/>
            <a:p>
              <a:endParaRPr/>
            </a:p>
          </p:txBody>
        </p:sp>
        <p:sp>
          <p:nvSpPr>
            <p:cNvPr id="11" name="object 11"/>
            <p:cNvSpPr/>
            <p:nvPr/>
          </p:nvSpPr>
          <p:spPr>
            <a:xfrm>
              <a:off x="1239393" y="2153680"/>
              <a:ext cx="2399665" cy="0"/>
            </a:xfrm>
            <a:custGeom>
              <a:avLst/>
              <a:gdLst/>
              <a:ahLst/>
              <a:cxnLst/>
              <a:rect l="l" t="t" r="r" b="b"/>
              <a:pathLst>
                <a:path w="2399665">
                  <a:moveTo>
                    <a:pt x="0" y="0"/>
                  </a:moveTo>
                  <a:lnTo>
                    <a:pt x="2399645" y="0"/>
                  </a:lnTo>
                </a:path>
              </a:pathLst>
            </a:custGeom>
            <a:ln w="4127">
              <a:solidFill>
                <a:srgbClr val="DCDDDE"/>
              </a:solidFill>
            </a:ln>
          </p:spPr>
          <p:txBody>
            <a:bodyPr wrap="square" lIns="0" tIns="0" rIns="0" bIns="0" rtlCol="0"/>
            <a:lstStyle/>
            <a:p>
              <a:endParaRPr/>
            </a:p>
          </p:txBody>
        </p:sp>
        <p:sp>
          <p:nvSpPr>
            <p:cNvPr id="12" name="object 12"/>
            <p:cNvSpPr/>
            <p:nvPr/>
          </p:nvSpPr>
          <p:spPr>
            <a:xfrm>
              <a:off x="1239393" y="2372504"/>
              <a:ext cx="2399665" cy="0"/>
            </a:xfrm>
            <a:custGeom>
              <a:avLst/>
              <a:gdLst/>
              <a:ahLst/>
              <a:cxnLst/>
              <a:rect l="l" t="t" r="r" b="b"/>
              <a:pathLst>
                <a:path w="2399665">
                  <a:moveTo>
                    <a:pt x="0" y="0"/>
                  </a:moveTo>
                  <a:lnTo>
                    <a:pt x="2399645" y="0"/>
                  </a:lnTo>
                </a:path>
              </a:pathLst>
            </a:custGeom>
            <a:ln w="4127">
              <a:solidFill>
                <a:srgbClr val="DCDDDE"/>
              </a:solidFill>
            </a:ln>
          </p:spPr>
          <p:txBody>
            <a:bodyPr wrap="square" lIns="0" tIns="0" rIns="0" bIns="0" rtlCol="0"/>
            <a:lstStyle/>
            <a:p>
              <a:endParaRPr/>
            </a:p>
          </p:txBody>
        </p:sp>
        <p:sp>
          <p:nvSpPr>
            <p:cNvPr id="13" name="object 13"/>
            <p:cNvSpPr/>
            <p:nvPr/>
          </p:nvSpPr>
          <p:spPr>
            <a:xfrm>
              <a:off x="1239393" y="2591328"/>
              <a:ext cx="2399665" cy="0"/>
            </a:xfrm>
            <a:custGeom>
              <a:avLst/>
              <a:gdLst/>
              <a:ahLst/>
              <a:cxnLst/>
              <a:rect l="l" t="t" r="r" b="b"/>
              <a:pathLst>
                <a:path w="2399665">
                  <a:moveTo>
                    <a:pt x="0" y="0"/>
                  </a:moveTo>
                  <a:lnTo>
                    <a:pt x="2399645" y="0"/>
                  </a:lnTo>
                </a:path>
              </a:pathLst>
            </a:custGeom>
            <a:ln w="4127">
              <a:solidFill>
                <a:srgbClr val="DCDDDE"/>
              </a:solidFill>
            </a:ln>
          </p:spPr>
          <p:txBody>
            <a:bodyPr wrap="square" lIns="0" tIns="0" rIns="0" bIns="0" rtlCol="0"/>
            <a:lstStyle/>
            <a:p>
              <a:endParaRPr/>
            </a:p>
          </p:txBody>
        </p:sp>
        <p:sp>
          <p:nvSpPr>
            <p:cNvPr id="14" name="object 14"/>
            <p:cNvSpPr/>
            <p:nvPr/>
          </p:nvSpPr>
          <p:spPr>
            <a:xfrm>
              <a:off x="1239393" y="532900"/>
              <a:ext cx="2399665" cy="2279650"/>
            </a:xfrm>
            <a:custGeom>
              <a:avLst/>
              <a:gdLst/>
              <a:ahLst/>
              <a:cxnLst/>
              <a:rect l="l" t="t" r="r" b="b"/>
              <a:pathLst>
                <a:path w="2399665" h="2279650">
                  <a:moveTo>
                    <a:pt x="2399645" y="2279106"/>
                  </a:moveTo>
                  <a:lnTo>
                    <a:pt x="0" y="2279106"/>
                  </a:lnTo>
                  <a:lnTo>
                    <a:pt x="0" y="0"/>
                  </a:lnTo>
                </a:path>
              </a:pathLst>
            </a:custGeom>
            <a:ln w="4127">
              <a:solidFill>
                <a:srgbClr val="231F20"/>
              </a:solidFill>
            </a:ln>
          </p:spPr>
          <p:txBody>
            <a:bodyPr wrap="square" lIns="0" tIns="0" rIns="0" bIns="0" rtlCol="0"/>
            <a:lstStyle/>
            <a:p>
              <a:endParaRPr/>
            </a:p>
          </p:txBody>
        </p:sp>
        <p:sp>
          <p:nvSpPr>
            <p:cNvPr id="15" name="object 15"/>
            <p:cNvSpPr/>
            <p:nvPr/>
          </p:nvSpPr>
          <p:spPr>
            <a:xfrm>
              <a:off x="1458773" y="2812006"/>
              <a:ext cx="0" cy="22860"/>
            </a:xfrm>
            <a:custGeom>
              <a:avLst/>
              <a:gdLst/>
              <a:ahLst/>
              <a:cxnLst/>
              <a:rect l="l" t="t" r="r" b="b"/>
              <a:pathLst>
                <a:path h="22860">
                  <a:moveTo>
                    <a:pt x="0" y="0"/>
                  </a:moveTo>
                  <a:lnTo>
                    <a:pt x="0" y="22255"/>
                  </a:lnTo>
                </a:path>
              </a:pathLst>
            </a:custGeom>
            <a:ln w="4127">
              <a:solidFill>
                <a:srgbClr val="231F20"/>
              </a:solidFill>
            </a:ln>
          </p:spPr>
          <p:txBody>
            <a:bodyPr wrap="square" lIns="0" tIns="0" rIns="0" bIns="0" rtlCol="0"/>
            <a:lstStyle/>
            <a:p>
              <a:endParaRPr/>
            </a:p>
          </p:txBody>
        </p:sp>
        <p:sp>
          <p:nvSpPr>
            <p:cNvPr id="16" name="object 16"/>
            <p:cNvSpPr/>
            <p:nvPr/>
          </p:nvSpPr>
          <p:spPr>
            <a:xfrm>
              <a:off x="1678153" y="2812006"/>
              <a:ext cx="0" cy="22860"/>
            </a:xfrm>
            <a:custGeom>
              <a:avLst/>
              <a:gdLst/>
              <a:ahLst/>
              <a:cxnLst/>
              <a:rect l="l" t="t" r="r" b="b"/>
              <a:pathLst>
                <a:path h="22860">
                  <a:moveTo>
                    <a:pt x="0" y="0"/>
                  </a:moveTo>
                  <a:lnTo>
                    <a:pt x="0" y="22255"/>
                  </a:lnTo>
                </a:path>
              </a:pathLst>
            </a:custGeom>
            <a:ln w="4127">
              <a:solidFill>
                <a:srgbClr val="231F20"/>
              </a:solidFill>
            </a:ln>
          </p:spPr>
          <p:txBody>
            <a:bodyPr wrap="square" lIns="0" tIns="0" rIns="0" bIns="0" rtlCol="0"/>
            <a:lstStyle/>
            <a:p>
              <a:endParaRPr/>
            </a:p>
          </p:txBody>
        </p:sp>
        <p:sp>
          <p:nvSpPr>
            <p:cNvPr id="17" name="object 17"/>
            <p:cNvSpPr/>
            <p:nvPr/>
          </p:nvSpPr>
          <p:spPr>
            <a:xfrm>
              <a:off x="1897533" y="2812006"/>
              <a:ext cx="0" cy="22860"/>
            </a:xfrm>
            <a:custGeom>
              <a:avLst/>
              <a:gdLst/>
              <a:ahLst/>
              <a:cxnLst/>
              <a:rect l="l" t="t" r="r" b="b"/>
              <a:pathLst>
                <a:path h="22860">
                  <a:moveTo>
                    <a:pt x="0" y="0"/>
                  </a:moveTo>
                  <a:lnTo>
                    <a:pt x="0" y="22255"/>
                  </a:lnTo>
                </a:path>
              </a:pathLst>
            </a:custGeom>
            <a:ln w="4127">
              <a:solidFill>
                <a:srgbClr val="231F20"/>
              </a:solidFill>
            </a:ln>
          </p:spPr>
          <p:txBody>
            <a:bodyPr wrap="square" lIns="0" tIns="0" rIns="0" bIns="0" rtlCol="0"/>
            <a:lstStyle/>
            <a:p>
              <a:endParaRPr/>
            </a:p>
          </p:txBody>
        </p:sp>
        <p:sp>
          <p:nvSpPr>
            <p:cNvPr id="18" name="object 18"/>
            <p:cNvSpPr/>
            <p:nvPr/>
          </p:nvSpPr>
          <p:spPr>
            <a:xfrm>
              <a:off x="2116914" y="2812006"/>
              <a:ext cx="0" cy="22860"/>
            </a:xfrm>
            <a:custGeom>
              <a:avLst/>
              <a:gdLst/>
              <a:ahLst/>
              <a:cxnLst/>
              <a:rect l="l" t="t" r="r" b="b"/>
              <a:pathLst>
                <a:path h="22860">
                  <a:moveTo>
                    <a:pt x="0" y="0"/>
                  </a:moveTo>
                  <a:lnTo>
                    <a:pt x="0" y="22255"/>
                  </a:lnTo>
                </a:path>
              </a:pathLst>
            </a:custGeom>
            <a:ln w="4127">
              <a:solidFill>
                <a:srgbClr val="231F20"/>
              </a:solidFill>
            </a:ln>
          </p:spPr>
          <p:txBody>
            <a:bodyPr wrap="square" lIns="0" tIns="0" rIns="0" bIns="0" rtlCol="0"/>
            <a:lstStyle/>
            <a:p>
              <a:endParaRPr/>
            </a:p>
          </p:txBody>
        </p:sp>
        <p:sp>
          <p:nvSpPr>
            <p:cNvPr id="19" name="object 19"/>
            <p:cNvSpPr/>
            <p:nvPr/>
          </p:nvSpPr>
          <p:spPr>
            <a:xfrm>
              <a:off x="2336294" y="2812006"/>
              <a:ext cx="0" cy="22860"/>
            </a:xfrm>
            <a:custGeom>
              <a:avLst/>
              <a:gdLst/>
              <a:ahLst/>
              <a:cxnLst/>
              <a:rect l="l" t="t" r="r" b="b"/>
              <a:pathLst>
                <a:path h="22860">
                  <a:moveTo>
                    <a:pt x="0" y="0"/>
                  </a:moveTo>
                  <a:lnTo>
                    <a:pt x="0" y="22255"/>
                  </a:lnTo>
                </a:path>
              </a:pathLst>
            </a:custGeom>
            <a:ln w="4127">
              <a:solidFill>
                <a:srgbClr val="231F20"/>
              </a:solidFill>
            </a:ln>
          </p:spPr>
          <p:txBody>
            <a:bodyPr wrap="square" lIns="0" tIns="0" rIns="0" bIns="0" rtlCol="0"/>
            <a:lstStyle/>
            <a:p>
              <a:endParaRPr/>
            </a:p>
          </p:txBody>
        </p:sp>
        <p:sp>
          <p:nvSpPr>
            <p:cNvPr id="20" name="object 20"/>
            <p:cNvSpPr/>
            <p:nvPr/>
          </p:nvSpPr>
          <p:spPr>
            <a:xfrm>
              <a:off x="2555675" y="2812006"/>
              <a:ext cx="0" cy="22860"/>
            </a:xfrm>
            <a:custGeom>
              <a:avLst/>
              <a:gdLst/>
              <a:ahLst/>
              <a:cxnLst/>
              <a:rect l="l" t="t" r="r" b="b"/>
              <a:pathLst>
                <a:path h="22860">
                  <a:moveTo>
                    <a:pt x="0" y="0"/>
                  </a:moveTo>
                  <a:lnTo>
                    <a:pt x="0" y="22255"/>
                  </a:lnTo>
                </a:path>
              </a:pathLst>
            </a:custGeom>
            <a:ln w="4127">
              <a:solidFill>
                <a:srgbClr val="231F20"/>
              </a:solidFill>
            </a:ln>
          </p:spPr>
          <p:txBody>
            <a:bodyPr wrap="square" lIns="0" tIns="0" rIns="0" bIns="0" rtlCol="0"/>
            <a:lstStyle/>
            <a:p>
              <a:endParaRPr/>
            </a:p>
          </p:txBody>
        </p:sp>
        <p:sp>
          <p:nvSpPr>
            <p:cNvPr id="21" name="object 21"/>
            <p:cNvSpPr/>
            <p:nvPr/>
          </p:nvSpPr>
          <p:spPr>
            <a:xfrm>
              <a:off x="2775055" y="2812006"/>
              <a:ext cx="0" cy="22860"/>
            </a:xfrm>
            <a:custGeom>
              <a:avLst/>
              <a:gdLst/>
              <a:ahLst/>
              <a:cxnLst/>
              <a:rect l="l" t="t" r="r" b="b"/>
              <a:pathLst>
                <a:path h="22860">
                  <a:moveTo>
                    <a:pt x="0" y="0"/>
                  </a:moveTo>
                  <a:lnTo>
                    <a:pt x="0" y="22255"/>
                  </a:lnTo>
                </a:path>
              </a:pathLst>
            </a:custGeom>
            <a:ln w="4127">
              <a:solidFill>
                <a:srgbClr val="231F20"/>
              </a:solidFill>
            </a:ln>
          </p:spPr>
          <p:txBody>
            <a:bodyPr wrap="square" lIns="0" tIns="0" rIns="0" bIns="0" rtlCol="0"/>
            <a:lstStyle/>
            <a:p>
              <a:endParaRPr/>
            </a:p>
          </p:txBody>
        </p:sp>
        <p:sp>
          <p:nvSpPr>
            <p:cNvPr id="22" name="object 22"/>
            <p:cNvSpPr/>
            <p:nvPr/>
          </p:nvSpPr>
          <p:spPr>
            <a:xfrm>
              <a:off x="2994435" y="2812006"/>
              <a:ext cx="0" cy="22860"/>
            </a:xfrm>
            <a:custGeom>
              <a:avLst/>
              <a:gdLst/>
              <a:ahLst/>
              <a:cxnLst/>
              <a:rect l="l" t="t" r="r" b="b"/>
              <a:pathLst>
                <a:path h="22860">
                  <a:moveTo>
                    <a:pt x="0" y="0"/>
                  </a:moveTo>
                  <a:lnTo>
                    <a:pt x="0" y="22255"/>
                  </a:lnTo>
                </a:path>
              </a:pathLst>
            </a:custGeom>
            <a:ln w="4127">
              <a:solidFill>
                <a:srgbClr val="231F20"/>
              </a:solidFill>
            </a:ln>
          </p:spPr>
          <p:txBody>
            <a:bodyPr wrap="square" lIns="0" tIns="0" rIns="0" bIns="0" rtlCol="0"/>
            <a:lstStyle/>
            <a:p>
              <a:endParaRPr/>
            </a:p>
          </p:txBody>
        </p:sp>
        <p:sp>
          <p:nvSpPr>
            <p:cNvPr id="23" name="object 23"/>
            <p:cNvSpPr/>
            <p:nvPr/>
          </p:nvSpPr>
          <p:spPr>
            <a:xfrm>
              <a:off x="3213815" y="2812006"/>
              <a:ext cx="0" cy="22860"/>
            </a:xfrm>
            <a:custGeom>
              <a:avLst/>
              <a:gdLst/>
              <a:ahLst/>
              <a:cxnLst/>
              <a:rect l="l" t="t" r="r" b="b"/>
              <a:pathLst>
                <a:path h="22860">
                  <a:moveTo>
                    <a:pt x="0" y="0"/>
                  </a:moveTo>
                  <a:lnTo>
                    <a:pt x="0" y="22255"/>
                  </a:lnTo>
                </a:path>
              </a:pathLst>
            </a:custGeom>
            <a:ln w="4127">
              <a:solidFill>
                <a:srgbClr val="231F20"/>
              </a:solidFill>
            </a:ln>
          </p:spPr>
          <p:txBody>
            <a:bodyPr wrap="square" lIns="0" tIns="0" rIns="0" bIns="0" rtlCol="0"/>
            <a:lstStyle/>
            <a:p>
              <a:endParaRPr/>
            </a:p>
          </p:txBody>
        </p:sp>
        <p:sp>
          <p:nvSpPr>
            <p:cNvPr id="24" name="object 24"/>
            <p:cNvSpPr/>
            <p:nvPr/>
          </p:nvSpPr>
          <p:spPr>
            <a:xfrm>
              <a:off x="3433195" y="2812006"/>
              <a:ext cx="0" cy="22860"/>
            </a:xfrm>
            <a:custGeom>
              <a:avLst/>
              <a:gdLst/>
              <a:ahLst/>
              <a:cxnLst/>
              <a:rect l="l" t="t" r="r" b="b"/>
              <a:pathLst>
                <a:path h="22860">
                  <a:moveTo>
                    <a:pt x="0" y="0"/>
                  </a:moveTo>
                  <a:lnTo>
                    <a:pt x="0" y="22255"/>
                  </a:lnTo>
                </a:path>
              </a:pathLst>
            </a:custGeom>
            <a:ln w="4127">
              <a:solidFill>
                <a:srgbClr val="231F20"/>
              </a:solidFill>
            </a:ln>
          </p:spPr>
          <p:txBody>
            <a:bodyPr wrap="square" lIns="0" tIns="0" rIns="0" bIns="0" rtlCol="0"/>
            <a:lstStyle/>
            <a:p>
              <a:endParaRPr/>
            </a:p>
          </p:txBody>
        </p:sp>
        <p:sp>
          <p:nvSpPr>
            <p:cNvPr id="25" name="object 25"/>
            <p:cNvSpPr/>
            <p:nvPr/>
          </p:nvSpPr>
          <p:spPr>
            <a:xfrm>
              <a:off x="1215750" y="2591328"/>
              <a:ext cx="24130" cy="0"/>
            </a:xfrm>
            <a:custGeom>
              <a:avLst/>
              <a:gdLst/>
              <a:ahLst/>
              <a:cxnLst/>
              <a:rect l="l" t="t" r="r" b="b"/>
              <a:pathLst>
                <a:path w="24130">
                  <a:moveTo>
                    <a:pt x="23642" y="0"/>
                  </a:moveTo>
                  <a:lnTo>
                    <a:pt x="0" y="0"/>
                  </a:lnTo>
                </a:path>
              </a:pathLst>
            </a:custGeom>
            <a:ln w="4127">
              <a:solidFill>
                <a:srgbClr val="231F20"/>
              </a:solidFill>
            </a:ln>
          </p:spPr>
          <p:txBody>
            <a:bodyPr wrap="square" lIns="0" tIns="0" rIns="0" bIns="0" rtlCol="0"/>
            <a:lstStyle/>
            <a:p>
              <a:endParaRPr/>
            </a:p>
          </p:txBody>
        </p:sp>
        <p:sp>
          <p:nvSpPr>
            <p:cNvPr id="26" name="object 26"/>
            <p:cNvSpPr/>
            <p:nvPr/>
          </p:nvSpPr>
          <p:spPr>
            <a:xfrm>
              <a:off x="1215750" y="2372504"/>
              <a:ext cx="24130" cy="0"/>
            </a:xfrm>
            <a:custGeom>
              <a:avLst/>
              <a:gdLst/>
              <a:ahLst/>
              <a:cxnLst/>
              <a:rect l="l" t="t" r="r" b="b"/>
              <a:pathLst>
                <a:path w="24130">
                  <a:moveTo>
                    <a:pt x="23642" y="0"/>
                  </a:moveTo>
                  <a:lnTo>
                    <a:pt x="0" y="0"/>
                  </a:lnTo>
                </a:path>
              </a:pathLst>
            </a:custGeom>
            <a:ln w="4127">
              <a:solidFill>
                <a:srgbClr val="231F20"/>
              </a:solidFill>
            </a:ln>
          </p:spPr>
          <p:txBody>
            <a:bodyPr wrap="square" lIns="0" tIns="0" rIns="0" bIns="0" rtlCol="0"/>
            <a:lstStyle/>
            <a:p>
              <a:endParaRPr/>
            </a:p>
          </p:txBody>
        </p:sp>
        <p:sp>
          <p:nvSpPr>
            <p:cNvPr id="27" name="object 27"/>
            <p:cNvSpPr/>
            <p:nvPr/>
          </p:nvSpPr>
          <p:spPr>
            <a:xfrm>
              <a:off x="1215750" y="2153680"/>
              <a:ext cx="24130" cy="0"/>
            </a:xfrm>
            <a:custGeom>
              <a:avLst/>
              <a:gdLst/>
              <a:ahLst/>
              <a:cxnLst/>
              <a:rect l="l" t="t" r="r" b="b"/>
              <a:pathLst>
                <a:path w="24130">
                  <a:moveTo>
                    <a:pt x="23642" y="0"/>
                  </a:moveTo>
                  <a:lnTo>
                    <a:pt x="0" y="0"/>
                  </a:lnTo>
                </a:path>
              </a:pathLst>
            </a:custGeom>
            <a:ln w="4127">
              <a:solidFill>
                <a:srgbClr val="231F20"/>
              </a:solidFill>
            </a:ln>
          </p:spPr>
          <p:txBody>
            <a:bodyPr wrap="square" lIns="0" tIns="0" rIns="0" bIns="0" rtlCol="0"/>
            <a:lstStyle/>
            <a:p>
              <a:endParaRPr/>
            </a:p>
          </p:txBody>
        </p:sp>
        <p:sp>
          <p:nvSpPr>
            <p:cNvPr id="28" name="object 28"/>
            <p:cNvSpPr/>
            <p:nvPr/>
          </p:nvSpPr>
          <p:spPr>
            <a:xfrm>
              <a:off x="1215750" y="1934856"/>
              <a:ext cx="24130" cy="0"/>
            </a:xfrm>
            <a:custGeom>
              <a:avLst/>
              <a:gdLst/>
              <a:ahLst/>
              <a:cxnLst/>
              <a:rect l="l" t="t" r="r" b="b"/>
              <a:pathLst>
                <a:path w="24130">
                  <a:moveTo>
                    <a:pt x="23642" y="0"/>
                  </a:moveTo>
                  <a:lnTo>
                    <a:pt x="0" y="0"/>
                  </a:lnTo>
                </a:path>
              </a:pathLst>
            </a:custGeom>
            <a:ln w="4127">
              <a:solidFill>
                <a:srgbClr val="231F20"/>
              </a:solidFill>
            </a:ln>
          </p:spPr>
          <p:txBody>
            <a:bodyPr wrap="square" lIns="0" tIns="0" rIns="0" bIns="0" rtlCol="0"/>
            <a:lstStyle/>
            <a:p>
              <a:endParaRPr/>
            </a:p>
          </p:txBody>
        </p:sp>
        <p:sp>
          <p:nvSpPr>
            <p:cNvPr id="29" name="object 29"/>
            <p:cNvSpPr/>
            <p:nvPr/>
          </p:nvSpPr>
          <p:spPr>
            <a:xfrm>
              <a:off x="1215750" y="1716032"/>
              <a:ext cx="24130" cy="0"/>
            </a:xfrm>
            <a:custGeom>
              <a:avLst/>
              <a:gdLst/>
              <a:ahLst/>
              <a:cxnLst/>
              <a:rect l="l" t="t" r="r" b="b"/>
              <a:pathLst>
                <a:path w="24130">
                  <a:moveTo>
                    <a:pt x="23642" y="0"/>
                  </a:moveTo>
                  <a:lnTo>
                    <a:pt x="0" y="0"/>
                  </a:lnTo>
                </a:path>
              </a:pathLst>
            </a:custGeom>
            <a:ln w="4127">
              <a:solidFill>
                <a:srgbClr val="231F20"/>
              </a:solidFill>
            </a:ln>
          </p:spPr>
          <p:txBody>
            <a:bodyPr wrap="square" lIns="0" tIns="0" rIns="0" bIns="0" rtlCol="0"/>
            <a:lstStyle/>
            <a:p>
              <a:endParaRPr/>
            </a:p>
          </p:txBody>
        </p:sp>
        <p:sp>
          <p:nvSpPr>
            <p:cNvPr id="30" name="object 30"/>
            <p:cNvSpPr/>
            <p:nvPr/>
          </p:nvSpPr>
          <p:spPr>
            <a:xfrm>
              <a:off x="1215750" y="1497208"/>
              <a:ext cx="24130" cy="0"/>
            </a:xfrm>
            <a:custGeom>
              <a:avLst/>
              <a:gdLst/>
              <a:ahLst/>
              <a:cxnLst/>
              <a:rect l="l" t="t" r="r" b="b"/>
              <a:pathLst>
                <a:path w="24130">
                  <a:moveTo>
                    <a:pt x="23642" y="0"/>
                  </a:moveTo>
                  <a:lnTo>
                    <a:pt x="0" y="0"/>
                  </a:lnTo>
                </a:path>
              </a:pathLst>
            </a:custGeom>
            <a:ln w="4127">
              <a:solidFill>
                <a:srgbClr val="231F20"/>
              </a:solidFill>
            </a:ln>
          </p:spPr>
          <p:txBody>
            <a:bodyPr wrap="square" lIns="0" tIns="0" rIns="0" bIns="0" rtlCol="0"/>
            <a:lstStyle/>
            <a:p>
              <a:endParaRPr/>
            </a:p>
          </p:txBody>
        </p:sp>
        <p:sp>
          <p:nvSpPr>
            <p:cNvPr id="31" name="object 31"/>
            <p:cNvSpPr/>
            <p:nvPr/>
          </p:nvSpPr>
          <p:spPr>
            <a:xfrm>
              <a:off x="1215750" y="1278385"/>
              <a:ext cx="24130" cy="0"/>
            </a:xfrm>
            <a:custGeom>
              <a:avLst/>
              <a:gdLst/>
              <a:ahLst/>
              <a:cxnLst/>
              <a:rect l="l" t="t" r="r" b="b"/>
              <a:pathLst>
                <a:path w="24130">
                  <a:moveTo>
                    <a:pt x="23642" y="0"/>
                  </a:moveTo>
                  <a:lnTo>
                    <a:pt x="0" y="0"/>
                  </a:lnTo>
                </a:path>
              </a:pathLst>
            </a:custGeom>
            <a:ln w="4127">
              <a:solidFill>
                <a:srgbClr val="231F20"/>
              </a:solidFill>
            </a:ln>
          </p:spPr>
          <p:txBody>
            <a:bodyPr wrap="square" lIns="0" tIns="0" rIns="0" bIns="0" rtlCol="0"/>
            <a:lstStyle/>
            <a:p>
              <a:endParaRPr/>
            </a:p>
          </p:txBody>
        </p:sp>
        <p:sp>
          <p:nvSpPr>
            <p:cNvPr id="32" name="object 32"/>
            <p:cNvSpPr/>
            <p:nvPr/>
          </p:nvSpPr>
          <p:spPr>
            <a:xfrm>
              <a:off x="1215750" y="1059560"/>
              <a:ext cx="24130" cy="0"/>
            </a:xfrm>
            <a:custGeom>
              <a:avLst/>
              <a:gdLst/>
              <a:ahLst/>
              <a:cxnLst/>
              <a:rect l="l" t="t" r="r" b="b"/>
              <a:pathLst>
                <a:path w="24130">
                  <a:moveTo>
                    <a:pt x="23642" y="0"/>
                  </a:moveTo>
                  <a:lnTo>
                    <a:pt x="0" y="0"/>
                  </a:lnTo>
                </a:path>
              </a:pathLst>
            </a:custGeom>
            <a:ln w="4127">
              <a:solidFill>
                <a:srgbClr val="231F20"/>
              </a:solidFill>
            </a:ln>
          </p:spPr>
          <p:txBody>
            <a:bodyPr wrap="square" lIns="0" tIns="0" rIns="0" bIns="0" rtlCol="0"/>
            <a:lstStyle/>
            <a:p>
              <a:endParaRPr/>
            </a:p>
          </p:txBody>
        </p:sp>
        <p:sp>
          <p:nvSpPr>
            <p:cNvPr id="33" name="object 33"/>
            <p:cNvSpPr/>
            <p:nvPr/>
          </p:nvSpPr>
          <p:spPr>
            <a:xfrm>
              <a:off x="1215750" y="840737"/>
              <a:ext cx="24130" cy="0"/>
            </a:xfrm>
            <a:custGeom>
              <a:avLst/>
              <a:gdLst/>
              <a:ahLst/>
              <a:cxnLst/>
              <a:rect l="l" t="t" r="r" b="b"/>
              <a:pathLst>
                <a:path w="24130">
                  <a:moveTo>
                    <a:pt x="23642" y="0"/>
                  </a:moveTo>
                  <a:lnTo>
                    <a:pt x="0" y="0"/>
                  </a:lnTo>
                </a:path>
              </a:pathLst>
            </a:custGeom>
            <a:ln w="4127">
              <a:solidFill>
                <a:srgbClr val="231F20"/>
              </a:solidFill>
            </a:ln>
          </p:spPr>
          <p:txBody>
            <a:bodyPr wrap="square" lIns="0" tIns="0" rIns="0" bIns="0" rtlCol="0"/>
            <a:lstStyle/>
            <a:p>
              <a:endParaRPr/>
            </a:p>
          </p:txBody>
        </p:sp>
        <p:sp>
          <p:nvSpPr>
            <p:cNvPr id="34" name="object 34"/>
            <p:cNvSpPr/>
            <p:nvPr/>
          </p:nvSpPr>
          <p:spPr>
            <a:xfrm>
              <a:off x="1215750" y="621912"/>
              <a:ext cx="24130" cy="0"/>
            </a:xfrm>
            <a:custGeom>
              <a:avLst/>
              <a:gdLst/>
              <a:ahLst/>
              <a:cxnLst/>
              <a:rect l="l" t="t" r="r" b="b"/>
              <a:pathLst>
                <a:path w="24130">
                  <a:moveTo>
                    <a:pt x="23642" y="0"/>
                  </a:moveTo>
                  <a:lnTo>
                    <a:pt x="0" y="0"/>
                  </a:lnTo>
                </a:path>
              </a:pathLst>
            </a:custGeom>
            <a:ln w="4127">
              <a:solidFill>
                <a:srgbClr val="231F20"/>
              </a:solidFill>
            </a:ln>
          </p:spPr>
          <p:txBody>
            <a:bodyPr wrap="square" lIns="0" tIns="0" rIns="0" bIns="0" rtlCol="0"/>
            <a:lstStyle/>
            <a:p>
              <a:endParaRPr/>
            </a:p>
          </p:txBody>
        </p:sp>
      </p:grpSp>
      <p:sp>
        <p:nvSpPr>
          <p:cNvPr id="35" name="object 35"/>
          <p:cNvSpPr txBox="1"/>
          <p:nvPr/>
        </p:nvSpPr>
        <p:spPr>
          <a:xfrm>
            <a:off x="1193808" y="2811992"/>
            <a:ext cx="62230" cy="104775"/>
          </a:xfrm>
          <a:prstGeom prst="rect">
            <a:avLst/>
          </a:prstGeom>
        </p:spPr>
        <p:txBody>
          <a:bodyPr vert="horz" wrap="square" lIns="0" tIns="15240" rIns="0" bIns="0" rtlCol="0">
            <a:spAutoFit/>
          </a:bodyPr>
          <a:lstStyle/>
          <a:p>
            <a:pPr marL="12700">
              <a:lnSpc>
                <a:spcPct val="100000"/>
              </a:lnSpc>
              <a:spcBef>
                <a:spcPts val="120"/>
              </a:spcBef>
            </a:pPr>
            <a:r>
              <a:rPr sz="500" spc="-50" dirty="0">
                <a:solidFill>
                  <a:srgbClr val="231F20"/>
                </a:solidFill>
                <a:latin typeface="Arial MT"/>
                <a:cs typeface="Arial MT"/>
              </a:rPr>
              <a:t>0</a:t>
            </a:r>
            <a:endParaRPr sz="500">
              <a:latin typeface="Arial MT"/>
              <a:cs typeface="Arial MT"/>
            </a:endParaRPr>
          </a:p>
        </p:txBody>
      </p:sp>
      <p:sp>
        <p:nvSpPr>
          <p:cNvPr id="36" name="object 36"/>
          <p:cNvSpPr txBox="1"/>
          <p:nvPr/>
        </p:nvSpPr>
        <p:spPr>
          <a:xfrm>
            <a:off x="1063761" y="555317"/>
            <a:ext cx="2252345" cy="2250440"/>
          </a:xfrm>
          <a:prstGeom prst="rect">
            <a:avLst/>
          </a:prstGeom>
        </p:spPr>
        <p:txBody>
          <a:bodyPr vert="horz" wrap="square" lIns="0" tIns="15240" rIns="0" bIns="0" rtlCol="0">
            <a:spAutoFit/>
          </a:bodyPr>
          <a:lstStyle/>
          <a:p>
            <a:pPr marL="12700">
              <a:lnSpc>
                <a:spcPct val="100000"/>
              </a:lnSpc>
              <a:spcBef>
                <a:spcPts val="120"/>
              </a:spcBef>
            </a:pPr>
            <a:r>
              <a:rPr sz="500" spc="-25" dirty="0">
                <a:solidFill>
                  <a:srgbClr val="231F20"/>
                </a:solidFill>
                <a:latin typeface="Arial MT"/>
                <a:cs typeface="Arial MT"/>
              </a:rPr>
              <a:t>100</a:t>
            </a:r>
            <a:endParaRPr sz="500">
              <a:latin typeface="Arial MT"/>
              <a:cs typeface="Arial MT"/>
            </a:endParaRPr>
          </a:p>
          <a:p>
            <a:pPr>
              <a:lnSpc>
                <a:spcPct val="100000"/>
              </a:lnSpc>
              <a:spcBef>
                <a:spcPts val="560"/>
              </a:spcBef>
            </a:pPr>
            <a:endParaRPr sz="500">
              <a:latin typeface="Arial MT"/>
              <a:cs typeface="Arial MT"/>
            </a:endParaRPr>
          </a:p>
          <a:p>
            <a:pPr marL="48895">
              <a:lnSpc>
                <a:spcPct val="100000"/>
              </a:lnSpc>
            </a:pPr>
            <a:r>
              <a:rPr sz="500" spc="-25" dirty="0">
                <a:solidFill>
                  <a:srgbClr val="231F20"/>
                </a:solidFill>
                <a:latin typeface="Arial MT"/>
                <a:cs typeface="Arial MT"/>
              </a:rPr>
              <a:t>90</a:t>
            </a:r>
            <a:endParaRPr sz="500">
              <a:latin typeface="Arial MT"/>
              <a:cs typeface="Arial MT"/>
            </a:endParaRPr>
          </a:p>
          <a:p>
            <a:pPr>
              <a:lnSpc>
                <a:spcPct val="100000"/>
              </a:lnSpc>
              <a:spcBef>
                <a:spcPts val="565"/>
              </a:spcBef>
            </a:pPr>
            <a:endParaRPr sz="500">
              <a:latin typeface="Arial MT"/>
              <a:cs typeface="Arial MT"/>
            </a:endParaRPr>
          </a:p>
          <a:p>
            <a:pPr marL="48895">
              <a:lnSpc>
                <a:spcPct val="100000"/>
              </a:lnSpc>
            </a:pPr>
            <a:r>
              <a:rPr sz="500" spc="-25" dirty="0">
                <a:solidFill>
                  <a:srgbClr val="231F20"/>
                </a:solidFill>
                <a:latin typeface="Arial MT"/>
                <a:cs typeface="Arial MT"/>
              </a:rPr>
              <a:t>80</a:t>
            </a:r>
            <a:endParaRPr sz="500">
              <a:latin typeface="Arial MT"/>
              <a:cs typeface="Arial MT"/>
            </a:endParaRPr>
          </a:p>
          <a:p>
            <a:pPr>
              <a:lnSpc>
                <a:spcPct val="100000"/>
              </a:lnSpc>
              <a:spcBef>
                <a:spcPts val="565"/>
              </a:spcBef>
            </a:pPr>
            <a:endParaRPr sz="500">
              <a:latin typeface="Arial MT"/>
              <a:cs typeface="Arial MT"/>
            </a:endParaRPr>
          </a:p>
          <a:p>
            <a:pPr marL="48895">
              <a:lnSpc>
                <a:spcPct val="100000"/>
              </a:lnSpc>
            </a:pPr>
            <a:r>
              <a:rPr sz="500" spc="-25" dirty="0">
                <a:solidFill>
                  <a:srgbClr val="231F20"/>
                </a:solidFill>
                <a:latin typeface="Arial MT"/>
                <a:cs typeface="Arial MT"/>
              </a:rPr>
              <a:t>70</a:t>
            </a:r>
            <a:endParaRPr sz="500">
              <a:latin typeface="Arial MT"/>
              <a:cs typeface="Arial MT"/>
            </a:endParaRPr>
          </a:p>
          <a:p>
            <a:pPr>
              <a:lnSpc>
                <a:spcPct val="100000"/>
              </a:lnSpc>
              <a:spcBef>
                <a:spcPts val="560"/>
              </a:spcBef>
            </a:pPr>
            <a:endParaRPr sz="500">
              <a:latin typeface="Arial MT"/>
              <a:cs typeface="Arial MT"/>
            </a:endParaRPr>
          </a:p>
          <a:p>
            <a:pPr marL="48895">
              <a:lnSpc>
                <a:spcPct val="100000"/>
              </a:lnSpc>
            </a:pPr>
            <a:r>
              <a:rPr sz="500" spc="-25" dirty="0">
                <a:solidFill>
                  <a:srgbClr val="231F20"/>
                </a:solidFill>
                <a:latin typeface="Arial MT"/>
                <a:cs typeface="Arial MT"/>
              </a:rPr>
              <a:t>60</a:t>
            </a:r>
            <a:endParaRPr sz="500">
              <a:latin typeface="Arial MT"/>
              <a:cs typeface="Arial MT"/>
            </a:endParaRPr>
          </a:p>
          <a:p>
            <a:pPr>
              <a:lnSpc>
                <a:spcPct val="100000"/>
              </a:lnSpc>
              <a:spcBef>
                <a:spcPts val="565"/>
              </a:spcBef>
            </a:pPr>
            <a:endParaRPr sz="500">
              <a:latin typeface="Arial MT"/>
              <a:cs typeface="Arial MT"/>
            </a:endParaRPr>
          </a:p>
          <a:p>
            <a:pPr marL="48895">
              <a:lnSpc>
                <a:spcPct val="100000"/>
              </a:lnSpc>
            </a:pPr>
            <a:r>
              <a:rPr sz="500" spc="-25" dirty="0">
                <a:solidFill>
                  <a:srgbClr val="231F20"/>
                </a:solidFill>
                <a:latin typeface="Arial MT"/>
                <a:cs typeface="Arial MT"/>
              </a:rPr>
              <a:t>50</a:t>
            </a:r>
            <a:endParaRPr sz="500">
              <a:latin typeface="Arial MT"/>
              <a:cs typeface="Arial MT"/>
            </a:endParaRPr>
          </a:p>
          <a:p>
            <a:pPr>
              <a:lnSpc>
                <a:spcPct val="100000"/>
              </a:lnSpc>
              <a:spcBef>
                <a:spcPts val="565"/>
              </a:spcBef>
            </a:pPr>
            <a:endParaRPr sz="500">
              <a:latin typeface="Arial MT"/>
              <a:cs typeface="Arial MT"/>
            </a:endParaRPr>
          </a:p>
          <a:p>
            <a:pPr marL="48895">
              <a:lnSpc>
                <a:spcPct val="100000"/>
              </a:lnSpc>
            </a:pPr>
            <a:r>
              <a:rPr sz="500" spc="-25" dirty="0">
                <a:solidFill>
                  <a:srgbClr val="231F20"/>
                </a:solidFill>
                <a:latin typeface="Arial MT"/>
                <a:cs typeface="Arial MT"/>
              </a:rPr>
              <a:t>40</a:t>
            </a:r>
            <a:endParaRPr sz="500">
              <a:latin typeface="Arial MT"/>
              <a:cs typeface="Arial MT"/>
            </a:endParaRPr>
          </a:p>
          <a:p>
            <a:pPr>
              <a:lnSpc>
                <a:spcPct val="100000"/>
              </a:lnSpc>
              <a:spcBef>
                <a:spcPts val="560"/>
              </a:spcBef>
            </a:pPr>
            <a:endParaRPr sz="500">
              <a:latin typeface="Arial MT"/>
              <a:cs typeface="Arial MT"/>
            </a:endParaRPr>
          </a:p>
          <a:p>
            <a:pPr marL="48895">
              <a:lnSpc>
                <a:spcPct val="100000"/>
              </a:lnSpc>
            </a:pPr>
            <a:r>
              <a:rPr sz="500" spc="-25" dirty="0">
                <a:solidFill>
                  <a:srgbClr val="231F20"/>
                </a:solidFill>
                <a:latin typeface="Arial MT"/>
                <a:cs typeface="Arial MT"/>
              </a:rPr>
              <a:t>30</a:t>
            </a:r>
            <a:endParaRPr sz="500">
              <a:latin typeface="Arial MT"/>
              <a:cs typeface="Arial MT"/>
            </a:endParaRPr>
          </a:p>
          <a:p>
            <a:pPr>
              <a:lnSpc>
                <a:spcPct val="100000"/>
              </a:lnSpc>
              <a:spcBef>
                <a:spcPts val="565"/>
              </a:spcBef>
            </a:pPr>
            <a:endParaRPr sz="500">
              <a:latin typeface="Arial MT"/>
              <a:cs typeface="Arial MT"/>
            </a:endParaRPr>
          </a:p>
          <a:p>
            <a:pPr marL="48895">
              <a:lnSpc>
                <a:spcPct val="100000"/>
              </a:lnSpc>
            </a:pPr>
            <a:r>
              <a:rPr sz="500" spc="-25" dirty="0">
                <a:solidFill>
                  <a:srgbClr val="231F20"/>
                </a:solidFill>
                <a:latin typeface="Arial MT"/>
                <a:cs typeface="Arial MT"/>
              </a:rPr>
              <a:t>20</a:t>
            </a:r>
            <a:endParaRPr sz="500">
              <a:latin typeface="Arial MT"/>
              <a:cs typeface="Arial MT"/>
            </a:endParaRPr>
          </a:p>
          <a:p>
            <a:pPr>
              <a:lnSpc>
                <a:spcPct val="100000"/>
              </a:lnSpc>
              <a:spcBef>
                <a:spcPts val="565"/>
              </a:spcBef>
            </a:pPr>
            <a:endParaRPr sz="500">
              <a:latin typeface="Arial MT"/>
              <a:cs typeface="Arial MT"/>
            </a:endParaRPr>
          </a:p>
          <a:p>
            <a:pPr marL="48895">
              <a:lnSpc>
                <a:spcPct val="100000"/>
              </a:lnSpc>
            </a:pPr>
            <a:r>
              <a:rPr sz="500" spc="-25" dirty="0">
                <a:solidFill>
                  <a:srgbClr val="231F20"/>
                </a:solidFill>
                <a:latin typeface="Arial MT"/>
                <a:cs typeface="Arial MT"/>
              </a:rPr>
              <a:t>10</a:t>
            </a:r>
            <a:endParaRPr sz="500">
              <a:latin typeface="Arial MT"/>
              <a:cs typeface="Arial MT"/>
            </a:endParaRPr>
          </a:p>
          <a:p>
            <a:pPr>
              <a:lnSpc>
                <a:spcPct val="100000"/>
              </a:lnSpc>
              <a:spcBef>
                <a:spcPts val="200"/>
              </a:spcBef>
            </a:pPr>
            <a:endParaRPr sz="500">
              <a:latin typeface="Arial MT"/>
              <a:cs typeface="Arial MT"/>
            </a:endParaRPr>
          </a:p>
          <a:p>
            <a:pPr marL="318770">
              <a:lnSpc>
                <a:spcPct val="100000"/>
              </a:lnSpc>
            </a:pPr>
            <a:r>
              <a:rPr sz="400" dirty="0">
                <a:solidFill>
                  <a:srgbClr val="231F20"/>
                </a:solidFill>
                <a:latin typeface="Arial MT"/>
                <a:cs typeface="Arial MT"/>
              </a:rPr>
              <a:t>$1,261</a:t>
            </a:r>
            <a:r>
              <a:rPr sz="400" spc="365" dirty="0">
                <a:solidFill>
                  <a:srgbClr val="231F20"/>
                </a:solidFill>
                <a:latin typeface="Arial MT"/>
                <a:cs typeface="Arial MT"/>
              </a:rPr>
              <a:t> </a:t>
            </a:r>
            <a:r>
              <a:rPr sz="400" dirty="0">
                <a:solidFill>
                  <a:srgbClr val="231F20"/>
                </a:solidFill>
                <a:latin typeface="Arial MT"/>
                <a:cs typeface="Arial MT"/>
              </a:rPr>
              <a:t>$1,975</a:t>
            </a:r>
            <a:r>
              <a:rPr sz="400" spc="365" dirty="0">
                <a:solidFill>
                  <a:srgbClr val="231F20"/>
                </a:solidFill>
                <a:latin typeface="Arial MT"/>
                <a:cs typeface="Arial MT"/>
              </a:rPr>
              <a:t> </a:t>
            </a:r>
            <a:r>
              <a:rPr sz="400" dirty="0">
                <a:solidFill>
                  <a:srgbClr val="231F20"/>
                </a:solidFill>
                <a:latin typeface="Arial MT"/>
                <a:cs typeface="Arial MT"/>
              </a:rPr>
              <a:t>$2,896</a:t>
            </a:r>
            <a:r>
              <a:rPr sz="400" spc="365" dirty="0">
                <a:solidFill>
                  <a:srgbClr val="231F20"/>
                </a:solidFill>
                <a:latin typeface="Arial MT"/>
                <a:cs typeface="Arial MT"/>
              </a:rPr>
              <a:t> </a:t>
            </a:r>
            <a:r>
              <a:rPr sz="400" dirty="0">
                <a:solidFill>
                  <a:srgbClr val="231F20"/>
                </a:solidFill>
                <a:latin typeface="Arial MT"/>
                <a:cs typeface="Arial MT"/>
              </a:rPr>
              <a:t>$4,112</a:t>
            </a:r>
            <a:r>
              <a:rPr sz="400" spc="365" dirty="0">
                <a:solidFill>
                  <a:srgbClr val="231F20"/>
                </a:solidFill>
                <a:latin typeface="Arial MT"/>
                <a:cs typeface="Arial MT"/>
              </a:rPr>
              <a:t> </a:t>
            </a:r>
            <a:r>
              <a:rPr sz="400" dirty="0">
                <a:solidFill>
                  <a:srgbClr val="231F20"/>
                </a:solidFill>
                <a:latin typeface="Arial MT"/>
                <a:cs typeface="Arial MT"/>
              </a:rPr>
              <a:t>$6,273</a:t>
            </a:r>
            <a:r>
              <a:rPr sz="400" spc="365" dirty="0">
                <a:solidFill>
                  <a:srgbClr val="231F20"/>
                </a:solidFill>
                <a:latin typeface="Arial MT"/>
                <a:cs typeface="Arial MT"/>
              </a:rPr>
              <a:t> </a:t>
            </a:r>
            <a:r>
              <a:rPr sz="400" dirty="0">
                <a:solidFill>
                  <a:srgbClr val="231F20"/>
                </a:solidFill>
                <a:latin typeface="Arial MT"/>
                <a:cs typeface="Arial MT"/>
              </a:rPr>
              <a:t>$8,961</a:t>
            </a:r>
            <a:r>
              <a:rPr sz="400" spc="270" dirty="0">
                <a:solidFill>
                  <a:srgbClr val="231F20"/>
                </a:solidFill>
                <a:latin typeface="Arial MT"/>
                <a:cs typeface="Arial MT"/>
              </a:rPr>
              <a:t> </a:t>
            </a:r>
            <a:r>
              <a:rPr sz="400" dirty="0">
                <a:solidFill>
                  <a:srgbClr val="231F20"/>
                </a:solidFill>
                <a:latin typeface="Arial MT"/>
                <a:cs typeface="Arial MT"/>
              </a:rPr>
              <a:t>$12,790</a:t>
            </a:r>
            <a:r>
              <a:rPr sz="400" spc="170" dirty="0">
                <a:solidFill>
                  <a:srgbClr val="231F20"/>
                </a:solidFill>
                <a:latin typeface="Arial MT"/>
                <a:cs typeface="Arial MT"/>
              </a:rPr>
              <a:t> </a:t>
            </a:r>
            <a:r>
              <a:rPr sz="400" dirty="0">
                <a:solidFill>
                  <a:srgbClr val="231F20"/>
                </a:solidFill>
                <a:latin typeface="Arial MT"/>
                <a:cs typeface="Arial MT"/>
              </a:rPr>
              <a:t>$19,588</a:t>
            </a:r>
            <a:r>
              <a:rPr sz="400" spc="170" dirty="0">
                <a:solidFill>
                  <a:srgbClr val="231F20"/>
                </a:solidFill>
                <a:latin typeface="Arial MT"/>
                <a:cs typeface="Arial MT"/>
              </a:rPr>
              <a:t> </a:t>
            </a:r>
            <a:r>
              <a:rPr sz="400" spc="-10" dirty="0">
                <a:solidFill>
                  <a:srgbClr val="231F20"/>
                </a:solidFill>
                <a:latin typeface="Arial MT"/>
                <a:cs typeface="Arial MT"/>
              </a:rPr>
              <a:t>$31,798</a:t>
            </a:r>
            <a:endParaRPr sz="400">
              <a:latin typeface="Arial MT"/>
              <a:cs typeface="Arial MT"/>
            </a:endParaRPr>
          </a:p>
        </p:txBody>
      </p:sp>
      <p:sp>
        <p:nvSpPr>
          <p:cNvPr id="37" name="object 37"/>
          <p:cNvSpPr txBox="1"/>
          <p:nvPr/>
        </p:nvSpPr>
        <p:spPr>
          <a:xfrm>
            <a:off x="1409363" y="2828634"/>
            <a:ext cx="2091689" cy="104775"/>
          </a:xfrm>
          <a:prstGeom prst="rect">
            <a:avLst/>
          </a:prstGeom>
        </p:spPr>
        <p:txBody>
          <a:bodyPr vert="horz" wrap="square" lIns="0" tIns="15240" rIns="0" bIns="0" rtlCol="0">
            <a:spAutoFit/>
          </a:bodyPr>
          <a:lstStyle/>
          <a:p>
            <a:pPr marL="12700">
              <a:lnSpc>
                <a:spcPct val="100000"/>
              </a:lnSpc>
              <a:spcBef>
                <a:spcPts val="120"/>
              </a:spcBef>
              <a:tabLst>
                <a:tab pos="231775" algn="l"/>
                <a:tab pos="450850" algn="l"/>
                <a:tab pos="670560" algn="l"/>
                <a:tab pos="889635" algn="l"/>
                <a:tab pos="1109345" algn="l"/>
                <a:tab pos="1328420" algn="l"/>
                <a:tab pos="1548130" algn="l"/>
                <a:tab pos="1767205" algn="l"/>
                <a:tab pos="1968500" algn="l"/>
              </a:tabLst>
            </a:pPr>
            <a:r>
              <a:rPr sz="500" spc="-25" dirty="0">
                <a:solidFill>
                  <a:srgbClr val="231F20"/>
                </a:solidFill>
                <a:latin typeface="Arial MT"/>
                <a:cs typeface="Arial MT"/>
              </a:rPr>
              <a:t>10</a:t>
            </a:r>
            <a:r>
              <a:rPr sz="500" dirty="0">
                <a:solidFill>
                  <a:srgbClr val="231F20"/>
                </a:solidFill>
                <a:latin typeface="Arial MT"/>
                <a:cs typeface="Arial MT"/>
              </a:rPr>
              <a:t>	</a:t>
            </a:r>
            <a:r>
              <a:rPr sz="500" spc="-25" dirty="0">
                <a:solidFill>
                  <a:srgbClr val="231F20"/>
                </a:solidFill>
                <a:latin typeface="Arial MT"/>
                <a:cs typeface="Arial MT"/>
              </a:rPr>
              <a:t>20</a:t>
            </a:r>
            <a:r>
              <a:rPr sz="500" dirty="0">
                <a:solidFill>
                  <a:srgbClr val="231F20"/>
                </a:solidFill>
                <a:latin typeface="Arial MT"/>
                <a:cs typeface="Arial MT"/>
              </a:rPr>
              <a:t>	</a:t>
            </a:r>
            <a:r>
              <a:rPr sz="500" spc="-25" dirty="0">
                <a:solidFill>
                  <a:srgbClr val="231F20"/>
                </a:solidFill>
                <a:latin typeface="Arial MT"/>
                <a:cs typeface="Arial MT"/>
              </a:rPr>
              <a:t>30</a:t>
            </a:r>
            <a:r>
              <a:rPr sz="500" dirty="0">
                <a:solidFill>
                  <a:srgbClr val="231F20"/>
                </a:solidFill>
                <a:latin typeface="Arial MT"/>
                <a:cs typeface="Arial MT"/>
              </a:rPr>
              <a:t>	</a:t>
            </a:r>
            <a:r>
              <a:rPr sz="500" spc="-25" dirty="0">
                <a:solidFill>
                  <a:srgbClr val="231F20"/>
                </a:solidFill>
                <a:latin typeface="Arial MT"/>
                <a:cs typeface="Arial MT"/>
              </a:rPr>
              <a:t>40</a:t>
            </a:r>
            <a:r>
              <a:rPr sz="500" dirty="0">
                <a:solidFill>
                  <a:srgbClr val="231F20"/>
                </a:solidFill>
                <a:latin typeface="Arial MT"/>
                <a:cs typeface="Arial MT"/>
              </a:rPr>
              <a:t>	</a:t>
            </a:r>
            <a:r>
              <a:rPr sz="500" spc="-25" dirty="0">
                <a:solidFill>
                  <a:srgbClr val="231F20"/>
                </a:solidFill>
                <a:latin typeface="Arial MT"/>
                <a:cs typeface="Arial MT"/>
              </a:rPr>
              <a:t>50</a:t>
            </a:r>
            <a:r>
              <a:rPr sz="500" dirty="0">
                <a:solidFill>
                  <a:srgbClr val="231F20"/>
                </a:solidFill>
                <a:latin typeface="Arial MT"/>
                <a:cs typeface="Arial MT"/>
              </a:rPr>
              <a:t>	</a:t>
            </a:r>
            <a:r>
              <a:rPr sz="500" spc="-25" dirty="0">
                <a:solidFill>
                  <a:srgbClr val="231F20"/>
                </a:solidFill>
                <a:latin typeface="Arial MT"/>
                <a:cs typeface="Arial MT"/>
              </a:rPr>
              <a:t>60</a:t>
            </a:r>
            <a:r>
              <a:rPr sz="500" dirty="0">
                <a:solidFill>
                  <a:srgbClr val="231F20"/>
                </a:solidFill>
                <a:latin typeface="Arial MT"/>
                <a:cs typeface="Arial MT"/>
              </a:rPr>
              <a:t>	</a:t>
            </a:r>
            <a:r>
              <a:rPr sz="500" spc="-25" dirty="0">
                <a:solidFill>
                  <a:srgbClr val="231F20"/>
                </a:solidFill>
                <a:latin typeface="Arial MT"/>
                <a:cs typeface="Arial MT"/>
              </a:rPr>
              <a:t>70</a:t>
            </a:r>
            <a:r>
              <a:rPr sz="500" dirty="0">
                <a:solidFill>
                  <a:srgbClr val="231F20"/>
                </a:solidFill>
                <a:latin typeface="Arial MT"/>
                <a:cs typeface="Arial MT"/>
              </a:rPr>
              <a:t>	</a:t>
            </a:r>
            <a:r>
              <a:rPr sz="500" spc="-25" dirty="0">
                <a:solidFill>
                  <a:srgbClr val="231F20"/>
                </a:solidFill>
                <a:latin typeface="Arial MT"/>
                <a:cs typeface="Arial MT"/>
              </a:rPr>
              <a:t>80</a:t>
            </a:r>
            <a:r>
              <a:rPr sz="500" dirty="0">
                <a:solidFill>
                  <a:srgbClr val="231F20"/>
                </a:solidFill>
                <a:latin typeface="Arial MT"/>
                <a:cs typeface="Arial MT"/>
              </a:rPr>
              <a:t>	</a:t>
            </a:r>
            <a:r>
              <a:rPr sz="500" spc="-25" dirty="0">
                <a:solidFill>
                  <a:srgbClr val="231F20"/>
                </a:solidFill>
                <a:latin typeface="Arial MT"/>
                <a:cs typeface="Arial MT"/>
              </a:rPr>
              <a:t>90</a:t>
            </a:r>
            <a:r>
              <a:rPr sz="500" dirty="0">
                <a:solidFill>
                  <a:srgbClr val="231F20"/>
                </a:solidFill>
                <a:latin typeface="Arial MT"/>
                <a:cs typeface="Arial MT"/>
              </a:rPr>
              <a:t>	</a:t>
            </a:r>
            <a:r>
              <a:rPr sz="500" spc="-25" dirty="0">
                <a:solidFill>
                  <a:srgbClr val="231F20"/>
                </a:solidFill>
                <a:latin typeface="Arial MT"/>
                <a:cs typeface="Arial MT"/>
              </a:rPr>
              <a:t>100</a:t>
            </a:r>
            <a:endParaRPr sz="500">
              <a:latin typeface="Arial MT"/>
              <a:cs typeface="Arial MT"/>
            </a:endParaRPr>
          </a:p>
        </p:txBody>
      </p:sp>
      <p:sp>
        <p:nvSpPr>
          <p:cNvPr id="38" name="object 38"/>
          <p:cNvSpPr txBox="1"/>
          <p:nvPr/>
        </p:nvSpPr>
        <p:spPr>
          <a:xfrm>
            <a:off x="1809881" y="2966031"/>
            <a:ext cx="1259205" cy="215265"/>
          </a:xfrm>
          <a:prstGeom prst="rect">
            <a:avLst/>
          </a:prstGeom>
        </p:spPr>
        <p:txBody>
          <a:bodyPr vert="horz" wrap="square" lIns="0" tIns="12065" rIns="0" bIns="0" rtlCol="0">
            <a:spAutoFit/>
          </a:bodyPr>
          <a:lstStyle/>
          <a:p>
            <a:pPr marL="227329" marR="5080" indent="-215265">
              <a:lnSpc>
                <a:spcPct val="124400"/>
              </a:lnSpc>
              <a:spcBef>
                <a:spcPts val="95"/>
              </a:spcBef>
            </a:pPr>
            <a:r>
              <a:rPr sz="500" b="1" dirty="0">
                <a:solidFill>
                  <a:srgbClr val="231F20"/>
                </a:solidFill>
                <a:latin typeface="Arial"/>
                <a:cs typeface="Arial"/>
              </a:rPr>
              <a:t>GDP</a:t>
            </a:r>
            <a:r>
              <a:rPr sz="500" b="1" spc="40" dirty="0">
                <a:solidFill>
                  <a:srgbClr val="231F20"/>
                </a:solidFill>
                <a:latin typeface="Arial"/>
                <a:cs typeface="Arial"/>
              </a:rPr>
              <a:t> </a:t>
            </a:r>
            <a:r>
              <a:rPr sz="500" b="1" dirty="0">
                <a:solidFill>
                  <a:srgbClr val="231F20"/>
                </a:solidFill>
                <a:latin typeface="Arial"/>
                <a:cs typeface="Arial"/>
              </a:rPr>
              <a:t>Per</a:t>
            </a:r>
            <a:r>
              <a:rPr sz="500" b="1" spc="40" dirty="0">
                <a:solidFill>
                  <a:srgbClr val="231F20"/>
                </a:solidFill>
                <a:latin typeface="Arial"/>
                <a:cs typeface="Arial"/>
              </a:rPr>
              <a:t> </a:t>
            </a:r>
            <a:r>
              <a:rPr sz="500" b="1" dirty="0">
                <a:solidFill>
                  <a:srgbClr val="231F20"/>
                </a:solidFill>
                <a:latin typeface="Arial"/>
                <a:cs typeface="Arial"/>
              </a:rPr>
              <a:t>Capita</a:t>
            </a:r>
            <a:r>
              <a:rPr sz="500" b="1" spc="40" dirty="0">
                <a:solidFill>
                  <a:srgbClr val="231F20"/>
                </a:solidFill>
                <a:latin typeface="Arial"/>
                <a:cs typeface="Arial"/>
              </a:rPr>
              <a:t> </a:t>
            </a:r>
            <a:r>
              <a:rPr sz="500" b="1" dirty="0">
                <a:solidFill>
                  <a:srgbClr val="231F20"/>
                </a:solidFill>
                <a:latin typeface="Arial"/>
                <a:cs typeface="Arial"/>
              </a:rPr>
              <a:t>in</a:t>
            </a:r>
            <a:r>
              <a:rPr sz="500" b="1" spc="40" dirty="0">
                <a:solidFill>
                  <a:srgbClr val="231F20"/>
                </a:solidFill>
                <a:latin typeface="Arial"/>
                <a:cs typeface="Arial"/>
              </a:rPr>
              <a:t> </a:t>
            </a:r>
            <a:r>
              <a:rPr sz="500" b="1" dirty="0">
                <a:solidFill>
                  <a:srgbClr val="231F20"/>
                </a:solidFill>
                <a:latin typeface="Arial"/>
                <a:cs typeface="Arial"/>
              </a:rPr>
              <a:t>2017</a:t>
            </a:r>
            <a:r>
              <a:rPr sz="500" b="1" spc="40" dirty="0">
                <a:solidFill>
                  <a:srgbClr val="231F20"/>
                </a:solidFill>
                <a:latin typeface="Arial"/>
                <a:cs typeface="Arial"/>
              </a:rPr>
              <a:t> </a:t>
            </a:r>
            <a:r>
              <a:rPr sz="500" b="1" dirty="0">
                <a:solidFill>
                  <a:srgbClr val="231F20"/>
                </a:solidFill>
                <a:latin typeface="Arial"/>
                <a:cs typeface="Arial"/>
              </a:rPr>
              <a:t>PPP</a:t>
            </a:r>
            <a:r>
              <a:rPr sz="500" b="1" spc="40" dirty="0">
                <a:solidFill>
                  <a:srgbClr val="231F20"/>
                </a:solidFill>
                <a:latin typeface="Arial"/>
                <a:cs typeface="Arial"/>
              </a:rPr>
              <a:t> </a:t>
            </a:r>
            <a:r>
              <a:rPr sz="500" b="1" dirty="0">
                <a:solidFill>
                  <a:srgbClr val="231F20"/>
                </a:solidFill>
                <a:latin typeface="Arial"/>
                <a:cs typeface="Arial"/>
              </a:rPr>
              <a:t>US</a:t>
            </a:r>
            <a:r>
              <a:rPr sz="500" b="1" spc="45" dirty="0">
                <a:solidFill>
                  <a:srgbClr val="231F20"/>
                </a:solidFill>
                <a:latin typeface="Arial"/>
                <a:cs typeface="Arial"/>
              </a:rPr>
              <a:t> </a:t>
            </a:r>
            <a:r>
              <a:rPr sz="500" b="1" spc="-10" dirty="0">
                <a:solidFill>
                  <a:srgbClr val="231F20"/>
                </a:solidFill>
                <a:latin typeface="Arial"/>
                <a:cs typeface="Arial"/>
              </a:rPr>
              <a:t>Dollars</a:t>
            </a:r>
            <a:r>
              <a:rPr sz="500" b="1" spc="500" dirty="0">
                <a:solidFill>
                  <a:srgbClr val="231F20"/>
                </a:solidFill>
                <a:latin typeface="Arial"/>
                <a:cs typeface="Arial"/>
              </a:rPr>
              <a:t> </a:t>
            </a:r>
            <a:r>
              <a:rPr sz="500" b="1" dirty="0">
                <a:solidFill>
                  <a:srgbClr val="231F20"/>
                </a:solidFill>
                <a:latin typeface="Arial"/>
                <a:cs typeface="Arial"/>
              </a:rPr>
              <a:t>(Grouped</a:t>
            </a:r>
            <a:r>
              <a:rPr sz="500" b="1" spc="70" dirty="0">
                <a:solidFill>
                  <a:srgbClr val="231F20"/>
                </a:solidFill>
                <a:latin typeface="Arial"/>
                <a:cs typeface="Arial"/>
              </a:rPr>
              <a:t> </a:t>
            </a:r>
            <a:r>
              <a:rPr sz="500" b="1" dirty="0">
                <a:solidFill>
                  <a:srgbClr val="231F20"/>
                </a:solidFill>
                <a:latin typeface="Arial"/>
                <a:cs typeface="Arial"/>
              </a:rPr>
              <a:t>5%</a:t>
            </a:r>
            <a:r>
              <a:rPr sz="500" b="1" spc="70" dirty="0">
                <a:solidFill>
                  <a:srgbClr val="231F20"/>
                </a:solidFill>
                <a:latin typeface="Arial"/>
                <a:cs typeface="Arial"/>
              </a:rPr>
              <a:t> </a:t>
            </a:r>
            <a:r>
              <a:rPr sz="500" b="1" spc="-10" dirty="0">
                <a:solidFill>
                  <a:srgbClr val="231F20"/>
                </a:solidFill>
                <a:latin typeface="Arial"/>
                <a:cs typeface="Arial"/>
              </a:rPr>
              <a:t>Percentiles)</a:t>
            </a:r>
            <a:endParaRPr sz="500">
              <a:latin typeface="Arial"/>
              <a:cs typeface="Arial"/>
            </a:endParaRPr>
          </a:p>
        </p:txBody>
      </p:sp>
      <p:sp>
        <p:nvSpPr>
          <p:cNvPr id="39" name="object 39"/>
          <p:cNvSpPr txBox="1"/>
          <p:nvPr/>
        </p:nvSpPr>
        <p:spPr>
          <a:xfrm>
            <a:off x="951118" y="1292741"/>
            <a:ext cx="104139" cy="759460"/>
          </a:xfrm>
          <a:prstGeom prst="rect">
            <a:avLst/>
          </a:prstGeom>
        </p:spPr>
        <p:txBody>
          <a:bodyPr vert="vert270" wrap="square" lIns="0" tIns="12700" rIns="0" bIns="0" rtlCol="0">
            <a:spAutoFit/>
          </a:bodyPr>
          <a:lstStyle/>
          <a:p>
            <a:pPr marL="12700">
              <a:lnSpc>
                <a:spcPct val="100000"/>
              </a:lnSpc>
              <a:spcBef>
                <a:spcPts val="100"/>
              </a:spcBef>
            </a:pPr>
            <a:r>
              <a:rPr sz="500" b="1" dirty="0">
                <a:solidFill>
                  <a:srgbClr val="231F20"/>
                </a:solidFill>
                <a:latin typeface="Arial"/>
                <a:cs typeface="Arial"/>
              </a:rPr>
              <a:t>Percentage</a:t>
            </a:r>
            <a:r>
              <a:rPr sz="500" b="1" spc="110" dirty="0">
                <a:solidFill>
                  <a:srgbClr val="231F20"/>
                </a:solidFill>
                <a:latin typeface="Arial"/>
                <a:cs typeface="Arial"/>
              </a:rPr>
              <a:t> </a:t>
            </a:r>
            <a:r>
              <a:rPr sz="500" b="1" spc="-10" dirty="0">
                <a:solidFill>
                  <a:srgbClr val="231F20"/>
                </a:solidFill>
                <a:latin typeface="Arial"/>
                <a:cs typeface="Arial"/>
              </a:rPr>
              <a:t>Democratic</a:t>
            </a:r>
            <a:endParaRPr sz="500">
              <a:latin typeface="Arial"/>
              <a:cs typeface="Arial"/>
            </a:endParaRPr>
          </a:p>
        </p:txBody>
      </p:sp>
      <p:sp>
        <p:nvSpPr>
          <p:cNvPr id="40" name="object 40"/>
          <p:cNvSpPr/>
          <p:nvPr/>
        </p:nvSpPr>
        <p:spPr>
          <a:xfrm>
            <a:off x="1339062" y="815593"/>
            <a:ext cx="2103755" cy="1811020"/>
          </a:xfrm>
          <a:custGeom>
            <a:avLst/>
            <a:gdLst/>
            <a:ahLst/>
            <a:cxnLst/>
            <a:rect l="l" t="t" r="r" b="b"/>
            <a:pathLst>
              <a:path w="2103754" h="1811020">
                <a:moveTo>
                  <a:pt x="22491" y="1793290"/>
                </a:moveTo>
                <a:lnTo>
                  <a:pt x="17449" y="1788261"/>
                </a:lnTo>
                <a:lnTo>
                  <a:pt x="5029" y="1788261"/>
                </a:lnTo>
                <a:lnTo>
                  <a:pt x="0" y="1793290"/>
                </a:lnTo>
                <a:lnTo>
                  <a:pt x="0" y="1805711"/>
                </a:lnTo>
                <a:lnTo>
                  <a:pt x="5029" y="1810740"/>
                </a:lnTo>
                <a:lnTo>
                  <a:pt x="17449" y="1810740"/>
                </a:lnTo>
                <a:lnTo>
                  <a:pt x="22491" y="1805711"/>
                </a:lnTo>
                <a:lnTo>
                  <a:pt x="22491" y="1799501"/>
                </a:lnTo>
                <a:lnTo>
                  <a:pt x="22491" y="1793290"/>
                </a:lnTo>
                <a:close/>
              </a:path>
              <a:path w="2103754" h="1811020">
                <a:moveTo>
                  <a:pt x="130390" y="1414411"/>
                </a:moveTo>
                <a:lnTo>
                  <a:pt x="125361" y="1409369"/>
                </a:lnTo>
                <a:lnTo>
                  <a:pt x="112941" y="1409369"/>
                </a:lnTo>
                <a:lnTo>
                  <a:pt x="107899" y="1414411"/>
                </a:lnTo>
                <a:lnTo>
                  <a:pt x="107899" y="1426819"/>
                </a:lnTo>
                <a:lnTo>
                  <a:pt x="112941" y="1431861"/>
                </a:lnTo>
                <a:lnTo>
                  <a:pt x="125361" y="1431861"/>
                </a:lnTo>
                <a:lnTo>
                  <a:pt x="130390" y="1426819"/>
                </a:lnTo>
                <a:lnTo>
                  <a:pt x="130390" y="1420609"/>
                </a:lnTo>
                <a:lnTo>
                  <a:pt x="130390" y="1414411"/>
                </a:lnTo>
                <a:close/>
              </a:path>
              <a:path w="2103754" h="1811020">
                <a:moveTo>
                  <a:pt x="240728" y="1495069"/>
                </a:moveTo>
                <a:lnTo>
                  <a:pt x="235699" y="1490040"/>
                </a:lnTo>
                <a:lnTo>
                  <a:pt x="223278" y="1490040"/>
                </a:lnTo>
                <a:lnTo>
                  <a:pt x="218249" y="1495069"/>
                </a:lnTo>
                <a:lnTo>
                  <a:pt x="218249" y="1507490"/>
                </a:lnTo>
                <a:lnTo>
                  <a:pt x="223278" y="1512531"/>
                </a:lnTo>
                <a:lnTo>
                  <a:pt x="235699" y="1512531"/>
                </a:lnTo>
                <a:lnTo>
                  <a:pt x="240728" y="1507490"/>
                </a:lnTo>
                <a:lnTo>
                  <a:pt x="240728" y="1501279"/>
                </a:lnTo>
                <a:lnTo>
                  <a:pt x="240728" y="1495069"/>
                </a:lnTo>
                <a:close/>
              </a:path>
              <a:path w="2103754" h="1811020">
                <a:moveTo>
                  <a:pt x="350139" y="1592427"/>
                </a:moveTo>
                <a:lnTo>
                  <a:pt x="345109" y="1587398"/>
                </a:lnTo>
                <a:lnTo>
                  <a:pt x="332689" y="1587398"/>
                </a:lnTo>
                <a:lnTo>
                  <a:pt x="327660" y="1592427"/>
                </a:lnTo>
                <a:lnTo>
                  <a:pt x="327660" y="1604848"/>
                </a:lnTo>
                <a:lnTo>
                  <a:pt x="332689" y="1609890"/>
                </a:lnTo>
                <a:lnTo>
                  <a:pt x="345109" y="1609890"/>
                </a:lnTo>
                <a:lnTo>
                  <a:pt x="350139" y="1604848"/>
                </a:lnTo>
                <a:lnTo>
                  <a:pt x="350139" y="1598637"/>
                </a:lnTo>
                <a:lnTo>
                  <a:pt x="350139" y="1592427"/>
                </a:lnTo>
                <a:close/>
              </a:path>
              <a:path w="2103754" h="1811020">
                <a:moveTo>
                  <a:pt x="462330" y="1526603"/>
                </a:moveTo>
                <a:lnTo>
                  <a:pt x="457301" y="1521561"/>
                </a:lnTo>
                <a:lnTo>
                  <a:pt x="444881" y="1521561"/>
                </a:lnTo>
                <a:lnTo>
                  <a:pt x="439851" y="1526603"/>
                </a:lnTo>
                <a:lnTo>
                  <a:pt x="439851" y="1539011"/>
                </a:lnTo>
                <a:lnTo>
                  <a:pt x="444881" y="1544053"/>
                </a:lnTo>
                <a:lnTo>
                  <a:pt x="457301" y="1544053"/>
                </a:lnTo>
                <a:lnTo>
                  <a:pt x="462330" y="1539011"/>
                </a:lnTo>
                <a:lnTo>
                  <a:pt x="462330" y="1532813"/>
                </a:lnTo>
                <a:lnTo>
                  <a:pt x="462330" y="1526603"/>
                </a:lnTo>
                <a:close/>
              </a:path>
              <a:path w="2103754" h="1811020">
                <a:moveTo>
                  <a:pt x="568960" y="1370825"/>
                </a:moveTo>
                <a:lnTo>
                  <a:pt x="563930" y="1365796"/>
                </a:lnTo>
                <a:lnTo>
                  <a:pt x="551510" y="1365796"/>
                </a:lnTo>
                <a:lnTo>
                  <a:pt x="546481" y="1370825"/>
                </a:lnTo>
                <a:lnTo>
                  <a:pt x="546481" y="1383245"/>
                </a:lnTo>
                <a:lnTo>
                  <a:pt x="551510" y="1388275"/>
                </a:lnTo>
                <a:lnTo>
                  <a:pt x="563930" y="1388275"/>
                </a:lnTo>
                <a:lnTo>
                  <a:pt x="568960" y="1383245"/>
                </a:lnTo>
                <a:lnTo>
                  <a:pt x="568960" y="1377035"/>
                </a:lnTo>
                <a:lnTo>
                  <a:pt x="568960" y="1370825"/>
                </a:lnTo>
                <a:close/>
              </a:path>
              <a:path w="2103754" h="1811020">
                <a:moveTo>
                  <a:pt x="683018" y="1275321"/>
                </a:moveTo>
                <a:lnTo>
                  <a:pt x="677976" y="1270292"/>
                </a:lnTo>
                <a:lnTo>
                  <a:pt x="665568" y="1270292"/>
                </a:lnTo>
                <a:lnTo>
                  <a:pt x="660527" y="1275321"/>
                </a:lnTo>
                <a:lnTo>
                  <a:pt x="660527" y="1287741"/>
                </a:lnTo>
                <a:lnTo>
                  <a:pt x="665568" y="1292771"/>
                </a:lnTo>
                <a:lnTo>
                  <a:pt x="677976" y="1292771"/>
                </a:lnTo>
                <a:lnTo>
                  <a:pt x="683018" y="1287741"/>
                </a:lnTo>
                <a:lnTo>
                  <a:pt x="683018" y="1281531"/>
                </a:lnTo>
                <a:lnTo>
                  <a:pt x="683018" y="1275321"/>
                </a:lnTo>
                <a:close/>
              </a:path>
              <a:path w="2103754" h="1811020">
                <a:moveTo>
                  <a:pt x="791502" y="1186307"/>
                </a:moveTo>
                <a:lnTo>
                  <a:pt x="786460" y="1181277"/>
                </a:lnTo>
                <a:lnTo>
                  <a:pt x="774052" y="1181277"/>
                </a:lnTo>
                <a:lnTo>
                  <a:pt x="769010" y="1186307"/>
                </a:lnTo>
                <a:lnTo>
                  <a:pt x="769010" y="1198727"/>
                </a:lnTo>
                <a:lnTo>
                  <a:pt x="774052" y="1203769"/>
                </a:lnTo>
                <a:lnTo>
                  <a:pt x="786460" y="1203769"/>
                </a:lnTo>
                <a:lnTo>
                  <a:pt x="791502" y="1198727"/>
                </a:lnTo>
                <a:lnTo>
                  <a:pt x="791502" y="1192517"/>
                </a:lnTo>
                <a:lnTo>
                  <a:pt x="791502" y="1186307"/>
                </a:lnTo>
                <a:close/>
              </a:path>
              <a:path w="2103754" h="1811020">
                <a:moveTo>
                  <a:pt x="899058" y="1037958"/>
                </a:moveTo>
                <a:lnTo>
                  <a:pt x="894016" y="1032916"/>
                </a:lnTo>
                <a:lnTo>
                  <a:pt x="881608" y="1032916"/>
                </a:lnTo>
                <a:lnTo>
                  <a:pt x="876566" y="1037958"/>
                </a:lnTo>
                <a:lnTo>
                  <a:pt x="876566" y="1050366"/>
                </a:lnTo>
                <a:lnTo>
                  <a:pt x="881608" y="1055408"/>
                </a:lnTo>
                <a:lnTo>
                  <a:pt x="894016" y="1055408"/>
                </a:lnTo>
                <a:lnTo>
                  <a:pt x="899058" y="1050366"/>
                </a:lnTo>
                <a:lnTo>
                  <a:pt x="899058" y="1044168"/>
                </a:lnTo>
                <a:lnTo>
                  <a:pt x="899058" y="1037958"/>
                </a:lnTo>
                <a:close/>
              </a:path>
              <a:path w="2103754" h="1811020">
                <a:moveTo>
                  <a:pt x="1008049" y="928547"/>
                </a:moveTo>
                <a:lnTo>
                  <a:pt x="1007186" y="921486"/>
                </a:lnTo>
                <a:lnTo>
                  <a:pt x="997407" y="913841"/>
                </a:lnTo>
                <a:lnTo>
                  <a:pt x="990333" y="914704"/>
                </a:lnTo>
                <a:lnTo>
                  <a:pt x="986510" y="919607"/>
                </a:lnTo>
                <a:lnTo>
                  <a:pt x="982687" y="924496"/>
                </a:lnTo>
                <a:lnTo>
                  <a:pt x="983551" y="931557"/>
                </a:lnTo>
                <a:lnTo>
                  <a:pt x="993343" y="939203"/>
                </a:lnTo>
                <a:lnTo>
                  <a:pt x="1000404" y="938339"/>
                </a:lnTo>
                <a:lnTo>
                  <a:pt x="1008049" y="928547"/>
                </a:lnTo>
                <a:close/>
              </a:path>
              <a:path w="2103754" h="1811020">
                <a:moveTo>
                  <a:pt x="1123480" y="780834"/>
                </a:moveTo>
                <a:lnTo>
                  <a:pt x="1122603" y="773772"/>
                </a:lnTo>
                <a:lnTo>
                  <a:pt x="1112824" y="766127"/>
                </a:lnTo>
                <a:lnTo>
                  <a:pt x="1105763" y="766991"/>
                </a:lnTo>
                <a:lnTo>
                  <a:pt x="1101940" y="771893"/>
                </a:lnTo>
                <a:lnTo>
                  <a:pt x="1098118" y="776782"/>
                </a:lnTo>
                <a:lnTo>
                  <a:pt x="1098981" y="783844"/>
                </a:lnTo>
                <a:lnTo>
                  <a:pt x="1108760" y="791489"/>
                </a:lnTo>
                <a:lnTo>
                  <a:pt x="1115834" y="790625"/>
                </a:lnTo>
                <a:lnTo>
                  <a:pt x="1123480" y="780834"/>
                </a:lnTo>
                <a:close/>
              </a:path>
              <a:path w="2103754" h="1811020">
                <a:moveTo>
                  <a:pt x="1229525" y="645121"/>
                </a:moveTo>
                <a:lnTo>
                  <a:pt x="1228661" y="638060"/>
                </a:lnTo>
                <a:lnTo>
                  <a:pt x="1218882" y="630415"/>
                </a:lnTo>
                <a:lnTo>
                  <a:pt x="1211808" y="631278"/>
                </a:lnTo>
                <a:lnTo>
                  <a:pt x="1207985" y="636181"/>
                </a:lnTo>
                <a:lnTo>
                  <a:pt x="1204163" y="641070"/>
                </a:lnTo>
                <a:lnTo>
                  <a:pt x="1205026" y="648131"/>
                </a:lnTo>
                <a:lnTo>
                  <a:pt x="1214818" y="655777"/>
                </a:lnTo>
                <a:lnTo>
                  <a:pt x="1221879" y="654913"/>
                </a:lnTo>
                <a:lnTo>
                  <a:pt x="1229525" y="645121"/>
                </a:lnTo>
                <a:close/>
              </a:path>
              <a:path w="2103754" h="1811020">
                <a:moveTo>
                  <a:pt x="1336700" y="659650"/>
                </a:moveTo>
                <a:lnTo>
                  <a:pt x="1331671" y="654608"/>
                </a:lnTo>
                <a:lnTo>
                  <a:pt x="1319250" y="654608"/>
                </a:lnTo>
                <a:lnTo>
                  <a:pt x="1314221" y="659650"/>
                </a:lnTo>
                <a:lnTo>
                  <a:pt x="1314221" y="672071"/>
                </a:lnTo>
                <a:lnTo>
                  <a:pt x="1319250" y="677100"/>
                </a:lnTo>
                <a:lnTo>
                  <a:pt x="1331671" y="677100"/>
                </a:lnTo>
                <a:lnTo>
                  <a:pt x="1336700" y="672071"/>
                </a:lnTo>
                <a:lnTo>
                  <a:pt x="1336700" y="665861"/>
                </a:lnTo>
                <a:lnTo>
                  <a:pt x="1336700" y="659650"/>
                </a:lnTo>
                <a:close/>
              </a:path>
              <a:path w="2103754" h="1811020">
                <a:moveTo>
                  <a:pt x="1447965" y="465861"/>
                </a:moveTo>
                <a:lnTo>
                  <a:pt x="1442935" y="460819"/>
                </a:lnTo>
                <a:lnTo>
                  <a:pt x="1430515" y="460819"/>
                </a:lnTo>
                <a:lnTo>
                  <a:pt x="1425486" y="465861"/>
                </a:lnTo>
                <a:lnTo>
                  <a:pt x="1425486" y="478282"/>
                </a:lnTo>
                <a:lnTo>
                  <a:pt x="1430515" y="483311"/>
                </a:lnTo>
                <a:lnTo>
                  <a:pt x="1442935" y="483311"/>
                </a:lnTo>
                <a:lnTo>
                  <a:pt x="1447965" y="478282"/>
                </a:lnTo>
                <a:lnTo>
                  <a:pt x="1447965" y="472071"/>
                </a:lnTo>
                <a:lnTo>
                  <a:pt x="1447965" y="465861"/>
                </a:lnTo>
                <a:close/>
              </a:path>
              <a:path w="2103754" h="1811020">
                <a:moveTo>
                  <a:pt x="1556461" y="431698"/>
                </a:moveTo>
                <a:lnTo>
                  <a:pt x="1551419" y="426656"/>
                </a:lnTo>
                <a:lnTo>
                  <a:pt x="1538998" y="426656"/>
                </a:lnTo>
                <a:lnTo>
                  <a:pt x="1533969" y="431698"/>
                </a:lnTo>
                <a:lnTo>
                  <a:pt x="1533969" y="444106"/>
                </a:lnTo>
                <a:lnTo>
                  <a:pt x="1538998" y="449148"/>
                </a:lnTo>
                <a:lnTo>
                  <a:pt x="1551419" y="449148"/>
                </a:lnTo>
                <a:lnTo>
                  <a:pt x="1556461" y="444106"/>
                </a:lnTo>
                <a:lnTo>
                  <a:pt x="1556461" y="437896"/>
                </a:lnTo>
                <a:lnTo>
                  <a:pt x="1556461" y="431698"/>
                </a:lnTo>
                <a:close/>
              </a:path>
              <a:path w="2103754" h="1811020">
                <a:moveTo>
                  <a:pt x="1668653" y="245186"/>
                </a:moveTo>
                <a:lnTo>
                  <a:pt x="1663611" y="240144"/>
                </a:lnTo>
                <a:lnTo>
                  <a:pt x="1651203" y="240144"/>
                </a:lnTo>
                <a:lnTo>
                  <a:pt x="1646161" y="245186"/>
                </a:lnTo>
                <a:lnTo>
                  <a:pt x="1646161" y="257594"/>
                </a:lnTo>
                <a:lnTo>
                  <a:pt x="1651203" y="262636"/>
                </a:lnTo>
                <a:lnTo>
                  <a:pt x="1663611" y="262636"/>
                </a:lnTo>
                <a:lnTo>
                  <a:pt x="1668653" y="257594"/>
                </a:lnTo>
                <a:lnTo>
                  <a:pt x="1668653" y="251396"/>
                </a:lnTo>
                <a:lnTo>
                  <a:pt x="1668653" y="245186"/>
                </a:lnTo>
                <a:close/>
              </a:path>
              <a:path w="2103754" h="1811020">
                <a:moveTo>
                  <a:pt x="1777136" y="74574"/>
                </a:moveTo>
                <a:lnTo>
                  <a:pt x="1772094" y="69532"/>
                </a:lnTo>
                <a:lnTo>
                  <a:pt x="1759686" y="69532"/>
                </a:lnTo>
                <a:lnTo>
                  <a:pt x="1754644" y="74574"/>
                </a:lnTo>
                <a:lnTo>
                  <a:pt x="1754644" y="86995"/>
                </a:lnTo>
                <a:lnTo>
                  <a:pt x="1759686" y="92024"/>
                </a:lnTo>
                <a:lnTo>
                  <a:pt x="1772094" y="92024"/>
                </a:lnTo>
                <a:lnTo>
                  <a:pt x="1777136" y="86995"/>
                </a:lnTo>
                <a:lnTo>
                  <a:pt x="1777136" y="80784"/>
                </a:lnTo>
                <a:lnTo>
                  <a:pt x="1777136" y="74574"/>
                </a:lnTo>
                <a:close/>
              </a:path>
              <a:path w="2103754" h="1811020">
                <a:moveTo>
                  <a:pt x="1887474" y="74574"/>
                </a:moveTo>
                <a:lnTo>
                  <a:pt x="1882432" y="69532"/>
                </a:lnTo>
                <a:lnTo>
                  <a:pt x="1870024" y="69532"/>
                </a:lnTo>
                <a:lnTo>
                  <a:pt x="1864982" y="74574"/>
                </a:lnTo>
                <a:lnTo>
                  <a:pt x="1864982" y="86995"/>
                </a:lnTo>
                <a:lnTo>
                  <a:pt x="1870024" y="92024"/>
                </a:lnTo>
                <a:lnTo>
                  <a:pt x="1882432" y="92024"/>
                </a:lnTo>
                <a:lnTo>
                  <a:pt x="1887474" y="86995"/>
                </a:lnTo>
                <a:lnTo>
                  <a:pt x="1887474" y="80784"/>
                </a:lnTo>
                <a:lnTo>
                  <a:pt x="1887474" y="74574"/>
                </a:lnTo>
                <a:close/>
              </a:path>
              <a:path w="2103754" h="1811020">
                <a:moveTo>
                  <a:pt x="1995030" y="5029"/>
                </a:moveTo>
                <a:lnTo>
                  <a:pt x="1990001" y="0"/>
                </a:lnTo>
                <a:lnTo>
                  <a:pt x="1977580" y="0"/>
                </a:lnTo>
                <a:lnTo>
                  <a:pt x="1972538" y="5029"/>
                </a:lnTo>
                <a:lnTo>
                  <a:pt x="1972538" y="17449"/>
                </a:lnTo>
                <a:lnTo>
                  <a:pt x="1977580" y="22479"/>
                </a:lnTo>
                <a:lnTo>
                  <a:pt x="1990001" y="22479"/>
                </a:lnTo>
                <a:lnTo>
                  <a:pt x="1995030" y="17449"/>
                </a:lnTo>
                <a:lnTo>
                  <a:pt x="1995030" y="11239"/>
                </a:lnTo>
                <a:lnTo>
                  <a:pt x="1995030" y="5029"/>
                </a:lnTo>
                <a:close/>
              </a:path>
              <a:path w="2103754" h="1811020">
                <a:moveTo>
                  <a:pt x="2103513" y="724560"/>
                </a:moveTo>
                <a:lnTo>
                  <a:pt x="2098484" y="719518"/>
                </a:lnTo>
                <a:lnTo>
                  <a:pt x="2086063" y="719518"/>
                </a:lnTo>
                <a:lnTo>
                  <a:pt x="2081034" y="724560"/>
                </a:lnTo>
                <a:lnTo>
                  <a:pt x="2081034" y="736968"/>
                </a:lnTo>
                <a:lnTo>
                  <a:pt x="2086063" y="742010"/>
                </a:lnTo>
                <a:lnTo>
                  <a:pt x="2098484" y="742010"/>
                </a:lnTo>
                <a:lnTo>
                  <a:pt x="2103513" y="736968"/>
                </a:lnTo>
                <a:lnTo>
                  <a:pt x="2103513" y="730758"/>
                </a:lnTo>
                <a:lnTo>
                  <a:pt x="2103513" y="724560"/>
                </a:lnTo>
                <a:close/>
              </a:path>
            </a:pathLst>
          </a:custGeom>
          <a:solidFill>
            <a:srgbClr val="231F20"/>
          </a:solidFill>
        </p:spPr>
        <p:txBody>
          <a:bodyPr wrap="square" lIns="0" tIns="0" rIns="0" bIns="0" rtlCol="0"/>
          <a:lstStyle/>
          <a:p>
            <a:endParaRPr/>
          </a:p>
        </p:txBody>
      </p:sp>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113917"/>
            <a:ext cx="1859914" cy="196208"/>
          </a:xfrm>
          <a:prstGeom prst="rect">
            <a:avLst/>
          </a:prstGeom>
        </p:spPr>
        <p:txBody>
          <a:bodyPr vert="horz" wrap="square" lIns="0" tIns="11430" rIns="0" bIns="0" rtlCol="0">
            <a:spAutoFit/>
          </a:bodyPr>
          <a:lstStyle/>
          <a:p>
            <a:pPr marL="12700">
              <a:lnSpc>
                <a:spcPct val="100000"/>
              </a:lnSpc>
              <a:spcBef>
                <a:spcPts val="90"/>
              </a:spcBef>
            </a:pPr>
            <a:r>
              <a:rPr sz="1200" spc="-55" dirty="0">
                <a:solidFill>
                  <a:srgbClr val="00B0F0"/>
                </a:solidFill>
                <a:latin typeface="+mn-lt"/>
              </a:rPr>
              <a:t>Income</a:t>
            </a:r>
            <a:r>
              <a:rPr sz="1200" spc="5" dirty="0">
                <a:solidFill>
                  <a:srgbClr val="00B0F0"/>
                </a:solidFill>
                <a:latin typeface="+mn-lt"/>
              </a:rPr>
              <a:t> </a:t>
            </a:r>
            <a:r>
              <a:rPr sz="1200" spc="-45" dirty="0">
                <a:solidFill>
                  <a:srgbClr val="00B0F0"/>
                </a:solidFill>
                <a:latin typeface="+mn-lt"/>
              </a:rPr>
              <a:t>and</a:t>
            </a:r>
            <a:r>
              <a:rPr sz="1200" spc="10" dirty="0">
                <a:solidFill>
                  <a:srgbClr val="00B0F0"/>
                </a:solidFill>
                <a:latin typeface="+mn-lt"/>
              </a:rPr>
              <a:t> </a:t>
            </a:r>
            <a:r>
              <a:rPr sz="1200" spc="-50" dirty="0">
                <a:solidFill>
                  <a:srgbClr val="00B0F0"/>
                </a:solidFill>
                <a:latin typeface="+mn-lt"/>
              </a:rPr>
              <a:t>Democracy</a:t>
            </a:r>
            <a:r>
              <a:rPr sz="1200" spc="5" dirty="0">
                <a:solidFill>
                  <a:srgbClr val="00B0F0"/>
                </a:solidFill>
                <a:latin typeface="+mn-lt"/>
              </a:rPr>
              <a:t> </a:t>
            </a:r>
            <a:r>
              <a:rPr sz="1200" dirty="0">
                <a:solidFill>
                  <a:srgbClr val="00B0F0"/>
                </a:solidFill>
                <a:latin typeface="+mn-lt"/>
              </a:rPr>
              <a:t>in</a:t>
            </a:r>
            <a:r>
              <a:rPr sz="1200" spc="10" dirty="0">
                <a:solidFill>
                  <a:srgbClr val="00B0F0"/>
                </a:solidFill>
                <a:latin typeface="+mn-lt"/>
              </a:rPr>
              <a:t> </a:t>
            </a:r>
            <a:r>
              <a:rPr sz="1200" spc="-40" dirty="0">
                <a:solidFill>
                  <a:srgbClr val="00B0F0"/>
                </a:solidFill>
                <a:latin typeface="+mn-lt"/>
              </a:rPr>
              <a:t>2019</a:t>
            </a:r>
          </a:p>
        </p:txBody>
      </p:sp>
      <p:grpSp>
        <p:nvGrpSpPr>
          <p:cNvPr id="3" name="object 3"/>
          <p:cNvGrpSpPr/>
          <p:nvPr/>
        </p:nvGrpSpPr>
        <p:grpSpPr>
          <a:xfrm>
            <a:off x="984679" y="396977"/>
            <a:ext cx="3003550" cy="2565400"/>
            <a:chOff x="984679" y="396977"/>
            <a:chExt cx="3003550" cy="2565400"/>
          </a:xfrm>
        </p:grpSpPr>
        <p:sp>
          <p:nvSpPr>
            <p:cNvPr id="4" name="object 4"/>
            <p:cNvSpPr/>
            <p:nvPr/>
          </p:nvSpPr>
          <p:spPr>
            <a:xfrm>
              <a:off x="1017292" y="2262098"/>
              <a:ext cx="2968625" cy="655955"/>
            </a:xfrm>
            <a:custGeom>
              <a:avLst/>
              <a:gdLst/>
              <a:ahLst/>
              <a:cxnLst/>
              <a:rect l="l" t="t" r="r" b="b"/>
              <a:pathLst>
                <a:path w="2968625" h="655955">
                  <a:moveTo>
                    <a:pt x="2968256" y="0"/>
                  </a:moveTo>
                  <a:lnTo>
                    <a:pt x="0" y="0"/>
                  </a:lnTo>
                  <a:lnTo>
                    <a:pt x="0" y="655720"/>
                  </a:lnTo>
                  <a:lnTo>
                    <a:pt x="2968256" y="655720"/>
                  </a:lnTo>
                  <a:lnTo>
                    <a:pt x="2968256" y="0"/>
                  </a:lnTo>
                  <a:close/>
                </a:path>
              </a:pathLst>
            </a:custGeom>
            <a:solidFill>
              <a:srgbClr val="DCDDDE"/>
            </a:solidFill>
          </p:spPr>
          <p:txBody>
            <a:bodyPr wrap="square" lIns="0" tIns="0" rIns="0" bIns="0" rtlCol="0"/>
            <a:lstStyle/>
            <a:p>
              <a:endParaRPr/>
            </a:p>
          </p:txBody>
        </p:sp>
        <p:sp>
          <p:nvSpPr>
            <p:cNvPr id="5" name="object 5"/>
            <p:cNvSpPr/>
            <p:nvPr/>
          </p:nvSpPr>
          <p:spPr>
            <a:xfrm>
              <a:off x="1017297" y="2262093"/>
              <a:ext cx="2968625" cy="655955"/>
            </a:xfrm>
            <a:custGeom>
              <a:avLst/>
              <a:gdLst/>
              <a:ahLst/>
              <a:cxnLst/>
              <a:rect l="l" t="t" r="r" b="b"/>
              <a:pathLst>
                <a:path w="2968625" h="655955">
                  <a:moveTo>
                    <a:pt x="2968256" y="655720"/>
                  </a:moveTo>
                  <a:lnTo>
                    <a:pt x="0" y="655720"/>
                  </a:lnTo>
                  <a:lnTo>
                    <a:pt x="0" y="0"/>
                  </a:lnTo>
                  <a:lnTo>
                    <a:pt x="2968256" y="0"/>
                  </a:lnTo>
                  <a:lnTo>
                    <a:pt x="2968256" y="655720"/>
                  </a:lnTo>
                  <a:close/>
                </a:path>
              </a:pathLst>
            </a:custGeom>
            <a:ln w="4762">
              <a:solidFill>
                <a:srgbClr val="231F20"/>
              </a:solidFill>
            </a:ln>
          </p:spPr>
          <p:txBody>
            <a:bodyPr wrap="square" lIns="0" tIns="0" rIns="0" bIns="0" rtlCol="0"/>
            <a:lstStyle/>
            <a:p>
              <a:endParaRPr/>
            </a:p>
          </p:txBody>
        </p:sp>
        <p:sp>
          <p:nvSpPr>
            <p:cNvPr id="6" name="object 6"/>
            <p:cNvSpPr/>
            <p:nvPr/>
          </p:nvSpPr>
          <p:spPr>
            <a:xfrm>
              <a:off x="1017303" y="399517"/>
              <a:ext cx="2968625" cy="2518410"/>
            </a:xfrm>
            <a:custGeom>
              <a:avLst/>
              <a:gdLst/>
              <a:ahLst/>
              <a:cxnLst/>
              <a:rect l="l" t="t" r="r" b="b"/>
              <a:pathLst>
                <a:path w="2968625" h="2518410">
                  <a:moveTo>
                    <a:pt x="2962913" y="2518295"/>
                  </a:moveTo>
                  <a:lnTo>
                    <a:pt x="0" y="2518295"/>
                  </a:lnTo>
                  <a:lnTo>
                    <a:pt x="0" y="0"/>
                  </a:lnTo>
                  <a:lnTo>
                    <a:pt x="2968256" y="0"/>
                  </a:lnTo>
                  <a:lnTo>
                    <a:pt x="2968256" y="2073421"/>
                  </a:lnTo>
                </a:path>
              </a:pathLst>
            </a:custGeom>
            <a:ln w="4762">
              <a:solidFill>
                <a:srgbClr val="231F20"/>
              </a:solidFill>
            </a:ln>
          </p:spPr>
          <p:txBody>
            <a:bodyPr wrap="square" lIns="0" tIns="0" rIns="0" bIns="0" rtlCol="0"/>
            <a:lstStyle/>
            <a:p>
              <a:endParaRPr/>
            </a:p>
          </p:txBody>
        </p:sp>
        <p:sp>
          <p:nvSpPr>
            <p:cNvPr id="7" name="object 7"/>
            <p:cNvSpPr/>
            <p:nvPr/>
          </p:nvSpPr>
          <p:spPr>
            <a:xfrm>
              <a:off x="1017299" y="2917812"/>
              <a:ext cx="0" cy="41910"/>
            </a:xfrm>
            <a:custGeom>
              <a:avLst/>
              <a:gdLst/>
              <a:ahLst/>
              <a:cxnLst/>
              <a:rect l="l" t="t" r="r" b="b"/>
              <a:pathLst>
                <a:path h="41910">
                  <a:moveTo>
                    <a:pt x="0" y="0"/>
                  </a:moveTo>
                  <a:lnTo>
                    <a:pt x="0" y="41900"/>
                  </a:lnTo>
                </a:path>
              </a:pathLst>
            </a:custGeom>
            <a:ln w="4762">
              <a:solidFill>
                <a:srgbClr val="231F20"/>
              </a:solidFill>
            </a:ln>
          </p:spPr>
          <p:txBody>
            <a:bodyPr wrap="square" lIns="0" tIns="0" rIns="0" bIns="0" rtlCol="0"/>
            <a:lstStyle/>
            <a:p>
              <a:endParaRPr/>
            </a:p>
          </p:txBody>
        </p:sp>
        <p:sp>
          <p:nvSpPr>
            <p:cNvPr id="8" name="object 8"/>
            <p:cNvSpPr/>
            <p:nvPr/>
          </p:nvSpPr>
          <p:spPr>
            <a:xfrm>
              <a:off x="3389768" y="2917812"/>
              <a:ext cx="0" cy="41910"/>
            </a:xfrm>
            <a:custGeom>
              <a:avLst/>
              <a:gdLst/>
              <a:ahLst/>
              <a:cxnLst/>
              <a:rect l="l" t="t" r="r" b="b"/>
              <a:pathLst>
                <a:path h="41910">
                  <a:moveTo>
                    <a:pt x="0" y="0"/>
                  </a:moveTo>
                  <a:lnTo>
                    <a:pt x="0" y="41900"/>
                  </a:lnTo>
                </a:path>
              </a:pathLst>
            </a:custGeom>
            <a:ln w="4762">
              <a:solidFill>
                <a:srgbClr val="231F20"/>
              </a:solidFill>
            </a:ln>
          </p:spPr>
          <p:txBody>
            <a:bodyPr wrap="square" lIns="0" tIns="0" rIns="0" bIns="0" rtlCol="0"/>
            <a:lstStyle/>
            <a:p>
              <a:endParaRPr/>
            </a:p>
          </p:txBody>
        </p:sp>
        <p:sp>
          <p:nvSpPr>
            <p:cNvPr id="9" name="object 9"/>
            <p:cNvSpPr/>
            <p:nvPr/>
          </p:nvSpPr>
          <p:spPr>
            <a:xfrm>
              <a:off x="3686327" y="2917812"/>
              <a:ext cx="0" cy="41910"/>
            </a:xfrm>
            <a:custGeom>
              <a:avLst/>
              <a:gdLst/>
              <a:ahLst/>
              <a:cxnLst/>
              <a:rect l="l" t="t" r="r" b="b"/>
              <a:pathLst>
                <a:path h="41910">
                  <a:moveTo>
                    <a:pt x="0" y="0"/>
                  </a:moveTo>
                  <a:lnTo>
                    <a:pt x="0" y="41900"/>
                  </a:lnTo>
                </a:path>
              </a:pathLst>
            </a:custGeom>
            <a:ln w="4762">
              <a:solidFill>
                <a:srgbClr val="231F20"/>
              </a:solidFill>
            </a:ln>
          </p:spPr>
          <p:txBody>
            <a:bodyPr wrap="square" lIns="0" tIns="0" rIns="0" bIns="0" rtlCol="0"/>
            <a:lstStyle/>
            <a:p>
              <a:endParaRPr/>
            </a:p>
          </p:txBody>
        </p:sp>
        <p:sp>
          <p:nvSpPr>
            <p:cNvPr id="10" name="object 10"/>
            <p:cNvSpPr/>
            <p:nvPr/>
          </p:nvSpPr>
          <p:spPr>
            <a:xfrm>
              <a:off x="3982886" y="2917812"/>
              <a:ext cx="0" cy="41910"/>
            </a:xfrm>
            <a:custGeom>
              <a:avLst/>
              <a:gdLst/>
              <a:ahLst/>
              <a:cxnLst/>
              <a:rect l="l" t="t" r="r" b="b"/>
              <a:pathLst>
                <a:path h="41910">
                  <a:moveTo>
                    <a:pt x="0" y="0"/>
                  </a:moveTo>
                  <a:lnTo>
                    <a:pt x="0" y="41900"/>
                  </a:lnTo>
                </a:path>
              </a:pathLst>
            </a:custGeom>
            <a:ln w="4762">
              <a:solidFill>
                <a:srgbClr val="231F20"/>
              </a:solidFill>
            </a:ln>
          </p:spPr>
          <p:txBody>
            <a:bodyPr wrap="square" lIns="0" tIns="0" rIns="0" bIns="0" rtlCol="0"/>
            <a:lstStyle/>
            <a:p>
              <a:endParaRPr/>
            </a:p>
          </p:txBody>
        </p:sp>
        <p:sp>
          <p:nvSpPr>
            <p:cNvPr id="11" name="object 11"/>
            <p:cNvSpPr/>
            <p:nvPr/>
          </p:nvSpPr>
          <p:spPr>
            <a:xfrm>
              <a:off x="987219" y="2702226"/>
              <a:ext cx="30480" cy="0"/>
            </a:xfrm>
            <a:custGeom>
              <a:avLst/>
              <a:gdLst/>
              <a:ahLst/>
              <a:cxnLst/>
              <a:rect l="l" t="t" r="r" b="b"/>
              <a:pathLst>
                <a:path w="30480">
                  <a:moveTo>
                    <a:pt x="30079" y="0"/>
                  </a:moveTo>
                  <a:lnTo>
                    <a:pt x="0" y="0"/>
                  </a:lnTo>
                </a:path>
              </a:pathLst>
            </a:custGeom>
            <a:ln w="4762">
              <a:solidFill>
                <a:srgbClr val="231F20"/>
              </a:solidFill>
            </a:ln>
          </p:spPr>
          <p:txBody>
            <a:bodyPr wrap="square" lIns="0" tIns="0" rIns="0" bIns="0" rtlCol="0"/>
            <a:lstStyle/>
            <a:p>
              <a:endParaRPr/>
            </a:p>
          </p:txBody>
        </p:sp>
        <p:sp>
          <p:nvSpPr>
            <p:cNvPr id="12" name="object 12"/>
            <p:cNvSpPr/>
            <p:nvPr/>
          </p:nvSpPr>
          <p:spPr>
            <a:xfrm>
              <a:off x="987219" y="2495476"/>
              <a:ext cx="30480" cy="0"/>
            </a:xfrm>
            <a:custGeom>
              <a:avLst/>
              <a:gdLst/>
              <a:ahLst/>
              <a:cxnLst/>
              <a:rect l="l" t="t" r="r" b="b"/>
              <a:pathLst>
                <a:path w="30480">
                  <a:moveTo>
                    <a:pt x="30079" y="0"/>
                  </a:moveTo>
                  <a:lnTo>
                    <a:pt x="0" y="0"/>
                  </a:lnTo>
                </a:path>
              </a:pathLst>
            </a:custGeom>
            <a:ln w="4762">
              <a:solidFill>
                <a:srgbClr val="231F20"/>
              </a:solidFill>
            </a:ln>
          </p:spPr>
          <p:txBody>
            <a:bodyPr wrap="square" lIns="0" tIns="0" rIns="0" bIns="0" rtlCol="0"/>
            <a:lstStyle/>
            <a:p>
              <a:endParaRPr/>
            </a:p>
          </p:txBody>
        </p:sp>
        <p:sp>
          <p:nvSpPr>
            <p:cNvPr id="13" name="object 13"/>
            <p:cNvSpPr/>
            <p:nvPr/>
          </p:nvSpPr>
          <p:spPr>
            <a:xfrm>
              <a:off x="987219" y="2288725"/>
              <a:ext cx="30480" cy="0"/>
            </a:xfrm>
            <a:custGeom>
              <a:avLst/>
              <a:gdLst/>
              <a:ahLst/>
              <a:cxnLst/>
              <a:rect l="l" t="t" r="r" b="b"/>
              <a:pathLst>
                <a:path w="30480">
                  <a:moveTo>
                    <a:pt x="30079" y="0"/>
                  </a:moveTo>
                  <a:lnTo>
                    <a:pt x="0" y="0"/>
                  </a:lnTo>
                </a:path>
              </a:pathLst>
            </a:custGeom>
            <a:ln w="4762">
              <a:solidFill>
                <a:srgbClr val="231F20"/>
              </a:solidFill>
            </a:ln>
          </p:spPr>
          <p:txBody>
            <a:bodyPr wrap="square" lIns="0" tIns="0" rIns="0" bIns="0" rtlCol="0"/>
            <a:lstStyle/>
            <a:p>
              <a:endParaRPr/>
            </a:p>
          </p:txBody>
        </p:sp>
        <p:sp>
          <p:nvSpPr>
            <p:cNvPr id="14" name="object 14"/>
            <p:cNvSpPr/>
            <p:nvPr/>
          </p:nvSpPr>
          <p:spPr>
            <a:xfrm>
              <a:off x="987219" y="2081979"/>
              <a:ext cx="30480" cy="0"/>
            </a:xfrm>
            <a:custGeom>
              <a:avLst/>
              <a:gdLst/>
              <a:ahLst/>
              <a:cxnLst/>
              <a:rect l="l" t="t" r="r" b="b"/>
              <a:pathLst>
                <a:path w="30480">
                  <a:moveTo>
                    <a:pt x="30079" y="0"/>
                  </a:moveTo>
                  <a:lnTo>
                    <a:pt x="0" y="0"/>
                  </a:lnTo>
                </a:path>
              </a:pathLst>
            </a:custGeom>
            <a:ln w="4762">
              <a:solidFill>
                <a:srgbClr val="231F20"/>
              </a:solidFill>
            </a:ln>
          </p:spPr>
          <p:txBody>
            <a:bodyPr wrap="square" lIns="0" tIns="0" rIns="0" bIns="0" rtlCol="0"/>
            <a:lstStyle/>
            <a:p>
              <a:endParaRPr/>
            </a:p>
          </p:txBody>
        </p:sp>
        <p:sp>
          <p:nvSpPr>
            <p:cNvPr id="15" name="object 15"/>
            <p:cNvSpPr/>
            <p:nvPr/>
          </p:nvSpPr>
          <p:spPr>
            <a:xfrm>
              <a:off x="987219" y="1875230"/>
              <a:ext cx="30480" cy="0"/>
            </a:xfrm>
            <a:custGeom>
              <a:avLst/>
              <a:gdLst/>
              <a:ahLst/>
              <a:cxnLst/>
              <a:rect l="l" t="t" r="r" b="b"/>
              <a:pathLst>
                <a:path w="30480">
                  <a:moveTo>
                    <a:pt x="30079" y="0"/>
                  </a:moveTo>
                  <a:lnTo>
                    <a:pt x="0" y="0"/>
                  </a:lnTo>
                </a:path>
              </a:pathLst>
            </a:custGeom>
            <a:ln w="4762">
              <a:solidFill>
                <a:srgbClr val="231F20"/>
              </a:solidFill>
            </a:ln>
          </p:spPr>
          <p:txBody>
            <a:bodyPr wrap="square" lIns="0" tIns="0" rIns="0" bIns="0" rtlCol="0"/>
            <a:lstStyle/>
            <a:p>
              <a:endParaRPr/>
            </a:p>
          </p:txBody>
        </p:sp>
        <p:sp>
          <p:nvSpPr>
            <p:cNvPr id="16" name="object 16"/>
            <p:cNvSpPr/>
            <p:nvPr/>
          </p:nvSpPr>
          <p:spPr>
            <a:xfrm>
              <a:off x="987219" y="1668479"/>
              <a:ext cx="30480" cy="0"/>
            </a:xfrm>
            <a:custGeom>
              <a:avLst/>
              <a:gdLst/>
              <a:ahLst/>
              <a:cxnLst/>
              <a:rect l="l" t="t" r="r" b="b"/>
              <a:pathLst>
                <a:path w="30480">
                  <a:moveTo>
                    <a:pt x="30079" y="0"/>
                  </a:moveTo>
                  <a:lnTo>
                    <a:pt x="0" y="0"/>
                  </a:lnTo>
                </a:path>
              </a:pathLst>
            </a:custGeom>
            <a:ln w="4762">
              <a:solidFill>
                <a:srgbClr val="231F20"/>
              </a:solidFill>
            </a:ln>
          </p:spPr>
          <p:txBody>
            <a:bodyPr wrap="square" lIns="0" tIns="0" rIns="0" bIns="0" rtlCol="0"/>
            <a:lstStyle/>
            <a:p>
              <a:endParaRPr/>
            </a:p>
          </p:txBody>
        </p:sp>
        <p:sp>
          <p:nvSpPr>
            <p:cNvPr id="17" name="object 17"/>
            <p:cNvSpPr/>
            <p:nvPr/>
          </p:nvSpPr>
          <p:spPr>
            <a:xfrm>
              <a:off x="987219" y="1461734"/>
              <a:ext cx="30480" cy="0"/>
            </a:xfrm>
            <a:custGeom>
              <a:avLst/>
              <a:gdLst/>
              <a:ahLst/>
              <a:cxnLst/>
              <a:rect l="l" t="t" r="r" b="b"/>
              <a:pathLst>
                <a:path w="30480">
                  <a:moveTo>
                    <a:pt x="30079" y="0"/>
                  </a:moveTo>
                  <a:lnTo>
                    <a:pt x="0" y="0"/>
                  </a:lnTo>
                </a:path>
              </a:pathLst>
            </a:custGeom>
            <a:ln w="4762">
              <a:solidFill>
                <a:srgbClr val="231F20"/>
              </a:solidFill>
            </a:ln>
          </p:spPr>
          <p:txBody>
            <a:bodyPr wrap="square" lIns="0" tIns="0" rIns="0" bIns="0" rtlCol="0"/>
            <a:lstStyle/>
            <a:p>
              <a:endParaRPr/>
            </a:p>
          </p:txBody>
        </p:sp>
        <p:sp>
          <p:nvSpPr>
            <p:cNvPr id="18" name="object 18"/>
            <p:cNvSpPr/>
            <p:nvPr/>
          </p:nvSpPr>
          <p:spPr>
            <a:xfrm>
              <a:off x="987219" y="1254984"/>
              <a:ext cx="30480" cy="0"/>
            </a:xfrm>
            <a:custGeom>
              <a:avLst/>
              <a:gdLst/>
              <a:ahLst/>
              <a:cxnLst/>
              <a:rect l="l" t="t" r="r" b="b"/>
              <a:pathLst>
                <a:path w="30480">
                  <a:moveTo>
                    <a:pt x="30079" y="0"/>
                  </a:moveTo>
                  <a:lnTo>
                    <a:pt x="0" y="0"/>
                  </a:lnTo>
                </a:path>
              </a:pathLst>
            </a:custGeom>
            <a:ln w="4762">
              <a:solidFill>
                <a:srgbClr val="231F20"/>
              </a:solidFill>
            </a:ln>
          </p:spPr>
          <p:txBody>
            <a:bodyPr wrap="square" lIns="0" tIns="0" rIns="0" bIns="0" rtlCol="0"/>
            <a:lstStyle/>
            <a:p>
              <a:endParaRPr/>
            </a:p>
          </p:txBody>
        </p:sp>
        <p:sp>
          <p:nvSpPr>
            <p:cNvPr id="19" name="object 19"/>
            <p:cNvSpPr/>
            <p:nvPr/>
          </p:nvSpPr>
          <p:spPr>
            <a:xfrm>
              <a:off x="987219" y="1048235"/>
              <a:ext cx="30480" cy="0"/>
            </a:xfrm>
            <a:custGeom>
              <a:avLst/>
              <a:gdLst/>
              <a:ahLst/>
              <a:cxnLst/>
              <a:rect l="l" t="t" r="r" b="b"/>
              <a:pathLst>
                <a:path w="30480">
                  <a:moveTo>
                    <a:pt x="30079" y="0"/>
                  </a:moveTo>
                  <a:lnTo>
                    <a:pt x="0" y="0"/>
                  </a:lnTo>
                </a:path>
              </a:pathLst>
            </a:custGeom>
            <a:ln w="4762">
              <a:solidFill>
                <a:srgbClr val="231F20"/>
              </a:solidFill>
            </a:ln>
          </p:spPr>
          <p:txBody>
            <a:bodyPr wrap="square" lIns="0" tIns="0" rIns="0" bIns="0" rtlCol="0"/>
            <a:lstStyle/>
            <a:p>
              <a:endParaRPr/>
            </a:p>
          </p:txBody>
        </p:sp>
        <p:sp>
          <p:nvSpPr>
            <p:cNvPr id="20" name="object 20"/>
            <p:cNvSpPr/>
            <p:nvPr/>
          </p:nvSpPr>
          <p:spPr>
            <a:xfrm>
              <a:off x="987219" y="841484"/>
              <a:ext cx="30480" cy="0"/>
            </a:xfrm>
            <a:custGeom>
              <a:avLst/>
              <a:gdLst/>
              <a:ahLst/>
              <a:cxnLst/>
              <a:rect l="l" t="t" r="r" b="b"/>
              <a:pathLst>
                <a:path w="30480">
                  <a:moveTo>
                    <a:pt x="30079" y="0"/>
                  </a:moveTo>
                  <a:lnTo>
                    <a:pt x="0" y="0"/>
                  </a:lnTo>
                </a:path>
              </a:pathLst>
            </a:custGeom>
            <a:ln w="4762">
              <a:solidFill>
                <a:srgbClr val="231F20"/>
              </a:solidFill>
            </a:ln>
          </p:spPr>
          <p:txBody>
            <a:bodyPr wrap="square" lIns="0" tIns="0" rIns="0" bIns="0" rtlCol="0"/>
            <a:lstStyle/>
            <a:p>
              <a:endParaRPr/>
            </a:p>
          </p:txBody>
        </p:sp>
        <p:sp>
          <p:nvSpPr>
            <p:cNvPr id="21" name="object 21"/>
            <p:cNvSpPr/>
            <p:nvPr/>
          </p:nvSpPr>
          <p:spPr>
            <a:xfrm>
              <a:off x="987219" y="634738"/>
              <a:ext cx="30480" cy="0"/>
            </a:xfrm>
            <a:custGeom>
              <a:avLst/>
              <a:gdLst/>
              <a:ahLst/>
              <a:cxnLst/>
              <a:rect l="l" t="t" r="r" b="b"/>
              <a:pathLst>
                <a:path w="30480">
                  <a:moveTo>
                    <a:pt x="30079" y="0"/>
                  </a:moveTo>
                  <a:lnTo>
                    <a:pt x="0" y="0"/>
                  </a:lnTo>
                </a:path>
              </a:pathLst>
            </a:custGeom>
            <a:ln w="4762">
              <a:solidFill>
                <a:srgbClr val="231F20"/>
              </a:solidFill>
            </a:ln>
          </p:spPr>
          <p:txBody>
            <a:bodyPr wrap="square" lIns="0" tIns="0" rIns="0" bIns="0" rtlCol="0"/>
            <a:lstStyle/>
            <a:p>
              <a:endParaRPr/>
            </a:p>
          </p:txBody>
        </p:sp>
        <p:sp>
          <p:nvSpPr>
            <p:cNvPr id="22" name="object 22"/>
            <p:cNvSpPr/>
            <p:nvPr/>
          </p:nvSpPr>
          <p:spPr>
            <a:xfrm>
              <a:off x="987219" y="427989"/>
              <a:ext cx="30480" cy="0"/>
            </a:xfrm>
            <a:custGeom>
              <a:avLst/>
              <a:gdLst/>
              <a:ahLst/>
              <a:cxnLst/>
              <a:rect l="l" t="t" r="r" b="b"/>
              <a:pathLst>
                <a:path w="30480">
                  <a:moveTo>
                    <a:pt x="30079" y="0"/>
                  </a:moveTo>
                  <a:lnTo>
                    <a:pt x="0" y="0"/>
                  </a:lnTo>
                </a:path>
              </a:pathLst>
            </a:custGeom>
            <a:ln w="4762">
              <a:solidFill>
                <a:srgbClr val="231F20"/>
              </a:solidFill>
            </a:ln>
          </p:spPr>
          <p:txBody>
            <a:bodyPr wrap="square" lIns="0" tIns="0" rIns="0" bIns="0" rtlCol="0"/>
            <a:lstStyle/>
            <a:p>
              <a:endParaRPr/>
            </a:p>
          </p:txBody>
        </p:sp>
      </p:grpSp>
      <p:sp>
        <p:nvSpPr>
          <p:cNvPr id="23" name="object 23"/>
          <p:cNvSpPr txBox="1"/>
          <p:nvPr/>
        </p:nvSpPr>
        <p:spPr>
          <a:xfrm>
            <a:off x="986061" y="2955751"/>
            <a:ext cx="62865" cy="105410"/>
          </a:xfrm>
          <a:prstGeom prst="rect">
            <a:avLst/>
          </a:prstGeom>
        </p:spPr>
        <p:txBody>
          <a:bodyPr vert="horz" wrap="square" lIns="0" tIns="15875" rIns="0" bIns="0" rtlCol="0">
            <a:spAutoFit/>
          </a:bodyPr>
          <a:lstStyle/>
          <a:p>
            <a:pPr marL="12700">
              <a:lnSpc>
                <a:spcPct val="100000"/>
              </a:lnSpc>
              <a:spcBef>
                <a:spcPts val="125"/>
              </a:spcBef>
            </a:pPr>
            <a:r>
              <a:rPr sz="500" spc="-50" dirty="0">
                <a:solidFill>
                  <a:srgbClr val="231F20"/>
                </a:solidFill>
                <a:latin typeface="Arial MT"/>
                <a:cs typeface="Arial MT"/>
              </a:rPr>
              <a:t>0</a:t>
            </a:r>
            <a:endParaRPr sz="500">
              <a:latin typeface="Arial MT"/>
              <a:cs typeface="Arial MT"/>
            </a:endParaRPr>
          </a:p>
        </p:txBody>
      </p:sp>
      <p:sp>
        <p:nvSpPr>
          <p:cNvPr id="24" name="object 24"/>
          <p:cNvSpPr txBox="1"/>
          <p:nvPr/>
        </p:nvSpPr>
        <p:spPr>
          <a:xfrm>
            <a:off x="753965" y="2650446"/>
            <a:ext cx="229870" cy="105410"/>
          </a:xfrm>
          <a:prstGeom prst="rect">
            <a:avLst/>
          </a:prstGeom>
        </p:spPr>
        <p:txBody>
          <a:bodyPr vert="horz" wrap="square" lIns="0" tIns="15875" rIns="0" bIns="0" rtlCol="0">
            <a:spAutoFit/>
          </a:bodyPr>
          <a:lstStyle/>
          <a:p>
            <a:pPr marL="12700">
              <a:lnSpc>
                <a:spcPct val="100000"/>
              </a:lnSpc>
              <a:spcBef>
                <a:spcPts val="125"/>
              </a:spcBef>
            </a:pPr>
            <a:r>
              <a:rPr sz="500" spc="-10" dirty="0">
                <a:solidFill>
                  <a:srgbClr val="231F20"/>
                </a:solidFill>
                <a:latin typeface="Arial MT"/>
                <a:cs typeface="Arial MT"/>
              </a:rPr>
              <a:t>10,000</a:t>
            </a:r>
            <a:endParaRPr sz="500">
              <a:latin typeface="Arial MT"/>
              <a:cs typeface="Arial MT"/>
            </a:endParaRPr>
          </a:p>
        </p:txBody>
      </p:sp>
      <p:sp>
        <p:nvSpPr>
          <p:cNvPr id="25" name="object 25"/>
          <p:cNvSpPr txBox="1"/>
          <p:nvPr/>
        </p:nvSpPr>
        <p:spPr>
          <a:xfrm>
            <a:off x="753965" y="2443021"/>
            <a:ext cx="229870" cy="105410"/>
          </a:xfrm>
          <a:prstGeom prst="rect">
            <a:avLst/>
          </a:prstGeom>
        </p:spPr>
        <p:txBody>
          <a:bodyPr vert="horz" wrap="square" lIns="0" tIns="15875" rIns="0" bIns="0" rtlCol="0">
            <a:spAutoFit/>
          </a:bodyPr>
          <a:lstStyle/>
          <a:p>
            <a:pPr marL="12700">
              <a:lnSpc>
                <a:spcPct val="100000"/>
              </a:lnSpc>
              <a:spcBef>
                <a:spcPts val="125"/>
              </a:spcBef>
            </a:pPr>
            <a:r>
              <a:rPr sz="500" spc="-10" dirty="0">
                <a:solidFill>
                  <a:srgbClr val="231F20"/>
                </a:solidFill>
                <a:latin typeface="Arial MT"/>
                <a:cs typeface="Arial MT"/>
              </a:rPr>
              <a:t>20,000</a:t>
            </a:r>
            <a:endParaRPr sz="500">
              <a:latin typeface="Arial MT"/>
              <a:cs typeface="Arial MT"/>
            </a:endParaRPr>
          </a:p>
        </p:txBody>
      </p:sp>
      <p:sp>
        <p:nvSpPr>
          <p:cNvPr id="26" name="object 26"/>
          <p:cNvSpPr txBox="1"/>
          <p:nvPr/>
        </p:nvSpPr>
        <p:spPr>
          <a:xfrm>
            <a:off x="753965" y="2235594"/>
            <a:ext cx="229870" cy="105410"/>
          </a:xfrm>
          <a:prstGeom prst="rect">
            <a:avLst/>
          </a:prstGeom>
        </p:spPr>
        <p:txBody>
          <a:bodyPr vert="horz" wrap="square" lIns="0" tIns="15875" rIns="0" bIns="0" rtlCol="0">
            <a:spAutoFit/>
          </a:bodyPr>
          <a:lstStyle/>
          <a:p>
            <a:pPr marL="12700">
              <a:lnSpc>
                <a:spcPct val="100000"/>
              </a:lnSpc>
              <a:spcBef>
                <a:spcPts val="125"/>
              </a:spcBef>
            </a:pPr>
            <a:r>
              <a:rPr sz="500" spc="-10" dirty="0">
                <a:solidFill>
                  <a:srgbClr val="231F20"/>
                </a:solidFill>
                <a:latin typeface="Arial MT"/>
                <a:cs typeface="Arial MT"/>
              </a:rPr>
              <a:t>30,000</a:t>
            </a:r>
            <a:endParaRPr sz="500">
              <a:latin typeface="Arial MT"/>
              <a:cs typeface="Arial MT"/>
            </a:endParaRPr>
          </a:p>
        </p:txBody>
      </p:sp>
      <p:sp>
        <p:nvSpPr>
          <p:cNvPr id="27" name="object 27"/>
          <p:cNvSpPr txBox="1"/>
          <p:nvPr/>
        </p:nvSpPr>
        <p:spPr>
          <a:xfrm>
            <a:off x="753965" y="2028169"/>
            <a:ext cx="229870" cy="105410"/>
          </a:xfrm>
          <a:prstGeom prst="rect">
            <a:avLst/>
          </a:prstGeom>
        </p:spPr>
        <p:txBody>
          <a:bodyPr vert="horz" wrap="square" lIns="0" tIns="15875" rIns="0" bIns="0" rtlCol="0">
            <a:spAutoFit/>
          </a:bodyPr>
          <a:lstStyle/>
          <a:p>
            <a:pPr marL="12700">
              <a:lnSpc>
                <a:spcPct val="100000"/>
              </a:lnSpc>
              <a:spcBef>
                <a:spcPts val="125"/>
              </a:spcBef>
            </a:pPr>
            <a:r>
              <a:rPr sz="500" spc="-10" dirty="0">
                <a:solidFill>
                  <a:srgbClr val="231F20"/>
                </a:solidFill>
                <a:latin typeface="Arial MT"/>
                <a:cs typeface="Arial MT"/>
              </a:rPr>
              <a:t>40,000</a:t>
            </a:r>
            <a:endParaRPr sz="500">
              <a:latin typeface="Arial MT"/>
              <a:cs typeface="Arial MT"/>
            </a:endParaRPr>
          </a:p>
        </p:txBody>
      </p:sp>
      <p:sp>
        <p:nvSpPr>
          <p:cNvPr id="28" name="object 28"/>
          <p:cNvSpPr txBox="1"/>
          <p:nvPr/>
        </p:nvSpPr>
        <p:spPr>
          <a:xfrm>
            <a:off x="753965" y="1820743"/>
            <a:ext cx="229870" cy="105410"/>
          </a:xfrm>
          <a:prstGeom prst="rect">
            <a:avLst/>
          </a:prstGeom>
        </p:spPr>
        <p:txBody>
          <a:bodyPr vert="horz" wrap="square" lIns="0" tIns="15875" rIns="0" bIns="0" rtlCol="0">
            <a:spAutoFit/>
          </a:bodyPr>
          <a:lstStyle/>
          <a:p>
            <a:pPr marL="12700">
              <a:lnSpc>
                <a:spcPct val="100000"/>
              </a:lnSpc>
              <a:spcBef>
                <a:spcPts val="125"/>
              </a:spcBef>
            </a:pPr>
            <a:r>
              <a:rPr sz="500" spc="-10" dirty="0">
                <a:solidFill>
                  <a:srgbClr val="231F20"/>
                </a:solidFill>
                <a:latin typeface="Arial MT"/>
                <a:cs typeface="Arial MT"/>
              </a:rPr>
              <a:t>50,000</a:t>
            </a:r>
            <a:endParaRPr sz="500">
              <a:latin typeface="Arial MT"/>
              <a:cs typeface="Arial MT"/>
            </a:endParaRPr>
          </a:p>
        </p:txBody>
      </p:sp>
      <p:sp>
        <p:nvSpPr>
          <p:cNvPr id="29" name="object 29"/>
          <p:cNvSpPr txBox="1"/>
          <p:nvPr/>
        </p:nvSpPr>
        <p:spPr>
          <a:xfrm>
            <a:off x="753965" y="1613317"/>
            <a:ext cx="229870" cy="105410"/>
          </a:xfrm>
          <a:prstGeom prst="rect">
            <a:avLst/>
          </a:prstGeom>
        </p:spPr>
        <p:txBody>
          <a:bodyPr vert="horz" wrap="square" lIns="0" tIns="15875" rIns="0" bIns="0" rtlCol="0">
            <a:spAutoFit/>
          </a:bodyPr>
          <a:lstStyle/>
          <a:p>
            <a:pPr marL="12700">
              <a:lnSpc>
                <a:spcPct val="100000"/>
              </a:lnSpc>
              <a:spcBef>
                <a:spcPts val="125"/>
              </a:spcBef>
            </a:pPr>
            <a:r>
              <a:rPr sz="500" spc="-10" dirty="0">
                <a:solidFill>
                  <a:srgbClr val="231F20"/>
                </a:solidFill>
                <a:latin typeface="Arial MT"/>
                <a:cs typeface="Arial MT"/>
              </a:rPr>
              <a:t>60,000</a:t>
            </a:r>
            <a:endParaRPr sz="500">
              <a:latin typeface="Arial MT"/>
              <a:cs typeface="Arial MT"/>
            </a:endParaRPr>
          </a:p>
        </p:txBody>
      </p:sp>
      <p:sp>
        <p:nvSpPr>
          <p:cNvPr id="30" name="object 30"/>
          <p:cNvSpPr txBox="1"/>
          <p:nvPr/>
        </p:nvSpPr>
        <p:spPr>
          <a:xfrm>
            <a:off x="753965" y="1405891"/>
            <a:ext cx="229870" cy="105410"/>
          </a:xfrm>
          <a:prstGeom prst="rect">
            <a:avLst/>
          </a:prstGeom>
        </p:spPr>
        <p:txBody>
          <a:bodyPr vert="horz" wrap="square" lIns="0" tIns="15875" rIns="0" bIns="0" rtlCol="0">
            <a:spAutoFit/>
          </a:bodyPr>
          <a:lstStyle/>
          <a:p>
            <a:pPr marL="12700">
              <a:lnSpc>
                <a:spcPct val="100000"/>
              </a:lnSpc>
              <a:spcBef>
                <a:spcPts val="125"/>
              </a:spcBef>
            </a:pPr>
            <a:r>
              <a:rPr sz="500" spc="-10" dirty="0">
                <a:solidFill>
                  <a:srgbClr val="231F20"/>
                </a:solidFill>
                <a:latin typeface="Arial MT"/>
                <a:cs typeface="Arial MT"/>
              </a:rPr>
              <a:t>70,000</a:t>
            </a:r>
            <a:endParaRPr sz="500">
              <a:latin typeface="Arial MT"/>
              <a:cs typeface="Arial MT"/>
            </a:endParaRPr>
          </a:p>
        </p:txBody>
      </p:sp>
      <p:sp>
        <p:nvSpPr>
          <p:cNvPr id="31" name="object 31"/>
          <p:cNvSpPr txBox="1"/>
          <p:nvPr/>
        </p:nvSpPr>
        <p:spPr>
          <a:xfrm>
            <a:off x="753965" y="1198465"/>
            <a:ext cx="229870" cy="105410"/>
          </a:xfrm>
          <a:prstGeom prst="rect">
            <a:avLst/>
          </a:prstGeom>
        </p:spPr>
        <p:txBody>
          <a:bodyPr vert="horz" wrap="square" lIns="0" tIns="15875" rIns="0" bIns="0" rtlCol="0">
            <a:spAutoFit/>
          </a:bodyPr>
          <a:lstStyle/>
          <a:p>
            <a:pPr marL="12700">
              <a:lnSpc>
                <a:spcPct val="100000"/>
              </a:lnSpc>
              <a:spcBef>
                <a:spcPts val="125"/>
              </a:spcBef>
            </a:pPr>
            <a:r>
              <a:rPr sz="500" spc="-10" dirty="0">
                <a:solidFill>
                  <a:srgbClr val="231F20"/>
                </a:solidFill>
                <a:latin typeface="Arial MT"/>
                <a:cs typeface="Arial MT"/>
              </a:rPr>
              <a:t>80,000</a:t>
            </a:r>
            <a:endParaRPr sz="500">
              <a:latin typeface="Arial MT"/>
              <a:cs typeface="Arial MT"/>
            </a:endParaRPr>
          </a:p>
        </p:txBody>
      </p:sp>
      <p:sp>
        <p:nvSpPr>
          <p:cNvPr id="32" name="object 32"/>
          <p:cNvSpPr txBox="1"/>
          <p:nvPr/>
        </p:nvSpPr>
        <p:spPr>
          <a:xfrm>
            <a:off x="753965" y="991039"/>
            <a:ext cx="229870" cy="105410"/>
          </a:xfrm>
          <a:prstGeom prst="rect">
            <a:avLst/>
          </a:prstGeom>
        </p:spPr>
        <p:txBody>
          <a:bodyPr vert="horz" wrap="square" lIns="0" tIns="15875" rIns="0" bIns="0" rtlCol="0">
            <a:spAutoFit/>
          </a:bodyPr>
          <a:lstStyle/>
          <a:p>
            <a:pPr marL="12700">
              <a:lnSpc>
                <a:spcPct val="100000"/>
              </a:lnSpc>
              <a:spcBef>
                <a:spcPts val="125"/>
              </a:spcBef>
            </a:pPr>
            <a:r>
              <a:rPr sz="500" spc="-10" dirty="0">
                <a:solidFill>
                  <a:srgbClr val="231F20"/>
                </a:solidFill>
                <a:latin typeface="Arial MT"/>
                <a:cs typeface="Arial MT"/>
              </a:rPr>
              <a:t>90,000</a:t>
            </a:r>
            <a:endParaRPr sz="500">
              <a:latin typeface="Arial MT"/>
              <a:cs typeface="Arial MT"/>
            </a:endParaRPr>
          </a:p>
        </p:txBody>
      </p:sp>
      <p:sp>
        <p:nvSpPr>
          <p:cNvPr id="33" name="object 33"/>
          <p:cNvSpPr txBox="1"/>
          <p:nvPr/>
        </p:nvSpPr>
        <p:spPr>
          <a:xfrm>
            <a:off x="716894" y="783613"/>
            <a:ext cx="266700" cy="105410"/>
          </a:xfrm>
          <a:prstGeom prst="rect">
            <a:avLst/>
          </a:prstGeom>
        </p:spPr>
        <p:txBody>
          <a:bodyPr vert="horz" wrap="square" lIns="0" tIns="15875" rIns="0" bIns="0" rtlCol="0">
            <a:spAutoFit/>
          </a:bodyPr>
          <a:lstStyle/>
          <a:p>
            <a:pPr marL="12700">
              <a:lnSpc>
                <a:spcPct val="100000"/>
              </a:lnSpc>
              <a:spcBef>
                <a:spcPts val="125"/>
              </a:spcBef>
            </a:pPr>
            <a:r>
              <a:rPr sz="500" spc="-10" dirty="0">
                <a:solidFill>
                  <a:srgbClr val="231F20"/>
                </a:solidFill>
                <a:latin typeface="Arial MT"/>
                <a:cs typeface="Arial MT"/>
              </a:rPr>
              <a:t>100,000</a:t>
            </a:r>
            <a:endParaRPr sz="500">
              <a:latin typeface="Arial MT"/>
              <a:cs typeface="Arial MT"/>
            </a:endParaRPr>
          </a:p>
        </p:txBody>
      </p:sp>
      <p:sp>
        <p:nvSpPr>
          <p:cNvPr id="34" name="object 34"/>
          <p:cNvSpPr txBox="1"/>
          <p:nvPr/>
        </p:nvSpPr>
        <p:spPr>
          <a:xfrm>
            <a:off x="1294889" y="716828"/>
            <a:ext cx="168910"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Qatar</a:t>
            </a:r>
            <a:endParaRPr sz="450">
              <a:latin typeface="Arial MT"/>
              <a:cs typeface="Arial MT"/>
            </a:endParaRPr>
          </a:p>
        </p:txBody>
      </p:sp>
      <p:sp>
        <p:nvSpPr>
          <p:cNvPr id="35" name="object 35"/>
          <p:cNvSpPr txBox="1"/>
          <p:nvPr/>
        </p:nvSpPr>
        <p:spPr>
          <a:xfrm>
            <a:off x="1829985" y="1022523"/>
            <a:ext cx="286385"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Singapore</a:t>
            </a:r>
            <a:endParaRPr sz="450">
              <a:latin typeface="Arial MT"/>
              <a:cs typeface="Arial MT"/>
            </a:endParaRPr>
          </a:p>
        </p:txBody>
      </p:sp>
      <p:sp>
        <p:nvSpPr>
          <p:cNvPr id="36" name="object 36"/>
          <p:cNvSpPr txBox="1"/>
          <p:nvPr/>
        </p:nvSpPr>
        <p:spPr>
          <a:xfrm>
            <a:off x="1361240" y="1426230"/>
            <a:ext cx="568960" cy="93980"/>
          </a:xfrm>
          <a:prstGeom prst="rect">
            <a:avLst/>
          </a:prstGeom>
        </p:spPr>
        <p:txBody>
          <a:bodyPr vert="horz" wrap="square" lIns="0" tIns="12700" rIns="0" bIns="0" rtlCol="0">
            <a:spAutoFit/>
          </a:bodyPr>
          <a:lstStyle/>
          <a:p>
            <a:pPr marL="12700">
              <a:lnSpc>
                <a:spcPct val="100000"/>
              </a:lnSpc>
              <a:spcBef>
                <a:spcPts val="100"/>
              </a:spcBef>
            </a:pPr>
            <a:r>
              <a:rPr sz="450" dirty="0">
                <a:solidFill>
                  <a:srgbClr val="231F20"/>
                </a:solidFill>
                <a:latin typeface="Arial MT"/>
                <a:cs typeface="Arial MT"/>
              </a:rPr>
              <a:t>United Arab </a:t>
            </a:r>
            <a:r>
              <a:rPr sz="450" spc="-10" dirty="0">
                <a:solidFill>
                  <a:srgbClr val="231F20"/>
                </a:solidFill>
                <a:latin typeface="Arial MT"/>
                <a:cs typeface="Arial MT"/>
              </a:rPr>
              <a:t>Emirates</a:t>
            </a:r>
            <a:endParaRPr sz="450">
              <a:latin typeface="Arial MT"/>
              <a:cs typeface="Arial MT"/>
            </a:endParaRPr>
          </a:p>
        </p:txBody>
      </p:sp>
      <p:sp>
        <p:nvSpPr>
          <p:cNvPr id="37" name="object 37"/>
          <p:cNvSpPr txBox="1"/>
          <p:nvPr/>
        </p:nvSpPr>
        <p:spPr>
          <a:xfrm>
            <a:off x="1085720" y="1806621"/>
            <a:ext cx="353060" cy="93980"/>
          </a:xfrm>
          <a:prstGeom prst="rect">
            <a:avLst/>
          </a:prstGeom>
        </p:spPr>
        <p:txBody>
          <a:bodyPr vert="horz" wrap="square" lIns="0" tIns="12700" rIns="0" bIns="0" rtlCol="0">
            <a:spAutoFit/>
          </a:bodyPr>
          <a:lstStyle/>
          <a:p>
            <a:pPr marL="12700">
              <a:lnSpc>
                <a:spcPct val="100000"/>
              </a:lnSpc>
              <a:spcBef>
                <a:spcPts val="100"/>
              </a:spcBef>
            </a:pPr>
            <a:r>
              <a:rPr sz="450" dirty="0">
                <a:solidFill>
                  <a:srgbClr val="231F20"/>
                </a:solidFill>
                <a:latin typeface="Arial MT"/>
                <a:cs typeface="Arial MT"/>
              </a:rPr>
              <a:t>Saudi </a:t>
            </a:r>
            <a:r>
              <a:rPr sz="450" spc="-10" dirty="0">
                <a:solidFill>
                  <a:srgbClr val="231F20"/>
                </a:solidFill>
                <a:latin typeface="Arial MT"/>
                <a:cs typeface="Arial MT"/>
              </a:rPr>
              <a:t>Arabia</a:t>
            </a:r>
            <a:endParaRPr sz="450">
              <a:latin typeface="Arial MT"/>
              <a:cs typeface="Arial MT"/>
            </a:endParaRPr>
          </a:p>
        </p:txBody>
      </p:sp>
      <p:pic>
        <p:nvPicPr>
          <p:cNvPr id="38" name="object 38"/>
          <p:cNvPicPr/>
          <p:nvPr/>
        </p:nvPicPr>
        <p:blipFill>
          <a:blip r:embed="rId2" cstate="print"/>
          <a:stretch>
            <a:fillRect/>
          </a:stretch>
        </p:blipFill>
        <p:spPr>
          <a:xfrm>
            <a:off x="1311477" y="2302358"/>
            <a:ext cx="611645" cy="657354"/>
          </a:xfrm>
          <a:prstGeom prst="rect">
            <a:avLst/>
          </a:prstGeom>
        </p:spPr>
      </p:pic>
      <p:sp>
        <p:nvSpPr>
          <p:cNvPr id="39" name="object 39"/>
          <p:cNvSpPr txBox="1"/>
          <p:nvPr/>
        </p:nvSpPr>
        <p:spPr>
          <a:xfrm>
            <a:off x="1388672" y="1934466"/>
            <a:ext cx="222885"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Bahrain</a:t>
            </a:r>
            <a:endParaRPr sz="450">
              <a:latin typeface="Arial MT"/>
              <a:cs typeface="Arial MT"/>
            </a:endParaRPr>
          </a:p>
        </p:txBody>
      </p:sp>
      <p:sp>
        <p:nvSpPr>
          <p:cNvPr id="40" name="object 40"/>
          <p:cNvSpPr txBox="1"/>
          <p:nvPr/>
        </p:nvSpPr>
        <p:spPr>
          <a:xfrm>
            <a:off x="1318549" y="2254734"/>
            <a:ext cx="181610" cy="93980"/>
          </a:xfrm>
          <a:prstGeom prst="rect">
            <a:avLst/>
          </a:prstGeom>
        </p:spPr>
        <p:txBody>
          <a:bodyPr vert="horz" wrap="square" lIns="0" tIns="12700" rIns="0" bIns="0" rtlCol="0">
            <a:spAutoFit/>
          </a:bodyPr>
          <a:lstStyle/>
          <a:p>
            <a:pPr marL="12700">
              <a:lnSpc>
                <a:spcPct val="100000"/>
              </a:lnSpc>
              <a:spcBef>
                <a:spcPts val="100"/>
              </a:spcBef>
            </a:pPr>
            <a:r>
              <a:rPr sz="450" spc="-20" dirty="0">
                <a:solidFill>
                  <a:srgbClr val="231F20"/>
                </a:solidFill>
                <a:latin typeface="Arial MT"/>
                <a:cs typeface="Arial MT"/>
              </a:rPr>
              <a:t>Oman</a:t>
            </a:r>
            <a:endParaRPr sz="450">
              <a:latin typeface="Arial MT"/>
              <a:cs typeface="Arial MT"/>
            </a:endParaRPr>
          </a:p>
        </p:txBody>
      </p:sp>
      <p:sp>
        <p:nvSpPr>
          <p:cNvPr id="41" name="object 41"/>
          <p:cNvSpPr txBox="1"/>
          <p:nvPr/>
        </p:nvSpPr>
        <p:spPr>
          <a:xfrm>
            <a:off x="1015883" y="2300568"/>
            <a:ext cx="372110"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Turkmenistan</a:t>
            </a:r>
            <a:endParaRPr sz="450">
              <a:latin typeface="Arial MT"/>
              <a:cs typeface="Arial MT"/>
            </a:endParaRPr>
          </a:p>
        </p:txBody>
      </p:sp>
      <p:sp>
        <p:nvSpPr>
          <p:cNvPr id="42" name="object 42"/>
          <p:cNvSpPr txBox="1"/>
          <p:nvPr/>
        </p:nvSpPr>
        <p:spPr>
          <a:xfrm>
            <a:off x="1082634" y="2405667"/>
            <a:ext cx="483234" cy="93980"/>
          </a:xfrm>
          <a:prstGeom prst="rect">
            <a:avLst/>
          </a:prstGeom>
        </p:spPr>
        <p:txBody>
          <a:bodyPr vert="horz" wrap="square" lIns="0" tIns="12700" rIns="0" bIns="0" rtlCol="0">
            <a:spAutoFit/>
          </a:bodyPr>
          <a:lstStyle/>
          <a:p>
            <a:pPr marL="12700">
              <a:lnSpc>
                <a:spcPct val="100000"/>
              </a:lnSpc>
              <a:spcBef>
                <a:spcPts val="100"/>
              </a:spcBef>
            </a:pPr>
            <a:r>
              <a:rPr sz="450" dirty="0">
                <a:solidFill>
                  <a:srgbClr val="231F20"/>
                </a:solidFill>
                <a:latin typeface="Arial MT"/>
                <a:cs typeface="Arial MT"/>
              </a:rPr>
              <a:t>Equatorial </a:t>
            </a:r>
            <a:r>
              <a:rPr sz="450" spc="-10" dirty="0">
                <a:solidFill>
                  <a:srgbClr val="231F20"/>
                </a:solidFill>
                <a:latin typeface="Arial MT"/>
                <a:cs typeface="Arial MT"/>
              </a:rPr>
              <a:t>Guinea</a:t>
            </a:r>
            <a:endParaRPr sz="450">
              <a:latin typeface="Arial MT"/>
              <a:cs typeface="Arial MT"/>
            </a:endParaRPr>
          </a:p>
        </p:txBody>
      </p:sp>
      <p:sp>
        <p:nvSpPr>
          <p:cNvPr id="43" name="object 43"/>
          <p:cNvSpPr txBox="1"/>
          <p:nvPr/>
        </p:nvSpPr>
        <p:spPr>
          <a:xfrm>
            <a:off x="1029599" y="2577346"/>
            <a:ext cx="175260"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China</a:t>
            </a:r>
            <a:endParaRPr sz="450">
              <a:latin typeface="Arial MT"/>
              <a:cs typeface="Arial MT"/>
            </a:endParaRPr>
          </a:p>
        </p:txBody>
      </p:sp>
      <p:pic>
        <p:nvPicPr>
          <p:cNvPr id="44" name="object 44"/>
          <p:cNvPicPr/>
          <p:nvPr/>
        </p:nvPicPr>
        <p:blipFill>
          <a:blip r:embed="rId3" cstate="print"/>
          <a:stretch>
            <a:fillRect/>
          </a:stretch>
        </p:blipFill>
        <p:spPr>
          <a:xfrm>
            <a:off x="2002042" y="2408990"/>
            <a:ext cx="1496072" cy="550723"/>
          </a:xfrm>
          <a:prstGeom prst="rect">
            <a:avLst/>
          </a:prstGeom>
        </p:spPr>
      </p:pic>
      <p:sp>
        <p:nvSpPr>
          <p:cNvPr id="45" name="object 45"/>
          <p:cNvSpPr txBox="1"/>
          <p:nvPr/>
        </p:nvSpPr>
        <p:spPr>
          <a:xfrm>
            <a:off x="1834271" y="2271765"/>
            <a:ext cx="200660"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Russia</a:t>
            </a:r>
            <a:endParaRPr sz="450">
              <a:latin typeface="Arial MT"/>
              <a:cs typeface="Arial MT"/>
            </a:endParaRPr>
          </a:p>
        </p:txBody>
      </p:sp>
      <p:sp>
        <p:nvSpPr>
          <p:cNvPr id="46" name="object 46"/>
          <p:cNvSpPr txBox="1"/>
          <p:nvPr/>
        </p:nvSpPr>
        <p:spPr>
          <a:xfrm>
            <a:off x="1801695" y="2426641"/>
            <a:ext cx="219710"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Belarus</a:t>
            </a:r>
            <a:endParaRPr sz="450">
              <a:latin typeface="Arial MT"/>
              <a:cs typeface="Arial MT"/>
            </a:endParaRPr>
          </a:p>
        </p:txBody>
      </p:sp>
      <p:sp>
        <p:nvSpPr>
          <p:cNvPr id="47" name="object 47"/>
          <p:cNvSpPr txBox="1"/>
          <p:nvPr/>
        </p:nvSpPr>
        <p:spPr>
          <a:xfrm>
            <a:off x="1485827" y="2319199"/>
            <a:ext cx="324485"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Kazakhstan</a:t>
            </a:r>
            <a:endParaRPr sz="450">
              <a:latin typeface="Arial MT"/>
              <a:cs typeface="Arial MT"/>
            </a:endParaRPr>
          </a:p>
        </p:txBody>
      </p:sp>
      <p:sp>
        <p:nvSpPr>
          <p:cNvPr id="48" name="object 48"/>
          <p:cNvSpPr txBox="1"/>
          <p:nvPr/>
        </p:nvSpPr>
        <p:spPr>
          <a:xfrm>
            <a:off x="1968859" y="1707008"/>
            <a:ext cx="197485"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Kuwait</a:t>
            </a:r>
            <a:endParaRPr sz="450">
              <a:latin typeface="Arial MT"/>
              <a:cs typeface="Arial MT"/>
            </a:endParaRPr>
          </a:p>
        </p:txBody>
      </p:sp>
      <p:sp>
        <p:nvSpPr>
          <p:cNvPr id="49" name="object 49"/>
          <p:cNvSpPr txBox="1"/>
          <p:nvPr/>
        </p:nvSpPr>
        <p:spPr>
          <a:xfrm>
            <a:off x="2093674" y="2167752"/>
            <a:ext cx="241935"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Hungary</a:t>
            </a:r>
            <a:endParaRPr sz="450">
              <a:latin typeface="Arial MT"/>
              <a:cs typeface="Arial MT"/>
            </a:endParaRPr>
          </a:p>
        </p:txBody>
      </p:sp>
      <p:sp>
        <p:nvSpPr>
          <p:cNvPr id="50" name="object 50"/>
          <p:cNvSpPr txBox="1"/>
          <p:nvPr/>
        </p:nvSpPr>
        <p:spPr>
          <a:xfrm>
            <a:off x="2819480" y="2177982"/>
            <a:ext cx="203835"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Poland</a:t>
            </a:r>
            <a:endParaRPr sz="450">
              <a:latin typeface="Arial MT"/>
              <a:cs typeface="Arial MT"/>
            </a:endParaRPr>
          </a:p>
        </p:txBody>
      </p:sp>
      <p:sp>
        <p:nvSpPr>
          <p:cNvPr id="51" name="object 51"/>
          <p:cNvSpPr txBox="1"/>
          <p:nvPr/>
        </p:nvSpPr>
        <p:spPr>
          <a:xfrm>
            <a:off x="3170012" y="2182382"/>
            <a:ext cx="767715" cy="93980"/>
          </a:xfrm>
          <a:prstGeom prst="rect">
            <a:avLst/>
          </a:prstGeom>
        </p:spPr>
        <p:txBody>
          <a:bodyPr vert="horz" wrap="square" lIns="0" tIns="12700" rIns="0" bIns="0" rtlCol="0">
            <a:spAutoFit/>
          </a:bodyPr>
          <a:lstStyle/>
          <a:p>
            <a:pPr marL="38100">
              <a:lnSpc>
                <a:spcPct val="100000"/>
              </a:lnSpc>
              <a:spcBef>
                <a:spcPts val="100"/>
              </a:spcBef>
              <a:tabLst>
                <a:tab pos="516255" algn="l"/>
              </a:tabLst>
            </a:pPr>
            <a:r>
              <a:rPr sz="450" spc="-10" dirty="0">
                <a:solidFill>
                  <a:srgbClr val="231F20"/>
                </a:solidFill>
                <a:latin typeface="Arial MT"/>
                <a:cs typeface="Arial MT"/>
              </a:rPr>
              <a:t>Slovakia</a:t>
            </a:r>
            <a:r>
              <a:rPr sz="450" dirty="0">
                <a:solidFill>
                  <a:srgbClr val="231F20"/>
                </a:solidFill>
                <a:latin typeface="Arial MT"/>
                <a:cs typeface="Arial MT"/>
              </a:rPr>
              <a:t>	</a:t>
            </a:r>
            <a:r>
              <a:rPr sz="675" spc="-15" baseline="6172" dirty="0">
                <a:solidFill>
                  <a:srgbClr val="231F20"/>
                </a:solidFill>
                <a:latin typeface="Arial MT"/>
                <a:cs typeface="Arial MT"/>
              </a:rPr>
              <a:t>Portugal</a:t>
            </a:r>
            <a:endParaRPr sz="675" baseline="6172">
              <a:latin typeface="Arial MT"/>
              <a:cs typeface="Arial MT"/>
            </a:endParaRPr>
          </a:p>
        </p:txBody>
      </p:sp>
      <p:sp>
        <p:nvSpPr>
          <p:cNvPr id="52" name="object 52"/>
          <p:cNvSpPr txBox="1"/>
          <p:nvPr/>
        </p:nvSpPr>
        <p:spPr>
          <a:xfrm>
            <a:off x="3475879" y="2266221"/>
            <a:ext cx="540385" cy="302260"/>
          </a:xfrm>
          <a:prstGeom prst="rect">
            <a:avLst/>
          </a:prstGeom>
        </p:spPr>
        <p:txBody>
          <a:bodyPr vert="horz" wrap="square" lIns="0" tIns="12700" rIns="0" bIns="0" rtlCol="0">
            <a:spAutoFit/>
          </a:bodyPr>
          <a:lstStyle/>
          <a:p>
            <a:pPr marR="118110" algn="ctr">
              <a:lnSpc>
                <a:spcPct val="100000"/>
              </a:lnSpc>
              <a:spcBef>
                <a:spcPts val="100"/>
              </a:spcBef>
            </a:pPr>
            <a:r>
              <a:rPr sz="450" spc="-10" dirty="0">
                <a:solidFill>
                  <a:srgbClr val="231F20"/>
                </a:solidFill>
                <a:latin typeface="Arial MT"/>
                <a:cs typeface="Arial MT"/>
              </a:rPr>
              <a:t>Greece</a:t>
            </a:r>
            <a:endParaRPr sz="450">
              <a:latin typeface="Arial MT"/>
              <a:cs typeface="Arial MT"/>
            </a:endParaRPr>
          </a:p>
          <a:p>
            <a:pPr>
              <a:lnSpc>
                <a:spcPct val="100000"/>
              </a:lnSpc>
              <a:spcBef>
                <a:spcPts val="40"/>
              </a:spcBef>
            </a:pPr>
            <a:endParaRPr sz="450">
              <a:latin typeface="Arial MT"/>
              <a:cs typeface="Arial MT"/>
            </a:endParaRPr>
          </a:p>
          <a:p>
            <a:pPr marR="60325" algn="ctr">
              <a:lnSpc>
                <a:spcPts val="540"/>
              </a:lnSpc>
              <a:spcBef>
                <a:spcPts val="5"/>
              </a:spcBef>
            </a:pPr>
            <a:r>
              <a:rPr sz="675" baseline="30864" dirty="0">
                <a:solidFill>
                  <a:srgbClr val="231F20"/>
                </a:solidFill>
                <a:latin typeface="Arial MT"/>
                <a:cs typeface="Arial MT"/>
              </a:rPr>
              <a:t>Chile</a:t>
            </a:r>
            <a:r>
              <a:rPr sz="675" spc="397" baseline="30864" dirty="0">
                <a:solidFill>
                  <a:srgbClr val="231F20"/>
                </a:solidFill>
                <a:latin typeface="Arial MT"/>
                <a:cs typeface="Arial MT"/>
              </a:rPr>
              <a:t> </a:t>
            </a:r>
            <a:r>
              <a:rPr sz="450" spc="-10" dirty="0">
                <a:solidFill>
                  <a:srgbClr val="231F20"/>
                </a:solidFill>
                <a:latin typeface="Arial MT"/>
                <a:cs typeface="Arial MT"/>
              </a:rPr>
              <a:t>Uruguay</a:t>
            </a:r>
            <a:endParaRPr sz="450">
              <a:latin typeface="Arial MT"/>
              <a:cs typeface="Arial MT"/>
            </a:endParaRPr>
          </a:p>
          <a:p>
            <a:pPr marL="222250">
              <a:lnSpc>
                <a:spcPts val="540"/>
              </a:lnSpc>
            </a:pPr>
            <a:r>
              <a:rPr sz="450" dirty="0">
                <a:solidFill>
                  <a:srgbClr val="231F20"/>
                </a:solidFill>
                <a:latin typeface="Arial MT"/>
                <a:cs typeface="Arial MT"/>
              </a:rPr>
              <a:t>Costa </a:t>
            </a:r>
            <a:r>
              <a:rPr sz="450" spc="-20" dirty="0">
                <a:solidFill>
                  <a:srgbClr val="231F20"/>
                </a:solidFill>
                <a:latin typeface="Arial MT"/>
                <a:cs typeface="Arial MT"/>
              </a:rPr>
              <a:t>Rica</a:t>
            </a:r>
            <a:endParaRPr sz="450">
              <a:latin typeface="Arial MT"/>
              <a:cs typeface="Arial MT"/>
            </a:endParaRPr>
          </a:p>
        </p:txBody>
      </p:sp>
      <p:sp>
        <p:nvSpPr>
          <p:cNvPr id="53" name="object 53"/>
          <p:cNvSpPr txBox="1"/>
          <p:nvPr/>
        </p:nvSpPr>
        <p:spPr>
          <a:xfrm>
            <a:off x="3172755" y="2659013"/>
            <a:ext cx="538480" cy="93980"/>
          </a:xfrm>
          <a:prstGeom prst="rect">
            <a:avLst/>
          </a:prstGeom>
        </p:spPr>
        <p:txBody>
          <a:bodyPr vert="horz" wrap="square" lIns="0" tIns="12700" rIns="0" bIns="0" rtlCol="0">
            <a:spAutoFit/>
          </a:bodyPr>
          <a:lstStyle/>
          <a:p>
            <a:pPr marL="38100">
              <a:lnSpc>
                <a:spcPct val="100000"/>
              </a:lnSpc>
              <a:spcBef>
                <a:spcPts val="100"/>
              </a:spcBef>
            </a:pPr>
            <a:r>
              <a:rPr sz="450" dirty="0">
                <a:solidFill>
                  <a:srgbClr val="231F20"/>
                </a:solidFill>
                <a:latin typeface="Arial MT"/>
                <a:cs typeface="Arial MT"/>
              </a:rPr>
              <a:t>Tunisia</a:t>
            </a:r>
            <a:r>
              <a:rPr sz="450" spc="370" dirty="0">
                <a:solidFill>
                  <a:srgbClr val="231F20"/>
                </a:solidFill>
                <a:latin typeface="Arial MT"/>
                <a:cs typeface="Arial MT"/>
              </a:rPr>
              <a:t> </a:t>
            </a:r>
            <a:r>
              <a:rPr sz="675" spc="-15" baseline="12345" dirty="0">
                <a:solidFill>
                  <a:srgbClr val="231F20"/>
                </a:solidFill>
                <a:latin typeface="Arial MT"/>
                <a:cs typeface="Arial MT"/>
              </a:rPr>
              <a:t>Jamaica</a:t>
            </a:r>
            <a:endParaRPr sz="675" baseline="12345">
              <a:latin typeface="Arial MT"/>
              <a:cs typeface="Arial MT"/>
            </a:endParaRPr>
          </a:p>
        </p:txBody>
      </p:sp>
      <p:sp>
        <p:nvSpPr>
          <p:cNvPr id="54" name="object 54"/>
          <p:cNvSpPr txBox="1"/>
          <p:nvPr/>
        </p:nvSpPr>
        <p:spPr>
          <a:xfrm>
            <a:off x="3145095" y="2599406"/>
            <a:ext cx="559435" cy="93980"/>
          </a:xfrm>
          <a:prstGeom prst="rect">
            <a:avLst/>
          </a:prstGeom>
        </p:spPr>
        <p:txBody>
          <a:bodyPr vert="horz" wrap="square" lIns="0" tIns="12700" rIns="0" bIns="0" rtlCol="0">
            <a:spAutoFit/>
          </a:bodyPr>
          <a:lstStyle/>
          <a:p>
            <a:pPr marL="38100">
              <a:lnSpc>
                <a:spcPct val="100000"/>
              </a:lnSpc>
              <a:spcBef>
                <a:spcPts val="100"/>
              </a:spcBef>
              <a:tabLst>
                <a:tab pos="307975" algn="l"/>
              </a:tabLst>
            </a:pPr>
            <a:r>
              <a:rPr sz="450" spc="-20" dirty="0">
                <a:solidFill>
                  <a:srgbClr val="231F20"/>
                </a:solidFill>
                <a:latin typeface="Arial MT"/>
                <a:cs typeface="Arial MT"/>
              </a:rPr>
              <a:t>Peru</a:t>
            </a:r>
            <a:r>
              <a:rPr sz="450" dirty="0">
                <a:solidFill>
                  <a:srgbClr val="231F20"/>
                </a:solidFill>
                <a:latin typeface="Arial MT"/>
                <a:cs typeface="Arial MT"/>
              </a:rPr>
              <a:t>	</a:t>
            </a:r>
            <a:r>
              <a:rPr sz="675" spc="-15" baseline="12345" dirty="0">
                <a:solidFill>
                  <a:srgbClr val="231F20"/>
                </a:solidFill>
                <a:latin typeface="Arial MT"/>
                <a:cs typeface="Arial MT"/>
              </a:rPr>
              <a:t>Armenia</a:t>
            </a:r>
            <a:endParaRPr sz="675" baseline="12345">
              <a:latin typeface="Arial MT"/>
              <a:cs typeface="Arial MT"/>
            </a:endParaRPr>
          </a:p>
        </p:txBody>
      </p:sp>
      <p:sp>
        <p:nvSpPr>
          <p:cNvPr id="55" name="object 55"/>
          <p:cNvSpPr txBox="1"/>
          <p:nvPr/>
        </p:nvSpPr>
        <p:spPr>
          <a:xfrm>
            <a:off x="3178496" y="2709305"/>
            <a:ext cx="436880" cy="224154"/>
          </a:xfrm>
          <a:prstGeom prst="rect">
            <a:avLst/>
          </a:prstGeom>
        </p:spPr>
        <p:txBody>
          <a:bodyPr vert="horz" wrap="square" lIns="0" tIns="24765" rIns="0" bIns="0" rtlCol="0">
            <a:spAutoFit/>
          </a:bodyPr>
          <a:lstStyle/>
          <a:p>
            <a:pPr marL="12700" marR="5080" indent="105410">
              <a:lnSpc>
                <a:spcPts val="440"/>
              </a:lnSpc>
              <a:spcBef>
                <a:spcPts val="195"/>
              </a:spcBef>
            </a:pPr>
            <a:r>
              <a:rPr sz="450" dirty="0">
                <a:solidFill>
                  <a:srgbClr val="231F20"/>
                </a:solidFill>
                <a:latin typeface="Arial MT"/>
                <a:cs typeface="Arial MT"/>
              </a:rPr>
              <a:t>Cape </a:t>
            </a:r>
            <a:r>
              <a:rPr sz="450" spc="-20" dirty="0">
                <a:solidFill>
                  <a:srgbClr val="231F20"/>
                </a:solidFill>
                <a:latin typeface="Arial MT"/>
                <a:cs typeface="Arial MT"/>
              </a:rPr>
              <a:t>Verde</a:t>
            </a:r>
            <a:r>
              <a:rPr sz="450" spc="500" dirty="0">
                <a:solidFill>
                  <a:srgbClr val="231F20"/>
                </a:solidFill>
                <a:latin typeface="Arial MT"/>
                <a:cs typeface="Arial MT"/>
              </a:rPr>
              <a:t> </a:t>
            </a:r>
            <a:r>
              <a:rPr sz="450" spc="-10" dirty="0">
                <a:solidFill>
                  <a:srgbClr val="231F20"/>
                </a:solidFill>
                <a:latin typeface="Arial MT"/>
                <a:cs typeface="Arial MT"/>
              </a:rPr>
              <a:t>Senegal</a:t>
            </a:r>
            <a:endParaRPr sz="450">
              <a:latin typeface="Arial MT"/>
              <a:cs typeface="Arial MT"/>
            </a:endParaRPr>
          </a:p>
          <a:p>
            <a:pPr marL="21590">
              <a:lnSpc>
                <a:spcPct val="100000"/>
              </a:lnSpc>
              <a:spcBef>
                <a:spcPts val="45"/>
              </a:spcBef>
            </a:pPr>
            <a:r>
              <a:rPr sz="450" dirty="0">
                <a:solidFill>
                  <a:srgbClr val="231F20"/>
                </a:solidFill>
                <a:latin typeface="Arial MT"/>
                <a:cs typeface="Arial MT"/>
              </a:rPr>
              <a:t>Burkina </a:t>
            </a:r>
            <a:r>
              <a:rPr sz="450" spc="-20" dirty="0">
                <a:solidFill>
                  <a:srgbClr val="231F20"/>
                </a:solidFill>
                <a:latin typeface="Arial MT"/>
                <a:cs typeface="Arial MT"/>
              </a:rPr>
              <a:t>Faso</a:t>
            </a:r>
            <a:endParaRPr sz="450">
              <a:latin typeface="Arial MT"/>
              <a:cs typeface="Arial MT"/>
            </a:endParaRPr>
          </a:p>
        </p:txBody>
      </p:sp>
      <p:sp>
        <p:nvSpPr>
          <p:cNvPr id="56" name="object 56"/>
          <p:cNvSpPr txBox="1"/>
          <p:nvPr/>
        </p:nvSpPr>
        <p:spPr>
          <a:xfrm>
            <a:off x="2900118" y="1986986"/>
            <a:ext cx="165735"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Israel</a:t>
            </a:r>
            <a:endParaRPr sz="450">
              <a:latin typeface="Arial MT"/>
              <a:cs typeface="Arial MT"/>
            </a:endParaRPr>
          </a:p>
        </p:txBody>
      </p:sp>
      <p:sp>
        <p:nvSpPr>
          <p:cNvPr id="57" name="object 57"/>
          <p:cNvSpPr txBox="1"/>
          <p:nvPr/>
        </p:nvSpPr>
        <p:spPr>
          <a:xfrm>
            <a:off x="3114748" y="1995616"/>
            <a:ext cx="795655" cy="93980"/>
          </a:xfrm>
          <a:prstGeom prst="rect">
            <a:avLst/>
          </a:prstGeom>
        </p:spPr>
        <p:txBody>
          <a:bodyPr vert="horz" wrap="square" lIns="0" tIns="12700" rIns="0" bIns="0" rtlCol="0">
            <a:spAutoFit/>
          </a:bodyPr>
          <a:lstStyle/>
          <a:p>
            <a:pPr marL="38100">
              <a:lnSpc>
                <a:spcPct val="100000"/>
              </a:lnSpc>
              <a:spcBef>
                <a:spcPts val="100"/>
              </a:spcBef>
              <a:tabLst>
                <a:tab pos="642620" algn="l"/>
              </a:tabLst>
            </a:pPr>
            <a:r>
              <a:rPr sz="450" spc="-10" dirty="0">
                <a:solidFill>
                  <a:srgbClr val="231F20"/>
                </a:solidFill>
                <a:latin typeface="Arial MT"/>
                <a:cs typeface="Arial MT"/>
              </a:rPr>
              <a:t>Czechia</a:t>
            </a:r>
            <a:r>
              <a:rPr sz="450" dirty="0">
                <a:solidFill>
                  <a:srgbClr val="231F20"/>
                </a:solidFill>
                <a:latin typeface="Arial MT"/>
                <a:cs typeface="Arial MT"/>
              </a:rPr>
              <a:t>	</a:t>
            </a:r>
            <a:r>
              <a:rPr sz="675" spc="-37" baseline="12345" dirty="0">
                <a:solidFill>
                  <a:srgbClr val="231F20"/>
                </a:solidFill>
                <a:latin typeface="Arial MT"/>
                <a:cs typeface="Arial MT"/>
              </a:rPr>
              <a:t>New</a:t>
            </a:r>
            <a:endParaRPr sz="675" baseline="12345">
              <a:latin typeface="Arial MT"/>
              <a:cs typeface="Arial MT"/>
            </a:endParaRPr>
          </a:p>
        </p:txBody>
      </p:sp>
      <p:sp>
        <p:nvSpPr>
          <p:cNvPr id="58" name="object 58"/>
          <p:cNvSpPr txBox="1"/>
          <p:nvPr/>
        </p:nvSpPr>
        <p:spPr>
          <a:xfrm>
            <a:off x="3098575" y="2053795"/>
            <a:ext cx="903605" cy="157480"/>
          </a:xfrm>
          <a:prstGeom prst="rect">
            <a:avLst/>
          </a:prstGeom>
        </p:spPr>
        <p:txBody>
          <a:bodyPr vert="horz" wrap="square" lIns="0" tIns="12700" rIns="0" bIns="0" rtlCol="0">
            <a:spAutoFit/>
          </a:bodyPr>
          <a:lstStyle/>
          <a:p>
            <a:pPr marL="38100">
              <a:lnSpc>
                <a:spcPts val="520"/>
              </a:lnSpc>
              <a:spcBef>
                <a:spcPts val="100"/>
              </a:spcBef>
              <a:tabLst>
                <a:tab pos="469265" algn="l"/>
              </a:tabLst>
            </a:pPr>
            <a:r>
              <a:rPr sz="450" spc="-10" dirty="0">
                <a:solidFill>
                  <a:srgbClr val="231F20"/>
                </a:solidFill>
                <a:latin typeface="Arial MT"/>
                <a:cs typeface="Arial MT"/>
              </a:rPr>
              <a:t>Slovenia</a:t>
            </a:r>
            <a:r>
              <a:rPr sz="450" dirty="0">
                <a:solidFill>
                  <a:srgbClr val="231F20"/>
                </a:solidFill>
                <a:latin typeface="Arial MT"/>
                <a:cs typeface="Arial MT"/>
              </a:rPr>
              <a:t>	Cyprus</a:t>
            </a:r>
            <a:r>
              <a:rPr sz="450" spc="-60" dirty="0">
                <a:solidFill>
                  <a:srgbClr val="231F20"/>
                </a:solidFill>
                <a:latin typeface="Arial MT"/>
                <a:cs typeface="Arial MT"/>
              </a:rPr>
              <a:t> </a:t>
            </a:r>
            <a:r>
              <a:rPr sz="675" spc="-15" baseline="12345" dirty="0">
                <a:solidFill>
                  <a:srgbClr val="231F20"/>
                </a:solidFill>
                <a:latin typeface="Arial MT"/>
                <a:cs typeface="Arial MT"/>
              </a:rPr>
              <a:t>Zealand</a:t>
            </a:r>
            <a:endParaRPr sz="675" baseline="12345">
              <a:latin typeface="Arial MT"/>
              <a:cs typeface="Arial MT"/>
            </a:endParaRPr>
          </a:p>
          <a:p>
            <a:pPr marL="81915">
              <a:lnSpc>
                <a:spcPts val="520"/>
              </a:lnSpc>
              <a:tabLst>
                <a:tab pos="586740" algn="l"/>
              </a:tabLst>
            </a:pPr>
            <a:r>
              <a:rPr sz="450" spc="-10" dirty="0">
                <a:solidFill>
                  <a:srgbClr val="231F20"/>
                </a:solidFill>
                <a:latin typeface="Arial MT"/>
                <a:cs typeface="Arial MT"/>
              </a:rPr>
              <a:t>Lithuania</a:t>
            </a:r>
            <a:r>
              <a:rPr sz="450" dirty="0">
                <a:solidFill>
                  <a:srgbClr val="231F20"/>
                </a:solidFill>
                <a:latin typeface="Arial MT"/>
                <a:cs typeface="Arial MT"/>
              </a:rPr>
              <a:t>	</a:t>
            </a:r>
            <a:r>
              <a:rPr sz="675" spc="-15" baseline="6172" dirty="0">
                <a:solidFill>
                  <a:srgbClr val="231F20"/>
                </a:solidFill>
                <a:latin typeface="Arial MT"/>
                <a:cs typeface="Arial MT"/>
              </a:rPr>
              <a:t>Estonia</a:t>
            </a:r>
            <a:endParaRPr sz="675" baseline="6172">
              <a:latin typeface="Arial MT"/>
              <a:cs typeface="Arial MT"/>
            </a:endParaRPr>
          </a:p>
        </p:txBody>
      </p:sp>
      <p:sp>
        <p:nvSpPr>
          <p:cNvPr id="59" name="object 59"/>
          <p:cNvSpPr txBox="1"/>
          <p:nvPr/>
        </p:nvSpPr>
        <p:spPr>
          <a:xfrm>
            <a:off x="3291367" y="1380853"/>
            <a:ext cx="321310"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Switzerland</a:t>
            </a:r>
            <a:endParaRPr sz="450">
              <a:latin typeface="Arial MT"/>
              <a:cs typeface="Arial MT"/>
            </a:endParaRPr>
          </a:p>
        </p:txBody>
      </p:sp>
      <p:sp>
        <p:nvSpPr>
          <p:cNvPr id="60" name="object 60"/>
          <p:cNvSpPr txBox="1"/>
          <p:nvPr/>
        </p:nvSpPr>
        <p:spPr>
          <a:xfrm>
            <a:off x="2976013" y="1522700"/>
            <a:ext cx="541655" cy="283210"/>
          </a:xfrm>
          <a:prstGeom prst="rect">
            <a:avLst/>
          </a:prstGeom>
        </p:spPr>
        <p:txBody>
          <a:bodyPr vert="horz" wrap="square" lIns="0" tIns="40640" rIns="0" bIns="0" rtlCol="0">
            <a:spAutoFit/>
          </a:bodyPr>
          <a:lstStyle/>
          <a:p>
            <a:pPr marL="12700">
              <a:lnSpc>
                <a:spcPct val="100000"/>
              </a:lnSpc>
              <a:spcBef>
                <a:spcPts val="320"/>
              </a:spcBef>
            </a:pPr>
            <a:r>
              <a:rPr sz="450" dirty="0">
                <a:solidFill>
                  <a:srgbClr val="231F20"/>
                </a:solidFill>
                <a:latin typeface="Arial MT"/>
                <a:cs typeface="Arial MT"/>
              </a:rPr>
              <a:t>United </a:t>
            </a:r>
            <a:r>
              <a:rPr sz="450" spc="-10" dirty="0">
                <a:solidFill>
                  <a:srgbClr val="231F20"/>
                </a:solidFill>
                <a:latin typeface="Arial MT"/>
                <a:cs typeface="Arial MT"/>
              </a:rPr>
              <a:t>States</a:t>
            </a:r>
            <a:endParaRPr sz="450">
              <a:latin typeface="Arial MT"/>
              <a:cs typeface="Arial MT"/>
            </a:endParaRPr>
          </a:p>
          <a:p>
            <a:pPr marL="308610" marR="5080" indent="34925">
              <a:lnSpc>
                <a:spcPts val="509"/>
              </a:lnSpc>
              <a:spcBef>
                <a:spcPts val="265"/>
              </a:spcBef>
            </a:pPr>
            <a:r>
              <a:rPr sz="450" spc="-10" dirty="0">
                <a:solidFill>
                  <a:srgbClr val="231F20"/>
                </a:solidFill>
                <a:latin typeface="Arial MT"/>
                <a:cs typeface="Arial MT"/>
              </a:rPr>
              <a:t>Iceland</a:t>
            </a:r>
            <a:r>
              <a:rPr sz="450" spc="500" dirty="0">
                <a:solidFill>
                  <a:srgbClr val="231F20"/>
                </a:solidFill>
                <a:latin typeface="Arial MT"/>
                <a:cs typeface="Arial MT"/>
              </a:rPr>
              <a:t> </a:t>
            </a:r>
            <a:r>
              <a:rPr sz="450" spc="-10" dirty="0">
                <a:solidFill>
                  <a:srgbClr val="231F20"/>
                </a:solidFill>
                <a:latin typeface="Arial MT"/>
                <a:cs typeface="Arial MT"/>
              </a:rPr>
              <a:t>Austria</a:t>
            </a:r>
            <a:endParaRPr sz="450">
              <a:latin typeface="Arial MT"/>
              <a:cs typeface="Arial MT"/>
            </a:endParaRPr>
          </a:p>
        </p:txBody>
      </p:sp>
      <p:sp>
        <p:nvSpPr>
          <p:cNvPr id="61" name="object 61"/>
          <p:cNvSpPr txBox="1"/>
          <p:nvPr/>
        </p:nvSpPr>
        <p:spPr>
          <a:xfrm>
            <a:off x="3060399" y="1780103"/>
            <a:ext cx="512445" cy="93980"/>
          </a:xfrm>
          <a:prstGeom prst="rect">
            <a:avLst/>
          </a:prstGeom>
        </p:spPr>
        <p:txBody>
          <a:bodyPr vert="horz" wrap="square" lIns="0" tIns="12700" rIns="0" bIns="0" rtlCol="0">
            <a:spAutoFit/>
          </a:bodyPr>
          <a:lstStyle/>
          <a:p>
            <a:pPr marL="38100">
              <a:lnSpc>
                <a:spcPct val="100000"/>
              </a:lnSpc>
              <a:spcBef>
                <a:spcPts val="100"/>
              </a:spcBef>
            </a:pPr>
            <a:r>
              <a:rPr sz="675" baseline="-30864" dirty="0">
                <a:solidFill>
                  <a:srgbClr val="231F20"/>
                </a:solidFill>
                <a:latin typeface="Arial MT"/>
                <a:cs typeface="Arial MT"/>
              </a:rPr>
              <a:t>Malta</a:t>
            </a:r>
            <a:r>
              <a:rPr sz="675" spc="682" baseline="-30864" dirty="0">
                <a:solidFill>
                  <a:srgbClr val="231F20"/>
                </a:solidFill>
                <a:latin typeface="Arial MT"/>
                <a:cs typeface="Arial MT"/>
              </a:rPr>
              <a:t> </a:t>
            </a:r>
            <a:r>
              <a:rPr sz="450" spc="-10" dirty="0">
                <a:solidFill>
                  <a:srgbClr val="231F20"/>
                </a:solidFill>
                <a:latin typeface="Arial MT"/>
                <a:cs typeface="Arial MT"/>
              </a:rPr>
              <a:t>Australia</a:t>
            </a:r>
            <a:endParaRPr sz="450">
              <a:latin typeface="Arial MT"/>
              <a:cs typeface="Arial MT"/>
            </a:endParaRPr>
          </a:p>
        </p:txBody>
      </p:sp>
      <p:sp>
        <p:nvSpPr>
          <p:cNvPr id="62" name="object 62"/>
          <p:cNvSpPr txBox="1"/>
          <p:nvPr/>
        </p:nvSpPr>
        <p:spPr>
          <a:xfrm>
            <a:off x="3623352" y="1562762"/>
            <a:ext cx="365125" cy="464820"/>
          </a:xfrm>
          <a:prstGeom prst="rect">
            <a:avLst/>
          </a:prstGeom>
        </p:spPr>
        <p:txBody>
          <a:bodyPr vert="horz" wrap="square" lIns="0" tIns="12700" rIns="0" bIns="0" rtlCol="0">
            <a:spAutoFit/>
          </a:bodyPr>
          <a:lstStyle/>
          <a:p>
            <a:pPr marL="71755">
              <a:lnSpc>
                <a:spcPct val="100000"/>
              </a:lnSpc>
              <a:spcBef>
                <a:spcPts val="100"/>
              </a:spcBef>
            </a:pPr>
            <a:r>
              <a:rPr sz="450" spc="-10" dirty="0">
                <a:solidFill>
                  <a:srgbClr val="231F20"/>
                </a:solidFill>
                <a:latin typeface="Arial MT"/>
                <a:cs typeface="Arial MT"/>
              </a:rPr>
              <a:t>Norway</a:t>
            </a:r>
            <a:endParaRPr sz="450">
              <a:latin typeface="Arial MT"/>
              <a:cs typeface="Arial MT"/>
            </a:endParaRPr>
          </a:p>
          <a:p>
            <a:pPr>
              <a:lnSpc>
                <a:spcPct val="100000"/>
              </a:lnSpc>
              <a:spcBef>
                <a:spcPts val="25"/>
              </a:spcBef>
            </a:pPr>
            <a:endParaRPr sz="450">
              <a:latin typeface="Arial MT"/>
              <a:cs typeface="Arial MT"/>
            </a:endParaRPr>
          </a:p>
          <a:p>
            <a:pPr marL="12700" marR="5080" indent="107314">
              <a:lnSpc>
                <a:spcPct val="87800"/>
              </a:lnSpc>
              <a:spcBef>
                <a:spcPts val="5"/>
              </a:spcBef>
            </a:pPr>
            <a:r>
              <a:rPr sz="450" spc="-10" dirty="0">
                <a:solidFill>
                  <a:srgbClr val="231F20"/>
                </a:solidFill>
                <a:latin typeface="Arial MT"/>
                <a:cs typeface="Arial MT"/>
              </a:rPr>
              <a:t>Denmark</a:t>
            </a:r>
            <a:r>
              <a:rPr sz="450" spc="500" dirty="0">
                <a:solidFill>
                  <a:srgbClr val="231F20"/>
                </a:solidFill>
                <a:latin typeface="Arial MT"/>
                <a:cs typeface="Arial MT"/>
              </a:rPr>
              <a:t> </a:t>
            </a:r>
            <a:r>
              <a:rPr sz="450" spc="-10" dirty="0">
                <a:solidFill>
                  <a:srgbClr val="231F20"/>
                </a:solidFill>
                <a:latin typeface="Arial MT"/>
                <a:cs typeface="Arial MT"/>
              </a:rPr>
              <a:t>Germany</a:t>
            </a:r>
            <a:r>
              <a:rPr sz="450" spc="500" dirty="0">
                <a:solidFill>
                  <a:srgbClr val="231F20"/>
                </a:solidFill>
                <a:latin typeface="Arial MT"/>
                <a:cs typeface="Arial MT"/>
              </a:rPr>
              <a:t> </a:t>
            </a:r>
            <a:r>
              <a:rPr sz="450" spc="-10" dirty="0">
                <a:solidFill>
                  <a:srgbClr val="231F20"/>
                </a:solidFill>
                <a:latin typeface="Arial MT"/>
                <a:cs typeface="Arial MT"/>
              </a:rPr>
              <a:t>Belgium</a:t>
            </a:r>
            <a:r>
              <a:rPr sz="450" spc="500" dirty="0">
                <a:solidFill>
                  <a:srgbClr val="231F20"/>
                </a:solidFill>
                <a:latin typeface="Arial MT"/>
                <a:cs typeface="Arial MT"/>
              </a:rPr>
              <a:t> </a:t>
            </a:r>
            <a:r>
              <a:rPr sz="450" spc="-10" dirty="0">
                <a:solidFill>
                  <a:srgbClr val="231F20"/>
                </a:solidFill>
                <a:latin typeface="Arial MT"/>
                <a:cs typeface="Arial MT"/>
              </a:rPr>
              <a:t>Finland</a:t>
            </a:r>
            <a:r>
              <a:rPr sz="450" spc="500" dirty="0">
                <a:solidFill>
                  <a:srgbClr val="231F20"/>
                </a:solidFill>
                <a:latin typeface="Arial MT"/>
                <a:cs typeface="Arial MT"/>
              </a:rPr>
              <a:t> </a:t>
            </a:r>
            <a:r>
              <a:rPr sz="450" spc="-10" dirty="0">
                <a:solidFill>
                  <a:srgbClr val="231F20"/>
                </a:solidFill>
                <a:latin typeface="Arial MT"/>
                <a:cs typeface="Arial MT"/>
              </a:rPr>
              <a:t>France</a:t>
            </a:r>
            <a:endParaRPr sz="450">
              <a:latin typeface="Arial MT"/>
              <a:cs typeface="Arial MT"/>
            </a:endParaRPr>
          </a:p>
        </p:txBody>
      </p:sp>
      <p:sp>
        <p:nvSpPr>
          <p:cNvPr id="63" name="object 63"/>
          <p:cNvSpPr txBox="1"/>
          <p:nvPr/>
        </p:nvSpPr>
        <p:spPr>
          <a:xfrm>
            <a:off x="3243418" y="523375"/>
            <a:ext cx="343535"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Luxembourg</a:t>
            </a:r>
            <a:endParaRPr sz="450">
              <a:latin typeface="Arial MT"/>
              <a:cs typeface="Arial MT"/>
            </a:endParaRPr>
          </a:p>
        </p:txBody>
      </p:sp>
      <p:sp>
        <p:nvSpPr>
          <p:cNvPr id="64" name="object 64"/>
          <p:cNvSpPr txBox="1"/>
          <p:nvPr/>
        </p:nvSpPr>
        <p:spPr>
          <a:xfrm>
            <a:off x="3385265" y="741916"/>
            <a:ext cx="200660"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Ireland</a:t>
            </a:r>
            <a:endParaRPr sz="450">
              <a:latin typeface="Arial MT"/>
              <a:cs typeface="Arial MT"/>
            </a:endParaRPr>
          </a:p>
        </p:txBody>
      </p:sp>
      <p:sp>
        <p:nvSpPr>
          <p:cNvPr id="65" name="object 65"/>
          <p:cNvSpPr txBox="1"/>
          <p:nvPr/>
        </p:nvSpPr>
        <p:spPr>
          <a:xfrm>
            <a:off x="716905" y="575999"/>
            <a:ext cx="266700" cy="105410"/>
          </a:xfrm>
          <a:prstGeom prst="rect">
            <a:avLst/>
          </a:prstGeom>
        </p:spPr>
        <p:txBody>
          <a:bodyPr vert="horz" wrap="square" lIns="0" tIns="15875" rIns="0" bIns="0" rtlCol="0">
            <a:spAutoFit/>
          </a:bodyPr>
          <a:lstStyle/>
          <a:p>
            <a:pPr marL="12700">
              <a:lnSpc>
                <a:spcPct val="100000"/>
              </a:lnSpc>
              <a:spcBef>
                <a:spcPts val="125"/>
              </a:spcBef>
            </a:pPr>
            <a:r>
              <a:rPr sz="500" spc="-10" dirty="0">
                <a:solidFill>
                  <a:srgbClr val="231F20"/>
                </a:solidFill>
                <a:latin typeface="Arial MT"/>
                <a:cs typeface="Arial MT"/>
              </a:rPr>
              <a:t>110,000</a:t>
            </a:r>
            <a:endParaRPr sz="500">
              <a:latin typeface="Arial MT"/>
              <a:cs typeface="Arial MT"/>
            </a:endParaRPr>
          </a:p>
        </p:txBody>
      </p:sp>
      <p:sp>
        <p:nvSpPr>
          <p:cNvPr id="66" name="object 66"/>
          <p:cNvSpPr txBox="1"/>
          <p:nvPr/>
        </p:nvSpPr>
        <p:spPr>
          <a:xfrm>
            <a:off x="716905" y="368551"/>
            <a:ext cx="266700" cy="105410"/>
          </a:xfrm>
          <a:prstGeom prst="rect">
            <a:avLst/>
          </a:prstGeom>
        </p:spPr>
        <p:txBody>
          <a:bodyPr vert="horz" wrap="square" lIns="0" tIns="15875" rIns="0" bIns="0" rtlCol="0">
            <a:spAutoFit/>
          </a:bodyPr>
          <a:lstStyle/>
          <a:p>
            <a:pPr marL="12700">
              <a:lnSpc>
                <a:spcPct val="100000"/>
              </a:lnSpc>
              <a:spcBef>
                <a:spcPts val="125"/>
              </a:spcBef>
            </a:pPr>
            <a:r>
              <a:rPr sz="500" spc="-10" dirty="0">
                <a:solidFill>
                  <a:srgbClr val="231F20"/>
                </a:solidFill>
                <a:latin typeface="Arial MT"/>
                <a:cs typeface="Arial MT"/>
              </a:rPr>
              <a:t>120,000</a:t>
            </a:r>
            <a:endParaRPr sz="500">
              <a:latin typeface="Arial MT"/>
              <a:cs typeface="Arial MT"/>
            </a:endParaRPr>
          </a:p>
        </p:txBody>
      </p:sp>
      <p:sp>
        <p:nvSpPr>
          <p:cNvPr id="67" name="object 67"/>
          <p:cNvSpPr txBox="1"/>
          <p:nvPr/>
        </p:nvSpPr>
        <p:spPr>
          <a:xfrm>
            <a:off x="1232836" y="2955742"/>
            <a:ext cx="118110" cy="105410"/>
          </a:xfrm>
          <a:prstGeom prst="rect">
            <a:avLst/>
          </a:prstGeom>
        </p:spPr>
        <p:txBody>
          <a:bodyPr vert="horz" wrap="square" lIns="0" tIns="15875" rIns="0" bIns="0" rtlCol="0">
            <a:spAutoFit/>
          </a:bodyPr>
          <a:lstStyle/>
          <a:p>
            <a:pPr marL="12700">
              <a:lnSpc>
                <a:spcPct val="100000"/>
              </a:lnSpc>
              <a:spcBef>
                <a:spcPts val="125"/>
              </a:spcBef>
            </a:pPr>
            <a:r>
              <a:rPr sz="500" spc="-25" dirty="0">
                <a:solidFill>
                  <a:srgbClr val="231F20"/>
                </a:solidFill>
                <a:latin typeface="Arial MT"/>
                <a:cs typeface="Arial MT"/>
              </a:rPr>
              <a:t>0.1</a:t>
            </a:r>
            <a:endParaRPr sz="500">
              <a:latin typeface="Arial MT"/>
              <a:cs typeface="Arial MT"/>
            </a:endParaRPr>
          </a:p>
        </p:txBody>
      </p:sp>
      <p:sp>
        <p:nvSpPr>
          <p:cNvPr id="68" name="object 68"/>
          <p:cNvSpPr txBox="1"/>
          <p:nvPr/>
        </p:nvSpPr>
        <p:spPr>
          <a:xfrm>
            <a:off x="1534874" y="2955742"/>
            <a:ext cx="118110" cy="105410"/>
          </a:xfrm>
          <a:prstGeom prst="rect">
            <a:avLst/>
          </a:prstGeom>
        </p:spPr>
        <p:txBody>
          <a:bodyPr vert="horz" wrap="square" lIns="0" tIns="15875" rIns="0" bIns="0" rtlCol="0">
            <a:spAutoFit/>
          </a:bodyPr>
          <a:lstStyle/>
          <a:p>
            <a:pPr marL="12700">
              <a:lnSpc>
                <a:spcPct val="100000"/>
              </a:lnSpc>
              <a:spcBef>
                <a:spcPts val="125"/>
              </a:spcBef>
            </a:pPr>
            <a:r>
              <a:rPr sz="500" spc="-25" dirty="0">
                <a:solidFill>
                  <a:srgbClr val="231F20"/>
                </a:solidFill>
                <a:latin typeface="Arial MT"/>
                <a:cs typeface="Arial MT"/>
              </a:rPr>
              <a:t>0.2</a:t>
            </a:r>
            <a:endParaRPr sz="500">
              <a:latin typeface="Arial MT"/>
              <a:cs typeface="Arial MT"/>
            </a:endParaRPr>
          </a:p>
        </p:txBody>
      </p:sp>
      <p:sp>
        <p:nvSpPr>
          <p:cNvPr id="69" name="object 69"/>
          <p:cNvSpPr txBox="1"/>
          <p:nvPr/>
        </p:nvSpPr>
        <p:spPr>
          <a:xfrm>
            <a:off x="1836912" y="2955742"/>
            <a:ext cx="118110" cy="105410"/>
          </a:xfrm>
          <a:prstGeom prst="rect">
            <a:avLst/>
          </a:prstGeom>
        </p:spPr>
        <p:txBody>
          <a:bodyPr vert="horz" wrap="square" lIns="0" tIns="15875" rIns="0" bIns="0" rtlCol="0">
            <a:spAutoFit/>
          </a:bodyPr>
          <a:lstStyle/>
          <a:p>
            <a:pPr marL="12700">
              <a:lnSpc>
                <a:spcPct val="100000"/>
              </a:lnSpc>
              <a:spcBef>
                <a:spcPts val="125"/>
              </a:spcBef>
            </a:pPr>
            <a:r>
              <a:rPr sz="500" spc="-25" dirty="0">
                <a:solidFill>
                  <a:srgbClr val="231F20"/>
                </a:solidFill>
                <a:latin typeface="Arial MT"/>
                <a:cs typeface="Arial MT"/>
              </a:rPr>
              <a:t>0.3</a:t>
            </a:r>
            <a:endParaRPr sz="500">
              <a:latin typeface="Arial MT"/>
              <a:cs typeface="Arial MT"/>
            </a:endParaRPr>
          </a:p>
        </p:txBody>
      </p:sp>
      <p:sp>
        <p:nvSpPr>
          <p:cNvPr id="70" name="object 70"/>
          <p:cNvSpPr txBox="1"/>
          <p:nvPr/>
        </p:nvSpPr>
        <p:spPr>
          <a:xfrm>
            <a:off x="2007570" y="2731994"/>
            <a:ext cx="1155700" cy="429259"/>
          </a:xfrm>
          <a:prstGeom prst="rect">
            <a:avLst/>
          </a:prstGeom>
        </p:spPr>
        <p:txBody>
          <a:bodyPr vert="horz" wrap="square" lIns="0" tIns="27940" rIns="0" bIns="0" rtlCol="0">
            <a:spAutoFit/>
          </a:bodyPr>
          <a:lstStyle/>
          <a:p>
            <a:pPr marL="755015" marR="42545" indent="177800">
              <a:lnSpc>
                <a:spcPct val="77700"/>
              </a:lnSpc>
              <a:spcBef>
                <a:spcPts val="220"/>
              </a:spcBef>
            </a:pPr>
            <a:r>
              <a:rPr sz="450" spc="-10" dirty="0">
                <a:solidFill>
                  <a:srgbClr val="231F20"/>
                </a:solidFill>
                <a:latin typeface="Arial MT"/>
                <a:cs typeface="Arial MT"/>
              </a:rPr>
              <a:t>Ghana</a:t>
            </a:r>
            <a:r>
              <a:rPr sz="450" spc="500" dirty="0">
                <a:solidFill>
                  <a:srgbClr val="231F20"/>
                </a:solidFill>
                <a:latin typeface="Arial MT"/>
                <a:cs typeface="Arial MT"/>
              </a:rPr>
              <a:t> </a:t>
            </a:r>
            <a:r>
              <a:rPr sz="450" dirty="0">
                <a:solidFill>
                  <a:srgbClr val="231F20"/>
                </a:solidFill>
                <a:latin typeface="Arial MT"/>
                <a:cs typeface="Arial MT"/>
              </a:rPr>
              <a:t>São </a:t>
            </a:r>
            <a:r>
              <a:rPr sz="450" spc="-20" dirty="0">
                <a:solidFill>
                  <a:srgbClr val="231F20"/>
                </a:solidFill>
                <a:latin typeface="Arial MT"/>
                <a:cs typeface="Arial MT"/>
              </a:rPr>
              <a:t>Tomé</a:t>
            </a:r>
            <a:endParaRPr sz="450">
              <a:latin typeface="Arial MT"/>
              <a:cs typeface="Arial MT"/>
            </a:endParaRPr>
          </a:p>
          <a:p>
            <a:pPr>
              <a:lnSpc>
                <a:spcPct val="100000"/>
              </a:lnSpc>
              <a:spcBef>
                <a:spcPts val="310"/>
              </a:spcBef>
            </a:pPr>
            <a:endParaRPr sz="450">
              <a:latin typeface="Arial MT"/>
              <a:cs typeface="Arial MT"/>
            </a:endParaRPr>
          </a:p>
          <a:p>
            <a:pPr marL="143510">
              <a:lnSpc>
                <a:spcPct val="100000"/>
              </a:lnSpc>
              <a:tabLst>
                <a:tab pos="445770" algn="l"/>
                <a:tab pos="748030" algn="l"/>
                <a:tab pos="1049655" algn="l"/>
              </a:tabLst>
            </a:pPr>
            <a:r>
              <a:rPr sz="500" spc="-25" dirty="0">
                <a:solidFill>
                  <a:srgbClr val="231F20"/>
                </a:solidFill>
                <a:latin typeface="Arial MT"/>
                <a:cs typeface="Arial MT"/>
              </a:rPr>
              <a:t>0.4</a:t>
            </a:r>
            <a:r>
              <a:rPr sz="500" dirty="0">
                <a:solidFill>
                  <a:srgbClr val="231F20"/>
                </a:solidFill>
                <a:latin typeface="Arial MT"/>
                <a:cs typeface="Arial MT"/>
              </a:rPr>
              <a:t>	</a:t>
            </a:r>
            <a:r>
              <a:rPr sz="500" spc="-25" dirty="0">
                <a:solidFill>
                  <a:srgbClr val="231F20"/>
                </a:solidFill>
                <a:latin typeface="Arial MT"/>
                <a:cs typeface="Arial MT"/>
              </a:rPr>
              <a:t>0.5</a:t>
            </a:r>
            <a:r>
              <a:rPr sz="500" dirty="0">
                <a:solidFill>
                  <a:srgbClr val="231F20"/>
                </a:solidFill>
                <a:latin typeface="Arial MT"/>
                <a:cs typeface="Arial MT"/>
              </a:rPr>
              <a:t>	</a:t>
            </a:r>
            <a:r>
              <a:rPr sz="500" spc="-25" dirty="0">
                <a:solidFill>
                  <a:srgbClr val="231F20"/>
                </a:solidFill>
                <a:latin typeface="Arial MT"/>
                <a:cs typeface="Arial MT"/>
              </a:rPr>
              <a:t>0.6</a:t>
            </a:r>
            <a:r>
              <a:rPr sz="500" dirty="0">
                <a:solidFill>
                  <a:srgbClr val="231F20"/>
                </a:solidFill>
                <a:latin typeface="Arial MT"/>
                <a:cs typeface="Arial MT"/>
              </a:rPr>
              <a:t>	</a:t>
            </a:r>
            <a:r>
              <a:rPr sz="500" spc="-25" dirty="0">
                <a:solidFill>
                  <a:srgbClr val="231F20"/>
                </a:solidFill>
                <a:latin typeface="Arial MT"/>
                <a:cs typeface="Arial MT"/>
              </a:rPr>
              <a:t>0.7</a:t>
            </a:r>
            <a:endParaRPr sz="500">
              <a:latin typeface="Arial MT"/>
              <a:cs typeface="Arial MT"/>
            </a:endParaRPr>
          </a:p>
          <a:p>
            <a:pPr marL="12700">
              <a:lnSpc>
                <a:spcPct val="100000"/>
              </a:lnSpc>
              <a:spcBef>
                <a:spcPts val="185"/>
              </a:spcBef>
            </a:pPr>
            <a:r>
              <a:rPr sz="500" b="1" dirty="0">
                <a:solidFill>
                  <a:srgbClr val="231F20"/>
                </a:solidFill>
                <a:latin typeface="Arial"/>
                <a:cs typeface="Arial"/>
              </a:rPr>
              <a:t>V-Dem</a:t>
            </a:r>
            <a:r>
              <a:rPr sz="500" b="1" spc="70" dirty="0">
                <a:solidFill>
                  <a:srgbClr val="231F20"/>
                </a:solidFill>
                <a:latin typeface="Arial"/>
                <a:cs typeface="Arial"/>
              </a:rPr>
              <a:t> </a:t>
            </a:r>
            <a:r>
              <a:rPr sz="500" b="1" dirty="0">
                <a:solidFill>
                  <a:srgbClr val="231F20"/>
                </a:solidFill>
                <a:latin typeface="Arial"/>
                <a:cs typeface="Arial"/>
              </a:rPr>
              <a:t>Measure</a:t>
            </a:r>
            <a:r>
              <a:rPr sz="500" b="1" spc="70" dirty="0">
                <a:solidFill>
                  <a:srgbClr val="231F20"/>
                </a:solidFill>
                <a:latin typeface="Arial"/>
                <a:cs typeface="Arial"/>
              </a:rPr>
              <a:t> </a:t>
            </a:r>
            <a:r>
              <a:rPr sz="500" b="1" dirty="0">
                <a:solidFill>
                  <a:srgbClr val="231F20"/>
                </a:solidFill>
                <a:latin typeface="Arial"/>
                <a:cs typeface="Arial"/>
              </a:rPr>
              <a:t>of</a:t>
            </a:r>
            <a:r>
              <a:rPr sz="500" b="1" spc="75" dirty="0">
                <a:solidFill>
                  <a:srgbClr val="231F20"/>
                </a:solidFill>
                <a:latin typeface="Arial"/>
                <a:cs typeface="Arial"/>
              </a:rPr>
              <a:t> </a:t>
            </a:r>
            <a:r>
              <a:rPr sz="500" b="1" spc="-10" dirty="0">
                <a:solidFill>
                  <a:srgbClr val="231F20"/>
                </a:solidFill>
                <a:latin typeface="Arial"/>
                <a:cs typeface="Arial"/>
              </a:rPr>
              <a:t>Democracy</a:t>
            </a:r>
            <a:endParaRPr sz="500">
              <a:latin typeface="Arial"/>
              <a:cs typeface="Arial"/>
            </a:endParaRPr>
          </a:p>
        </p:txBody>
      </p:sp>
      <p:sp>
        <p:nvSpPr>
          <p:cNvPr id="71" name="object 71"/>
          <p:cNvSpPr txBox="1"/>
          <p:nvPr/>
        </p:nvSpPr>
        <p:spPr>
          <a:xfrm>
            <a:off x="618645" y="1127209"/>
            <a:ext cx="104775" cy="1062990"/>
          </a:xfrm>
          <a:prstGeom prst="rect">
            <a:avLst/>
          </a:prstGeom>
        </p:spPr>
        <p:txBody>
          <a:bodyPr vert="vert270" wrap="square" lIns="0" tIns="13335" rIns="0" bIns="0" rtlCol="0">
            <a:spAutoFit/>
          </a:bodyPr>
          <a:lstStyle/>
          <a:p>
            <a:pPr marL="12700">
              <a:lnSpc>
                <a:spcPct val="100000"/>
              </a:lnSpc>
              <a:spcBef>
                <a:spcPts val="105"/>
              </a:spcBef>
            </a:pPr>
            <a:r>
              <a:rPr sz="500" b="1" dirty="0">
                <a:solidFill>
                  <a:srgbClr val="231F20"/>
                </a:solidFill>
                <a:latin typeface="Arial"/>
                <a:cs typeface="Arial"/>
              </a:rPr>
              <a:t>GDP</a:t>
            </a:r>
            <a:r>
              <a:rPr sz="500" b="1" spc="55" dirty="0">
                <a:solidFill>
                  <a:srgbClr val="231F20"/>
                </a:solidFill>
                <a:latin typeface="Arial"/>
                <a:cs typeface="Arial"/>
              </a:rPr>
              <a:t> </a:t>
            </a:r>
            <a:r>
              <a:rPr sz="500" b="1" dirty="0">
                <a:solidFill>
                  <a:srgbClr val="231F20"/>
                </a:solidFill>
                <a:latin typeface="Arial"/>
                <a:cs typeface="Arial"/>
              </a:rPr>
              <a:t>per</a:t>
            </a:r>
            <a:r>
              <a:rPr sz="500" b="1" spc="60" dirty="0">
                <a:solidFill>
                  <a:srgbClr val="231F20"/>
                </a:solidFill>
                <a:latin typeface="Arial"/>
                <a:cs typeface="Arial"/>
              </a:rPr>
              <a:t> </a:t>
            </a:r>
            <a:r>
              <a:rPr sz="500" b="1" dirty="0">
                <a:solidFill>
                  <a:srgbClr val="231F20"/>
                </a:solidFill>
                <a:latin typeface="Arial"/>
                <a:cs typeface="Arial"/>
              </a:rPr>
              <a:t>capita</a:t>
            </a:r>
            <a:r>
              <a:rPr sz="500" b="1" spc="60" dirty="0">
                <a:solidFill>
                  <a:srgbClr val="231F20"/>
                </a:solidFill>
                <a:latin typeface="Arial"/>
                <a:cs typeface="Arial"/>
              </a:rPr>
              <a:t> </a:t>
            </a:r>
            <a:r>
              <a:rPr sz="500" b="1" dirty="0">
                <a:solidFill>
                  <a:srgbClr val="231F20"/>
                </a:solidFill>
                <a:latin typeface="Arial"/>
                <a:cs typeface="Arial"/>
              </a:rPr>
              <a:t>(2017</a:t>
            </a:r>
            <a:r>
              <a:rPr sz="500" b="1" spc="60" dirty="0">
                <a:solidFill>
                  <a:srgbClr val="231F20"/>
                </a:solidFill>
                <a:latin typeface="Arial"/>
                <a:cs typeface="Arial"/>
              </a:rPr>
              <a:t> </a:t>
            </a:r>
            <a:r>
              <a:rPr sz="500" b="1" dirty="0">
                <a:solidFill>
                  <a:srgbClr val="231F20"/>
                </a:solidFill>
                <a:latin typeface="Arial"/>
                <a:cs typeface="Arial"/>
              </a:rPr>
              <a:t>US</a:t>
            </a:r>
            <a:r>
              <a:rPr sz="500" b="1" spc="60" dirty="0">
                <a:solidFill>
                  <a:srgbClr val="231F20"/>
                </a:solidFill>
                <a:latin typeface="Arial"/>
                <a:cs typeface="Arial"/>
              </a:rPr>
              <a:t> </a:t>
            </a:r>
            <a:r>
              <a:rPr sz="500" b="1" spc="-10" dirty="0">
                <a:solidFill>
                  <a:srgbClr val="231F20"/>
                </a:solidFill>
                <a:latin typeface="Arial"/>
                <a:cs typeface="Arial"/>
              </a:rPr>
              <a:t>dollars)</a:t>
            </a:r>
            <a:endParaRPr sz="500">
              <a:latin typeface="Arial"/>
              <a:cs typeface="Arial"/>
            </a:endParaRPr>
          </a:p>
        </p:txBody>
      </p:sp>
      <p:sp>
        <p:nvSpPr>
          <p:cNvPr id="72" name="object 72"/>
          <p:cNvSpPr txBox="1"/>
          <p:nvPr/>
        </p:nvSpPr>
        <p:spPr>
          <a:xfrm>
            <a:off x="3347183" y="2955751"/>
            <a:ext cx="118110" cy="105410"/>
          </a:xfrm>
          <a:prstGeom prst="rect">
            <a:avLst/>
          </a:prstGeom>
        </p:spPr>
        <p:txBody>
          <a:bodyPr vert="horz" wrap="square" lIns="0" tIns="15875" rIns="0" bIns="0" rtlCol="0">
            <a:spAutoFit/>
          </a:bodyPr>
          <a:lstStyle/>
          <a:p>
            <a:pPr marL="12700">
              <a:lnSpc>
                <a:spcPct val="100000"/>
              </a:lnSpc>
              <a:spcBef>
                <a:spcPts val="125"/>
              </a:spcBef>
            </a:pPr>
            <a:r>
              <a:rPr sz="500" spc="-25" dirty="0">
                <a:solidFill>
                  <a:srgbClr val="231F20"/>
                </a:solidFill>
                <a:latin typeface="Arial MT"/>
                <a:cs typeface="Arial MT"/>
              </a:rPr>
              <a:t>0.8</a:t>
            </a:r>
            <a:endParaRPr sz="500">
              <a:latin typeface="Arial MT"/>
              <a:cs typeface="Arial MT"/>
            </a:endParaRPr>
          </a:p>
        </p:txBody>
      </p:sp>
      <p:sp>
        <p:nvSpPr>
          <p:cNvPr id="73" name="object 73"/>
          <p:cNvSpPr txBox="1"/>
          <p:nvPr/>
        </p:nvSpPr>
        <p:spPr>
          <a:xfrm>
            <a:off x="3649221" y="2955751"/>
            <a:ext cx="118110" cy="105410"/>
          </a:xfrm>
          <a:prstGeom prst="rect">
            <a:avLst/>
          </a:prstGeom>
        </p:spPr>
        <p:txBody>
          <a:bodyPr vert="horz" wrap="square" lIns="0" tIns="15875" rIns="0" bIns="0" rtlCol="0">
            <a:spAutoFit/>
          </a:bodyPr>
          <a:lstStyle/>
          <a:p>
            <a:pPr marL="12700">
              <a:lnSpc>
                <a:spcPct val="100000"/>
              </a:lnSpc>
              <a:spcBef>
                <a:spcPts val="125"/>
              </a:spcBef>
            </a:pPr>
            <a:r>
              <a:rPr sz="500" spc="-25" dirty="0">
                <a:solidFill>
                  <a:srgbClr val="231F20"/>
                </a:solidFill>
                <a:latin typeface="Arial MT"/>
                <a:cs typeface="Arial MT"/>
              </a:rPr>
              <a:t>0.9</a:t>
            </a:r>
            <a:endParaRPr sz="500">
              <a:latin typeface="Arial MT"/>
              <a:cs typeface="Arial MT"/>
            </a:endParaRPr>
          </a:p>
        </p:txBody>
      </p:sp>
      <p:sp>
        <p:nvSpPr>
          <p:cNvPr id="74" name="object 74"/>
          <p:cNvSpPr txBox="1"/>
          <p:nvPr/>
        </p:nvSpPr>
        <p:spPr>
          <a:xfrm>
            <a:off x="3951657" y="2955742"/>
            <a:ext cx="62865" cy="105410"/>
          </a:xfrm>
          <a:prstGeom prst="rect">
            <a:avLst/>
          </a:prstGeom>
        </p:spPr>
        <p:txBody>
          <a:bodyPr vert="horz" wrap="square" lIns="0" tIns="15875" rIns="0" bIns="0" rtlCol="0">
            <a:spAutoFit/>
          </a:bodyPr>
          <a:lstStyle/>
          <a:p>
            <a:pPr marL="12700">
              <a:lnSpc>
                <a:spcPct val="100000"/>
              </a:lnSpc>
              <a:spcBef>
                <a:spcPts val="125"/>
              </a:spcBef>
            </a:pPr>
            <a:r>
              <a:rPr sz="500" spc="-50" dirty="0">
                <a:solidFill>
                  <a:srgbClr val="231F20"/>
                </a:solidFill>
                <a:latin typeface="Arial MT"/>
                <a:cs typeface="Arial MT"/>
              </a:rPr>
              <a:t>1</a:t>
            </a:r>
            <a:endParaRPr sz="500">
              <a:latin typeface="Arial MT"/>
              <a:cs typeface="Arial MT"/>
            </a:endParaRPr>
          </a:p>
        </p:txBody>
      </p:sp>
      <p:grpSp>
        <p:nvGrpSpPr>
          <p:cNvPr id="75" name="object 75"/>
          <p:cNvGrpSpPr/>
          <p:nvPr/>
        </p:nvGrpSpPr>
        <p:grpSpPr>
          <a:xfrm>
            <a:off x="1047412" y="556438"/>
            <a:ext cx="2689860" cy="2089785"/>
            <a:chOff x="1047412" y="556438"/>
            <a:chExt cx="2689860" cy="2089785"/>
          </a:xfrm>
        </p:grpSpPr>
        <p:sp>
          <p:nvSpPr>
            <p:cNvPr id="76" name="object 76"/>
            <p:cNvSpPr/>
            <p:nvPr/>
          </p:nvSpPr>
          <p:spPr>
            <a:xfrm>
              <a:off x="1244712" y="752978"/>
              <a:ext cx="34290" cy="34290"/>
            </a:xfrm>
            <a:custGeom>
              <a:avLst/>
              <a:gdLst/>
              <a:ahLst/>
              <a:cxnLst/>
              <a:rect l="l" t="t" r="r" b="b"/>
              <a:pathLst>
                <a:path w="34290" h="34290">
                  <a:moveTo>
                    <a:pt x="34023" y="17011"/>
                  </a:moveTo>
                  <a:lnTo>
                    <a:pt x="34023" y="26403"/>
                  </a:lnTo>
                  <a:lnTo>
                    <a:pt x="26403" y="34023"/>
                  </a:lnTo>
                  <a:lnTo>
                    <a:pt x="17011" y="34023"/>
                  </a:lnTo>
                  <a:lnTo>
                    <a:pt x="7620" y="34023"/>
                  </a:lnTo>
                  <a:lnTo>
                    <a:pt x="0" y="26403"/>
                  </a:lnTo>
                  <a:lnTo>
                    <a:pt x="0" y="17011"/>
                  </a:lnTo>
                  <a:lnTo>
                    <a:pt x="0" y="7619"/>
                  </a:lnTo>
                  <a:lnTo>
                    <a:pt x="7620"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sp>
          <p:nvSpPr>
            <p:cNvPr id="77" name="object 77"/>
            <p:cNvSpPr/>
            <p:nvPr/>
          </p:nvSpPr>
          <p:spPr>
            <a:xfrm>
              <a:off x="2136248" y="1059351"/>
              <a:ext cx="34290" cy="34290"/>
            </a:xfrm>
            <a:custGeom>
              <a:avLst/>
              <a:gdLst/>
              <a:ahLst/>
              <a:cxnLst/>
              <a:rect l="l" t="t" r="r" b="b"/>
              <a:pathLst>
                <a:path w="34289" h="34290">
                  <a:moveTo>
                    <a:pt x="34023" y="17011"/>
                  </a:moveTo>
                  <a:lnTo>
                    <a:pt x="34023" y="26403"/>
                  </a:lnTo>
                  <a:lnTo>
                    <a:pt x="26403" y="34023"/>
                  </a:lnTo>
                  <a:lnTo>
                    <a:pt x="17011" y="34023"/>
                  </a:lnTo>
                  <a:lnTo>
                    <a:pt x="7620" y="34023"/>
                  </a:lnTo>
                  <a:lnTo>
                    <a:pt x="0" y="26403"/>
                  </a:lnTo>
                  <a:lnTo>
                    <a:pt x="0" y="17011"/>
                  </a:lnTo>
                  <a:lnTo>
                    <a:pt x="0" y="7619"/>
                  </a:lnTo>
                  <a:lnTo>
                    <a:pt x="7620"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sp>
          <p:nvSpPr>
            <p:cNvPr id="78" name="object 78"/>
            <p:cNvSpPr/>
            <p:nvPr/>
          </p:nvSpPr>
          <p:spPr>
            <a:xfrm>
              <a:off x="3604893" y="557629"/>
              <a:ext cx="34290" cy="34290"/>
            </a:xfrm>
            <a:custGeom>
              <a:avLst/>
              <a:gdLst/>
              <a:ahLst/>
              <a:cxnLst/>
              <a:rect l="l" t="t" r="r" b="b"/>
              <a:pathLst>
                <a:path w="34289" h="34290">
                  <a:moveTo>
                    <a:pt x="34023" y="17011"/>
                  </a:moveTo>
                  <a:lnTo>
                    <a:pt x="34023" y="26403"/>
                  </a:lnTo>
                  <a:lnTo>
                    <a:pt x="26403" y="34023"/>
                  </a:lnTo>
                  <a:lnTo>
                    <a:pt x="17011" y="34023"/>
                  </a:lnTo>
                  <a:lnTo>
                    <a:pt x="7619" y="34023"/>
                  </a:lnTo>
                  <a:lnTo>
                    <a:pt x="0" y="26403"/>
                  </a:lnTo>
                  <a:lnTo>
                    <a:pt x="0" y="17011"/>
                  </a:lnTo>
                  <a:lnTo>
                    <a:pt x="0" y="7619"/>
                  </a:lnTo>
                  <a:lnTo>
                    <a:pt x="7619"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sp>
          <p:nvSpPr>
            <p:cNvPr id="79" name="object 79"/>
            <p:cNvSpPr/>
            <p:nvPr/>
          </p:nvSpPr>
          <p:spPr>
            <a:xfrm>
              <a:off x="3597377" y="776795"/>
              <a:ext cx="34290" cy="34290"/>
            </a:xfrm>
            <a:custGeom>
              <a:avLst/>
              <a:gdLst/>
              <a:ahLst/>
              <a:cxnLst/>
              <a:rect l="l" t="t" r="r" b="b"/>
              <a:pathLst>
                <a:path w="34289" h="34290">
                  <a:moveTo>
                    <a:pt x="34013" y="17011"/>
                  </a:moveTo>
                  <a:lnTo>
                    <a:pt x="34013" y="26403"/>
                  </a:lnTo>
                  <a:lnTo>
                    <a:pt x="26403" y="34023"/>
                  </a:lnTo>
                  <a:lnTo>
                    <a:pt x="17011" y="34023"/>
                  </a:lnTo>
                  <a:lnTo>
                    <a:pt x="7619" y="34023"/>
                  </a:lnTo>
                  <a:lnTo>
                    <a:pt x="0" y="26403"/>
                  </a:lnTo>
                  <a:lnTo>
                    <a:pt x="0" y="17011"/>
                  </a:lnTo>
                  <a:lnTo>
                    <a:pt x="0" y="7619"/>
                  </a:lnTo>
                  <a:lnTo>
                    <a:pt x="7619" y="0"/>
                  </a:lnTo>
                  <a:lnTo>
                    <a:pt x="17011" y="0"/>
                  </a:lnTo>
                  <a:lnTo>
                    <a:pt x="26403" y="0"/>
                  </a:lnTo>
                  <a:lnTo>
                    <a:pt x="34013" y="7619"/>
                  </a:lnTo>
                  <a:lnTo>
                    <a:pt x="34013" y="17011"/>
                  </a:lnTo>
                  <a:close/>
                </a:path>
              </a:pathLst>
            </a:custGeom>
            <a:ln w="3175">
              <a:solidFill>
                <a:srgbClr val="231F20"/>
              </a:solidFill>
            </a:ln>
          </p:spPr>
          <p:txBody>
            <a:bodyPr wrap="square" lIns="0" tIns="0" rIns="0" bIns="0" rtlCol="0"/>
            <a:lstStyle/>
            <a:p>
              <a:endParaRPr/>
            </a:p>
          </p:txBody>
        </p:sp>
        <p:sp>
          <p:nvSpPr>
            <p:cNvPr id="80" name="object 80"/>
            <p:cNvSpPr/>
            <p:nvPr/>
          </p:nvSpPr>
          <p:spPr>
            <a:xfrm>
              <a:off x="3659690" y="1404801"/>
              <a:ext cx="34290" cy="34290"/>
            </a:xfrm>
            <a:custGeom>
              <a:avLst/>
              <a:gdLst/>
              <a:ahLst/>
              <a:cxnLst/>
              <a:rect l="l" t="t" r="r" b="b"/>
              <a:pathLst>
                <a:path w="34289" h="34290">
                  <a:moveTo>
                    <a:pt x="34013" y="17011"/>
                  </a:moveTo>
                  <a:lnTo>
                    <a:pt x="34013" y="26403"/>
                  </a:lnTo>
                  <a:lnTo>
                    <a:pt x="26403" y="34023"/>
                  </a:lnTo>
                  <a:lnTo>
                    <a:pt x="17011" y="34023"/>
                  </a:lnTo>
                  <a:lnTo>
                    <a:pt x="7619" y="34023"/>
                  </a:lnTo>
                  <a:lnTo>
                    <a:pt x="0" y="26403"/>
                  </a:lnTo>
                  <a:lnTo>
                    <a:pt x="0" y="17011"/>
                  </a:lnTo>
                  <a:lnTo>
                    <a:pt x="0" y="7619"/>
                  </a:lnTo>
                  <a:lnTo>
                    <a:pt x="7619" y="0"/>
                  </a:lnTo>
                  <a:lnTo>
                    <a:pt x="17011" y="0"/>
                  </a:lnTo>
                  <a:lnTo>
                    <a:pt x="26403" y="0"/>
                  </a:lnTo>
                  <a:lnTo>
                    <a:pt x="34013" y="7619"/>
                  </a:lnTo>
                  <a:lnTo>
                    <a:pt x="34013" y="17011"/>
                  </a:lnTo>
                  <a:close/>
                </a:path>
              </a:pathLst>
            </a:custGeom>
            <a:ln w="3175">
              <a:solidFill>
                <a:srgbClr val="231F20"/>
              </a:solidFill>
            </a:ln>
          </p:spPr>
          <p:txBody>
            <a:bodyPr wrap="square" lIns="0" tIns="0" rIns="0" bIns="0" rtlCol="0"/>
            <a:lstStyle/>
            <a:p>
              <a:endParaRPr/>
            </a:p>
          </p:txBody>
        </p:sp>
        <p:sp>
          <p:nvSpPr>
            <p:cNvPr id="81" name="object 81"/>
            <p:cNvSpPr/>
            <p:nvPr/>
          </p:nvSpPr>
          <p:spPr>
            <a:xfrm>
              <a:off x="1286430" y="1452568"/>
              <a:ext cx="34290" cy="34290"/>
            </a:xfrm>
            <a:custGeom>
              <a:avLst/>
              <a:gdLst/>
              <a:ahLst/>
              <a:cxnLst/>
              <a:rect l="l" t="t" r="r" b="b"/>
              <a:pathLst>
                <a:path w="34290" h="34290">
                  <a:moveTo>
                    <a:pt x="34023" y="17011"/>
                  </a:moveTo>
                  <a:lnTo>
                    <a:pt x="34023" y="26403"/>
                  </a:lnTo>
                  <a:lnTo>
                    <a:pt x="26403" y="34023"/>
                  </a:lnTo>
                  <a:lnTo>
                    <a:pt x="17011" y="34023"/>
                  </a:lnTo>
                  <a:lnTo>
                    <a:pt x="7620" y="34023"/>
                  </a:lnTo>
                  <a:lnTo>
                    <a:pt x="0" y="26403"/>
                  </a:lnTo>
                  <a:lnTo>
                    <a:pt x="0" y="17011"/>
                  </a:lnTo>
                  <a:lnTo>
                    <a:pt x="0" y="7619"/>
                  </a:lnTo>
                  <a:lnTo>
                    <a:pt x="7620"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sp>
          <p:nvSpPr>
            <p:cNvPr id="82" name="object 82"/>
            <p:cNvSpPr/>
            <p:nvPr/>
          </p:nvSpPr>
          <p:spPr>
            <a:xfrm>
              <a:off x="1048602" y="1837838"/>
              <a:ext cx="34290" cy="34290"/>
            </a:xfrm>
            <a:custGeom>
              <a:avLst/>
              <a:gdLst/>
              <a:ahLst/>
              <a:cxnLst/>
              <a:rect l="l" t="t" r="r" b="b"/>
              <a:pathLst>
                <a:path w="34290" h="34289">
                  <a:moveTo>
                    <a:pt x="34023" y="17011"/>
                  </a:moveTo>
                  <a:lnTo>
                    <a:pt x="34023" y="26403"/>
                  </a:lnTo>
                  <a:lnTo>
                    <a:pt x="26403" y="34023"/>
                  </a:lnTo>
                  <a:lnTo>
                    <a:pt x="17011" y="34023"/>
                  </a:lnTo>
                  <a:lnTo>
                    <a:pt x="7620" y="34023"/>
                  </a:lnTo>
                  <a:lnTo>
                    <a:pt x="0" y="26403"/>
                  </a:lnTo>
                  <a:lnTo>
                    <a:pt x="0" y="17011"/>
                  </a:lnTo>
                  <a:lnTo>
                    <a:pt x="0" y="7620"/>
                  </a:lnTo>
                  <a:lnTo>
                    <a:pt x="7620" y="0"/>
                  </a:lnTo>
                  <a:lnTo>
                    <a:pt x="17011" y="0"/>
                  </a:lnTo>
                  <a:lnTo>
                    <a:pt x="26403" y="0"/>
                  </a:lnTo>
                  <a:lnTo>
                    <a:pt x="34023" y="7620"/>
                  </a:lnTo>
                  <a:lnTo>
                    <a:pt x="34023" y="17011"/>
                  </a:lnTo>
                  <a:close/>
                </a:path>
              </a:pathLst>
            </a:custGeom>
            <a:ln w="3175">
              <a:solidFill>
                <a:srgbClr val="231F20"/>
              </a:solidFill>
            </a:ln>
          </p:spPr>
          <p:txBody>
            <a:bodyPr wrap="square" lIns="0" tIns="0" rIns="0" bIns="0" rtlCol="0"/>
            <a:lstStyle/>
            <a:p>
              <a:endParaRPr/>
            </a:p>
          </p:txBody>
        </p:sp>
        <p:sp>
          <p:nvSpPr>
            <p:cNvPr id="83" name="object 83"/>
            <p:cNvSpPr/>
            <p:nvPr/>
          </p:nvSpPr>
          <p:spPr>
            <a:xfrm>
              <a:off x="1349822" y="1965393"/>
              <a:ext cx="34290" cy="34290"/>
            </a:xfrm>
            <a:custGeom>
              <a:avLst/>
              <a:gdLst/>
              <a:ahLst/>
              <a:cxnLst/>
              <a:rect l="l" t="t" r="r" b="b"/>
              <a:pathLst>
                <a:path w="34290" h="34289">
                  <a:moveTo>
                    <a:pt x="34013" y="17011"/>
                  </a:moveTo>
                  <a:lnTo>
                    <a:pt x="34013" y="26403"/>
                  </a:lnTo>
                  <a:lnTo>
                    <a:pt x="26403" y="34023"/>
                  </a:lnTo>
                  <a:lnTo>
                    <a:pt x="17011" y="34023"/>
                  </a:lnTo>
                  <a:lnTo>
                    <a:pt x="7620" y="34023"/>
                  </a:lnTo>
                  <a:lnTo>
                    <a:pt x="0" y="26403"/>
                  </a:lnTo>
                  <a:lnTo>
                    <a:pt x="0" y="17011"/>
                  </a:lnTo>
                  <a:lnTo>
                    <a:pt x="0" y="7620"/>
                  </a:lnTo>
                  <a:lnTo>
                    <a:pt x="7620" y="0"/>
                  </a:lnTo>
                  <a:lnTo>
                    <a:pt x="17011" y="0"/>
                  </a:lnTo>
                  <a:lnTo>
                    <a:pt x="26403" y="0"/>
                  </a:lnTo>
                  <a:lnTo>
                    <a:pt x="34013" y="7620"/>
                  </a:lnTo>
                  <a:lnTo>
                    <a:pt x="34013" y="17011"/>
                  </a:lnTo>
                  <a:close/>
                </a:path>
              </a:pathLst>
            </a:custGeom>
            <a:ln w="3175">
              <a:solidFill>
                <a:srgbClr val="231F20"/>
              </a:solidFill>
            </a:ln>
          </p:spPr>
          <p:txBody>
            <a:bodyPr wrap="square" lIns="0" tIns="0" rIns="0" bIns="0" rtlCol="0"/>
            <a:lstStyle/>
            <a:p>
              <a:endParaRPr/>
            </a:p>
          </p:txBody>
        </p:sp>
        <p:sp>
          <p:nvSpPr>
            <p:cNvPr id="84" name="object 84"/>
            <p:cNvSpPr/>
            <p:nvPr/>
          </p:nvSpPr>
          <p:spPr>
            <a:xfrm>
              <a:off x="1525317" y="2286536"/>
              <a:ext cx="34290" cy="34290"/>
            </a:xfrm>
            <a:custGeom>
              <a:avLst/>
              <a:gdLst/>
              <a:ahLst/>
              <a:cxnLst/>
              <a:rect l="l" t="t" r="r" b="b"/>
              <a:pathLst>
                <a:path w="34290" h="34289">
                  <a:moveTo>
                    <a:pt x="26403" y="0"/>
                  </a:moveTo>
                  <a:lnTo>
                    <a:pt x="7620" y="0"/>
                  </a:lnTo>
                  <a:lnTo>
                    <a:pt x="0" y="7620"/>
                  </a:lnTo>
                  <a:lnTo>
                    <a:pt x="0" y="26403"/>
                  </a:lnTo>
                  <a:lnTo>
                    <a:pt x="7620" y="34023"/>
                  </a:lnTo>
                  <a:lnTo>
                    <a:pt x="26403" y="34023"/>
                  </a:lnTo>
                  <a:lnTo>
                    <a:pt x="34023" y="26403"/>
                  </a:lnTo>
                  <a:lnTo>
                    <a:pt x="34023" y="17011"/>
                  </a:lnTo>
                  <a:lnTo>
                    <a:pt x="34023" y="7620"/>
                  </a:lnTo>
                  <a:lnTo>
                    <a:pt x="26403" y="0"/>
                  </a:lnTo>
                  <a:close/>
                </a:path>
              </a:pathLst>
            </a:custGeom>
            <a:solidFill>
              <a:srgbClr val="FFFFFF"/>
            </a:solidFill>
          </p:spPr>
          <p:txBody>
            <a:bodyPr wrap="square" lIns="0" tIns="0" rIns="0" bIns="0" rtlCol="0"/>
            <a:lstStyle/>
            <a:p>
              <a:endParaRPr/>
            </a:p>
          </p:txBody>
        </p:sp>
        <p:sp>
          <p:nvSpPr>
            <p:cNvPr id="85" name="object 85"/>
            <p:cNvSpPr/>
            <p:nvPr/>
          </p:nvSpPr>
          <p:spPr>
            <a:xfrm>
              <a:off x="1525317" y="2286536"/>
              <a:ext cx="34290" cy="34290"/>
            </a:xfrm>
            <a:custGeom>
              <a:avLst/>
              <a:gdLst/>
              <a:ahLst/>
              <a:cxnLst/>
              <a:rect l="l" t="t" r="r" b="b"/>
              <a:pathLst>
                <a:path w="34290" h="34289">
                  <a:moveTo>
                    <a:pt x="34023" y="17011"/>
                  </a:moveTo>
                  <a:lnTo>
                    <a:pt x="34023" y="26403"/>
                  </a:lnTo>
                  <a:lnTo>
                    <a:pt x="26403" y="34023"/>
                  </a:lnTo>
                  <a:lnTo>
                    <a:pt x="17011" y="34023"/>
                  </a:lnTo>
                  <a:lnTo>
                    <a:pt x="7620" y="34023"/>
                  </a:lnTo>
                  <a:lnTo>
                    <a:pt x="0" y="26403"/>
                  </a:lnTo>
                  <a:lnTo>
                    <a:pt x="0" y="17011"/>
                  </a:lnTo>
                  <a:lnTo>
                    <a:pt x="0" y="7620"/>
                  </a:lnTo>
                  <a:lnTo>
                    <a:pt x="7620" y="0"/>
                  </a:lnTo>
                  <a:lnTo>
                    <a:pt x="17011" y="0"/>
                  </a:lnTo>
                  <a:lnTo>
                    <a:pt x="26403" y="0"/>
                  </a:lnTo>
                  <a:lnTo>
                    <a:pt x="34023" y="7620"/>
                  </a:lnTo>
                  <a:lnTo>
                    <a:pt x="34023" y="17011"/>
                  </a:lnTo>
                  <a:close/>
                </a:path>
              </a:pathLst>
            </a:custGeom>
            <a:ln w="3175">
              <a:solidFill>
                <a:srgbClr val="231F20"/>
              </a:solidFill>
            </a:ln>
          </p:spPr>
          <p:txBody>
            <a:bodyPr wrap="square" lIns="0" tIns="0" rIns="0" bIns="0" rtlCol="0"/>
            <a:lstStyle/>
            <a:p>
              <a:endParaRPr/>
            </a:p>
          </p:txBody>
        </p:sp>
        <p:sp>
          <p:nvSpPr>
            <p:cNvPr id="86" name="object 86"/>
            <p:cNvSpPr/>
            <p:nvPr/>
          </p:nvSpPr>
          <p:spPr>
            <a:xfrm>
              <a:off x="1444746" y="2333808"/>
              <a:ext cx="34290" cy="34290"/>
            </a:xfrm>
            <a:custGeom>
              <a:avLst/>
              <a:gdLst/>
              <a:ahLst/>
              <a:cxnLst/>
              <a:rect l="l" t="t" r="r" b="b"/>
              <a:pathLst>
                <a:path w="34290" h="34289">
                  <a:moveTo>
                    <a:pt x="26393" y="0"/>
                  </a:moveTo>
                  <a:lnTo>
                    <a:pt x="7610" y="0"/>
                  </a:lnTo>
                  <a:lnTo>
                    <a:pt x="0" y="7620"/>
                  </a:lnTo>
                  <a:lnTo>
                    <a:pt x="0" y="26403"/>
                  </a:lnTo>
                  <a:lnTo>
                    <a:pt x="7610" y="34023"/>
                  </a:lnTo>
                  <a:lnTo>
                    <a:pt x="26393" y="34023"/>
                  </a:lnTo>
                  <a:lnTo>
                    <a:pt x="34013" y="26403"/>
                  </a:lnTo>
                  <a:lnTo>
                    <a:pt x="34013" y="17011"/>
                  </a:lnTo>
                  <a:lnTo>
                    <a:pt x="34013" y="7620"/>
                  </a:lnTo>
                  <a:lnTo>
                    <a:pt x="26393" y="0"/>
                  </a:lnTo>
                  <a:close/>
                </a:path>
              </a:pathLst>
            </a:custGeom>
            <a:solidFill>
              <a:srgbClr val="FFFFFF"/>
            </a:solidFill>
          </p:spPr>
          <p:txBody>
            <a:bodyPr wrap="square" lIns="0" tIns="0" rIns="0" bIns="0" rtlCol="0"/>
            <a:lstStyle/>
            <a:p>
              <a:endParaRPr/>
            </a:p>
          </p:txBody>
        </p:sp>
        <p:sp>
          <p:nvSpPr>
            <p:cNvPr id="87" name="object 87"/>
            <p:cNvSpPr/>
            <p:nvPr/>
          </p:nvSpPr>
          <p:spPr>
            <a:xfrm>
              <a:off x="1444746" y="2333808"/>
              <a:ext cx="34290" cy="34290"/>
            </a:xfrm>
            <a:custGeom>
              <a:avLst/>
              <a:gdLst/>
              <a:ahLst/>
              <a:cxnLst/>
              <a:rect l="l" t="t" r="r" b="b"/>
              <a:pathLst>
                <a:path w="34290" h="34289">
                  <a:moveTo>
                    <a:pt x="34013" y="17011"/>
                  </a:moveTo>
                  <a:lnTo>
                    <a:pt x="34013" y="26403"/>
                  </a:lnTo>
                  <a:lnTo>
                    <a:pt x="26393" y="34023"/>
                  </a:lnTo>
                  <a:lnTo>
                    <a:pt x="17002" y="34023"/>
                  </a:lnTo>
                  <a:lnTo>
                    <a:pt x="7610" y="34023"/>
                  </a:lnTo>
                  <a:lnTo>
                    <a:pt x="0" y="26403"/>
                  </a:lnTo>
                  <a:lnTo>
                    <a:pt x="0" y="17011"/>
                  </a:lnTo>
                  <a:lnTo>
                    <a:pt x="0" y="7620"/>
                  </a:lnTo>
                  <a:lnTo>
                    <a:pt x="7610" y="0"/>
                  </a:lnTo>
                  <a:lnTo>
                    <a:pt x="17002" y="0"/>
                  </a:lnTo>
                  <a:lnTo>
                    <a:pt x="26393" y="0"/>
                  </a:lnTo>
                  <a:lnTo>
                    <a:pt x="34013" y="7620"/>
                  </a:lnTo>
                  <a:lnTo>
                    <a:pt x="34013" y="17011"/>
                  </a:lnTo>
                  <a:close/>
                </a:path>
              </a:pathLst>
            </a:custGeom>
            <a:ln w="3175">
              <a:solidFill>
                <a:srgbClr val="231F20"/>
              </a:solidFill>
            </a:ln>
          </p:spPr>
          <p:txBody>
            <a:bodyPr wrap="square" lIns="0" tIns="0" rIns="0" bIns="0" rtlCol="0"/>
            <a:lstStyle/>
            <a:p>
              <a:endParaRPr/>
            </a:p>
          </p:txBody>
        </p:sp>
        <p:sp>
          <p:nvSpPr>
            <p:cNvPr id="88" name="object 88"/>
            <p:cNvSpPr/>
            <p:nvPr/>
          </p:nvSpPr>
          <p:spPr>
            <a:xfrm>
              <a:off x="1229875" y="2610995"/>
              <a:ext cx="34290" cy="34290"/>
            </a:xfrm>
            <a:custGeom>
              <a:avLst/>
              <a:gdLst/>
              <a:ahLst/>
              <a:cxnLst/>
              <a:rect l="l" t="t" r="r" b="b"/>
              <a:pathLst>
                <a:path w="34290" h="34289">
                  <a:moveTo>
                    <a:pt x="26393" y="0"/>
                  </a:moveTo>
                  <a:lnTo>
                    <a:pt x="7610" y="0"/>
                  </a:lnTo>
                  <a:lnTo>
                    <a:pt x="0" y="7620"/>
                  </a:lnTo>
                  <a:lnTo>
                    <a:pt x="0" y="26403"/>
                  </a:lnTo>
                  <a:lnTo>
                    <a:pt x="7610" y="34023"/>
                  </a:lnTo>
                  <a:lnTo>
                    <a:pt x="26393" y="34023"/>
                  </a:lnTo>
                  <a:lnTo>
                    <a:pt x="34013" y="26403"/>
                  </a:lnTo>
                  <a:lnTo>
                    <a:pt x="34013" y="17011"/>
                  </a:lnTo>
                  <a:lnTo>
                    <a:pt x="34013" y="7620"/>
                  </a:lnTo>
                  <a:lnTo>
                    <a:pt x="26393" y="0"/>
                  </a:lnTo>
                  <a:close/>
                </a:path>
              </a:pathLst>
            </a:custGeom>
            <a:solidFill>
              <a:srgbClr val="FFFFFF"/>
            </a:solidFill>
          </p:spPr>
          <p:txBody>
            <a:bodyPr wrap="square" lIns="0" tIns="0" rIns="0" bIns="0" rtlCol="0"/>
            <a:lstStyle/>
            <a:p>
              <a:endParaRPr/>
            </a:p>
          </p:txBody>
        </p:sp>
        <p:sp>
          <p:nvSpPr>
            <p:cNvPr id="89" name="object 89"/>
            <p:cNvSpPr/>
            <p:nvPr/>
          </p:nvSpPr>
          <p:spPr>
            <a:xfrm>
              <a:off x="1229875" y="2610995"/>
              <a:ext cx="34290" cy="34290"/>
            </a:xfrm>
            <a:custGeom>
              <a:avLst/>
              <a:gdLst/>
              <a:ahLst/>
              <a:cxnLst/>
              <a:rect l="l" t="t" r="r" b="b"/>
              <a:pathLst>
                <a:path w="34290" h="34289">
                  <a:moveTo>
                    <a:pt x="34013" y="17011"/>
                  </a:moveTo>
                  <a:lnTo>
                    <a:pt x="34013" y="26403"/>
                  </a:lnTo>
                  <a:lnTo>
                    <a:pt x="26393" y="34023"/>
                  </a:lnTo>
                  <a:lnTo>
                    <a:pt x="17002" y="34023"/>
                  </a:lnTo>
                  <a:lnTo>
                    <a:pt x="7610" y="34023"/>
                  </a:lnTo>
                  <a:lnTo>
                    <a:pt x="0" y="26403"/>
                  </a:lnTo>
                  <a:lnTo>
                    <a:pt x="0" y="17011"/>
                  </a:lnTo>
                  <a:lnTo>
                    <a:pt x="0" y="7620"/>
                  </a:lnTo>
                  <a:lnTo>
                    <a:pt x="7610" y="0"/>
                  </a:lnTo>
                  <a:lnTo>
                    <a:pt x="17002" y="0"/>
                  </a:lnTo>
                  <a:lnTo>
                    <a:pt x="26393" y="0"/>
                  </a:lnTo>
                  <a:lnTo>
                    <a:pt x="34013" y="7620"/>
                  </a:lnTo>
                  <a:lnTo>
                    <a:pt x="34013" y="17011"/>
                  </a:lnTo>
                  <a:close/>
                </a:path>
              </a:pathLst>
            </a:custGeom>
            <a:ln w="3175">
              <a:solidFill>
                <a:srgbClr val="231F20"/>
              </a:solidFill>
            </a:ln>
          </p:spPr>
          <p:txBody>
            <a:bodyPr wrap="square" lIns="0" tIns="0" rIns="0" bIns="0" rtlCol="0"/>
            <a:lstStyle/>
            <a:p>
              <a:endParaRPr/>
            </a:p>
          </p:txBody>
        </p:sp>
        <p:sp>
          <p:nvSpPr>
            <p:cNvPr id="90" name="object 90"/>
            <p:cNvSpPr/>
            <p:nvPr/>
          </p:nvSpPr>
          <p:spPr>
            <a:xfrm>
              <a:off x="2419877" y="2320557"/>
              <a:ext cx="34290" cy="34290"/>
            </a:xfrm>
            <a:custGeom>
              <a:avLst/>
              <a:gdLst/>
              <a:ahLst/>
              <a:cxnLst/>
              <a:rect l="l" t="t" r="r" b="b"/>
              <a:pathLst>
                <a:path w="34289" h="34289">
                  <a:moveTo>
                    <a:pt x="26403" y="0"/>
                  </a:moveTo>
                  <a:lnTo>
                    <a:pt x="7620" y="0"/>
                  </a:lnTo>
                  <a:lnTo>
                    <a:pt x="0" y="7620"/>
                  </a:lnTo>
                  <a:lnTo>
                    <a:pt x="0" y="26403"/>
                  </a:lnTo>
                  <a:lnTo>
                    <a:pt x="7620" y="34023"/>
                  </a:lnTo>
                  <a:lnTo>
                    <a:pt x="26403" y="34023"/>
                  </a:lnTo>
                  <a:lnTo>
                    <a:pt x="34023" y="26403"/>
                  </a:lnTo>
                  <a:lnTo>
                    <a:pt x="34023" y="17011"/>
                  </a:lnTo>
                  <a:lnTo>
                    <a:pt x="34023" y="7620"/>
                  </a:lnTo>
                  <a:lnTo>
                    <a:pt x="26403" y="0"/>
                  </a:lnTo>
                  <a:close/>
                </a:path>
              </a:pathLst>
            </a:custGeom>
            <a:solidFill>
              <a:srgbClr val="FFFFFF"/>
            </a:solidFill>
          </p:spPr>
          <p:txBody>
            <a:bodyPr wrap="square" lIns="0" tIns="0" rIns="0" bIns="0" rtlCol="0"/>
            <a:lstStyle/>
            <a:p>
              <a:endParaRPr/>
            </a:p>
          </p:txBody>
        </p:sp>
        <p:sp>
          <p:nvSpPr>
            <p:cNvPr id="91" name="object 91"/>
            <p:cNvSpPr/>
            <p:nvPr/>
          </p:nvSpPr>
          <p:spPr>
            <a:xfrm>
              <a:off x="2419877" y="2320557"/>
              <a:ext cx="34290" cy="34290"/>
            </a:xfrm>
            <a:custGeom>
              <a:avLst/>
              <a:gdLst/>
              <a:ahLst/>
              <a:cxnLst/>
              <a:rect l="l" t="t" r="r" b="b"/>
              <a:pathLst>
                <a:path w="34289" h="34289">
                  <a:moveTo>
                    <a:pt x="34023" y="17011"/>
                  </a:moveTo>
                  <a:lnTo>
                    <a:pt x="34023" y="26403"/>
                  </a:lnTo>
                  <a:lnTo>
                    <a:pt x="26403" y="34023"/>
                  </a:lnTo>
                  <a:lnTo>
                    <a:pt x="17011" y="34023"/>
                  </a:lnTo>
                  <a:lnTo>
                    <a:pt x="7620" y="34023"/>
                  </a:lnTo>
                  <a:lnTo>
                    <a:pt x="0" y="26403"/>
                  </a:lnTo>
                  <a:lnTo>
                    <a:pt x="0" y="17011"/>
                  </a:lnTo>
                  <a:lnTo>
                    <a:pt x="0" y="7620"/>
                  </a:lnTo>
                  <a:lnTo>
                    <a:pt x="7620" y="0"/>
                  </a:lnTo>
                  <a:lnTo>
                    <a:pt x="17011" y="0"/>
                  </a:lnTo>
                  <a:lnTo>
                    <a:pt x="26403" y="0"/>
                  </a:lnTo>
                  <a:lnTo>
                    <a:pt x="34023" y="7620"/>
                  </a:lnTo>
                  <a:lnTo>
                    <a:pt x="34023" y="17011"/>
                  </a:lnTo>
                  <a:close/>
                </a:path>
              </a:pathLst>
            </a:custGeom>
            <a:ln w="3175">
              <a:solidFill>
                <a:srgbClr val="231F20"/>
              </a:solidFill>
            </a:ln>
          </p:spPr>
          <p:txBody>
            <a:bodyPr wrap="square" lIns="0" tIns="0" rIns="0" bIns="0" rtlCol="0"/>
            <a:lstStyle/>
            <a:p>
              <a:endParaRPr/>
            </a:p>
          </p:txBody>
        </p:sp>
        <p:sp>
          <p:nvSpPr>
            <p:cNvPr id="92" name="object 92"/>
            <p:cNvSpPr/>
            <p:nvPr/>
          </p:nvSpPr>
          <p:spPr>
            <a:xfrm>
              <a:off x="2357564" y="2474194"/>
              <a:ext cx="34290" cy="34290"/>
            </a:xfrm>
            <a:custGeom>
              <a:avLst/>
              <a:gdLst/>
              <a:ahLst/>
              <a:cxnLst/>
              <a:rect l="l" t="t" r="r" b="b"/>
              <a:pathLst>
                <a:path w="34289" h="34289">
                  <a:moveTo>
                    <a:pt x="26403" y="0"/>
                  </a:moveTo>
                  <a:lnTo>
                    <a:pt x="7620" y="0"/>
                  </a:lnTo>
                  <a:lnTo>
                    <a:pt x="0" y="7620"/>
                  </a:lnTo>
                  <a:lnTo>
                    <a:pt x="0" y="26403"/>
                  </a:lnTo>
                  <a:lnTo>
                    <a:pt x="7620" y="34023"/>
                  </a:lnTo>
                  <a:lnTo>
                    <a:pt x="26403" y="34023"/>
                  </a:lnTo>
                  <a:lnTo>
                    <a:pt x="34023" y="26403"/>
                  </a:lnTo>
                  <a:lnTo>
                    <a:pt x="34023" y="17011"/>
                  </a:lnTo>
                  <a:lnTo>
                    <a:pt x="34023" y="7620"/>
                  </a:lnTo>
                  <a:lnTo>
                    <a:pt x="26403" y="0"/>
                  </a:lnTo>
                  <a:close/>
                </a:path>
              </a:pathLst>
            </a:custGeom>
            <a:solidFill>
              <a:srgbClr val="FFFFFF"/>
            </a:solidFill>
          </p:spPr>
          <p:txBody>
            <a:bodyPr wrap="square" lIns="0" tIns="0" rIns="0" bIns="0" rtlCol="0"/>
            <a:lstStyle/>
            <a:p>
              <a:endParaRPr/>
            </a:p>
          </p:txBody>
        </p:sp>
        <p:sp>
          <p:nvSpPr>
            <p:cNvPr id="93" name="object 93"/>
            <p:cNvSpPr/>
            <p:nvPr/>
          </p:nvSpPr>
          <p:spPr>
            <a:xfrm>
              <a:off x="2357564" y="2474194"/>
              <a:ext cx="34290" cy="34290"/>
            </a:xfrm>
            <a:custGeom>
              <a:avLst/>
              <a:gdLst/>
              <a:ahLst/>
              <a:cxnLst/>
              <a:rect l="l" t="t" r="r" b="b"/>
              <a:pathLst>
                <a:path w="34289" h="34289">
                  <a:moveTo>
                    <a:pt x="34023" y="17011"/>
                  </a:moveTo>
                  <a:lnTo>
                    <a:pt x="34023" y="26403"/>
                  </a:lnTo>
                  <a:lnTo>
                    <a:pt x="26403" y="34023"/>
                  </a:lnTo>
                  <a:lnTo>
                    <a:pt x="17011" y="34023"/>
                  </a:lnTo>
                  <a:lnTo>
                    <a:pt x="7620" y="34023"/>
                  </a:lnTo>
                  <a:lnTo>
                    <a:pt x="0" y="26403"/>
                  </a:lnTo>
                  <a:lnTo>
                    <a:pt x="0" y="17011"/>
                  </a:lnTo>
                  <a:lnTo>
                    <a:pt x="0" y="7620"/>
                  </a:lnTo>
                  <a:lnTo>
                    <a:pt x="7620" y="0"/>
                  </a:lnTo>
                  <a:lnTo>
                    <a:pt x="17011" y="0"/>
                  </a:lnTo>
                  <a:lnTo>
                    <a:pt x="26403" y="0"/>
                  </a:lnTo>
                  <a:lnTo>
                    <a:pt x="34023" y="7620"/>
                  </a:lnTo>
                  <a:lnTo>
                    <a:pt x="34023" y="17011"/>
                  </a:lnTo>
                  <a:close/>
                </a:path>
              </a:pathLst>
            </a:custGeom>
            <a:ln w="3175">
              <a:solidFill>
                <a:srgbClr val="231F20"/>
              </a:solidFill>
            </a:ln>
          </p:spPr>
          <p:txBody>
            <a:bodyPr wrap="square" lIns="0" tIns="0" rIns="0" bIns="0" rtlCol="0"/>
            <a:lstStyle/>
            <a:p>
              <a:endParaRPr/>
            </a:p>
          </p:txBody>
        </p:sp>
        <p:sp>
          <p:nvSpPr>
            <p:cNvPr id="94" name="object 94"/>
            <p:cNvSpPr/>
            <p:nvPr/>
          </p:nvSpPr>
          <p:spPr>
            <a:xfrm>
              <a:off x="2678800" y="2256184"/>
              <a:ext cx="34290" cy="34290"/>
            </a:xfrm>
            <a:custGeom>
              <a:avLst/>
              <a:gdLst/>
              <a:ahLst/>
              <a:cxnLst/>
              <a:rect l="l" t="t" r="r" b="b"/>
              <a:pathLst>
                <a:path w="34289" h="34289">
                  <a:moveTo>
                    <a:pt x="26403" y="0"/>
                  </a:moveTo>
                  <a:lnTo>
                    <a:pt x="7620" y="0"/>
                  </a:lnTo>
                  <a:lnTo>
                    <a:pt x="0" y="7620"/>
                  </a:lnTo>
                  <a:lnTo>
                    <a:pt x="0" y="26403"/>
                  </a:lnTo>
                  <a:lnTo>
                    <a:pt x="7620" y="34023"/>
                  </a:lnTo>
                  <a:lnTo>
                    <a:pt x="26403" y="34023"/>
                  </a:lnTo>
                  <a:lnTo>
                    <a:pt x="34023" y="26403"/>
                  </a:lnTo>
                  <a:lnTo>
                    <a:pt x="34023" y="17011"/>
                  </a:lnTo>
                  <a:lnTo>
                    <a:pt x="34023" y="7620"/>
                  </a:lnTo>
                  <a:lnTo>
                    <a:pt x="26403" y="0"/>
                  </a:lnTo>
                  <a:close/>
                </a:path>
              </a:pathLst>
            </a:custGeom>
            <a:solidFill>
              <a:srgbClr val="FFFFFF"/>
            </a:solidFill>
          </p:spPr>
          <p:txBody>
            <a:bodyPr wrap="square" lIns="0" tIns="0" rIns="0" bIns="0" rtlCol="0"/>
            <a:lstStyle/>
            <a:p>
              <a:endParaRPr/>
            </a:p>
          </p:txBody>
        </p:sp>
        <p:sp>
          <p:nvSpPr>
            <p:cNvPr id="95" name="object 95"/>
            <p:cNvSpPr/>
            <p:nvPr/>
          </p:nvSpPr>
          <p:spPr>
            <a:xfrm>
              <a:off x="2678800" y="2256184"/>
              <a:ext cx="34290" cy="34290"/>
            </a:xfrm>
            <a:custGeom>
              <a:avLst/>
              <a:gdLst/>
              <a:ahLst/>
              <a:cxnLst/>
              <a:rect l="l" t="t" r="r" b="b"/>
              <a:pathLst>
                <a:path w="34289" h="34289">
                  <a:moveTo>
                    <a:pt x="34023" y="17011"/>
                  </a:moveTo>
                  <a:lnTo>
                    <a:pt x="34023" y="26403"/>
                  </a:lnTo>
                  <a:lnTo>
                    <a:pt x="26403" y="34023"/>
                  </a:lnTo>
                  <a:lnTo>
                    <a:pt x="17011" y="34023"/>
                  </a:lnTo>
                  <a:lnTo>
                    <a:pt x="7620" y="34023"/>
                  </a:lnTo>
                  <a:lnTo>
                    <a:pt x="0" y="26403"/>
                  </a:lnTo>
                  <a:lnTo>
                    <a:pt x="0" y="17011"/>
                  </a:lnTo>
                  <a:lnTo>
                    <a:pt x="0" y="7620"/>
                  </a:lnTo>
                  <a:lnTo>
                    <a:pt x="7620" y="0"/>
                  </a:lnTo>
                  <a:lnTo>
                    <a:pt x="17011" y="0"/>
                  </a:lnTo>
                  <a:lnTo>
                    <a:pt x="26403" y="0"/>
                  </a:lnTo>
                  <a:lnTo>
                    <a:pt x="34023" y="7620"/>
                  </a:lnTo>
                  <a:lnTo>
                    <a:pt x="34023" y="17011"/>
                  </a:lnTo>
                  <a:close/>
                </a:path>
              </a:pathLst>
            </a:custGeom>
            <a:ln w="3175">
              <a:solidFill>
                <a:srgbClr val="231F20"/>
              </a:solidFill>
            </a:ln>
          </p:spPr>
          <p:txBody>
            <a:bodyPr wrap="square" lIns="0" tIns="0" rIns="0" bIns="0" rtlCol="0"/>
            <a:lstStyle/>
            <a:p>
              <a:endParaRPr/>
            </a:p>
          </p:txBody>
        </p:sp>
        <p:sp>
          <p:nvSpPr>
            <p:cNvPr id="96" name="object 96"/>
            <p:cNvSpPr/>
            <p:nvPr/>
          </p:nvSpPr>
          <p:spPr>
            <a:xfrm>
              <a:off x="2344142" y="2593983"/>
              <a:ext cx="34290" cy="34290"/>
            </a:xfrm>
            <a:custGeom>
              <a:avLst/>
              <a:gdLst/>
              <a:ahLst/>
              <a:cxnLst/>
              <a:rect l="l" t="t" r="r" b="b"/>
              <a:pathLst>
                <a:path w="34289" h="34289">
                  <a:moveTo>
                    <a:pt x="26393" y="0"/>
                  </a:moveTo>
                  <a:lnTo>
                    <a:pt x="7610" y="0"/>
                  </a:lnTo>
                  <a:lnTo>
                    <a:pt x="0" y="7620"/>
                  </a:lnTo>
                  <a:lnTo>
                    <a:pt x="0" y="26403"/>
                  </a:lnTo>
                  <a:lnTo>
                    <a:pt x="7610" y="34023"/>
                  </a:lnTo>
                  <a:lnTo>
                    <a:pt x="26393" y="34023"/>
                  </a:lnTo>
                  <a:lnTo>
                    <a:pt x="34013" y="26403"/>
                  </a:lnTo>
                  <a:lnTo>
                    <a:pt x="34013" y="17011"/>
                  </a:lnTo>
                  <a:lnTo>
                    <a:pt x="34013" y="7620"/>
                  </a:lnTo>
                  <a:lnTo>
                    <a:pt x="26393" y="0"/>
                  </a:lnTo>
                  <a:close/>
                </a:path>
              </a:pathLst>
            </a:custGeom>
            <a:solidFill>
              <a:srgbClr val="FFFFFF"/>
            </a:solidFill>
          </p:spPr>
          <p:txBody>
            <a:bodyPr wrap="square" lIns="0" tIns="0" rIns="0" bIns="0" rtlCol="0"/>
            <a:lstStyle/>
            <a:p>
              <a:endParaRPr/>
            </a:p>
          </p:txBody>
        </p:sp>
        <p:sp>
          <p:nvSpPr>
            <p:cNvPr id="97" name="object 97"/>
            <p:cNvSpPr/>
            <p:nvPr/>
          </p:nvSpPr>
          <p:spPr>
            <a:xfrm>
              <a:off x="2344142" y="2593983"/>
              <a:ext cx="34290" cy="34290"/>
            </a:xfrm>
            <a:custGeom>
              <a:avLst/>
              <a:gdLst/>
              <a:ahLst/>
              <a:cxnLst/>
              <a:rect l="l" t="t" r="r" b="b"/>
              <a:pathLst>
                <a:path w="34289" h="34289">
                  <a:moveTo>
                    <a:pt x="34013" y="17011"/>
                  </a:moveTo>
                  <a:lnTo>
                    <a:pt x="34013" y="26403"/>
                  </a:lnTo>
                  <a:lnTo>
                    <a:pt x="26393" y="34023"/>
                  </a:lnTo>
                  <a:lnTo>
                    <a:pt x="17002" y="34023"/>
                  </a:lnTo>
                  <a:lnTo>
                    <a:pt x="7610" y="34023"/>
                  </a:lnTo>
                  <a:lnTo>
                    <a:pt x="0" y="26403"/>
                  </a:lnTo>
                  <a:lnTo>
                    <a:pt x="0" y="17011"/>
                  </a:lnTo>
                  <a:lnTo>
                    <a:pt x="0" y="7620"/>
                  </a:lnTo>
                  <a:lnTo>
                    <a:pt x="7610" y="0"/>
                  </a:lnTo>
                  <a:lnTo>
                    <a:pt x="17002" y="0"/>
                  </a:lnTo>
                  <a:lnTo>
                    <a:pt x="26393" y="0"/>
                  </a:lnTo>
                  <a:lnTo>
                    <a:pt x="34013" y="7620"/>
                  </a:lnTo>
                  <a:lnTo>
                    <a:pt x="34013" y="17011"/>
                  </a:lnTo>
                  <a:close/>
                </a:path>
              </a:pathLst>
            </a:custGeom>
            <a:ln w="3175">
              <a:solidFill>
                <a:srgbClr val="231F20"/>
              </a:solidFill>
            </a:ln>
          </p:spPr>
          <p:txBody>
            <a:bodyPr wrap="square" lIns="0" tIns="0" rIns="0" bIns="0" rtlCol="0"/>
            <a:lstStyle/>
            <a:p>
              <a:endParaRPr/>
            </a:p>
          </p:txBody>
        </p:sp>
        <p:sp>
          <p:nvSpPr>
            <p:cNvPr id="98" name="object 98"/>
            <p:cNvSpPr/>
            <p:nvPr/>
          </p:nvSpPr>
          <p:spPr>
            <a:xfrm>
              <a:off x="3049634" y="2211061"/>
              <a:ext cx="34290" cy="34290"/>
            </a:xfrm>
            <a:custGeom>
              <a:avLst/>
              <a:gdLst/>
              <a:ahLst/>
              <a:cxnLst/>
              <a:rect l="l" t="t" r="r" b="b"/>
              <a:pathLst>
                <a:path w="34289" h="34289">
                  <a:moveTo>
                    <a:pt x="34013" y="17011"/>
                  </a:moveTo>
                  <a:lnTo>
                    <a:pt x="34013" y="26403"/>
                  </a:lnTo>
                  <a:lnTo>
                    <a:pt x="26403" y="34023"/>
                  </a:lnTo>
                  <a:lnTo>
                    <a:pt x="17011" y="34023"/>
                  </a:lnTo>
                  <a:lnTo>
                    <a:pt x="7619" y="34023"/>
                  </a:lnTo>
                  <a:lnTo>
                    <a:pt x="0" y="26403"/>
                  </a:lnTo>
                  <a:lnTo>
                    <a:pt x="0" y="17011"/>
                  </a:lnTo>
                  <a:lnTo>
                    <a:pt x="0" y="7620"/>
                  </a:lnTo>
                  <a:lnTo>
                    <a:pt x="7619" y="0"/>
                  </a:lnTo>
                  <a:lnTo>
                    <a:pt x="17011" y="0"/>
                  </a:lnTo>
                  <a:lnTo>
                    <a:pt x="26403" y="0"/>
                  </a:lnTo>
                  <a:lnTo>
                    <a:pt x="34013" y="7620"/>
                  </a:lnTo>
                  <a:lnTo>
                    <a:pt x="34013" y="17011"/>
                  </a:lnTo>
                  <a:close/>
                </a:path>
              </a:pathLst>
            </a:custGeom>
            <a:ln w="3175">
              <a:solidFill>
                <a:srgbClr val="231F20"/>
              </a:solidFill>
            </a:ln>
          </p:spPr>
          <p:txBody>
            <a:bodyPr wrap="square" lIns="0" tIns="0" rIns="0" bIns="0" rtlCol="0"/>
            <a:lstStyle/>
            <a:p>
              <a:endParaRPr/>
            </a:p>
          </p:txBody>
        </p:sp>
        <p:sp>
          <p:nvSpPr>
            <p:cNvPr id="99" name="object 99"/>
            <p:cNvSpPr/>
            <p:nvPr/>
          </p:nvSpPr>
          <p:spPr>
            <a:xfrm>
              <a:off x="3087418" y="2011232"/>
              <a:ext cx="34290" cy="34290"/>
            </a:xfrm>
            <a:custGeom>
              <a:avLst/>
              <a:gdLst/>
              <a:ahLst/>
              <a:cxnLst/>
              <a:rect l="l" t="t" r="r" b="b"/>
              <a:pathLst>
                <a:path w="34289" h="34289">
                  <a:moveTo>
                    <a:pt x="34013" y="17011"/>
                  </a:moveTo>
                  <a:lnTo>
                    <a:pt x="34013" y="26403"/>
                  </a:lnTo>
                  <a:lnTo>
                    <a:pt x="26393" y="34023"/>
                  </a:lnTo>
                  <a:lnTo>
                    <a:pt x="17002" y="34023"/>
                  </a:lnTo>
                  <a:lnTo>
                    <a:pt x="7610" y="34023"/>
                  </a:lnTo>
                  <a:lnTo>
                    <a:pt x="0" y="26403"/>
                  </a:lnTo>
                  <a:lnTo>
                    <a:pt x="0" y="17011"/>
                  </a:lnTo>
                  <a:lnTo>
                    <a:pt x="0" y="7620"/>
                  </a:lnTo>
                  <a:lnTo>
                    <a:pt x="7610" y="0"/>
                  </a:lnTo>
                  <a:lnTo>
                    <a:pt x="17002" y="0"/>
                  </a:lnTo>
                  <a:lnTo>
                    <a:pt x="26393" y="0"/>
                  </a:lnTo>
                  <a:lnTo>
                    <a:pt x="34013" y="7620"/>
                  </a:lnTo>
                  <a:lnTo>
                    <a:pt x="34013" y="17011"/>
                  </a:lnTo>
                  <a:close/>
                </a:path>
              </a:pathLst>
            </a:custGeom>
            <a:ln w="3175">
              <a:solidFill>
                <a:srgbClr val="231F20"/>
              </a:solidFill>
            </a:ln>
          </p:spPr>
          <p:txBody>
            <a:bodyPr wrap="square" lIns="0" tIns="0" rIns="0" bIns="0" rtlCol="0"/>
            <a:lstStyle/>
            <a:p>
              <a:endParaRPr/>
            </a:p>
          </p:txBody>
        </p:sp>
        <p:sp>
          <p:nvSpPr>
            <p:cNvPr id="100" name="object 100"/>
            <p:cNvSpPr/>
            <p:nvPr/>
          </p:nvSpPr>
          <p:spPr>
            <a:xfrm>
              <a:off x="3268942" y="1834661"/>
              <a:ext cx="34290" cy="34290"/>
            </a:xfrm>
            <a:custGeom>
              <a:avLst/>
              <a:gdLst/>
              <a:ahLst/>
              <a:cxnLst/>
              <a:rect l="l" t="t" r="r" b="b"/>
              <a:pathLst>
                <a:path w="34289" h="34289">
                  <a:moveTo>
                    <a:pt x="34023" y="17011"/>
                  </a:moveTo>
                  <a:lnTo>
                    <a:pt x="34023" y="26403"/>
                  </a:lnTo>
                  <a:lnTo>
                    <a:pt x="26403" y="34023"/>
                  </a:lnTo>
                  <a:lnTo>
                    <a:pt x="17011" y="34023"/>
                  </a:lnTo>
                  <a:lnTo>
                    <a:pt x="7619" y="34023"/>
                  </a:lnTo>
                  <a:lnTo>
                    <a:pt x="0" y="26403"/>
                  </a:lnTo>
                  <a:lnTo>
                    <a:pt x="0" y="17011"/>
                  </a:lnTo>
                  <a:lnTo>
                    <a:pt x="0" y="7620"/>
                  </a:lnTo>
                  <a:lnTo>
                    <a:pt x="7619" y="0"/>
                  </a:lnTo>
                  <a:lnTo>
                    <a:pt x="17011" y="0"/>
                  </a:lnTo>
                  <a:lnTo>
                    <a:pt x="26403" y="0"/>
                  </a:lnTo>
                  <a:lnTo>
                    <a:pt x="34023" y="7620"/>
                  </a:lnTo>
                  <a:lnTo>
                    <a:pt x="34023" y="17011"/>
                  </a:lnTo>
                  <a:close/>
                </a:path>
              </a:pathLst>
            </a:custGeom>
            <a:ln w="3175">
              <a:solidFill>
                <a:srgbClr val="231F20"/>
              </a:solidFill>
            </a:ln>
          </p:spPr>
          <p:txBody>
            <a:bodyPr wrap="square" lIns="0" tIns="0" rIns="0" bIns="0" rtlCol="0"/>
            <a:lstStyle/>
            <a:p>
              <a:endParaRPr/>
            </a:p>
          </p:txBody>
        </p:sp>
        <p:sp>
          <p:nvSpPr>
            <p:cNvPr id="101" name="object 101"/>
            <p:cNvSpPr/>
            <p:nvPr/>
          </p:nvSpPr>
          <p:spPr>
            <a:xfrm>
              <a:off x="3083650" y="2303549"/>
              <a:ext cx="34290" cy="34290"/>
            </a:xfrm>
            <a:custGeom>
              <a:avLst/>
              <a:gdLst/>
              <a:ahLst/>
              <a:cxnLst/>
              <a:rect l="l" t="t" r="r" b="b"/>
              <a:pathLst>
                <a:path w="34289" h="34289">
                  <a:moveTo>
                    <a:pt x="26403" y="0"/>
                  </a:moveTo>
                  <a:lnTo>
                    <a:pt x="7620" y="0"/>
                  </a:lnTo>
                  <a:lnTo>
                    <a:pt x="0" y="7620"/>
                  </a:lnTo>
                  <a:lnTo>
                    <a:pt x="0" y="26403"/>
                  </a:lnTo>
                  <a:lnTo>
                    <a:pt x="7620" y="34023"/>
                  </a:lnTo>
                  <a:lnTo>
                    <a:pt x="26403" y="34023"/>
                  </a:lnTo>
                  <a:lnTo>
                    <a:pt x="34023" y="26403"/>
                  </a:lnTo>
                  <a:lnTo>
                    <a:pt x="34023" y="17011"/>
                  </a:lnTo>
                  <a:lnTo>
                    <a:pt x="34023" y="7620"/>
                  </a:lnTo>
                  <a:lnTo>
                    <a:pt x="26403" y="0"/>
                  </a:lnTo>
                  <a:close/>
                </a:path>
              </a:pathLst>
            </a:custGeom>
            <a:solidFill>
              <a:srgbClr val="FFFFFF"/>
            </a:solidFill>
          </p:spPr>
          <p:txBody>
            <a:bodyPr wrap="square" lIns="0" tIns="0" rIns="0" bIns="0" rtlCol="0"/>
            <a:lstStyle/>
            <a:p>
              <a:endParaRPr/>
            </a:p>
          </p:txBody>
        </p:sp>
        <p:sp>
          <p:nvSpPr>
            <p:cNvPr id="102" name="object 102"/>
            <p:cNvSpPr/>
            <p:nvPr/>
          </p:nvSpPr>
          <p:spPr>
            <a:xfrm>
              <a:off x="3083650" y="2303549"/>
              <a:ext cx="34290" cy="34290"/>
            </a:xfrm>
            <a:custGeom>
              <a:avLst/>
              <a:gdLst/>
              <a:ahLst/>
              <a:cxnLst/>
              <a:rect l="l" t="t" r="r" b="b"/>
              <a:pathLst>
                <a:path w="34289" h="34289">
                  <a:moveTo>
                    <a:pt x="34023" y="17011"/>
                  </a:moveTo>
                  <a:lnTo>
                    <a:pt x="34023" y="26403"/>
                  </a:lnTo>
                  <a:lnTo>
                    <a:pt x="26403" y="34023"/>
                  </a:lnTo>
                  <a:lnTo>
                    <a:pt x="17011" y="34023"/>
                  </a:lnTo>
                  <a:lnTo>
                    <a:pt x="7620" y="34023"/>
                  </a:lnTo>
                  <a:lnTo>
                    <a:pt x="0" y="26403"/>
                  </a:lnTo>
                  <a:lnTo>
                    <a:pt x="0" y="17011"/>
                  </a:lnTo>
                  <a:lnTo>
                    <a:pt x="0" y="7620"/>
                  </a:lnTo>
                  <a:lnTo>
                    <a:pt x="7620" y="0"/>
                  </a:lnTo>
                  <a:lnTo>
                    <a:pt x="17011" y="0"/>
                  </a:lnTo>
                  <a:lnTo>
                    <a:pt x="26403" y="0"/>
                  </a:lnTo>
                  <a:lnTo>
                    <a:pt x="34023" y="7620"/>
                  </a:lnTo>
                  <a:lnTo>
                    <a:pt x="34023" y="17011"/>
                  </a:lnTo>
                  <a:close/>
                </a:path>
              </a:pathLst>
            </a:custGeom>
            <a:ln w="3175">
              <a:solidFill>
                <a:srgbClr val="231F20"/>
              </a:solidFill>
            </a:ln>
          </p:spPr>
          <p:txBody>
            <a:bodyPr wrap="square" lIns="0" tIns="0" rIns="0" bIns="0" rtlCol="0"/>
            <a:lstStyle/>
            <a:p>
              <a:endParaRPr/>
            </a:p>
          </p:txBody>
        </p:sp>
        <p:pic>
          <p:nvPicPr>
            <p:cNvPr id="103" name="object 103"/>
            <p:cNvPicPr/>
            <p:nvPr/>
          </p:nvPicPr>
          <p:blipFill>
            <a:blip r:embed="rId4" cstate="print"/>
            <a:stretch>
              <a:fillRect/>
            </a:stretch>
          </p:blipFill>
          <p:spPr>
            <a:xfrm>
              <a:off x="3172892" y="2285346"/>
              <a:ext cx="90113" cy="97107"/>
            </a:xfrm>
            <a:prstGeom prst="rect">
              <a:avLst/>
            </a:prstGeom>
          </p:spPr>
        </p:pic>
        <p:sp>
          <p:nvSpPr>
            <p:cNvPr id="104" name="object 104"/>
            <p:cNvSpPr/>
            <p:nvPr/>
          </p:nvSpPr>
          <p:spPr>
            <a:xfrm>
              <a:off x="3270058" y="2418146"/>
              <a:ext cx="34290" cy="34290"/>
            </a:xfrm>
            <a:custGeom>
              <a:avLst/>
              <a:gdLst/>
              <a:ahLst/>
              <a:cxnLst/>
              <a:rect l="l" t="t" r="r" b="b"/>
              <a:pathLst>
                <a:path w="34289" h="34289">
                  <a:moveTo>
                    <a:pt x="26403" y="0"/>
                  </a:moveTo>
                  <a:lnTo>
                    <a:pt x="7619" y="0"/>
                  </a:lnTo>
                  <a:lnTo>
                    <a:pt x="0" y="7620"/>
                  </a:lnTo>
                  <a:lnTo>
                    <a:pt x="0" y="26403"/>
                  </a:lnTo>
                  <a:lnTo>
                    <a:pt x="7619" y="34023"/>
                  </a:lnTo>
                  <a:lnTo>
                    <a:pt x="26403" y="34023"/>
                  </a:lnTo>
                  <a:lnTo>
                    <a:pt x="34013" y="26403"/>
                  </a:lnTo>
                  <a:lnTo>
                    <a:pt x="34013" y="17011"/>
                  </a:lnTo>
                  <a:lnTo>
                    <a:pt x="34013" y="7620"/>
                  </a:lnTo>
                  <a:lnTo>
                    <a:pt x="26403" y="0"/>
                  </a:lnTo>
                  <a:close/>
                </a:path>
              </a:pathLst>
            </a:custGeom>
            <a:solidFill>
              <a:srgbClr val="FFFFFF"/>
            </a:solidFill>
          </p:spPr>
          <p:txBody>
            <a:bodyPr wrap="square" lIns="0" tIns="0" rIns="0" bIns="0" rtlCol="0"/>
            <a:lstStyle/>
            <a:p>
              <a:endParaRPr/>
            </a:p>
          </p:txBody>
        </p:sp>
        <p:sp>
          <p:nvSpPr>
            <p:cNvPr id="105" name="object 105"/>
            <p:cNvSpPr/>
            <p:nvPr/>
          </p:nvSpPr>
          <p:spPr>
            <a:xfrm>
              <a:off x="3270058" y="2418146"/>
              <a:ext cx="34290" cy="34290"/>
            </a:xfrm>
            <a:custGeom>
              <a:avLst/>
              <a:gdLst/>
              <a:ahLst/>
              <a:cxnLst/>
              <a:rect l="l" t="t" r="r" b="b"/>
              <a:pathLst>
                <a:path w="34289" h="34289">
                  <a:moveTo>
                    <a:pt x="34013" y="17011"/>
                  </a:moveTo>
                  <a:lnTo>
                    <a:pt x="34013" y="26403"/>
                  </a:lnTo>
                  <a:lnTo>
                    <a:pt x="26403" y="34023"/>
                  </a:lnTo>
                  <a:lnTo>
                    <a:pt x="17011" y="34023"/>
                  </a:lnTo>
                  <a:lnTo>
                    <a:pt x="7619" y="34023"/>
                  </a:lnTo>
                  <a:lnTo>
                    <a:pt x="0" y="26403"/>
                  </a:lnTo>
                  <a:lnTo>
                    <a:pt x="0" y="17011"/>
                  </a:lnTo>
                  <a:lnTo>
                    <a:pt x="0" y="7620"/>
                  </a:lnTo>
                  <a:lnTo>
                    <a:pt x="7619" y="0"/>
                  </a:lnTo>
                  <a:lnTo>
                    <a:pt x="17011" y="0"/>
                  </a:lnTo>
                  <a:lnTo>
                    <a:pt x="26403" y="0"/>
                  </a:lnTo>
                  <a:lnTo>
                    <a:pt x="34013" y="7620"/>
                  </a:lnTo>
                  <a:lnTo>
                    <a:pt x="34013" y="17011"/>
                  </a:lnTo>
                  <a:close/>
                </a:path>
              </a:pathLst>
            </a:custGeom>
            <a:ln w="3175">
              <a:solidFill>
                <a:srgbClr val="231F20"/>
              </a:solidFill>
            </a:ln>
          </p:spPr>
          <p:txBody>
            <a:bodyPr wrap="square" lIns="0" tIns="0" rIns="0" bIns="0" rtlCol="0"/>
            <a:lstStyle/>
            <a:p>
              <a:endParaRPr/>
            </a:p>
          </p:txBody>
        </p:sp>
        <p:sp>
          <p:nvSpPr>
            <p:cNvPr id="106" name="object 106"/>
            <p:cNvSpPr/>
            <p:nvPr/>
          </p:nvSpPr>
          <p:spPr>
            <a:xfrm>
              <a:off x="3311599" y="2438917"/>
              <a:ext cx="34290" cy="34290"/>
            </a:xfrm>
            <a:custGeom>
              <a:avLst/>
              <a:gdLst/>
              <a:ahLst/>
              <a:cxnLst/>
              <a:rect l="l" t="t" r="r" b="b"/>
              <a:pathLst>
                <a:path w="34289" h="34289">
                  <a:moveTo>
                    <a:pt x="26403" y="0"/>
                  </a:moveTo>
                  <a:lnTo>
                    <a:pt x="7619" y="0"/>
                  </a:lnTo>
                  <a:lnTo>
                    <a:pt x="0" y="7620"/>
                  </a:lnTo>
                  <a:lnTo>
                    <a:pt x="0" y="26403"/>
                  </a:lnTo>
                  <a:lnTo>
                    <a:pt x="7619" y="34023"/>
                  </a:lnTo>
                  <a:lnTo>
                    <a:pt x="26403" y="34023"/>
                  </a:lnTo>
                  <a:lnTo>
                    <a:pt x="34013" y="26403"/>
                  </a:lnTo>
                  <a:lnTo>
                    <a:pt x="34013" y="17011"/>
                  </a:lnTo>
                  <a:lnTo>
                    <a:pt x="34013" y="7620"/>
                  </a:lnTo>
                  <a:lnTo>
                    <a:pt x="26403" y="0"/>
                  </a:lnTo>
                  <a:close/>
                </a:path>
              </a:pathLst>
            </a:custGeom>
            <a:solidFill>
              <a:srgbClr val="FFFFFF"/>
            </a:solidFill>
          </p:spPr>
          <p:txBody>
            <a:bodyPr wrap="square" lIns="0" tIns="0" rIns="0" bIns="0" rtlCol="0"/>
            <a:lstStyle/>
            <a:p>
              <a:endParaRPr/>
            </a:p>
          </p:txBody>
        </p:sp>
        <p:sp>
          <p:nvSpPr>
            <p:cNvPr id="107" name="object 107"/>
            <p:cNvSpPr/>
            <p:nvPr/>
          </p:nvSpPr>
          <p:spPr>
            <a:xfrm>
              <a:off x="3311599" y="2438917"/>
              <a:ext cx="34290" cy="34290"/>
            </a:xfrm>
            <a:custGeom>
              <a:avLst/>
              <a:gdLst/>
              <a:ahLst/>
              <a:cxnLst/>
              <a:rect l="l" t="t" r="r" b="b"/>
              <a:pathLst>
                <a:path w="34289" h="34289">
                  <a:moveTo>
                    <a:pt x="34013" y="17011"/>
                  </a:moveTo>
                  <a:lnTo>
                    <a:pt x="34013" y="26403"/>
                  </a:lnTo>
                  <a:lnTo>
                    <a:pt x="26403" y="34023"/>
                  </a:lnTo>
                  <a:lnTo>
                    <a:pt x="17011" y="34023"/>
                  </a:lnTo>
                  <a:lnTo>
                    <a:pt x="7619" y="34023"/>
                  </a:lnTo>
                  <a:lnTo>
                    <a:pt x="0" y="26403"/>
                  </a:lnTo>
                  <a:lnTo>
                    <a:pt x="0" y="17011"/>
                  </a:lnTo>
                  <a:lnTo>
                    <a:pt x="0" y="7620"/>
                  </a:lnTo>
                  <a:lnTo>
                    <a:pt x="7619" y="0"/>
                  </a:lnTo>
                  <a:lnTo>
                    <a:pt x="17011" y="0"/>
                  </a:lnTo>
                  <a:lnTo>
                    <a:pt x="26403" y="0"/>
                  </a:lnTo>
                  <a:lnTo>
                    <a:pt x="34013" y="7620"/>
                  </a:lnTo>
                  <a:lnTo>
                    <a:pt x="34013" y="17011"/>
                  </a:lnTo>
                  <a:close/>
                </a:path>
              </a:pathLst>
            </a:custGeom>
            <a:ln w="3175">
              <a:solidFill>
                <a:srgbClr val="231F20"/>
              </a:solidFill>
            </a:ln>
          </p:spPr>
          <p:txBody>
            <a:bodyPr wrap="square" lIns="0" tIns="0" rIns="0" bIns="0" rtlCol="0"/>
            <a:lstStyle/>
            <a:p>
              <a:endParaRPr/>
            </a:p>
          </p:txBody>
        </p:sp>
        <p:sp>
          <p:nvSpPr>
            <p:cNvPr id="108" name="object 108"/>
            <p:cNvSpPr/>
            <p:nvPr/>
          </p:nvSpPr>
          <p:spPr>
            <a:xfrm>
              <a:off x="3470780" y="2228075"/>
              <a:ext cx="34290" cy="34290"/>
            </a:xfrm>
            <a:custGeom>
              <a:avLst/>
              <a:gdLst/>
              <a:ahLst/>
              <a:cxnLst/>
              <a:rect l="l" t="t" r="r" b="b"/>
              <a:pathLst>
                <a:path w="34289" h="34289">
                  <a:moveTo>
                    <a:pt x="34023" y="17011"/>
                  </a:moveTo>
                  <a:lnTo>
                    <a:pt x="34023" y="26403"/>
                  </a:lnTo>
                  <a:lnTo>
                    <a:pt x="26403" y="34023"/>
                  </a:lnTo>
                  <a:lnTo>
                    <a:pt x="17011" y="34023"/>
                  </a:lnTo>
                  <a:lnTo>
                    <a:pt x="7619" y="34023"/>
                  </a:lnTo>
                  <a:lnTo>
                    <a:pt x="0" y="26403"/>
                  </a:lnTo>
                  <a:lnTo>
                    <a:pt x="0" y="17011"/>
                  </a:lnTo>
                  <a:lnTo>
                    <a:pt x="0" y="7620"/>
                  </a:lnTo>
                  <a:lnTo>
                    <a:pt x="7619" y="0"/>
                  </a:lnTo>
                  <a:lnTo>
                    <a:pt x="17011" y="0"/>
                  </a:lnTo>
                  <a:lnTo>
                    <a:pt x="26403" y="0"/>
                  </a:lnTo>
                  <a:lnTo>
                    <a:pt x="34023" y="7620"/>
                  </a:lnTo>
                  <a:lnTo>
                    <a:pt x="34023" y="17011"/>
                  </a:lnTo>
                  <a:close/>
                </a:path>
              </a:pathLst>
            </a:custGeom>
            <a:ln w="3175">
              <a:solidFill>
                <a:srgbClr val="231F20"/>
              </a:solidFill>
            </a:ln>
          </p:spPr>
          <p:txBody>
            <a:bodyPr wrap="square" lIns="0" tIns="0" rIns="0" bIns="0" rtlCol="0"/>
            <a:lstStyle/>
            <a:p>
              <a:endParaRPr/>
            </a:p>
          </p:txBody>
        </p:sp>
        <p:sp>
          <p:nvSpPr>
            <p:cNvPr id="109" name="object 109"/>
            <p:cNvSpPr/>
            <p:nvPr/>
          </p:nvSpPr>
          <p:spPr>
            <a:xfrm>
              <a:off x="3453768" y="2123681"/>
              <a:ext cx="34290" cy="34290"/>
            </a:xfrm>
            <a:custGeom>
              <a:avLst/>
              <a:gdLst/>
              <a:ahLst/>
              <a:cxnLst/>
              <a:rect l="l" t="t" r="r" b="b"/>
              <a:pathLst>
                <a:path w="34289" h="34289">
                  <a:moveTo>
                    <a:pt x="34023" y="17011"/>
                  </a:moveTo>
                  <a:lnTo>
                    <a:pt x="34023" y="26403"/>
                  </a:lnTo>
                  <a:lnTo>
                    <a:pt x="26403" y="34023"/>
                  </a:lnTo>
                  <a:lnTo>
                    <a:pt x="17011" y="34023"/>
                  </a:lnTo>
                  <a:lnTo>
                    <a:pt x="7619" y="34023"/>
                  </a:lnTo>
                  <a:lnTo>
                    <a:pt x="0" y="26403"/>
                  </a:lnTo>
                  <a:lnTo>
                    <a:pt x="0" y="17011"/>
                  </a:lnTo>
                  <a:lnTo>
                    <a:pt x="0" y="7620"/>
                  </a:lnTo>
                  <a:lnTo>
                    <a:pt x="7619" y="0"/>
                  </a:lnTo>
                  <a:lnTo>
                    <a:pt x="17011" y="0"/>
                  </a:lnTo>
                  <a:lnTo>
                    <a:pt x="26403" y="0"/>
                  </a:lnTo>
                  <a:lnTo>
                    <a:pt x="34023" y="7620"/>
                  </a:lnTo>
                  <a:lnTo>
                    <a:pt x="34023" y="17011"/>
                  </a:lnTo>
                  <a:close/>
                </a:path>
              </a:pathLst>
            </a:custGeom>
            <a:ln w="3175">
              <a:solidFill>
                <a:srgbClr val="231F20"/>
              </a:solidFill>
            </a:ln>
          </p:spPr>
          <p:txBody>
            <a:bodyPr wrap="square" lIns="0" tIns="0" rIns="0" bIns="0" rtlCol="0"/>
            <a:lstStyle/>
            <a:p>
              <a:endParaRPr/>
            </a:p>
          </p:txBody>
        </p:sp>
        <p:sp>
          <p:nvSpPr>
            <p:cNvPr id="110" name="object 110"/>
            <p:cNvSpPr/>
            <p:nvPr/>
          </p:nvSpPr>
          <p:spPr>
            <a:xfrm>
              <a:off x="3402915" y="2054923"/>
              <a:ext cx="34290" cy="34290"/>
            </a:xfrm>
            <a:custGeom>
              <a:avLst/>
              <a:gdLst/>
              <a:ahLst/>
              <a:cxnLst/>
              <a:rect l="l" t="t" r="r" b="b"/>
              <a:pathLst>
                <a:path w="34289" h="34289">
                  <a:moveTo>
                    <a:pt x="34023" y="17011"/>
                  </a:moveTo>
                  <a:lnTo>
                    <a:pt x="34023" y="26403"/>
                  </a:lnTo>
                  <a:lnTo>
                    <a:pt x="26403" y="34023"/>
                  </a:lnTo>
                  <a:lnTo>
                    <a:pt x="17011" y="34023"/>
                  </a:lnTo>
                  <a:lnTo>
                    <a:pt x="7619" y="34023"/>
                  </a:lnTo>
                  <a:lnTo>
                    <a:pt x="0" y="26403"/>
                  </a:lnTo>
                  <a:lnTo>
                    <a:pt x="0" y="17011"/>
                  </a:lnTo>
                  <a:lnTo>
                    <a:pt x="0" y="7620"/>
                  </a:lnTo>
                  <a:lnTo>
                    <a:pt x="7619" y="0"/>
                  </a:lnTo>
                  <a:lnTo>
                    <a:pt x="17011" y="0"/>
                  </a:lnTo>
                  <a:lnTo>
                    <a:pt x="26403" y="0"/>
                  </a:lnTo>
                  <a:lnTo>
                    <a:pt x="34023" y="7620"/>
                  </a:lnTo>
                  <a:lnTo>
                    <a:pt x="34023" y="17011"/>
                  </a:lnTo>
                  <a:close/>
                </a:path>
              </a:pathLst>
            </a:custGeom>
            <a:ln w="3175">
              <a:solidFill>
                <a:srgbClr val="231F20"/>
              </a:solidFill>
            </a:ln>
          </p:spPr>
          <p:txBody>
            <a:bodyPr wrap="square" lIns="0" tIns="0" rIns="0" bIns="0" rtlCol="0"/>
            <a:lstStyle/>
            <a:p>
              <a:endParaRPr/>
            </a:p>
          </p:txBody>
        </p:sp>
        <p:sp>
          <p:nvSpPr>
            <p:cNvPr id="111" name="object 111"/>
            <p:cNvSpPr/>
            <p:nvPr/>
          </p:nvSpPr>
          <p:spPr>
            <a:xfrm>
              <a:off x="3392888" y="2077842"/>
              <a:ext cx="34290" cy="34290"/>
            </a:xfrm>
            <a:custGeom>
              <a:avLst/>
              <a:gdLst/>
              <a:ahLst/>
              <a:cxnLst/>
              <a:rect l="l" t="t" r="r" b="b"/>
              <a:pathLst>
                <a:path w="34289" h="34289">
                  <a:moveTo>
                    <a:pt x="26403" y="0"/>
                  </a:moveTo>
                  <a:lnTo>
                    <a:pt x="7619" y="0"/>
                  </a:lnTo>
                  <a:lnTo>
                    <a:pt x="0" y="7620"/>
                  </a:lnTo>
                  <a:lnTo>
                    <a:pt x="0" y="26403"/>
                  </a:lnTo>
                  <a:lnTo>
                    <a:pt x="7619" y="34023"/>
                  </a:lnTo>
                  <a:lnTo>
                    <a:pt x="26403" y="34023"/>
                  </a:lnTo>
                  <a:lnTo>
                    <a:pt x="34023" y="26403"/>
                  </a:lnTo>
                  <a:lnTo>
                    <a:pt x="34023" y="17011"/>
                  </a:lnTo>
                  <a:lnTo>
                    <a:pt x="34023" y="7620"/>
                  </a:lnTo>
                  <a:lnTo>
                    <a:pt x="26403" y="0"/>
                  </a:lnTo>
                  <a:close/>
                </a:path>
              </a:pathLst>
            </a:custGeom>
            <a:solidFill>
              <a:srgbClr val="FFFFFF"/>
            </a:solidFill>
          </p:spPr>
          <p:txBody>
            <a:bodyPr wrap="square" lIns="0" tIns="0" rIns="0" bIns="0" rtlCol="0"/>
            <a:lstStyle/>
            <a:p>
              <a:endParaRPr/>
            </a:p>
          </p:txBody>
        </p:sp>
        <p:sp>
          <p:nvSpPr>
            <p:cNvPr id="112" name="object 112"/>
            <p:cNvSpPr/>
            <p:nvPr/>
          </p:nvSpPr>
          <p:spPr>
            <a:xfrm>
              <a:off x="3392888" y="2077842"/>
              <a:ext cx="34290" cy="34290"/>
            </a:xfrm>
            <a:custGeom>
              <a:avLst/>
              <a:gdLst/>
              <a:ahLst/>
              <a:cxnLst/>
              <a:rect l="l" t="t" r="r" b="b"/>
              <a:pathLst>
                <a:path w="34289" h="34289">
                  <a:moveTo>
                    <a:pt x="34023" y="17011"/>
                  </a:moveTo>
                  <a:lnTo>
                    <a:pt x="34023" y="26403"/>
                  </a:lnTo>
                  <a:lnTo>
                    <a:pt x="26403" y="34023"/>
                  </a:lnTo>
                  <a:lnTo>
                    <a:pt x="17011" y="34023"/>
                  </a:lnTo>
                  <a:lnTo>
                    <a:pt x="7619" y="34023"/>
                  </a:lnTo>
                  <a:lnTo>
                    <a:pt x="0" y="26403"/>
                  </a:lnTo>
                  <a:lnTo>
                    <a:pt x="0" y="17011"/>
                  </a:lnTo>
                  <a:lnTo>
                    <a:pt x="0" y="7620"/>
                  </a:lnTo>
                  <a:lnTo>
                    <a:pt x="7619" y="0"/>
                  </a:lnTo>
                  <a:lnTo>
                    <a:pt x="17011" y="0"/>
                  </a:lnTo>
                  <a:lnTo>
                    <a:pt x="26403" y="0"/>
                  </a:lnTo>
                  <a:lnTo>
                    <a:pt x="34023" y="7620"/>
                  </a:lnTo>
                  <a:lnTo>
                    <a:pt x="34023" y="17011"/>
                  </a:lnTo>
                  <a:close/>
                </a:path>
              </a:pathLst>
            </a:custGeom>
            <a:ln w="3175">
              <a:solidFill>
                <a:srgbClr val="231F20"/>
              </a:solidFill>
            </a:ln>
          </p:spPr>
          <p:txBody>
            <a:bodyPr wrap="square" lIns="0" tIns="0" rIns="0" bIns="0" rtlCol="0"/>
            <a:lstStyle/>
            <a:p>
              <a:endParaRPr/>
            </a:p>
          </p:txBody>
        </p:sp>
        <p:sp>
          <p:nvSpPr>
            <p:cNvPr id="113" name="object 113"/>
            <p:cNvSpPr/>
            <p:nvPr/>
          </p:nvSpPr>
          <p:spPr>
            <a:xfrm>
              <a:off x="3470780" y="2077842"/>
              <a:ext cx="34290" cy="34290"/>
            </a:xfrm>
            <a:custGeom>
              <a:avLst/>
              <a:gdLst/>
              <a:ahLst/>
              <a:cxnLst/>
              <a:rect l="l" t="t" r="r" b="b"/>
              <a:pathLst>
                <a:path w="34289" h="34289">
                  <a:moveTo>
                    <a:pt x="34023" y="17011"/>
                  </a:moveTo>
                  <a:lnTo>
                    <a:pt x="34023" y="26403"/>
                  </a:lnTo>
                  <a:lnTo>
                    <a:pt x="26403" y="34023"/>
                  </a:lnTo>
                  <a:lnTo>
                    <a:pt x="17011" y="34023"/>
                  </a:lnTo>
                  <a:lnTo>
                    <a:pt x="7619" y="34023"/>
                  </a:lnTo>
                  <a:lnTo>
                    <a:pt x="0" y="26403"/>
                  </a:lnTo>
                  <a:lnTo>
                    <a:pt x="0" y="17011"/>
                  </a:lnTo>
                  <a:lnTo>
                    <a:pt x="0" y="7620"/>
                  </a:lnTo>
                  <a:lnTo>
                    <a:pt x="7619" y="0"/>
                  </a:lnTo>
                  <a:lnTo>
                    <a:pt x="17011" y="0"/>
                  </a:lnTo>
                  <a:lnTo>
                    <a:pt x="26403" y="0"/>
                  </a:lnTo>
                  <a:lnTo>
                    <a:pt x="34023" y="7620"/>
                  </a:lnTo>
                  <a:lnTo>
                    <a:pt x="34023" y="17011"/>
                  </a:lnTo>
                  <a:close/>
                </a:path>
              </a:pathLst>
            </a:custGeom>
            <a:ln w="3175">
              <a:solidFill>
                <a:srgbClr val="231F20"/>
              </a:solidFill>
            </a:ln>
          </p:spPr>
          <p:txBody>
            <a:bodyPr wrap="square" lIns="0" tIns="0" rIns="0" bIns="0" rtlCol="0"/>
            <a:lstStyle/>
            <a:p>
              <a:endParaRPr/>
            </a:p>
          </p:txBody>
        </p:sp>
        <p:sp>
          <p:nvSpPr>
            <p:cNvPr id="114" name="object 114"/>
            <p:cNvSpPr/>
            <p:nvPr/>
          </p:nvSpPr>
          <p:spPr>
            <a:xfrm>
              <a:off x="3521093" y="2097897"/>
              <a:ext cx="34290" cy="34290"/>
            </a:xfrm>
            <a:custGeom>
              <a:avLst/>
              <a:gdLst/>
              <a:ahLst/>
              <a:cxnLst/>
              <a:rect l="l" t="t" r="r" b="b"/>
              <a:pathLst>
                <a:path w="34289" h="34289">
                  <a:moveTo>
                    <a:pt x="34023" y="17011"/>
                  </a:moveTo>
                  <a:lnTo>
                    <a:pt x="34023" y="26403"/>
                  </a:lnTo>
                  <a:lnTo>
                    <a:pt x="26403" y="34023"/>
                  </a:lnTo>
                  <a:lnTo>
                    <a:pt x="17011" y="34023"/>
                  </a:lnTo>
                  <a:lnTo>
                    <a:pt x="7619" y="34023"/>
                  </a:lnTo>
                  <a:lnTo>
                    <a:pt x="0" y="26403"/>
                  </a:lnTo>
                  <a:lnTo>
                    <a:pt x="0" y="17011"/>
                  </a:lnTo>
                  <a:lnTo>
                    <a:pt x="0" y="7620"/>
                  </a:lnTo>
                  <a:lnTo>
                    <a:pt x="7619" y="0"/>
                  </a:lnTo>
                  <a:lnTo>
                    <a:pt x="17011" y="0"/>
                  </a:lnTo>
                  <a:lnTo>
                    <a:pt x="26403" y="0"/>
                  </a:lnTo>
                  <a:lnTo>
                    <a:pt x="34023" y="7620"/>
                  </a:lnTo>
                  <a:lnTo>
                    <a:pt x="34023" y="17011"/>
                  </a:lnTo>
                  <a:close/>
                </a:path>
              </a:pathLst>
            </a:custGeom>
            <a:ln w="3175">
              <a:solidFill>
                <a:srgbClr val="231F20"/>
              </a:solidFill>
            </a:ln>
          </p:spPr>
          <p:txBody>
            <a:bodyPr wrap="square" lIns="0" tIns="0" rIns="0" bIns="0" rtlCol="0"/>
            <a:lstStyle/>
            <a:p>
              <a:endParaRPr/>
            </a:p>
          </p:txBody>
        </p:sp>
        <p:sp>
          <p:nvSpPr>
            <p:cNvPr id="115" name="object 115"/>
            <p:cNvSpPr/>
            <p:nvPr/>
          </p:nvSpPr>
          <p:spPr>
            <a:xfrm>
              <a:off x="3521093" y="2054923"/>
              <a:ext cx="34290" cy="34290"/>
            </a:xfrm>
            <a:custGeom>
              <a:avLst/>
              <a:gdLst/>
              <a:ahLst/>
              <a:cxnLst/>
              <a:rect l="l" t="t" r="r" b="b"/>
              <a:pathLst>
                <a:path w="34289" h="34289">
                  <a:moveTo>
                    <a:pt x="34023" y="17011"/>
                  </a:moveTo>
                  <a:lnTo>
                    <a:pt x="34023" y="26403"/>
                  </a:lnTo>
                  <a:lnTo>
                    <a:pt x="26403" y="34023"/>
                  </a:lnTo>
                  <a:lnTo>
                    <a:pt x="17011" y="34023"/>
                  </a:lnTo>
                  <a:lnTo>
                    <a:pt x="7619" y="34023"/>
                  </a:lnTo>
                  <a:lnTo>
                    <a:pt x="0" y="26403"/>
                  </a:lnTo>
                  <a:lnTo>
                    <a:pt x="0" y="17011"/>
                  </a:lnTo>
                  <a:lnTo>
                    <a:pt x="0" y="7620"/>
                  </a:lnTo>
                  <a:lnTo>
                    <a:pt x="7619" y="0"/>
                  </a:lnTo>
                  <a:lnTo>
                    <a:pt x="17011" y="0"/>
                  </a:lnTo>
                  <a:lnTo>
                    <a:pt x="26403" y="0"/>
                  </a:lnTo>
                  <a:lnTo>
                    <a:pt x="34023" y="7620"/>
                  </a:lnTo>
                  <a:lnTo>
                    <a:pt x="34023" y="17011"/>
                  </a:lnTo>
                  <a:close/>
                </a:path>
              </a:pathLst>
            </a:custGeom>
            <a:ln w="3175">
              <a:solidFill>
                <a:srgbClr val="231F20"/>
              </a:solidFill>
            </a:ln>
          </p:spPr>
          <p:txBody>
            <a:bodyPr wrap="square" lIns="0" tIns="0" rIns="0" bIns="0" rtlCol="0"/>
            <a:lstStyle/>
            <a:p>
              <a:endParaRPr/>
            </a:p>
          </p:txBody>
        </p:sp>
        <p:sp>
          <p:nvSpPr>
            <p:cNvPr id="116" name="object 116"/>
            <p:cNvSpPr/>
            <p:nvPr/>
          </p:nvSpPr>
          <p:spPr>
            <a:xfrm>
              <a:off x="3551175" y="2037914"/>
              <a:ext cx="34290" cy="34290"/>
            </a:xfrm>
            <a:custGeom>
              <a:avLst/>
              <a:gdLst/>
              <a:ahLst/>
              <a:cxnLst/>
              <a:rect l="l" t="t" r="r" b="b"/>
              <a:pathLst>
                <a:path w="34289" h="34289">
                  <a:moveTo>
                    <a:pt x="26403" y="0"/>
                  </a:moveTo>
                  <a:lnTo>
                    <a:pt x="7619" y="0"/>
                  </a:lnTo>
                  <a:lnTo>
                    <a:pt x="0" y="7620"/>
                  </a:lnTo>
                  <a:lnTo>
                    <a:pt x="0" y="26403"/>
                  </a:lnTo>
                  <a:lnTo>
                    <a:pt x="7619" y="34023"/>
                  </a:lnTo>
                  <a:lnTo>
                    <a:pt x="26403" y="34023"/>
                  </a:lnTo>
                  <a:lnTo>
                    <a:pt x="34023" y="26403"/>
                  </a:lnTo>
                  <a:lnTo>
                    <a:pt x="34023" y="17011"/>
                  </a:lnTo>
                  <a:lnTo>
                    <a:pt x="34023" y="7620"/>
                  </a:lnTo>
                  <a:lnTo>
                    <a:pt x="26403" y="0"/>
                  </a:lnTo>
                  <a:close/>
                </a:path>
              </a:pathLst>
            </a:custGeom>
            <a:solidFill>
              <a:srgbClr val="FFFFFF"/>
            </a:solidFill>
          </p:spPr>
          <p:txBody>
            <a:bodyPr wrap="square" lIns="0" tIns="0" rIns="0" bIns="0" rtlCol="0"/>
            <a:lstStyle/>
            <a:p>
              <a:endParaRPr/>
            </a:p>
          </p:txBody>
        </p:sp>
        <p:sp>
          <p:nvSpPr>
            <p:cNvPr id="117" name="object 117"/>
            <p:cNvSpPr/>
            <p:nvPr/>
          </p:nvSpPr>
          <p:spPr>
            <a:xfrm>
              <a:off x="3551175" y="2037914"/>
              <a:ext cx="34290" cy="34290"/>
            </a:xfrm>
            <a:custGeom>
              <a:avLst/>
              <a:gdLst/>
              <a:ahLst/>
              <a:cxnLst/>
              <a:rect l="l" t="t" r="r" b="b"/>
              <a:pathLst>
                <a:path w="34289" h="34289">
                  <a:moveTo>
                    <a:pt x="34023" y="17011"/>
                  </a:moveTo>
                  <a:lnTo>
                    <a:pt x="34023" y="26403"/>
                  </a:lnTo>
                  <a:lnTo>
                    <a:pt x="26403" y="34023"/>
                  </a:lnTo>
                  <a:lnTo>
                    <a:pt x="17011" y="34023"/>
                  </a:lnTo>
                  <a:lnTo>
                    <a:pt x="7619" y="34023"/>
                  </a:lnTo>
                  <a:lnTo>
                    <a:pt x="0" y="26403"/>
                  </a:lnTo>
                  <a:lnTo>
                    <a:pt x="0" y="17011"/>
                  </a:lnTo>
                  <a:lnTo>
                    <a:pt x="0" y="7620"/>
                  </a:lnTo>
                  <a:lnTo>
                    <a:pt x="7619" y="0"/>
                  </a:lnTo>
                  <a:lnTo>
                    <a:pt x="17011" y="0"/>
                  </a:lnTo>
                  <a:lnTo>
                    <a:pt x="26403" y="0"/>
                  </a:lnTo>
                  <a:lnTo>
                    <a:pt x="34023" y="7620"/>
                  </a:lnTo>
                  <a:lnTo>
                    <a:pt x="34023" y="17011"/>
                  </a:lnTo>
                  <a:close/>
                </a:path>
              </a:pathLst>
            </a:custGeom>
            <a:ln w="3175">
              <a:solidFill>
                <a:srgbClr val="231F20"/>
              </a:solidFill>
            </a:ln>
          </p:spPr>
          <p:txBody>
            <a:bodyPr wrap="square" lIns="0" tIns="0" rIns="0" bIns="0" rtlCol="0"/>
            <a:lstStyle/>
            <a:p>
              <a:endParaRPr/>
            </a:p>
          </p:txBody>
        </p:sp>
        <p:sp>
          <p:nvSpPr>
            <p:cNvPr id="118" name="object 118"/>
            <p:cNvSpPr/>
            <p:nvPr/>
          </p:nvSpPr>
          <p:spPr>
            <a:xfrm>
              <a:off x="3594149" y="2037914"/>
              <a:ext cx="34290" cy="34290"/>
            </a:xfrm>
            <a:custGeom>
              <a:avLst/>
              <a:gdLst/>
              <a:ahLst/>
              <a:cxnLst/>
              <a:rect l="l" t="t" r="r" b="b"/>
              <a:pathLst>
                <a:path w="34289" h="34289">
                  <a:moveTo>
                    <a:pt x="34023" y="17011"/>
                  </a:moveTo>
                  <a:lnTo>
                    <a:pt x="34023" y="26403"/>
                  </a:lnTo>
                  <a:lnTo>
                    <a:pt x="26403" y="34023"/>
                  </a:lnTo>
                  <a:lnTo>
                    <a:pt x="17011" y="34023"/>
                  </a:lnTo>
                  <a:lnTo>
                    <a:pt x="7619" y="34023"/>
                  </a:lnTo>
                  <a:lnTo>
                    <a:pt x="0" y="26403"/>
                  </a:lnTo>
                  <a:lnTo>
                    <a:pt x="0" y="17011"/>
                  </a:lnTo>
                  <a:lnTo>
                    <a:pt x="0" y="7620"/>
                  </a:lnTo>
                  <a:lnTo>
                    <a:pt x="7619" y="0"/>
                  </a:lnTo>
                  <a:lnTo>
                    <a:pt x="17011" y="0"/>
                  </a:lnTo>
                  <a:lnTo>
                    <a:pt x="26403" y="0"/>
                  </a:lnTo>
                  <a:lnTo>
                    <a:pt x="34023" y="7620"/>
                  </a:lnTo>
                  <a:lnTo>
                    <a:pt x="34023" y="17011"/>
                  </a:lnTo>
                  <a:close/>
                </a:path>
              </a:pathLst>
            </a:custGeom>
            <a:ln w="3175">
              <a:solidFill>
                <a:srgbClr val="231F20"/>
              </a:solidFill>
            </a:ln>
          </p:spPr>
          <p:txBody>
            <a:bodyPr wrap="square" lIns="0" tIns="0" rIns="0" bIns="0" rtlCol="0"/>
            <a:lstStyle/>
            <a:p>
              <a:endParaRPr/>
            </a:p>
          </p:txBody>
        </p:sp>
        <p:pic>
          <p:nvPicPr>
            <p:cNvPr id="119" name="object 119"/>
            <p:cNvPicPr/>
            <p:nvPr/>
          </p:nvPicPr>
          <p:blipFill>
            <a:blip r:embed="rId5" cstate="print"/>
            <a:stretch>
              <a:fillRect/>
            </a:stretch>
          </p:blipFill>
          <p:spPr>
            <a:xfrm>
              <a:off x="3485887" y="1829909"/>
              <a:ext cx="190571" cy="174460"/>
            </a:xfrm>
            <a:prstGeom prst="rect">
              <a:avLst/>
            </a:prstGeom>
          </p:spPr>
        </p:pic>
        <p:sp>
          <p:nvSpPr>
            <p:cNvPr id="120" name="object 120"/>
            <p:cNvSpPr/>
            <p:nvPr/>
          </p:nvSpPr>
          <p:spPr>
            <a:xfrm>
              <a:off x="3504090" y="1744434"/>
              <a:ext cx="34290" cy="34290"/>
            </a:xfrm>
            <a:custGeom>
              <a:avLst/>
              <a:gdLst/>
              <a:ahLst/>
              <a:cxnLst/>
              <a:rect l="l" t="t" r="r" b="b"/>
              <a:pathLst>
                <a:path w="34289" h="34289">
                  <a:moveTo>
                    <a:pt x="34013" y="17011"/>
                  </a:moveTo>
                  <a:lnTo>
                    <a:pt x="34013" y="26403"/>
                  </a:lnTo>
                  <a:lnTo>
                    <a:pt x="26393" y="34023"/>
                  </a:lnTo>
                  <a:lnTo>
                    <a:pt x="17002" y="34023"/>
                  </a:lnTo>
                  <a:lnTo>
                    <a:pt x="7610" y="34023"/>
                  </a:lnTo>
                  <a:lnTo>
                    <a:pt x="0" y="26403"/>
                  </a:lnTo>
                  <a:lnTo>
                    <a:pt x="0" y="17011"/>
                  </a:lnTo>
                  <a:lnTo>
                    <a:pt x="0" y="7619"/>
                  </a:lnTo>
                  <a:lnTo>
                    <a:pt x="7610" y="0"/>
                  </a:lnTo>
                  <a:lnTo>
                    <a:pt x="17002" y="0"/>
                  </a:lnTo>
                  <a:lnTo>
                    <a:pt x="26393" y="0"/>
                  </a:lnTo>
                  <a:lnTo>
                    <a:pt x="34013" y="7619"/>
                  </a:lnTo>
                  <a:lnTo>
                    <a:pt x="34013" y="17011"/>
                  </a:lnTo>
                  <a:close/>
                </a:path>
              </a:pathLst>
            </a:custGeom>
            <a:ln w="3175">
              <a:solidFill>
                <a:srgbClr val="231F20"/>
              </a:solidFill>
            </a:ln>
          </p:spPr>
          <p:txBody>
            <a:bodyPr wrap="square" lIns="0" tIns="0" rIns="0" bIns="0" rtlCol="0"/>
            <a:lstStyle/>
            <a:p>
              <a:endParaRPr/>
            </a:p>
          </p:txBody>
        </p:sp>
        <p:pic>
          <p:nvPicPr>
            <p:cNvPr id="121" name="object 121"/>
            <p:cNvPicPr/>
            <p:nvPr/>
          </p:nvPicPr>
          <p:blipFill>
            <a:blip r:embed="rId6" cstate="print"/>
            <a:stretch>
              <a:fillRect/>
            </a:stretch>
          </p:blipFill>
          <p:spPr>
            <a:xfrm>
              <a:off x="3549984" y="1682182"/>
              <a:ext cx="70244" cy="91555"/>
            </a:xfrm>
            <a:prstGeom prst="rect">
              <a:avLst/>
            </a:prstGeom>
          </p:spPr>
        </p:pic>
        <p:sp>
          <p:nvSpPr>
            <p:cNvPr id="122" name="object 122"/>
            <p:cNvSpPr/>
            <p:nvPr/>
          </p:nvSpPr>
          <p:spPr>
            <a:xfrm>
              <a:off x="3701771" y="1738523"/>
              <a:ext cx="34290" cy="34290"/>
            </a:xfrm>
            <a:custGeom>
              <a:avLst/>
              <a:gdLst/>
              <a:ahLst/>
              <a:cxnLst/>
              <a:rect l="l" t="t" r="r" b="b"/>
              <a:pathLst>
                <a:path w="34289" h="34289">
                  <a:moveTo>
                    <a:pt x="34013" y="17011"/>
                  </a:moveTo>
                  <a:lnTo>
                    <a:pt x="34013" y="26403"/>
                  </a:lnTo>
                  <a:lnTo>
                    <a:pt x="26393" y="34023"/>
                  </a:lnTo>
                  <a:lnTo>
                    <a:pt x="17002" y="34023"/>
                  </a:lnTo>
                  <a:lnTo>
                    <a:pt x="7610" y="34023"/>
                  </a:lnTo>
                  <a:lnTo>
                    <a:pt x="0" y="26403"/>
                  </a:lnTo>
                  <a:lnTo>
                    <a:pt x="0" y="17011"/>
                  </a:lnTo>
                  <a:lnTo>
                    <a:pt x="0" y="7619"/>
                  </a:lnTo>
                  <a:lnTo>
                    <a:pt x="7610" y="0"/>
                  </a:lnTo>
                  <a:lnTo>
                    <a:pt x="17002" y="0"/>
                  </a:lnTo>
                  <a:lnTo>
                    <a:pt x="26393" y="0"/>
                  </a:lnTo>
                  <a:lnTo>
                    <a:pt x="34013" y="7619"/>
                  </a:lnTo>
                  <a:lnTo>
                    <a:pt x="34013" y="17011"/>
                  </a:lnTo>
                  <a:close/>
                </a:path>
              </a:pathLst>
            </a:custGeom>
            <a:ln w="3175">
              <a:solidFill>
                <a:srgbClr val="231F20"/>
              </a:solidFill>
            </a:ln>
          </p:spPr>
          <p:txBody>
            <a:bodyPr wrap="square" lIns="0" tIns="0" rIns="0" bIns="0" rtlCol="0"/>
            <a:lstStyle/>
            <a:p>
              <a:endParaRPr/>
            </a:p>
          </p:txBody>
        </p:sp>
        <p:sp>
          <p:nvSpPr>
            <p:cNvPr id="123" name="object 123"/>
            <p:cNvSpPr/>
            <p:nvPr/>
          </p:nvSpPr>
          <p:spPr>
            <a:xfrm>
              <a:off x="3646621" y="1600290"/>
              <a:ext cx="34290" cy="34290"/>
            </a:xfrm>
            <a:custGeom>
              <a:avLst/>
              <a:gdLst/>
              <a:ahLst/>
              <a:cxnLst/>
              <a:rect l="l" t="t" r="r" b="b"/>
              <a:pathLst>
                <a:path w="34289" h="34289">
                  <a:moveTo>
                    <a:pt x="34013" y="17011"/>
                  </a:moveTo>
                  <a:lnTo>
                    <a:pt x="34013" y="26403"/>
                  </a:lnTo>
                  <a:lnTo>
                    <a:pt x="26393" y="34023"/>
                  </a:lnTo>
                  <a:lnTo>
                    <a:pt x="17002" y="34023"/>
                  </a:lnTo>
                  <a:lnTo>
                    <a:pt x="7610" y="34023"/>
                  </a:lnTo>
                  <a:lnTo>
                    <a:pt x="0" y="26403"/>
                  </a:lnTo>
                  <a:lnTo>
                    <a:pt x="0" y="17011"/>
                  </a:lnTo>
                  <a:lnTo>
                    <a:pt x="0" y="7619"/>
                  </a:lnTo>
                  <a:lnTo>
                    <a:pt x="7610" y="0"/>
                  </a:lnTo>
                  <a:lnTo>
                    <a:pt x="17002" y="0"/>
                  </a:lnTo>
                  <a:lnTo>
                    <a:pt x="26393" y="0"/>
                  </a:lnTo>
                  <a:lnTo>
                    <a:pt x="34013" y="7619"/>
                  </a:lnTo>
                  <a:lnTo>
                    <a:pt x="34013" y="17011"/>
                  </a:lnTo>
                  <a:close/>
                </a:path>
              </a:pathLst>
            </a:custGeom>
            <a:ln w="3175">
              <a:solidFill>
                <a:srgbClr val="231F20"/>
              </a:solidFill>
            </a:ln>
          </p:spPr>
          <p:txBody>
            <a:bodyPr wrap="square" lIns="0" tIns="0" rIns="0" bIns="0" rtlCol="0"/>
            <a:lstStyle/>
            <a:p>
              <a:endParaRPr/>
            </a:p>
          </p:txBody>
        </p:sp>
        <p:sp>
          <p:nvSpPr>
            <p:cNvPr id="124" name="object 124"/>
            <p:cNvSpPr/>
            <p:nvPr/>
          </p:nvSpPr>
          <p:spPr>
            <a:xfrm>
              <a:off x="3395938" y="1586681"/>
              <a:ext cx="34290" cy="34290"/>
            </a:xfrm>
            <a:custGeom>
              <a:avLst/>
              <a:gdLst/>
              <a:ahLst/>
              <a:cxnLst/>
              <a:rect l="l" t="t" r="r" b="b"/>
              <a:pathLst>
                <a:path w="34289" h="34290">
                  <a:moveTo>
                    <a:pt x="34013" y="17011"/>
                  </a:moveTo>
                  <a:lnTo>
                    <a:pt x="34013" y="26403"/>
                  </a:lnTo>
                  <a:lnTo>
                    <a:pt x="26393" y="34023"/>
                  </a:lnTo>
                  <a:lnTo>
                    <a:pt x="17002" y="34023"/>
                  </a:lnTo>
                  <a:lnTo>
                    <a:pt x="7610" y="34023"/>
                  </a:lnTo>
                  <a:lnTo>
                    <a:pt x="0" y="26403"/>
                  </a:lnTo>
                  <a:lnTo>
                    <a:pt x="0" y="17011"/>
                  </a:lnTo>
                  <a:lnTo>
                    <a:pt x="0" y="7619"/>
                  </a:lnTo>
                  <a:lnTo>
                    <a:pt x="7610" y="0"/>
                  </a:lnTo>
                  <a:lnTo>
                    <a:pt x="17002" y="0"/>
                  </a:lnTo>
                  <a:lnTo>
                    <a:pt x="26393" y="0"/>
                  </a:lnTo>
                  <a:lnTo>
                    <a:pt x="34013" y="7619"/>
                  </a:lnTo>
                  <a:lnTo>
                    <a:pt x="34013" y="17011"/>
                  </a:lnTo>
                  <a:close/>
                </a:path>
              </a:pathLst>
            </a:custGeom>
            <a:ln w="3175">
              <a:solidFill>
                <a:srgbClr val="231F20"/>
              </a:solidFill>
            </a:ln>
          </p:spPr>
          <p:txBody>
            <a:bodyPr wrap="square" lIns="0" tIns="0" rIns="0" bIns="0" rtlCol="0"/>
            <a:lstStyle/>
            <a:p>
              <a:endParaRPr/>
            </a:p>
          </p:txBody>
        </p:sp>
        <p:sp>
          <p:nvSpPr>
            <p:cNvPr id="125" name="object 125"/>
            <p:cNvSpPr/>
            <p:nvPr/>
          </p:nvSpPr>
          <p:spPr>
            <a:xfrm>
              <a:off x="3658257" y="2031468"/>
              <a:ext cx="34290" cy="34290"/>
            </a:xfrm>
            <a:custGeom>
              <a:avLst/>
              <a:gdLst/>
              <a:ahLst/>
              <a:cxnLst/>
              <a:rect l="l" t="t" r="r" b="b"/>
              <a:pathLst>
                <a:path w="34289" h="34289">
                  <a:moveTo>
                    <a:pt x="34013" y="17011"/>
                  </a:moveTo>
                  <a:lnTo>
                    <a:pt x="34013" y="26403"/>
                  </a:lnTo>
                  <a:lnTo>
                    <a:pt x="26403" y="34023"/>
                  </a:lnTo>
                  <a:lnTo>
                    <a:pt x="17011" y="34023"/>
                  </a:lnTo>
                  <a:lnTo>
                    <a:pt x="7619" y="34023"/>
                  </a:lnTo>
                  <a:lnTo>
                    <a:pt x="0" y="26403"/>
                  </a:lnTo>
                  <a:lnTo>
                    <a:pt x="0" y="17011"/>
                  </a:lnTo>
                  <a:lnTo>
                    <a:pt x="0" y="7620"/>
                  </a:lnTo>
                  <a:lnTo>
                    <a:pt x="7619" y="0"/>
                  </a:lnTo>
                  <a:lnTo>
                    <a:pt x="17011" y="0"/>
                  </a:lnTo>
                  <a:lnTo>
                    <a:pt x="26403" y="0"/>
                  </a:lnTo>
                  <a:lnTo>
                    <a:pt x="34013" y="7620"/>
                  </a:lnTo>
                  <a:lnTo>
                    <a:pt x="34013" y="17011"/>
                  </a:lnTo>
                  <a:close/>
                </a:path>
              </a:pathLst>
            </a:custGeom>
            <a:ln w="3175">
              <a:solidFill>
                <a:srgbClr val="231F20"/>
              </a:solidFill>
            </a:ln>
          </p:spPr>
          <p:txBody>
            <a:bodyPr wrap="square" lIns="0" tIns="0" rIns="0" bIns="0" rtlCol="0"/>
            <a:lstStyle/>
            <a:p>
              <a:endParaRPr/>
            </a:p>
          </p:txBody>
        </p:sp>
        <p:sp>
          <p:nvSpPr>
            <p:cNvPr id="126" name="object 126"/>
            <p:cNvSpPr/>
            <p:nvPr/>
          </p:nvSpPr>
          <p:spPr>
            <a:xfrm>
              <a:off x="3636054" y="2140693"/>
              <a:ext cx="34290" cy="34290"/>
            </a:xfrm>
            <a:custGeom>
              <a:avLst/>
              <a:gdLst/>
              <a:ahLst/>
              <a:cxnLst/>
              <a:rect l="l" t="t" r="r" b="b"/>
              <a:pathLst>
                <a:path w="34289" h="34289">
                  <a:moveTo>
                    <a:pt x="34013" y="17011"/>
                  </a:moveTo>
                  <a:lnTo>
                    <a:pt x="34013" y="26403"/>
                  </a:lnTo>
                  <a:lnTo>
                    <a:pt x="26403" y="34023"/>
                  </a:lnTo>
                  <a:lnTo>
                    <a:pt x="17011" y="34023"/>
                  </a:lnTo>
                  <a:lnTo>
                    <a:pt x="7619" y="34023"/>
                  </a:lnTo>
                  <a:lnTo>
                    <a:pt x="0" y="26403"/>
                  </a:lnTo>
                  <a:lnTo>
                    <a:pt x="0" y="17011"/>
                  </a:lnTo>
                  <a:lnTo>
                    <a:pt x="0" y="7620"/>
                  </a:lnTo>
                  <a:lnTo>
                    <a:pt x="7619" y="0"/>
                  </a:lnTo>
                  <a:lnTo>
                    <a:pt x="17011" y="0"/>
                  </a:lnTo>
                  <a:lnTo>
                    <a:pt x="26403" y="0"/>
                  </a:lnTo>
                  <a:lnTo>
                    <a:pt x="34013" y="7620"/>
                  </a:lnTo>
                  <a:lnTo>
                    <a:pt x="34013" y="17011"/>
                  </a:lnTo>
                  <a:close/>
                </a:path>
              </a:pathLst>
            </a:custGeom>
            <a:ln w="3175">
              <a:solidFill>
                <a:srgbClr val="231F20"/>
              </a:solidFill>
            </a:ln>
          </p:spPr>
          <p:txBody>
            <a:bodyPr wrap="square" lIns="0" tIns="0" rIns="0" bIns="0" rtlCol="0"/>
            <a:lstStyle/>
            <a:p>
              <a:endParaRPr/>
            </a:p>
          </p:txBody>
        </p:sp>
        <p:sp>
          <p:nvSpPr>
            <p:cNvPr id="127" name="object 127"/>
            <p:cNvSpPr/>
            <p:nvPr/>
          </p:nvSpPr>
          <p:spPr>
            <a:xfrm>
              <a:off x="3538107" y="2303549"/>
              <a:ext cx="34290" cy="34290"/>
            </a:xfrm>
            <a:custGeom>
              <a:avLst/>
              <a:gdLst/>
              <a:ahLst/>
              <a:cxnLst/>
              <a:rect l="l" t="t" r="r" b="b"/>
              <a:pathLst>
                <a:path w="34289" h="34289">
                  <a:moveTo>
                    <a:pt x="26403" y="0"/>
                  </a:moveTo>
                  <a:lnTo>
                    <a:pt x="7619" y="0"/>
                  </a:lnTo>
                  <a:lnTo>
                    <a:pt x="0" y="7620"/>
                  </a:lnTo>
                  <a:lnTo>
                    <a:pt x="0" y="26403"/>
                  </a:lnTo>
                  <a:lnTo>
                    <a:pt x="7619" y="34023"/>
                  </a:lnTo>
                  <a:lnTo>
                    <a:pt x="26403" y="34023"/>
                  </a:lnTo>
                  <a:lnTo>
                    <a:pt x="34023" y="26403"/>
                  </a:lnTo>
                  <a:lnTo>
                    <a:pt x="34023" y="17011"/>
                  </a:lnTo>
                  <a:lnTo>
                    <a:pt x="34023" y="7620"/>
                  </a:lnTo>
                  <a:lnTo>
                    <a:pt x="26403" y="0"/>
                  </a:lnTo>
                  <a:close/>
                </a:path>
              </a:pathLst>
            </a:custGeom>
            <a:solidFill>
              <a:srgbClr val="FFFFFF"/>
            </a:solidFill>
          </p:spPr>
          <p:txBody>
            <a:bodyPr wrap="square" lIns="0" tIns="0" rIns="0" bIns="0" rtlCol="0"/>
            <a:lstStyle/>
            <a:p>
              <a:endParaRPr/>
            </a:p>
          </p:txBody>
        </p:sp>
        <p:sp>
          <p:nvSpPr>
            <p:cNvPr id="128" name="object 128"/>
            <p:cNvSpPr/>
            <p:nvPr/>
          </p:nvSpPr>
          <p:spPr>
            <a:xfrm>
              <a:off x="3538107" y="2303549"/>
              <a:ext cx="34290" cy="34290"/>
            </a:xfrm>
            <a:custGeom>
              <a:avLst/>
              <a:gdLst/>
              <a:ahLst/>
              <a:cxnLst/>
              <a:rect l="l" t="t" r="r" b="b"/>
              <a:pathLst>
                <a:path w="34289" h="34289">
                  <a:moveTo>
                    <a:pt x="34023" y="17011"/>
                  </a:moveTo>
                  <a:lnTo>
                    <a:pt x="34023" y="26403"/>
                  </a:lnTo>
                  <a:lnTo>
                    <a:pt x="26403" y="34023"/>
                  </a:lnTo>
                  <a:lnTo>
                    <a:pt x="17011" y="34023"/>
                  </a:lnTo>
                  <a:lnTo>
                    <a:pt x="7619" y="34023"/>
                  </a:lnTo>
                  <a:lnTo>
                    <a:pt x="0" y="26403"/>
                  </a:lnTo>
                  <a:lnTo>
                    <a:pt x="0" y="17011"/>
                  </a:lnTo>
                  <a:lnTo>
                    <a:pt x="0" y="7620"/>
                  </a:lnTo>
                  <a:lnTo>
                    <a:pt x="7619" y="0"/>
                  </a:lnTo>
                  <a:lnTo>
                    <a:pt x="17011" y="0"/>
                  </a:lnTo>
                  <a:lnTo>
                    <a:pt x="26403" y="0"/>
                  </a:lnTo>
                  <a:lnTo>
                    <a:pt x="34023" y="7620"/>
                  </a:lnTo>
                  <a:lnTo>
                    <a:pt x="34023" y="17011"/>
                  </a:lnTo>
                  <a:close/>
                </a:path>
              </a:pathLst>
            </a:custGeom>
            <a:ln w="3175">
              <a:solidFill>
                <a:srgbClr val="231F20"/>
              </a:solidFill>
            </a:ln>
          </p:spPr>
          <p:txBody>
            <a:bodyPr wrap="square" lIns="0" tIns="0" rIns="0" bIns="0" rtlCol="0"/>
            <a:lstStyle/>
            <a:p>
              <a:endParaRPr/>
            </a:p>
          </p:txBody>
        </p:sp>
        <p:sp>
          <p:nvSpPr>
            <p:cNvPr id="129" name="object 129"/>
            <p:cNvSpPr/>
            <p:nvPr/>
          </p:nvSpPr>
          <p:spPr>
            <a:xfrm>
              <a:off x="3648406" y="2189667"/>
              <a:ext cx="34290" cy="34290"/>
            </a:xfrm>
            <a:custGeom>
              <a:avLst/>
              <a:gdLst/>
              <a:ahLst/>
              <a:cxnLst/>
              <a:rect l="l" t="t" r="r" b="b"/>
              <a:pathLst>
                <a:path w="34289" h="34289">
                  <a:moveTo>
                    <a:pt x="34023" y="17011"/>
                  </a:moveTo>
                  <a:lnTo>
                    <a:pt x="34023" y="26403"/>
                  </a:lnTo>
                  <a:lnTo>
                    <a:pt x="26403" y="34023"/>
                  </a:lnTo>
                  <a:lnTo>
                    <a:pt x="17011" y="34023"/>
                  </a:lnTo>
                  <a:lnTo>
                    <a:pt x="7619" y="34023"/>
                  </a:lnTo>
                  <a:lnTo>
                    <a:pt x="0" y="26403"/>
                  </a:lnTo>
                  <a:lnTo>
                    <a:pt x="0" y="17011"/>
                  </a:lnTo>
                  <a:lnTo>
                    <a:pt x="0" y="7620"/>
                  </a:lnTo>
                  <a:lnTo>
                    <a:pt x="7619" y="0"/>
                  </a:lnTo>
                  <a:lnTo>
                    <a:pt x="17011" y="0"/>
                  </a:lnTo>
                  <a:lnTo>
                    <a:pt x="26403" y="0"/>
                  </a:lnTo>
                  <a:lnTo>
                    <a:pt x="34023" y="7620"/>
                  </a:lnTo>
                  <a:lnTo>
                    <a:pt x="34023" y="17011"/>
                  </a:lnTo>
                  <a:close/>
                </a:path>
              </a:pathLst>
            </a:custGeom>
            <a:ln w="3175">
              <a:solidFill>
                <a:srgbClr val="231F20"/>
              </a:solidFill>
            </a:ln>
          </p:spPr>
          <p:txBody>
            <a:bodyPr wrap="square" lIns="0" tIns="0" rIns="0" bIns="0" rtlCol="0"/>
            <a:lstStyle/>
            <a:p>
              <a:endParaRPr/>
            </a:p>
          </p:txBody>
        </p:sp>
        <p:sp>
          <p:nvSpPr>
            <p:cNvPr id="130" name="object 130"/>
            <p:cNvSpPr/>
            <p:nvPr/>
          </p:nvSpPr>
          <p:spPr>
            <a:xfrm>
              <a:off x="3641244" y="2455926"/>
              <a:ext cx="34290" cy="34290"/>
            </a:xfrm>
            <a:custGeom>
              <a:avLst/>
              <a:gdLst/>
              <a:ahLst/>
              <a:cxnLst/>
              <a:rect l="l" t="t" r="r" b="b"/>
              <a:pathLst>
                <a:path w="34289" h="34289">
                  <a:moveTo>
                    <a:pt x="26403" y="0"/>
                  </a:moveTo>
                  <a:lnTo>
                    <a:pt x="7619" y="0"/>
                  </a:lnTo>
                  <a:lnTo>
                    <a:pt x="0" y="7620"/>
                  </a:lnTo>
                  <a:lnTo>
                    <a:pt x="0" y="26403"/>
                  </a:lnTo>
                  <a:lnTo>
                    <a:pt x="7619" y="34023"/>
                  </a:lnTo>
                  <a:lnTo>
                    <a:pt x="26403" y="34023"/>
                  </a:lnTo>
                  <a:lnTo>
                    <a:pt x="34023" y="26403"/>
                  </a:lnTo>
                  <a:lnTo>
                    <a:pt x="34023" y="17011"/>
                  </a:lnTo>
                  <a:lnTo>
                    <a:pt x="34023" y="7620"/>
                  </a:lnTo>
                  <a:lnTo>
                    <a:pt x="26403" y="0"/>
                  </a:lnTo>
                  <a:close/>
                </a:path>
              </a:pathLst>
            </a:custGeom>
            <a:solidFill>
              <a:srgbClr val="FFFFFF"/>
            </a:solidFill>
          </p:spPr>
          <p:txBody>
            <a:bodyPr wrap="square" lIns="0" tIns="0" rIns="0" bIns="0" rtlCol="0"/>
            <a:lstStyle/>
            <a:p>
              <a:endParaRPr/>
            </a:p>
          </p:txBody>
        </p:sp>
        <p:sp>
          <p:nvSpPr>
            <p:cNvPr id="131" name="object 131"/>
            <p:cNvSpPr/>
            <p:nvPr/>
          </p:nvSpPr>
          <p:spPr>
            <a:xfrm>
              <a:off x="3641244" y="2455926"/>
              <a:ext cx="34290" cy="34290"/>
            </a:xfrm>
            <a:custGeom>
              <a:avLst/>
              <a:gdLst/>
              <a:ahLst/>
              <a:cxnLst/>
              <a:rect l="l" t="t" r="r" b="b"/>
              <a:pathLst>
                <a:path w="34289" h="34289">
                  <a:moveTo>
                    <a:pt x="34023" y="17011"/>
                  </a:moveTo>
                  <a:lnTo>
                    <a:pt x="34023" y="26403"/>
                  </a:lnTo>
                  <a:lnTo>
                    <a:pt x="26403" y="34023"/>
                  </a:lnTo>
                  <a:lnTo>
                    <a:pt x="17011" y="34023"/>
                  </a:lnTo>
                  <a:lnTo>
                    <a:pt x="7619" y="34023"/>
                  </a:lnTo>
                  <a:lnTo>
                    <a:pt x="0" y="26403"/>
                  </a:lnTo>
                  <a:lnTo>
                    <a:pt x="0" y="17011"/>
                  </a:lnTo>
                  <a:lnTo>
                    <a:pt x="0" y="7620"/>
                  </a:lnTo>
                  <a:lnTo>
                    <a:pt x="7619" y="0"/>
                  </a:lnTo>
                  <a:lnTo>
                    <a:pt x="17011" y="0"/>
                  </a:lnTo>
                  <a:lnTo>
                    <a:pt x="26403" y="0"/>
                  </a:lnTo>
                  <a:lnTo>
                    <a:pt x="34023" y="7620"/>
                  </a:lnTo>
                  <a:lnTo>
                    <a:pt x="34023" y="17011"/>
                  </a:lnTo>
                  <a:close/>
                </a:path>
              </a:pathLst>
            </a:custGeom>
            <a:ln w="3175">
              <a:solidFill>
                <a:srgbClr val="231F20"/>
              </a:solidFill>
            </a:ln>
          </p:spPr>
          <p:txBody>
            <a:bodyPr wrap="square" lIns="0" tIns="0" rIns="0" bIns="0" rtlCol="0"/>
            <a:lstStyle/>
            <a:p>
              <a:endParaRPr/>
            </a:p>
          </p:txBody>
        </p:sp>
        <p:sp>
          <p:nvSpPr>
            <p:cNvPr id="132" name="object 132"/>
            <p:cNvSpPr/>
            <p:nvPr/>
          </p:nvSpPr>
          <p:spPr>
            <a:xfrm>
              <a:off x="3658257" y="2504955"/>
              <a:ext cx="34290" cy="34290"/>
            </a:xfrm>
            <a:custGeom>
              <a:avLst/>
              <a:gdLst/>
              <a:ahLst/>
              <a:cxnLst/>
              <a:rect l="l" t="t" r="r" b="b"/>
              <a:pathLst>
                <a:path w="34289" h="34289">
                  <a:moveTo>
                    <a:pt x="26403" y="0"/>
                  </a:moveTo>
                  <a:lnTo>
                    <a:pt x="7619" y="0"/>
                  </a:lnTo>
                  <a:lnTo>
                    <a:pt x="0" y="7620"/>
                  </a:lnTo>
                  <a:lnTo>
                    <a:pt x="0" y="26403"/>
                  </a:lnTo>
                  <a:lnTo>
                    <a:pt x="7619" y="34013"/>
                  </a:lnTo>
                  <a:lnTo>
                    <a:pt x="26403" y="34013"/>
                  </a:lnTo>
                  <a:lnTo>
                    <a:pt x="34013" y="26403"/>
                  </a:lnTo>
                  <a:lnTo>
                    <a:pt x="34013" y="17011"/>
                  </a:lnTo>
                  <a:lnTo>
                    <a:pt x="34013" y="7620"/>
                  </a:lnTo>
                  <a:lnTo>
                    <a:pt x="26403" y="0"/>
                  </a:lnTo>
                  <a:close/>
                </a:path>
              </a:pathLst>
            </a:custGeom>
            <a:solidFill>
              <a:srgbClr val="FFFFFF"/>
            </a:solidFill>
          </p:spPr>
          <p:txBody>
            <a:bodyPr wrap="square" lIns="0" tIns="0" rIns="0" bIns="0" rtlCol="0"/>
            <a:lstStyle/>
            <a:p>
              <a:endParaRPr/>
            </a:p>
          </p:txBody>
        </p:sp>
        <p:sp>
          <p:nvSpPr>
            <p:cNvPr id="133" name="object 133"/>
            <p:cNvSpPr/>
            <p:nvPr/>
          </p:nvSpPr>
          <p:spPr>
            <a:xfrm>
              <a:off x="3658257" y="2504955"/>
              <a:ext cx="34290" cy="34290"/>
            </a:xfrm>
            <a:custGeom>
              <a:avLst/>
              <a:gdLst/>
              <a:ahLst/>
              <a:cxnLst/>
              <a:rect l="l" t="t" r="r" b="b"/>
              <a:pathLst>
                <a:path w="34289" h="34289">
                  <a:moveTo>
                    <a:pt x="34013" y="17011"/>
                  </a:moveTo>
                  <a:lnTo>
                    <a:pt x="34013" y="26403"/>
                  </a:lnTo>
                  <a:lnTo>
                    <a:pt x="26403" y="34013"/>
                  </a:lnTo>
                  <a:lnTo>
                    <a:pt x="17011" y="34013"/>
                  </a:lnTo>
                  <a:lnTo>
                    <a:pt x="7619" y="34013"/>
                  </a:lnTo>
                  <a:lnTo>
                    <a:pt x="0" y="26403"/>
                  </a:lnTo>
                  <a:lnTo>
                    <a:pt x="0" y="17011"/>
                  </a:lnTo>
                  <a:lnTo>
                    <a:pt x="0" y="7620"/>
                  </a:lnTo>
                  <a:lnTo>
                    <a:pt x="7619" y="0"/>
                  </a:lnTo>
                  <a:lnTo>
                    <a:pt x="17011" y="0"/>
                  </a:lnTo>
                  <a:lnTo>
                    <a:pt x="26403" y="0"/>
                  </a:lnTo>
                  <a:lnTo>
                    <a:pt x="34013" y="7620"/>
                  </a:lnTo>
                  <a:lnTo>
                    <a:pt x="34013" y="17011"/>
                  </a:lnTo>
                  <a:close/>
                </a:path>
              </a:pathLst>
            </a:custGeom>
            <a:ln w="3175">
              <a:solidFill>
                <a:srgbClr val="231F20"/>
              </a:solidFill>
            </a:ln>
          </p:spPr>
          <p:txBody>
            <a:bodyPr wrap="square" lIns="0" tIns="0" rIns="0" bIns="0" rtlCol="0"/>
            <a:lstStyle/>
            <a:p>
              <a:endParaRPr/>
            </a:p>
          </p:txBody>
        </p:sp>
        <p:sp>
          <p:nvSpPr>
            <p:cNvPr id="134" name="object 134"/>
            <p:cNvSpPr/>
            <p:nvPr/>
          </p:nvSpPr>
          <p:spPr>
            <a:xfrm>
              <a:off x="2366876" y="2205960"/>
              <a:ext cx="34290" cy="34290"/>
            </a:xfrm>
            <a:custGeom>
              <a:avLst/>
              <a:gdLst/>
              <a:ahLst/>
              <a:cxnLst/>
              <a:rect l="l" t="t" r="r" b="b"/>
              <a:pathLst>
                <a:path w="34289" h="34289">
                  <a:moveTo>
                    <a:pt x="34023" y="17011"/>
                  </a:moveTo>
                  <a:lnTo>
                    <a:pt x="34023" y="26403"/>
                  </a:lnTo>
                  <a:lnTo>
                    <a:pt x="26403" y="34023"/>
                  </a:lnTo>
                  <a:lnTo>
                    <a:pt x="17011" y="34023"/>
                  </a:lnTo>
                  <a:lnTo>
                    <a:pt x="7620" y="34023"/>
                  </a:lnTo>
                  <a:lnTo>
                    <a:pt x="0" y="26403"/>
                  </a:lnTo>
                  <a:lnTo>
                    <a:pt x="0" y="17011"/>
                  </a:lnTo>
                  <a:lnTo>
                    <a:pt x="0" y="7620"/>
                  </a:lnTo>
                  <a:lnTo>
                    <a:pt x="7620" y="0"/>
                  </a:lnTo>
                  <a:lnTo>
                    <a:pt x="17011" y="0"/>
                  </a:lnTo>
                  <a:lnTo>
                    <a:pt x="26403" y="0"/>
                  </a:lnTo>
                  <a:lnTo>
                    <a:pt x="34023" y="7620"/>
                  </a:lnTo>
                  <a:lnTo>
                    <a:pt x="34023" y="17011"/>
                  </a:lnTo>
                  <a:close/>
                </a:path>
              </a:pathLst>
            </a:custGeom>
            <a:ln w="3175">
              <a:solidFill>
                <a:srgbClr val="231F20"/>
              </a:solidFill>
            </a:ln>
          </p:spPr>
          <p:txBody>
            <a:bodyPr wrap="square" lIns="0" tIns="0" rIns="0" bIns="0" rtlCol="0"/>
            <a:lstStyle/>
            <a:p>
              <a:endParaRPr/>
            </a:p>
          </p:txBody>
        </p:sp>
        <p:sp>
          <p:nvSpPr>
            <p:cNvPr id="135" name="object 135"/>
            <p:cNvSpPr/>
            <p:nvPr/>
          </p:nvSpPr>
          <p:spPr>
            <a:xfrm>
              <a:off x="1931404" y="1741927"/>
              <a:ext cx="34290" cy="34290"/>
            </a:xfrm>
            <a:custGeom>
              <a:avLst/>
              <a:gdLst/>
              <a:ahLst/>
              <a:cxnLst/>
              <a:rect l="l" t="t" r="r" b="b"/>
              <a:pathLst>
                <a:path w="34289" h="34289">
                  <a:moveTo>
                    <a:pt x="34023" y="17011"/>
                  </a:moveTo>
                  <a:lnTo>
                    <a:pt x="34023" y="26403"/>
                  </a:lnTo>
                  <a:lnTo>
                    <a:pt x="26403" y="34023"/>
                  </a:lnTo>
                  <a:lnTo>
                    <a:pt x="17011" y="34023"/>
                  </a:lnTo>
                  <a:lnTo>
                    <a:pt x="7620" y="34023"/>
                  </a:lnTo>
                  <a:lnTo>
                    <a:pt x="0" y="26403"/>
                  </a:lnTo>
                  <a:lnTo>
                    <a:pt x="0" y="17011"/>
                  </a:lnTo>
                  <a:lnTo>
                    <a:pt x="0" y="7619"/>
                  </a:lnTo>
                  <a:lnTo>
                    <a:pt x="7620"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grpSp>
      <p:sp>
        <p:nvSpPr>
          <p:cNvPr id="136" name="object 136"/>
          <p:cNvSpPr txBox="1"/>
          <p:nvPr/>
        </p:nvSpPr>
        <p:spPr>
          <a:xfrm>
            <a:off x="3123996" y="1853027"/>
            <a:ext cx="434340" cy="216535"/>
          </a:xfrm>
          <a:prstGeom prst="rect">
            <a:avLst/>
          </a:prstGeom>
        </p:spPr>
        <p:txBody>
          <a:bodyPr vert="horz" wrap="square" lIns="0" tIns="26034" rIns="0" bIns="0" rtlCol="0">
            <a:spAutoFit/>
          </a:bodyPr>
          <a:lstStyle/>
          <a:p>
            <a:pPr marL="12700" marR="5080" indent="139700">
              <a:lnSpc>
                <a:spcPts val="430"/>
              </a:lnSpc>
              <a:spcBef>
                <a:spcPts val="204"/>
              </a:spcBef>
            </a:pPr>
            <a:r>
              <a:rPr sz="450" spc="-10" dirty="0">
                <a:solidFill>
                  <a:srgbClr val="231F20"/>
                </a:solidFill>
                <a:latin typeface="Arial MT"/>
                <a:cs typeface="Arial MT"/>
              </a:rPr>
              <a:t>Taiwan</a:t>
            </a:r>
            <a:r>
              <a:rPr sz="450" spc="500" dirty="0">
                <a:solidFill>
                  <a:srgbClr val="231F20"/>
                </a:solidFill>
                <a:latin typeface="Arial MT"/>
                <a:cs typeface="Arial MT"/>
              </a:rPr>
              <a:t> </a:t>
            </a:r>
            <a:r>
              <a:rPr sz="450" dirty="0">
                <a:solidFill>
                  <a:srgbClr val="231F20"/>
                </a:solidFill>
                <a:latin typeface="Arial MT"/>
                <a:cs typeface="Arial MT"/>
              </a:rPr>
              <a:t>United </a:t>
            </a:r>
            <a:r>
              <a:rPr sz="450" spc="-10" dirty="0">
                <a:solidFill>
                  <a:srgbClr val="231F20"/>
                </a:solidFill>
                <a:latin typeface="Arial MT"/>
                <a:cs typeface="Arial MT"/>
              </a:rPr>
              <a:t>Kingdom</a:t>
            </a:r>
            <a:endParaRPr sz="450">
              <a:latin typeface="Arial MT"/>
              <a:cs typeface="Arial MT"/>
            </a:endParaRPr>
          </a:p>
          <a:p>
            <a:pPr marL="266065">
              <a:lnSpc>
                <a:spcPts val="535"/>
              </a:lnSpc>
            </a:pPr>
            <a:r>
              <a:rPr sz="450" spc="-10" dirty="0">
                <a:solidFill>
                  <a:srgbClr val="231F20"/>
                </a:solidFill>
                <a:latin typeface="Arial MT"/>
                <a:cs typeface="Arial MT"/>
              </a:rPr>
              <a:t>Italy</a:t>
            </a:r>
            <a:endParaRPr sz="450">
              <a:latin typeface="Arial MT"/>
              <a:cs typeface="Arial MT"/>
            </a:endParaRP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47650" y="1209280"/>
            <a:ext cx="4191000" cy="380489"/>
          </a:xfrm>
          <a:prstGeom prst="rect">
            <a:avLst/>
          </a:prstGeom>
        </p:spPr>
        <p:txBody>
          <a:bodyPr vert="horz" wrap="square" lIns="0" tIns="6985" rIns="0" bIns="0" rtlCol="0">
            <a:spAutoFit/>
          </a:bodyPr>
          <a:lstStyle/>
          <a:p>
            <a:pPr marL="12700" marR="5080">
              <a:lnSpc>
                <a:spcPct val="102600"/>
              </a:lnSpc>
              <a:spcBef>
                <a:spcPts val="55"/>
              </a:spcBef>
            </a:pPr>
            <a:r>
              <a:rPr sz="1200" dirty="0">
                <a:solidFill>
                  <a:srgbClr val="00B0F0"/>
                </a:solidFill>
                <a:latin typeface="+mn-lt"/>
                <a:cs typeface="Arial MT"/>
              </a:rPr>
              <a:t>How does economic development influence the</a:t>
            </a:r>
            <a:r>
              <a:rPr lang="en-US" sz="1200" dirty="0">
                <a:solidFill>
                  <a:srgbClr val="00B0F0"/>
                </a:solidFill>
                <a:latin typeface="+mn-lt"/>
                <a:cs typeface="Arial MT"/>
              </a:rPr>
              <a:t> </a:t>
            </a:r>
            <a:r>
              <a:rPr sz="1200" dirty="0">
                <a:solidFill>
                  <a:srgbClr val="00B0F0"/>
                </a:solidFill>
                <a:latin typeface="+mn-lt"/>
                <a:cs typeface="Arial MT"/>
              </a:rPr>
              <a:t>democratization process?</a:t>
            </a:r>
          </a:p>
        </p:txBody>
      </p:sp>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14780"/>
            <a:ext cx="3786556"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Does this empirical pattern support modernization theory?</a:t>
            </a:r>
          </a:p>
        </p:txBody>
      </p:sp>
    </p:spTree>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14780"/>
            <a:ext cx="3687445" cy="1625894"/>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Does this empirical pattern support modernization theory?</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298450">
              <a:lnSpc>
                <a:spcPct val="102600"/>
              </a:lnSpc>
            </a:pPr>
            <a:r>
              <a:rPr sz="1100" dirty="0">
                <a:latin typeface="+mn-lt"/>
                <a:cs typeface="Arial MT"/>
              </a:rPr>
              <a:t>Modernization theory predicts that economic development promotes both the emergence and survival of democracy.</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00"/>
              </a:lnSpc>
            </a:pPr>
            <a:r>
              <a:rPr sz="1100" dirty="0">
                <a:solidFill>
                  <a:srgbClr val="00B0F0"/>
                </a:solidFill>
                <a:latin typeface="+mn-lt"/>
                <a:cs typeface="Arial MT"/>
              </a:rPr>
              <a:t>But</a:t>
            </a:r>
            <a:r>
              <a:rPr sz="1100" dirty="0">
                <a:solidFill>
                  <a:srgbClr val="FF0000"/>
                </a:solidFill>
                <a:latin typeface="+mn-lt"/>
                <a:cs typeface="Arial MT"/>
              </a:rPr>
              <a:t> </a:t>
            </a:r>
            <a:r>
              <a:rPr sz="1100" dirty="0">
                <a:latin typeface="+mn-lt"/>
                <a:cs typeface="Arial MT"/>
              </a:rPr>
              <a:t>we could find the same empirical pattern we’ve just seen if economic development </a:t>
            </a:r>
            <a:r>
              <a:rPr sz="1100" i="1" dirty="0">
                <a:latin typeface="+mn-lt"/>
                <a:cs typeface="Arial"/>
              </a:rPr>
              <a:t>only helped democratic survival</a:t>
            </a:r>
            <a:r>
              <a:rPr sz="1100" dirty="0">
                <a:latin typeface="+mn-lt"/>
                <a:cs typeface="Arial MT"/>
              </a:rPr>
              <a:t>.</a:t>
            </a:r>
          </a:p>
        </p:txBody>
      </p:sp>
    </p:spTree>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510056"/>
            <a:ext cx="3209925"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Why might increased income help democratic survival?</a:t>
            </a:r>
          </a:p>
        </p:txBody>
      </p:sp>
    </p:spTree>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10056"/>
            <a:ext cx="3209925"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Why might increased income help democratic survival?</a:t>
            </a:r>
          </a:p>
        </p:txBody>
      </p:sp>
      <p:sp>
        <p:nvSpPr>
          <p:cNvPr id="3" name="object 3"/>
          <p:cNvSpPr txBox="1"/>
          <p:nvPr/>
        </p:nvSpPr>
        <p:spPr>
          <a:xfrm>
            <a:off x="309194" y="1042122"/>
            <a:ext cx="3111500" cy="1570943"/>
          </a:xfrm>
          <a:prstGeom prst="rect">
            <a:avLst/>
          </a:prstGeom>
        </p:spPr>
        <p:txBody>
          <a:bodyPr vert="horz" wrap="square" lIns="0" tIns="11430" rIns="0" bIns="0" rtlCol="0">
            <a:spAutoFit/>
          </a:bodyPr>
          <a:lstStyle/>
          <a:p>
            <a:pPr marL="50800">
              <a:lnSpc>
                <a:spcPct val="100000"/>
              </a:lnSpc>
              <a:spcBef>
                <a:spcPts val="90"/>
              </a:spcBef>
            </a:pPr>
            <a:r>
              <a:rPr sz="1100" dirty="0">
                <a:latin typeface="+mn-lt"/>
                <a:cs typeface="Arial MT"/>
              </a:rPr>
              <a:t>Suppose you’re a rich person living in a democracy.</a:t>
            </a:r>
            <a:endParaRPr sz="1100">
              <a:latin typeface="+mn-lt"/>
              <a:cs typeface="Arial MT"/>
            </a:endParaRPr>
          </a:p>
          <a:p>
            <a:pPr>
              <a:lnSpc>
                <a:spcPct val="100000"/>
              </a:lnSpc>
              <a:spcBef>
                <a:spcPts val="484"/>
              </a:spcBef>
            </a:pPr>
            <a:endParaRPr sz="1100">
              <a:latin typeface="+mn-lt"/>
              <a:cs typeface="Arial MT"/>
            </a:endParaRPr>
          </a:p>
          <a:p>
            <a:pPr marL="325755" indent="-136525">
              <a:lnSpc>
                <a:spcPct val="100000"/>
              </a:lnSpc>
              <a:buFont typeface="Arial"/>
              <a:buChar char="•"/>
              <a:tabLst>
                <a:tab pos="325755" algn="l"/>
              </a:tabLst>
            </a:pPr>
            <a:r>
              <a:rPr sz="1100" dirty="0">
                <a:latin typeface="+mn-lt"/>
                <a:cs typeface="Arial MT"/>
              </a:rPr>
              <a:t>Autocracy is a big gamble.</a:t>
            </a:r>
            <a:endParaRPr sz="1100">
              <a:latin typeface="+mn-lt"/>
              <a:cs typeface="Arial MT"/>
            </a:endParaRPr>
          </a:p>
          <a:p>
            <a:pPr>
              <a:lnSpc>
                <a:spcPct val="100000"/>
              </a:lnSpc>
              <a:buFont typeface="Arial"/>
              <a:buChar char="•"/>
            </a:pPr>
            <a:endParaRPr sz="1100">
              <a:latin typeface="+mn-lt"/>
              <a:cs typeface="Arial MT"/>
            </a:endParaRPr>
          </a:p>
          <a:p>
            <a:pPr>
              <a:lnSpc>
                <a:spcPct val="100000"/>
              </a:lnSpc>
              <a:spcBef>
                <a:spcPts val="640"/>
              </a:spcBef>
              <a:buFont typeface="Arial"/>
              <a:buChar char="•"/>
            </a:pPr>
            <a:endParaRPr sz="1100">
              <a:latin typeface="+mn-lt"/>
              <a:cs typeface="Arial MT"/>
            </a:endParaRPr>
          </a:p>
          <a:p>
            <a:pPr marL="50800">
              <a:lnSpc>
                <a:spcPct val="100000"/>
              </a:lnSpc>
            </a:pPr>
            <a:r>
              <a:rPr sz="1100" dirty="0">
                <a:latin typeface="+mn-lt"/>
                <a:cs typeface="Arial MT"/>
              </a:rPr>
              <a:t>Suppose you’re a poor person living in a democracy.</a:t>
            </a:r>
            <a:endParaRPr sz="1100">
              <a:latin typeface="+mn-lt"/>
              <a:cs typeface="Arial MT"/>
            </a:endParaRPr>
          </a:p>
          <a:p>
            <a:pPr>
              <a:lnSpc>
                <a:spcPct val="100000"/>
              </a:lnSpc>
              <a:spcBef>
                <a:spcPts val="484"/>
              </a:spcBef>
            </a:pPr>
            <a:endParaRPr sz="1100">
              <a:latin typeface="+mn-lt"/>
              <a:cs typeface="Arial MT"/>
            </a:endParaRPr>
          </a:p>
          <a:p>
            <a:pPr marL="325755" indent="-136525">
              <a:lnSpc>
                <a:spcPct val="100000"/>
              </a:lnSpc>
              <a:buFont typeface="Arial"/>
              <a:buChar char="•"/>
              <a:tabLst>
                <a:tab pos="325755" algn="l"/>
              </a:tabLst>
            </a:pPr>
            <a:r>
              <a:rPr sz="1100" dirty="0">
                <a:latin typeface="+mn-lt"/>
                <a:cs typeface="Arial MT"/>
              </a:rPr>
              <a:t>Autocracy is less of a gamble.</a:t>
            </a:r>
            <a:endParaRPr sz="1100">
              <a:latin typeface="+mn-lt"/>
              <a:cs typeface="Arial MT"/>
            </a:endParaRPr>
          </a:p>
        </p:txBody>
      </p:sp>
    </p:spTree>
  </p:cSld>
  <p:clrMapOvr>
    <a:masterClrMapping/>
  </p:clrMapOvr>
  <p:transition>
    <p:cut/>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129488"/>
            <a:ext cx="3524885" cy="349391"/>
          </a:xfrm>
          <a:prstGeom prst="rect">
            <a:avLst/>
          </a:prstGeom>
        </p:spPr>
        <p:txBody>
          <a:bodyPr vert="horz" wrap="square" lIns="0" tIns="6985" rIns="0" bIns="0" rtlCol="0">
            <a:spAutoFit/>
          </a:bodyPr>
          <a:lstStyle/>
          <a:p>
            <a:pPr marL="12700" marR="5080">
              <a:lnSpc>
                <a:spcPct val="102600"/>
              </a:lnSpc>
              <a:spcBef>
                <a:spcPts val="55"/>
              </a:spcBef>
            </a:pPr>
            <a:r>
              <a:rPr spc="-20" dirty="0">
                <a:solidFill>
                  <a:srgbClr val="00B0F0"/>
                </a:solidFill>
                <a:latin typeface="+mn-lt"/>
              </a:rPr>
              <a:t>Probability</a:t>
            </a:r>
            <a:r>
              <a:rPr spc="20" dirty="0">
                <a:solidFill>
                  <a:srgbClr val="00B0F0"/>
                </a:solidFill>
                <a:latin typeface="+mn-lt"/>
              </a:rPr>
              <a:t> </a:t>
            </a:r>
            <a:r>
              <a:rPr dirty="0">
                <a:solidFill>
                  <a:srgbClr val="00B0F0"/>
                </a:solidFill>
                <a:latin typeface="+mn-lt"/>
              </a:rPr>
              <a:t>of</a:t>
            </a:r>
            <a:r>
              <a:rPr spc="25" dirty="0">
                <a:solidFill>
                  <a:srgbClr val="00B0F0"/>
                </a:solidFill>
                <a:latin typeface="+mn-lt"/>
              </a:rPr>
              <a:t> </a:t>
            </a:r>
            <a:r>
              <a:rPr spc="-40" dirty="0">
                <a:solidFill>
                  <a:srgbClr val="00B0F0"/>
                </a:solidFill>
                <a:latin typeface="+mn-lt"/>
              </a:rPr>
              <a:t>Transitions</a:t>
            </a:r>
            <a:r>
              <a:rPr spc="25" dirty="0">
                <a:solidFill>
                  <a:srgbClr val="00B0F0"/>
                </a:solidFill>
                <a:latin typeface="+mn-lt"/>
              </a:rPr>
              <a:t> </a:t>
            </a:r>
            <a:r>
              <a:rPr dirty="0">
                <a:solidFill>
                  <a:srgbClr val="00B0F0"/>
                </a:solidFill>
                <a:latin typeface="+mn-lt"/>
              </a:rPr>
              <a:t>to</a:t>
            </a:r>
            <a:r>
              <a:rPr spc="25" dirty="0">
                <a:solidFill>
                  <a:srgbClr val="00B0F0"/>
                </a:solidFill>
                <a:latin typeface="+mn-lt"/>
              </a:rPr>
              <a:t> </a:t>
            </a:r>
            <a:r>
              <a:rPr spc="-50" dirty="0">
                <a:solidFill>
                  <a:srgbClr val="00B0F0"/>
                </a:solidFill>
                <a:latin typeface="+mn-lt"/>
              </a:rPr>
              <a:t>Democracy</a:t>
            </a:r>
            <a:r>
              <a:rPr spc="25" dirty="0">
                <a:solidFill>
                  <a:srgbClr val="00B0F0"/>
                </a:solidFill>
                <a:latin typeface="+mn-lt"/>
              </a:rPr>
              <a:t> </a:t>
            </a:r>
            <a:r>
              <a:rPr spc="-45" dirty="0">
                <a:solidFill>
                  <a:srgbClr val="00B0F0"/>
                </a:solidFill>
                <a:latin typeface="+mn-lt"/>
              </a:rPr>
              <a:t>and</a:t>
            </a:r>
            <a:r>
              <a:rPr spc="25" dirty="0">
                <a:solidFill>
                  <a:srgbClr val="00B0F0"/>
                </a:solidFill>
                <a:latin typeface="+mn-lt"/>
              </a:rPr>
              <a:t> </a:t>
            </a:r>
            <a:r>
              <a:rPr spc="-25" dirty="0">
                <a:solidFill>
                  <a:srgbClr val="00B0F0"/>
                </a:solidFill>
                <a:latin typeface="+mn-lt"/>
              </a:rPr>
              <a:t>Dictatorship</a:t>
            </a:r>
            <a:r>
              <a:rPr spc="25" dirty="0">
                <a:solidFill>
                  <a:srgbClr val="00B0F0"/>
                </a:solidFill>
                <a:latin typeface="+mn-lt"/>
              </a:rPr>
              <a:t> </a:t>
            </a:r>
            <a:r>
              <a:rPr spc="-25" dirty="0">
                <a:solidFill>
                  <a:srgbClr val="00B0F0"/>
                </a:solidFill>
                <a:latin typeface="+mn-lt"/>
              </a:rPr>
              <a:t>by </a:t>
            </a:r>
            <a:r>
              <a:rPr spc="-45" dirty="0">
                <a:solidFill>
                  <a:srgbClr val="00B0F0"/>
                </a:solidFill>
                <a:latin typeface="+mn-lt"/>
              </a:rPr>
              <a:t>Income,</a:t>
            </a:r>
            <a:r>
              <a:rPr spc="20" dirty="0">
                <a:solidFill>
                  <a:srgbClr val="00B0F0"/>
                </a:solidFill>
                <a:latin typeface="+mn-lt"/>
              </a:rPr>
              <a:t> </a:t>
            </a:r>
            <a:r>
              <a:rPr spc="-70" dirty="0">
                <a:solidFill>
                  <a:srgbClr val="00B0F0"/>
                </a:solidFill>
                <a:latin typeface="+mn-lt"/>
              </a:rPr>
              <a:t>1950-</a:t>
            </a:r>
            <a:r>
              <a:rPr spc="-20" dirty="0">
                <a:solidFill>
                  <a:srgbClr val="00B0F0"/>
                </a:solidFill>
                <a:latin typeface="+mn-lt"/>
              </a:rPr>
              <a:t>2019</a:t>
            </a:r>
          </a:p>
        </p:txBody>
      </p:sp>
      <p:grpSp>
        <p:nvGrpSpPr>
          <p:cNvPr id="3" name="object 3"/>
          <p:cNvGrpSpPr/>
          <p:nvPr/>
        </p:nvGrpSpPr>
        <p:grpSpPr>
          <a:xfrm>
            <a:off x="1071401" y="674886"/>
            <a:ext cx="2836545" cy="1781175"/>
            <a:chOff x="1071401" y="674886"/>
            <a:chExt cx="2836545" cy="1781175"/>
          </a:xfrm>
        </p:grpSpPr>
        <p:sp>
          <p:nvSpPr>
            <p:cNvPr id="4" name="object 4"/>
            <p:cNvSpPr/>
            <p:nvPr/>
          </p:nvSpPr>
          <p:spPr>
            <a:xfrm>
              <a:off x="1103039" y="807820"/>
              <a:ext cx="2802255" cy="0"/>
            </a:xfrm>
            <a:custGeom>
              <a:avLst/>
              <a:gdLst/>
              <a:ahLst/>
              <a:cxnLst/>
              <a:rect l="l" t="t" r="r" b="b"/>
              <a:pathLst>
                <a:path w="2802254">
                  <a:moveTo>
                    <a:pt x="0" y="0"/>
                  </a:moveTo>
                  <a:lnTo>
                    <a:pt x="2801945" y="0"/>
                  </a:lnTo>
                </a:path>
              </a:pathLst>
            </a:custGeom>
            <a:ln w="5080">
              <a:solidFill>
                <a:srgbClr val="DCDDDE"/>
              </a:solidFill>
            </a:ln>
          </p:spPr>
          <p:txBody>
            <a:bodyPr wrap="square" lIns="0" tIns="0" rIns="0" bIns="0" rtlCol="0"/>
            <a:lstStyle/>
            <a:p>
              <a:endParaRPr/>
            </a:p>
          </p:txBody>
        </p:sp>
        <p:sp>
          <p:nvSpPr>
            <p:cNvPr id="5" name="object 5"/>
            <p:cNvSpPr/>
            <p:nvPr/>
          </p:nvSpPr>
          <p:spPr>
            <a:xfrm>
              <a:off x="1103039" y="1077141"/>
              <a:ext cx="2802255" cy="0"/>
            </a:xfrm>
            <a:custGeom>
              <a:avLst/>
              <a:gdLst/>
              <a:ahLst/>
              <a:cxnLst/>
              <a:rect l="l" t="t" r="r" b="b"/>
              <a:pathLst>
                <a:path w="2802254">
                  <a:moveTo>
                    <a:pt x="0" y="0"/>
                  </a:moveTo>
                  <a:lnTo>
                    <a:pt x="2801945" y="0"/>
                  </a:lnTo>
                </a:path>
              </a:pathLst>
            </a:custGeom>
            <a:ln w="5080">
              <a:solidFill>
                <a:srgbClr val="DCDDDE"/>
              </a:solidFill>
            </a:ln>
          </p:spPr>
          <p:txBody>
            <a:bodyPr wrap="square" lIns="0" tIns="0" rIns="0" bIns="0" rtlCol="0"/>
            <a:lstStyle/>
            <a:p>
              <a:endParaRPr/>
            </a:p>
          </p:txBody>
        </p:sp>
        <p:sp>
          <p:nvSpPr>
            <p:cNvPr id="6" name="object 6"/>
            <p:cNvSpPr/>
            <p:nvPr/>
          </p:nvSpPr>
          <p:spPr>
            <a:xfrm>
              <a:off x="1103039" y="1346464"/>
              <a:ext cx="2802255" cy="0"/>
            </a:xfrm>
            <a:custGeom>
              <a:avLst/>
              <a:gdLst/>
              <a:ahLst/>
              <a:cxnLst/>
              <a:rect l="l" t="t" r="r" b="b"/>
              <a:pathLst>
                <a:path w="2802254">
                  <a:moveTo>
                    <a:pt x="0" y="0"/>
                  </a:moveTo>
                  <a:lnTo>
                    <a:pt x="2801945" y="0"/>
                  </a:lnTo>
                </a:path>
              </a:pathLst>
            </a:custGeom>
            <a:ln w="5080">
              <a:solidFill>
                <a:srgbClr val="DCDDDE"/>
              </a:solidFill>
            </a:ln>
          </p:spPr>
          <p:txBody>
            <a:bodyPr wrap="square" lIns="0" tIns="0" rIns="0" bIns="0" rtlCol="0"/>
            <a:lstStyle/>
            <a:p>
              <a:endParaRPr/>
            </a:p>
          </p:txBody>
        </p:sp>
        <p:sp>
          <p:nvSpPr>
            <p:cNvPr id="7" name="object 7"/>
            <p:cNvSpPr/>
            <p:nvPr/>
          </p:nvSpPr>
          <p:spPr>
            <a:xfrm>
              <a:off x="1103039" y="1615785"/>
              <a:ext cx="2802255" cy="0"/>
            </a:xfrm>
            <a:custGeom>
              <a:avLst/>
              <a:gdLst/>
              <a:ahLst/>
              <a:cxnLst/>
              <a:rect l="l" t="t" r="r" b="b"/>
              <a:pathLst>
                <a:path w="2802254">
                  <a:moveTo>
                    <a:pt x="0" y="0"/>
                  </a:moveTo>
                  <a:lnTo>
                    <a:pt x="2801945" y="0"/>
                  </a:lnTo>
                </a:path>
              </a:pathLst>
            </a:custGeom>
            <a:ln w="5080">
              <a:solidFill>
                <a:srgbClr val="DCDDDE"/>
              </a:solidFill>
            </a:ln>
          </p:spPr>
          <p:txBody>
            <a:bodyPr wrap="square" lIns="0" tIns="0" rIns="0" bIns="0" rtlCol="0"/>
            <a:lstStyle/>
            <a:p>
              <a:endParaRPr/>
            </a:p>
          </p:txBody>
        </p:sp>
        <p:sp>
          <p:nvSpPr>
            <p:cNvPr id="8" name="object 8"/>
            <p:cNvSpPr/>
            <p:nvPr/>
          </p:nvSpPr>
          <p:spPr>
            <a:xfrm>
              <a:off x="1103039" y="1885107"/>
              <a:ext cx="2802255" cy="0"/>
            </a:xfrm>
            <a:custGeom>
              <a:avLst/>
              <a:gdLst/>
              <a:ahLst/>
              <a:cxnLst/>
              <a:rect l="l" t="t" r="r" b="b"/>
              <a:pathLst>
                <a:path w="2802254">
                  <a:moveTo>
                    <a:pt x="0" y="0"/>
                  </a:moveTo>
                  <a:lnTo>
                    <a:pt x="2801945" y="0"/>
                  </a:lnTo>
                </a:path>
              </a:pathLst>
            </a:custGeom>
            <a:ln w="5080">
              <a:solidFill>
                <a:srgbClr val="DCDDDE"/>
              </a:solidFill>
            </a:ln>
          </p:spPr>
          <p:txBody>
            <a:bodyPr wrap="square" lIns="0" tIns="0" rIns="0" bIns="0" rtlCol="0"/>
            <a:lstStyle/>
            <a:p>
              <a:endParaRPr/>
            </a:p>
          </p:txBody>
        </p:sp>
        <p:sp>
          <p:nvSpPr>
            <p:cNvPr id="9" name="object 9"/>
            <p:cNvSpPr/>
            <p:nvPr/>
          </p:nvSpPr>
          <p:spPr>
            <a:xfrm>
              <a:off x="1103039" y="2154429"/>
              <a:ext cx="2802255" cy="0"/>
            </a:xfrm>
            <a:custGeom>
              <a:avLst/>
              <a:gdLst/>
              <a:ahLst/>
              <a:cxnLst/>
              <a:rect l="l" t="t" r="r" b="b"/>
              <a:pathLst>
                <a:path w="2802254">
                  <a:moveTo>
                    <a:pt x="0" y="0"/>
                  </a:moveTo>
                  <a:lnTo>
                    <a:pt x="2801945" y="0"/>
                  </a:lnTo>
                </a:path>
              </a:pathLst>
            </a:custGeom>
            <a:ln w="5080">
              <a:solidFill>
                <a:srgbClr val="DCDDDE"/>
              </a:solidFill>
            </a:ln>
          </p:spPr>
          <p:txBody>
            <a:bodyPr wrap="square" lIns="0" tIns="0" rIns="0" bIns="0" rtlCol="0"/>
            <a:lstStyle/>
            <a:p>
              <a:endParaRPr/>
            </a:p>
          </p:txBody>
        </p:sp>
        <p:sp>
          <p:nvSpPr>
            <p:cNvPr id="10" name="object 10"/>
            <p:cNvSpPr/>
            <p:nvPr/>
          </p:nvSpPr>
          <p:spPr>
            <a:xfrm>
              <a:off x="1103044" y="677426"/>
              <a:ext cx="2802255" cy="1748789"/>
            </a:xfrm>
            <a:custGeom>
              <a:avLst/>
              <a:gdLst/>
              <a:ahLst/>
              <a:cxnLst/>
              <a:rect l="l" t="t" r="r" b="b"/>
              <a:pathLst>
                <a:path w="2802254" h="1748789">
                  <a:moveTo>
                    <a:pt x="2801945" y="1748607"/>
                  </a:moveTo>
                  <a:lnTo>
                    <a:pt x="0" y="1748607"/>
                  </a:lnTo>
                  <a:lnTo>
                    <a:pt x="0" y="0"/>
                  </a:lnTo>
                </a:path>
              </a:pathLst>
            </a:custGeom>
            <a:ln w="5080">
              <a:solidFill>
                <a:srgbClr val="231F20"/>
              </a:solidFill>
            </a:ln>
          </p:spPr>
          <p:txBody>
            <a:bodyPr wrap="square" lIns="0" tIns="0" rIns="0" bIns="0" rtlCol="0"/>
            <a:lstStyle/>
            <a:p>
              <a:endParaRPr/>
            </a:p>
          </p:txBody>
        </p:sp>
        <p:sp>
          <p:nvSpPr>
            <p:cNvPr id="11" name="object 11"/>
            <p:cNvSpPr/>
            <p:nvPr/>
          </p:nvSpPr>
          <p:spPr>
            <a:xfrm>
              <a:off x="1373046" y="2426033"/>
              <a:ext cx="0" cy="27940"/>
            </a:xfrm>
            <a:custGeom>
              <a:avLst/>
              <a:gdLst/>
              <a:ahLst/>
              <a:cxnLst/>
              <a:rect l="l" t="t" r="r" b="b"/>
              <a:pathLst>
                <a:path h="27939">
                  <a:moveTo>
                    <a:pt x="0" y="0"/>
                  </a:moveTo>
                  <a:lnTo>
                    <a:pt x="0" y="27391"/>
                  </a:lnTo>
                </a:path>
              </a:pathLst>
            </a:custGeom>
            <a:ln w="5080">
              <a:solidFill>
                <a:srgbClr val="231F20"/>
              </a:solidFill>
            </a:ln>
          </p:spPr>
          <p:txBody>
            <a:bodyPr wrap="square" lIns="0" tIns="0" rIns="0" bIns="0" rtlCol="0"/>
            <a:lstStyle/>
            <a:p>
              <a:endParaRPr/>
            </a:p>
          </p:txBody>
        </p:sp>
        <p:sp>
          <p:nvSpPr>
            <p:cNvPr id="12" name="object 12"/>
            <p:cNvSpPr/>
            <p:nvPr/>
          </p:nvSpPr>
          <p:spPr>
            <a:xfrm>
              <a:off x="1643052" y="2426033"/>
              <a:ext cx="0" cy="27940"/>
            </a:xfrm>
            <a:custGeom>
              <a:avLst/>
              <a:gdLst/>
              <a:ahLst/>
              <a:cxnLst/>
              <a:rect l="l" t="t" r="r" b="b"/>
              <a:pathLst>
                <a:path h="27939">
                  <a:moveTo>
                    <a:pt x="0" y="0"/>
                  </a:moveTo>
                  <a:lnTo>
                    <a:pt x="0" y="27391"/>
                  </a:lnTo>
                </a:path>
              </a:pathLst>
            </a:custGeom>
            <a:ln w="5080">
              <a:solidFill>
                <a:srgbClr val="231F20"/>
              </a:solidFill>
            </a:ln>
          </p:spPr>
          <p:txBody>
            <a:bodyPr wrap="square" lIns="0" tIns="0" rIns="0" bIns="0" rtlCol="0"/>
            <a:lstStyle/>
            <a:p>
              <a:endParaRPr/>
            </a:p>
          </p:txBody>
        </p:sp>
        <p:sp>
          <p:nvSpPr>
            <p:cNvPr id="13" name="object 13"/>
            <p:cNvSpPr/>
            <p:nvPr/>
          </p:nvSpPr>
          <p:spPr>
            <a:xfrm>
              <a:off x="1913058" y="2426033"/>
              <a:ext cx="0" cy="27940"/>
            </a:xfrm>
            <a:custGeom>
              <a:avLst/>
              <a:gdLst/>
              <a:ahLst/>
              <a:cxnLst/>
              <a:rect l="l" t="t" r="r" b="b"/>
              <a:pathLst>
                <a:path h="27939">
                  <a:moveTo>
                    <a:pt x="0" y="0"/>
                  </a:moveTo>
                  <a:lnTo>
                    <a:pt x="0" y="27391"/>
                  </a:lnTo>
                </a:path>
              </a:pathLst>
            </a:custGeom>
            <a:ln w="5080">
              <a:solidFill>
                <a:srgbClr val="231F20"/>
              </a:solidFill>
            </a:ln>
          </p:spPr>
          <p:txBody>
            <a:bodyPr wrap="square" lIns="0" tIns="0" rIns="0" bIns="0" rtlCol="0"/>
            <a:lstStyle/>
            <a:p>
              <a:endParaRPr/>
            </a:p>
          </p:txBody>
        </p:sp>
        <p:sp>
          <p:nvSpPr>
            <p:cNvPr id="14" name="object 14"/>
            <p:cNvSpPr/>
            <p:nvPr/>
          </p:nvSpPr>
          <p:spPr>
            <a:xfrm>
              <a:off x="2183065" y="2426033"/>
              <a:ext cx="0" cy="27940"/>
            </a:xfrm>
            <a:custGeom>
              <a:avLst/>
              <a:gdLst/>
              <a:ahLst/>
              <a:cxnLst/>
              <a:rect l="l" t="t" r="r" b="b"/>
              <a:pathLst>
                <a:path h="27939">
                  <a:moveTo>
                    <a:pt x="0" y="0"/>
                  </a:moveTo>
                  <a:lnTo>
                    <a:pt x="0" y="27391"/>
                  </a:lnTo>
                </a:path>
              </a:pathLst>
            </a:custGeom>
            <a:ln w="5080">
              <a:solidFill>
                <a:srgbClr val="231F20"/>
              </a:solidFill>
            </a:ln>
          </p:spPr>
          <p:txBody>
            <a:bodyPr wrap="square" lIns="0" tIns="0" rIns="0" bIns="0" rtlCol="0"/>
            <a:lstStyle/>
            <a:p>
              <a:endParaRPr/>
            </a:p>
          </p:txBody>
        </p:sp>
        <p:sp>
          <p:nvSpPr>
            <p:cNvPr id="15" name="object 15"/>
            <p:cNvSpPr/>
            <p:nvPr/>
          </p:nvSpPr>
          <p:spPr>
            <a:xfrm>
              <a:off x="2453072" y="2426033"/>
              <a:ext cx="0" cy="27940"/>
            </a:xfrm>
            <a:custGeom>
              <a:avLst/>
              <a:gdLst/>
              <a:ahLst/>
              <a:cxnLst/>
              <a:rect l="l" t="t" r="r" b="b"/>
              <a:pathLst>
                <a:path h="27939">
                  <a:moveTo>
                    <a:pt x="0" y="0"/>
                  </a:moveTo>
                  <a:lnTo>
                    <a:pt x="0" y="27391"/>
                  </a:lnTo>
                </a:path>
              </a:pathLst>
            </a:custGeom>
            <a:ln w="5080">
              <a:solidFill>
                <a:srgbClr val="231F20"/>
              </a:solidFill>
            </a:ln>
          </p:spPr>
          <p:txBody>
            <a:bodyPr wrap="square" lIns="0" tIns="0" rIns="0" bIns="0" rtlCol="0"/>
            <a:lstStyle/>
            <a:p>
              <a:endParaRPr/>
            </a:p>
          </p:txBody>
        </p:sp>
        <p:sp>
          <p:nvSpPr>
            <p:cNvPr id="16" name="object 16"/>
            <p:cNvSpPr/>
            <p:nvPr/>
          </p:nvSpPr>
          <p:spPr>
            <a:xfrm>
              <a:off x="2723079" y="2426033"/>
              <a:ext cx="0" cy="27940"/>
            </a:xfrm>
            <a:custGeom>
              <a:avLst/>
              <a:gdLst/>
              <a:ahLst/>
              <a:cxnLst/>
              <a:rect l="l" t="t" r="r" b="b"/>
              <a:pathLst>
                <a:path h="27939">
                  <a:moveTo>
                    <a:pt x="0" y="0"/>
                  </a:moveTo>
                  <a:lnTo>
                    <a:pt x="0" y="27391"/>
                  </a:lnTo>
                </a:path>
              </a:pathLst>
            </a:custGeom>
            <a:ln w="5080">
              <a:solidFill>
                <a:srgbClr val="231F20"/>
              </a:solidFill>
            </a:ln>
          </p:spPr>
          <p:txBody>
            <a:bodyPr wrap="square" lIns="0" tIns="0" rIns="0" bIns="0" rtlCol="0"/>
            <a:lstStyle/>
            <a:p>
              <a:endParaRPr/>
            </a:p>
          </p:txBody>
        </p:sp>
        <p:sp>
          <p:nvSpPr>
            <p:cNvPr id="17" name="object 17"/>
            <p:cNvSpPr/>
            <p:nvPr/>
          </p:nvSpPr>
          <p:spPr>
            <a:xfrm>
              <a:off x="2993085" y="2426033"/>
              <a:ext cx="0" cy="27940"/>
            </a:xfrm>
            <a:custGeom>
              <a:avLst/>
              <a:gdLst/>
              <a:ahLst/>
              <a:cxnLst/>
              <a:rect l="l" t="t" r="r" b="b"/>
              <a:pathLst>
                <a:path h="27939">
                  <a:moveTo>
                    <a:pt x="0" y="0"/>
                  </a:moveTo>
                  <a:lnTo>
                    <a:pt x="0" y="27391"/>
                  </a:lnTo>
                </a:path>
              </a:pathLst>
            </a:custGeom>
            <a:ln w="5080">
              <a:solidFill>
                <a:srgbClr val="231F20"/>
              </a:solidFill>
            </a:ln>
          </p:spPr>
          <p:txBody>
            <a:bodyPr wrap="square" lIns="0" tIns="0" rIns="0" bIns="0" rtlCol="0"/>
            <a:lstStyle/>
            <a:p>
              <a:endParaRPr/>
            </a:p>
          </p:txBody>
        </p:sp>
        <p:sp>
          <p:nvSpPr>
            <p:cNvPr id="18" name="object 18"/>
            <p:cNvSpPr/>
            <p:nvPr/>
          </p:nvSpPr>
          <p:spPr>
            <a:xfrm>
              <a:off x="3263091" y="2426033"/>
              <a:ext cx="0" cy="27940"/>
            </a:xfrm>
            <a:custGeom>
              <a:avLst/>
              <a:gdLst/>
              <a:ahLst/>
              <a:cxnLst/>
              <a:rect l="l" t="t" r="r" b="b"/>
              <a:pathLst>
                <a:path h="27939">
                  <a:moveTo>
                    <a:pt x="0" y="0"/>
                  </a:moveTo>
                  <a:lnTo>
                    <a:pt x="0" y="27391"/>
                  </a:lnTo>
                </a:path>
              </a:pathLst>
            </a:custGeom>
            <a:ln w="5080">
              <a:solidFill>
                <a:srgbClr val="231F20"/>
              </a:solidFill>
            </a:ln>
          </p:spPr>
          <p:txBody>
            <a:bodyPr wrap="square" lIns="0" tIns="0" rIns="0" bIns="0" rtlCol="0"/>
            <a:lstStyle/>
            <a:p>
              <a:endParaRPr/>
            </a:p>
          </p:txBody>
        </p:sp>
        <p:sp>
          <p:nvSpPr>
            <p:cNvPr id="19" name="object 19"/>
            <p:cNvSpPr/>
            <p:nvPr/>
          </p:nvSpPr>
          <p:spPr>
            <a:xfrm>
              <a:off x="3533098" y="2426033"/>
              <a:ext cx="0" cy="27940"/>
            </a:xfrm>
            <a:custGeom>
              <a:avLst/>
              <a:gdLst/>
              <a:ahLst/>
              <a:cxnLst/>
              <a:rect l="l" t="t" r="r" b="b"/>
              <a:pathLst>
                <a:path h="27939">
                  <a:moveTo>
                    <a:pt x="0" y="0"/>
                  </a:moveTo>
                  <a:lnTo>
                    <a:pt x="0" y="27391"/>
                  </a:lnTo>
                </a:path>
              </a:pathLst>
            </a:custGeom>
            <a:ln w="5080">
              <a:solidFill>
                <a:srgbClr val="231F20"/>
              </a:solidFill>
            </a:ln>
          </p:spPr>
          <p:txBody>
            <a:bodyPr wrap="square" lIns="0" tIns="0" rIns="0" bIns="0" rtlCol="0"/>
            <a:lstStyle/>
            <a:p>
              <a:endParaRPr/>
            </a:p>
          </p:txBody>
        </p:sp>
        <p:sp>
          <p:nvSpPr>
            <p:cNvPr id="20" name="object 20"/>
            <p:cNvSpPr/>
            <p:nvPr/>
          </p:nvSpPr>
          <p:spPr>
            <a:xfrm>
              <a:off x="3803104" y="2426033"/>
              <a:ext cx="0" cy="27940"/>
            </a:xfrm>
            <a:custGeom>
              <a:avLst/>
              <a:gdLst/>
              <a:ahLst/>
              <a:cxnLst/>
              <a:rect l="l" t="t" r="r" b="b"/>
              <a:pathLst>
                <a:path h="27939">
                  <a:moveTo>
                    <a:pt x="0" y="0"/>
                  </a:moveTo>
                  <a:lnTo>
                    <a:pt x="0" y="27391"/>
                  </a:lnTo>
                </a:path>
              </a:pathLst>
            </a:custGeom>
            <a:ln w="5080">
              <a:solidFill>
                <a:srgbClr val="231F20"/>
              </a:solidFill>
            </a:ln>
          </p:spPr>
          <p:txBody>
            <a:bodyPr wrap="square" lIns="0" tIns="0" rIns="0" bIns="0" rtlCol="0"/>
            <a:lstStyle/>
            <a:p>
              <a:endParaRPr/>
            </a:p>
          </p:txBody>
        </p:sp>
        <p:sp>
          <p:nvSpPr>
            <p:cNvPr id="21" name="object 21"/>
            <p:cNvSpPr/>
            <p:nvPr/>
          </p:nvSpPr>
          <p:spPr>
            <a:xfrm>
              <a:off x="1073941" y="2154429"/>
              <a:ext cx="29209" cy="0"/>
            </a:xfrm>
            <a:custGeom>
              <a:avLst/>
              <a:gdLst/>
              <a:ahLst/>
              <a:cxnLst/>
              <a:rect l="l" t="t" r="r" b="b"/>
              <a:pathLst>
                <a:path w="29209">
                  <a:moveTo>
                    <a:pt x="29098" y="0"/>
                  </a:moveTo>
                  <a:lnTo>
                    <a:pt x="0" y="0"/>
                  </a:lnTo>
                </a:path>
              </a:pathLst>
            </a:custGeom>
            <a:ln w="5080">
              <a:solidFill>
                <a:srgbClr val="231F20"/>
              </a:solidFill>
            </a:ln>
          </p:spPr>
          <p:txBody>
            <a:bodyPr wrap="square" lIns="0" tIns="0" rIns="0" bIns="0" rtlCol="0"/>
            <a:lstStyle/>
            <a:p>
              <a:endParaRPr/>
            </a:p>
          </p:txBody>
        </p:sp>
        <p:sp>
          <p:nvSpPr>
            <p:cNvPr id="22" name="object 22"/>
            <p:cNvSpPr/>
            <p:nvPr/>
          </p:nvSpPr>
          <p:spPr>
            <a:xfrm>
              <a:off x="1073941" y="1885107"/>
              <a:ext cx="29209" cy="0"/>
            </a:xfrm>
            <a:custGeom>
              <a:avLst/>
              <a:gdLst/>
              <a:ahLst/>
              <a:cxnLst/>
              <a:rect l="l" t="t" r="r" b="b"/>
              <a:pathLst>
                <a:path w="29209">
                  <a:moveTo>
                    <a:pt x="29098" y="0"/>
                  </a:moveTo>
                  <a:lnTo>
                    <a:pt x="0" y="0"/>
                  </a:lnTo>
                </a:path>
              </a:pathLst>
            </a:custGeom>
            <a:ln w="5080">
              <a:solidFill>
                <a:srgbClr val="231F20"/>
              </a:solidFill>
            </a:ln>
          </p:spPr>
          <p:txBody>
            <a:bodyPr wrap="square" lIns="0" tIns="0" rIns="0" bIns="0" rtlCol="0"/>
            <a:lstStyle/>
            <a:p>
              <a:endParaRPr/>
            </a:p>
          </p:txBody>
        </p:sp>
        <p:sp>
          <p:nvSpPr>
            <p:cNvPr id="23" name="object 23"/>
            <p:cNvSpPr/>
            <p:nvPr/>
          </p:nvSpPr>
          <p:spPr>
            <a:xfrm>
              <a:off x="1073941" y="1615785"/>
              <a:ext cx="29209" cy="0"/>
            </a:xfrm>
            <a:custGeom>
              <a:avLst/>
              <a:gdLst/>
              <a:ahLst/>
              <a:cxnLst/>
              <a:rect l="l" t="t" r="r" b="b"/>
              <a:pathLst>
                <a:path w="29209">
                  <a:moveTo>
                    <a:pt x="29098" y="0"/>
                  </a:moveTo>
                  <a:lnTo>
                    <a:pt x="0" y="0"/>
                  </a:lnTo>
                </a:path>
              </a:pathLst>
            </a:custGeom>
            <a:ln w="5080">
              <a:solidFill>
                <a:srgbClr val="231F20"/>
              </a:solidFill>
            </a:ln>
          </p:spPr>
          <p:txBody>
            <a:bodyPr wrap="square" lIns="0" tIns="0" rIns="0" bIns="0" rtlCol="0"/>
            <a:lstStyle/>
            <a:p>
              <a:endParaRPr/>
            </a:p>
          </p:txBody>
        </p:sp>
        <p:sp>
          <p:nvSpPr>
            <p:cNvPr id="24" name="object 24"/>
            <p:cNvSpPr/>
            <p:nvPr/>
          </p:nvSpPr>
          <p:spPr>
            <a:xfrm>
              <a:off x="1073941" y="1346464"/>
              <a:ext cx="29209" cy="0"/>
            </a:xfrm>
            <a:custGeom>
              <a:avLst/>
              <a:gdLst/>
              <a:ahLst/>
              <a:cxnLst/>
              <a:rect l="l" t="t" r="r" b="b"/>
              <a:pathLst>
                <a:path w="29209">
                  <a:moveTo>
                    <a:pt x="29098" y="0"/>
                  </a:moveTo>
                  <a:lnTo>
                    <a:pt x="0" y="0"/>
                  </a:lnTo>
                </a:path>
              </a:pathLst>
            </a:custGeom>
            <a:ln w="5080">
              <a:solidFill>
                <a:srgbClr val="231F20"/>
              </a:solidFill>
            </a:ln>
          </p:spPr>
          <p:txBody>
            <a:bodyPr wrap="square" lIns="0" tIns="0" rIns="0" bIns="0" rtlCol="0"/>
            <a:lstStyle/>
            <a:p>
              <a:endParaRPr/>
            </a:p>
          </p:txBody>
        </p:sp>
        <p:sp>
          <p:nvSpPr>
            <p:cNvPr id="25" name="object 25"/>
            <p:cNvSpPr/>
            <p:nvPr/>
          </p:nvSpPr>
          <p:spPr>
            <a:xfrm>
              <a:off x="1073941" y="1077141"/>
              <a:ext cx="29209" cy="0"/>
            </a:xfrm>
            <a:custGeom>
              <a:avLst/>
              <a:gdLst/>
              <a:ahLst/>
              <a:cxnLst/>
              <a:rect l="l" t="t" r="r" b="b"/>
              <a:pathLst>
                <a:path w="29209">
                  <a:moveTo>
                    <a:pt x="29098" y="0"/>
                  </a:moveTo>
                  <a:lnTo>
                    <a:pt x="0" y="0"/>
                  </a:lnTo>
                </a:path>
              </a:pathLst>
            </a:custGeom>
            <a:ln w="5080">
              <a:solidFill>
                <a:srgbClr val="231F20"/>
              </a:solidFill>
            </a:ln>
          </p:spPr>
          <p:txBody>
            <a:bodyPr wrap="square" lIns="0" tIns="0" rIns="0" bIns="0" rtlCol="0"/>
            <a:lstStyle/>
            <a:p>
              <a:endParaRPr/>
            </a:p>
          </p:txBody>
        </p:sp>
        <p:sp>
          <p:nvSpPr>
            <p:cNvPr id="26" name="object 26"/>
            <p:cNvSpPr/>
            <p:nvPr/>
          </p:nvSpPr>
          <p:spPr>
            <a:xfrm>
              <a:off x="1073941" y="807820"/>
              <a:ext cx="29209" cy="0"/>
            </a:xfrm>
            <a:custGeom>
              <a:avLst/>
              <a:gdLst/>
              <a:ahLst/>
              <a:cxnLst/>
              <a:rect l="l" t="t" r="r" b="b"/>
              <a:pathLst>
                <a:path w="29209">
                  <a:moveTo>
                    <a:pt x="29098" y="0"/>
                  </a:moveTo>
                  <a:lnTo>
                    <a:pt x="0" y="0"/>
                  </a:lnTo>
                </a:path>
              </a:pathLst>
            </a:custGeom>
            <a:ln w="5080">
              <a:solidFill>
                <a:srgbClr val="231F20"/>
              </a:solidFill>
            </a:ln>
          </p:spPr>
          <p:txBody>
            <a:bodyPr wrap="square" lIns="0" tIns="0" rIns="0" bIns="0" rtlCol="0"/>
            <a:lstStyle/>
            <a:p>
              <a:endParaRPr/>
            </a:p>
          </p:txBody>
        </p:sp>
      </p:grpSp>
      <p:sp>
        <p:nvSpPr>
          <p:cNvPr id="27" name="object 27"/>
          <p:cNvSpPr txBox="1"/>
          <p:nvPr/>
        </p:nvSpPr>
        <p:spPr>
          <a:xfrm>
            <a:off x="1049866" y="2428946"/>
            <a:ext cx="71120" cy="123189"/>
          </a:xfrm>
          <a:prstGeom prst="rect">
            <a:avLst/>
          </a:prstGeom>
        </p:spPr>
        <p:txBody>
          <a:bodyPr vert="horz" wrap="square" lIns="0" tIns="11430" rIns="0" bIns="0" rtlCol="0">
            <a:spAutoFit/>
          </a:bodyPr>
          <a:lstStyle/>
          <a:p>
            <a:pPr marL="12700">
              <a:lnSpc>
                <a:spcPct val="100000"/>
              </a:lnSpc>
              <a:spcBef>
                <a:spcPts val="90"/>
              </a:spcBef>
            </a:pPr>
            <a:r>
              <a:rPr sz="650" spc="-50" dirty="0">
                <a:solidFill>
                  <a:srgbClr val="231F20"/>
                </a:solidFill>
                <a:latin typeface="Arial MT"/>
                <a:cs typeface="Arial MT"/>
              </a:rPr>
              <a:t>0</a:t>
            </a:r>
            <a:endParaRPr sz="650">
              <a:latin typeface="Arial MT"/>
              <a:cs typeface="Arial MT"/>
            </a:endParaRPr>
          </a:p>
        </p:txBody>
      </p:sp>
      <p:sp>
        <p:nvSpPr>
          <p:cNvPr id="28" name="object 28"/>
          <p:cNvSpPr txBox="1"/>
          <p:nvPr/>
        </p:nvSpPr>
        <p:spPr>
          <a:xfrm>
            <a:off x="1203973" y="2449428"/>
            <a:ext cx="2679700" cy="284480"/>
          </a:xfrm>
          <a:prstGeom prst="rect">
            <a:avLst/>
          </a:prstGeom>
        </p:spPr>
        <p:txBody>
          <a:bodyPr vert="horz" wrap="square" lIns="0" tIns="11430" rIns="0" bIns="0" rtlCol="0">
            <a:spAutoFit/>
          </a:bodyPr>
          <a:lstStyle/>
          <a:p>
            <a:pPr marL="123825">
              <a:lnSpc>
                <a:spcPct val="100000"/>
              </a:lnSpc>
              <a:spcBef>
                <a:spcPts val="90"/>
              </a:spcBef>
              <a:tabLst>
                <a:tab pos="393700" algn="l"/>
                <a:tab pos="663575" algn="l"/>
                <a:tab pos="933450" algn="l"/>
                <a:tab pos="1203325" algn="l"/>
                <a:tab pos="1473835" algn="l"/>
                <a:tab pos="1743710" algn="l"/>
                <a:tab pos="2013585" algn="l"/>
                <a:tab pos="2283460" algn="l"/>
                <a:tab pos="2531110" algn="l"/>
              </a:tabLst>
            </a:pPr>
            <a:r>
              <a:rPr sz="650" spc="-25" dirty="0">
                <a:solidFill>
                  <a:srgbClr val="231F20"/>
                </a:solidFill>
                <a:latin typeface="Arial MT"/>
                <a:cs typeface="Arial MT"/>
              </a:rPr>
              <a:t>10</a:t>
            </a:r>
            <a:r>
              <a:rPr sz="650" dirty="0">
                <a:solidFill>
                  <a:srgbClr val="231F20"/>
                </a:solidFill>
                <a:latin typeface="Arial MT"/>
                <a:cs typeface="Arial MT"/>
              </a:rPr>
              <a:t>	</a:t>
            </a:r>
            <a:r>
              <a:rPr sz="650" spc="-25" dirty="0">
                <a:solidFill>
                  <a:srgbClr val="231F20"/>
                </a:solidFill>
                <a:latin typeface="Arial MT"/>
                <a:cs typeface="Arial MT"/>
              </a:rPr>
              <a:t>20</a:t>
            </a:r>
            <a:r>
              <a:rPr sz="650" dirty="0">
                <a:solidFill>
                  <a:srgbClr val="231F20"/>
                </a:solidFill>
                <a:latin typeface="Arial MT"/>
                <a:cs typeface="Arial MT"/>
              </a:rPr>
              <a:t>	</a:t>
            </a:r>
            <a:r>
              <a:rPr sz="650" spc="-25" dirty="0">
                <a:solidFill>
                  <a:srgbClr val="231F20"/>
                </a:solidFill>
                <a:latin typeface="Arial MT"/>
                <a:cs typeface="Arial MT"/>
              </a:rPr>
              <a:t>30</a:t>
            </a:r>
            <a:r>
              <a:rPr sz="650" dirty="0">
                <a:solidFill>
                  <a:srgbClr val="231F20"/>
                </a:solidFill>
                <a:latin typeface="Arial MT"/>
                <a:cs typeface="Arial MT"/>
              </a:rPr>
              <a:t>	</a:t>
            </a:r>
            <a:r>
              <a:rPr sz="650" spc="-25" dirty="0">
                <a:solidFill>
                  <a:srgbClr val="231F20"/>
                </a:solidFill>
                <a:latin typeface="Arial MT"/>
                <a:cs typeface="Arial MT"/>
              </a:rPr>
              <a:t>40</a:t>
            </a:r>
            <a:r>
              <a:rPr sz="650" dirty="0">
                <a:solidFill>
                  <a:srgbClr val="231F20"/>
                </a:solidFill>
                <a:latin typeface="Arial MT"/>
                <a:cs typeface="Arial MT"/>
              </a:rPr>
              <a:t>	</a:t>
            </a:r>
            <a:r>
              <a:rPr sz="650" spc="-25" dirty="0">
                <a:solidFill>
                  <a:srgbClr val="231F20"/>
                </a:solidFill>
                <a:latin typeface="Arial MT"/>
                <a:cs typeface="Arial MT"/>
              </a:rPr>
              <a:t>50</a:t>
            </a:r>
            <a:r>
              <a:rPr sz="650" dirty="0">
                <a:solidFill>
                  <a:srgbClr val="231F20"/>
                </a:solidFill>
                <a:latin typeface="Arial MT"/>
                <a:cs typeface="Arial MT"/>
              </a:rPr>
              <a:t>	</a:t>
            </a:r>
            <a:r>
              <a:rPr sz="650" spc="-25" dirty="0">
                <a:solidFill>
                  <a:srgbClr val="231F20"/>
                </a:solidFill>
                <a:latin typeface="Arial MT"/>
                <a:cs typeface="Arial MT"/>
              </a:rPr>
              <a:t>60</a:t>
            </a:r>
            <a:r>
              <a:rPr sz="650" dirty="0">
                <a:solidFill>
                  <a:srgbClr val="231F20"/>
                </a:solidFill>
                <a:latin typeface="Arial MT"/>
                <a:cs typeface="Arial MT"/>
              </a:rPr>
              <a:t>	</a:t>
            </a:r>
            <a:r>
              <a:rPr sz="650" spc="-25" dirty="0">
                <a:solidFill>
                  <a:srgbClr val="231F20"/>
                </a:solidFill>
                <a:latin typeface="Arial MT"/>
                <a:cs typeface="Arial MT"/>
              </a:rPr>
              <a:t>70</a:t>
            </a:r>
            <a:r>
              <a:rPr sz="650" dirty="0">
                <a:solidFill>
                  <a:srgbClr val="231F20"/>
                </a:solidFill>
                <a:latin typeface="Arial MT"/>
                <a:cs typeface="Arial MT"/>
              </a:rPr>
              <a:t>	</a:t>
            </a:r>
            <a:r>
              <a:rPr sz="650" spc="-25" dirty="0">
                <a:solidFill>
                  <a:srgbClr val="231F20"/>
                </a:solidFill>
                <a:latin typeface="Arial MT"/>
                <a:cs typeface="Arial MT"/>
              </a:rPr>
              <a:t>80</a:t>
            </a:r>
            <a:r>
              <a:rPr sz="650" dirty="0">
                <a:solidFill>
                  <a:srgbClr val="231F20"/>
                </a:solidFill>
                <a:latin typeface="Arial MT"/>
                <a:cs typeface="Arial MT"/>
              </a:rPr>
              <a:t>	</a:t>
            </a:r>
            <a:r>
              <a:rPr sz="650" spc="-25" dirty="0">
                <a:solidFill>
                  <a:srgbClr val="231F20"/>
                </a:solidFill>
                <a:latin typeface="Arial MT"/>
                <a:cs typeface="Arial MT"/>
              </a:rPr>
              <a:t>90</a:t>
            </a:r>
            <a:r>
              <a:rPr sz="650" dirty="0">
                <a:solidFill>
                  <a:srgbClr val="231F20"/>
                </a:solidFill>
                <a:latin typeface="Arial MT"/>
                <a:cs typeface="Arial MT"/>
              </a:rPr>
              <a:t>	</a:t>
            </a:r>
            <a:r>
              <a:rPr sz="650" spc="-25" dirty="0">
                <a:solidFill>
                  <a:srgbClr val="231F20"/>
                </a:solidFill>
                <a:latin typeface="Arial MT"/>
                <a:cs typeface="Arial MT"/>
              </a:rPr>
              <a:t>100</a:t>
            </a:r>
            <a:endParaRPr sz="650">
              <a:latin typeface="Arial MT"/>
              <a:cs typeface="Arial MT"/>
            </a:endParaRPr>
          </a:p>
          <a:p>
            <a:pPr marL="12700">
              <a:lnSpc>
                <a:spcPct val="100000"/>
              </a:lnSpc>
              <a:spcBef>
                <a:spcPts val="484"/>
              </a:spcBef>
            </a:pPr>
            <a:r>
              <a:rPr sz="650" b="1" dirty="0">
                <a:solidFill>
                  <a:srgbClr val="231F20"/>
                </a:solidFill>
                <a:latin typeface="Arial"/>
                <a:cs typeface="Arial"/>
              </a:rPr>
              <a:t>GDP</a:t>
            </a:r>
            <a:r>
              <a:rPr sz="650" b="1" spc="-15" dirty="0">
                <a:solidFill>
                  <a:srgbClr val="231F20"/>
                </a:solidFill>
                <a:latin typeface="Arial"/>
                <a:cs typeface="Arial"/>
              </a:rPr>
              <a:t> </a:t>
            </a:r>
            <a:r>
              <a:rPr sz="650" b="1" dirty="0">
                <a:solidFill>
                  <a:srgbClr val="231F20"/>
                </a:solidFill>
                <a:latin typeface="Arial"/>
                <a:cs typeface="Arial"/>
              </a:rPr>
              <a:t>Per</a:t>
            </a:r>
            <a:r>
              <a:rPr sz="650" b="1" spc="-15" dirty="0">
                <a:solidFill>
                  <a:srgbClr val="231F20"/>
                </a:solidFill>
                <a:latin typeface="Arial"/>
                <a:cs typeface="Arial"/>
              </a:rPr>
              <a:t> </a:t>
            </a:r>
            <a:r>
              <a:rPr sz="650" b="1" spc="-10" dirty="0">
                <a:solidFill>
                  <a:srgbClr val="231F20"/>
                </a:solidFill>
                <a:latin typeface="Arial"/>
                <a:cs typeface="Arial"/>
              </a:rPr>
              <a:t>Capita</a:t>
            </a:r>
            <a:r>
              <a:rPr sz="650" b="1" spc="-15" dirty="0">
                <a:solidFill>
                  <a:srgbClr val="231F20"/>
                </a:solidFill>
                <a:latin typeface="Arial"/>
                <a:cs typeface="Arial"/>
              </a:rPr>
              <a:t> </a:t>
            </a:r>
            <a:r>
              <a:rPr sz="650" b="1" dirty="0">
                <a:solidFill>
                  <a:srgbClr val="231F20"/>
                </a:solidFill>
                <a:latin typeface="Arial"/>
                <a:cs typeface="Arial"/>
              </a:rPr>
              <a:t>in</a:t>
            </a:r>
            <a:r>
              <a:rPr sz="650" b="1" spc="-10" dirty="0">
                <a:solidFill>
                  <a:srgbClr val="231F20"/>
                </a:solidFill>
                <a:latin typeface="Arial"/>
                <a:cs typeface="Arial"/>
              </a:rPr>
              <a:t> </a:t>
            </a:r>
            <a:r>
              <a:rPr sz="650" b="1" dirty="0">
                <a:solidFill>
                  <a:srgbClr val="231F20"/>
                </a:solidFill>
                <a:latin typeface="Arial"/>
                <a:cs typeface="Arial"/>
              </a:rPr>
              <a:t>2017</a:t>
            </a:r>
            <a:r>
              <a:rPr sz="650" b="1" spc="-15" dirty="0">
                <a:solidFill>
                  <a:srgbClr val="231F20"/>
                </a:solidFill>
                <a:latin typeface="Arial"/>
                <a:cs typeface="Arial"/>
              </a:rPr>
              <a:t> </a:t>
            </a:r>
            <a:r>
              <a:rPr sz="650" b="1" spc="-10" dirty="0">
                <a:solidFill>
                  <a:srgbClr val="231F20"/>
                </a:solidFill>
                <a:latin typeface="Arial"/>
                <a:cs typeface="Arial"/>
              </a:rPr>
              <a:t>PPP</a:t>
            </a:r>
            <a:r>
              <a:rPr sz="650" b="1" spc="-15" dirty="0">
                <a:solidFill>
                  <a:srgbClr val="231F20"/>
                </a:solidFill>
                <a:latin typeface="Arial"/>
                <a:cs typeface="Arial"/>
              </a:rPr>
              <a:t> </a:t>
            </a:r>
            <a:r>
              <a:rPr sz="650" b="1" dirty="0">
                <a:solidFill>
                  <a:srgbClr val="231F20"/>
                </a:solidFill>
                <a:latin typeface="Arial"/>
                <a:cs typeface="Arial"/>
              </a:rPr>
              <a:t>US</a:t>
            </a:r>
            <a:r>
              <a:rPr sz="650" b="1" spc="-10" dirty="0">
                <a:solidFill>
                  <a:srgbClr val="231F20"/>
                </a:solidFill>
                <a:latin typeface="Arial"/>
                <a:cs typeface="Arial"/>
              </a:rPr>
              <a:t> Dollars</a:t>
            </a:r>
            <a:r>
              <a:rPr sz="650" b="1" spc="-15" dirty="0">
                <a:solidFill>
                  <a:srgbClr val="231F20"/>
                </a:solidFill>
                <a:latin typeface="Arial"/>
                <a:cs typeface="Arial"/>
              </a:rPr>
              <a:t> </a:t>
            </a:r>
            <a:r>
              <a:rPr sz="650" b="1" spc="-10" dirty="0">
                <a:solidFill>
                  <a:srgbClr val="231F20"/>
                </a:solidFill>
                <a:latin typeface="Arial"/>
                <a:cs typeface="Arial"/>
              </a:rPr>
              <a:t>(Grouped</a:t>
            </a:r>
            <a:r>
              <a:rPr sz="650" b="1" spc="-15" dirty="0">
                <a:solidFill>
                  <a:srgbClr val="231F20"/>
                </a:solidFill>
                <a:latin typeface="Arial"/>
                <a:cs typeface="Arial"/>
              </a:rPr>
              <a:t> </a:t>
            </a:r>
            <a:r>
              <a:rPr sz="650" b="1" dirty="0">
                <a:solidFill>
                  <a:srgbClr val="231F20"/>
                </a:solidFill>
                <a:latin typeface="Arial"/>
                <a:cs typeface="Arial"/>
              </a:rPr>
              <a:t>10%</a:t>
            </a:r>
            <a:r>
              <a:rPr sz="650" b="1" spc="-10" dirty="0">
                <a:solidFill>
                  <a:srgbClr val="231F20"/>
                </a:solidFill>
                <a:latin typeface="Arial"/>
                <a:cs typeface="Arial"/>
              </a:rPr>
              <a:t> Percentiles)</a:t>
            </a:r>
            <a:endParaRPr sz="650">
              <a:latin typeface="Arial"/>
              <a:cs typeface="Arial"/>
            </a:endParaRPr>
          </a:p>
        </p:txBody>
      </p:sp>
      <p:sp>
        <p:nvSpPr>
          <p:cNvPr id="29" name="object 29"/>
          <p:cNvSpPr txBox="1"/>
          <p:nvPr/>
        </p:nvSpPr>
        <p:spPr>
          <a:xfrm>
            <a:off x="867230" y="738403"/>
            <a:ext cx="184150" cy="1482090"/>
          </a:xfrm>
          <a:prstGeom prst="rect">
            <a:avLst/>
          </a:prstGeom>
        </p:spPr>
        <p:txBody>
          <a:bodyPr vert="horz" wrap="square" lIns="0" tIns="11430" rIns="0" bIns="0" rtlCol="0">
            <a:spAutoFit/>
          </a:bodyPr>
          <a:lstStyle/>
          <a:p>
            <a:pPr marL="12700">
              <a:lnSpc>
                <a:spcPct val="100000"/>
              </a:lnSpc>
              <a:spcBef>
                <a:spcPts val="90"/>
              </a:spcBef>
            </a:pPr>
            <a:r>
              <a:rPr sz="650" spc="-20" dirty="0">
                <a:solidFill>
                  <a:srgbClr val="231F20"/>
                </a:solidFill>
                <a:latin typeface="Arial MT"/>
                <a:cs typeface="Arial MT"/>
              </a:rPr>
              <a:t>0.06</a:t>
            </a:r>
            <a:endParaRPr sz="650">
              <a:latin typeface="Arial MT"/>
              <a:cs typeface="Arial MT"/>
            </a:endParaRPr>
          </a:p>
          <a:p>
            <a:pPr>
              <a:lnSpc>
                <a:spcPct val="100000"/>
              </a:lnSpc>
              <a:spcBef>
                <a:spcPts val="610"/>
              </a:spcBef>
            </a:pPr>
            <a:endParaRPr sz="650">
              <a:latin typeface="Arial MT"/>
              <a:cs typeface="Arial MT"/>
            </a:endParaRPr>
          </a:p>
          <a:p>
            <a:pPr marL="12700">
              <a:lnSpc>
                <a:spcPct val="100000"/>
              </a:lnSpc>
            </a:pPr>
            <a:r>
              <a:rPr sz="650" spc="-20" dirty="0">
                <a:solidFill>
                  <a:srgbClr val="231F20"/>
                </a:solidFill>
                <a:latin typeface="Arial MT"/>
                <a:cs typeface="Arial MT"/>
              </a:rPr>
              <a:t>0.05</a:t>
            </a:r>
            <a:endParaRPr sz="650">
              <a:latin typeface="Arial MT"/>
              <a:cs typeface="Arial MT"/>
            </a:endParaRPr>
          </a:p>
          <a:p>
            <a:pPr>
              <a:lnSpc>
                <a:spcPct val="100000"/>
              </a:lnSpc>
              <a:spcBef>
                <a:spcPts val="610"/>
              </a:spcBef>
            </a:pPr>
            <a:endParaRPr sz="650">
              <a:latin typeface="Arial MT"/>
              <a:cs typeface="Arial MT"/>
            </a:endParaRPr>
          </a:p>
          <a:p>
            <a:pPr marL="12700">
              <a:lnSpc>
                <a:spcPct val="100000"/>
              </a:lnSpc>
              <a:spcBef>
                <a:spcPts val="5"/>
              </a:spcBef>
            </a:pPr>
            <a:r>
              <a:rPr sz="650" spc="-20" dirty="0">
                <a:solidFill>
                  <a:srgbClr val="231F20"/>
                </a:solidFill>
                <a:latin typeface="Arial MT"/>
                <a:cs typeface="Arial MT"/>
              </a:rPr>
              <a:t>0.04</a:t>
            </a:r>
            <a:endParaRPr sz="650">
              <a:latin typeface="Arial MT"/>
              <a:cs typeface="Arial MT"/>
            </a:endParaRPr>
          </a:p>
          <a:p>
            <a:pPr>
              <a:lnSpc>
                <a:spcPct val="100000"/>
              </a:lnSpc>
              <a:spcBef>
                <a:spcPts val="610"/>
              </a:spcBef>
            </a:pPr>
            <a:endParaRPr sz="650">
              <a:latin typeface="Arial MT"/>
              <a:cs typeface="Arial MT"/>
            </a:endParaRPr>
          </a:p>
          <a:p>
            <a:pPr marL="12700">
              <a:lnSpc>
                <a:spcPct val="100000"/>
              </a:lnSpc>
            </a:pPr>
            <a:r>
              <a:rPr sz="650" spc="-20" dirty="0">
                <a:solidFill>
                  <a:srgbClr val="231F20"/>
                </a:solidFill>
                <a:latin typeface="Arial MT"/>
                <a:cs typeface="Arial MT"/>
              </a:rPr>
              <a:t>0.03</a:t>
            </a:r>
            <a:endParaRPr sz="650">
              <a:latin typeface="Arial MT"/>
              <a:cs typeface="Arial MT"/>
            </a:endParaRPr>
          </a:p>
          <a:p>
            <a:pPr>
              <a:lnSpc>
                <a:spcPct val="100000"/>
              </a:lnSpc>
              <a:spcBef>
                <a:spcPts val="610"/>
              </a:spcBef>
            </a:pPr>
            <a:endParaRPr sz="650">
              <a:latin typeface="Arial MT"/>
              <a:cs typeface="Arial MT"/>
            </a:endParaRPr>
          </a:p>
          <a:p>
            <a:pPr marL="12700">
              <a:lnSpc>
                <a:spcPct val="100000"/>
              </a:lnSpc>
            </a:pPr>
            <a:r>
              <a:rPr sz="650" spc="-20" dirty="0">
                <a:solidFill>
                  <a:srgbClr val="231F20"/>
                </a:solidFill>
                <a:latin typeface="Arial MT"/>
                <a:cs typeface="Arial MT"/>
              </a:rPr>
              <a:t>0.02</a:t>
            </a:r>
            <a:endParaRPr sz="650">
              <a:latin typeface="Arial MT"/>
              <a:cs typeface="Arial MT"/>
            </a:endParaRPr>
          </a:p>
          <a:p>
            <a:pPr>
              <a:lnSpc>
                <a:spcPct val="100000"/>
              </a:lnSpc>
              <a:spcBef>
                <a:spcPts val="615"/>
              </a:spcBef>
            </a:pPr>
            <a:endParaRPr sz="650">
              <a:latin typeface="Arial MT"/>
              <a:cs typeface="Arial MT"/>
            </a:endParaRPr>
          </a:p>
          <a:p>
            <a:pPr marL="12700">
              <a:lnSpc>
                <a:spcPct val="100000"/>
              </a:lnSpc>
            </a:pPr>
            <a:r>
              <a:rPr sz="650" spc="-20" dirty="0">
                <a:solidFill>
                  <a:srgbClr val="231F20"/>
                </a:solidFill>
                <a:latin typeface="Arial MT"/>
                <a:cs typeface="Arial MT"/>
              </a:rPr>
              <a:t>0.01</a:t>
            </a:r>
            <a:endParaRPr sz="650">
              <a:latin typeface="Arial MT"/>
              <a:cs typeface="Arial MT"/>
            </a:endParaRPr>
          </a:p>
        </p:txBody>
      </p:sp>
      <p:sp>
        <p:nvSpPr>
          <p:cNvPr id="30" name="object 30"/>
          <p:cNvSpPr txBox="1"/>
          <p:nvPr/>
        </p:nvSpPr>
        <p:spPr>
          <a:xfrm>
            <a:off x="710530" y="879591"/>
            <a:ext cx="122555" cy="1344295"/>
          </a:xfrm>
          <a:prstGeom prst="rect">
            <a:avLst/>
          </a:prstGeom>
        </p:spPr>
        <p:txBody>
          <a:bodyPr vert="vert270" wrap="square" lIns="0" tIns="8255" rIns="0" bIns="0" rtlCol="0">
            <a:spAutoFit/>
          </a:bodyPr>
          <a:lstStyle/>
          <a:p>
            <a:pPr marL="12700">
              <a:lnSpc>
                <a:spcPct val="100000"/>
              </a:lnSpc>
              <a:spcBef>
                <a:spcPts val="65"/>
              </a:spcBef>
            </a:pPr>
            <a:r>
              <a:rPr sz="650" b="1" spc="-10" dirty="0">
                <a:solidFill>
                  <a:srgbClr val="231F20"/>
                </a:solidFill>
                <a:latin typeface="Arial"/>
                <a:cs typeface="Arial"/>
              </a:rPr>
              <a:t>Probability</a:t>
            </a:r>
            <a:r>
              <a:rPr sz="650" b="1" dirty="0">
                <a:solidFill>
                  <a:srgbClr val="231F20"/>
                </a:solidFill>
                <a:latin typeface="Arial"/>
                <a:cs typeface="Arial"/>
              </a:rPr>
              <a:t> of</a:t>
            </a:r>
            <a:r>
              <a:rPr sz="650" b="1" spc="5" dirty="0">
                <a:solidFill>
                  <a:srgbClr val="231F20"/>
                </a:solidFill>
                <a:latin typeface="Arial"/>
                <a:cs typeface="Arial"/>
              </a:rPr>
              <a:t> </a:t>
            </a:r>
            <a:r>
              <a:rPr sz="650" b="1" dirty="0">
                <a:solidFill>
                  <a:srgbClr val="231F20"/>
                </a:solidFill>
                <a:latin typeface="Arial"/>
                <a:cs typeface="Arial"/>
              </a:rPr>
              <a:t>a</a:t>
            </a:r>
            <a:r>
              <a:rPr sz="650" b="1" spc="5" dirty="0">
                <a:solidFill>
                  <a:srgbClr val="231F20"/>
                </a:solidFill>
                <a:latin typeface="Arial"/>
                <a:cs typeface="Arial"/>
              </a:rPr>
              <a:t> </a:t>
            </a:r>
            <a:r>
              <a:rPr sz="650" b="1" spc="-10" dirty="0">
                <a:solidFill>
                  <a:srgbClr val="231F20"/>
                </a:solidFill>
                <a:latin typeface="Arial"/>
                <a:cs typeface="Arial"/>
              </a:rPr>
              <a:t>Regime</a:t>
            </a:r>
            <a:r>
              <a:rPr sz="650" b="1" spc="5" dirty="0">
                <a:solidFill>
                  <a:srgbClr val="231F20"/>
                </a:solidFill>
                <a:latin typeface="Arial"/>
                <a:cs typeface="Arial"/>
              </a:rPr>
              <a:t> </a:t>
            </a:r>
            <a:r>
              <a:rPr sz="650" b="1" spc="-10" dirty="0">
                <a:solidFill>
                  <a:srgbClr val="231F20"/>
                </a:solidFill>
                <a:latin typeface="Arial"/>
                <a:cs typeface="Arial"/>
              </a:rPr>
              <a:t>Transition</a:t>
            </a:r>
            <a:endParaRPr sz="650">
              <a:latin typeface="Arial"/>
              <a:cs typeface="Arial"/>
            </a:endParaRPr>
          </a:p>
        </p:txBody>
      </p:sp>
      <p:grpSp>
        <p:nvGrpSpPr>
          <p:cNvPr id="31" name="object 31"/>
          <p:cNvGrpSpPr/>
          <p:nvPr/>
        </p:nvGrpSpPr>
        <p:grpSpPr>
          <a:xfrm>
            <a:off x="1355763" y="782944"/>
            <a:ext cx="2456180" cy="1651000"/>
            <a:chOff x="1355763" y="782944"/>
            <a:chExt cx="2456180" cy="1651000"/>
          </a:xfrm>
        </p:grpSpPr>
        <p:sp>
          <p:nvSpPr>
            <p:cNvPr id="32" name="object 32"/>
            <p:cNvSpPr/>
            <p:nvPr/>
          </p:nvSpPr>
          <p:spPr>
            <a:xfrm>
              <a:off x="1366535" y="1662393"/>
              <a:ext cx="2431415" cy="763905"/>
            </a:xfrm>
            <a:custGeom>
              <a:avLst/>
              <a:gdLst/>
              <a:ahLst/>
              <a:cxnLst/>
              <a:rect l="l" t="t" r="r" b="b"/>
              <a:pathLst>
                <a:path w="2431415" h="763905">
                  <a:moveTo>
                    <a:pt x="0" y="243504"/>
                  </a:moveTo>
                  <a:lnTo>
                    <a:pt x="278292" y="260400"/>
                  </a:lnTo>
                  <a:lnTo>
                    <a:pt x="545663" y="34787"/>
                  </a:lnTo>
                  <a:lnTo>
                    <a:pt x="816000" y="19872"/>
                  </a:lnTo>
                  <a:lnTo>
                    <a:pt x="1086347" y="23845"/>
                  </a:lnTo>
                  <a:lnTo>
                    <a:pt x="1350731" y="0"/>
                  </a:lnTo>
                  <a:lnTo>
                    <a:pt x="1622064" y="273324"/>
                  </a:lnTo>
                  <a:lnTo>
                    <a:pt x="1890420" y="61620"/>
                  </a:lnTo>
                  <a:lnTo>
                    <a:pt x="2159772" y="304129"/>
                  </a:lnTo>
                  <a:lnTo>
                    <a:pt x="2431115" y="763635"/>
                  </a:lnTo>
                </a:path>
              </a:pathLst>
            </a:custGeom>
            <a:ln w="7620">
              <a:solidFill>
                <a:srgbClr val="231F20"/>
              </a:solidFill>
            </a:ln>
          </p:spPr>
          <p:txBody>
            <a:bodyPr wrap="square" lIns="0" tIns="0" rIns="0" bIns="0" rtlCol="0"/>
            <a:lstStyle/>
            <a:p>
              <a:endParaRPr/>
            </a:p>
          </p:txBody>
        </p:sp>
        <p:sp>
          <p:nvSpPr>
            <p:cNvPr id="33" name="object 33"/>
            <p:cNvSpPr/>
            <p:nvPr/>
          </p:nvSpPr>
          <p:spPr>
            <a:xfrm>
              <a:off x="1355763" y="782954"/>
              <a:ext cx="2456180" cy="1651000"/>
            </a:xfrm>
            <a:custGeom>
              <a:avLst/>
              <a:gdLst/>
              <a:ahLst/>
              <a:cxnLst/>
              <a:rect l="l" t="t" r="r" b="b"/>
              <a:pathLst>
                <a:path w="2456179" h="1651000">
                  <a:moveTo>
                    <a:pt x="27495" y="6146"/>
                  </a:moveTo>
                  <a:lnTo>
                    <a:pt x="21336" y="0"/>
                  </a:lnTo>
                  <a:lnTo>
                    <a:pt x="6146" y="0"/>
                  </a:lnTo>
                  <a:lnTo>
                    <a:pt x="0" y="6146"/>
                  </a:lnTo>
                  <a:lnTo>
                    <a:pt x="0" y="21336"/>
                  </a:lnTo>
                  <a:lnTo>
                    <a:pt x="6146" y="27482"/>
                  </a:lnTo>
                  <a:lnTo>
                    <a:pt x="21336" y="27482"/>
                  </a:lnTo>
                  <a:lnTo>
                    <a:pt x="27495" y="21336"/>
                  </a:lnTo>
                  <a:lnTo>
                    <a:pt x="27495" y="13741"/>
                  </a:lnTo>
                  <a:lnTo>
                    <a:pt x="27495" y="6146"/>
                  </a:lnTo>
                  <a:close/>
                </a:path>
                <a:path w="2456179" h="1651000">
                  <a:moveTo>
                    <a:pt x="29654" y="1116520"/>
                  </a:moveTo>
                  <a:lnTo>
                    <a:pt x="23495" y="1110361"/>
                  </a:lnTo>
                  <a:lnTo>
                    <a:pt x="8305" y="1110361"/>
                  </a:lnTo>
                  <a:lnTo>
                    <a:pt x="2146" y="1116520"/>
                  </a:lnTo>
                  <a:lnTo>
                    <a:pt x="2146" y="1131697"/>
                  </a:lnTo>
                  <a:lnTo>
                    <a:pt x="8305" y="1137856"/>
                  </a:lnTo>
                  <a:lnTo>
                    <a:pt x="23495" y="1137856"/>
                  </a:lnTo>
                  <a:lnTo>
                    <a:pt x="29654" y="1131697"/>
                  </a:lnTo>
                  <a:lnTo>
                    <a:pt x="29654" y="1124102"/>
                  </a:lnTo>
                  <a:lnTo>
                    <a:pt x="29654" y="1116520"/>
                  </a:lnTo>
                  <a:close/>
                </a:path>
                <a:path w="2456179" h="1651000">
                  <a:moveTo>
                    <a:pt x="301155" y="1132154"/>
                  </a:moveTo>
                  <a:lnTo>
                    <a:pt x="295008" y="1125994"/>
                  </a:lnTo>
                  <a:lnTo>
                    <a:pt x="279819" y="1125994"/>
                  </a:lnTo>
                  <a:lnTo>
                    <a:pt x="273659" y="1132154"/>
                  </a:lnTo>
                  <a:lnTo>
                    <a:pt x="273659" y="1147330"/>
                  </a:lnTo>
                  <a:lnTo>
                    <a:pt x="279819" y="1153490"/>
                  </a:lnTo>
                  <a:lnTo>
                    <a:pt x="295008" y="1153490"/>
                  </a:lnTo>
                  <a:lnTo>
                    <a:pt x="301155" y="1147330"/>
                  </a:lnTo>
                  <a:lnTo>
                    <a:pt x="301155" y="1139748"/>
                  </a:lnTo>
                  <a:lnTo>
                    <a:pt x="301155" y="1132154"/>
                  </a:lnTo>
                  <a:close/>
                </a:path>
                <a:path w="2456179" h="1651000">
                  <a:moveTo>
                    <a:pt x="301155" y="232968"/>
                  </a:moveTo>
                  <a:lnTo>
                    <a:pt x="295008" y="226809"/>
                  </a:lnTo>
                  <a:lnTo>
                    <a:pt x="279819" y="226809"/>
                  </a:lnTo>
                  <a:lnTo>
                    <a:pt x="273659" y="232968"/>
                  </a:lnTo>
                  <a:lnTo>
                    <a:pt x="273659" y="248145"/>
                  </a:lnTo>
                  <a:lnTo>
                    <a:pt x="279819" y="254304"/>
                  </a:lnTo>
                  <a:lnTo>
                    <a:pt x="295008" y="254304"/>
                  </a:lnTo>
                  <a:lnTo>
                    <a:pt x="301155" y="248145"/>
                  </a:lnTo>
                  <a:lnTo>
                    <a:pt x="301155" y="240563"/>
                  </a:lnTo>
                  <a:lnTo>
                    <a:pt x="301155" y="232968"/>
                  </a:lnTo>
                  <a:close/>
                </a:path>
                <a:path w="2456179" h="1651000">
                  <a:moveTo>
                    <a:pt x="569518" y="246722"/>
                  </a:moveTo>
                  <a:lnTo>
                    <a:pt x="563359" y="240563"/>
                  </a:lnTo>
                  <a:lnTo>
                    <a:pt x="548170" y="240563"/>
                  </a:lnTo>
                  <a:lnTo>
                    <a:pt x="542010" y="246722"/>
                  </a:lnTo>
                  <a:lnTo>
                    <a:pt x="542010" y="261899"/>
                  </a:lnTo>
                  <a:lnTo>
                    <a:pt x="548170" y="268058"/>
                  </a:lnTo>
                  <a:lnTo>
                    <a:pt x="563359" y="268058"/>
                  </a:lnTo>
                  <a:lnTo>
                    <a:pt x="569518" y="261899"/>
                  </a:lnTo>
                  <a:lnTo>
                    <a:pt x="569518" y="254304"/>
                  </a:lnTo>
                  <a:lnTo>
                    <a:pt x="569518" y="246722"/>
                  </a:lnTo>
                  <a:close/>
                </a:path>
                <a:path w="2456179" h="1651000">
                  <a:moveTo>
                    <a:pt x="570179" y="906640"/>
                  </a:moveTo>
                  <a:lnTo>
                    <a:pt x="564019" y="900480"/>
                  </a:lnTo>
                  <a:lnTo>
                    <a:pt x="548830" y="900480"/>
                  </a:lnTo>
                  <a:lnTo>
                    <a:pt x="542671" y="906640"/>
                  </a:lnTo>
                  <a:lnTo>
                    <a:pt x="542671" y="921816"/>
                  </a:lnTo>
                  <a:lnTo>
                    <a:pt x="548830" y="927976"/>
                  </a:lnTo>
                  <a:lnTo>
                    <a:pt x="564019" y="927976"/>
                  </a:lnTo>
                  <a:lnTo>
                    <a:pt x="570179" y="921816"/>
                  </a:lnTo>
                  <a:lnTo>
                    <a:pt x="570179" y="914222"/>
                  </a:lnTo>
                  <a:lnTo>
                    <a:pt x="570179" y="906640"/>
                  </a:lnTo>
                  <a:close/>
                </a:path>
                <a:path w="2456179" h="1651000">
                  <a:moveTo>
                    <a:pt x="831913" y="393814"/>
                  </a:moveTo>
                  <a:lnTo>
                    <a:pt x="825754" y="387654"/>
                  </a:lnTo>
                  <a:lnTo>
                    <a:pt x="810564" y="387654"/>
                  </a:lnTo>
                  <a:lnTo>
                    <a:pt x="804405" y="393814"/>
                  </a:lnTo>
                  <a:lnTo>
                    <a:pt x="804405" y="408990"/>
                  </a:lnTo>
                  <a:lnTo>
                    <a:pt x="810564" y="415150"/>
                  </a:lnTo>
                  <a:lnTo>
                    <a:pt x="825754" y="415150"/>
                  </a:lnTo>
                  <a:lnTo>
                    <a:pt x="831913" y="408990"/>
                  </a:lnTo>
                  <a:lnTo>
                    <a:pt x="831913" y="401408"/>
                  </a:lnTo>
                  <a:lnTo>
                    <a:pt x="831913" y="393814"/>
                  </a:lnTo>
                  <a:close/>
                </a:path>
                <a:path w="2456179" h="1651000">
                  <a:moveTo>
                    <a:pt x="837539" y="892886"/>
                  </a:moveTo>
                  <a:lnTo>
                    <a:pt x="831380" y="886726"/>
                  </a:lnTo>
                  <a:lnTo>
                    <a:pt x="816190" y="886726"/>
                  </a:lnTo>
                  <a:lnTo>
                    <a:pt x="810031" y="892886"/>
                  </a:lnTo>
                  <a:lnTo>
                    <a:pt x="810031" y="908062"/>
                  </a:lnTo>
                  <a:lnTo>
                    <a:pt x="816190" y="914222"/>
                  </a:lnTo>
                  <a:lnTo>
                    <a:pt x="831380" y="914222"/>
                  </a:lnTo>
                  <a:lnTo>
                    <a:pt x="837539" y="908062"/>
                  </a:lnTo>
                  <a:lnTo>
                    <a:pt x="837539" y="900480"/>
                  </a:lnTo>
                  <a:lnTo>
                    <a:pt x="837539" y="892886"/>
                  </a:lnTo>
                  <a:close/>
                </a:path>
                <a:path w="2456179" h="1651000">
                  <a:moveTo>
                    <a:pt x="1109865" y="1267421"/>
                  </a:moveTo>
                  <a:lnTo>
                    <a:pt x="1103706" y="1261262"/>
                  </a:lnTo>
                  <a:lnTo>
                    <a:pt x="1088517" y="1261262"/>
                  </a:lnTo>
                  <a:lnTo>
                    <a:pt x="1082370" y="1267421"/>
                  </a:lnTo>
                  <a:lnTo>
                    <a:pt x="1082370" y="1282598"/>
                  </a:lnTo>
                  <a:lnTo>
                    <a:pt x="1088517" y="1288757"/>
                  </a:lnTo>
                  <a:lnTo>
                    <a:pt x="1103706" y="1288757"/>
                  </a:lnTo>
                  <a:lnTo>
                    <a:pt x="1109865" y="1282598"/>
                  </a:lnTo>
                  <a:lnTo>
                    <a:pt x="1109865" y="1275016"/>
                  </a:lnTo>
                  <a:lnTo>
                    <a:pt x="1109865" y="1267421"/>
                  </a:lnTo>
                  <a:close/>
                </a:path>
                <a:path w="2456179" h="1651000">
                  <a:moveTo>
                    <a:pt x="1109865" y="897521"/>
                  </a:moveTo>
                  <a:lnTo>
                    <a:pt x="1103706" y="891374"/>
                  </a:lnTo>
                  <a:lnTo>
                    <a:pt x="1088517" y="891374"/>
                  </a:lnTo>
                  <a:lnTo>
                    <a:pt x="1082370" y="897521"/>
                  </a:lnTo>
                  <a:lnTo>
                    <a:pt x="1082370" y="912710"/>
                  </a:lnTo>
                  <a:lnTo>
                    <a:pt x="1088517" y="918857"/>
                  </a:lnTo>
                  <a:lnTo>
                    <a:pt x="1103706" y="918857"/>
                  </a:lnTo>
                  <a:lnTo>
                    <a:pt x="1109865" y="912710"/>
                  </a:lnTo>
                  <a:lnTo>
                    <a:pt x="1109865" y="905116"/>
                  </a:lnTo>
                  <a:lnTo>
                    <a:pt x="1109865" y="897521"/>
                  </a:lnTo>
                  <a:close/>
                </a:path>
                <a:path w="2456179" h="1651000">
                  <a:moveTo>
                    <a:pt x="1375244" y="871855"/>
                  </a:moveTo>
                  <a:lnTo>
                    <a:pt x="1369085" y="865695"/>
                  </a:lnTo>
                  <a:lnTo>
                    <a:pt x="1353896" y="865695"/>
                  </a:lnTo>
                  <a:lnTo>
                    <a:pt x="1347736" y="871855"/>
                  </a:lnTo>
                  <a:lnTo>
                    <a:pt x="1347736" y="887031"/>
                  </a:lnTo>
                  <a:lnTo>
                    <a:pt x="1353896" y="893191"/>
                  </a:lnTo>
                  <a:lnTo>
                    <a:pt x="1369085" y="893191"/>
                  </a:lnTo>
                  <a:lnTo>
                    <a:pt x="1375244" y="887031"/>
                  </a:lnTo>
                  <a:lnTo>
                    <a:pt x="1375244" y="879436"/>
                  </a:lnTo>
                  <a:lnTo>
                    <a:pt x="1375244" y="871855"/>
                  </a:lnTo>
                  <a:close/>
                </a:path>
                <a:path w="2456179" h="1651000">
                  <a:moveTo>
                    <a:pt x="1378724" y="1294917"/>
                  </a:moveTo>
                  <a:lnTo>
                    <a:pt x="1372565" y="1288757"/>
                  </a:lnTo>
                  <a:lnTo>
                    <a:pt x="1357376" y="1288757"/>
                  </a:lnTo>
                  <a:lnTo>
                    <a:pt x="1351216" y="1294917"/>
                  </a:lnTo>
                  <a:lnTo>
                    <a:pt x="1351216" y="1310093"/>
                  </a:lnTo>
                  <a:lnTo>
                    <a:pt x="1357376" y="1316253"/>
                  </a:lnTo>
                  <a:lnTo>
                    <a:pt x="1372565" y="1316253"/>
                  </a:lnTo>
                  <a:lnTo>
                    <a:pt x="1378724" y="1310093"/>
                  </a:lnTo>
                  <a:lnTo>
                    <a:pt x="1378724" y="1302512"/>
                  </a:lnTo>
                  <a:lnTo>
                    <a:pt x="1378724" y="1294917"/>
                  </a:lnTo>
                  <a:close/>
                </a:path>
                <a:path w="2456179" h="1651000">
                  <a:moveTo>
                    <a:pt x="1649564" y="1596072"/>
                  </a:moveTo>
                  <a:lnTo>
                    <a:pt x="1643405" y="1589913"/>
                  </a:lnTo>
                  <a:lnTo>
                    <a:pt x="1628216" y="1589913"/>
                  </a:lnTo>
                  <a:lnTo>
                    <a:pt x="1622056" y="1596072"/>
                  </a:lnTo>
                  <a:lnTo>
                    <a:pt x="1622056" y="1611249"/>
                  </a:lnTo>
                  <a:lnTo>
                    <a:pt x="1628216" y="1617408"/>
                  </a:lnTo>
                  <a:lnTo>
                    <a:pt x="1643405" y="1617408"/>
                  </a:lnTo>
                  <a:lnTo>
                    <a:pt x="1649564" y="1611249"/>
                  </a:lnTo>
                  <a:lnTo>
                    <a:pt x="1649564" y="1603667"/>
                  </a:lnTo>
                  <a:lnTo>
                    <a:pt x="1649564" y="1596072"/>
                  </a:lnTo>
                  <a:close/>
                </a:path>
                <a:path w="2456179" h="1651000">
                  <a:moveTo>
                    <a:pt x="1649564" y="1146175"/>
                  </a:moveTo>
                  <a:lnTo>
                    <a:pt x="1643405" y="1140015"/>
                  </a:lnTo>
                  <a:lnTo>
                    <a:pt x="1628216" y="1140015"/>
                  </a:lnTo>
                  <a:lnTo>
                    <a:pt x="1622056" y="1146175"/>
                  </a:lnTo>
                  <a:lnTo>
                    <a:pt x="1622056" y="1161351"/>
                  </a:lnTo>
                  <a:lnTo>
                    <a:pt x="1628216" y="1167511"/>
                  </a:lnTo>
                  <a:lnTo>
                    <a:pt x="1643405" y="1167511"/>
                  </a:lnTo>
                  <a:lnTo>
                    <a:pt x="1649564" y="1161351"/>
                  </a:lnTo>
                  <a:lnTo>
                    <a:pt x="1649564" y="1153756"/>
                  </a:lnTo>
                  <a:lnTo>
                    <a:pt x="1649564" y="1146175"/>
                  </a:lnTo>
                  <a:close/>
                </a:path>
                <a:path w="2456179" h="1651000">
                  <a:moveTo>
                    <a:pt x="1914944" y="933475"/>
                  </a:moveTo>
                  <a:lnTo>
                    <a:pt x="1908784" y="927315"/>
                  </a:lnTo>
                  <a:lnTo>
                    <a:pt x="1893595" y="927315"/>
                  </a:lnTo>
                  <a:lnTo>
                    <a:pt x="1887435" y="933475"/>
                  </a:lnTo>
                  <a:lnTo>
                    <a:pt x="1887435" y="948651"/>
                  </a:lnTo>
                  <a:lnTo>
                    <a:pt x="1893595" y="954811"/>
                  </a:lnTo>
                  <a:lnTo>
                    <a:pt x="1908784" y="954811"/>
                  </a:lnTo>
                  <a:lnTo>
                    <a:pt x="1914944" y="948651"/>
                  </a:lnTo>
                  <a:lnTo>
                    <a:pt x="1914944" y="941057"/>
                  </a:lnTo>
                  <a:lnTo>
                    <a:pt x="1914944" y="933475"/>
                  </a:lnTo>
                  <a:close/>
                </a:path>
                <a:path w="2456179" h="1651000">
                  <a:moveTo>
                    <a:pt x="1916925" y="1596072"/>
                  </a:moveTo>
                  <a:lnTo>
                    <a:pt x="1910765" y="1589913"/>
                  </a:lnTo>
                  <a:lnTo>
                    <a:pt x="1895576" y="1589913"/>
                  </a:lnTo>
                  <a:lnTo>
                    <a:pt x="1889417" y="1596072"/>
                  </a:lnTo>
                  <a:lnTo>
                    <a:pt x="1889417" y="1611249"/>
                  </a:lnTo>
                  <a:lnTo>
                    <a:pt x="1895576" y="1617408"/>
                  </a:lnTo>
                  <a:lnTo>
                    <a:pt x="1910765" y="1617408"/>
                  </a:lnTo>
                  <a:lnTo>
                    <a:pt x="1916925" y="1611249"/>
                  </a:lnTo>
                  <a:lnTo>
                    <a:pt x="1916925" y="1603667"/>
                  </a:lnTo>
                  <a:lnTo>
                    <a:pt x="1916925" y="1596072"/>
                  </a:lnTo>
                  <a:close/>
                </a:path>
                <a:path w="2456179" h="1651000">
                  <a:moveTo>
                    <a:pt x="2185276" y="1629206"/>
                  </a:moveTo>
                  <a:lnTo>
                    <a:pt x="2179129" y="1623060"/>
                  </a:lnTo>
                  <a:lnTo>
                    <a:pt x="2163940" y="1623060"/>
                  </a:lnTo>
                  <a:lnTo>
                    <a:pt x="2157780" y="1629206"/>
                  </a:lnTo>
                  <a:lnTo>
                    <a:pt x="2157780" y="1644396"/>
                  </a:lnTo>
                  <a:lnTo>
                    <a:pt x="2163940" y="1650542"/>
                  </a:lnTo>
                  <a:lnTo>
                    <a:pt x="2179129" y="1650542"/>
                  </a:lnTo>
                  <a:lnTo>
                    <a:pt x="2185276" y="1644396"/>
                  </a:lnTo>
                  <a:lnTo>
                    <a:pt x="2185276" y="1636801"/>
                  </a:lnTo>
                  <a:lnTo>
                    <a:pt x="2185276" y="1629206"/>
                  </a:lnTo>
                  <a:close/>
                </a:path>
                <a:path w="2456179" h="1651000">
                  <a:moveTo>
                    <a:pt x="2188591" y="1178636"/>
                  </a:moveTo>
                  <a:lnTo>
                    <a:pt x="2182444" y="1172476"/>
                  </a:lnTo>
                  <a:lnTo>
                    <a:pt x="2167255" y="1172476"/>
                  </a:lnTo>
                  <a:lnTo>
                    <a:pt x="2161095" y="1178636"/>
                  </a:lnTo>
                  <a:lnTo>
                    <a:pt x="2161095" y="1193812"/>
                  </a:lnTo>
                  <a:lnTo>
                    <a:pt x="2167255" y="1199972"/>
                  </a:lnTo>
                  <a:lnTo>
                    <a:pt x="2182444" y="1199972"/>
                  </a:lnTo>
                  <a:lnTo>
                    <a:pt x="2188591" y="1193812"/>
                  </a:lnTo>
                  <a:lnTo>
                    <a:pt x="2188591" y="1186230"/>
                  </a:lnTo>
                  <a:lnTo>
                    <a:pt x="2188591" y="1178636"/>
                  </a:lnTo>
                  <a:close/>
                </a:path>
                <a:path w="2456179" h="1651000">
                  <a:moveTo>
                    <a:pt x="2455621" y="1629206"/>
                  </a:moveTo>
                  <a:lnTo>
                    <a:pt x="2449474" y="1623060"/>
                  </a:lnTo>
                  <a:lnTo>
                    <a:pt x="2434285" y="1623060"/>
                  </a:lnTo>
                  <a:lnTo>
                    <a:pt x="2428125" y="1629206"/>
                  </a:lnTo>
                  <a:lnTo>
                    <a:pt x="2428125" y="1644396"/>
                  </a:lnTo>
                  <a:lnTo>
                    <a:pt x="2434285" y="1650542"/>
                  </a:lnTo>
                  <a:lnTo>
                    <a:pt x="2449474" y="1650542"/>
                  </a:lnTo>
                  <a:lnTo>
                    <a:pt x="2455621" y="1644396"/>
                  </a:lnTo>
                  <a:lnTo>
                    <a:pt x="2455621" y="1636801"/>
                  </a:lnTo>
                  <a:lnTo>
                    <a:pt x="2455621" y="1629206"/>
                  </a:lnTo>
                  <a:close/>
                </a:path>
              </a:pathLst>
            </a:custGeom>
            <a:solidFill>
              <a:srgbClr val="231F20"/>
            </a:solidFill>
          </p:spPr>
          <p:txBody>
            <a:bodyPr wrap="square" lIns="0" tIns="0" rIns="0" bIns="0" rtlCol="0"/>
            <a:lstStyle/>
            <a:p>
              <a:endParaRPr/>
            </a:p>
          </p:txBody>
        </p:sp>
        <p:sp>
          <p:nvSpPr>
            <p:cNvPr id="34" name="object 34"/>
            <p:cNvSpPr/>
            <p:nvPr/>
          </p:nvSpPr>
          <p:spPr>
            <a:xfrm>
              <a:off x="1366535" y="796691"/>
              <a:ext cx="2160905" cy="1623060"/>
            </a:xfrm>
            <a:custGeom>
              <a:avLst/>
              <a:gdLst/>
              <a:ahLst/>
              <a:cxnLst/>
              <a:rect l="l" t="t" r="r" b="b"/>
              <a:pathLst>
                <a:path w="2160904" h="1623060">
                  <a:moveTo>
                    <a:pt x="0" y="0"/>
                  </a:moveTo>
                  <a:lnTo>
                    <a:pt x="276646" y="226811"/>
                  </a:lnTo>
                  <a:lnTo>
                    <a:pt x="545663" y="238536"/>
                  </a:lnTo>
                  <a:lnTo>
                    <a:pt x="813023" y="389615"/>
                  </a:lnTo>
                  <a:lnTo>
                    <a:pt x="1085352" y="1264259"/>
                  </a:lnTo>
                  <a:lnTo>
                    <a:pt x="1356542" y="1288115"/>
                  </a:lnTo>
                  <a:lnTo>
                    <a:pt x="1625051" y="1590263"/>
                  </a:lnTo>
                  <a:lnTo>
                    <a:pt x="1896557" y="1590263"/>
                  </a:lnTo>
                  <a:lnTo>
                    <a:pt x="2160767" y="1623060"/>
                  </a:lnTo>
                </a:path>
              </a:pathLst>
            </a:custGeom>
            <a:ln w="5080">
              <a:solidFill>
                <a:srgbClr val="231F20"/>
              </a:solidFill>
              <a:prstDash val="dash"/>
            </a:ln>
          </p:spPr>
          <p:txBody>
            <a:bodyPr wrap="square" lIns="0" tIns="0" rIns="0" bIns="0" rtlCol="0"/>
            <a:lstStyle/>
            <a:p>
              <a:endParaRPr/>
            </a:p>
          </p:txBody>
        </p:sp>
      </p:grpSp>
      <p:sp>
        <p:nvSpPr>
          <p:cNvPr id="35" name="object 35"/>
          <p:cNvSpPr txBox="1"/>
          <p:nvPr/>
        </p:nvSpPr>
        <p:spPr>
          <a:xfrm>
            <a:off x="1856897" y="2809062"/>
            <a:ext cx="1294765" cy="306705"/>
          </a:xfrm>
          <a:prstGeom prst="rect">
            <a:avLst/>
          </a:prstGeom>
          <a:ln w="5080">
            <a:solidFill>
              <a:srgbClr val="231F20"/>
            </a:solidFill>
          </a:ln>
        </p:spPr>
        <p:txBody>
          <a:bodyPr vert="horz" wrap="square" lIns="0" tIns="3810" rIns="0" bIns="0" rtlCol="0">
            <a:spAutoFit/>
          </a:bodyPr>
          <a:lstStyle/>
          <a:p>
            <a:pPr marL="346710" marR="40005">
              <a:lnSpc>
                <a:spcPts val="1050"/>
              </a:lnSpc>
              <a:spcBef>
                <a:spcPts val="30"/>
              </a:spcBef>
            </a:pPr>
            <a:r>
              <a:rPr sz="650" spc="-10" dirty="0">
                <a:solidFill>
                  <a:srgbClr val="231F20"/>
                </a:solidFill>
                <a:latin typeface="Arial MT"/>
                <a:cs typeface="Arial MT"/>
              </a:rPr>
              <a:t>Transition</a:t>
            </a:r>
            <a:r>
              <a:rPr sz="650" spc="10" dirty="0">
                <a:solidFill>
                  <a:srgbClr val="231F20"/>
                </a:solidFill>
                <a:latin typeface="Arial MT"/>
                <a:cs typeface="Arial MT"/>
              </a:rPr>
              <a:t> </a:t>
            </a:r>
            <a:r>
              <a:rPr sz="650" dirty="0">
                <a:solidFill>
                  <a:srgbClr val="231F20"/>
                </a:solidFill>
                <a:latin typeface="Arial MT"/>
                <a:cs typeface="Arial MT"/>
              </a:rPr>
              <a:t>to</a:t>
            </a:r>
            <a:r>
              <a:rPr sz="650" spc="15" dirty="0">
                <a:solidFill>
                  <a:srgbClr val="231F20"/>
                </a:solidFill>
                <a:latin typeface="Arial MT"/>
                <a:cs typeface="Arial MT"/>
              </a:rPr>
              <a:t> </a:t>
            </a:r>
            <a:r>
              <a:rPr sz="650" spc="-10" dirty="0">
                <a:solidFill>
                  <a:srgbClr val="231F20"/>
                </a:solidFill>
                <a:latin typeface="Arial MT"/>
                <a:cs typeface="Arial MT"/>
              </a:rPr>
              <a:t>Dictatorship</a:t>
            </a:r>
            <a:r>
              <a:rPr sz="650" spc="500" dirty="0">
                <a:solidFill>
                  <a:srgbClr val="231F20"/>
                </a:solidFill>
                <a:latin typeface="Arial MT"/>
                <a:cs typeface="Arial MT"/>
              </a:rPr>
              <a:t> </a:t>
            </a:r>
            <a:r>
              <a:rPr sz="650" spc="-10" dirty="0">
                <a:solidFill>
                  <a:srgbClr val="231F20"/>
                </a:solidFill>
                <a:latin typeface="Arial MT"/>
                <a:cs typeface="Arial MT"/>
              </a:rPr>
              <a:t>Transition</a:t>
            </a:r>
            <a:r>
              <a:rPr sz="650" spc="10" dirty="0">
                <a:solidFill>
                  <a:srgbClr val="231F20"/>
                </a:solidFill>
                <a:latin typeface="Arial MT"/>
                <a:cs typeface="Arial MT"/>
              </a:rPr>
              <a:t> </a:t>
            </a:r>
            <a:r>
              <a:rPr sz="650" dirty="0">
                <a:solidFill>
                  <a:srgbClr val="231F20"/>
                </a:solidFill>
                <a:latin typeface="Arial MT"/>
                <a:cs typeface="Arial MT"/>
              </a:rPr>
              <a:t>to</a:t>
            </a:r>
            <a:r>
              <a:rPr sz="650" spc="15" dirty="0">
                <a:solidFill>
                  <a:srgbClr val="231F20"/>
                </a:solidFill>
                <a:latin typeface="Arial MT"/>
                <a:cs typeface="Arial MT"/>
              </a:rPr>
              <a:t> </a:t>
            </a:r>
            <a:r>
              <a:rPr sz="650" spc="-10" dirty="0">
                <a:solidFill>
                  <a:srgbClr val="231F20"/>
                </a:solidFill>
                <a:latin typeface="Arial MT"/>
                <a:cs typeface="Arial MT"/>
              </a:rPr>
              <a:t>Democracy</a:t>
            </a:r>
            <a:endParaRPr sz="650">
              <a:latin typeface="Arial MT"/>
              <a:cs typeface="Arial MT"/>
            </a:endParaRPr>
          </a:p>
        </p:txBody>
      </p:sp>
      <p:sp>
        <p:nvSpPr>
          <p:cNvPr id="36" name="object 36"/>
          <p:cNvSpPr/>
          <p:nvPr/>
        </p:nvSpPr>
        <p:spPr>
          <a:xfrm>
            <a:off x="1904923" y="2895202"/>
            <a:ext cx="238125" cy="0"/>
          </a:xfrm>
          <a:custGeom>
            <a:avLst/>
            <a:gdLst/>
            <a:ahLst/>
            <a:cxnLst/>
            <a:rect l="l" t="t" r="r" b="b"/>
            <a:pathLst>
              <a:path w="238125">
                <a:moveTo>
                  <a:pt x="0" y="0"/>
                </a:moveTo>
                <a:lnTo>
                  <a:pt x="237876" y="0"/>
                </a:lnTo>
              </a:path>
            </a:pathLst>
          </a:custGeom>
          <a:ln w="5080">
            <a:solidFill>
              <a:srgbClr val="231F20"/>
            </a:solidFill>
            <a:prstDash val="dash"/>
          </a:ln>
        </p:spPr>
        <p:txBody>
          <a:bodyPr wrap="square" lIns="0" tIns="0" rIns="0" bIns="0" rtlCol="0"/>
          <a:lstStyle/>
          <a:p>
            <a:endParaRPr/>
          </a:p>
        </p:txBody>
      </p:sp>
      <p:sp>
        <p:nvSpPr>
          <p:cNvPr id="37" name="object 37"/>
          <p:cNvSpPr/>
          <p:nvPr/>
        </p:nvSpPr>
        <p:spPr>
          <a:xfrm>
            <a:off x="1905437" y="3029051"/>
            <a:ext cx="238125" cy="0"/>
          </a:xfrm>
          <a:custGeom>
            <a:avLst/>
            <a:gdLst/>
            <a:ahLst/>
            <a:cxnLst/>
            <a:rect l="l" t="t" r="r" b="b"/>
            <a:pathLst>
              <a:path w="238125">
                <a:moveTo>
                  <a:pt x="0" y="0"/>
                </a:moveTo>
                <a:lnTo>
                  <a:pt x="237876" y="0"/>
                </a:lnTo>
              </a:path>
            </a:pathLst>
          </a:custGeom>
          <a:ln w="7620">
            <a:solidFill>
              <a:srgbClr val="231F20"/>
            </a:solidFill>
          </a:ln>
        </p:spPr>
        <p:txBody>
          <a:bodyPr wrap="square" lIns="0" tIns="0" rIns="0" bIns="0" rtlCol="0"/>
          <a:lstStyle/>
          <a:p>
            <a:endParaRPr/>
          </a:p>
        </p:txBody>
      </p:sp>
    </p:spTree>
  </p:cSld>
  <p:clrMapOvr>
    <a:masterClrMapping/>
  </p:clrMapOvr>
  <p:transition>
    <p:cut/>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72527"/>
            <a:ext cx="2438400" cy="232756"/>
          </a:xfrm>
          <a:prstGeom prst="rect">
            <a:avLst/>
          </a:prstGeom>
        </p:spPr>
        <p:txBody>
          <a:bodyPr vert="horz" wrap="square" lIns="0" tIns="17145" rIns="0" bIns="0" rtlCol="0">
            <a:spAutoFit/>
          </a:bodyPr>
          <a:lstStyle/>
          <a:p>
            <a:pPr marL="12700">
              <a:lnSpc>
                <a:spcPct val="100000"/>
              </a:lnSpc>
              <a:spcBef>
                <a:spcPts val="135"/>
              </a:spcBef>
            </a:pPr>
            <a:r>
              <a:rPr sz="1400" dirty="0">
                <a:latin typeface="+mn-lt"/>
                <a:cs typeface="Tahoma"/>
              </a:rPr>
              <a:t>Income and Democratic </a:t>
            </a:r>
            <a:r>
              <a:rPr sz="1400" i="1" dirty="0">
                <a:latin typeface="+mn-lt"/>
                <a:cs typeface="Trebuchet MS"/>
              </a:rPr>
              <a:t>Survival</a:t>
            </a:r>
            <a:endParaRPr sz="1400">
              <a:latin typeface="+mn-lt"/>
              <a:cs typeface="Trebuchet MS"/>
            </a:endParaRPr>
          </a:p>
        </p:txBody>
      </p:sp>
      <p:sp>
        <p:nvSpPr>
          <p:cNvPr id="3" name="object 3"/>
          <p:cNvSpPr txBox="1"/>
          <p:nvPr/>
        </p:nvSpPr>
        <p:spPr>
          <a:xfrm>
            <a:off x="347294" y="899209"/>
            <a:ext cx="3800475" cy="1625894"/>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Strong evidence that higher income helps democratic survival.</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128270">
              <a:lnSpc>
                <a:spcPct val="102699"/>
              </a:lnSpc>
            </a:pPr>
            <a:r>
              <a:rPr sz="1100" dirty="0">
                <a:latin typeface="+mn-lt"/>
                <a:cs typeface="Arial MT"/>
              </a:rPr>
              <a:t>No democracy with an income above </a:t>
            </a:r>
            <a:r>
              <a:rPr sz="1100" dirty="0">
                <a:latin typeface="+mn-lt"/>
                <a:cs typeface="Times New Roman"/>
              </a:rPr>
              <a:t>$</a:t>
            </a:r>
            <a:r>
              <a:rPr sz="1100" dirty="0">
                <a:latin typeface="+mn-lt"/>
                <a:cs typeface="Arial MT"/>
              </a:rPr>
              <a:t>15,869 in 2017 PPP US dollars has ever collapsed into dictatorship.</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00"/>
              </a:lnSpc>
            </a:pPr>
            <a:r>
              <a:rPr sz="1100" dirty="0">
                <a:latin typeface="+mn-lt"/>
                <a:cs typeface="Arial MT"/>
              </a:rPr>
              <a:t>About 61% of the world’s democracies in 2019 had income levels above this threshold.</a:t>
            </a:r>
          </a:p>
        </p:txBody>
      </p:sp>
    </p:spTree>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72527"/>
            <a:ext cx="2660650" cy="232756"/>
          </a:xfrm>
          <a:prstGeom prst="rect">
            <a:avLst/>
          </a:prstGeom>
        </p:spPr>
        <p:txBody>
          <a:bodyPr vert="horz" wrap="square" lIns="0" tIns="17145" rIns="0" bIns="0" rtlCol="0">
            <a:spAutoFit/>
          </a:bodyPr>
          <a:lstStyle/>
          <a:p>
            <a:pPr marL="12700">
              <a:lnSpc>
                <a:spcPct val="100000"/>
              </a:lnSpc>
              <a:spcBef>
                <a:spcPts val="135"/>
              </a:spcBef>
            </a:pPr>
            <a:r>
              <a:rPr sz="1400" dirty="0">
                <a:latin typeface="+mn-lt"/>
                <a:cs typeface="Tahoma"/>
              </a:rPr>
              <a:t>Income and Democratic </a:t>
            </a:r>
            <a:r>
              <a:rPr sz="1400" i="1" dirty="0">
                <a:latin typeface="+mn-lt"/>
                <a:cs typeface="Trebuchet MS"/>
              </a:rPr>
              <a:t>Emergence</a:t>
            </a:r>
            <a:endParaRPr sz="1400">
              <a:latin typeface="+mn-lt"/>
              <a:cs typeface="Trebuchet MS"/>
            </a:endParaRPr>
          </a:p>
        </p:txBody>
      </p:sp>
      <p:sp>
        <p:nvSpPr>
          <p:cNvPr id="3" name="object 3"/>
          <p:cNvSpPr txBox="1"/>
          <p:nvPr/>
        </p:nvSpPr>
        <p:spPr>
          <a:xfrm>
            <a:off x="347294" y="830375"/>
            <a:ext cx="3835400" cy="1800236"/>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Weaker evidence that higher income helps democratic emergence.</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227965">
              <a:lnSpc>
                <a:spcPct val="102600"/>
              </a:lnSpc>
            </a:pPr>
            <a:r>
              <a:rPr sz="1100" dirty="0">
                <a:latin typeface="+mn-lt"/>
                <a:cs typeface="Arial MT"/>
              </a:rPr>
              <a:t>While studies find little evidence that higher income promotes democratic emergence in the post-1950 period, they do find evidence if we look over a longer period of time.</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105410">
              <a:lnSpc>
                <a:spcPct val="102600"/>
              </a:lnSpc>
            </a:pPr>
            <a:r>
              <a:rPr sz="1100" dirty="0">
                <a:latin typeface="+mn-lt"/>
                <a:cs typeface="Arial MT"/>
              </a:rPr>
              <a:t>No dictatorship with an income above </a:t>
            </a:r>
            <a:r>
              <a:rPr sz="1100" dirty="0">
                <a:latin typeface="+mn-lt"/>
                <a:cs typeface="Times New Roman"/>
              </a:rPr>
              <a:t>$</a:t>
            </a:r>
            <a:r>
              <a:rPr sz="1100" dirty="0">
                <a:latin typeface="+mn-lt"/>
                <a:cs typeface="Arial MT"/>
              </a:rPr>
              <a:t>28,233 in 2017 PPP US dollars has ever become democratic.</a:t>
            </a:r>
          </a:p>
        </p:txBody>
      </p:sp>
    </p:spTree>
  </p:cSld>
  <p:clrMapOvr>
    <a:masterClrMapping/>
  </p:clrMapOvr>
  <p:transition>
    <p:cut/>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0976" y="81966"/>
            <a:ext cx="2155876" cy="196208"/>
          </a:xfrm>
          <a:prstGeom prst="rect">
            <a:avLst/>
          </a:prstGeom>
        </p:spPr>
        <p:txBody>
          <a:bodyPr vert="horz" wrap="square" lIns="0" tIns="11430" rIns="0" bIns="0" rtlCol="0">
            <a:spAutoFit/>
          </a:bodyPr>
          <a:lstStyle/>
          <a:p>
            <a:pPr marL="12700">
              <a:lnSpc>
                <a:spcPct val="100000"/>
              </a:lnSpc>
              <a:spcBef>
                <a:spcPts val="90"/>
              </a:spcBef>
            </a:pPr>
            <a:r>
              <a:rPr sz="1200" dirty="0">
                <a:solidFill>
                  <a:srgbClr val="00B0F0"/>
                </a:solidFill>
                <a:latin typeface="+mn-lt"/>
              </a:rPr>
              <a:t>Income and Democracy in 2019</a:t>
            </a:r>
          </a:p>
        </p:txBody>
      </p:sp>
      <p:grpSp>
        <p:nvGrpSpPr>
          <p:cNvPr id="3" name="object 3"/>
          <p:cNvGrpSpPr/>
          <p:nvPr/>
        </p:nvGrpSpPr>
        <p:grpSpPr>
          <a:xfrm>
            <a:off x="917766" y="504978"/>
            <a:ext cx="3003550" cy="2565400"/>
            <a:chOff x="917766" y="504978"/>
            <a:chExt cx="3003550" cy="2565400"/>
          </a:xfrm>
        </p:grpSpPr>
        <p:sp>
          <p:nvSpPr>
            <p:cNvPr id="4" name="object 4"/>
            <p:cNvSpPr/>
            <p:nvPr/>
          </p:nvSpPr>
          <p:spPr>
            <a:xfrm>
              <a:off x="950379" y="2370099"/>
              <a:ext cx="2968625" cy="655955"/>
            </a:xfrm>
            <a:custGeom>
              <a:avLst/>
              <a:gdLst/>
              <a:ahLst/>
              <a:cxnLst/>
              <a:rect l="l" t="t" r="r" b="b"/>
              <a:pathLst>
                <a:path w="2968625" h="655955">
                  <a:moveTo>
                    <a:pt x="2968256" y="0"/>
                  </a:moveTo>
                  <a:lnTo>
                    <a:pt x="0" y="0"/>
                  </a:lnTo>
                  <a:lnTo>
                    <a:pt x="0" y="655720"/>
                  </a:lnTo>
                  <a:lnTo>
                    <a:pt x="2968256" y="655720"/>
                  </a:lnTo>
                  <a:lnTo>
                    <a:pt x="2968256" y="0"/>
                  </a:lnTo>
                  <a:close/>
                </a:path>
              </a:pathLst>
            </a:custGeom>
            <a:solidFill>
              <a:srgbClr val="DCDDDE"/>
            </a:solidFill>
          </p:spPr>
          <p:txBody>
            <a:bodyPr wrap="square" lIns="0" tIns="0" rIns="0" bIns="0" rtlCol="0"/>
            <a:lstStyle/>
            <a:p>
              <a:endParaRPr/>
            </a:p>
          </p:txBody>
        </p:sp>
        <p:sp>
          <p:nvSpPr>
            <p:cNvPr id="5" name="object 5"/>
            <p:cNvSpPr/>
            <p:nvPr/>
          </p:nvSpPr>
          <p:spPr>
            <a:xfrm>
              <a:off x="950383" y="2370094"/>
              <a:ext cx="2968625" cy="655955"/>
            </a:xfrm>
            <a:custGeom>
              <a:avLst/>
              <a:gdLst/>
              <a:ahLst/>
              <a:cxnLst/>
              <a:rect l="l" t="t" r="r" b="b"/>
              <a:pathLst>
                <a:path w="2968625" h="655955">
                  <a:moveTo>
                    <a:pt x="2968256" y="655720"/>
                  </a:moveTo>
                  <a:lnTo>
                    <a:pt x="0" y="655720"/>
                  </a:lnTo>
                  <a:lnTo>
                    <a:pt x="0" y="0"/>
                  </a:lnTo>
                  <a:lnTo>
                    <a:pt x="2968256" y="0"/>
                  </a:lnTo>
                  <a:lnTo>
                    <a:pt x="2968256" y="655720"/>
                  </a:lnTo>
                  <a:close/>
                </a:path>
              </a:pathLst>
            </a:custGeom>
            <a:ln w="4762">
              <a:solidFill>
                <a:srgbClr val="231F20"/>
              </a:solidFill>
            </a:ln>
          </p:spPr>
          <p:txBody>
            <a:bodyPr wrap="square" lIns="0" tIns="0" rIns="0" bIns="0" rtlCol="0"/>
            <a:lstStyle/>
            <a:p>
              <a:endParaRPr/>
            </a:p>
          </p:txBody>
        </p:sp>
        <p:sp>
          <p:nvSpPr>
            <p:cNvPr id="6" name="object 6"/>
            <p:cNvSpPr/>
            <p:nvPr/>
          </p:nvSpPr>
          <p:spPr>
            <a:xfrm>
              <a:off x="950390" y="507518"/>
              <a:ext cx="2968625" cy="2518410"/>
            </a:xfrm>
            <a:custGeom>
              <a:avLst/>
              <a:gdLst/>
              <a:ahLst/>
              <a:cxnLst/>
              <a:rect l="l" t="t" r="r" b="b"/>
              <a:pathLst>
                <a:path w="2968625" h="2518410">
                  <a:moveTo>
                    <a:pt x="2962913" y="2518295"/>
                  </a:moveTo>
                  <a:lnTo>
                    <a:pt x="0" y="2518295"/>
                  </a:lnTo>
                  <a:lnTo>
                    <a:pt x="0" y="0"/>
                  </a:lnTo>
                  <a:lnTo>
                    <a:pt x="2968256" y="0"/>
                  </a:lnTo>
                  <a:lnTo>
                    <a:pt x="2968256" y="2073421"/>
                  </a:lnTo>
                </a:path>
              </a:pathLst>
            </a:custGeom>
            <a:ln w="4762">
              <a:solidFill>
                <a:srgbClr val="231F20"/>
              </a:solidFill>
            </a:ln>
          </p:spPr>
          <p:txBody>
            <a:bodyPr wrap="square" lIns="0" tIns="0" rIns="0" bIns="0" rtlCol="0"/>
            <a:lstStyle/>
            <a:p>
              <a:endParaRPr/>
            </a:p>
          </p:txBody>
        </p:sp>
        <p:sp>
          <p:nvSpPr>
            <p:cNvPr id="7" name="object 7"/>
            <p:cNvSpPr/>
            <p:nvPr/>
          </p:nvSpPr>
          <p:spPr>
            <a:xfrm>
              <a:off x="950386" y="3025813"/>
              <a:ext cx="0" cy="41910"/>
            </a:xfrm>
            <a:custGeom>
              <a:avLst/>
              <a:gdLst/>
              <a:ahLst/>
              <a:cxnLst/>
              <a:rect l="l" t="t" r="r" b="b"/>
              <a:pathLst>
                <a:path h="41910">
                  <a:moveTo>
                    <a:pt x="0" y="0"/>
                  </a:moveTo>
                  <a:lnTo>
                    <a:pt x="0" y="41900"/>
                  </a:lnTo>
                </a:path>
              </a:pathLst>
            </a:custGeom>
            <a:ln w="4762">
              <a:solidFill>
                <a:srgbClr val="231F20"/>
              </a:solidFill>
            </a:ln>
          </p:spPr>
          <p:txBody>
            <a:bodyPr wrap="square" lIns="0" tIns="0" rIns="0" bIns="0" rtlCol="0"/>
            <a:lstStyle/>
            <a:p>
              <a:endParaRPr/>
            </a:p>
          </p:txBody>
        </p:sp>
        <p:sp>
          <p:nvSpPr>
            <p:cNvPr id="8" name="object 8"/>
            <p:cNvSpPr/>
            <p:nvPr/>
          </p:nvSpPr>
          <p:spPr>
            <a:xfrm>
              <a:off x="3322855" y="3025813"/>
              <a:ext cx="0" cy="41910"/>
            </a:xfrm>
            <a:custGeom>
              <a:avLst/>
              <a:gdLst/>
              <a:ahLst/>
              <a:cxnLst/>
              <a:rect l="l" t="t" r="r" b="b"/>
              <a:pathLst>
                <a:path h="41910">
                  <a:moveTo>
                    <a:pt x="0" y="0"/>
                  </a:moveTo>
                  <a:lnTo>
                    <a:pt x="0" y="41900"/>
                  </a:lnTo>
                </a:path>
              </a:pathLst>
            </a:custGeom>
            <a:ln w="4762">
              <a:solidFill>
                <a:srgbClr val="231F20"/>
              </a:solidFill>
            </a:ln>
          </p:spPr>
          <p:txBody>
            <a:bodyPr wrap="square" lIns="0" tIns="0" rIns="0" bIns="0" rtlCol="0"/>
            <a:lstStyle/>
            <a:p>
              <a:endParaRPr/>
            </a:p>
          </p:txBody>
        </p:sp>
        <p:sp>
          <p:nvSpPr>
            <p:cNvPr id="9" name="object 9"/>
            <p:cNvSpPr/>
            <p:nvPr/>
          </p:nvSpPr>
          <p:spPr>
            <a:xfrm>
              <a:off x="3619414" y="3025813"/>
              <a:ext cx="0" cy="41910"/>
            </a:xfrm>
            <a:custGeom>
              <a:avLst/>
              <a:gdLst/>
              <a:ahLst/>
              <a:cxnLst/>
              <a:rect l="l" t="t" r="r" b="b"/>
              <a:pathLst>
                <a:path h="41910">
                  <a:moveTo>
                    <a:pt x="0" y="0"/>
                  </a:moveTo>
                  <a:lnTo>
                    <a:pt x="0" y="41900"/>
                  </a:lnTo>
                </a:path>
              </a:pathLst>
            </a:custGeom>
            <a:ln w="4762">
              <a:solidFill>
                <a:srgbClr val="231F20"/>
              </a:solidFill>
            </a:ln>
          </p:spPr>
          <p:txBody>
            <a:bodyPr wrap="square" lIns="0" tIns="0" rIns="0" bIns="0" rtlCol="0"/>
            <a:lstStyle/>
            <a:p>
              <a:endParaRPr/>
            </a:p>
          </p:txBody>
        </p:sp>
        <p:sp>
          <p:nvSpPr>
            <p:cNvPr id="10" name="object 10"/>
            <p:cNvSpPr/>
            <p:nvPr/>
          </p:nvSpPr>
          <p:spPr>
            <a:xfrm>
              <a:off x="3915973" y="3025813"/>
              <a:ext cx="0" cy="41910"/>
            </a:xfrm>
            <a:custGeom>
              <a:avLst/>
              <a:gdLst/>
              <a:ahLst/>
              <a:cxnLst/>
              <a:rect l="l" t="t" r="r" b="b"/>
              <a:pathLst>
                <a:path h="41910">
                  <a:moveTo>
                    <a:pt x="0" y="0"/>
                  </a:moveTo>
                  <a:lnTo>
                    <a:pt x="0" y="41900"/>
                  </a:lnTo>
                </a:path>
              </a:pathLst>
            </a:custGeom>
            <a:ln w="4762">
              <a:solidFill>
                <a:srgbClr val="231F20"/>
              </a:solidFill>
            </a:ln>
          </p:spPr>
          <p:txBody>
            <a:bodyPr wrap="square" lIns="0" tIns="0" rIns="0" bIns="0" rtlCol="0"/>
            <a:lstStyle/>
            <a:p>
              <a:endParaRPr/>
            </a:p>
          </p:txBody>
        </p:sp>
        <p:sp>
          <p:nvSpPr>
            <p:cNvPr id="11" name="object 11"/>
            <p:cNvSpPr/>
            <p:nvPr/>
          </p:nvSpPr>
          <p:spPr>
            <a:xfrm>
              <a:off x="920306" y="2810226"/>
              <a:ext cx="30480" cy="0"/>
            </a:xfrm>
            <a:custGeom>
              <a:avLst/>
              <a:gdLst/>
              <a:ahLst/>
              <a:cxnLst/>
              <a:rect l="l" t="t" r="r" b="b"/>
              <a:pathLst>
                <a:path w="30480">
                  <a:moveTo>
                    <a:pt x="30079" y="0"/>
                  </a:moveTo>
                  <a:lnTo>
                    <a:pt x="0" y="0"/>
                  </a:lnTo>
                </a:path>
              </a:pathLst>
            </a:custGeom>
            <a:ln w="4762">
              <a:solidFill>
                <a:srgbClr val="231F20"/>
              </a:solidFill>
            </a:ln>
          </p:spPr>
          <p:txBody>
            <a:bodyPr wrap="square" lIns="0" tIns="0" rIns="0" bIns="0" rtlCol="0"/>
            <a:lstStyle/>
            <a:p>
              <a:endParaRPr/>
            </a:p>
          </p:txBody>
        </p:sp>
        <p:sp>
          <p:nvSpPr>
            <p:cNvPr id="12" name="object 12"/>
            <p:cNvSpPr/>
            <p:nvPr/>
          </p:nvSpPr>
          <p:spPr>
            <a:xfrm>
              <a:off x="920306" y="2603477"/>
              <a:ext cx="30480" cy="0"/>
            </a:xfrm>
            <a:custGeom>
              <a:avLst/>
              <a:gdLst/>
              <a:ahLst/>
              <a:cxnLst/>
              <a:rect l="l" t="t" r="r" b="b"/>
              <a:pathLst>
                <a:path w="30480">
                  <a:moveTo>
                    <a:pt x="30079" y="0"/>
                  </a:moveTo>
                  <a:lnTo>
                    <a:pt x="0" y="0"/>
                  </a:lnTo>
                </a:path>
              </a:pathLst>
            </a:custGeom>
            <a:ln w="4762">
              <a:solidFill>
                <a:srgbClr val="231F20"/>
              </a:solidFill>
            </a:ln>
          </p:spPr>
          <p:txBody>
            <a:bodyPr wrap="square" lIns="0" tIns="0" rIns="0" bIns="0" rtlCol="0"/>
            <a:lstStyle/>
            <a:p>
              <a:endParaRPr/>
            </a:p>
          </p:txBody>
        </p:sp>
        <p:sp>
          <p:nvSpPr>
            <p:cNvPr id="13" name="object 13"/>
            <p:cNvSpPr/>
            <p:nvPr/>
          </p:nvSpPr>
          <p:spPr>
            <a:xfrm>
              <a:off x="920306" y="2396726"/>
              <a:ext cx="30480" cy="0"/>
            </a:xfrm>
            <a:custGeom>
              <a:avLst/>
              <a:gdLst/>
              <a:ahLst/>
              <a:cxnLst/>
              <a:rect l="l" t="t" r="r" b="b"/>
              <a:pathLst>
                <a:path w="30480">
                  <a:moveTo>
                    <a:pt x="30079" y="0"/>
                  </a:moveTo>
                  <a:lnTo>
                    <a:pt x="0" y="0"/>
                  </a:lnTo>
                </a:path>
              </a:pathLst>
            </a:custGeom>
            <a:ln w="4762">
              <a:solidFill>
                <a:srgbClr val="231F20"/>
              </a:solidFill>
            </a:ln>
          </p:spPr>
          <p:txBody>
            <a:bodyPr wrap="square" lIns="0" tIns="0" rIns="0" bIns="0" rtlCol="0"/>
            <a:lstStyle/>
            <a:p>
              <a:endParaRPr/>
            </a:p>
          </p:txBody>
        </p:sp>
        <p:sp>
          <p:nvSpPr>
            <p:cNvPr id="14" name="object 14"/>
            <p:cNvSpPr/>
            <p:nvPr/>
          </p:nvSpPr>
          <p:spPr>
            <a:xfrm>
              <a:off x="920306" y="2189980"/>
              <a:ext cx="30480" cy="0"/>
            </a:xfrm>
            <a:custGeom>
              <a:avLst/>
              <a:gdLst/>
              <a:ahLst/>
              <a:cxnLst/>
              <a:rect l="l" t="t" r="r" b="b"/>
              <a:pathLst>
                <a:path w="30480">
                  <a:moveTo>
                    <a:pt x="30079" y="0"/>
                  </a:moveTo>
                  <a:lnTo>
                    <a:pt x="0" y="0"/>
                  </a:lnTo>
                </a:path>
              </a:pathLst>
            </a:custGeom>
            <a:ln w="4762">
              <a:solidFill>
                <a:srgbClr val="231F20"/>
              </a:solidFill>
            </a:ln>
          </p:spPr>
          <p:txBody>
            <a:bodyPr wrap="square" lIns="0" tIns="0" rIns="0" bIns="0" rtlCol="0"/>
            <a:lstStyle/>
            <a:p>
              <a:endParaRPr/>
            </a:p>
          </p:txBody>
        </p:sp>
        <p:sp>
          <p:nvSpPr>
            <p:cNvPr id="15" name="object 15"/>
            <p:cNvSpPr/>
            <p:nvPr/>
          </p:nvSpPr>
          <p:spPr>
            <a:xfrm>
              <a:off x="920306" y="1983231"/>
              <a:ext cx="30480" cy="0"/>
            </a:xfrm>
            <a:custGeom>
              <a:avLst/>
              <a:gdLst/>
              <a:ahLst/>
              <a:cxnLst/>
              <a:rect l="l" t="t" r="r" b="b"/>
              <a:pathLst>
                <a:path w="30480">
                  <a:moveTo>
                    <a:pt x="30079" y="0"/>
                  </a:moveTo>
                  <a:lnTo>
                    <a:pt x="0" y="0"/>
                  </a:lnTo>
                </a:path>
              </a:pathLst>
            </a:custGeom>
            <a:ln w="4762">
              <a:solidFill>
                <a:srgbClr val="231F20"/>
              </a:solidFill>
            </a:ln>
          </p:spPr>
          <p:txBody>
            <a:bodyPr wrap="square" lIns="0" tIns="0" rIns="0" bIns="0" rtlCol="0"/>
            <a:lstStyle/>
            <a:p>
              <a:endParaRPr/>
            </a:p>
          </p:txBody>
        </p:sp>
        <p:sp>
          <p:nvSpPr>
            <p:cNvPr id="16" name="object 16"/>
            <p:cNvSpPr/>
            <p:nvPr/>
          </p:nvSpPr>
          <p:spPr>
            <a:xfrm>
              <a:off x="920306" y="1776480"/>
              <a:ext cx="30480" cy="0"/>
            </a:xfrm>
            <a:custGeom>
              <a:avLst/>
              <a:gdLst/>
              <a:ahLst/>
              <a:cxnLst/>
              <a:rect l="l" t="t" r="r" b="b"/>
              <a:pathLst>
                <a:path w="30480">
                  <a:moveTo>
                    <a:pt x="30079" y="0"/>
                  </a:moveTo>
                  <a:lnTo>
                    <a:pt x="0" y="0"/>
                  </a:lnTo>
                </a:path>
              </a:pathLst>
            </a:custGeom>
            <a:ln w="4762">
              <a:solidFill>
                <a:srgbClr val="231F20"/>
              </a:solidFill>
            </a:ln>
          </p:spPr>
          <p:txBody>
            <a:bodyPr wrap="square" lIns="0" tIns="0" rIns="0" bIns="0" rtlCol="0"/>
            <a:lstStyle/>
            <a:p>
              <a:endParaRPr/>
            </a:p>
          </p:txBody>
        </p:sp>
        <p:sp>
          <p:nvSpPr>
            <p:cNvPr id="17" name="object 17"/>
            <p:cNvSpPr/>
            <p:nvPr/>
          </p:nvSpPr>
          <p:spPr>
            <a:xfrm>
              <a:off x="920306" y="1569735"/>
              <a:ext cx="30480" cy="0"/>
            </a:xfrm>
            <a:custGeom>
              <a:avLst/>
              <a:gdLst/>
              <a:ahLst/>
              <a:cxnLst/>
              <a:rect l="l" t="t" r="r" b="b"/>
              <a:pathLst>
                <a:path w="30480">
                  <a:moveTo>
                    <a:pt x="30079" y="0"/>
                  </a:moveTo>
                  <a:lnTo>
                    <a:pt x="0" y="0"/>
                  </a:lnTo>
                </a:path>
              </a:pathLst>
            </a:custGeom>
            <a:ln w="4762">
              <a:solidFill>
                <a:srgbClr val="231F20"/>
              </a:solidFill>
            </a:ln>
          </p:spPr>
          <p:txBody>
            <a:bodyPr wrap="square" lIns="0" tIns="0" rIns="0" bIns="0" rtlCol="0"/>
            <a:lstStyle/>
            <a:p>
              <a:endParaRPr/>
            </a:p>
          </p:txBody>
        </p:sp>
        <p:sp>
          <p:nvSpPr>
            <p:cNvPr id="18" name="object 18"/>
            <p:cNvSpPr/>
            <p:nvPr/>
          </p:nvSpPr>
          <p:spPr>
            <a:xfrm>
              <a:off x="920306" y="1362985"/>
              <a:ext cx="30480" cy="0"/>
            </a:xfrm>
            <a:custGeom>
              <a:avLst/>
              <a:gdLst/>
              <a:ahLst/>
              <a:cxnLst/>
              <a:rect l="l" t="t" r="r" b="b"/>
              <a:pathLst>
                <a:path w="30480">
                  <a:moveTo>
                    <a:pt x="30079" y="0"/>
                  </a:moveTo>
                  <a:lnTo>
                    <a:pt x="0" y="0"/>
                  </a:lnTo>
                </a:path>
              </a:pathLst>
            </a:custGeom>
            <a:ln w="4762">
              <a:solidFill>
                <a:srgbClr val="231F20"/>
              </a:solidFill>
            </a:ln>
          </p:spPr>
          <p:txBody>
            <a:bodyPr wrap="square" lIns="0" tIns="0" rIns="0" bIns="0" rtlCol="0"/>
            <a:lstStyle/>
            <a:p>
              <a:endParaRPr/>
            </a:p>
          </p:txBody>
        </p:sp>
        <p:sp>
          <p:nvSpPr>
            <p:cNvPr id="19" name="object 19"/>
            <p:cNvSpPr/>
            <p:nvPr/>
          </p:nvSpPr>
          <p:spPr>
            <a:xfrm>
              <a:off x="920306" y="1156236"/>
              <a:ext cx="30480" cy="0"/>
            </a:xfrm>
            <a:custGeom>
              <a:avLst/>
              <a:gdLst/>
              <a:ahLst/>
              <a:cxnLst/>
              <a:rect l="l" t="t" r="r" b="b"/>
              <a:pathLst>
                <a:path w="30480">
                  <a:moveTo>
                    <a:pt x="30079" y="0"/>
                  </a:moveTo>
                  <a:lnTo>
                    <a:pt x="0" y="0"/>
                  </a:lnTo>
                </a:path>
              </a:pathLst>
            </a:custGeom>
            <a:ln w="4762">
              <a:solidFill>
                <a:srgbClr val="231F20"/>
              </a:solidFill>
            </a:ln>
          </p:spPr>
          <p:txBody>
            <a:bodyPr wrap="square" lIns="0" tIns="0" rIns="0" bIns="0" rtlCol="0"/>
            <a:lstStyle/>
            <a:p>
              <a:endParaRPr/>
            </a:p>
          </p:txBody>
        </p:sp>
        <p:sp>
          <p:nvSpPr>
            <p:cNvPr id="20" name="object 20"/>
            <p:cNvSpPr/>
            <p:nvPr/>
          </p:nvSpPr>
          <p:spPr>
            <a:xfrm>
              <a:off x="920306" y="949484"/>
              <a:ext cx="30480" cy="0"/>
            </a:xfrm>
            <a:custGeom>
              <a:avLst/>
              <a:gdLst/>
              <a:ahLst/>
              <a:cxnLst/>
              <a:rect l="l" t="t" r="r" b="b"/>
              <a:pathLst>
                <a:path w="30480">
                  <a:moveTo>
                    <a:pt x="30079" y="0"/>
                  </a:moveTo>
                  <a:lnTo>
                    <a:pt x="0" y="0"/>
                  </a:lnTo>
                </a:path>
              </a:pathLst>
            </a:custGeom>
            <a:ln w="4762">
              <a:solidFill>
                <a:srgbClr val="231F20"/>
              </a:solidFill>
            </a:ln>
          </p:spPr>
          <p:txBody>
            <a:bodyPr wrap="square" lIns="0" tIns="0" rIns="0" bIns="0" rtlCol="0"/>
            <a:lstStyle/>
            <a:p>
              <a:endParaRPr/>
            </a:p>
          </p:txBody>
        </p:sp>
        <p:sp>
          <p:nvSpPr>
            <p:cNvPr id="21" name="object 21"/>
            <p:cNvSpPr/>
            <p:nvPr/>
          </p:nvSpPr>
          <p:spPr>
            <a:xfrm>
              <a:off x="920306" y="742738"/>
              <a:ext cx="30480" cy="0"/>
            </a:xfrm>
            <a:custGeom>
              <a:avLst/>
              <a:gdLst/>
              <a:ahLst/>
              <a:cxnLst/>
              <a:rect l="l" t="t" r="r" b="b"/>
              <a:pathLst>
                <a:path w="30480">
                  <a:moveTo>
                    <a:pt x="30079" y="0"/>
                  </a:moveTo>
                  <a:lnTo>
                    <a:pt x="0" y="0"/>
                  </a:lnTo>
                </a:path>
              </a:pathLst>
            </a:custGeom>
            <a:ln w="4762">
              <a:solidFill>
                <a:srgbClr val="231F20"/>
              </a:solidFill>
            </a:ln>
          </p:spPr>
          <p:txBody>
            <a:bodyPr wrap="square" lIns="0" tIns="0" rIns="0" bIns="0" rtlCol="0"/>
            <a:lstStyle/>
            <a:p>
              <a:endParaRPr/>
            </a:p>
          </p:txBody>
        </p:sp>
        <p:sp>
          <p:nvSpPr>
            <p:cNvPr id="22" name="object 22"/>
            <p:cNvSpPr/>
            <p:nvPr/>
          </p:nvSpPr>
          <p:spPr>
            <a:xfrm>
              <a:off x="920306" y="535990"/>
              <a:ext cx="30480" cy="0"/>
            </a:xfrm>
            <a:custGeom>
              <a:avLst/>
              <a:gdLst/>
              <a:ahLst/>
              <a:cxnLst/>
              <a:rect l="l" t="t" r="r" b="b"/>
              <a:pathLst>
                <a:path w="30480">
                  <a:moveTo>
                    <a:pt x="30079" y="0"/>
                  </a:moveTo>
                  <a:lnTo>
                    <a:pt x="0" y="0"/>
                  </a:lnTo>
                </a:path>
              </a:pathLst>
            </a:custGeom>
            <a:ln w="4762">
              <a:solidFill>
                <a:srgbClr val="231F20"/>
              </a:solidFill>
            </a:ln>
          </p:spPr>
          <p:txBody>
            <a:bodyPr wrap="square" lIns="0" tIns="0" rIns="0" bIns="0" rtlCol="0"/>
            <a:lstStyle/>
            <a:p>
              <a:endParaRPr/>
            </a:p>
          </p:txBody>
        </p:sp>
      </p:grpSp>
      <p:sp>
        <p:nvSpPr>
          <p:cNvPr id="23" name="object 23"/>
          <p:cNvSpPr txBox="1"/>
          <p:nvPr/>
        </p:nvSpPr>
        <p:spPr>
          <a:xfrm>
            <a:off x="919148" y="3063752"/>
            <a:ext cx="62865" cy="105410"/>
          </a:xfrm>
          <a:prstGeom prst="rect">
            <a:avLst/>
          </a:prstGeom>
        </p:spPr>
        <p:txBody>
          <a:bodyPr vert="horz" wrap="square" lIns="0" tIns="15875" rIns="0" bIns="0" rtlCol="0">
            <a:spAutoFit/>
          </a:bodyPr>
          <a:lstStyle/>
          <a:p>
            <a:pPr marL="12700">
              <a:lnSpc>
                <a:spcPct val="100000"/>
              </a:lnSpc>
              <a:spcBef>
                <a:spcPts val="125"/>
              </a:spcBef>
            </a:pPr>
            <a:r>
              <a:rPr sz="500" spc="-50" dirty="0">
                <a:solidFill>
                  <a:srgbClr val="231F20"/>
                </a:solidFill>
                <a:latin typeface="Arial MT"/>
                <a:cs typeface="Arial MT"/>
              </a:rPr>
              <a:t>0</a:t>
            </a:r>
            <a:endParaRPr sz="500">
              <a:latin typeface="Arial MT"/>
              <a:cs typeface="Arial MT"/>
            </a:endParaRPr>
          </a:p>
        </p:txBody>
      </p:sp>
      <p:sp>
        <p:nvSpPr>
          <p:cNvPr id="24" name="object 24"/>
          <p:cNvSpPr txBox="1"/>
          <p:nvPr/>
        </p:nvSpPr>
        <p:spPr>
          <a:xfrm>
            <a:off x="687052" y="2758447"/>
            <a:ext cx="229870" cy="105410"/>
          </a:xfrm>
          <a:prstGeom prst="rect">
            <a:avLst/>
          </a:prstGeom>
        </p:spPr>
        <p:txBody>
          <a:bodyPr vert="horz" wrap="square" lIns="0" tIns="15875" rIns="0" bIns="0" rtlCol="0">
            <a:spAutoFit/>
          </a:bodyPr>
          <a:lstStyle/>
          <a:p>
            <a:pPr marL="12700">
              <a:lnSpc>
                <a:spcPct val="100000"/>
              </a:lnSpc>
              <a:spcBef>
                <a:spcPts val="125"/>
              </a:spcBef>
            </a:pPr>
            <a:r>
              <a:rPr sz="500" spc="-10" dirty="0">
                <a:solidFill>
                  <a:srgbClr val="231F20"/>
                </a:solidFill>
                <a:latin typeface="Arial MT"/>
                <a:cs typeface="Arial MT"/>
              </a:rPr>
              <a:t>10,000</a:t>
            </a:r>
            <a:endParaRPr sz="500">
              <a:latin typeface="Arial MT"/>
              <a:cs typeface="Arial MT"/>
            </a:endParaRPr>
          </a:p>
        </p:txBody>
      </p:sp>
      <p:sp>
        <p:nvSpPr>
          <p:cNvPr id="25" name="object 25"/>
          <p:cNvSpPr txBox="1"/>
          <p:nvPr/>
        </p:nvSpPr>
        <p:spPr>
          <a:xfrm>
            <a:off x="687052" y="2551021"/>
            <a:ext cx="229870" cy="105410"/>
          </a:xfrm>
          <a:prstGeom prst="rect">
            <a:avLst/>
          </a:prstGeom>
        </p:spPr>
        <p:txBody>
          <a:bodyPr vert="horz" wrap="square" lIns="0" tIns="15875" rIns="0" bIns="0" rtlCol="0">
            <a:spAutoFit/>
          </a:bodyPr>
          <a:lstStyle/>
          <a:p>
            <a:pPr marL="12700">
              <a:lnSpc>
                <a:spcPct val="100000"/>
              </a:lnSpc>
              <a:spcBef>
                <a:spcPts val="125"/>
              </a:spcBef>
            </a:pPr>
            <a:r>
              <a:rPr sz="500" spc="-10" dirty="0">
                <a:solidFill>
                  <a:srgbClr val="231F20"/>
                </a:solidFill>
                <a:latin typeface="Arial MT"/>
                <a:cs typeface="Arial MT"/>
              </a:rPr>
              <a:t>20,000</a:t>
            </a:r>
            <a:endParaRPr sz="500">
              <a:latin typeface="Arial MT"/>
              <a:cs typeface="Arial MT"/>
            </a:endParaRPr>
          </a:p>
        </p:txBody>
      </p:sp>
      <p:sp>
        <p:nvSpPr>
          <p:cNvPr id="26" name="object 26"/>
          <p:cNvSpPr txBox="1"/>
          <p:nvPr/>
        </p:nvSpPr>
        <p:spPr>
          <a:xfrm>
            <a:off x="687052" y="2343595"/>
            <a:ext cx="229870" cy="105410"/>
          </a:xfrm>
          <a:prstGeom prst="rect">
            <a:avLst/>
          </a:prstGeom>
        </p:spPr>
        <p:txBody>
          <a:bodyPr vert="horz" wrap="square" lIns="0" tIns="15875" rIns="0" bIns="0" rtlCol="0">
            <a:spAutoFit/>
          </a:bodyPr>
          <a:lstStyle/>
          <a:p>
            <a:pPr marL="12700">
              <a:lnSpc>
                <a:spcPct val="100000"/>
              </a:lnSpc>
              <a:spcBef>
                <a:spcPts val="125"/>
              </a:spcBef>
            </a:pPr>
            <a:r>
              <a:rPr sz="500" spc="-10" dirty="0">
                <a:solidFill>
                  <a:srgbClr val="231F20"/>
                </a:solidFill>
                <a:latin typeface="Arial MT"/>
                <a:cs typeface="Arial MT"/>
              </a:rPr>
              <a:t>30,000</a:t>
            </a:r>
            <a:endParaRPr sz="500">
              <a:latin typeface="Arial MT"/>
              <a:cs typeface="Arial MT"/>
            </a:endParaRPr>
          </a:p>
        </p:txBody>
      </p:sp>
      <p:sp>
        <p:nvSpPr>
          <p:cNvPr id="27" name="object 27"/>
          <p:cNvSpPr txBox="1"/>
          <p:nvPr/>
        </p:nvSpPr>
        <p:spPr>
          <a:xfrm>
            <a:off x="687052" y="2136169"/>
            <a:ext cx="229870" cy="105410"/>
          </a:xfrm>
          <a:prstGeom prst="rect">
            <a:avLst/>
          </a:prstGeom>
        </p:spPr>
        <p:txBody>
          <a:bodyPr vert="horz" wrap="square" lIns="0" tIns="15875" rIns="0" bIns="0" rtlCol="0">
            <a:spAutoFit/>
          </a:bodyPr>
          <a:lstStyle/>
          <a:p>
            <a:pPr marL="12700">
              <a:lnSpc>
                <a:spcPct val="100000"/>
              </a:lnSpc>
              <a:spcBef>
                <a:spcPts val="125"/>
              </a:spcBef>
            </a:pPr>
            <a:r>
              <a:rPr sz="500" spc="-10" dirty="0">
                <a:solidFill>
                  <a:srgbClr val="231F20"/>
                </a:solidFill>
                <a:latin typeface="Arial MT"/>
                <a:cs typeface="Arial MT"/>
              </a:rPr>
              <a:t>40,000</a:t>
            </a:r>
            <a:endParaRPr sz="500">
              <a:latin typeface="Arial MT"/>
              <a:cs typeface="Arial MT"/>
            </a:endParaRPr>
          </a:p>
        </p:txBody>
      </p:sp>
      <p:sp>
        <p:nvSpPr>
          <p:cNvPr id="28" name="object 28"/>
          <p:cNvSpPr txBox="1"/>
          <p:nvPr/>
        </p:nvSpPr>
        <p:spPr>
          <a:xfrm>
            <a:off x="687052" y="1928743"/>
            <a:ext cx="229870" cy="105410"/>
          </a:xfrm>
          <a:prstGeom prst="rect">
            <a:avLst/>
          </a:prstGeom>
        </p:spPr>
        <p:txBody>
          <a:bodyPr vert="horz" wrap="square" lIns="0" tIns="15875" rIns="0" bIns="0" rtlCol="0">
            <a:spAutoFit/>
          </a:bodyPr>
          <a:lstStyle/>
          <a:p>
            <a:pPr marL="12700">
              <a:lnSpc>
                <a:spcPct val="100000"/>
              </a:lnSpc>
              <a:spcBef>
                <a:spcPts val="125"/>
              </a:spcBef>
            </a:pPr>
            <a:r>
              <a:rPr sz="500" spc="-10" dirty="0">
                <a:solidFill>
                  <a:srgbClr val="231F20"/>
                </a:solidFill>
                <a:latin typeface="Arial MT"/>
                <a:cs typeface="Arial MT"/>
              </a:rPr>
              <a:t>50,000</a:t>
            </a:r>
            <a:endParaRPr sz="500">
              <a:latin typeface="Arial MT"/>
              <a:cs typeface="Arial MT"/>
            </a:endParaRPr>
          </a:p>
        </p:txBody>
      </p:sp>
      <p:sp>
        <p:nvSpPr>
          <p:cNvPr id="29" name="object 29"/>
          <p:cNvSpPr txBox="1"/>
          <p:nvPr/>
        </p:nvSpPr>
        <p:spPr>
          <a:xfrm>
            <a:off x="687052" y="1721317"/>
            <a:ext cx="229870" cy="105410"/>
          </a:xfrm>
          <a:prstGeom prst="rect">
            <a:avLst/>
          </a:prstGeom>
        </p:spPr>
        <p:txBody>
          <a:bodyPr vert="horz" wrap="square" lIns="0" tIns="15875" rIns="0" bIns="0" rtlCol="0">
            <a:spAutoFit/>
          </a:bodyPr>
          <a:lstStyle/>
          <a:p>
            <a:pPr marL="12700">
              <a:lnSpc>
                <a:spcPct val="100000"/>
              </a:lnSpc>
              <a:spcBef>
                <a:spcPts val="125"/>
              </a:spcBef>
            </a:pPr>
            <a:r>
              <a:rPr sz="500" spc="-10" dirty="0">
                <a:solidFill>
                  <a:srgbClr val="231F20"/>
                </a:solidFill>
                <a:latin typeface="Arial MT"/>
                <a:cs typeface="Arial MT"/>
              </a:rPr>
              <a:t>60,000</a:t>
            </a:r>
            <a:endParaRPr sz="500">
              <a:latin typeface="Arial MT"/>
              <a:cs typeface="Arial MT"/>
            </a:endParaRPr>
          </a:p>
        </p:txBody>
      </p:sp>
      <p:sp>
        <p:nvSpPr>
          <p:cNvPr id="30" name="object 30"/>
          <p:cNvSpPr txBox="1"/>
          <p:nvPr/>
        </p:nvSpPr>
        <p:spPr>
          <a:xfrm>
            <a:off x="687052" y="1513892"/>
            <a:ext cx="229870" cy="105410"/>
          </a:xfrm>
          <a:prstGeom prst="rect">
            <a:avLst/>
          </a:prstGeom>
        </p:spPr>
        <p:txBody>
          <a:bodyPr vert="horz" wrap="square" lIns="0" tIns="15875" rIns="0" bIns="0" rtlCol="0">
            <a:spAutoFit/>
          </a:bodyPr>
          <a:lstStyle/>
          <a:p>
            <a:pPr marL="12700">
              <a:lnSpc>
                <a:spcPct val="100000"/>
              </a:lnSpc>
              <a:spcBef>
                <a:spcPts val="125"/>
              </a:spcBef>
            </a:pPr>
            <a:r>
              <a:rPr sz="500" spc="-10" dirty="0">
                <a:solidFill>
                  <a:srgbClr val="231F20"/>
                </a:solidFill>
                <a:latin typeface="Arial MT"/>
                <a:cs typeface="Arial MT"/>
              </a:rPr>
              <a:t>70,000</a:t>
            </a:r>
            <a:endParaRPr sz="500">
              <a:latin typeface="Arial MT"/>
              <a:cs typeface="Arial MT"/>
            </a:endParaRPr>
          </a:p>
        </p:txBody>
      </p:sp>
      <p:sp>
        <p:nvSpPr>
          <p:cNvPr id="31" name="object 31"/>
          <p:cNvSpPr txBox="1"/>
          <p:nvPr/>
        </p:nvSpPr>
        <p:spPr>
          <a:xfrm>
            <a:off x="687052" y="1306466"/>
            <a:ext cx="229870" cy="105410"/>
          </a:xfrm>
          <a:prstGeom prst="rect">
            <a:avLst/>
          </a:prstGeom>
        </p:spPr>
        <p:txBody>
          <a:bodyPr vert="horz" wrap="square" lIns="0" tIns="15875" rIns="0" bIns="0" rtlCol="0">
            <a:spAutoFit/>
          </a:bodyPr>
          <a:lstStyle/>
          <a:p>
            <a:pPr marL="12700">
              <a:lnSpc>
                <a:spcPct val="100000"/>
              </a:lnSpc>
              <a:spcBef>
                <a:spcPts val="125"/>
              </a:spcBef>
            </a:pPr>
            <a:r>
              <a:rPr sz="500" spc="-10" dirty="0">
                <a:solidFill>
                  <a:srgbClr val="231F20"/>
                </a:solidFill>
                <a:latin typeface="Arial MT"/>
                <a:cs typeface="Arial MT"/>
              </a:rPr>
              <a:t>80,000</a:t>
            </a:r>
            <a:endParaRPr sz="500">
              <a:latin typeface="Arial MT"/>
              <a:cs typeface="Arial MT"/>
            </a:endParaRPr>
          </a:p>
        </p:txBody>
      </p:sp>
      <p:sp>
        <p:nvSpPr>
          <p:cNvPr id="32" name="object 32"/>
          <p:cNvSpPr txBox="1"/>
          <p:nvPr/>
        </p:nvSpPr>
        <p:spPr>
          <a:xfrm>
            <a:off x="687052" y="1099040"/>
            <a:ext cx="229870" cy="105410"/>
          </a:xfrm>
          <a:prstGeom prst="rect">
            <a:avLst/>
          </a:prstGeom>
        </p:spPr>
        <p:txBody>
          <a:bodyPr vert="horz" wrap="square" lIns="0" tIns="15875" rIns="0" bIns="0" rtlCol="0">
            <a:spAutoFit/>
          </a:bodyPr>
          <a:lstStyle/>
          <a:p>
            <a:pPr marL="12700">
              <a:lnSpc>
                <a:spcPct val="100000"/>
              </a:lnSpc>
              <a:spcBef>
                <a:spcPts val="125"/>
              </a:spcBef>
            </a:pPr>
            <a:r>
              <a:rPr sz="500" spc="-10" dirty="0">
                <a:solidFill>
                  <a:srgbClr val="231F20"/>
                </a:solidFill>
                <a:latin typeface="Arial MT"/>
                <a:cs typeface="Arial MT"/>
              </a:rPr>
              <a:t>90,000</a:t>
            </a:r>
            <a:endParaRPr sz="500">
              <a:latin typeface="Arial MT"/>
              <a:cs typeface="Arial MT"/>
            </a:endParaRPr>
          </a:p>
        </p:txBody>
      </p:sp>
      <p:sp>
        <p:nvSpPr>
          <p:cNvPr id="33" name="object 33"/>
          <p:cNvSpPr txBox="1"/>
          <p:nvPr/>
        </p:nvSpPr>
        <p:spPr>
          <a:xfrm>
            <a:off x="649981" y="891614"/>
            <a:ext cx="266700" cy="105410"/>
          </a:xfrm>
          <a:prstGeom prst="rect">
            <a:avLst/>
          </a:prstGeom>
        </p:spPr>
        <p:txBody>
          <a:bodyPr vert="horz" wrap="square" lIns="0" tIns="15875" rIns="0" bIns="0" rtlCol="0">
            <a:spAutoFit/>
          </a:bodyPr>
          <a:lstStyle/>
          <a:p>
            <a:pPr marL="12700">
              <a:lnSpc>
                <a:spcPct val="100000"/>
              </a:lnSpc>
              <a:spcBef>
                <a:spcPts val="125"/>
              </a:spcBef>
            </a:pPr>
            <a:r>
              <a:rPr sz="500" spc="-10" dirty="0">
                <a:solidFill>
                  <a:srgbClr val="231F20"/>
                </a:solidFill>
                <a:latin typeface="Arial MT"/>
                <a:cs typeface="Arial MT"/>
              </a:rPr>
              <a:t>100,000</a:t>
            </a:r>
            <a:endParaRPr sz="500">
              <a:latin typeface="Arial MT"/>
              <a:cs typeface="Arial MT"/>
            </a:endParaRPr>
          </a:p>
        </p:txBody>
      </p:sp>
      <p:sp>
        <p:nvSpPr>
          <p:cNvPr id="34" name="object 34"/>
          <p:cNvSpPr txBox="1"/>
          <p:nvPr/>
        </p:nvSpPr>
        <p:spPr>
          <a:xfrm>
            <a:off x="1227976" y="824828"/>
            <a:ext cx="168910"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Qatar</a:t>
            </a:r>
            <a:endParaRPr sz="450">
              <a:latin typeface="Arial MT"/>
              <a:cs typeface="Arial MT"/>
            </a:endParaRPr>
          </a:p>
        </p:txBody>
      </p:sp>
      <p:sp>
        <p:nvSpPr>
          <p:cNvPr id="35" name="object 35"/>
          <p:cNvSpPr txBox="1"/>
          <p:nvPr/>
        </p:nvSpPr>
        <p:spPr>
          <a:xfrm>
            <a:off x="1763071" y="1130524"/>
            <a:ext cx="286385"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Singapore</a:t>
            </a:r>
            <a:endParaRPr sz="450">
              <a:latin typeface="Arial MT"/>
              <a:cs typeface="Arial MT"/>
            </a:endParaRPr>
          </a:p>
        </p:txBody>
      </p:sp>
      <p:sp>
        <p:nvSpPr>
          <p:cNvPr id="36" name="object 36"/>
          <p:cNvSpPr txBox="1"/>
          <p:nvPr/>
        </p:nvSpPr>
        <p:spPr>
          <a:xfrm>
            <a:off x="1294327" y="1534231"/>
            <a:ext cx="568960" cy="93980"/>
          </a:xfrm>
          <a:prstGeom prst="rect">
            <a:avLst/>
          </a:prstGeom>
        </p:spPr>
        <p:txBody>
          <a:bodyPr vert="horz" wrap="square" lIns="0" tIns="12700" rIns="0" bIns="0" rtlCol="0">
            <a:spAutoFit/>
          </a:bodyPr>
          <a:lstStyle/>
          <a:p>
            <a:pPr marL="12700">
              <a:lnSpc>
                <a:spcPct val="100000"/>
              </a:lnSpc>
              <a:spcBef>
                <a:spcPts val="100"/>
              </a:spcBef>
            </a:pPr>
            <a:r>
              <a:rPr sz="450" dirty="0">
                <a:solidFill>
                  <a:srgbClr val="231F20"/>
                </a:solidFill>
                <a:latin typeface="Arial MT"/>
                <a:cs typeface="Arial MT"/>
              </a:rPr>
              <a:t>United Arab </a:t>
            </a:r>
            <a:r>
              <a:rPr sz="450" spc="-10" dirty="0">
                <a:solidFill>
                  <a:srgbClr val="231F20"/>
                </a:solidFill>
                <a:latin typeface="Arial MT"/>
                <a:cs typeface="Arial MT"/>
              </a:rPr>
              <a:t>Emirates</a:t>
            </a:r>
            <a:endParaRPr sz="450">
              <a:latin typeface="Arial MT"/>
              <a:cs typeface="Arial MT"/>
            </a:endParaRPr>
          </a:p>
        </p:txBody>
      </p:sp>
      <p:sp>
        <p:nvSpPr>
          <p:cNvPr id="37" name="object 37"/>
          <p:cNvSpPr txBox="1"/>
          <p:nvPr/>
        </p:nvSpPr>
        <p:spPr>
          <a:xfrm>
            <a:off x="1018807" y="1914622"/>
            <a:ext cx="353060" cy="93980"/>
          </a:xfrm>
          <a:prstGeom prst="rect">
            <a:avLst/>
          </a:prstGeom>
        </p:spPr>
        <p:txBody>
          <a:bodyPr vert="horz" wrap="square" lIns="0" tIns="12700" rIns="0" bIns="0" rtlCol="0">
            <a:spAutoFit/>
          </a:bodyPr>
          <a:lstStyle/>
          <a:p>
            <a:pPr marL="12700">
              <a:lnSpc>
                <a:spcPct val="100000"/>
              </a:lnSpc>
              <a:spcBef>
                <a:spcPts val="100"/>
              </a:spcBef>
            </a:pPr>
            <a:r>
              <a:rPr sz="450" dirty="0">
                <a:solidFill>
                  <a:srgbClr val="231F20"/>
                </a:solidFill>
                <a:latin typeface="Arial MT"/>
                <a:cs typeface="Arial MT"/>
              </a:rPr>
              <a:t>Saudi </a:t>
            </a:r>
            <a:r>
              <a:rPr sz="450" spc="-10" dirty="0">
                <a:solidFill>
                  <a:srgbClr val="231F20"/>
                </a:solidFill>
                <a:latin typeface="Arial MT"/>
                <a:cs typeface="Arial MT"/>
              </a:rPr>
              <a:t>Arabia</a:t>
            </a:r>
            <a:endParaRPr sz="450">
              <a:latin typeface="Arial MT"/>
              <a:cs typeface="Arial MT"/>
            </a:endParaRPr>
          </a:p>
        </p:txBody>
      </p:sp>
      <p:pic>
        <p:nvPicPr>
          <p:cNvPr id="38" name="object 38"/>
          <p:cNvPicPr/>
          <p:nvPr/>
        </p:nvPicPr>
        <p:blipFill>
          <a:blip r:embed="rId2" cstate="print"/>
          <a:stretch>
            <a:fillRect/>
          </a:stretch>
        </p:blipFill>
        <p:spPr>
          <a:xfrm>
            <a:off x="1244564" y="2410359"/>
            <a:ext cx="611645" cy="657354"/>
          </a:xfrm>
          <a:prstGeom prst="rect">
            <a:avLst/>
          </a:prstGeom>
        </p:spPr>
      </p:pic>
      <p:sp>
        <p:nvSpPr>
          <p:cNvPr id="39" name="object 39"/>
          <p:cNvSpPr txBox="1"/>
          <p:nvPr/>
        </p:nvSpPr>
        <p:spPr>
          <a:xfrm>
            <a:off x="1321759" y="2042466"/>
            <a:ext cx="222885"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Bahrain</a:t>
            </a:r>
            <a:endParaRPr sz="450">
              <a:latin typeface="Arial MT"/>
              <a:cs typeface="Arial MT"/>
            </a:endParaRPr>
          </a:p>
        </p:txBody>
      </p:sp>
      <p:sp>
        <p:nvSpPr>
          <p:cNvPr id="40" name="object 40"/>
          <p:cNvSpPr txBox="1"/>
          <p:nvPr/>
        </p:nvSpPr>
        <p:spPr>
          <a:xfrm>
            <a:off x="1251636" y="2362735"/>
            <a:ext cx="181610" cy="93980"/>
          </a:xfrm>
          <a:prstGeom prst="rect">
            <a:avLst/>
          </a:prstGeom>
        </p:spPr>
        <p:txBody>
          <a:bodyPr vert="horz" wrap="square" lIns="0" tIns="12700" rIns="0" bIns="0" rtlCol="0">
            <a:spAutoFit/>
          </a:bodyPr>
          <a:lstStyle/>
          <a:p>
            <a:pPr marL="12700">
              <a:lnSpc>
                <a:spcPct val="100000"/>
              </a:lnSpc>
              <a:spcBef>
                <a:spcPts val="100"/>
              </a:spcBef>
            </a:pPr>
            <a:r>
              <a:rPr sz="450" spc="-20" dirty="0">
                <a:solidFill>
                  <a:srgbClr val="231F20"/>
                </a:solidFill>
                <a:latin typeface="Arial MT"/>
                <a:cs typeface="Arial MT"/>
              </a:rPr>
              <a:t>Oman</a:t>
            </a:r>
            <a:endParaRPr sz="450">
              <a:latin typeface="Arial MT"/>
              <a:cs typeface="Arial MT"/>
            </a:endParaRPr>
          </a:p>
        </p:txBody>
      </p:sp>
      <p:sp>
        <p:nvSpPr>
          <p:cNvPr id="41" name="object 41"/>
          <p:cNvSpPr txBox="1"/>
          <p:nvPr/>
        </p:nvSpPr>
        <p:spPr>
          <a:xfrm>
            <a:off x="948970" y="2408569"/>
            <a:ext cx="372110"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Turkmenistan</a:t>
            </a:r>
            <a:endParaRPr sz="450">
              <a:latin typeface="Arial MT"/>
              <a:cs typeface="Arial MT"/>
            </a:endParaRPr>
          </a:p>
        </p:txBody>
      </p:sp>
      <p:sp>
        <p:nvSpPr>
          <p:cNvPr id="42" name="object 42"/>
          <p:cNvSpPr txBox="1"/>
          <p:nvPr/>
        </p:nvSpPr>
        <p:spPr>
          <a:xfrm>
            <a:off x="1015721" y="2513668"/>
            <a:ext cx="483234" cy="93980"/>
          </a:xfrm>
          <a:prstGeom prst="rect">
            <a:avLst/>
          </a:prstGeom>
        </p:spPr>
        <p:txBody>
          <a:bodyPr vert="horz" wrap="square" lIns="0" tIns="12700" rIns="0" bIns="0" rtlCol="0">
            <a:spAutoFit/>
          </a:bodyPr>
          <a:lstStyle/>
          <a:p>
            <a:pPr marL="12700">
              <a:lnSpc>
                <a:spcPct val="100000"/>
              </a:lnSpc>
              <a:spcBef>
                <a:spcPts val="100"/>
              </a:spcBef>
            </a:pPr>
            <a:r>
              <a:rPr sz="450" dirty="0">
                <a:solidFill>
                  <a:srgbClr val="231F20"/>
                </a:solidFill>
                <a:latin typeface="Arial MT"/>
                <a:cs typeface="Arial MT"/>
              </a:rPr>
              <a:t>Equatorial </a:t>
            </a:r>
            <a:r>
              <a:rPr sz="450" spc="-10" dirty="0">
                <a:solidFill>
                  <a:srgbClr val="231F20"/>
                </a:solidFill>
                <a:latin typeface="Arial MT"/>
                <a:cs typeface="Arial MT"/>
              </a:rPr>
              <a:t>Guinea</a:t>
            </a:r>
            <a:endParaRPr sz="450">
              <a:latin typeface="Arial MT"/>
              <a:cs typeface="Arial MT"/>
            </a:endParaRPr>
          </a:p>
        </p:txBody>
      </p:sp>
      <p:sp>
        <p:nvSpPr>
          <p:cNvPr id="43" name="object 43"/>
          <p:cNvSpPr txBox="1"/>
          <p:nvPr/>
        </p:nvSpPr>
        <p:spPr>
          <a:xfrm>
            <a:off x="962686" y="2685347"/>
            <a:ext cx="175260"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China</a:t>
            </a:r>
            <a:endParaRPr sz="450">
              <a:latin typeface="Arial MT"/>
              <a:cs typeface="Arial MT"/>
            </a:endParaRPr>
          </a:p>
        </p:txBody>
      </p:sp>
      <p:pic>
        <p:nvPicPr>
          <p:cNvPr id="44" name="object 44"/>
          <p:cNvPicPr/>
          <p:nvPr/>
        </p:nvPicPr>
        <p:blipFill>
          <a:blip r:embed="rId3" cstate="print"/>
          <a:stretch>
            <a:fillRect/>
          </a:stretch>
        </p:blipFill>
        <p:spPr>
          <a:xfrm>
            <a:off x="1935129" y="2516991"/>
            <a:ext cx="1496072" cy="550723"/>
          </a:xfrm>
          <a:prstGeom prst="rect">
            <a:avLst/>
          </a:prstGeom>
        </p:spPr>
      </p:pic>
      <p:sp>
        <p:nvSpPr>
          <p:cNvPr id="45" name="object 45"/>
          <p:cNvSpPr txBox="1"/>
          <p:nvPr/>
        </p:nvSpPr>
        <p:spPr>
          <a:xfrm>
            <a:off x="1767358" y="2379765"/>
            <a:ext cx="200660"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Russia</a:t>
            </a:r>
            <a:endParaRPr sz="450">
              <a:latin typeface="Arial MT"/>
              <a:cs typeface="Arial MT"/>
            </a:endParaRPr>
          </a:p>
        </p:txBody>
      </p:sp>
      <p:sp>
        <p:nvSpPr>
          <p:cNvPr id="46" name="object 46"/>
          <p:cNvSpPr txBox="1"/>
          <p:nvPr/>
        </p:nvSpPr>
        <p:spPr>
          <a:xfrm>
            <a:off x="1734782" y="2534642"/>
            <a:ext cx="219710"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Belarus</a:t>
            </a:r>
            <a:endParaRPr sz="450">
              <a:latin typeface="Arial MT"/>
              <a:cs typeface="Arial MT"/>
            </a:endParaRPr>
          </a:p>
        </p:txBody>
      </p:sp>
      <p:sp>
        <p:nvSpPr>
          <p:cNvPr id="47" name="object 47"/>
          <p:cNvSpPr txBox="1"/>
          <p:nvPr/>
        </p:nvSpPr>
        <p:spPr>
          <a:xfrm>
            <a:off x="1418914" y="2427200"/>
            <a:ext cx="324485"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Kazakhstan</a:t>
            </a:r>
            <a:endParaRPr sz="450">
              <a:latin typeface="Arial MT"/>
              <a:cs typeface="Arial MT"/>
            </a:endParaRPr>
          </a:p>
        </p:txBody>
      </p:sp>
      <p:sp>
        <p:nvSpPr>
          <p:cNvPr id="48" name="object 48"/>
          <p:cNvSpPr txBox="1"/>
          <p:nvPr/>
        </p:nvSpPr>
        <p:spPr>
          <a:xfrm>
            <a:off x="1901946" y="1815009"/>
            <a:ext cx="197485"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Kuwait</a:t>
            </a:r>
            <a:endParaRPr sz="450">
              <a:latin typeface="Arial MT"/>
              <a:cs typeface="Arial MT"/>
            </a:endParaRPr>
          </a:p>
        </p:txBody>
      </p:sp>
      <p:sp>
        <p:nvSpPr>
          <p:cNvPr id="49" name="object 49"/>
          <p:cNvSpPr txBox="1"/>
          <p:nvPr/>
        </p:nvSpPr>
        <p:spPr>
          <a:xfrm>
            <a:off x="2026761" y="2275752"/>
            <a:ext cx="241935"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Hungary</a:t>
            </a:r>
            <a:endParaRPr sz="450">
              <a:latin typeface="Arial MT"/>
              <a:cs typeface="Arial MT"/>
            </a:endParaRPr>
          </a:p>
        </p:txBody>
      </p:sp>
      <p:sp>
        <p:nvSpPr>
          <p:cNvPr id="50" name="object 50"/>
          <p:cNvSpPr txBox="1"/>
          <p:nvPr/>
        </p:nvSpPr>
        <p:spPr>
          <a:xfrm>
            <a:off x="2752566" y="2285982"/>
            <a:ext cx="203835"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Poland</a:t>
            </a:r>
            <a:endParaRPr sz="450">
              <a:latin typeface="Arial MT"/>
              <a:cs typeface="Arial MT"/>
            </a:endParaRPr>
          </a:p>
        </p:txBody>
      </p:sp>
      <p:sp>
        <p:nvSpPr>
          <p:cNvPr id="51" name="object 51"/>
          <p:cNvSpPr txBox="1"/>
          <p:nvPr/>
        </p:nvSpPr>
        <p:spPr>
          <a:xfrm>
            <a:off x="3408966" y="2374222"/>
            <a:ext cx="540385" cy="302260"/>
          </a:xfrm>
          <a:prstGeom prst="rect">
            <a:avLst/>
          </a:prstGeom>
        </p:spPr>
        <p:txBody>
          <a:bodyPr vert="horz" wrap="square" lIns="0" tIns="12700" rIns="0" bIns="0" rtlCol="0">
            <a:spAutoFit/>
          </a:bodyPr>
          <a:lstStyle/>
          <a:p>
            <a:pPr marR="118110" algn="ctr">
              <a:lnSpc>
                <a:spcPct val="100000"/>
              </a:lnSpc>
              <a:spcBef>
                <a:spcPts val="100"/>
              </a:spcBef>
            </a:pPr>
            <a:r>
              <a:rPr sz="450" spc="-10" dirty="0">
                <a:solidFill>
                  <a:srgbClr val="231F20"/>
                </a:solidFill>
                <a:latin typeface="Arial MT"/>
                <a:cs typeface="Arial MT"/>
              </a:rPr>
              <a:t>Greece</a:t>
            </a:r>
            <a:endParaRPr sz="450">
              <a:latin typeface="Arial MT"/>
              <a:cs typeface="Arial MT"/>
            </a:endParaRPr>
          </a:p>
          <a:p>
            <a:pPr>
              <a:lnSpc>
                <a:spcPct val="100000"/>
              </a:lnSpc>
              <a:spcBef>
                <a:spcPts val="40"/>
              </a:spcBef>
            </a:pPr>
            <a:endParaRPr sz="450">
              <a:latin typeface="Arial MT"/>
              <a:cs typeface="Arial MT"/>
            </a:endParaRPr>
          </a:p>
          <a:p>
            <a:pPr marR="60325" algn="ctr">
              <a:lnSpc>
                <a:spcPts val="540"/>
              </a:lnSpc>
              <a:spcBef>
                <a:spcPts val="5"/>
              </a:spcBef>
            </a:pPr>
            <a:r>
              <a:rPr sz="675" baseline="30864" dirty="0">
                <a:solidFill>
                  <a:srgbClr val="231F20"/>
                </a:solidFill>
                <a:latin typeface="Arial MT"/>
                <a:cs typeface="Arial MT"/>
              </a:rPr>
              <a:t>Chile</a:t>
            </a:r>
            <a:r>
              <a:rPr sz="675" spc="397" baseline="30864" dirty="0">
                <a:solidFill>
                  <a:srgbClr val="231F20"/>
                </a:solidFill>
                <a:latin typeface="Arial MT"/>
                <a:cs typeface="Arial MT"/>
              </a:rPr>
              <a:t> </a:t>
            </a:r>
            <a:r>
              <a:rPr sz="450" spc="-10" dirty="0">
                <a:solidFill>
                  <a:srgbClr val="231F20"/>
                </a:solidFill>
                <a:latin typeface="Arial MT"/>
                <a:cs typeface="Arial MT"/>
              </a:rPr>
              <a:t>Uruguay</a:t>
            </a:r>
            <a:endParaRPr sz="450">
              <a:latin typeface="Arial MT"/>
              <a:cs typeface="Arial MT"/>
            </a:endParaRPr>
          </a:p>
          <a:p>
            <a:pPr marL="222250">
              <a:lnSpc>
                <a:spcPts val="540"/>
              </a:lnSpc>
            </a:pPr>
            <a:r>
              <a:rPr sz="450" dirty="0">
                <a:solidFill>
                  <a:srgbClr val="231F20"/>
                </a:solidFill>
                <a:latin typeface="Arial MT"/>
                <a:cs typeface="Arial MT"/>
              </a:rPr>
              <a:t>Costa </a:t>
            </a:r>
            <a:r>
              <a:rPr sz="450" spc="-20" dirty="0">
                <a:solidFill>
                  <a:srgbClr val="231F20"/>
                </a:solidFill>
                <a:latin typeface="Arial MT"/>
                <a:cs typeface="Arial MT"/>
              </a:rPr>
              <a:t>Rica</a:t>
            </a:r>
            <a:endParaRPr sz="450">
              <a:latin typeface="Arial MT"/>
              <a:cs typeface="Arial MT"/>
            </a:endParaRPr>
          </a:p>
        </p:txBody>
      </p:sp>
      <p:sp>
        <p:nvSpPr>
          <p:cNvPr id="52" name="object 52"/>
          <p:cNvSpPr txBox="1"/>
          <p:nvPr/>
        </p:nvSpPr>
        <p:spPr>
          <a:xfrm>
            <a:off x="3105842" y="2767014"/>
            <a:ext cx="538480" cy="93980"/>
          </a:xfrm>
          <a:prstGeom prst="rect">
            <a:avLst/>
          </a:prstGeom>
        </p:spPr>
        <p:txBody>
          <a:bodyPr vert="horz" wrap="square" lIns="0" tIns="12700" rIns="0" bIns="0" rtlCol="0">
            <a:spAutoFit/>
          </a:bodyPr>
          <a:lstStyle/>
          <a:p>
            <a:pPr marL="38100">
              <a:lnSpc>
                <a:spcPct val="100000"/>
              </a:lnSpc>
              <a:spcBef>
                <a:spcPts val="100"/>
              </a:spcBef>
            </a:pPr>
            <a:r>
              <a:rPr sz="450" dirty="0">
                <a:solidFill>
                  <a:srgbClr val="231F20"/>
                </a:solidFill>
                <a:latin typeface="Arial MT"/>
                <a:cs typeface="Arial MT"/>
              </a:rPr>
              <a:t>Tunisia</a:t>
            </a:r>
            <a:r>
              <a:rPr sz="450" spc="370" dirty="0">
                <a:solidFill>
                  <a:srgbClr val="231F20"/>
                </a:solidFill>
                <a:latin typeface="Arial MT"/>
                <a:cs typeface="Arial MT"/>
              </a:rPr>
              <a:t> </a:t>
            </a:r>
            <a:r>
              <a:rPr sz="675" spc="-15" baseline="12345" dirty="0">
                <a:solidFill>
                  <a:srgbClr val="231F20"/>
                </a:solidFill>
                <a:latin typeface="Arial MT"/>
                <a:cs typeface="Arial MT"/>
              </a:rPr>
              <a:t>Jamaica</a:t>
            </a:r>
            <a:endParaRPr sz="675" baseline="12345">
              <a:latin typeface="Arial MT"/>
              <a:cs typeface="Arial MT"/>
            </a:endParaRPr>
          </a:p>
        </p:txBody>
      </p:sp>
      <p:sp>
        <p:nvSpPr>
          <p:cNvPr id="53" name="object 53"/>
          <p:cNvSpPr txBox="1"/>
          <p:nvPr/>
        </p:nvSpPr>
        <p:spPr>
          <a:xfrm>
            <a:off x="3078182" y="2707407"/>
            <a:ext cx="559435" cy="93980"/>
          </a:xfrm>
          <a:prstGeom prst="rect">
            <a:avLst/>
          </a:prstGeom>
        </p:spPr>
        <p:txBody>
          <a:bodyPr vert="horz" wrap="square" lIns="0" tIns="12700" rIns="0" bIns="0" rtlCol="0">
            <a:spAutoFit/>
          </a:bodyPr>
          <a:lstStyle/>
          <a:p>
            <a:pPr marL="38100">
              <a:lnSpc>
                <a:spcPct val="100000"/>
              </a:lnSpc>
              <a:spcBef>
                <a:spcPts val="100"/>
              </a:spcBef>
              <a:tabLst>
                <a:tab pos="307975" algn="l"/>
              </a:tabLst>
            </a:pPr>
            <a:r>
              <a:rPr sz="450" spc="-20" dirty="0">
                <a:solidFill>
                  <a:srgbClr val="231F20"/>
                </a:solidFill>
                <a:latin typeface="Arial MT"/>
                <a:cs typeface="Arial MT"/>
              </a:rPr>
              <a:t>Peru</a:t>
            </a:r>
            <a:r>
              <a:rPr sz="450" dirty="0">
                <a:solidFill>
                  <a:srgbClr val="231F20"/>
                </a:solidFill>
                <a:latin typeface="Arial MT"/>
                <a:cs typeface="Arial MT"/>
              </a:rPr>
              <a:t>	</a:t>
            </a:r>
            <a:r>
              <a:rPr sz="675" spc="-15" baseline="12345" dirty="0">
                <a:solidFill>
                  <a:srgbClr val="231F20"/>
                </a:solidFill>
                <a:latin typeface="Arial MT"/>
                <a:cs typeface="Arial MT"/>
              </a:rPr>
              <a:t>Armenia</a:t>
            </a:r>
            <a:endParaRPr sz="675" baseline="12345">
              <a:latin typeface="Arial MT"/>
              <a:cs typeface="Arial MT"/>
            </a:endParaRPr>
          </a:p>
        </p:txBody>
      </p:sp>
      <p:sp>
        <p:nvSpPr>
          <p:cNvPr id="54" name="object 54"/>
          <p:cNvSpPr txBox="1"/>
          <p:nvPr/>
        </p:nvSpPr>
        <p:spPr>
          <a:xfrm>
            <a:off x="3111583" y="2817306"/>
            <a:ext cx="436880" cy="224154"/>
          </a:xfrm>
          <a:prstGeom prst="rect">
            <a:avLst/>
          </a:prstGeom>
        </p:spPr>
        <p:txBody>
          <a:bodyPr vert="horz" wrap="square" lIns="0" tIns="24765" rIns="0" bIns="0" rtlCol="0">
            <a:spAutoFit/>
          </a:bodyPr>
          <a:lstStyle/>
          <a:p>
            <a:pPr marL="12700" marR="5080" indent="105410">
              <a:lnSpc>
                <a:spcPts val="440"/>
              </a:lnSpc>
              <a:spcBef>
                <a:spcPts val="195"/>
              </a:spcBef>
            </a:pPr>
            <a:r>
              <a:rPr sz="450" dirty="0">
                <a:solidFill>
                  <a:srgbClr val="231F20"/>
                </a:solidFill>
                <a:latin typeface="Arial MT"/>
                <a:cs typeface="Arial MT"/>
              </a:rPr>
              <a:t>Cape </a:t>
            </a:r>
            <a:r>
              <a:rPr sz="450" spc="-20" dirty="0">
                <a:solidFill>
                  <a:srgbClr val="231F20"/>
                </a:solidFill>
                <a:latin typeface="Arial MT"/>
                <a:cs typeface="Arial MT"/>
              </a:rPr>
              <a:t>Verde</a:t>
            </a:r>
            <a:r>
              <a:rPr sz="450" spc="500" dirty="0">
                <a:solidFill>
                  <a:srgbClr val="231F20"/>
                </a:solidFill>
                <a:latin typeface="Arial MT"/>
                <a:cs typeface="Arial MT"/>
              </a:rPr>
              <a:t> </a:t>
            </a:r>
            <a:r>
              <a:rPr sz="450" spc="-10" dirty="0">
                <a:solidFill>
                  <a:srgbClr val="231F20"/>
                </a:solidFill>
                <a:latin typeface="Arial MT"/>
                <a:cs typeface="Arial MT"/>
              </a:rPr>
              <a:t>Senegal</a:t>
            </a:r>
            <a:endParaRPr sz="450">
              <a:latin typeface="Arial MT"/>
              <a:cs typeface="Arial MT"/>
            </a:endParaRPr>
          </a:p>
          <a:p>
            <a:pPr marL="21590">
              <a:lnSpc>
                <a:spcPct val="100000"/>
              </a:lnSpc>
              <a:spcBef>
                <a:spcPts val="45"/>
              </a:spcBef>
            </a:pPr>
            <a:r>
              <a:rPr sz="450" dirty="0">
                <a:solidFill>
                  <a:srgbClr val="231F20"/>
                </a:solidFill>
                <a:latin typeface="Arial MT"/>
                <a:cs typeface="Arial MT"/>
              </a:rPr>
              <a:t>Burkina </a:t>
            </a:r>
            <a:r>
              <a:rPr sz="450" spc="-20" dirty="0">
                <a:solidFill>
                  <a:srgbClr val="231F20"/>
                </a:solidFill>
                <a:latin typeface="Arial MT"/>
                <a:cs typeface="Arial MT"/>
              </a:rPr>
              <a:t>Faso</a:t>
            </a:r>
            <a:endParaRPr sz="450">
              <a:latin typeface="Arial MT"/>
              <a:cs typeface="Arial MT"/>
            </a:endParaRPr>
          </a:p>
        </p:txBody>
      </p:sp>
      <p:sp>
        <p:nvSpPr>
          <p:cNvPr id="55" name="object 55"/>
          <p:cNvSpPr txBox="1"/>
          <p:nvPr/>
        </p:nvSpPr>
        <p:spPr>
          <a:xfrm>
            <a:off x="2833205" y="2094987"/>
            <a:ext cx="165735"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Israel</a:t>
            </a:r>
            <a:endParaRPr sz="450">
              <a:latin typeface="Arial MT"/>
              <a:cs typeface="Arial MT"/>
            </a:endParaRPr>
          </a:p>
        </p:txBody>
      </p:sp>
      <p:sp>
        <p:nvSpPr>
          <p:cNvPr id="56" name="object 56"/>
          <p:cNvSpPr txBox="1"/>
          <p:nvPr/>
        </p:nvSpPr>
        <p:spPr>
          <a:xfrm>
            <a:off x="3073235" y="2103617"/>
            <a:ext cx="232410"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Czechia</a:t>
            </a:r>
            <a:endParaRPr sz="450">
              <a:latin typeface="Arial MT"/>
              <a:cs typeface="Arial MT"/>
            </a:endParaRPr>
          </a:p>
        </p:txBody>
      </p:sp>
      <p:sp>
        <p:nvSpPr>
          <p:cNvPr id="57" name="object 57"/>
          <p:cNvSpPr txBox="1"/>
          <p:nvPr/>
        </p:nvSpPr>
        <p:spPr>
          <a:xfrm>
            <a:off x="3311036" y="2083386"/>
            <a:ext cx="130810"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Italy</a:t>
            </a:r>
            <a:endParaRPr sz="450">
              <a:latin typeface="Arial MT"/>
              <a:cs typeface="Arial MT"/>
            </a:endParaRPr>
          </a:p>
        </p:txBody>
      </p:sp>
      <p:sp>
        <p:nvSpPr>
          <p:cNvPr id="58" name="object 58"/>
          <p:cNvSpPr txBox="1"/>
          <p:nvPr/>
        </p:nvSpPr>
        <p:spPr>
          <a:xfrm>
            <a:off x="3057062" y="2161795"/>
            <a:ext cx="245110"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Slovenia</a:t>
            </a:r>
            <a:endParaRPr sz="450">
              <a:latin typeface="Arial MT"/>
              <a:cs typeface="Arial MT"/>
            </a:endParaRPr>
          </a:p>
        </p:txBody>
      </p:sp>
      <p:sp>
        <p:nvSpPr>
          <p:cNvPr id="59" name="object 59"/>
          <p:cNvSpPr txBox="1"/>
          <p:nvPr/>
        </p:nvSpPr>
        <p:spPr>
          <a:xfrm>
            <a:off x="3101353" y="2225118"/>
            <a:ext cx="268605" cy="159385"/>
          </a:xfrm>
          <a:prstGeom prst="rect">
            <a:avLst/>
          </a:prstGeom>
        </p:spPr>
        <p:txBody>
          <a:bodyPr vert="horz" wrap="square" lIns="0" tIns="17780" rIns="0" bIns="0" rtlCol="0">
            <a:spAutoFit/>
          </a:bodyPr>
          <a:lstStyle/>
          <a:p>
            <a:pPr marL="39370" marR="5080" indent="-27305">
              <a:lnSpc>
                <a:spcPts val="509"/>
              </a:lnSpc>
              <a:spcBef>
                <a:spcPts val="140"/>
              </a:spcBef>
            </a:pPr>
            <a:r>
              <a:rPr sz="450" spc="-10" dirty="0">
                <a:solidFill>
                  <a:srgbClr val="231F20"/>
                </a:solidFill>
                <a:latin typeface="Arial MT"/>
                <a:cs typeface="Arial MT"/>
              </a:rPr>
              <a:t>Lithuania</a:t>
            </a:r>
            <a:r>
              <a:rPr sz="450" spc="500" dirty="0">
                <a:solidFill>
                  <a:srgbClr val="231F20"/>
                </a:solidFill>
                <a:latin typeface="Arial MT"/>
                <a:cs typeface="Arial MT"/>
              </a:rPr>
              <a:t> </a:t>
            </a:r>
            <a:r>
              <a:rPr sz="450" spc="-10" dirty="0">
                <a:solidFill>
                  <a:srgbClr val="231F20"/>
                </a:solidFill>
                <a:latin typeface="Arial MT"/>
                <a:cs typeface="Arial MT"/>
              </a:rPr>
              <a:t>Slovakia</a:t>
            </a:r>
            <a:endParaRPr sz="450">
              <a:latin typeface="Arial MT"/>
              <a:cs typeface="Arial MT"/>
            </a:endParaRPr>
          </a:p>
        </p:txBody>
      </p:sp>
      <p:sp>
        <p:nvSpPr>
          <p:cNvPr id="60" name="object 60"/>
          <p:cNvSpPr txBox="1"/>
          <p:nvPr/>
        </p:nvSpPr>
        <p:spPr>
          <a:xfrm>
            <a:off x="3224454" y="1488854"/>
            <a:ext cx="321310"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Switzerland</a:t>
            </a:r>
            <a:endParaRPr sz="450">
              <a:latin typeface="Arial MT"/>
              <a:cs typeface="Arial MT"/>
            </a:endParaRPr>
          </a:p>
        </p:txBody>
      </p:sp>
      <p:sp>
        <p:nvSpPr>
          <p:cNvPr id="61" name="object 61"/>
          <p:cNvSpPr txBox="1"/>
          <p:nvPr/>
        </p:nvSpPr>
        <p:spPr>
          <a:xfrm>
            <a:off x="3615817" y="1670763"/>
            <a:ext cx="219710"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Norway</a:t>
            </a:r>
            <a:endParaRPr sz="450">
              <a:latin typeface="Arial MT"/>
              <a:cs typeface="Arial MT"/>
            </a:endParaRPr>
          </a:p>
        </p:txBody>
      </p:sp>
      <p:sp>
        <p:nvSpPr>
          <p:cNvPr id="62" name="object 62"/>
          <p:cNvSpPr txBox="1"/>
          <p:nvPr/>
        </p:nvSpPr>
        <p:spPr>
          <a:xfrm>
            <a:off x="2909100" y="1630701"/>
            <a:ext cx="541655" cy="283210"/>
          </a:xfrm>
          <a:prstGeom prst="rect">
            <a:avLst/>
          </a:prstGeom>
        </p:spPr>
        <p:txBody>
          <a:bodyPr vert="horz" wrap="square" lIns="0" tIns="40640" rIns="0" bIns="0" rtlCol="0">
            <a:spAutoFit/>
          </a:bodyPr>
          <a:lstStyle/>
          <a:p>
            <a:pPr marL="12700">
              <a:lnSpc>
                <a:spcPct val="100000"/>
              </a:lnSpc>
              <a:spcBef>
                <a:spcPts val="320"/>
              </a:spcBef>
            </a:pPr>
            <a:r>
              <a:rPr sz="450" dirty="0">
                <a:solidFill>
                  <a:srgbClr val="231F20"/>
                </a:solidFill>
                <a:latin typeface="Arial MT"/>
                <a:cs typeface="Arial MT"/>
              </a:rPr>
              <a:t>United </a:t>
            </a:r>
            <a:r>
              <a:rPr sz="450" spc="-10" dirty="0">
                <a:solidFill>
                  <a:srgbClr val="231F20"/>
                </a:solidFill>
                <a:latin typeface="Arial MT"/>
                <a:cs typeface="Arial MT"/>
              </a:rPr>
              <a:t>States</a:t>
            </a:r>
            <a:endParaRPr sz="450">
              <a:latin typeface="Arial MT"/>
              <a:cs typeface="Arial MT"/>
            </a:endParaRPr>
          </a:p>
          <a:p>
            <a:pPr marL="308610" marR="5080" indent="34925">
              <a:lnSpc>
                <a:spcPts val="509"/>
              </a:lnSpc>
              <a:spcBef>
                <a:spcPts val="265"/>
              </a:spcBef>
            </a:pPr>
            <a:r>
              <a:rPr sz="450" spc="-10" dirty="0">
                <a:solidFill>
                  <a:srgbClr val="231F20"/>
                </a:solidFill>
                <a:latin typeface="Arial MT"/>
                <a:cs typeface="Arial MT"/>
              </a:rPr>
              <a:t>Iceland</a:t>
            </a:r>
            <a:r>
              <a:rPr sz="450" spc="500" dirty="0">
                <a:solidFill>
                  <a:srgbClr val="231F20"/>
                </a:solidFill>
                <a:latin typeface="Arial MT"/>
                <a:cs typeface="Arial MT"/>
              </a:rPr>
              <a:t> </a:t>
            </a:r>
            <a:r>
              <a:rPr sz="450" spc="-10" dirty="0">
                <a:solidFill>
                  <a:srgbClr val="231F20"/>
                </a:solidFill>
                <a:latin typeface="Arial MT"/>
                <a:cs typeface="Arial MT"/>
              </a:rPr>
              <a:t>Austria</a:t>
            </a:r>
            <a:endParaRPr sz="450">
              <a:latin typeface="Arial MT"/>
              <a:cs typeface="Arial MT"/>
            </a:endParaRPr>
          </a:p>
        </p:txBody>
      </p:sp>
      <p:sp>
        <p:nvSpPr>
          <p:cNvPr id="63" name="object 63"/>
          <p:cNvSpPr txBox="1"/>
          <p:nvPr/>
        </p:nvSpPr>
        <p:spPr>
          <a:xfrm>
            <a:off x="2993485" y="1888104"/>
            <a:ext cx="512445" cy="93980"/>
          </a:xfrm>
          <a:prstGeom prst="rect">
            <a:avLst/>
          </a:prstGeom>
        </p:spPr>
        <p:txBody>
          <a:bodyPr vert="horz" wrap="square" lIns="0" tIns="12700" rIns="0" bIns="0" rtlCol="0">
            <a:spAutoFit/>
          </a:bodyPr>
          <a:lstStyle/>
          <a:p>
            <a:pPr marL="38100">
              <a:lnSpc>
                <a:spcPct val="100000"/>
              </a:lnSpc>
              <a:spcBef>
                <a:spcPts val="100"/>
              </a:spcBef>
            </a:pPr>
            <a:r>
              <a:rPr sz="675" baseline="-30864" dirty="0">
                <a:solidFill>
                  <a:srgbClr val="231F20"/>
                </a:solidFill>
                <a:latin typeface="Arial MT"/>
                <a:cs typeface="Arial MT"/>
              </a:rPr>
              <a:t>Malta</a:t>
            </a:r>
            <a:r>
              <a:rPr sz="675" spc="682" baseline="-30864" dirty="0">
                <a:solidFill>
                  <a:srgbClr val="231F20"/>
                </a:solidFill>
                <a:latin typeface="Arial MT"/>
                <a:cs typeface="Arial MT"/>
              </a:rPr>
              <a:t> </a:t>
            </a:r>
            <a:r>
              <a:rPr sz="450" spc="-10" dirty="0">
                <a:solidFill>
                  <a:srgbClr val="231F20"/>
                </a:solidFill>
                <a:latin typeface="Arial MT"/>
                <a:cs typeface="Arial MT"/>
              </a:rPr>
              <a:t>Australia</a:t>
            </a:r>
            <a:endParaRPr sz="450">
              <a:latin typeface="Arial MT"/>
              <a:cs typeface="Arial MT"/>
            </a:endParaRPr>
          </a:p>
        </p:txBody>
      </p:sp>
      <p:sp>
        <p:nvSpPr>
          <p:cNvPr id="64" name="object 64"/>
          <p:cNvSpPr txBox="1"/>
          <p:nvPr/>
        </p:nvSpPr>
        <p:spPr>
          <a:xfrm>
            <a:off x="3463144" y="1800436"/>
            <a:ext cx="483234" cy="577850"/>
          </a:xfrm>
          <a:prstGeom prst="rect">
            <a:avLst/>
          </a:prstGeom>
        </p:spPr>
        <p:txBody>
          <a:bodyPr vert="horz" wrap="square" lIns="0" tIns="20955" rIns="0" bIns="0" rtlCol="0">
            <a:spAutoFit/>
          </a:bodyPr>
          <a:lstStyle/>
          <a:p>
            <a:pPr marL="105410" marR="30480" indent="107314">
              <a:lnSpc>
                <a:spcPct val="87800"/>
              </a:lnSpc>
              <a:spcBef>
                <a:spcPts val="165"/>
              </a:spcBef>
            </a:pPr>
            <a:r>
              <a:rPr sz="450" spc="-10" dirty="0">
                <a:solidFill>
                  <a:srgbClr val="231F20"/>
                </a:solidFill>
                <a:latin typeface="Arial MT"/>
                <a:cs typeface="Arial MT"/>
              </a:rPr>
              <a:t>Denmark</a:t>
            </a:r>
            <a:r>
              <a:rPr sz="450" spc="500" dirty="0">
                <a:solidFill>
                  <a:srgbClr val="231F20"/>
                </a:solidFill>
                <a:latin typeface="Arial MT"/>
                <a:cs typeface="Arial MT"/>
              </a:rPr>
              <a:t> </a:t>
            </a:r>
            <a:r>
              <a:rPr sz="450" spc="-10" dirty="0">
                <a:solidFill>
                  <a:srgbClr val="231F20"/>
                </a:solidFill>
                <a:latin typeface="Arial MT"/>
                <a:cs typeface="Arial MT"/>
              </a:rPr>
              <a:t>Germany</a:t>
            </a:r>
            <a:r>
              <a:rPr sz="450" spc="500" dirty="0">
                <a:solidFill>
                  <a:srgbClr val="231F20"/>
                </a:solidFill>
                <a:latin typeface="Arial MT"/>
                <a:cs typeface="Arial MT"/>
              </a:rPr>
              <a:t> </a:t>
            </a:r>
            <a:r>
              <a:rPr sz="450" spc="-10" dirty="0">
                <a:solidFill>
                  <a:srgbClr val="231F20"/>
                </a:solidFill>
                <a:latin typeface="Arial MT"/>
                <a:cs typeface="Arial MT"/>
              </a:rPr>
              <a:t>Belgium</a:t>
            </a:r>
            <a:r>
              <a:rPr sz="450" spc="500" dirty="0">
                <a:solidFill>
                  <a:srgbClr val="231F20"/>
                </a:solidFill>
                <a:latin typeface="Arial MT"/>
                <a:cs typeface="Arial MT"/>
              </a:rPr>
              <a:t> </a:t>
            </a:r>
            <a:r>
              <a:rPr sz="450" spc="-10" dirty="0">
                <a:solidFill>
                  <a:srgbClr val="231F20"/>
                </a:solidFill>
                <a:latin typeface="Arial MT"/>
                <a:cs typeface="Arial MT"/>
              </a:rPr>
              <a:t>Finland</a:t>
            </a:r>
            <a:r>
              <a:rPr sz="450" spc="500" dirty="0">
                <a:solidFill>
                  <a:srgbClr val="231F20"/>
                </a:solidFill>
                <a:latin typeface="Arial MT"/>
                <a:cs typeface="Arial MT"/>
              </a:rPr>
              <a:t> </a:t>
            </a:r>
            <a:r>
              <a:rPr sz="450" spc="-10" dirty="0">
                <a:solidFill>
                  <a:srgbClr val="231F20"/>
                </a:solidFill>
                <a:latin typeface="Arial MT"/>
                <a:cs typeface="Arial MT"/>
              </a:rPr>
              <a:t>France</a:t>
            </a:r>
            <a:endParaRPr sz="450">
              <a:latin typeface="Arial MT"/>
              <a:cs typeface="Arial MT"/>
            </a:endParaRPr>
          </a:p>
          <a:p>
            <a:pPr marL="227329">
              <a:lnSpc>
                <a:spcPts val="400"/>
              </a:lnSpc>
            </a:pPr>
            <a:r>
              <a:rPr sz="450" spc="-25" dirty="0">
                <a:solidFill>
                  <a:srgbClr val="231F20"/>
                </a:solidFill>
                <a:latin typeface="Arial MT"/>
                <a:cs typeface="Arial MT"/>
              </a:rPr>
              <a:t>New</a:t>
            </a:r>
            <a:endParaRPr sz="450">
              <a:latin typeface="Arial MT"/>
              <a:cs typeface="Arial MT"/>
            </a:endParaRPr>
          </a:p>
          <a:p>
            <a:pPr marL="155575" marR="41275" indent="-118110">
              <a:lnSpc>
                <a:spcPts val="490"/>
              </a:lnSpc>
              <a:spcBef>
                <a:spcPts val="50"/>
              </a:spcBef>
            </a:pPr>
            <a:r>
              <a:rPr sz="450" dirty="0">
                <a:solidFill>
                  <a:srgbClr val="231F20"/>
                </a:solidFill>
                <a:latin typeface="Arial MT"/>
                <a:cs typeface="Arial MT"/>
              </a:rPr>
              <a:t>Cyprus</a:t>
            </a:r>
            <a:r>
              <a:rPr sz="450" spc="-60" dirty="0">
                <a:solidFill>
                  <a:srgbClr val="231F20"/>
                </a:solidFill>
                <a:latin typeface="Arial MT"/>
                <a:cs typeface="Arial MT"/>
              </a:rPr>
              <a:t> </a:t>
            </a:r>
            <a:r>
              <a:rPr sz="675" spc="-15" baseline="12345" dirty="0">
                <a:solidFill>
                  <a:srgbClr val="231F20"/>
                </a:solidFill>
                <a:latin typeface="Arial MT"/>
                <a:cs typeface="Arial MT"/>
              </a:rPr>
              <a:t>Zealand</a:t>
            </a:r>
            <a:r>
              <a:rPr sz="675" spc="750" baseline="12345" dirty="0">
                <a:solidFill>
                  <a:srgbClr val="231F20"/>
                </a:solidFill>
                <a:latin typeface="Arial MT"/>
                <a:cs typeface="Arial MT"/>
              </a:rPr>
              <a:t> </a:t>
            </a:r>
            <a:r>
              <a:rPr sz="450" spc="-10" dirty="0">
                <a:solidFill>
                  <a:srgbClr val="231F20"/>
                </a:solidFill>
                <a:latin typeface="Arial MT"/>
                <a:cs typeface="Arial MT"/>
              </a:rPr>
              <a:t>Estonia</a:t>
            </a:r>
            <a:r>
              <a:rPr sz="450" spc="500" dirty="0">
                <a:solidFill>
                  <a:srgbClr val="231F20"/>
                </a:solidFill>
                <a:latin typeface="Arial MT"/>
                <a:cs typeface="Arial MT"/>
              </a:rPr>
              <a:t> </a:t>
            </a:r>
            <a:r>
              <a:rPr sz="450" spc="-10" dirty="0">
                <a:solidFill>
                  <a:srgbClr val="231F20"/>
                </a:solidFill>
                <a:latin typeface="Arial MT"/>
                <a:cs typeface="Arial MT"/>
              </a:rPr>
              <a:t>Portugal</a:t>
            </a:r>
            <a:endParaRPr sz="450">
              <a:latin typeface="Arial MT"/>
              <a:cs typeface="Arial MT"/>
            </a:endParaRPr>
          </a:p>
        </p:txBody>
      </p:sp>
      <p:sp>
        <p:nvSpPr>
          <p:cNvPr id="65" name="object 65"/>
          <p:cNvSpPr txBox="1"/>
          <p:nvPr/>
        </p:nvSpPr>
        <p:spPr>
          <a:xfrm>
            <a:off x="3176505" y="631376"/>
            <a:ext cx="343535"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Luxembourg</a:t>
            </a:r>
            <a:endParaRPr sz="450">
              <a:latin typeface="Arial MT"/>
              <a:cs typeface="Arial MT"/>
            </a:endParaRPr>
          </a:p>
        </p:txBody>
      </p:sp>
      <p:sp>
        <p:nvSpPr>
          <p:cNvPr id="66" name="object 66"/>
          <p:cNvSpPr txBox="1"/>
          <p:nvPr/>
        </p:nvSpPr>
        <p:spPr>
          <a:xfrm>
            <a:off x="3318351" y="849917"/>
            <a:ext cx="200660" cy="93980"/>
          </a:xfrm>
          <a:prstGeom prst="rect">
            <a:avLst/>
          </a:prstGeom>
        </p:spPr>
        <p:txBody>
          <a:bodyPr vert="horz" wrap="square" lIns="0" tIns="12700" rIns="0" bIns="0" rtlCol="0">
            <a:spAutoFit/>
          </a:bodyPr>
          <a:lstStyle/>
          <a:p>
            <a:pPr marL="12700">
              <a:lnSpc>
                <a:spcPct val="100000"/>
              </a:lnSpc>
              <a:spcBef>
                <a:spcPts val="100"/>
              </a:spcBef>
            </a:pPr>
            <a:r>
              <a:rPr sz="450" spc="-10" dirty="0">
                <a:solidFill>
                  <a:srgbClr val="231F20"/>
                </a:solidFill>
                <a:latin typeface="Arial MT"/>
                <a:cs typeface="Arial MT"/>
              </a:rPr>
              <a:t>Ireland</a:t>
            </a:r>
            <a:endParaRPr sz="450">
              <a:latin typeface="Arial MT"/>
              <a:cs typeface="Arial MT"/>
            </a:endParaRPr>
          </a:p>
        </p:txBody>
      </p:sp>
      <p:sp>
        <p:nvSpPr>
          <p:cNvPr id="67" name="object 67"/>
          <p:cNvSpPr txBox="1"/>
          <p:nvPr/>
        </p:nvSpPr>
        <p:spPr>
          <a:xfrm>
            <a:off x="649992" y="683999"/>
            <a:ext cx="266700" cy="105410"/>
          </a:xfrm>
          <a:prstGeom prst="rect">
            <a:avLst/>
          </a:prstGeom>
        </p:spPr>
        <p:txBody>
          <a:bodyPr vert="horz" wrap="square" lIns="0" tIns="15875" rIns="0" bIns="0" rtlCol="0">
            <a:spAutoFit/>
          </a:bodyPr>
          <a:lstStyle/>
          <a:p>
            <a:pPr marL="12700">
              <a:lnSpc>
                <a:spcPct val="100000"/>
              </a:lnSpc>
              <a:spcBef>
                <a:spcPts val="125"/>
              </a:spcBef>
            </a:pPr>
            <a:r>
              <a:rPr sz="500" spc="-10" dirty="0">
                <a:solidFill>
                  <a:srgbClr val="231F20"/>
                </a:solidFill>
                <a:latin typeface="Arial MT"/>
                <a:cs typeface="Arial MT"/>
              </a:rPr>
              <a:t>110,000</a:t>
            </a:r>
            <a:endParaRPr sz="500">
              <a:latin typeface="Arial MT"/>
              <a:cs typeface="Arial MT"/>
            </a:endParaRPr>
          </a:p>
        </p:txBody>
      </p:sp>
      <p:sp>
        <p:nvSpPr>
          <p:cNvPr id="68" name="object 68"/>
          <p:cNvSpPr txBox="1"/>
          <p:nvPr/>
        </p:nvSpPr>
        <p:spPr>
          <a:xfrm>
            <a:off x="649992" y="476552"/>
            <a:ext cx="266700" cy="105410"/>
          </a:xfrm>
          <a:prstGeom prst="rect">
            <a:avLst/>
          </a:prstGeom>
        </p:spPr>
        <p:txBody>
          <a:bodyPr vert="horz" wrap="square" lIns="0" tIns="15875" rIns="0" bIns="0" rtlCol="0">
            <a:spAutoFit/>
          </a:bodyPr>
          <a:lstStyle/>
          <a:p>
            <a:pPr marL="12700">
              <a:lnSpc>
                <a:spcPct val="100000"/>
              </a:lnSpc>
              <a:spcBef>
                <a:spcPts val="125"/>
              </a:spcBef>
            </a:pPr>
            <a:r>
              <a:rPr sz="500" spc="-10" dirty="0">
                <a:solidFill>
                  <a:srgbClr val="231F20"/>
                </a:solidFill>
                <a:latin typeface="Arial MT"/>
                <a:cs typeface="Arial MT"/>
              </a:rPr>
              <a:t>120,000</a:t>
            </a:r>
            <a:endParaRPr sz="500">
              <a:latin typeface="Arial MT"/>
              <a:cs typeface="Arial MT"/>
            </a:endParaRPr>
          </a:p>
        </p:txBody>
      </p:sp>
      <p:sp>
        <p:nvSpPr>
          <p:cNvPr id="69" name="object 69"/>
          <p:cNvSpPr txBox="1"/>
          <p:nvPr/>
        </p:nvSpPr>
        <p:spPr>
          <a:xfrm>
            <a:off x="1165923" y="3063743"/>
            <a:ext cx="118110" cy="105410"/>
          </a:xfrm>
          <a:prstGeom prst="rect">
            <a:avLst/>
          </a:prstGeom>
        </p:spPr>
        <p:txBody>
          <a:bodyPr vert="horz" wrap="square" lIns="0" tIns="15875" rIns="0" bIns="0" rtlCol="0">
            <a:spAutoFit/>
          </a:bodyPr>
          <a:lstStyle/>
          <a:p>
            <a:pPr marL="12700">
              <a:lnSpc>
                <a:spcPct val="100000"/>
              </a:lnSpc>
              <a:spcBef>
                <a:spcPts val="125"/>
              </a:spcBef>
            </a:pPr>
            <a:r>
              <a:rPr sz="500" spc="-25" dirty="0">
                <a:solidFill>
                  <a:srgbClr val="231F20"/>
                </a:solidFill>
                <a:latin typeface="Arial MT"/>
                <a:cs typeface="Arial MT"/>
              </a:rPr>
              <a:t>0.1</a:t>
            </a:r>
            <a:endParaRPr sz="500">
              <a:latin typeface="Arial MT"/>
              <a:cs typeface="Arial MT"/>
            </a:endParaRPr>
          </a:p>
        </p:txBody>
      </p:sp>
      <p:sp>
        <p:nvSpPr>
          <p:cNvPr id="70" name="object 70"/>
          <p:cNvSpPr txBox="1"/>
          <p:nvPr/>
        </p:nvSpPr>
        <p:spPr>
          <a:xfrm>
            <a:off x="1467961" y="3063743"/>
            <a:ext cx="118110" cy="105410"/>
          </a:xfrm>
          <a:prstGeom prst="rect">
            <a:avLst/>
          </a:prstGeom>
        </p:spPr>
        <p:txBody>
          <a:bodyPr vert="horz" wrap="square" lIns="0" tIns="15875" rIns="0" bIns="0" rtlCol="0">
            <a:spAutoFit/>
          </a:bodyPr>
          <a:lstStyle/>
          <a:p>
            <a:pPr marL="12700">
              <a:lnSpc>
                <a:spcPct val="100000"/>
              </a:lnSpc>
              <a:spcBef>
                <a:spcPts val="125"/>
              </a:spcBef>
            </a:pPr>
            <a:r>
              <a:rPr sz="500" spc="-25" dirty="0">
                <a:solidFill>
                  <a:srgbClr val="231F20"/>
                </a:solidFill>
                <a:latin typeface="Arial MT"/>
                <a:cs typeface="Arial MT"/>
              </a:rPr>
              <a:t>0.2</a:t>
            </a:r>
            <a:endParaRPr sz="500">
              <a:latin typeface="Arial MT"/>
              <a:cs typeface="Arial MT"/>
            </a:endParaRPr>
          </a:p>
        </p:txBody>
      </p:sp>
      <p:sp>
        <p:nvSpPr>
          <p:cNvPr id="71" name="object 71"/>
          <p:cNvSpPr txBox="1"/>
          <p:nvPr/>
        </p:nvSpPr>
        <p:spPr>
          <a:xfrm>
            <a:off x="1769999" y="3063743"/>
            <a:ext cx="118110" cy="105410"/>
          </a:xfrm>
          <a:prstGeom prst="rect">
            <a:avLst/>
          </a:prstGeom>
        </p:spPr>
        <p:txBody>
          <a:bodyPr vert="horz" wrap="square" lIns="0" tIns="15875" rIns="0" bIns="0" rtlCol="0">
            <a:spAutoFit/>
          </a:bodyPr>
          <a:lstStyle/>
          <a:p>
            <a:pPr marL="12700">
              <a:lnSpc>
                <a:spcPct val="100000"/>
              </a:lnSpc>
              <a:spcBef>
                <a:spcPts val="125"/>
              </a:spcBef>
            </a:pPr>
            <a:r>
              <a:rPr sz="500" spc="-25" dirty="0">
                <a:solidFill>
                  <a:srgbClr val="231F20"/>
                </a:solidFill>
                <a:latin typeface="Arial MT"/>
                <a:cs typeface="Arial MT"/>
              </a:rPr>
              <a:t>0.3</a:t>
            </a:r>
            <a:endParaRPr sz="500">
              <a:latin typeface="Arial MT"/>
              <a:cs typeface="Arial MT"/>
            </a:endParaRPr>
          </a:p>
        </p:txBody>
      </p:sp>
      <p:sp>
        <p:nvSpPr>
          <p:cNvPr id="72" name="object 72"/>
          <p:cNvSpPr txBox="1"/>
          <p:nvPr/>
        </p:nvSpPr>
        <p:spPr>
          <a:xfrm>
            <a:off x="1940657" y="2839995"/>
            <a:ext cx="1155700" cy="429259"/>
          </a:xfrm>
          <a:prstGeom prst="rect">
            <a:avLst/>
          </a:prstGeom>
        </p:spPr>
        <p:txBody>
          <a:bodyPr vert="horz" wrap="square" lIns="0" tIns="27940" rIns="0" bIns="0" rtlCol="0">
            <a:spAutoFit/>
          </a:bodyPr>
          <a:lstStyle/>
          <a:p>
            <a:pPr marL="755015" marR="42545" indent="177800">
              <a:lnSpc>
                <a:spcPct val="77700"/>
              </a:lnSpc>
              <a:spcBef>
                <a:spcPts val="220"/>
              </a:spcBef>
            </a:pPr>
            <a:r>
              <a:rPr sz="450" spc="-10" dirty="0">
                <a:solidFill>
                  <a:srgbClr val="231F20"/>
                </a:solidFill>
                <a:latin typeface="Arial MT"/>
                <a:cs typeface="Arial MT"/>
              </a:rPr>
              <a:t>Ghana</a:t>
            </a:r>
            <a:r>
              <a:rPr sz="450" spc="500" dirty="0">
                <a:solidFill>
                  <a:srgbClr val="231F20"/>
                </a:solidFill>
                <a:latin typeface="Arial MT"/>
                <a:cs typeface="Arial MT"/>
              </a:rPr>
              <a:t> </a:t>
            </a:r>
            <a:r>
              <a:rPr sz="450" dirty="0">
                <a:solidFill>
                  <a:srgbClr val="231F20"/>
                </a:solidFill>
                <a:latin typeface="Arial MT"/>
                <a:cs typeface="Arial MT"/>
              </a:rPr>
              <a:t>São </a:t>
            </a:r>
            <a:r>
              <a:rPr sz="450" spc="-20" dirty="0">
                <a:solidFill>
                  <a:srgbClr val="231F20"/>
                </a:solidFill>
                <a:latin typeface="Arial MT"/>
                <a:cs typeface="Arial MT"/>
              </a:rPr>
              <a:t>Tomé</a:t>
            </a:r>
            <a:endParaRPr sz="450">
              <a:latin typeface="Arial MT"/>
              <a:cs typeface="Arial MT"/>
            </a:endParaRPr>
          </a:p>
          <a:p>
            <a:pPr>
              <a:lnSpc>
                <a:spcPct val="100000"/>
              </a:lnSpc>
              <a:spcBef>
                <a:spcPts val="310"/>
              </a:spcBef>
            </a:pPr>
            <a:endParaRPr sz="450">
              <a:latin typeface="Arial MT"/>
              <a:cs typeface="Arial MT"/>
            </a:endParaRPr>
          </a:p>
          <a:p>
            <a:pPr marL="143510">
              <a:lnSpc>
                <a:spcPct val="100000"/>
              </a:lnSpc>
              <a:tabLst>
                <a:tab pos="445770" algn="l"/>
                <a:tab pos="748030" algn="l"/>
                <a:tab pos="1049655" algn="l"/>
              </a:tabLst>
            </a:pPr>
            <a:r>
              <a:rPr sz="500" spc="-25" dirty="0">
                <a:solidFill>
                  <a:srgbClr val="231F20"/>
                </a:solidFill>
                <a:latin typeface="Arial MT"/>
                <a:cs typeface="Arial MT"/>
              </a:rPr>
              <a:t>0.4</a:t>
            </a:r>
            <a:r>
              <a:rPr sz="500" dirty="0">
                <a:solidFill>
                  <a:srgbClr val="231F20"/>
                </a:solidFill>
                <a:latin typeface="Arial MT"/>
                <a:cs typeface="Arial MT"/>
              </a:rPr>
              <a:t>	</a:t>
            </a:r>
            <a:r>
              <a:rPr sz="500" spc="-25" dirty="0">
                <a:solidFill>
                  <a:srgbClr val="231F20"/>
                </a:solidFill>
                <a:latin typeface="Arial MT"/>
                <a:cs typeface="Arial MT"/>
              </a:rPr>
              <a:t>0.5</a:t>
            </a:r>
            <a:r>
              <a:rPr sz="500" dirty="0">
                <a:solidFill>
                  <a:srgbClr val="231F20"/>
                </a:solidFill>
                <a:latin typeface="Arial MT"/>
                <a:cs typeface="Arial MT"/>
              </a:rPr>
              <a:t>	</a:t>
            </a:r>
            <a:r>
              <a:rPr sz="500" spc="-25" dirty="0">
                <a:solidFill>
                  <a:srgbClr val="231F20"/>
                </a:solidFill>
                <a:latin typeface="Arial MT"/>
                <a:cs typeface="Arial MT"/>
              </a:rPr>
              <a:t>0.6</a:t>
            </a:r>
            <a:r>
              <a:rPr sz="500" dirty="0">
                <a:solidFill>
                  <a:srgbClr val="231F20"/>
                </a:solidFill>
                <a:latin typeface="Arial MT"/>
                <a:cs typeface="Arial MT"/>
              </a:rPr>
              <a:t>	</a:t>
            </a:r>
            <a:r>
              <a:rPr sz="500" spc="-25" dirty="0">
                <a:solidFill>
                  <a:srgbClr val="231F20"/>
                </a:solidFill>
                <a:latin typeface="Arial MT"/>
                <a:cs typeface="Arial MT"/>
              </a:rPr>
              <a:t>0.7</a:t>
            </a:r>
            <a:endParaRPr sz="500">
              <a:latin typeface="Arial MT"/>
              <a:cs typeface="Arial MT"/>
            </a:endParaRPr>
          </a:p>
          <a:p>
            <a:pPr marL="12700">
              <a:lnSpc>
                <a:spcPct val="100000"/>
              </a:lnSpc>
              <a:spcBef>
                <a:spcPts val="185"/>
              </a:spcBef>
            </a:pPr>
            <a:r>
              <a:rPr sz="500" b="1" dirty="0">
                <a:solidFill>
                  <a:srgbClr val="231F20"/>
                </a:solidFill>
                <a:latin typeface="Arial"/>
                <a:cs typeface="Arial"/>
              </a:rPr>
              <a:t>V-Dem</a:t>
            </a:r>
            <a:r>
              <a:rPr sz="500" b="1" spc="70" dirty="0">
                <a:solidFill>
                  <a:srgbClr val="231F20"/>
                </a:solidFill>
                <a:latin typeface="Arial"/>
                <a:cs typeface="Arial"/>
              </a:rPr>
              <a:t> </a:t>
            </a:r>
            <a:r>
              <a:rPr sz="500" b="1" dirty="0">
                <a:solidFill>
                  <a:srgbClr val="231F20"/>
                </a:solidFill>
                <a:latin typeface="Arial"/>
                <a:cs typeface="Arial"/>
              </a:rPr>
              <a:t>Measure</a:t>
            </a:r>
            <a:r>
              <a:rPr sz="500" b="1" spc="70" dirty="0">
                <a:solidFill>
                  <a:srgbClr val="231F20"/>
                </a:solidFill>
                <a:latin typeface="Arial"/>
                <a:cs typeface="Arial"/>
              </a:rPr>
              <a:t> </a:t>
            </a:r>
            <a:r>
              <a:rPr sz="500" b="1" dirty="0">
                <a:solidFill>
                  <a:srgbClr val="231F20"/>
                </a:solidFill>
                <a:latin typeface="Arial"/>
                <a:cs typeface="Arial"/>
              </a:rPr>
              <a:t>of</a:t>
            </a:r>
            <a:r>
              <a:rPr sz="500" b="1" spc="75" dirty="0">
                <a:solidFill>
                  <a:srgbClr val="231F20"/>
                </a:solidFill>
                <a:latin typeface="Arial"/>
                <a:cs typeface="Arial"/>
              </a:rPr>
              <a:t> </a:t>
            </a:r>
            <a:r>
              <a:rPr sz="500" b="1" spc="-10" dirty="0">
                <a:solidFill>
                  <a:srgbClr val="231F20"/>
                </a:solidFill>
                <a:latin typeface="Arial"/>
                <a:cs typeface="Arial"/>
              </a:rPr>
              <a:t>Democracy</a:t>
            </a:r>
            <a:endParaRPr sz="500">
              <a:latin typeface="Arial"/>
              <a:cs typeface="Arial"/>
            </a:endParaRPr>
          </a:p>
        </p:txBody>
      </p:sp>
      <p:sp>
        <p:nvSpPr>
          <p:cNvPr id="73" name="object 73"/>
          <p:cNvSpPr txBox="1"/>
          <p:nvPr/>
        </p:nvSpPr>
        <p:spPr>
          <a:xfrm>
            <a:off x="551732" y="1235210"/>
            <a:ext cx="104775" cy="1062990"/>
          </a:xfrm>
          <a:prstGeom prst="rect">
            <a:avLst/>
          </a:prstGeom>
        </p:spPr>
        <p:txBody>
          <a:bodyPr vert="vert270" wrap="square" lIns="0" tIns="13335" rIns="0" bIns="0" rtlCol="0">
            <a:spAutoFit/>
          </a:bodyPr>
          <a:lstStyle/>
          <a:p>
            <a:pPr marL="12700">
              <a:lnSpc>
                <a:spcPct val="100000"/>
              </a:lnSpc>
              <a:spcBef>
                <a:spcPts val="105"/>
              </a:spcBef>
            </a:pPr>
            <a:r>
              <a:rPr sz="500" b="1" dirty="0">
                <a:solidFill>
                  <a:srgbClr val="231F20"/>
                </a:solidFill>
                <a:latin typeface="Arial"/>
                <a:cs typeface="Arial"/>
              </a:rPr>
              <a:t>GDP</a:t>
            </a:r>
            <a:r>
              <a:rPr sz="500" b="1" spc="55" dirty="0">
                <a:solidFill>
                  <a:srgbClr val="231F20"/>
                </a:solidFill>
                <a:latin typeface="Arial"/>
                <a:cs typeface="Arial"/>
              </a:rPr>
              <a:t> </a:t>
            </a:r>
            <a:r>
              <a:rPr sz="500" b="1" dirty="0">
                <a:solidFill>
                  <a:srgbClr val="231F20"/>
                </a:solidFill>
                <a:latin typeface="Arial"/>
                <a:cs typeface="Arial"/>
              </a:rPr>
              <a:t>per</a:t>
            </a:r>
            <a:r>
              <a:rPr sz="500" b="1" spc="60" dirty="0">
                <a:solidFill>
                  <a:srgbClr val="231F20"/>
                </a:solidFill>
                <a:latin typeface="Arial"/>
                <a:cs typeface="Arial"/>
              </a:rPr>
              <a:t> </a:t>
            </a:r>
            <a:r>
              <a:rPr sz="500" b="1" dirty="0">
                <a:solidFill>
                  <a:srgbClr val="231F20"/>
                </a:solidFill>
                <a:latin typeface="Arial"/>
                <a:cs typeface="Arial"/>
              </a:rPr>
              <a:t>capita</a:t>
            </a:r>
            <a:r>
              <a:rPr sz="500" b="1" spc="60" dirty="0">
                <a:solidFill>
                  <a:srgbClr val="231F20"/>
                </a:solidFill>
                <a:latin typeface="Arial"/>
                <a:cs typeface="Arial"/>
              </a:rPr>
              <a:t> </a:t>
            </a:r>
            <a:r>
              <a:rPr sz="500" b="1" dirty="0">
                <a:solidFill>
                  <a:srgbClr val="231F20"/>
                </a:solidFill>
                <a:latin typeface="Arial"/>
                <a:cs typeface="Arial"/>
              </a:rPr>
              <a:t>(2017</a:t>
            </a:r>
            <a:r>
              <a:rPr sz="500" b="1" spc="60" dirty="0">
                <a:solidFill>
                  <a:srgbClr val="231F20"/>
                </a:solidFill>
                <a:latin typeface="Arial"/>
                <a:cs typeface="Arial"/>
              </a:rPr>
              <a:t> </a:t>
            </a:r>
            <a:r>
              <a:rPr sz="500" b="1" dirty="0">
                <a:solidFill>
                  <a:srgbClr val="231F20"/>
                </a:solidFill>
                <a:latin typeface="Arial"/>
                <a:cs typeface="Arial"/>
              </a:rPr>
              <a:t>US</a:t>
            </a:r>
            <a:r>
              <a:rPr sz="500" b="1" spc="60" dirty="0">
                <a:solidFill>
                  <a:srgbClr val="231F20"/>
                </a:solidFill>
                <a:latin typeface="Arial"/>
                <a:cs typeface="Arial"/>
              </a:rPr>
              <a:t> </a:t>
            </a:r>
            <a:r>
              <a:rPr sz="500" b="1" spc="-10" dirty="0">
                <a:solidFill>
                  <a:srgbClr val="231F20"/>
                </a:solidFill>
                <a:latin typeface="Arial"/>
                <a:cs typeface="Arial"/>
              </a:rPr>
              <a:t>dollars)</a:t>
            </a:r>
            <a:endParaRPr sz="500">
              <a:latin typeface="Arial"/>
              <a:cs typeface="Arial"/>
            </a:endParaRPr>
          </a:p>
        </p:txBody>
      </p:sp>
      <p:sp>
        <p:nvSpPr>
          <p:cNvPr id="74" name="object 74"/>
          <p:cNvSpPr txBox="1"/>
          <p:nvPr/>
        </p:nvSpPr>
        <p:spPr>
          <a:xfrm>
            <a:off x="3280269" y="3063752"/>
            <a:ext cx="118110" cy="105410"/>
          </a:xfrm>
          <a:prstGeom prst="rect">
            <a:avLst/>
          </a:prstGeom>
        </p:spPr>
        <p:txBody>
          <a:bodyPr vert="horz" wrap="square" lIns="0" tIns="15875" rIns="0" bIns="0" rtlCol="0">
            <a:spAutoFit/>
          </a:bodyPr>
          <a:lstStyle/>
          <a:p>
            <a:pPr marL="12700">
              <a:lnSpc>
                <a:spcPct val="100000"/>
              </a:lnSpc>
              <a:spcBef>
                <a:spcPts val="125"/>
              </a:spcBef>
            </a:pPr>
            <a:r>
              <a:rPr sz="500" spc="-25" dirty="0">
                <a:solidFill>
                  <a:srgbClr val="231F20"/>
                </a:solidFill>
                <a:latin typeface="Arial MT"/>
                <a:cs typeface="Arial MT"/>
              </a:rPr>
              <a:t>0.8</a:t>
            </a:r>
            <a:endParaRPr sz="500">
              <a:latin typeface="Arial MT"/>
              <a:cs typeface="Arial MT"/>
            </a:endParaRPr>
          </a:p>
        </p:txBody>
      </p:sp>
      <p:sp>
        <p:nvSpPr>
          <p:cNvPr id="75" name="object 75"/>
          <p:cNvSpPr txBox="1"/>
          <p:nvPr/>
        </p:nvSpPr>
        <p:spPr>
          <a:xfrm>
            <a:off x="3582307" y="3063752"/>
            <a:ext cx="118110" cy="105410"/>
          </a:xfrm>
          <a:prstGeom prst="rect">
            <a:avLst/>
          </a:prstGeom>
        </p:spPr>
        <p:txBody>
          <a:bodyPr vert="horz" wrap="square" lIns="0" tIns="15875" rIns="0" bIns="0" rtlCol="0">
            <a:spAutoFit/>
          </a:bodyPr>
          <a:lstStyle/>
          <a:p>
            <a:pPr marL="12700">
              <a:lnSpc>
                <a:spcPct val="100000"/>
              </a:lnSpc>
              <a:spcBef>
                <a:spcPts val="125"/>
              </a:spcBef>
            </a:pPr>
            <a:r>
              <a:rPr sz="500" spc="-25" dirty="0">
                <a:solidFill>
                  <a:srgbClr val="231F20"/>
                </a:solidFill>
                <a:latin typeface="Arial MT"/>
                <a:cs typeface="Arial MT"/>
              </a:rPr>
              <a:t>0.9</a:t>
            </a:r>
            <a:endParaRPr sz="500">
              <a:latin typeface="Arial MT"/>
              <a:cs typeface="Arial MT"/>
            </a:endParaRPr>
          </a:p>
        </p:txBody>
      </p:sp>
      <p:sp>
        <p:nvSpPr>
          <p:cNvPr id="76" name="object 76"/>
          <p:cNvSpPr txBox="1"/>
          <p:nvPr/>
        </p:nvSpPr>
        <p:spPr>
          <a:xfrm>
            <a:off x="3884744" y="3063743"/>
            <a:ext cx="62865" cy="105410"/>
          </a:xfrm>
          <a:prstGeom prst="rect">
            <a:avLst/>
          </a:prstGeom>
        </p:spPr>
        <p:txBody>
          <a:bodyPr vert="horz" wrap="square" lIns="0" tIns="15875" rIns="0" bIns="0" rtlCol="0">
            <a:spAutoFit/>
          </a:bodyPr>
          <a:lstStyle/>
          <a:p>
            <a:pPr marL="12700">
              <a:lnSpc>
                <a:spcPct val="100000"/>
              </a:lnSpc>
              <a:spcBef>
                <a:spcPts val="125"/>
              </a:spcBef>
            </a:pPr>
            <a:r>
              <a:rPr sz="500" spc="-50" dirty="0">
                <a:solidFill>
                  <a:srgbClr val="231F20"/>
                </a:solidFill>
                <a:latin typeface="Arial MT"/>
                <a:cs typeface="Arial MT"/>
              </a:rPr>
              <a:t>1</a:t>
            </a:r>
            <a:endParaRPr sz="500">
              <a:latin typeface="Arial MT"/>
              <a:cs typeface="Arial MT"/>
            </a:endParaRPr>
          </a:p>
        </p:txBody>
      </p:sp>
      <p:grpSp>
        <p:nvGrpSpPr>
          <p:cNvPr id="77" name="object 77"/>
          <p:cNvGrpSpPr/>
          <p:nvPr/>
        </p:nvGrpSpPr>
        <p:grpSpPr>
          <a:xfrm>
            <a:off x="980499" y="664439"/>
            <a:ext cx="2689860" cy="2089785"/>
            <a:chOff x="980499" y="664439"/>
            <a:chExt cx="2689860" cy="2089785"/>
          </a:xfrm>
        </p:grpSpPr>
        <p:sp>
          <p:nvSpPr>
            <p:cNvPr id="78" name="object 78"/>
            <p:cNvSpPr/>
            <p:nvPr/>
          </p:nvSpPr>
          <p:spPr>
            <a:xfrm>
              <a:off x="1177798" y="860979"/>
              <a:ext cx="34290" cy="34290"/>
            </a:xfrm>
            <a:custGeom>
              <a:avLst/>
              <a:gdLst/>
              <a:ahLst/>
              <a:cxnLst/>
              <a:rect l="l" t="t" r="r" b="b"/>
              <a:pathLst>
                <a:path w="34290" h="34290">
                  <a:moveTo>
                    <a:pt x="34023" y="17011"/>
                  </a:moveTo>
                  <a:lnTo>
                    <a:pt x="34023" y="26403"/>
                  </a:lnTo>
                  <a:lnTo>
                    <a:pt x="26403" y="34023"/>
                  </a:lnTo>
                  <a:lnTo>
                    <a:pt x="17011" y="34023"/>
                  </a:lnTo>
                  <a:lnTo>
                    <a:pt x="7620" y="34023"/>
                  </a:lnTo>
                  <a:lnTo>
                    <a:pt x="0" y="26403"/>
                  </a:lnTo>
                  <a:lnTo>
                    <a:pt x="0" y="17011"/>
                  </a:lnTo>
                  <a:lnTo>
                    <a:pt x="0" y="7619"/>
                  </a:lnTo>
                  <a:lnTo>
                    <a:pt x="7620"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sp>
          <p:nvSpPr>
            <p:cNvPr id="79" name="object 79"/>
            <p:cNvSpPr/>
            <p:nvPr/>
          </p:nvSpPr>
          <p:spPr>
            <a:xfrm>
              <a:off x="2069335" y="1167352"/>
              <a:ext cx="34290" cy="34290"/>
            </a:xfrm>
            <a:custGeom>
              <a:avLst/>
              <a:gdLst/>
              <a:ahLst/>
              <a:cxnLst/>
              <a:rect l="l" t="t" r="r" b="b"/>
              <a:pathLst>
                <a:path w="34289" h="34290">
                  <a:moveTo>
                    <a:pt x="34023" y="17011"/>
                  </a:moveTo>
                  <a:lnTo>
                    <a:pt x="34023" y="26403"/>
                  </a:lnTo>
                  <a:lnTo>
                    <a:pt x="26403" y="34023"/>
                  </a:lnTo>
                  <a:lnTo>
                    <a:pt x="17011" y="34023"/>
                  </a:lnTo>
                  <a:lnTo>
                    <a:pt x="7620" y="34023"/>
                  </a:lnTo>
                  <a:lnTo>
                    <a:pt x="0" y="26403"/>
                  </a:lnTo>
                  <a:lnTo>
                    <a:pt x="0" y="17011"/>
                  </a:lnTo>
                  <a:lnTo>
                    <a:pt x="0" y="7619"/>
                  </a:lnTo>
                  <a:lnTo>
                    <a:pt x="7620"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sp>
          <p:nvSpPr>
            <p:cNvPr id="80" name="object 80"/>
            <p:cNvSpPr/>
            <p:nvPr/>
          </p:nvSpPr>
          <p:spPr>
            <a:xfrm>
              <a:off x="3537980" y="665630"/>
              <a:ext cx="34290" cy="34290"/>
            </a:xfrm>
            <a:custGeom>
              <a:avLst/>
              <a:gdLst/>
              <a:ahLst/>
              <a:cxnLst/>
              <a:rect l="l" t="t" r="r" b="b"/>
              <a:pathLst>
                <a:path w="34289" h="34290">
                  <a:moveTo>
                    <a:pt x="34023" y="17011"/>
                  </a:moveTo>
                  <a:lnTo>
                    <a:pt x="34023" y="26403"/>
                  </a:lnTo>
                  <a:lnTo>
                    <a:pt x="26403" y="34023"/>
                  </a:lnTo>
                  <a:lnTo>
                    <a:pt x="17011" y="34023"/>
                  </a:lnTo>
                  <a:lnTo>
                    <a:pt x="7619" y="34023"/>
                  </a:lnTo>
                  <a:lnTo>
                    <a:pt x="0" y="26403"/>
                  </a:lnTo>
                  <a:lnTo>
                    <a:pt x="0" y="17011"/>
                  </a:lnTo>
                  <a:lnTo>
                    <a:pt x="0" y="7619"/>
                  </a:lnTo>
                  <a:lnTo>
                    <a:pt x="7619"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sp>
          <p:nvSpPr>
            <p:cNvPr id="81" name="object 81"/>
            <p:cNvSpPr/>
            <p:nvPr/>
          </p:nvSpPr>
          <p:spPr>
            <a:xfrm>
              <a:off x="3530464" y="884796"/>
              <a:ext cx="34290" cy="34290"/>
            </a:xfrm>
            <a:custGeom>
              <a:avLst/>
              <a:gdLst/>
              <a:ahLst/>
              <a:cxnLst/>
              <a:rect l="l" t="t" r="r" b="b"/>
              <a:pathLst>
                <a:path w="34289" h="34290">
                  <a:moveTo>
                    <a:pt x="34013" y="17011"/>
                  </a:moveTo>
                  <a:lnTo>
                    <a:pt x="34013" y="26403"/>
                  </a:lnTo>
                  <a:lnTo>
                    <a:pt x="26403" y="34023"/>
                  </a:lnTo>
                  <a:lnTo>
                    <a:pt x="17011" y="34023"/>
                  </a:lnTo>
                  <a:lnTo>
                    <a:pt x="7619" y="34023"/>
                  </a:lnTo>
                  <a:lnTo>
                    <a:pt x="0" y="26403"/>
                  </a:lnTo>
                  <a:lnTo>
                    <a:pt x="0" y="17011"/>
                  </a:lnTo>
                  <a:lnTo>
                    <a:pt x="0" y="7619"/>
                  </a:lnTo>
                  <a:lnTo>
                    <a:pt x="7619" y="0"/>
                  </a:lnTo>
                  <a:lnTo>
                    <a:pt x="17011" y="0"/>
                  </a:lnTo>
                  <a:lnTo>
                    <a:pt x="26403" y="0"/>
                  </a:lnTo>
                  <a:lnTo>
                    <a:pt x="34013" y="7619"/>
                  </a:lnTo>
                  <a:lnTo>
                    <a:pt x="34013" y="17011"/>
                  </a:lnTo>
                  <a:close/>
                </a:path>
              </a:pathLst>
            </a:custGeom>
            <a:ln w="3175">
              <a:solidFill>
                <a:srgbClr val="231F20"/>
              </a:solidFill>
            </a:ln>
          </p:spPr>
          <p:txBody>
            <a:bodyPr wrap="square" lIns="0" tIns="0" rIns="0" bIns="0" rtlCol="0"/>
            <a:lstStyle/>
            <a:p>
              <a:endParaRPr/>
            </a:p>
          </p:txBody>
        </p:sp>
        <p:sp>
          <p:nvSpPr>
            <p:cNvPr id="82" name="object 82"/>
            <p:cNvSpPr/>
            <p:nvPr/>
          </p:nvSpPr>
          <p:spPr>
            <a:xfrm>
              <a:off x="3592777" y="1512801"/>
              <a:ext cx="34290" cy="34290"/>
            </a:xfrm>
            <a:custGeom>
              <a:avLst/>
              <a:gdLst/>
              <a:ahLst/>
              <a:cxnLst/>
              <a:rect l="l" t="t" r="r" b="b"/>
              <a:pathLst>
                <a:path w="34289" h="34290">
                  <a:moveTo>
                    <a:pt x="34013" y="17011"/>
                  </a:moveTo>
                  <a:lnTo>
                    <a:pt x="34013" y="26403"/>
                  </a:lnTo>
                  <a:lnTo>
                    <a:pt x="26403" y="34023"/>
                  </a:lnTo>
                  <a:lnTo>
                    <a:pt x="17011" y="34023"/>
                  </a:lnTo>
                  <a:lnTo>
                    <a:pt x="7619" y="34023"/>
                  </a:lnTo>
                  <a:lnTo>
                    <a:pt x="0" y="26403"/>
                  </a:lnTo>
                  <a:lnTo>
                    <a:pt x="0" y="17011"/>
                  </a:lnTo>
                  <a:lnTo>
                    <a:pt x="0" y="7619"/>
                  </a:lnTo>
                  <a:lnTo>
                    <a:pt x="7619" y="0"/>
                  </a:lnTo>
                  <a:lnTo>
                    <a:pt x="17011" y="0"/>
                  </a:lnTo>
                  <a:lnTo>
                    <a:pt x="26403" y="0"/>
                  </a:lnTo>
                  <a:lnTo>
                    <a:pt x="34013" y="7619"/>
                  </a:lnTo>
                  <a:lnTo>
                    <a:pt x="34013" y="17011"/>
                  </a:lnTo>
                  <a:close/>
                </a:path>
              </a:pathLst>
            </a:custGeom>
            <a:ln w="3175">
              <a:solidFill>
                <a:srgbClr val="231F20"/>
              </a:solidFill>
            </a:ln>
          </p:spPr>
          <p:txBody>
            <a:bodyPr wrap="square" lIns="0" tIns="0" rIns="0" bIns="0" rtlCol="0"/>
            <a:lstStyle/>
            <a:p>
              <a:endParaRPr/>
            </a:p>
          </p:txBody>
        </p:sp>
        <p:sp>
          <p:nvSpPr>
            <p:cNvPr id="83" name="object 83"/>
            <p:cNvSpPr/>
            <p:nvPr/>
          </p:nvSpPr>
          <p:spPr>
            <a:xfrm>
              <a:off x="1219517" y="1560569"/>
              <a:ext cx="34290" cy="34290"/>
            </a:xfrm>
            <a:custGeom>
              <a:avLst/>
              <a:gdLst/>
              <a:ahLst/>
              <a:cxnLst/>
              <a:rect l="l" t="t" r="r" b="b"/>
              <a:pathLst>
                <a:path w="34290" h="34290">
                  <a:moveTo>
                    <a:pt x="34023" y="17011"/>
                  </a:moveTo>
                  <a:lnTo>
                    <a:pt x="34023" y="26403"/>
                  </a:lnTo>
                  <a:lnTo>
                    <a:pt x="26403" y="34023"/>
                  </a:lnTo>
                  <a:lnTo>
                    <a:pt x="17011" y="34023"/>
                  </a:lnTo>
                  <a:lnTo>
                    <a:pt x="7620" y="34023"/>
                  </a:lnTo>
                  <a:lnTo>
                    <a:pt x="0" y="26403"/>
                  </a:lnTo>
                  <a:lnTo>
                    <a:pt x="0" y="17011"/>
                  </a:lnTo>
                  <a:lnTo>
                    <a:pt x="0" y="7619"/>
                  </a:lnTo>
                  <a:lnTo>
                    <a:pt x="7620"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sp>
          <p:nvSpPr>
            <p:cNvPr id="84" name="object 84"/>
            <p:cNvSpPr/>
            <p:nvPr/>
          </p:nvSpPr>
          <p:spPr>
            <a:xfrm>
              <a:off x="981689" y="1945838"/>
              <a:ext cx="34290" cy="34290"/>
            </a:xfrm>
            <a:custGeom>
              <a:avLst/>
              <a:gdLst/>
              <a:ahLst/>
              <a:cxnLst/>
              <a:rect l="l" t="t" r="r" b="b"/>
              <a:pathLst>
                <a:path w="34290" h="34289">
                  <a:moveTo>
                    <a:pt x="34023" y="17011"/>
                  </a:moveTo>
                  <a:lnTo>
                    <a:pt x="34023" y="26403"/>
                  </a:lnTo>
                  <a:lnTo>
                    <a:pt x="26403" y="34023"/>
                  </a:lnTo>
                  <a:lnTo>
                    <a:pt x="17011" y="34023"/>
                  </a:lnTo>
                  <a:lnTo>
                    <a:pt x="7620" y="34023"/>
                  </a:lnTo>
                  <a:lnTo>
                    <a:pt x="0" y="26403"/>
                  </a:lnTo>
                  <a:lnTo>
                    <a:pt x="0" y="17011"/>
                  </a:lnTo>
                  <a:lnTo>
                    <a:pt x="0" y="7619"/>
                  </a:lnTo>
                  <a:lnTo>
                    <a:pt x="7620"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sp>
          <p:nvSpPr>
            <p:cNvPr id="85" name="object 85"/>
            <p:cNvSpPr/>
            <p:nvPr/>
          </p:nvSpPr>
          <p:spPr>
            <a:xfrm>
              <a:off x="1282909" y="2073393"/>
              <a:ext cx="34290" cy="34290"/>
            </a:xfrm>
            <a:custGeom>
              <a:avLst/>
              <a:gdLst/>
              <a:ahLst/>
              <a:cxnLst/>
              <a:rect l="l" t="t" r="r" b="b"/>
              <a:pathLst>
                <a:path w="34290" h="34289">
                  <a:moveTo>
                    <a:pt x="34013" y="17011"/>
                  </a:moveTo>
                  <a:lnTo>
                    <a:pt x="34013" y="26403"/>
                  </a:lnTo>
                  <a:lnTo>
                    <a:pt x="26403" y="34023"/>
                  </a:lnTo>
                  <a:lnTo>
                    <a:pt x="17011" y="34023"/>
                  </a:lnTo>
                  <a:lnTo>
                    <a:pt x="7620" y="34023"/>
                  </a:lnTo>
                  <a:lnTo>
                    <a:pt x="0" y="26403"/>
                  </a:lnTo>
                  <a:lnTo>
                    <a:pt x="0" y="17011"/>
                  </a:lnTo>
                  <a:lnTo>
                    <a:pt x="0" y="7619"/>
                  </a:lnTo>
                  <a:lnTo>
                    <a:pt x="7620" y="0"/>
                  </a:lnTo>
                  <a:lnTo>
                    <a:pt x="17011" y="0"/>
                  </a:lnTo>
                  <a:lnTo>
                    <a:pt x="26403" y="0"/>
                  </a:lnTo>
                  <a:lnTo>
                    <a:pt x="34013" y="7619"/>
                  </a:lnTo>
                  <a:lnTo>
                    <a:pt x="34013" y="17011"/>
                  </a:lnTo>
                  <a:close/>
                </a:path>
              </a:pathLst>
            </a:custGeom>
            <a:ln w="3175">
              <a:solidFill>
                <a:srgbClr val="231F20"/>
              </a:solidFill>
            </a:ln>
          </p:spPr>
          <p:txBody>
            <a:bodyPr wrap="square" lIns="0" tIns="0" rIns="0" bIns="0" rtlCol="0"/>
            <a:lstStyle/>
            <a:p>
              <a:endParaRPr/>
            </a:p>
          </p:txBody>
        </p:sp>
        <p:sp>
          <p:nvSpPr>
            <p:cNvPr id="86" name="object 86"/>
            <p:cNvSpPr/>
            <p:nvPr/>
          </p:nvSpPr>
          <p:spPr>
            <a:xfrm>
              <a:off x="1458404" y="2394537"/>
              <a:ext cx="34290" cy="34290"/>
            </a:xfrm>
            <a:custGeom>
              <a:avLst/>
              <a:gdLst/>
              <a:ahLst/>
              <a:cxnLst/>
              <a:rect l="l" t="t" r="r" b="b"/>
              <a:pathLst>
                <a:path w="34290" h="34289">
                  <a:moveTo>
                    <a:pt x="26403" y="0"/>
                  </a:moveTo>
                  <a:lnTo>
                    <a:pt x="7620" y="0"/>
                  </a:lnTo>
                  <a:lnTo>
                    <a:pt x="0" y="7619"/>
                  </a:lnTo>
                  <a:lnTo>
                    <a:pt x="0" y="26403"/>
                  </a:lnTo>
                  <a:lnTo>
                    <a:pt x="7620" y="34023"/>
                  </a:lnTo>
                  <a:lnTo>
                    <a:pt x="26403" y="34023"/>
                  </a:lnTo>
                  <a:lnTo>
                    <a:pt x="34023" y="26403"/>
                  </a:lnTo>
                  <a:lnTo>
                    <a:pt x="34023" y="17011"/>
                  </a:lnTo>
                  <a:lnTo>
                    <a:pt x="34023" y="7619"/>
                  </a:lnTo>
                  <a:lnTo>
                    <a:pt x="26403" y="0"/>
                  </a:lnTo>
                  <a:close/>
                </a:path>
              </a:pathLst>
            </a:custGeom>
            <a:solidFill>
              <a:srgbClr val="FFFFFF"/>
            </a:solidFill>
          </p:spPr>
          <p:txBody>
            <a:bodyPr wrap="square" lIns="0" tIns="0" rIns="0" bIns="0" rtlCol="0"/>
            <a:lstStyle/>
            <a:p>
              <a:endParaRPr/>
            </a:p>
          </p:txBody>
        </p:sp>
        <p:sp>
          <p:nvSpPr>
            <p:cNvPr id="87" name="object 87"/>
            <p:cNvSpPr/>
            <p:nvPr/>
          </p:nvSpPr>
          <p:spPr>
            <a:xfrm>
              <a:off x="1458404" y="2394537"/>
              <a:ext cx="34290" cy="34290"/>
            </a:xfrm>
            <a:custGeom>
              <a:avLst/>
              <a:gdLst/>
              <a:ahLst/>
              <a:cxnLst/>
              <a:rect l="l" t="t" r="r" b="b"/>
              <a:pathLst>
                <a:path w="34290" h="34289">
                  <a:moveTo>
                    <a:pt x="34023" y="17011"/>
                  </a:moveTo>
                  <a:lnTo>
                    <a:pt x="34023" y="26403"/>
                  </a:lnTo>
                  <a:lnTo>
                    <a:pt x="26403" y="34023"/>
                  </a:lnTo>
                  <a:lnTo>
                    <a:pt x="17011" y="34023"/>
                  </a:lnTo>
                  <a:lnTo>
                    <a:pt x="7620" y="34023"/>
                  </a:lnTo>
                  <a:lnTo>
                    <a:pt x="0" y="26403"/>
                  </a:lnTo>
                  <a:lnTo>
                    <a:pt x="0" y="17011"/>
                  </a:lnTo>
                  <a:lnTo>
                    <a:pt x="0" y="7619"/>
                  </a:lnTo>
                  <a:lnTo>
                    <a:pt x="7620"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sp>
          <p:nvSpPr>
            <p:cNvPr id="88" name="object 88"/>
            <p:cNvSpPr/>
            <p:nvPr/>
          </p:nvSpPr>
          <p:spPr>
            <a:xfrm>
              <a:off x="1377833" y="2441809"/>
              <a:ext cx="34290" cy="34290"/>
            </a:xfrm>
            <a:custGeom>
              <a:avLst/>
              <a:gdLst/>
              <a:ahLst/>
              <a:cxnLst/>
              <a:rect l="l" t="t" r="r" b="b"/>
              <a:pathLst>
                <a:path w="34290" h="34289">
                  <a:moveTo>
                    <a:pt x="26393" y="0"/>
                  </a:moveTo>
                  <a:lnTo>
                    <a:pt x="7610" y="0"/>
                  </a:lnTo>
                  <a:lnTo>
                    <a:pt x="0" y="7619"/>
                  </a:lnTo>
                  <a:lnTo>
                    <a:pt x="0" y="26403"/>
                  </a:lnTo>
                  <a:lnTo>
                    <a:pt x="7610" y="34023"/>
                  </a:lnTo>
                  <a:lnTo>
                    <a:pt x="26393" y="34023"/>
                  </a:lnTo>
                  <a:lnTo>
                    <a:pt x="34013" y="26403"/>
                  </a:lnTo>
                  <a:lnTo>
                    <a:pt x="34013" y="17011"/>
                  </a:lnTo>
                  <a:lnTo>
                    <a:pt x="34013" y="7619"/>
                  </a:lnTo>
                  <a:lnTo>
                    <a:pt x="26393" y="0"/>
                  </a:lnTo>
                  <a:close/>
                </a:path>
              </a:pathLst>
            </a:custGeom>
            <a:solidFill>
              <a:srgbClr val="FFFFFF"/>
            </a:solidFill>
          </p:spPr>
          <p:txBody>
            <a:bodyPr wrap="square" lIns="0" tIns="0" rIns="0" bIns="0" rtlCol="0"/>
            <a:lstStyle/>
            <a:p>
              <a:endParaRPr/>
            </a:p>
          </p:txBody>
        </p:sp>
        <p:sp>
          <p:nvSpPr>
            <p:cNvPr id="89" name="object 89"/>
            <p:cNvSpPr/>
            <p:nvPr/>
          </p:nvSpPr>
          <p:spPr>
            <a:xfrm>
              <a:off x="1377833" y="2441809"/>
              <a:ext cx="34290" cy="34290"/>
            </a:xfrm>
            <a:custGeom>
              <a:avLst/>
              <a:gdLst/>
              <a:ahLst/>
              <a:cxnLst/>
              <a:rect l="l" t="t" r="r" b="b"/>
              <a:pathLst>
                <a:path w="34290" h="34289">
                  <a:moveTo>
                    <a:pt x="34013" y="17011"/>
                  </a:moveTo>
                  <a:lnTo>
                    <a:pt x="34013" y="26403"/>
                  </a:lnTo>
                  <a:lnTo>
                    <a:pt x="26393" y="34023"/>
                  </a:lnTo>
                  <a:lnTo>
                    <a:pt x="17002" y="34023"/>
                  </a:lnTo>
                  <a:lnTo>
                    <a:pt x="7610" y="34023"/>
                  </a:lnTo>
                  <a:lnTo>
                    <a:pt x="0" y="26403"/>
                  </a:lnTo>
                  <a:lnTo>
                    <a:pt x="0" y="17011"/>
                  </a:lnTo>
                  <a:lnTo>
                    <a:pt x="0" y="7619"/>
                  </a:lnTo>
                  <a:lnTo>
                    <a:pt x="7610" y="0"/>
                  </a:lnTo>
                  <a:lnTo>
                    <a:pt x="17002" y="0"/>
                  </a:lnTo>
                  <a:lnTo>
                    <a:pt x="26393" y="0"/>
                  </a:lnTo>
                  <a:lnTo>
                    <a:pt x="34013" y="7619"/>
                  </a:lnTo>
                  <a:lnTo>
                    <a:pt x="34013" y="17011"/>
                  </a:lnTo>
                  <a:close/>
                </a:path>
              </a:pathLst>
            </a:custGeom>
            <a:ln w="3175">
              <a:solidFill>
                <a:srgbClr val="231F20"/>
              </a:solidFill>
            </a:ln>
          </p:spPr>
          <p:txBody>
            <a:bodyPr wrap="square" lIns="0" tIns="0" rIns="0" bIns="0" rtlCol="0"/>
            <a:lstStyle/>
            <a:p>
              <a:endParaRPr/>
            </a:p>
          </p:txBody>
        </p:sp>
        <p:sp>
          <p:nvSpPr>
            <p:cNvPr id="90" name="object 90"/>
            <p:cNvSpPr/>
            <p:nvPr/>
          </p:nvSpPr>
          <p:spPr>
            <a:xfrm>
              <a:off x="1162962" y="2718996"/>
              <a:ext cx="34290" cy="34290"/>
            </a:xfrm>
            <a:custGeom>
              <a:avLst/>
              <a:gdLst/>
              <a:ahLst/>
              <a:cxnLst/>
              <a:rect l="l" t="t" r="r" b="b"/>
              <a:pathLst>
                <a:path w="34290" h="34289">
                  <a:moveTo>
                    <a:pt x="26393" y="0"/>
                  </a:moveTo>
                  <a:lnTo>
                    <a:pt x="7610" y="0"/>
                  </a:lnTo>
                  <a:lnTo>
                    <a:pt x="0" y="7619"/>
                  </a:lnTo>
                  <a:lnTo>
                    <a:pt x="0" y="26403"/>
                  </a:lnTo>
                  <a:lnTo>
                    <a:pt x="7610" y="34023"/>
                  </a:lnTo>
                  <a:lnTo>
                    <a:pt x="26393" y="34023"/>
                  </a:lnTo>
                  <a:lnTo>
                    <a:pt x="34013" y="26403"/>
                  </a:lnTo>
                  <a:lnTo>
                    <a:pt x="34013" y="17011"/>
                  </a:lnTo>
                  <a:lnTo>
                    <a:pt x="34013" y="7619"/>
                  </a:lnTo>
                  <a:lnTo>
                    <a:pt x="26393" y="0"/>
                  </a:lnTo>
                  <a:close/>
                </a:path>
              </a:pathLst>
            </a:custGeom>
            <a:solidFill>
              <a:srgbClr val="FFFFFF"/>
            </a:solidFill>
          </p:spPr>
          <p:txBody>
            <a:bodyPr wrap="square" lIns="0" tIns="0" rIns="0" bIns="0" rtlCol="0"/>
            <a:lstStyle/>
            <a:p>
              <a:endParaRPr/>
            </a:p>
          </p:txBody>
        </p:sp>
        <p:sp>
          <p:nvSpPr>
            <p:cNvPr id="91" name="object 91"/>
            <p:cNvSpPr/>
            <p:nvPr/>
          </p:nvSpPr>
          <p:spPr>
            <a:xfrm>
              <a:off x="1162962" y="2718996"/>
              <a:ext cx="34290" cy="34290"/>
            </a:xfrm>
            <a:custGeom>
              <a:avLst/>
              <a:gdLst/>
              <a:ahLst/>
              <a:cxnLst/>
              <a:rect l="l" t="t" r="r" b="b"/>
              <a:pathLst>
                <a:path w="34290" h="34289">
                  <a:moveTo>
                    <a:pt x="34013" y="17011"/>
                  </a:moveTo>
                  <a:lnTo>
                    <a:pt x="34013" y="26403"/>
                  </a:lnTo>
                  <a:lnTo>
                    <a:pt x="26393" y="34023"/>
                  </a:lnTo>
                  <a:lnTo>
                    <a:pt x="17002" y="34023"/>
                  </a:lnTo>
                  <a:lnTo>
                    <a:pt x="7610" y="34023"/>
                  </a:lnTo>
                  <a:lnTo>
                    <a:pt x="0" y="26403"/>
                  </a:lnTo>
                  <a:lnTo>
                    <a:pt x="0" y="17011"/>
                  </a:lnTo>
                  <a:lnTo>
                    <a:pt x="0" y="7619"/>
                  </a:lnTo>
                  <a:lnTo>
                    <a:pt x="7610" y="0"/>
                  </a:lnTo>
                  <a:lnTo>
                    <a:pt x="17002" y="0"/>
                  </a:lnTo>
                  <a:lnTo>
                    <a:pt x="26393" y="0"/>
                  </a:lnTo>
                  <a:lnTo>
                    <a:pt x="34013" y="7619"/>
                  </a:lnTo>
                  <a:lnTo>
                    <a:pt x="34013" y="17011"/>
                  </a:lnTo>
                  <a:close/>
                </a:path>
              </a:pathLst>
            </a:custGeom>
            <a:ln w="3175">
              <a:solidFill>
                <a:srgbClr val="231F20"/>
              </a:solidFill>
            </a:ln>
          </p:spPr>
          <p:txBody>
            <a:bodyPr wrap="square" lIns="0" tIns="0" rIns="0" bIns="0" rtlCol="0"/>
            <a:lstStyle/>
            <a:p>
              <a:endParaRPr/>
            </a:p>
          </p:txBody>
        </p:sp>
        <p:sp>
          <p:nvSpPr>
            <p:cNvPr id="92" name="object 92"/>
            <p:cNvSpPr/>
            <p:nvPr/>
          </p:nvSpPr>
          <p:spPr>
            <a:xfrm>
              <a:off x="2352963" y="2428558"/>
              <a:ext cx="34290" cy="34290"/>
            </a:xfrm>
            <a:custGeom>
              <a:avLst/>
              <a:gdLst/>
              <a:ahLst/>
              <a:cxnLst/>
              <a:rect l="l" t="t" r="r" b="b"/>
              <a:pathLst>
                <a:path w="34289" h="34289">
                  <a:moveTo>
                    <a:pt x="26403" y="0"/>
                  </a:moveTo>
                  <a:lnTo>
                    <a:pt x="7620" y="0"/>
                  </a:lnTo>
                  <a:lnTo>
                    <a:pt x="0" y="7619"/>
                  </a:lnTo>
                  <a:lnTo>
                    <a:pt x="0" y="26403"/>
                  </a:lnTo>
                  <a:lnTo>
                    <a:pt x="7620" y="34023"/>
                  </a:lnTo>
                  <a:lnTo>
                    <a:pt x="26403" y="34023"/>
                  </a:lnTo>
                  <a:lnTo>
                    <a:pt x="34023" y="26403"/>
                  </a:lnTo>
                  <a:lnTo>
                    <a:pt x="34023" y="17011"/>
                  </a:lnTo>
                  <a:lnTo>
                    <a:pt x="34023" y="7619"/>
                  </a:lnTo>
                  <a:lnTo>
                    <a:pt x="26403" y="0"/>
                  </a:lnTo>
                  <a:close/>
                </a:path>
              </a:pathLst>
            </a:custGeom>
            <a:solidFill>
              <a:srgbClr val="FFFFFF"/>
            </a:solidFill>
          </p:spPr>
          <p:txBody>
            <a:bodyPr wrap="square" lIns="0" tIns="0" rIns="0" bIns="0" rtlCol="0"/>
            <a:lstStyle/>
            <a:p>
              <a:endParaRPr/>
            </a:p>
          </p:txBody>
        </p:sp>
        <p:sp>
          <p:nvSpPr>
            <p:cNvPr id="93" name="object 93"/>
            <p:cNvSpPr/>
            <p:nvPr/>
          </p:nvSpPr>
          <p:spPr>
            <a:xfrm>
              <a:off x="2352963" y="2428558"/>
              <a:ext cx="34290" cy="34290"/>
            </a:xfrm>
            <a:custGeom>
              <a:avLst/>
              <a:gdLst/>
              <a:ahLst/>
              <a:cxnLst/>
              <a:rect l="l" t="t" r="r" b="b"/>
              <a:pathLst>
                <a:path w="34289" h="34289">
                  <a:moveTo>
                    <a:pt x="34023" y="17011"/>
                  </a:moveTo>
                  <a:lnTo>
                    <a:pt x="34023" y="26403"/>
                  </a:lnTo>
                  <a:lnTo>
                    <a:pt x="26403" y="34023"/>
                  </a:lnTo>
                  <a:lnTo>
                    <a:pt x="17011" y="34023"/>
                  </a:lnTo>
                  <a:lnTo>
                    <a:pt x="7620" y="34023"/>
                  </a:lnTo>
                  <a:lnTo>
                    <a:pt x="0" y="26403"/>
                  </a:lnTo>
                  <a:lnTo>
                    <a:pt x="0" y="17011"/>
                  </a:lnTo>
                  <a:lnTo>
                    <a:pt x="0" y="7619"/>
                  </a:lnTo>
                  <a:lnTo>
                    <a:pt x="7620"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sp>
          <p:nvSpPr>
            <p:cNvPr id="94" name="object 94"/>
            <p:cNvSpPr/>
            <p:nvPr/>
          </p:nvSpPr>
          <p:spPr>
            <a:xfrm>
              <a:off x="2290651" y="2582195"/>
              <a:ext cx="34290" cy="34290"/>
            </a:xfrm>
            <a:custGeom>
              <a:avLst/>
              <a:gdLst/>
              <a:ahLst/>
              <a:cxnLst/>
              <a:rect l="l" t="t" r="r" b="b"/>
              <a:pathLst>
                <a:path w="34289" h="34289">
                  <a:moveTo>
                    <a:pt x="26403" y="0"/>
                  </a:moveTo>
                  <a:lnTo>
                    <a:pt x="7620" y="0"/>
                  </a:lnTo>
                  <a:lnTo>
                    <a:pt x="0" y="7619"/>
                  </a:lnTo>
                  <a:lnTo>
                    <a:pt x="0" y="26403"/>
                  </a:lnTo>
                  <a:lnTo>
                    <a:pt x="7620" y="34023"/>
                  </a:lnTo>
                  <a:lnTo>
                    <a:pt x="26403" y="34023"/>
                  </a:lnTo>
                  <a:lnTo>
                    <a:pt x="34023" y="26403"/>
                  </a:lnTo>
                  <a:lnTo>
                    <a:pt x="34023" y="17011"/>
                  </a:lnTo>
                  <a:lnTo>
                    <a:pt x="34023" y="7619"/>
                  </a:lnTo>
                  <a:lnTo>
                    <a:pt x="26403" y="0"/>
                  </a:lnTo>
                  <a:close/>
                </a:path>
              </a:pathLst>
            </a:custGeom>
            <a:solidFill>
              <a:srgbClr val="FFFFFF"/>
            </a:solidFill>
          </p:spPr>
          <p:txBody>
            <a:bodyPr wrap="square" lIns="0" tIns="0" rIns="0" bIns="0" rtlCol="0"/>
            <a:lstStyle/>
            <a:p>
              <a:endParaRPr/>
            </a:p>
          </p:txBody>
        </p:sp>
        <p:sp>
          <p:nvSpPr>
            <p:cNvPr id="95" name="object 95"/>
            <p:cNvSpPr/>
            <p:nvPr/>
          </p:nvSpPr>
          <p:spPr>
            <a:xfrm>
              <a:off x="2290651" y="2582195"/>
              <a:ext cx="34290" cy="34290"/>
            </a:xfrm>
            <a:custGeom>
              <a:avLst/>
              <a:gdLst/>
              <a:ahLst/>
              <a:cxnLst/>
              <a:rect l="l" t="t" r="r" b="b"/>
              <a:pathLst>
                <a:path w="34289" h="34289">
                  <a:moveTo>
                    <a:pt x="34023" y="17011"/>
                  </a:moveTo>
                  <a:lnTo>
                    <a:pt x="34023" y="26403"/>
                  </a:lnTo>
                  <a:lnTo>
                    <a:pt x="26403" y="34023"/>
                  </a:lnTo>
                  <a:lnTo>
                    <a:pt x="17011" y="34023"/>
                  </a:lnTo>
                  <a:lnTo>
                    <a:pt x="7620" y="34023"/>
                  </a:lnTo>
                  <a:lnTo>
                    <a:pt x="0" y="26403"/>
                  </a:lnTo>
                  <a:lnTo>
                    <a:pt x="0" y="17011"/>
                  </a:lnTo>
                  <a:lnTo>
                    <a:pt x="0" y="7619"/>
                  </a:lnTo>
                  <a:lnTo>
                    <a:pt x="7620"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sp>
          <p:nvSpPr>
            <p:cNvPr id="96" name="object 96"/>
            <p:cNvSpPr/>
            <p:nvPr/>
          </p:nvSpPr>
          <p:spPr>
            <a:xfrm>
              <a:off x="2611887" y="2364185"/>
              <a:ext cx="34290" cy="34290"/>
            </a:xfrm>
            <a:custGeom>
              <a:avLst/>
              <a:gdLst/>
              <a:ahLst/>
              <a:cxnLst/>
              <a:rect l="l" t="t" r="r" b="b"/>
              <a:pathLst>
                <a:path w="34289" h="34289">
                  <a:moveTo>
                    <a:pt x="26403" y="0"/>
                  </a:moveTo>
                  <a:lnTo>
                    <a:pt x="7620" y="0"/>
                  </a:lnTo>
                  <a:lnTo>
                    <a:pt x="0" y="7619"/>
                  </a:lnTo>
                  <a:lnTo>
                    <a:pt x="0" y="26403"/>
                  </a:lnTo>
                  <a:lnTo>
                    <a:pt x="7620" y="34023"/>
                  </a:lnTo>
                  <a:lnTo>
                    <a:pt x="26403" y="34023"/>
                  </a:lnTo>
                  <a:lnTo>
                    <a:pt x="34023" y="26403"/>
                  </a:lnTo>
                  <a:lnTo>
                    <a:pt x="34023" y="17011"/>
                  </a:lnTo>
                  <a:lnTo>
                    <a:pt x="34023" y="7619"/>
                  </a:lnTo>
                  <a:lnTo>
                    <a:pt x="26403" y="0"/>
                  </a:lnTo>
                  <a:close/>
                </a:path>
              </a:pathLst>
            </a:custGeom>
            <a:solidFill>
              <a:srgbClr val="FFFFFF"/>
            </a:solidFill>
          </p:spPr>
          <p:txBody>
            <a:bodyPr wrap="square" lIns="0" tIns="0" rIns="0" bIns="0" rtlCol="0"/>
            <a:lstStyle/>
            <a:p>
              <a:endParaRPr/>
            </a:p>
          </p:txBody>
        </p:sp>
        <p:sp>
          <p:nvSpPr>
            <p:cNvPr id="97" name="object 97"/>
            <p:cNvSpPr/>
            <p:nvPr/>
          </p:nvSpPr>
          <p:spPr>
            <a:xfrm>
              <a:off x="2611887" y="2364185"/>
              <a:ext cx="34290" cy="34290"/>
            </a:xfrm>
            <a:custGeom>
              <a:avLst/>
              <a:gdLst/>
              <a:ahLst/>
              <a:cxnLst/>
              <a:rect l="l" t="t" r="r" b="b"/>
              <a:pathLst>
                <a:path w="34289" h="34289">
                  <a:moveTo>
                    <a:pt x="34023" y="17011"/>
                  </a:moveTo>
                  <a:lnTo>
                    <a:pt x="34023" y="26403"/>
                  </a:lnTo>
                  <a:lnTo>
                    <a:pt x="26403" y="34023"/>
                  </a:lnTo>
                  <a:lnTo>
                    <a:pt x="17011" y="34023"/>
                  </a:lnTo>
                  <a:lnTo>
                    <a:pt x="7620" y="34023"/>
                  </a:lnTo>
                  <a:lnTo>
                    <a:pt x="0" y="26403"/>
                  </a:lnTo>
                  <a:lnTo>
                    <a:pt x="0" y="17011"/>
                  </a:lnTo>
                  <a:lnTo>
                    <a:pt x="0" y="7619"/>
                  </a:lnTo>
                  <a:lnTo>
                    <a:pt x="7620"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sp>
          <p:nvSpPr>
            <p:cNvPr id="98" name="object 98"/>
            <p:cNvSpPr/>
            <p:nvPr/>
          </p:nvSpPr>
          <p:spPr>
            <a:xfrm>
              <a:off x="2277229" y="2701983"/>
              <a:ext cx="34290" cy="34290"/>
            </a:xfrm>
            <a:custGeom>
              <a:avLst/>
              <a:gdLst/>
              <a:ahLst/>
              <a:cxnLst/>
              <a:rect l="l" t="t" r="r" b="b"/>
              <a:pathLst>
                <a:path w="34289" h="34289">
                  <a:moveTo>
                    <a:pt x="26393" y="0"/>
                  </a:moveTo>
                  <a:lnTo>
                    <a:pt x="7610" y="0"/>
                  </a:lnTo>
                  <a:lnTo>
                    <a:pt x="0" y="7619"/>
                  </a:lnTo>
                  <a:lnTo>
                    <a:pt x="0" y="26403"/>
                  </a:lnTo>
                  <a:lnTo>
                    <a:pt x="7610" y="34023"/>
                  </a:lnTo>
                  <a:lnTo>
                    <a:pt x="26393" y="34023"/>
                  </a:lnTo>
                  <a:lnTo>
                    <a:pt x="34013" y="26403"/>
                  </a:lnTo>
                  <a:lnTo>
                    <a:pt x="34013" y="17011"/>
                  </a:lnTo>
                  <a:lnTo>
                    <a:pt x="34013" y="7619"/>
                  </a:lnTo>
                  <a:lnTo>
                    <a:pt x="26393" y="0"/>
                  </a:lnTo>
                  <a:close/>
                </a:path>
              </a:pathLst>
            </a:custGeom>
            <a:solidFill>
              <a:srgbClr val="FFFFFF"/>
            </a:solidFill>
          </p:spPr>
          <p:txBody>
            <a:bodyPr wrap="square" lIns="0" tIns="0" rIns="0" bIns="0" rtlCol="0"/>
            <a:lstStyle/>
            <a:p>
              <a:endParaRPr/>
            </a:p>
          </p:txBody>
        </p:sp>
        <p:sp>
          <p:nvSpPr>
            <p:cNvPr id="99" name="object 99"/>
            <p:cNvSpPr/>
            <p:nvPr/>
          </p:nvSpPr>
          <p:spPr>
            <a:xfrm>
              <a:off x="2277229" y="2701983"/>
              <a:ext cx="34290" cy="34290"/>
            </a:xfrm>
            <a:custGeom>
              <a:avLst/>
              <a:gdLst/>
              <a:ahLst/>
              <a:cxnLst/>
              <a:rect l="l" t="t" r="r" b="b"/>
              <a:pathLst>
                <a:path w="34289" h="34289">
                  <a:moveTo>
                    <a:pt x="34013" y="17011"/>
                  </a:moveTo>
                  <a:lnTo>
                    <a:pt x="34013" y="26403"/>
                  </a:lnTo>
                  <a:lnTo>
                    <a:pt x="26393" y="34023"/>
                  </a:lnTo>
                  <a:lnTo>
                    <a:pt x="17002" y="34023"/>
                  </a:lnTo>
                  <a:lnTo>
                    <a:pt x="7610" y="34023"/>
                  </a:lnTo>
                  <a:lnTo>
                    <a:pt x="0" y="26403"/>
                  </a:lnTo>
                  <a:lnTo>
                    <a:pt x="0" y="17011"/>
                  </a:lnTo>
                  <a:lnTo>
                    <a:pt x="0" y="7619"/>
                  </a:lnTo>
                  <a:lnTo>
                    <a:pt x="7610" y="0"/>
                  </a:lnTo>
                  <a:lnTo>
                    <a:pt x="17002" y="0"/>
                  </a:lnTo>
                  <a:lnTo>
                    <a:pt x="26393" y="0"/>
                  </a:lnTo>
                  <a:lnTo>
                    <a:pt x="34013" y="7619"/>
                  </a:lnTo>
                  <a:lnTo>
                    <a:pt x="34013" y="17011"/>
                  </a:lnTo>
                  <a:close/>
                </a:path>
              </a:pathLst>
            </a:custGeom>
            <a:ln w="3175">
              <a:solidFill>
                <a:srgbClr val="231F20"/>
              </a:solidFill>
            </a:ln>
          </p:spPr>
          <p:txBody>
            <a:bodyPr wrap="square" lIns="0" tIns="0" rIns="0" bIns="0" rtlCol="0"/>
            <a:lstStyle/>
            <a:p>
              <a:endParaRPr/>
            </a:p>
          </p:txBody>
        </p:sp>
        <p:sp>
          <p:nvSpPr>
            <p:cNvPr id="100" name="object 100"/>
            <p:cNvSpPr/>
            <p:nvPr/>
          </p:nvSpPr>
          <p:spPr>
            <a:xfrm>
              <a:off x="2982721" y="2319062"/>
              <a:ext cx="34290" cy="34290"/>
            </a:xfrm>
            <a:custGeom>
              <a:avLst/>
              <a:gdLst/>
              <a:ahLst/>
              <a:cxnLst/>
              <a:rect l="l" t="t" r="r" b="b"/>
              <a:pathLst>
                <a:path w="34289" h="34289">
                  <a:moveTo>
                    <a:pt x="34013" y="17011"/>
                  </a:moveTo>
                  <a:lnTo>
                    <a:pt x="34013" y="26403"/>
                  </a:lnTo>
                  <a:lnTo>
                    <a:pt x="26403" y="34023"/>
                  </a:lnTo>
                  <a:lnTo>
                    <a:pt x="17011" y="34023"/>
                  </a:lnTo>
                  <a:lnTo>
                    <a:pt x="7619" y="34023"/>
                  </a:lnTo>
                  <a:lnTo>
                    <a:pt x="0" y="26403"/>
                  </a:lnTo>
                  <a:lnTo>
                    <a:pt x="0" y="17011"/>
                  </a:lnTo>
                  <a:lnTo>
                    <a:pt x="0" y="7619"/>
                  </a:lnTo>
                  <a:lnTo>
                    <a:pt x="7619" y="0"/>
                  </a:lnTo>
                  <a:lnTo>
                    <a:pt x="17011" y="0"/>
                  </a:lnTo>
                  <a:lnTo>
                    <a:pt x="26403" y="0"/>
                  </a:lnTo>
                  <a:lnTo>
                    <a:pt x="34013" y="7619"/>
                  </a:lnTo>
                  <a:lnTo>
                    <a:pt x="34013" y="17011"/>
                  </a:lnTo>
                  <a:close/>
                </a:path>
              </a:pathLst>
            </a:custGeom>
            <a:ln w="3175">
              <a:solidFill>
                <a:srgbClr val="231F20"/>
              </a:solidFill>
            </a:ln>
          </p:spPr>
          <p:txBody>
            <a:bodyPr wrap="square" lIns="0" tIns="0" rIns="0" bIns="0" rtlCol="0"/>
            <a:lstStyle/>
            <a:p>
              <a:endParaRPr/>
            </a:p>
          </p:txBody>
        </p:sp>
        <p:sp>
          <p:nvSpPr>
            <p:cNvPr id="101" name="object 101"/>
            <p:cNvSpPr/>
            <p:nvPr/>
          </p:nvSpPr>
          <p:spPr>
            <a:xfrm>
              <a:off x="3020505" y="2119232"/>
              <a:ext cx="34290" cy="34290"/>
            </a:xfrm>
            <a:custGeom>
              <a:avLst/>
              <a:gdLst/>
              <a:ahLst/>
              <a:cxnLst/>
              <a:rect l="l" t="t" r="r" b="b"/>
              <a:pathLst>
                <a:path w="34289" h="34289">
                  <a:moveTo>
                    <a:pt x="34013" y="17011"/>
                  </a:moveTo>
                  <a:lnTo>
                    <a:pt x="34013" y="26403"/>
                  </a:lnTo>
                  <a:lnTo>
                    <a:pt x="26393" y="34023"/>
                  </a:lnTo>
                  <a:lnTo>
                    <a:pt x="17002" y="34023"/>
                  </a:lnTo>
                  <a:lnTo>
                    <a:pt x="7610" y="34023"/>
                  </a:lnTo>
                  <a:lnTo>
                    <a:pt x="0" y="26403"/>
                  </a:lnTo>
                  <a:lnTo>
                    <a:pt x="0" y="17011"/>
                  </a:lnTo>
                  <a:lnTo>
                    <a:pt x="0" y="7619"/>
                  </a:lnTo>
                  <a:lnTo>
                    <a:pt x="7610" y="0"/>
                  </a:lnTo>
                  <a:lnTo>
                    <a:pt x="17002" y="0"/>
                  </a:lnTo>
                  <a:lnTo>
                    <a:pt x="26393" y="0"/>
                  </a:lnTo>
                  <a:lnTo>
                    <a:pt x="34013" y="7619"/>
                  </a:lnTo>
                  <a:lnTo>
                    <a:pt x="34013" y="17011"/>
                  </a:lnTo>
                  <a:close/>
                </a:path>
              </a:pathLst>
            </a:custGeom>
            <a:ln w="3175">
              <a:solidFill>
                <a:srgbClr val="231F20"/>
              </a:solidFill>
            </a:ln>
          </p:spPr>
          <p:txBody>
            <a:bodyPr wrap="square" lIns="0" tIns="0" rIns="0" bIns="0" rtlCol="0"/>
            <a:lstStyle/>
            <a:p>
              <a:endParaRPr/>
            </a:p>
          </p:txBody>
        </p:sp>
        <p:sp>
          <p:nvSpPr>
            <p:cNvPr id="102" name="object 102"/>
            <p:cNvSpPr/>
            <p:nvPr/>
          </p:nvSpPr>
          <p:spPr>
            <a:xfrm>
              <a:off x="3202029" y="1942662"/>
              <a:ext cx="34290" cy="34290"/>
            </a:xfrm>
            <a:custGeom>
              <a:avLst/>
              <a:gdLst/>
              <a:ahLst/>
              <a:cxnLst/>
              <a:rect l="l" t="t" r="r" b="b"/>
              <a:pathLst>
                <a:path w="34289" h="34289">
                  <a:moveTo>
                    <a:pt x="34023" y="17011"/>
                  </a:moveTo>
                  <a:lnTo>
                    <a:pt x="34023" y="26403"/>
                  </a:lnTo>
                  <a:lnTo>
                    <a:pt x="26403" y="34023"/>
                  </a:lnTo>
                  <a:lnTo>
                    <a:pt x="17011" y="34023"/>
                  </a:lnTo>
                  <a:lnTo>
                    <a:pt x="7620" y="34023"/>
                  </a:lnTo>
                  <a:lnTo>
                    <a:pt x="0" y="26403"/>
                  </a:lnTo>
                  <a:lnTo>
                    <a:pt x="0" y="17011"/>
                  </a:lnTo>
                  <a:lnTo>
                    <a:pt x="0" y="7619"/>
                  </a:lnTo>
                  <a:lnTo>
                    <a:pt x="7620"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sp>
          <p:nvSpPr>
            <p:cNvPr id="103" name="object 103"/>
            <p:cNvSpPr/>
            <p:nvPr/>
          </p:nvSpPr>
          <p:spPr>
            <a:xfrm>
              <a:off x="3016737" y="2411550"/>
              <a:ext cx="34290" cy="34290"/>
            </a:xfrm>
            <a:custGeom>
              <a:avLst/>
              <a:gdLst/>
              <a:ahLst/>
              <a:cxnLst/>
              <a:rect l="l" t="t" r="r" b="b"/>
              <a:pathLst>
                <a:path w="34289" h="34289">
                  <a:moveTo>
                    <a:pt x="26403" y="0"/>
                  </a:moveTo>
                  <a:lnTo>
                    <a:pt x="7620" y="0"/>
                  </a:lnTo>
                  <a:lnTo>
                    <a:pt x="0" y="7619"/>
                  </a:lnTo>
                  <a:lnTo>
                    <a:pt x="0" y="26403"/>
                  </a:lnTo>
                  <a:lnTo>
                    <a:pt x="7620" y="34023"/>
                  </a:lnTo>
                  <a:lnTo>
                    <a:pt x="26403" y="34023"/>
                  </a:lnTo>
                  <a:lnTo>
                    <a:pt x="34023" y="26403"/>
                  </a:lnTo>
                  <a:lnTo>
                    <a:pt x="34023" y="17011"/>
                  </a:lnTo>
                  <a:lnTo>
                    <a:pt x="34023" y="7619"/>
                  </a:lnTo>
                  <a:lnTo>
                    <a:pt x="26403" y="0"/>
                  </a:lnTo>
                  <a:close/>
                </a:path>
              </a:pathLst>
            </a:custGeom>
            <a:solidFill>
              <a:srgbClr val="FFFFFF"/>
            </a:solidFill>
          </p:spPr>
          <p:txBody>
            <a:bodyPr wrap="square" lIns="0" tIns="0" rIns="0" bIns="0" rtlCol="0"/>
            <a:lstStyle/>
            <a:p>
              <a:endParaRPr/>
            </a:p>
          </p:txBody>
        </p:sp>
        <p:sp>
          <p:nvSpPr>
            <p:cNvPr id="104" name="object 104"/>
            <p:cNvSpPr/>
            <p:nvPr/>
          </p:nvSpPr>
          <p:spPr>
            <a:xfrm>
              <a:off x="3016737" y="2411550"/>
              <a:ext cx="34290" cy="34290"/>
            </a:xfrm>
            <a:custGeom>
              <a:avLst/>
              <a:gdLst/>
              <a:ahLst/>
              <a:cxnLst/>
              <a:rect l="l" t="t" r="r" b="b"/>
              <a:pathLst>
                <a:path w="34289" h="34289">
                  <a:moveTo>
                    <a:pt x="34023" y="17011"/>
                  </a:moveTo>
                  <a:lnTo>
                    <a:pt x="34023" y="26403"/>
                  </a:lnTo>
                  <a:lnTo>
                    <a:pt x="26403" y="34023"/>
                  </a:lnTo>
                  <a:lnTo>
                    <a:pt x="17011" y="34023"/>
                  </a:lnTo>
                  <a:lnTo>
                    <a:pt x="7620" y="34023"/>
                  </a:lnTo>
                  <a:lnTo>
                    <a:pt x="0" y="26403"/>
                  </a:lnTo>
                  <a:lnTo>
                    <a:pt x="0" y="17011"/>
                  </a:lnTo>
                  <a:lnTo>
                    <a:pt x="0" y="7619"/>
                  </a:lnTo>
                  <a:lnTo>
                    <a:pt x="7620"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pic>
          <p:nvPicPr>
            <p:cNvPr id="105" name="object 105"/>
            <p:cNvPicPr/>
            <p:nvPr/>
          </p:nvPicPr>
          <p:blipFill>
            <a:blip r:embed="rId4" cstate="print"/>
            <a:stretch>
              <a:fillRect/>
            </a:stretch>
          </p:blipFill>
          <p:spPr>
            <a:xfrm>
              <a:off x="3105979" y="2393347"/>
              <a:ext cx="90113" cy="97107"/>
            </a:xfrm>
            <a:prstGeom prst="rect">
              <a:avLst/>
            </a:prstGeom>
          </p:spPr>
        </p:pic>
        <p:sp>
          <p:nvSpPr>
            <p:cNvPr id="106" name="object 106"/>
            <p:cNvSpPr/>
            <p:nvPr/>
          </p:nvSpPr>
          <p:spPr>
            <a:xfrm>
              <a:off x="3203145" y="2526147"/>
              <a:ext cx="34290" cy="34290"/>
            </a:xfrm>
            <a:custGeom>
              <a:avLst/>
              <a:gdLst/>
              <a:ahLst/>
              <a:cxnLst/>
              <a:rect l="l" t="t" r="r" b="b"/>
              <a:pathLst>
                <a:path w="34289" h="34289">
                  <a:moveTo>
                    <a:pt x="26403" y="0"/>
                  </a:moveTo>
                  <a:lnTo>
                    <a:pt x="7619" y="0"/>
                  </a:lnTo>
                  <a:lnTo>
                    <a:pt x="0" y="7619"/>
                  </a:lnTo>
                  <a:lnTo>
                    <a:pt x="0" y="26403"/>
                  </a:lnTo>
                  <a:lnTo>
                    <a:pt x="7619" y="34023"/>
                  </a:lnTo>
                  <a:lnTo>
                    <a:pt x="26403" y="34023"/>
                  </a:lnTo>
                  <a:lnTo>
                    <a:pt x="34013" y="26403"/>
                  </a:lnTo>
                  <a:lnTo>
                    <a:pt x="34013" y="17011"/>
                  </a:lnTo>
                  <a:lnTo>
                    <a:pt x="34013" y="7619"/>
                  </a:lnTo>
                  <a:lnTo>
                    <a:pt x="26403" y="0"/>
                  </a:lnTo>
                  <a:close/>
                </a:path>
              </a:pathLst>
            </a:custGeom>
            <a:solidFill>
              <a:srgbClr val="FFFFFF"/>
            </a:solidFill>
          </p:spPr>
          <p:txBody>
            <a:bodyPr wrap="square" lIns="0" tIns="0" rIns="0" bIns="0" rtlCol="0"/>
            <a:lstStyle/>
            <a:p>
              <a:endParaRPr/>
            </a:p>
          </p:txBody>
        </p:sp>
        <p:sp>
          <p:nvSpPr>
            <p:cNvPr id="107" name="object 107"/>
            <p:cNvSpPr/>
            <p:nvPr/>
          </p:nvSpPr>
          <p:spPr>
            <a:xfrm>
              <a:off x="3203145" y="2526147"/>
              <a:ext cx="34290" cy="34290"/>
            </a:xfrm>
            <a:custGeom>
              <a:avLst/>
              <a:gdLst/>
              <a:ahLst/>
              <a:cxnLst/>
              <a:rect l="l" t="t" r="r" b="b"/>
              <a:pathLst>
                <a:path w="34289" h="34289">
                  <a:moveTo>
                    <a:pt x="34013" y="17011"/>
                  </a:moveTo>
                  <a:lnTo>
                    <a:pt x="34013" y="26403"/>
                  </a:lnTo>
                  <a:lnTo>
                    <a:pt x="26403" y="34023"/>
                  </a:lnTo>
                  <a:lnTo>
                    <a:pt x="17011" y="34023"/>
                  </a:lnTo>
                  <a:lnTo>
                    <a:pt x="7619" y="34023"/>
                  </a:lnTo>
                  <a:lnTo>
                    <a:pt x="0" y="26403"/>
                  </a:lnTo>
                  <a:lnTo>
                    <a:pt x="0" y="17011"/>
                  </a:lnTo>
                  <a:lnTo>
                    <a:pt x="0" y="7619"/>
                  </a:lnTo>
                  <a:lnTo>
                    <a:pt x="7619" y="0"/>
                  </a:lnTo>
                  <a:lnTo>
                    <a:pt x="17011" y="0"/>
                  </a:lnTo>
                  <a:lnTo>
                    <a:pt x="26403" y="0"/>
                  </a:lnTo>
                  <a:lnTo>
                    <a:pt x="34013" y="7619"/>
                  </a:lnTo>
                  <a:lnTo>
                    <a:pt x="34013" y="17011"/>
                  </a:lnTo>
                  <a:close/>
                </a:path>
              </a:pathLst>
            </a:custGeom>
            <a:ln w="3175">
              <a:solidFill>
                <a:srgbClr val="231F20"/>
              </a:solidFill>
            </a:ln>
          </p:spPr>
          <p:txBody>
            <a:bodyPr wrap="square" lIns="0" tIns="0" rIns="0" bIns="0" rtlCol="0"/>
            <a:lstStyle/>
            <a:p>
              <a:endParaRPr/>
            </a:p>
          </p:txBody>
        </p:sp>
        <p:sp>
          <p:nvSpPr>
            <p:cNvPr id="108" name="object 108"/>
            <p:cNvSpPr/>
            <p:nvPr/>
          </p:nvSpPr>
          <p:spPr>
            <a:xfrm>
              <a:off x="3244686" y="2546918"/>
              <a:ext cx="34290" cy="34290"/>
            </a:xfrm>
            <a:custGeom>
              <a:avLst/>
              <a:gdLst/>
              <a:ahLst/>
              <a:cxnLst/>
              <a:rect l="l" t="t" r="r" b="b"/>
              <a:pathLst>
                <a:path w="34289" h="34289">
                  <a:moveTo>
                    <a:pt x="26403" y="0"/>
                  </a:moveTo>
                  <a:lnTo>
                    <a:pt x="7619" y="0"/>
                  </a:lnTo>
                  <a:lnTo>
                    <a:pt x="0" y="7619"/>
                  </a:lnTo>
                  <a:lnTo>
                    <a:pt x="0" y="26403"/>
                  </a:lnTo>
                  <a:lnTo>
                    <a:pt x="7619" y="34023"/>
                  </a:lnTo>
                  <a:lnTo>
                    <a:pt x="26403" y="34023"/>
                  </a:lnTo>
                  <a:lnTo>
                    <a:pt x="34013" y="26403"/>
                  </a:lnTo>
                  <a:lnTo>
                    <a:pt x="34013" y="17011"/>
                  </a:lnTo>
                  <a:lnTo>
                    <a:pt x="34013" y="7619"/>
                  </a:lnTo>
                  <a:lnTo>
                    <a:pt x="26403" y="0"/>
                  </a:lnTo>
                  <a:close/>
                </a:path>
              </a:pathLst>
            </a:custGeom>
            <a:solidFill>
              <a:srgbClr val="FFFFFF"/>
            </a:solidFill>
          </p:spPr>
          <p:txBody>
            <a:bodyPr wrap="square" lIns="0" tIns="0" rIns="0" bIns="0" rtlCol="0"/>
            <a:lstStyle/>
            <a:p>
              <a:endParaRPr/>
            </a:p>
          </p:txBody>
        </p:sp>
        <p:sp>
          <p:nvSpPr>
            <p:cNvPr id="109" name="object 109"/>
            <p:cNvSpPr/>
            <p:nvPr/>
          </p:nvSpPr>
          <p:spPr>
            <a:xfrm>
              <a:off x="3244686" y="2546918"/>
              <a:ext cx="34290" cy="34290"/>
            </a:xfrm>
            <a:custGeom>
              <a:avLst/>
              <a:gdLst/>
              <a:ahLst/>
              <a:cxnLst/>
              <a:rect l="l" t="t" r="r" b="b"/>
              <a:pathLst>
                <a:path w="34289" h="34289">
                  <a:moveTo>
                    <a:pt x="34013" y="17011"/>
                  </a:moveTo>
                  <a:lnTo>
                    <a:pt x="34013" y="26403"/>
                  </a:lnTo>
                  <a:lnTo>
                    <a:pt x="26403" y="34023"/>
                  </a:lnTo>
                  <a:lnTo>
                    <a:pt x="17011" y="34023"/>
                  </a:lnTo>
                  <a:lnTo>
                    <a:pt x="7619" y="34023"/>
                  </a:lnTo>
                  <a:lnTo>
                    <a:pt x="0" y="26403"/>
                  </a:lnTo>
                  <a:lnTo>
                    <a:pt x="0" y="17011"/>
                  </a:lnTo>
                  <a:lnTo>
                    <a:pt x="0" y="7619"/>
                  </a:lnTo>
                  <a:lnTo>
                    <a:pt x="7619" y="0"/>
                  </a:lnTo>
                  <a:lnTo>
                    <a:pt x="17011" y="0"/>
                  </a:lnTo>
                  <a:lnTo>
                    <a:pt x="26403" y="0"/>
                  </a:lnTo>
                  <a:lnTo>
                    <a:pt x="34013" y="7619"/>
                  </a:lnTo>
                  <a:lnTo>
                    <a:pt x="34013" y="17011"/>
                  </a:lnTo>
                  <a:close/>
                </a:path>
              </a:pathLst>
            </a:custGeom>
            <a:ln w="3175">
              <a:solidFill>
                <a:srgbClr val="231F20"/>
              </a:solidFill>
            </a:ln>
          </p:spPr>
          <p:txBody>
            <a:bodyPr wrap="square" lIns="0" tIns="0" rIns="0" bIns="0" rtlCol="0"/>
            <a:lstStyle/>
            <a:p>
              <a:endParaRPr/>
            </a:p>
          </p:txBody>
        </p:sp>
        <p:sp>
          <p:nvSpPr>
            <p:cNvPr id="110" name="object 110"/>
            <p:cNvSpPr/>
            <p:nvPr/>
          </p:nvSpPr>
          <p:spPr>
            <a:xfrm>
              <a:off x="3403867" y="2336076"/>
              <a:ext cx="34290" cy="34290"/>
            </a:xfrm>
            <a:custGeom>
              <a:avLst/>
              <a:gdLst/>
              <a:ahLst/>
              <a:cxnLst/>
              <a:rect l="l" t="t" r="r" b="b"/>
              <a:pathLst>
                <a:path w="34289" h="34289">
                  <a:moveTo>
                    <a:pt x="34023" y="17011"/>
                  </a:moveTo>
                  <a:lnTo>
                    <a:pt x="34023" y="26403"/>
                  </a:lnTo>
                  <a:lnTo>
                    <a:pt x="26403" y="34023"/>
                  </a:lnTo>
                  <a:lnTo>
                    <a:pt x="17011" y="34023"/>
                  </a:lnTo>
                  <a:lnTo>
                    <a:pt x="7619" y="34023"/>
                  </a:lnTo>
                  <a:lnTo>
                    <a:pt x="0" y="26403"/>
                  </a:lnTo>
                  <a:lnTo>
                    <a:pt x="0" y="17011"/>
                  </a:lnTo>
                  <a:lnTo>
                    <a:pt x="0" y="7619"/>
                  </a:lnTo>
                  <a:lnTo>
                    <a:pt x="7619"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sp>
          <p:nvSpPr>
            <p:cNvPr id="111" name="object 111"/>
            <p:cNvSpPr/>
            <p:nvPr/>
          </p:nvSpPr>
          <p:spPr>
            <a:xfrm>
              <a:off x="3386855" y="2231682"/>
              <a:ext cx="34290" cy="34290"/>
            </a:xfrm>
            <a:custGeom>
              <a:avLst/>
              <a:gdLst/>
              <a:ahLst/>
              <a:cxnLst/>
              <a:rect l="l" t="t" r="r" b="b"/>
              <a:pathLst>
                <a:path w="34289" h="34289">
                  <a:moveTo>
                    <a:pt x="34023" y="17011"/>
                  </a:moveTo>
                  <a:lnTo>
                    <a:pt x="34023" y="26403"/>
                  </a:lnTo>
                  <a:lnTo>
                    <a:pt x="26403" y="34023"/>
                  </a:lnTo>
                  <a:lnTo>
                    <a:pt x="17011" y="34023"/>
                  </a:lnTo>
                  <a:lnTo>
                    <a:pt x="7619" y="34023"/>
                  </a:lnTo>
                  <a:lnTo>
                    <a:pt x="0" y="26403"/>
                  </a:lnTo>
                  <a:lnTo>
                    <a:pt x="0" y="17011"/>
                  </a:lnTo>
                  <a:lnTo>
                    <a:pt x="0" y="7619"/>
                  </a:lnTo>
                  <a:lnTo>
                    <a:pt x="7619"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sp>
          <p:nvSpPr>
            <p:cNvPr id="112" name="object 112"/>
            <p:cNvSpPr/>
            <p:nvPr/>
          </p:nvSpPr>
          <p:spPr>
            <a:xfrm>
              <a:off x="3336001" y="2162924"/>
              <a:ext cx="34290" cy="34290"/>
            </a:xfrm>
            <a:custGeom>
              <a:avLst/>
              <a:gdLst/>
              <a:ahLst/>
              <a:cxnLst/>
              <a:rect l="l" t="t" r="r" b="b"/>
              <a:pathLst>
                <a:path w="34289" h="34289">
                  <a:moveTo>
                    <a:pt x="34023" y="17011"/>
                  </a:moveTo>
                  <a:lnTo>
                    <a:pt x="34023" y="26403"/>
                  </a:lnTo>
                  <a:lnTo>
                    <a:pt x="26403" y="34023"/>
                  </a:lnTo>
                  <a:lnTo>
                    <a:pt x="17011" y="34023"/>
                  </a:lnTo>
                  <a:lnTo>
                    <a:pt x="7619" y="34023"/>
                  </a:lnTo>
                  <a:lnTo>
                    <a:pt x="0" y="26403"/>
                  </a:lnTo>
                  <a:lnTo>
                    <a:pt x="0" y="17011"/>
                  </a:lnTo>
                  <a:lnTo>
                    <a:pt x="0" y="7619"/>
                  </a:lnTo>
                  <a:lnTo>
                    <a:pt x="7619"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sp>
          <p:nvSpPr>
            <p:cNvPr id="113" name="object 113"/>
            <p:cNvSpPr/>
            <p:nvPr/>
          </p:nvSpPr>
          <p:spPr>
            <a:xfrm>
              <a:off x="3325975" y="2185843"/>
              <a:ext cx="34290" cy="34290"/>
            </a:xfrm>
            <a:custGeom>
              <a:avLst/>
              <a:gdLst/>
              <a:ahLst/>
              <a:cxnLst/>
              <a:rect l="l" t="t" r="r" b="b"/>
              <a:pathLst>
                <a:path w="34289" h="34289">
                  <a:moveTo>
                    <a:pt x="26403" y="0"/>
                  </a:moveTo>
                  <a:lnTo>
                    <a:pt x="7619" y="0"/>
                  </a:lnTo>
                  <a:lnTo>
                    <a:pt x="0" y="7619"/>
                  </a:lnTo>
                  <a:lnTo>
                    <a:pt x="0" y="26403"/>
                  </a:lnTo>
                  <a:lnTo>
                    <a:pt x="7619" y="34023"/>
                  </a:lnTo>
                  <a:lnTo>
                    <a:pt x="26403" y="34023"/>
                  </a:lnTo>
                  <a:lnTo>
                    <a:pt x="34023" y="26403"/>
                  </a:lnTo>
                  <a:lnTo>
                    <a:pt x="34023" y="17011"/>
                  </a:lnTo>
                  <a:lnTo>
                    <a:pt x="34023" y="7619"/>
                  </a:lnTo>
                  <a:lnTo>
                    <a:pt x="26403" y="0"/>
                  </a:lnTo>
                  <a:close/>
                </a:path>
              </a:pathLst>
            </a:custGeom>
            <a:solidFill>
              <a:srgbClr val="FFFFFF"/>
            </a:solidFill>
          </p:spPr>
          <p:txBody>
            <a:bodyPr wrap="square" lIns="0" tIns="0" rIns="0" bIns="0" rtlCol="0"/>
            <a:lstStyle/>
            <a:p>
              <a:endParaRPr/>
            </a:p>
          </p:txBody>
        </p:sp>
        <p:sp>
          <p:nvSpPr>
            <p:cNvPr id="114" name="object 114"/>
            <p:cNvSpPr/>
            <p:nvPr/>
          </p:nvSpPr>
          <p:spPr>
            <a:xfrm>
              <a:off x="3325975" y="2185843"/>
              <a:ext cx="34290" cy="34290"/>
            </a:xfrm>
            <a:custGeom>
              <a:avLst/>
              <a:gdLst/>
              <a:ahLst/>
              <a:cxnLst/>
              <a:rect l="l" t="t" r="r" b="b"/>
              <a:pathLst>
                <a:path w="34289" h="34289">
                  <a:moveTo>
                    <a:pt x="34023" y="17011"/>
                  </a:moveTo>
                  <a:lnTo>
                    <a:pt x="34023" y="26403"/>
                  </a:lnTo>
                  <a:lnTo>
                    <a:pt x="26403" y="34023"/>
                  </a:lnTo>
                  <a:lnTo>
                    <a:pt x="17011" y="34023"/>
                  </a:lnTo>
                  <a:lnTo>
                    <a:pt x="7619" y="34023"/>
                  </a:lnTo>
                  <a:lnTo>
                    <a:pt x="0" y="26403"/>
                  </a:lnTo>
                  <a:lnTo>
                    <a:pt x="0" y="17011"/>
                  </a:lnTo>
                  <a:lnTo>
                    <a:pt x="0" y="7619"/>
                  </a:lnTo>
                  <a:lnTo>
                    <a:pt x="7619"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sp>
          <p:nvSpPr>
            <p:cNvPr id="115" name="object 115"/>
            <p:cNvSpPr/>
            <p:nvPr/>
          </p:nvSpPr>
          <p:spPr>
            <a:xfrm>
              <a:off x="3403867" y="2185843"/>
              <a:ext cx="34290" cy="34290"/>
            </a:xfrm>
            <a:custGeom>
              <a:avLst/>
              <a:gdLst/>
              <a:ahLst/>
              <a:cxnLst/>
              <a:rect l="l" t="t" r="r" b="b"/>
              <a:pathLst>
                <a:path w="34289" h="34289">
                  <a:moveTo>
                    <a:pt x="34023" y="17011"/>
                  </a:moveTo>
                  <a:lnTo>
                    <a:pt x="34023" y="26403"/>
                  </a:lnTo>
                  <a:lnTo>
                    <a:pt x="26403" y="34023"/>
                  </a:lnTo>
                  <a:lnTo>
                    <a:pt x="17011" y="34023"/>
                  </a:lnTo>
                  <a:lnTo>
                    <a:pt x="7619" y="34023"/>
                  </a:lnTo>
                  <a:lnTo>
                    <a:pt x="0" y="26403"/>
                  </a:lnTo>
                  <a:lnTo>
                    <a:pt x="0" y="17011"/>
                  </a:lnTo>
                  <a:lnTo>
                    <a:pt x="0" y="7619"/>
                  </a:lnTo>
                  <a:lnTo>
                    <a:pt x="7619"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sp>
          <p:nvSpPr>
            <p:cNvPr id="116" name="object 116"/>
            <p:cNvSpPr/>
            <p:nvPr/>
          </p:nvSpPr>
          <p:spPr>
            <a:xfrm>
              <a:off x="3454180" y="2205897"/>
              <a:ext cx="34290" cy="34290"/>
            </a:xfrm>
            <a:custGeom>
              <a:avLst/>
              <a:gdLst/>
              <a:ahLst/>
              <a:cxnLst/>
              <a:rect l="l" t="t" r="r" b="b"/>
              <a:pathLst>
                <a:path w="34289" h="34289">
                  <a:moveTo>
                    <a:pt x="34023" y="17011"/>
                  </a:moveTo>
                  <a:lnTo>
                    <a:pt x="34023" y="26403"/>
                  </a:lnTo>
                  <a:lnTo>
                    <a:pt x="26403" y="34023"/>
                  </a:lnTo>
                  <a:lnTo>
                    <a:pt x="17011" y="34023"/>
                  </a:lnTo>
                  <a:lnTo>
                    <a:pt x="7619" y="34023"/>
                  </a:lnTo>
                  <a:lnTo>
                    <a:pt x="0" y="26403"/>
                  </a:lnTo>
                  <a:lnTo>
                    <a:pt x="0" y="17011"/>
                  </a:lnTo>
                  <a:lnTo>
                    <a:pt x="0" y="7619"/>
                  </a:lnTo>
                  <a:lnTo>
                    <a:pt x="7619"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sp>
          <p:nvSpPr>
            <p:cNvPr id="117" name="object 117"/>
            <p:cNvSpPr/>
            <p:nvPr/>
          </p:nvSpPr>
          <p:spPr>
            <a:xfrm>
              <a:off x="3454180" y="2162924"/>
              <a:ext cx="34290" cy="34290"/>
            </a:xfrm>
            <a:custGeom>
              <a:avLst/>
              <a:gdLst/>
              <a:ahLst/>
              <a:cxnLst/>
              <a:rect l="l" t="t" r="r" b="b"/>
              <a:pathLst>
                <a:path w="34289" h="34289">
                  <a:moveTo>
                    <a:pt x="34023" y="17011"/>
                  </a:moveTo>
                  <a:lnTo>
                    <a:pt x="34023" y="26403"/>
                  </a:lnTo>
                  <a:lnTo>
                    <a:pt x="26403" y="34023"/>
                  </a:lnTo>
                  <a:lnTo>
                    <a:pt x="17011" y="34023"/>
                  </a:lnTo>
                  <a:lnTo>
                    <a:pt x="7619" y="34023"/>
                  </a:lnTo>
                  <a:lnTo>
                    <a:pt x="0" y="26403"/>
                  </a:lnTo>
                  <a:lnTo>
                    <a:pt x="0" y="17011"/>
                  </a:lnTo>
                  <a:lnTo>
                    <a:pt x="0" y="7619"/>
                  </a:lnTo>
                  <a:lnTo>
                    <a:pt x="7619"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sp>
          <p:nvSpPr>
            <p:cNvPr id="118" name="object 118"/>
            <p:cNvSpPr/>
            <p:nvPr/>
          </p:nvSpPr>
          <p:spPr>
            <a:xfrm>
              <a:off x="3484262" y="2145915"/>
              <a:ext cx="34290" cy="34290"/>
            </a:xfrm>
            <a:custGeom>
              <a:avLst/>
              <a:gdLst/>
              <a:ahLst/>
              <a:cxnLst/>
              <a:rect l="l" t="t" r="r" b="b"/>
              <a:pathLst>
                <a:path w="34289" h="34289">
                  <a:moveTo>
                    <a:pt x="26403" y="0"/>
                  </a:moveTo>
                  <a:lnTo>
                    <a:pt x="7619" y="0"/>
                  </a:lnTo>
                  <a:lnTo>
                    <a:pt x="0" y="7619"/>
                  </a:lnTo>
                  <a:lnTo>
                    <a:pt x="0" y="26403"/>
                  </a:lnTo>
                  <a:lnTo>
                    <a:pt x="7619" y="34023"/>
                  </a:lnTo>
                  <a:lnTo>
                    <a:pt x="26403" y="34023"/>
                  </a:lnTo>
                  <a:lnTo>
                    <a:pt x="34023" y="26403"/>
                  </a:lnTo>
                  <a:lnTo>
                    <a:pt x="34023" y="17011"/>
                  </a:lnTo>
                  <a:lnTo>
                    <a:pt x="34023" y="7619"/>
                  </a:lnTo>
                  <a:lnTo>
                    <a:pt x="26403" y="0"/>
                  </a:lnTo>
                  <a:close/>
                </a:path>
              </a:pathLst>
            </a:custGeom>
            <a:solidFill>
              <a:srgbClr val="FFFFFF"/>
            </a:solidFill>
          </p:spPr>
          <p:txBody>
            <a:bodyPr wrap="square" lIns="0" tIns="0" rIns="0" bIns="0" rtlCol="0"/>
            <a:lstStyle/>
            <a:p>
              <a:endParaRPr/>
            </a:p>
          </p:txBody>
        </p:sp>
        <p:sp>
          <p:nvSpPr>
            <p:cNvPr id="119" name="object 119"/>
            <p:cNvSpPr/>
            <p:nvPr/>
          </p:nvSpPr>
          <p:spPr>
            <a:xfrm>
              <a:off x="3484262" y="2145915"/>
              <a:ext cx="34290" cy="34290"/>
            </a:xfrm>
            <a:custGeom>
              <a:avLst/>
              <a:gdLst/>
              <a:ahLst/>
              <a:cxnLst/>
              <a:rect l="l" t="t" r="r" b="b"/>
              <a:pathLst>
                <a:path w="34289" h="34289">
                  <a:moveTo>
                    <a:pt x="34023" y="17011"/>
                  </a:moveTo>
                  <a:lnTo>
                    <a:pt x="34023" y="26403"/>
                  </a:lnTo>
                  <a:lnTo>
                    <a:pt x="26403" y="34023"/>
                  </a:lnTo>
                  <a:lnTo>
                    <a:pt x="17011" y="34023"/>
                  </a:lnTo>
                  <a:lnTo>
                    <a:pt x="7619" y="34023"/>
                  </a:lnTo>
                  <a:lnTo>
                    <a:pt x="0" y="26403"/>
                  </a:lnTo>
                  <a:lnTo>
                    <a:pt x="0" y="17011"/>
                  </a:lnTo>
                  <a:lnTo>
                    <a:pt x="0" y="7619"/>
                  </a:lnTo>
                  <a:lnTo>
                    <a:pt x="7619"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sp>
          <p:nvSpPr>
            <p:cNvPr id="120" name="object 120"/>
            <p:cNvSpPr/>
            <p:nvPr/>
          </p:nvSpPr>
          <p:spPr>
            <a:xfrm>
              <a:off x="3527236" y="2145915"/>
              <a:ext cx="34290" cy="34290"/>
            </a:xfrm>
            <a:custGeom>
              <a:avLst/>
              <a:gdLst/>
              <a:ahLst/>
              <a:cxnLst/>
              <a:rect l="l" t="t" r="r" b="b"/>
              <a:pathLst>
                <a:path w="34289" h="34289">
                  <a:moveTo>
                    <a:pt x="34023" y="17011"/>
                  </a:moveTo>
                  <a:lnTo>
                    <a:pt x="34023" y="26403"/>
                  </a:lnTo>
                  <a:lnTo>
                    <a:pt x="26403" y="34023"/>
                  </a:lnTo>
                  <a:lnTo>
                    <a:pt x="17011" y="34023"/>
                  </a:lnTo>
                  <a:lnTo>
                    <a:pt x="7619" y="34023"/>
                  </a:lnTo>
                  <a:lnTo>
                    <a:pt x="0" y="26403"/>
                  </a:lnTo>
                  <a:lnTo>
                    <a:pt x="0" y="17011"/>
                  </a:lnTo>
                  <a:lnTo>
                    <a:pt x="0" y="7619"/>
                  </a:lnTo>
                  <a:lnTo>
                    <a:pt x="7619"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pic>
          <p:nvPicPr>
            <p:cNvPr id="121" name="object 121"/>
            <p:cNvPicPr/>
            <p:nvPr/>
          </p:nvPicPr>
          <p:blipFill>
            <a:blip r:embed="rId5" cstate="print"/>
            <a:stretch>
              <a:fillRect/>
            </a:stretch>
          </p:blipFill>
          <p:spPr>
            <a:xfrm>
              <a:off x="3418974" y="1937910"/>
              <a:ext cx="190571" cy="174460"/>
            </a:xfrm>
            <a:prstGeom prst="rect">
              <a:avLst/>
            </a:prstGeom>
          </p:spPr>
        </p:pic>
        <p:sp>
          <p:nvSpPr>
            <p:cNvPr id="122" name="object 122"/>
            <p:cNvSpPr/>
            <p:nvPr/>
          </p:nvSpPr>
          <p:spPr>
            <a:xfrm>
              <a:off x="3437177" y="1852435"/>
              <a:ext cx="34290" cy="34290"/>
            </a:xfrm>
            <a:custGeom>
              <a:avLst/>
              <a:gdLst/>
              <a:ahLst/>
              <a:cxnLst/>
              <a:rect l="l" t="t" r="r" b="b"/>
              <a:pathLst>
                <a:path w="34289" h="34289">
                  <a:moveTo>
                    <a:pt x="34013" y="17011"/>
                  </a:moveTo>
                  <a:lnTo>
                    <a:pt x="34013" y="26403"/>
                  </a:lnTo>
                  <a:lnTo>
                    <a:pt x="26393" y="34023"/>
                  </a:lnTo>
                  <a:lnTo>
                    <a:pt x="17002" y="34023"/>
                  </a:lnTo>
                  <a:lnTo>
                    <a:pt x="7610" y="34023"/>
                  </a:lnTo>
                  <a:lnTo>
                    <a:pt x="0" y="26403"/>
                  </a:lnTo>
                  <a:lnTo>
                    <a:pt x="0" y="17011"/>
                  </a:lnTo>
                  <a:lnTo>
                    <a:pt x="0" y="7619"/>
                  </a:lnTo>
                  <a:lnTo>
                    <a:pt x="7610" y="0"/>
                  </a:lnTo>
                  <a:lnTo>
                    <a:pt x="17002" y="0"/>
                  </a:lnTo>
                  <a:lnTo>
                    <a:pt x="26393" y="0"/>
                  </a:lnTo>
                  <a:lnTo>
                    <a:pt x="34013" y="7619"/>
                  </a:lnTo>
                  <a:lnTo>
                    <a:pt x="34013" y="17011"/>
                  </a:lnTo>
                  <a:close/>
                </a:path>
              </a:pathLst>
            </a:custGeom>
            <a:ln w="3175">
              <a:solidFill>
                <a:srgbClr val="231F20"/>
              </a:solidFill>
            </a:ln>
          </p:spPr>
          <p:txBody>
            <a:bodyPr wrap="square" lIns="0" tIns="0" rIns="0" bIns="0" rtlCol="0"/>
            <a:lstStyle/>
            <a:p>
              <a:endParaRPr/>
            </a:p>
          </p:txBody>
        </p:sp>
        <p:pic>
          <p:nvPicPr>
            <p:cNvPr id="123" name="object 123"/>
            <p:cNvPicPr/>
            <p:nvPr/>
          </p:nvPicPr>
          <p:blipFill>
            <a:blip r:embed="rId6" cstate="print"/>
            <a:stretch>
              <a:fillRect/>
            </a:stretch>
          </p:blipFill>
          <p:spPr>
            <a:xfrm>
              <a:off x="3483071" y="1790183"/>
              <a:ext cx="70244" cy="91555"/>
            </a:xfrm>
            <a:prstGeom prst="rect">
              <a:avLst/>
            </a:prstGeom>
          </p:spPr>
        </p:pic>
        <p:sp>
          <p:nvSpPr>
            <p:cNvPr id="124" name="object 124"/>
            <p:cNvSpPr/>
            <p:nvPr/>
          </p:nvSpPr>
          <p:spPr>
            <a:xfrm>
              <a:off x="3634858" y="1846524"/>
              <a:ext cx="34290" cy="34290"/>
            </a:xfrm>
            <a:custGeom>
              <a:avLst/>
              <a:gdLst/>
              <a:ahLst/>
              <a:cxnLst/>
              <a:rect l="l" t="t" r="r" b="b"/>
              <a:pathLst>
                <a:path w="34289" h="34289">
                  <a:moveTo>
                    <a:pt x="34013" y="17011"/>
                  </a:moveTo>
                  <a:lnTo>
                    <a:pt x="34013" y="26403"/>
                  </a:lnTo>
                  <a:lnTo>
                    <a:pt x="26393" y="34023"/>
                  </a:lnTo>
                  <a:lnTo>
                    <a:pt x="17002" y="34023"/>
                  </a:lnTo>
                  <a:lnTo>
                    <a:pt x="7610" y="34023"/>
                  </a:lnTo>
                  <a:lnTo>
                    <a:pt x="0" y="26403"/>
                  </a:lnTo>
                  <a:lnTo>
                    <a:pt x="0" y="17011"/>
                  </a:lnTo>
                  <a:lnTo>
                    <a:pt x="0" y="7619"/>
                  </a:lnTo>
                  <a:lnTo>
                    <a:pt x="7610" y="0"/>
                  </a:lnTo>
                  <a:lnTo>
                    <a:pt x="17002" y="0"/>
                  </a:lnTo>
                  <a:lnTo>
                    <a:pt x="26393" y="0"/>
                  </a:lnTo>
                  <a:lnTo>
                    <a:pt x="34013" y="7619"/>
                  </a:lnTo>
                  <a:lnTo>
                    <a:pt x="34013" y="17011"/>
                  </a:lnTo>
                  <a:close/>
                </a:path>
              </a:pathLst>
            </a:custGeom>
            <a:ln w="3175">
              <a:solidFill>
                <a:srgbClr val="231F20"/>
              </a:solidFill>
            </a:ln>
          </p:spPr>
          <p:txBody>
            <a:bodyPr wrap="square" lIns="0" tIns="0" rIns="0" bIns="0" rtlCol="0"/>
            <a:lstStyle/>
            <a:p>
              <a:endParaRPr/>
            </a:p>
          </p:txBody>
        </p:sp>
        <p:sp>
          <p:nvSpPr>
            <p:cNvPr id="125" name="object 125"/>
            <p:cNvSpPr/>
            <p:nvPr/>
          </p:nvSpPr>
          <p:spPr>
            <a:xfrm>
              <a:off x="3579708" y="1708291"/>
              <a:ext cx="34290" cy="34290"/>
            </a:xfrm>
            <a:custGeom>
              <a:avLst/>
              <a:gdLst/>
              <a:ahLst/>
              <a:cxnLst/>
              <a:rect l="l" t="t" r="r" b="b"/>
              <a:pathLst>
                <a:path w="34289" h="34289">
                  <a:moveTo>
                    <a:pt x="34013" y="17011"/>
                  </a:moveTo>
                  <a:lnTo>
                    <a:pt x="34013" y="26403"/>
                  </a:lnTo>
                  <a:lnTo>
                    <a:pt x="26393" y="34023"/>
                  </a:lnTo>
                  <a:lnTo>
                    <a:pt x="17002" y="34023"/>
                  </a:lnTo>
                  <a:lnTo>
                    <a:pt x="7610" y="34023"/>
                  </a:lnTo>
                  <a:lnTo>
                    <a:pt x="0" y="26403"/>
                  </a:lnTo>
                  <a:lnTo>
                    <a:pt x="0" y="17011"/>
                  </a:lnTo>
                  <a:lnTo>
                    <a:pt x="0" y="7619"/>
                  </a:lnTo>
                  <a:lnTo>
                    <a:pt x="7610" y="0"/>
                  </a:lnTo>
                  <a:lnTo>
                    <a:pt x="17002" y="0"/>
                  </a:lnTo>
                  <a:lnTo>
                    <a:pt x="26393" y="0"/>
                  </a:lnTo>
                  <a:lnTo>
                    <a:pt x="34013" y="7619"/>
                  </a:lnTo>
                  <a:lnTo>
                    <a:pt x="34013" y="17011"/>
                  </a:lnTo>
                  <a:close/>
                </a:path>
              </a:pathLst>
            </a:custGeom>
            <a:ln w="3175">
              <a:solidFill>
                <a:srgbClr val="231F20"/>
              </a:solidFill>
            </a:ln>
          </p:spPr>
          <p:txBody>
            <a:bodyPr wrap="square" lIns="0" tIns="0" rIns="0" bIns="0" rtlCol="0"/>
            <a:lstStyle/>
            <a:p>
              <a:endParaRPr/>
            </a:p>
          </p:txBody>
        </p:sp>
        <p:sp>
          <p:nvSpPr>
            <p:cNvPr id="126" name="object 126"/>
            <p:cNvSpPr/>
            <p:nvPr/>
          </p:nvSpPr>
          <p:spPr>
            <a:xfrm>
              <a:off x="3329025" y="1694682"/>
              <a:ext cx="34290" cy="34290"/>
            </a:xfrm>
            <a:custGeom>
              <a:avLst/>
              <a:gdLst/>
              <a:ahLst/>
              <a:cxnLst/>
              <a:rect l="l" t="t" r="r" b="b"/>
              <a:pathLst>
                <a:path w="34289" h="34289">
                  <a:moveTo>
                    <a:pt x="34013" y="17011"/>
                  </a:moveTo>
                  <a:lnTo>
                    <a:pt x="34013" y="26403"/>
                  </a:lnTo>
                  <a:lnTo>
                    <a:pt x="26393" y="34023"/>
                  </a:lnTo>
                  <a:lnTo>
                    <a:pt x="17002" y="34023"/>
                  </a:lnTo>
                  <a:lnTo>
                    <a:pt x="7610" y="34023"/>
                  </a:lnTo>
                  <a:lnTo>
                    <a:pt x="0" y="26403"/>
                  </a:lnTo>
                  <a:lnTo>
                    <a:pt x="0" y="17011"/>
                  </a:lnTo>
                  <a:lnTo>
                    <a:pt x="0" y="7619"/>
                  </a:lnTo>
                  <a:lnTo>
                    <a:pt x="7610" y="0"/>
                  </a:lnTo>
                  <a:lnTo>
                    <a:pt x="17002" y="0"/>
                  </a:lnTo>
                  <a:lnTo>
                    <a:pt x="26393" y="0"/>
                  </a:lnTo>
                  <a:lnTo>
                    <a:pt x="34013" y="7619"/>
                  </a:lnTo>
                  <a:lnTo>
                    <a:pt x="34013" y="17011"/>
                  </a:lnTo>
                  <a:close/>
                </a:path>
              </a:pathLst>
            </a:custGeom>
            <a:ln w="3175">
              <a:solidFill>
                <a:srgbClr val="231F20"/>
              </a:solidFill>
            </a:ln>
          </p:spPr>
          <p:txBody>
            <a:bodyPr wrap="square" lIns="0" tIns="0" rIns="0" bIns="0" rtlCol="0"/>
            <a:lstStyle/>
            <a:p>
              <a:endParaRPr/>
            </a:p>
          </p:txBody>
        </p:sp>
        <p:sp>
          <p:nvSpPr>
            <p:cNvPr id="127" name="object 127"/>
            <p:cNvSpPr/>
            <p:nvPr/>
          </p:nvSpPr>
          <p:spPr>
            <a:xfrm>
              <a:off x="3591344" y="2139469"/>
              <a:ext cx="34290" cy="34290"/>
            </a:xfrm>
            <a:custGeom>
              <a:avLst/>
              <a:gdLst/>
              <a:ahLst/>
              <a:cxnLst/>
              <a:rect l="l" t="t" r="r" b="b"/>
              <a:pathLst>
                <a:path w="34289" h="34289">
                  <a:moveTo>
                    <a:pt x="34013" y="17011"/>
                  </a:moveTo>
                  <a:lnTo>
                    <a:pt x="34013" y="26403"/>
                  </a:lnTo>
                  <a:lnTo>
                    <a:pt x="26403" y="34023"/>
                  </a:lnTo>
                  <a:lnTo>
                    <a:pt x="17011" y="34023"/>
                  </a:lnTo>
                  <a:lnTo>
                    <a:pt x="7619" y="34023"/>
                  </a:lnTo>
                  <a:lnTo>
                    <a:pt x="0" y="26403"/>
                  </a:lnTo>
                  <a:lnTo>
                    <a:pt x="0" y="17011"/>
                  </a:lnTo>
                  <a:lnTo>
                    <a:pt x="0" y="7619"/>
                  </a:lnTo>
                  <a:lnTo>
                    <a:pt x="7619" y="0"/>
                  </a:lnTo>
                  <a:lnTo>
                    <a:pt x="17011" y="0"/>
                  </a:lnTo>
                  <a:lnTo>
                    <a:pt x="26403" y="0"/>
                  </a:lnTo>
                  <a:lnTo>
                    <a:pt x="34013" y="7619"/>
                  </a:lnTo>
                  <a:lnTo>
                    <a:pt x="34013" y="17011"/>
                  </a:lnTo>
                  <a:close/>
                </a:path>
              </a:pathLst>
            </a:custGeom>
            <a:ln w="3175">
              <a:solidFill>
                <a:srgbClr val="231F20"/>
              </a:solidFill>
            </a:ln>
          </p:spPr>
          <p:txBody>
            <a:bodyPr wrap="square" lIns="0" tIns="0" rIns="0" bIns="0" rtlCol="0"/>
            <a:lstStyle/>
            <a:p>
              <a:endParaRPr/>
            </a:p>
          </p:txBody>
        </p:sp>
        <p:sp>
          <p:nvSpPr>
            <p:cNvPr id="128" name="object 128"/>
            <p:cNvSpPr/>
            <p:nvPr/>
          </p:nvSpPr>
          <p:spPr>
            <a:xfrm>
              <a:off x="3569141" y="2248694"/>
              <a:ext cx="34290" cy="34290"/>
            </a:xfrm>
            <a:custGeom>
              <a:avLst/>
              <a:gdLst/>
              <a:ahLst/>
              <a:cxnLst/>
              <a:rect l="l" t="t" r="r" b="b"/>
              <a:pathLst>
                <a:path w="34289" h="34289">
                  <a:moveTo>
                    <a:pt x="34013" y="17011"/>
                  </a:moveTo>
                  <a:lnTo>
                    <a:pt x="34013" y="26403"/>
                  </a:lnTo>
                  <a:lnTo>
                    <a:pt x="26403" y="34023"/>
                  </a:lnTo>
                  <a:lnTo>
                    <a:pt x="17011" y="34023"/>
                  </a:lnTo>
                  <a:lnTo>
                    <a:pt x="7619" y="34023"/>
                  </a:lnTo>
                  <a:lnTo>
                    <a:pt x="0" y="26403"/>
                  </a:lnTo>
                  <a:lnTo>
                    <a:pt x="0" y="17011"/>
                  </a:lnTo>
                  <a:lnTo>
                    <a:pt x="0" y="7619"/>
                  </a:lnTo>
                  <a:lnTo>
                    <a:pt x="7619" y="0"/>
                  </a:lnTo>
                  <a:lnTo>
                    <a:pt x="17011" y="0"/>
                  </a:lnTo>
                  <a:lnTo>
                    <a:pt x="26403" y="0"/>
                  </a:lnTo>
                  <a:lnTo>
                    <a:pt x="34013" y="7619"/>
                  </a:lnTo>
                  <a:lnTo>
                    <a:pt x="34013" y="17011"/>
                  </a:lnTo>
                  <a:close/>
                </a:path>
              </a:pathLst>
            </a:custGeom>
            <a:ln w="3175">
              <a:solidFill>
                <a:srgbClr val="231F20"/>
              </a:solidFill>
            </a:ln>
          </p:spPr>
          <p:txBody>
            <a:bodyPr wrap="square" lIns="0" tIns="0" rIns="0" bIns="0" rtlCol="0"/>
            <a:lstStyle/>
            <a:p>
              <a:endParaRPr/>
            </a:p>
          </p:txBody>
        </p:sp>
        <p:sp>
          <p:nvSpPr>
            <p:cNvPr id="129" name="object 129"/>
            <p:cNvSpPr/>
            <p:nvPr/>
          </p:nvSpPr>
          <p:spPr>
            <a:xfrm>
              <a:off x="3471194" y="2411550"/>
              <a:ext cx="34290" cy="34290"/>
            </a:xfrm>
            <a:custGeom>
              <a:avLst/>
              <a:gdLst/>
              <a:ahLst/>
              <a:cxnLst/>
              <a:rect l="l" t="t" r="r" b="b"/>
              <a:pathLst>
                <a:path w="34289" h="34289">
                  <a:moveTo>
                    <a:pt x="26403" y="0"/>
                  </a:moveTo>
                  <a:lnTo>
                    <a:pt x="7619" y="0"/>
                  </a:lnTo>
                  <a:lnTo>
                    <a:pt x="0" y="7619"/>
                  </a:lnTo>
                  <a:lnTo>
                    <a:pt x="0" y="26403"/>
                  </a:lnTo>
                  <a:lnTo>
                    <a:pt x="7619" y="34023"/>
                  </a:lnTo>
                  <a:lnTo>
                    <a:pt x="26403" y="34023"/>
                  </a:lnTo>
                  <a:lnTo>
                    <a:pt x="34023" y="26403"/>
                  </a:lnTo>
                  <a:lnTo>
                    <a:pt x="34023" y="17011"/>
                  </a:lnTo>
                  <a:lnTo>
                    <a:pt x="34023" y="7619"/>
                  </a:lnTo>
                  <a:lnTo>
                    <a:pt x="26403" y="0"/>
                  </a:lnTo>
                  <a:close/>
                </a:path>
              </a:pathLst>
            </a:custGeom>
            <a:solidFill>
              <a:srgbClr val="FFFFFF"/>
            </a:solidFill>
          </p:spPr>
          <p:txBody>
            <a:bodyPr wrap="square" lIns="0" tIns="0" rIns="0" bIns="0" rtlCol="0"/>
            <a:lstStyle/>
            <a:p>
              <a:endParaRPr/>
            </a:p>
          </p:txBody>
        </p:sp>
        <p:sp>
          <p:nvSpPr>
            <p:cNvPr id="130" name="object 130"/>
            <p:cNvSpPr/>
            <p:nvPr/>
          </p:nvSpPr>
          <p:spPr>
            <a:xfrm>
              <a:off x="3471194" y="2411550"/>
              <a:ext cx="34290" cy="34290"/>
            </a:xfrm>
            <a:custGeom>
              <a:avLst/>
              <a:gdLst/>
              <a:ahLst/>
              <a:cxnLst/>
              <a:rect l="l" t="t" r="r" b="b"/>
              <a:pathLst>
                <a:path w="34289" h="34289">
                  <a:moveTo>
                    <a:pt x="34023" y="17011"/>
                  </a:moveTo>
                  <a:lnTo>
                    <a:pt x="34023" y="26403"/>
                  </a:lnTo>
                  <a:lnTo>
                    <a:pt x="26403" y="34023"/>
                  </a:lnTo>
                  <a:lnTo>
                    <a:pt x="17011" y="34023"/>
                  </a:lnTo>
                  <a:lnTo>
                    <a:pt x="7619" y="34023"/>
                  </a:lnTo>
                  <a:lnTo>
                    <a:pt x="0" y="26403"/>
                  </a:lnTo>
                  <a:lnTo>
                    <a:pt x="0" y="17011"/>
                  </a:lnTo>
                  <a:lnTo>
                    <a:pt x="0" y="7619"/>
                  </a:lnTo>
                  <a:lnTo>
                    <a:pt x="7619"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sp>
          <p:nvSpPr>
            <p:cNvPr id="131" name="object 131"/>
            <p:cNvSpPr/>
            <p:nvPr/>
          </p:nvSpPr>
          <p:spPr>
            <a:xfrm>
              <a:off x="3581493" y="2297668"/>
              <a:ext cx="34290" cy="34290"/>
            </a:xfrm>
            <a:custGeom>
              <a:avLst/>
              <a:gdLst/>
              <a:ahLst/>
              <a:cxnLst/>
              <a:rect l="l" t="t" r="r" b="b"/>
              <a:pathLst>
                <a:path w="34289" h="34289">
                  <a:moveTo>
                    <a:pt x="34023" y="17011"/>
                  </a:moveTo>
                  <a:lnTo>
                    <a:pt x="34023" y="26403"/>
                  </a:lnTo>
                  <a:lnTo>
                    <a:pt x="26403" y="34023"/>
                  </a:lnTo>
                  <a:lnTo>
                    <a:pt x="17011" y="34023"/>
                  </a:lnTo>
                  <a:lnTo>
                    <a:pt x="7619" y="34023"/>
                  </a:lnTo>
                  <a:lnTo>
                    <a:pt x="0" y="26403"/>
                  </a:lnTo>
                  <a:lnTo>
                    <a:pt x="0" y="17011"/>
                  </a:lnTo>
                  <a:lnTo>
                    <a:pt x="0" y="7619"/>
                  </a:lnTo>
                  <a:lnTo>
                    <a:pt x="7619"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sp>
          <p:nvSpPr>
            <p:cNvPr id="132" name="object 132"/>
            <p:cNvSpPr/>
            <p:nvPr/>
          </p:nvSpPr>
          <p:spPr>
            <a:xfrm>
              <a:off x="3574331" y="2563927"/>
              <a:ext cx="34290" cy="34290"/>
            </a:xfrm>
            <a:custGeom>
              <a:avLst/>
              <a:gdLst/>
              <a:ahLst/>
              <a:cxnLst/>
              <a:rect l="l" t="t" r="r" b="b"/>
              <a:pathLst>
                <a:path w="34289" h="34289">
                  <a:moveTo>
                    <a:pt x="26403" y="0"/>
                  </a:moveTo>
                  <a:lnTo>
                    <a:pt x="7619" y="0"/>
                  </a:lnTo>
                  <a:lnTo>
                    <a:pt x="0" y="7619"/>
                  </a:lnTo>
                  <a:lnTo>
                    <a:pt x="0" y="26403"/>
                  </a:lnTo>
                  <a:lnTo>
                    <a:pt x="7619" y="34023"/>
                  </a:lnTo>
                  <a:lnTo>
                    <a:pt x="26403" y="34023"/>
                  </a:lnTo>
                  <a:lnTo>
                    <a:pt x="34023" y="26403"/>
                  </a:lnTo>
                  <a:lnTo>
                    <a:pt x="34023" y="17011"/>
                  </a:lnTo>
                  <a:lnTo>
                    <a:pt x="34023" y="7619"/>
                  </a:lnTo>
                  <a:lnTo>
                    <a:pt x="26403" y="0"/>
                  </a:lnTo>
                  <a:close/>
                </a:path>
              </a:pathLst>
            </a:custGeom>
            <a:solidFill>
              <a:srgbClr val="FFFFFF"/>
            </a:solidFill>
          </p:spPr>
          <p:txBody>
            <a:bodyPr wrap="square" lIns="0" tIns="0" rIns="0" bIns="0" rtlCol="0"/>
            <a:lstStyle/>
            <a:p>
              <a:endParaRPr/>
            </a:p>
          </p:txBody>
        </p:sp>
        <p:sp>
          <p:nvSpPr>
            <p:cNvPr id="133" name="object 133"/>
            <p:cNvSpPr/>
            <p:nvPr/>
          </p:nvSpPr>
          <p:spPr>
            <a:xfrm>
              <a:off x="3574331" y="2563927"/>
              <a:ext cx="34290" cy="34290"/>
            </a:xfrm>
            <a:custGeom>
              <a:avLst/>
              <a:gdLst/>
              <a:ahLst/>
              <a:cxnLst/>
              <a:rect l="l" t="t" r="r" b="b"/>
              <a:pathLst>
                <a:path w="34289" h="34289">
                  <a:moveTo>
                    <a:pt x="34023" y="17011"/>
                  </a:moveTo>
                  <a:lnTo>
                    <a:pt x="34023" y="26403"/>
                  </a:lnTo>
                  <a:lnTo>
                    <a:pt x="26403" y="34023"/>
                  </a:lnTo>
                  <a:lnTo>
                    <a:pt x="17011" y="34023"/>
                  </a:lnTo>
                  <a:lnTo>
                    <a:pt x="7619" y="34023"/>
                  </a:lnTo>
                  <a:lnTo>
                    <a:pt x="0" y="26403"/>
                  </a:lnTo>
                  <a:lnTo>
                    <a:pt x="0" y="17011"/>
                  </a:lnTo>
                  <a:lnTo>
                    <a:pt x="0" y="7619"/>
                  </a:lnTo>
                  <a:lnTo>
                    <a:pt x="7619"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sp>
          <p:nvSpPr>
            <p:cNvPr id="134" name="object 134"/>
            <p:cNvSpPr/>
            <p:nvPr/>
          </p:nvSpPr>
          <p:spPr>
            <a:xfrm>
              <a:off x="3591344" y="2612956"/>
              <a:ext cx="34290" cy="34290"/>
            </a:xfrm>
            <a:custGeom>
              <a:avLst/>
              <a:gdLst/>
              <a:ahLst/>
              <a:cxnLst/>
              <a:rect l="l" t="t" r="r" b="b"/>
              <a:pathLst>
                <a:path w="34289" h="34289">
                  <a:moveTo>
                    <a:pt x="26403" y="0"/>
                  </a:moveTo>
                  <a:lnTo>
                    <a:pt x="7619" y="0"/>
                  </a:lnTo>
                  <a:lnTo>
                    <a:pt x="0" y="7619"/>
                  </a:lnTo>
                  <a:lnTo>
                    <a:pt x="0" y="26403"/>
                  </a:lnTo>
                  <a:lnTo>
                    <a:pt x="7619" y="34013"/>
                  </a:lnTo>
                  <a:lnTo>
                    <a:pt x="26403" y="34013"/>
                  </a:lnTo>
                  <a:lnTo>
                    <a:pt x="34013" y="26403"/>
                  </a:lnTo>
                  <a:lnTo>
                    <a:pt x="34013" y="17011"/>
                  </a:lnTo>
                  <a:lnTo>
                    <a:pt x="34013" y="7619"/>
                  </a:lnTo>
                  <a:lnTo>
                    <a:pt x="26403" y="0"/>
                  </a:lnTo>
                  <a:close/>
                </a:path>
              </a:pathLst>
            </a:custGeom>
            <a:solidFill>
              <a:srgbClr val="FFFFFF"/>
            </a:solidFill>
          </p:spPr>
          <p:txBody>
            <a:bodyPr wrap="square" lIns="0" tIns="0" rIns="0" bIns="0" rtlCol="0"/>
            <a:lstStyle/>
            <a:p>
              <a:endParaRPr/>
            </a:p>
          </p:txBody>
        </p:sp>
        <p:sp>
          <p:nvSpPr>
            <p:cNvPr id="135" name="object 135"/>
            <p:cNvSpPr/>
            <p:nvPr/>
          </p:nvSpPr>
          <p:spPr>
            <a:xfrm>
              <a:off x="3591344" y="2612956"/>
              <a:ext cx="34290" cy="34290"/>
            </a:xfrm>
            <a:custGeom>
              <a:avLst/>
              <a:gdLst/>
              <a:ahLst/>
              <a:cxnLst/>
              <a:rect l="l" t="t" r="r" b="b"/>
              <a:pathLst>
                <a:path w="34289" h="34289">
                  <a:moveTo>
                    <a:pt x="34013" y="17011"/>
                  </a:moveTo>
                  <a:lnTo>
                    <a:pt x="34013" y="26403"/>
                  </a:lnTo>
                  <a:lnTo>
                    <a:pt x="26403" y="34013"/>
                  </a:lnTo>
                  <a:lnTo>
                    <a:pt x="17011" y="34013"/>
                  </a:lnTo>
                  <a:lnTo>
                    <a:pt x="7619" y="34013"/>
                  </a:lnTo>
                  <a:lnTo>
                    <a:pt x="0" y="26403"/>
                  </a:lnTo>
                  <a:lnTo>
                    <a:pt x="0" y="17011"/>
                  </a:lnTo>
                  <a:lnTo>
                    <a:pt x="0" y="7619"/>
                  </a:lnTo>
                  <a:lnTo>
                    <a:pt x="7619" y="0"/>
                  </a:lnTo>
                  <a:lnTo>
                    <a:pt x="17011" y="0"/>
                  </a:lnTo>
                  <a:lnTo>
                    <a:pt x="26403" y="0"/>
                  </a:lnTo>
                  <a:lnTo>
                    <a:pt x="34013" y="7619"/>
                  </a:lnTo>
                  <a:lnTo>
                    <a:pt x="34013" y="17011"/>
                  </a:lnTo>
                  <a:close/>
                </a:path>
              </a:pathLst>
            </a:custGeom>
            <a:ln w="3175">
              <a:solidFill>
                <a:srgbClr val="231F20"/>
              </a:solidFill>
            </a:ln>
          </p:spPr>
          <p:txBody>
            <a:bodyPr wrap="square" lIns="0" tIns="0" rIns="0" bIns="0" rtlCol="0"/>
            <a:lstStyle/>
            <a:p>
              <a:endParaRPr/>
            </a:p>
          </p:txBody>
        </p:sp>
        <p:sp>
          <p:nvSpPr>
            <p:cNvPr id="136" name="object 136"/>
            <p:cNvSpPr/>
            <p:nvPr/>
          </p:nvSpPr>
          <p:spPr>
            <a:xfrm>
              <a:off x="2299963" y="2313961"/>
              <a:ext cx="34290" cy="34290"/>
            </a:xfrm>
            <a:custGeom>
              <a:avLst/>
              <a:gdLst/>
              <a:ahLst/>
              <a:cxnLst/>
              <a:rect l="l" t="t" r="r" b="b"/>
              <a:pathLst>
                <a:path w="34289" h="34289">
                  <a:moveTo>
                    <a:pt x="34023" y="17011"/>
                  </a:moveTo>
                  <a:lnTo>
                    <a:pt x="34023" y="26403"/>
                  </a:lnTo>
                  <a:lnTo>
                    <a:pt x="26403" y="34023"/>
                  </a:lnTo>
                  <a:lnTo>
                    <a:pt x="17011" y="34023"/>
                  </a:lnTo>
                  <a:lnTo>
                    <a:pt x="7620" y="34023"/>
                  </a:lnTo>
                  <a:lnTo>
                    <a:pt x="0" y="26403"/>
                  </a:lnTo>
                  <a:lnTo>
                    <a:pt x="0" y="17011"/>
                  </a:lnTo>
                  <a:lnTo>
                    <a:pt x="0" y="7619"/>
                  </a:lnTo>
                  <a:lnTo>
                    <a:pt x="7620"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sp>
          <p:nvSpPr>
            <p:cNvPr id="137" name="object 137"/>
            <p:cNvSpPr/>
            <p:nvPr/>
          </p:nvSpPr>
          <p:spPr>
            <a:xfrm>
              <a:off x="1864491" y="1849928"/>
              <a:ext cx="34290" cy="34290"/>
            </a:xfrm>
            <a:custGeom>
              <a:avLst/>
              <a:gdLst/>
              <a:ahLst/>
              <a:cxnLst/>
              <a:rect l="l" t="t" r="r" b="b"/>
              <a:pathLst>
                <a:path w="34289" h="34289">
                  <a:moveTo>
                    <a:pt x="34023" y="17011"/>
                  </a:moveTo>
                  <a:lnTo>
                    <a:pt x="34023" y="26403"/>
                  </a:lnTo>
                  <a:lnTo>
                    <a:pt x="26403" y="34023"/>
                  </a:lnTo>
                  <a:lnTo>
                    <a:pt x="17011" y="34023"/>
                  </a:lnTo>
                  <a:lnTo>
                    <a:pt x="7620" y="34023"/>
                  </a:lnTo>
                  <a:lnTo>
                    <a:pt x="0" y="26403"/>
                  </a:lnTo>
                  <a:lnTo>
                    <a:pt x="0" y="17011"/>
                  </a:lnTo>
                  <a:lnTo>
                    <a:pt x="0" y="7619"/>
                  </a:lnTo>
                  <a:lnTo>
                    <a:pt x="7620" y="0"/>
                  </a:lnTo>
                  <a:lnTo>
                    <a:pt x="17011" y="0"/>
                  </a:lnTo>
                  <a:lnTo>
                    <a:pt x="26403" y="0"/>
                  </a:lnTo>
                  <a:lnTo>
                    <a:pt x="34023" y="7619"/>
                  </a:lnTo>
                  <a:lnTo>
                    <a:pt x="34023" y="17011"/>
                  </a:lnTo>
                  <a:close/>
                </a:path>
              </a:pathLst>
            </a:custGeom>
            <a:ln w="3175">
              <a:solidFill>
                <a:srgbClr val="231F20"/>
              </a:solidFill>
            </a:ln>
          </p:spPr>
          <p:txBody>
            <a:bodyPr wrap="square" lIns="0" tIns="0" rIns="0" bIns="0" rtlCol="0"/>
            <a:lstStyle/>
            <a:p>
              <a:endParaRPr/>
            </a:p>
          </p:txBody>
        </p:sp>
      </p:grpSp>
      <p:sp>
        <p:nvSpPr>
          <p:cNvPr id="138" name="object 138"/>
          <p:cNvSpPr txBox="1"/>
          <p:nvPr/>
        </p:nvSpPr>
        <p:spPr>
          <a:xfrm>
            <a:off x="3057082" y="1961027"/>
            <a:ext cx="434340" cy="149225"/>
          </a:xfrm>
          <a:prstGeom prst="rect">
            <a:avLst/>
          </a:prstGeom>
        </p:spPr>
        <p:txBody>
          <a:bodyPr vert="horz" wrap="square" lIns="0" tIns="26034" rIns="0" bIns="0" rtlCol="0">
            <a:spAutoFit/>
          </a:bodyPr>
          <a:lstStyle/>
          <a:p>
            <a:pPr marL="12700" marR="5080" indent="139700">
              <a:lnSpc>
                <a:spcPts val="430"/>
              </a:lnSpc>
              <a:spcBef>
                <a:spcPts val="204"/>
              </a:spcBef>
            </a:pPr>
            <a:r>
              <a:rPr sz="450" spc="-10" dirty="0">
                <a:solidFill>
                  <a:srgbClr val="231F20"/>
                </a:solidFill>
                <a:latin typeface="Arial MT"/>
                <a:cs typeface="Arial MT"/>
              </a:rPr>
              <a:t>Taiwan</a:t>
            </a:r>
            <a:r>
              <a:rPr sz="450" spc="500" dirty="0">
                <a:solidFill>
                  <a:srgbClr val="231F20"/>
                </a:solidFill>
                <a:latin typeface="Arial MT"/>
                <a:cs typeface="Arial MT"/>
              </a:rPr>
              <a:t> </a:t>
            </a:r>
            <a:r>
              <a:rPr sz="450" dirty="0">
                <a:solidFill>
                  <a:srgbClr val="231F20"/>
                </a:solidFill>
                <a:latin typeface="Arial MT"/>
                <a:cs typeface="Arial MT"/>
              </a:rPr>
              <a:t>United </a:t>
            </a:r>
            <a:r>
              <a:rPr sz="450" spc="-10" dirty="0">
                <a:solidFill>
                  <a:srgbClr val="231F20"/>
                </a:solidFill>
                <a:latin typeface="Arial MT"/>
                <a:cs typeface="Arial MT"/>
              </a:rPr>
              <a:t>Kingdom</a:t>
            </a:r>
            <a:endParaRPr sz="450">
              <a:latin typeface="Arial MT"/>
              <a:cs typeface="Arial MT"/>
            </a:endParaRPr>
          </a:p>
        </p:txBody>
      </p:sp>
    </p:spTree>
  </p:cSld>
  <p:clrMapOvr>
    <a:masterClrMapping/>
  </p:clrMapOvr>
  <p:transition>
    <p:cut/>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41299" y="1225151"/>
            <a:ext cx="3492551" cy="276999"/>
          </a:xfrm>
          <a:prstGeom prst="rect">
            <a:avLst/>
          </a:prstGeom>
        </p:spPr>
        <p:txBody>
          <a:bodyPr vert="horz" wrap="square" lIns="0" tIns="15240" rIns="0" bIns="0" rtlCol="0">
            <a:spAutoFit/>
          </a:bodyPr>
          <a:lstStyle/>
          <a:p>
            <a:pPr marL="12700" algn="ctr">
              <a:lnSpc>
                <a:spcPct val="100000"/>
              </a:lnSpc>
              <a:spcBef>
                <a:spcPts val="120"/>
              </a:spcBef>
            </a:pPr>
            <a:r>
              <a:rPr sz="1700" dirty="0">
                <a:latin typeface="+mn-lt"/>
                <a:cs typeface="Tahoma"/>
              </a:rPr>
              <a:t>Modernization Theory and Democracy</a:t>
            </a:r>
          </a:p>
        </p:txBody>
      </p:sp>
    </p:spTree>
  </p:cSld>
  <p:clrMapOvr>
    <a:masterClrMapping/>
  </p:clrMapOvr>
  <p:transition>
    <p:cut/>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39469"/>
            <a:ext cx="3915511" cy="767736"/>
          </a:xfrm>
          <a:prstGeom prst="rect">
            <a:avLst/>
          </a:prstGeom>
        </p:spPr>
        <p:txBody>
          <a:bodyPr vert="horz" wrap="square" lIns="0" tIns="426301" rIns="0" bIns="0" rtlCol="0">
            <a:spAutoFit/>
          </a:bodyPr>
          <a:lstStyle/>
          <a:p>
            <a:pPr marL="12700" marR="5080">
              <a:lnSpc>
                <a:spcPct val="102600"/>
              </a:lnSpc>
              <a:spcBef>
                <a:spcPts val="55"/>
              </a:spcBef>
            </a:pPr>
            <a:r>
              <a:rPr dirty="0">
                <a:latin typeface="+mn-lt"/>
              </a:rPr>
              <a:t>Rising income doesn’t really capture the causal story linking economic development to democracy that we started with.</a:t>
            </a:r>
          </a:p>
        </p:txBody>
      </p:sp>
      <p:sp>
        <p:nvSpPr>
          <p:cNvPr id="3" name="object 3"/>
          <p:cNvSpPr txBox="1"/>
          <p:nvPr/>
        </p:nvSpPr>
        <p:spPr>
          <a:xfrm>
            <a:off x="347294" y="1562936"/>
            <a:ext cx="3814445" cy="523733"/>
          </a:xfrm>
          <a:prstGeom prst="rect">
            <a:avLst/>
          </a:prstGeom>
        </p:spPr>
        <p:txBody>
          <a:bodyPr vert="horz" wrap="square" lIns="0" tIns="6985" rIns="0" bIns="0" rtlCol="0">
            <a:spAutoFit/>
          </a:bodyPr>
          <a:lstStyle/>
          <a:p>
            <a:pPr marL="12700" marR="5080" algn="just">
              <a:lnSpc>
                <a:spcPct val="102600"/>
              </a:lnSpc>
              <a:spcBef>
                <a:spcPts val="55"/>
              </a:spcBef>
            </a:pPr>
            <a:r>
              <a:rPr sz="1100" dirty="0">
                <a:latin typeface="+mn-lt"/>
                <a:cs typeface="Arial MT"/>
              </a:rPr>
              <a:t>Our story was more about how the changes in the socioeconomic structure of a country accompanying economic development alter the balance of power between the ruler and the people.</a:t>
            </a:r>
            <a:endParaRPr sz="1100">
              <a:latin typeface="+mn-lt"/>
              <a:cs typeface="Arial MT"/>
            </a:endParaRP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0050" y="1225151"/>
            <a:ext cx="3748722" cy="276999"/>
          </a:xfrm>
          <a:prstGeom prst="rect">
            <a:avLst/>
          </a:prstGeom>
        </p:spPr>
        <p:txBody>
          <a:bodyPr vert="horz" wrap="square" lIns="0" tIns="15240" rIns="0" bIns="0" rtlCol="0">
            <a:spAutoFit/>
          </a:bodyPr>
          <a:lstStyle/>
          <a:p>
            <a:pPr marL="12700" algn="ctr">
              <a:lnSpc>
                <a:spcPct val="100000"/>
              </a:lnSpc>
              <a:spcBef>
                <a:spcPts val="120"/>
              </a:spcBef>
            </a:pPr>
            <a:r>
              <a:rPr sz="1700" dirty="0">
                <a:latin typeface="+mn-lt"/>
                <a:cs typeface="Tahoma"/>
              </a:rPr>
              <a:t>A Brief Overview of Modernization Theory</a:t>
            </a:r>
          </a:p>
        </p:txBody>
      </p:sp>
    </p:spTree>
  </p:cSld>
  <p:clrMapOvr>
    <a:masterClrMapping/>
  </p:clrMapOvr>
  <p:transition>
    <p:cut/>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581400"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Economic development is expected to increase the number of people with mobile assets and hence valuable exit options.</a:t>
            </a:r>
          </a:p>
        </p:txBody>
      </p:sp>
      <p:sp>
        <p:nvSpPr>
          <p:cNvPr id="3" name="object 3"/>
          <p:cNvSpPr txBox="1"/>
          <p:nvPr/>
        </p:nvSpPr>
        <p:spPr>
          <a:xfrm>
            <a:off x="347294" y="1281276"/>
            <a:ext cx="3881120" cy="1249445"/>
          </a:xfrm>
          <a:prstGeom prst="rect">
            <a:avLst/>
          </a:prstGeom>
        </p:spPr>
        <p:txBody>
          <a:bodyPr vert="horz" wrap="square" lIns="0" tIns="6985" rIns="0" bIns="0" rtlCol="0">
            <a:spAutoFit/>
          </a:bodyPr>
          <a:lstStyle/>
          <a:p>
            <a:pPr marL="12700" marR="7620">
              <a:lnSpc>
                <a:spcPct val="102600"/>
              </a:lnSpc>
              <a:spcBef>
                <a:spcPts val="55"/>
              </a:spcBef>
            </a:pPr>
            <a:r>
              <a:rPr sz="1100" dirty="0">
                <a:latin typeface="+mn-lt"/>
                <a:cs typeface="Arial MT"/>
              </a:rPr>
              <a:t>Rulers who find themselves dependent on these people are forced to bargain with them and seek their consent in order to access the revenue they need to stay in power.</a:t>
            </a:r>
            <a:endParaRPr sz="1100">
              <a:latin typeface="+mn-lt"/>
              <a:cs typeface="Arial MT"/>
            </a:endParaRPr>
          </a:p>
          <a:p>
            <a:pPr>
              <a:lnSpc>
                <a:spcPct val="100000"/>
              </a:lnSpc>
            </a:pPr>
            <a:endParaRPr sz="1100">
              <a:latin typeface="+mn-lt"/>
              <a:cs typeface="Arial MT"/>
            </a:endParaRPr>
          </a:p>
          <a:p>
            <a:pPr>
              <a:lnSpc>
                <a:spcPct val="100000"/>
              </a:lnSpc>
              <a:spcBef>
                <a:spcPts val="305"/>
              </a:spcBef>
            </a:pPr>
            <a:endParaRPr sz="1100">
              <a:latin typeface="+mn-lt"/>
              <a:cs typeface="Arial MT"/>
            </a:endParaRPr>
          </a:p>
          <a:p>
            <a:pPr marL="12700" marR="5080">
              <a:lnSpc>
                <a:spcPct val="102600"/>
              </a:lnSpc>
            </a:pPr>
            <a:r>
              <a:rPr sz="1100" dirty="0">
                <a:latin typeface="+mn-lt"/>
                <a:cs typeface="Arial MT"/>
              </a:rPr>
              <a:t>If the ruler becomes dependent on enough people with valuable exit options, the state takes on the features of modern democracy.</a:t>
            </a:r>
            <a:endParaRPr sz="1100">
              <a:latin typeface="+mn-lt"/>
              <a:cs typeface="Arial MT"/>
            </a:endParaRPr>
          </a:p>
        </p:txBody>
      </p:sp>
    </p:spTree>
  </p:cSld>
  <p:clrMapOvr>
    <a:masterClrMapping/>
  </p:clrMapOvr>
  <p:transition>
    <p:cut/>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728720"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According to modernization theory, all societies move through a series of stages.</a:t>
            </a:r>
          </a:p>
        </p:txBody>
      </p:sp>
      <p:sp>
        <p:nvSpPr>
          <p:cNvPr id="3" name="object 3"/>
          <p:cNvSpPr txBox="1"/>
          <p:nvPr/>
        </p:nvSpPr>
        <p:spPr>
          <a:xfrm>
            <a:off x="347294" y="1281276"/>
            <a:ext cx="3770629" cy="1240155"/>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Specifically, we see a shift from a focus on agriculture to a focus on manufacturing and services.</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117475">
              <a:lnSpc>
                <a:spcPct val="102600"/>
              </a:lnSpc>
            </a:pPr>
            <a:r>
              <a:rPr sz="1100" dirty="0">
                <a:latin typeface="+mn-lt"/>
                <a:cs typeface="Arial MT"/>
              </a:rPr>
              <a:t>Some scholars have argued that these changes in early modern Europe played a crucial role in the creation of representative government in England. </a:t>
            </a:r>
            <a:r>
              <a:rPr sz="1100" dirty="0">
                <a:solidFill>
                  <a:srgbClr val="00B0F0"/>
                </a:solidFill>
                <a:latin typeface="+mn-lt"/>
                <a:cs typeface="Arial MT"/>
              </a:rPr>
              <a:t>Why?</a:t>
            </a:r>
          </a:p>
        </p:txBody>
      </p:sp>
    </p:spTree>
  </p:cSld>
  <p:clrMapOvr>
    <a:masterClrMapping/>
  </p:clrMapOvr>
  <p:transition>
    <p:cut/>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18044"/>
            <a:ext cx="3847465" cy="880110"/>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Structural changes in the economy produced a shift in economic power away from traditional agricultural elites who controlled easily observable assets to a rising class of wool producers, merchants, and financial intermediaries who controlled assets that were more difficult to observe.</a:t>
            </a:r>
          </a:p>
        </p:txBody>
      </p:sp>
      <p:sp>
        <p:nvSpPr>
          <p:cNvPr id="3" name="object 3"/>
          <p:cNvSpPr txBox="1"/>
          <p:nvPr/>
        </p:nvSpPr>
        <p:spPr>
          <a:xfrm>
            <a:off x="347294" y="1938425"/>
            <a:ext cx="3734435"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The key point is that the state can tax or predate only on those assets they can observe (or count).</a:t>
            </a:r>
          </a:p>
        </p:txBody>
      </p:sp>
    </p:spTree>
  </p:cSld>
  <p:clrMapOvr>
    <a:masterClrMapping/>
  </p:clrMapOvr>
  <p:transition>
    <p:cut/>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69555"/>
            <a:ext cx="3914140" cy="523733"/>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The increased ability of the gentry to hide their assets from state predation changed the balance of power between modernizing social groups and the traditional seats of power such as the Crown.</a:t>
            </a:r>
          </a:p>
        </p:txBody>
      </p:sp>
      <p:sp>
        <p:nvSpPr>
          <p:cNvPr id="3" name="object 3"/>
          <p:cNvSpPr txBox="1"/>
          <p:nvPr/>
        </p:nvSpPr>
        <p:spPr>
          <a:xfrm>
            <a:off x="347294" y="1745791"/>
            <a:ext cx="3817620"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The Crown now had to negotiate with the new economic elites in order to extract revenue.</a:t>
            </a:r>
            <a:endParaRPr sz="1100">
              <a:solidFill>
                <a:srgbClr val="00B0F0"/>
              </a:solidFill>
              <a:latin typeface="+mn-lt"/>
              <a:cs typeface="Arial MT"/>
            </a:endParaRPr>
          </a:p>
        </p:txBody>
      </p:sp>
    </p:spTree>
  </p:cSld>
  <p:clrMapOvr>
    <a:masterClrMapping/>
  </p:clrMapOvr>
  <p:transition>
    <p:cut/>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94396"/>
            <a:ext cx="3625215"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In return for paying their taxes, the economic elites demanded limits to state predation.</a:t>
            </a:r>
          </a:p>
        </p:txBody>
      </p:sp>
      <p:sp>
        <p:nvSpPr>
          <p:cNvPr id="3" name="object 3"/>
          <p:cNvSpPr txBox="1"/>
          <p:nvPr/>
        </p:nvSpPr>
        <p:spPr>
          <a:xfrm>
            <a:off x="347294" y="1498535"/>
            <a:ext cx="3597910" cy="727122"/>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This resulted in the supremacy of Parliament over the Crown.</a:t>
            </a:r>
          </a:p>
          <a:p>
            <a:pPr>
              <a:lnSpc>
                <a:spcPct val="100000"/>
              </a:lnSpc>
            </a:pPr>
            <a:endParaRPr sz="1100" dirty="0">
              <a:solidFill>
                <a:srgbClr val="00B0F0"/>
              </a:solidFill>
              <a:latin typeface="+mn-lt"/>
              <a:cs typeface="Arial MT"/>
            </a:endParaRPr>
          </a:p>
          <a:p>
            <a:pPr>
              <a:lnSpc>
                <a:spcPct val="100000"/>
              </a:lnSpc>
              <a:spcBef>
                <a:spcPts val="340"/>
              </a:spcBef>
            </a:pPr>
            <a:endParaRPr sz="1100" dirty="0">
              <a:latin typeface="+mn-lt"/>
              <a:cs typeface="Arial MT"/>
            </a:endParaRPr>
          </a:p>
          <a:p>
            <a:pPr marL="12700">
              <a:lnSpc>
                <a:spcPct val="100000"/>
              </a:lnSpc>
            </a:pPr>
            <a:r>
              <a:rPr sz="1100" dirty="0">
                <a:latin typeface="+mn-lt"/>
                <a:cs typeface="Arial MT"/>
              </a:rPr>
              <a:t>The Glorious Revolution of 1688.</a:t>
            </a:r>
          </a:p>
        </p:txBody>
      </p:sp>
    </p:spTree>
  </p:cSld>
  <p:clrMapOvr>
    <a:masterClrMapping/>
  </p:clrMapOvr>
  <p:transition>
    <p:cut/>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09280"/>
            <a:ext cx="3366135"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But why bother to create or strengthen an institution like parliament?</a:t>
            </a:r>
            <a:endParaRPr sz="1100">
              <a:solidFill>
                <a:srgbClr val="00B0F0"/>
              </a:solidFill>
              <a:latin typeface="+mn-lt"/>
              <a:cs typeface="Arial MT"/>
            </a:endParaRPr>
          </a:p>
        </p:txBody>
      </p:sp>
    </p:spTree>
  </p:cSld>
  <p:clrMapOvr>
    <a:masterClrMapping/>
  </p:clrMapOvr>
  <p:transition>
    <p:cut/>
  </p:transition>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39469"/>
            <a:ext cx="3915511" cy="557897"/>
          </a:xfrm>
          <a:prstGeom prst="rect">
            <a:avLst/>
          </a:prstGeom>
        </p:spPr>
        <p:txBody>
          <a:bodyPr vert="horz" wrap="square" lIns="0" tIns="213474" rIns="0" bIns="0" rtlCol="0">
            <a:spAutoFit/>
          </a:bodyPr>
          <a:lstStyle/>
          <a:p>
            <a:pPr marL="12700" marR="5080">
              <a:lnSpc>
                <a:spcPct val="102600"/>
              </a:lnSpc>
              <a:spcBef>
                <a:spcPts val="55"/>
              </a:spcBef>
            </a:pPr>
            <a:r>
              <a:rPr dirty="0">
                <a:latin typeface="+mn-lt"/>
              </a:rPr>
              <a:t>One answer is that an assembly provides a convenient location in which societal actors can air their grievances and demands.</a:t>
            </a:r>
          </a:p>
        </p:txBody>
      </p:sp>
      <p:sp>
        <p:nvSpPr>
          <p:cNvPr id="3" name="object 3"/>
          <p:cNvSpPr txBox="1"/>
          <p:nvPr/>
        </p:nvSpPr>
        <p:spPr>
          <a:xfrm>
            <a:off x="347294" y="1350110"/>
            <a:ext cx="3533775" cy="53594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It’s a place where the ruler can efficiently gather important information about their subjects’ views on various issues and potential sources of resistance.</a:t>
            </a:r>
            <a:endParaRPr sz="1100">
              <a:latin typeface="+mn-lt"/>
              <a:cs typeface="Arial MT"/>
            </a:endParaRPr>
          </a:p>
        </p:txBody>
      </p:sp>
    </p:spTree>
  </p:cSld>
  <p:clrMapOvr>
    <a:masterClrMapping/>
  </p:clrMapOvr>
  <p:transition>
    <p:cut/>
  </p:transition>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39469"/>
            <a:ext cx="3915511" cy="557897"/>
          </a:xfrm>
          <a:prstGeom prst="rect">
            <a:avLst/>
          </a:prstGeom>
        </p:spPr>
        <p:txBody>
          <a:bodyPr vert="horz" wrap="square" lIns="0" tIns="213474" rIns="0" bIns="0" rtlCol="0">
            <a:spAutoFit/>
          </a:bodyPr>
          <a:lstStyle/>
          <a:p>
            <a:pPr marL="12700" marR="5080">
              <a:lnSpc>
                <a:spcPct val="102600"/>
              </a:lnSpc>
              <a:spcBef>
                <a:spcPts val="55"/>
              </a:spcBef>
            </a:pPr>
            <a:r>
              <a:rPr dirty="0">
                <a:latin typeface="+mn-lt"/>
              </a:rPr>
              <a:t>One answer is that an assembly provides a convenient location in which societal actors can air their grievances and demands.</a:t>
            </a:r>
          </a:p>
        </p:txBody>
      </p:sp>
      <p:sp>
        <p:nvSpPr>
          <p:cNvPr id="3" name="object 3"/>
          <p:cNvSpPr txBox="1"/>
          <p:nvPr/>
        </p:nvSpPr>
        <p:spPr>
          <a:xfrm>
            <a:off x="347294" y="1350110"/>
            <a:ext cx="3866515" cy="1076385"/>
          </a:xfrm>
          <a:prstGeom prst="rect">
            <a:avLst/>
          </a:prstGeom>
        </p:spPr>
        <p:txBody>
          <a:bodyPr vert="horz" wrap="square" lIns="0" tIns="6985" rIns="0" bIns="0" rtlCol="0">
            <a:spAutoFit/>
          </a:bodyPr>
          <a:lstStyle/>
          <a:p>
            <a:pPr marL="12700" marR="337820">
              <a:lnSpc>
                <a:spcPct val="102600"/>
              </a:lnSpc>
              <a:spcBef>
                <a:spcPts val="55"/>
              </a:spcBef>
            </a:pPr>
            <a:r>
              <a:rPr sz="1100" dirty="0">
                <a:latin typeface="+mn-lt"/>
                <a:cs typeface="Arial MT"/>
              </a:rPr>
              <a:t>It’s a place where the ruler can efficiently gather important information about their subjects’ views on various issues and potential sources of resistance.</a:t>
            </a:r>
          </a:p>
          <a:p>
            <a:pPr>
              <a:lnSpc>
                <a:spcPct val="100000"/>
              </a:lnSpc>
            </a:pPr>
            <a:endParaRPr sz="1100" dirty="0">
              <a:solidFill>
                <a:srgbClr val="00B0F0"/>
              </a:solidFill>
              <a:latin typeface="+mn-lt"/>
              <a:cs typeface="Arial MT"/>
            </a:endParaRPr>
          </a:p>
          <a:p>
            <a:pPr>
              <a:lnSpc>
                <a:spcPct val="100000"/>
              </a:lnSpc>
              <a:spcBef>
                <a:spcPts val="340"/>
              </a:spcBef>
            </a:pPr>
            <a:endParaRPr sz="1100" dirty="0">
              <a:solidFill>
                <a:srgbClr val="00B0F0"/>
              </a:solidFill>
              <a:latin typeface="+mn-lt"/>
              <a:cs typeface="Arial MT"/>
            </a:endParaRPr>
          </a:p>
          <a:p>
            <a:pPr marL="12700">
              <a:lnSpc>
                <a:spcPct val="100000"/>
              </a:lnSpc>
            </a:pPr>
            <a:r>
              <a:rPr sz="1100" dirty="0">
                <a:solidFill>
                  <a:srgbClr val="00B0F0"/>
                </a:solidFill>
                <a:latin typeface="+mn-lt"/>
                <a:cs typeface="Arial MT"/>
              </a:rPr>
              <a:t>But assemblies can also help solve credible commitment problems.</a:t>
            </a:r>
          </a:p>
        </p:txBody>
      </p:sp>
    </p:spTree>
  </p:cSld>
  <p:clrMapOvr>
    <a:masterClrMapping/>
  </p:clrMapOvr>
  <p:transition>
    <p:cut/>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39469"/>
            <a:ext cx="3846829" cy="872418"/>
          </a:xfrm>
          <a:prstGeom prst="rect">
            <a:avLst/>
          </a:prstGeom>
        </p:spPr>
        <p:txBody>
          <a:bodyPr vert="horz" wrap="square" lIns="0" tIns="6985" rIns="0" bIns="0" rtlCol="0">
            <a:spAutoFit/>
          </a:bodyPr>
          <a:lstStyle/>
          <a:p>
            <a:pPr marL="12700" marR="5080">
              <a:lnSpc>
                <a:spcPct val="102600"/>
              </a:lnSpc>
              <a:spcBef>
                <a:spcPts val="55"/>
              </a:spcBef>
            </a:pPr>
            <a:r>
              <a:rPr dirty="0">
                <a:latin typeface="Calibri" panose="020F0502020204030204" pitchFamily="34" charset="0"/>
                <a:cs typeface="Calibri" panose="020F0502020204030204" pitchFamily="34" charset="0"/>
              </a:rPr>
              <a:t>A</a:t>
            </a:r>
            <a:r>
              <a:rPr dirty="0">
                <a:solidFill>
                  <a:srgbClr val="00B0F0"/>
                </a:solidFill>
                <a:latin typeface="Calibri" panose="020F0502020204030204" pitchFamily="34" charset="0"/>
                <a:cs typeface="Calibri" panose="020F0502020204030204" pitchFamily="34" charset="0"/>
              </a:rPr>
              <a:t> credible commitment or a time-inconsistency problem </a:t>
            </a:r>
            <a:r>
              <a:rPr dirty="0">
                <a:latin typeface="Calibri" panose="020F0502020204030204" pitchFamily="34" charset="0"/>
                <a:cs typeface="Calibri" panose="020F0502020204030204" pitchFamily="34" charset="0"/>
              </a:rPr>
              <a:t>occurs when </a:t>
            </a:r>
            <a:r>
              <a:rPr dirty="0">
                <a:solidFill>
                  <a:srgbClr val="00B0F0"/>
                </a:solidFill>
                <a:latin typeface="Calibri" panose="020F0502020204030204" pitchFamily="34" charset="0"/>
                <a:cs typeface="Calibri" panose="020F0502020204030204" pitchFamily="34" charset="0"/>
              </a:rPr>
              <a:t>(1) </a:t>
            </a:r>
            <a:r>
              <a:rPr dirty="0">
                <a:latin typeface="Calibri" panose="020F0502020204030204" pitchFamily="34" charset="0"/>
                <a:cs typeface="Calibri" panose="020F0502020204030204" pitchFamily="34" charset="0"/>
              </a:rPr>
              <a:t>an actor who makes a promise today may have an incentive to renege on that promise in the future and </a:t>
            </a:r>
            <a:r>
              <a:rPr dirty="0">
                <a:solidFill>
                  <a:srgbClr val="00B0F0"/>
                </a:solidFill>
                <a:latin typeface="Calibri" panose="020F0502020204030204" pitchFamily="34" charset="0"/>
                <a:cs typeface="Calibri" panose="020F0502020204030204" pitchFamily="34" charset="0"/>
              </a:rPr>
              <a:t>(2) </a:t>
            </a:r>
            <a:r>
              <a:rPr dirty="0">
                <a:latin typeface="Calibri" panose="020F0502020204030204" pitchFamily="34" charset="0"/>
                <a:cs typeface="Calibri" panose="020F0502020204030204" pitchFamily="34" charset="0"/>
              </a:rPr>
              <a:t>power is in the hands of the actor who makes the promise and not in the hands of those expected to benefit from the promise.</a:t>
            </a:r>
          </a:p>
        </p:txBody>
      </p:sp>
      <p:sp>
        <p:nvSpPr>
          <p:cNvPr id="3" name="object 3"/>
          <p:cNvSpPr txBox="1"/>
          <p:nvPr/>
        </p:nvSpPr>
        <p:spPr>
          <a:xfrm>
            <a:off x="347294" y="1659838"/>
            <a:ext cx="3912870" cy="106807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Calibri" panose="020F0502020204030204" pitchFamily="34" charset="0"/>
                <a:cs typeface="Calibri" panose="020F0502020204030204" pitchFamily="34" charset="0"/>
              </a:rPr>
              <a:t>The establishment of a strong parliament is designed to solve a credible commitment problem by keeping power in the hands of the recipient of the promise.</a:t>
            </a:r>
            <a:endParaRPr sz="1100">
              <a:latin typeface="Calibri" panose="020F0502020204030204" pitchFamily="34" charset="0"/>
              <a:cs typeface="Calibri" panose="020F0502020204030204" pitchFamily="34" charset="0"/>
            </a:endParaRPr>
          </a:p>
          <a:p>
            <a:pPr>
              <a:lnSpc>
                <a:spcPct val="100000"/>
              </a:lnSpc>
            </a:pPr>
            <a:endParaRPr sz="1100">
              <a:latin typeface="Calibri" panose="020F0502020204030204" pitchFamily="34" charset="0"/>
              <a:cs typeface="Calibri" panose="020F0502020204030204" pitchFamily="34" charset="0"/>
            </a:endParaRPr>
          </a:p>
          <a:p>
            <a:pPr>
              <a:lnSpc>
                <a:spcPct val="100000"/>
              </a:lnSpc>
              <a:spcBef>
                <a:spcPts val="340"/>
              </a:spcBef>
            </a:pPr>
            <a:endParaRPr sz="1100">
              <a:latin typeface="Calibri" panose="020F0502020204030204" pitchFamily="34" charset="0"/>
              <a:cs typeface="Calibri" panose="020F0502020204030204" pitchFamily="34" charset="0"/>
            </a:endParaRPr>
          </a:p>
          <a:p>
            <a:pPr marL="12700">
              <a:lnSpc>
                <a:spcPct val="100000"/>
              </a:lnSpc>
            </a:pPr>
            <a:r>
              <a:rPr sz="1100" dirty="0">
                <a:latin typeface="Calibri" panose="020F0502020204030204" pitchFamily="34" charset="0"/>
                <a:cs typeface="Calibri" panose="020F0502020204030204" pitchFamily="34" charset="0"/>
              </a:rPr>
              <a:t>This is a form of power-sharing agreement.</a:t>
            </a:r>
            <a:endParaRPr sz="1100">
              <a:latin typeface="Calibri" panose="020F0502020204030204" pitchFamily="34" charset="0"/>
              <a:cs typeface="Calibri" panose="020F0502020204030204" pitchFamily="34" charset="0"/>
            </a:endParaRPr>
          </a:p>
        </p:txBody>
      </p:sp>
    </p:spTree>
  </p:cSld>
  <p:clrMapOvr>
    <a:masterClrMapping/>
  </p:clrMapOvr>
  <p:transition>
    <p:cut/>
  </p:transition>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39469"/>
            <a:ext cx="3915511" cy="837242"/>
          </a:xfrm>
          <a:prstGeom prst="rect">
            <a:avLst/>
          </a:prstGeom>
        </p:spPr>
        <p:txBody>
          <a:bodyPr vert="horz" wrap="square" lIns="0" tIns="495135" rIns="0" bIns="0" rtlCol="0">
            <a:spAutoFit/>
          </a:bodyPr>
          <a:lstStyle/>
          <a:p>
            <a:pPr marL="12700" marR="5080">
              <a:lnSpc>
                <a:spcPct val="102600"/>
              </a:lnSpc>
              <a:spcBef>
                <a:spcPts val="55"/>
              </a:spcBef>
            </a:pPr>
            <a:r>
              <a:rPr dirty="0">
                <a:latin typeface="+mn-lt"/>
              </a:rPr>
              <a:t>The introduction of a more constrained state occurred earlier and more definitively in England than it did in France.</a:t>
            </a:r>
          </a:p>
        </p:txBody>
      </p:sp>
      <p:sp>
        <p:nvSpPr>
          <p:cNvPr id="3" name="object 3"/>
          <p:cNvSpPr txBox="1"/>
          <p:nvPr/>
        </p:nvSpPr>
        <p:spPr>
          <a:xfrm>
            <a:off x="347294" y="1631770"/>
            <a:ext cx="3630929"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This was because of the unique structure of the economy that early modernization had produced in England.</a:t>
            </a:r>
            <a:endParaRPr sz="1100">
              <a:latin typeface="+mn-lt"/>
              <a:cs typeface="Arial MT"/>
            </a:endParaRP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39469"/>
            <a:ext cx="3915511" cy="837242"/>
          </a:xfrm>
          <a:prstGeom prst="rect">
            <a:avLst/>
          </a:prstGeom>
        </p:spPr>
        <p:txBody>
          <a:bodyPr vert="horz" wrap="square" lIns="0" tIns="495135" rIns="0" bIns="0" rtlCol="0">
            <a:spAutoFit/>
          </a:bodyPr>
          <a:lstStyle/>
          <a:p>
            <a:pPr marL="12700" marR="5080">
              <a:lnSpc>
                <a:spcPct val="102600"/>
              </a:lnSpc>
              <a:spcBef>
                <a:spcPts val="55"/>
              </a:spcBef>
            </a:pPr>
            <a:r>
              <a:rPr dirty="0">
                <a:latin typeface="+mn-lt"/>
              </a:rPr>
              <a:t>Most economic explanations for democracy can be linked to a paradigm called </a:t>
            </a:r>
            <a:r>
              <a:rPr dirty="0">
                <a:solidFill>
                  <a:srgbClr val="00B0F0"/>
                </a:solidFill>
                <a:latin typeface="+mn-lt"/>
              </a:rPr>
              <a:t>modernization theory.</a:t>
            </a:r>
          </a:p>
        </p:txBody>
      </p:sp>
      <p:sp>
        <p:nvSpPr>
          <p:cNvPr id="3" name="object 3"/>
          <p:cNvSpPr txBox="1"/>
          <p:nvPr/>
        </p:nvSpPr>
        <p:spPr>
          <a:xfrm>
            <a:off x="347294" y="1631770"/>
            <a:ext cx="3679825"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Modernization theory argues that all societies pass through the same historical stages of economic development.</a:t>
            </a:r>
            <a:endParaRPr sz="1100">
              <a:latin typeface="+mn-lt"/>
              <a:cs typeface="Arial MT"/>
            </a:endParaRPr>
          </a:p>
        </p:txBody>
      </p:sp>
    </p:spTree>
  </p:cSld>
  <p:clrMapOvr>
    <a:masterClrMapping/>
  </p:clrMapOvr>
  <p:transition>
    <p:cut/>
  </p:transition>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96440"/>
            <a:ext cx="1940531" cy="196208"/>
          </a:xfrm>
          <a:prstGeom prst="rect">
            <a:avLst/>
          </a:prstGeom>
        </p:spPr>
        <p:txBody>
          <a:bodyPr vert="horz" wrap="square" lIns="0" tIns="11430" rIns="0" bIns="0" rtlCol="0">
            <a:spAutoFit/>
          </a:bodyPr>
          <a:lstStyle/>
          <a:p>
            <a:pPr marL="12700">
              <a:lnSpc>
                <a:spcPct val="100000"/>
              </a:lnSpc>
              <a:spcBef>
                <a:spcPts val="90"/>
              </a:spcBef>
            </a:pPr>
            <a:r>
              <a:rPr sz="1200" dirty="0">
                <a:solidFill>
                  <a:srgbClr val="00B0F0"/>
                </a:solidFill>
                <a:latin typeface="+mn-lt"/>
              </a:rPr>
              <a:t>Exit, Voice, and Loyalty Game</a:t>
            </a:r>
          </a:p>
        </p:txBody>
      </p:sp>
      <p:sp>
        <p:nvSpPr>
          <p:cNvPr id="3" name="object 3"/>
          <p:cNvSpPr txBox="1"/>
          <p:nvPr/>
        </p:nvSpPr>
        <p:spPr>
          <a:xfrm>
            <a:off x="347293" y="1528520"/>
            <a:ext cx="4091357" cy="380489"/>
          </a:xfrm>
          <a:prstGeom prst="rect">
            <a:avLst/>
          </a:prstGeom>
        </p:spPr>
        <p:txBody>
          <a:bodyPr vert="horz" wrap="square" lIns="0" tIns="6985" rIns="0" bIns="0" rtlCol="0">
            <a:spAutoFit/>
          </a:bodyPr>
          <a:lstStyle/>
          <a:p>
            <a:pPr marL="12700" marR="5080">
              <a:lnSpc>
                <a:spcPct val="102600"/>
              </a:lnSpc>
              <a:spcBef>
                <a:spcPts val="55"/>
              </a:spcBef>
            </a:pPr>
            <a:r>
              <a:rPr sz="1200" dirty="0">
                <a:latin typeface="+mn-lt"/>
                <a:cs typeface="Arial MT"/>
              </a:rPr>
              <a:t>In the prehistory of the game, the Crown has confiscated the assets of a segment of the elite represented by Parliament.</a:t>
            </a:r>
          </a:p>
        </p:txBody>
      </p:sp>
    </p:spTree>
  </p:cSld>
  <p:clrMapOvr>
    <a:masterClrMapping/>
  </p:clrMapOvr>
  <p:transition>
    <p:cut/>
  </p:transition>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633195"/>
            <a:ext cx="3819525" cy="179388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The Parliamentarians have three options.</a:t>
            </a:r>
          </a:p>
          <a:p>
            <a:pPr>
              <a:lnSpc>
                <a:spcPct val="100000"/>
              </a:lnSpc>
              <a:spcBef>
                <a:spcPts val="484"/>
              </a:spcBef>
            </a:pPr>
            <a:endParaRPr sz="1100" dirty="0">
              <a:latin typeface="+mn-lt"/>
              <a:cs typeface="Arial MT"/>
            </a:endParaRPr>
          </a:p>
          <a:p>
            <a:pPr marL="287020" indent="-174625">
              <a:lnSpc>
                <a:spcPct val="100000"/>
              </a:lnSpc>
              <a:buFont typeface="Arial MT"/>
              <a:buAutoNum type="arabicPeriod"/>
              <a:tabLst>
                <a:tab pos="287020" algn="l"/>
              </a:tabLst>
            </a:pPr>
            <a:r>
              <a:rPr sz="1100" i="1" dirty="0">
                <a:solidFill>
                  <a:srgbClr val="00B0F0"/>
                </a:solidFill>
                <a:latin typeface="+mn-lt"/>
                <a:cs typeface="Arial"/>
              </a:rPr>
              <a:t>Exit</a:t>
            </a:r>
            <a:r>
              <a:rPr sz="1100" i="1" dirty="0">
                <a:solidFill>
                  <a:srgbClr val="00B0F0"/>
                </a:solidFill>
                <a:latin typeface="+mn-lt"/>
                <a:cs typeface="Arial MT"/>
              </a:rPr>
              <a:t>: </a:t>
            </a:r>
            <a:r>
              <a:rPr sz="1100" dirty="0">
                <a:latin typeface="+mn-lt"/>
                <a:cs typeface="Arial MT"/>
              </a:rPr>
              <a:t>Disinvest from the economy.</a:t>
            </a:r>
          </a:p>
          <a:p>
            <a:pPr>
              <a:lnSpc>
                <a:spcPct val="100000"/>
              </a:lnSpc>
              <a:spcBef>
                <a:spcPts val="690"/>
              </a:spcBef>
              <a:buFont typeface="Arial MT"/>
              <a:buAutoNum type="arabicPeriod"/>
            </a:pPr>
            <a:endParaRPr sz="1100" dirty="0">
              <a:latin typeface="+mn-lt"/>
              <a:cs typeface="Arial MT"/>
            </a:endParaRPr>
          </a:p>
          <a:p>
            <a:pPr marL="287020" marR="5080" indent="-174625">
              <a:lnSpc>
                <a:spcPct val="102600"/>
              </a:lnSpc>
              <a:buFont typeface="Arial MT"/>
              <a:buAutoNum type="arabicPeriod"/>
              <a:tabLst>
                <a:tab pos="289560" algn="l"/>
              </a:tabLst>
            </a:pPr>
            <a:r>
              <a:rPr sz="1100" i="1" dirty="0">
                <a:solidFill>
                  <a:srgbClr val="00B0F0"/>
                </a:solidFill>
                <a:latin typeface="+mn-lt"/>
                <a:cs typeface="Arial"/>
              </a:rPr>
              <a:t>Voice</a:t>
            </a:r>
            <a:r>
              <a:rPr sz="1100" i="1" dirty="0">
                <a:solidFill>
                  <a:srgbClr val="00B0F0"/>
                </a:solidFill>
                <a:latin typeface="+mn-lt"/>
                <a:cs typeface="Arial MT"/>
              </a:rPr>
              <a:t>: </a:t>
            </a:r>
            <a:r>
              <a:rPr sz="1100" dirty="0">
                <a:latin typeface="+mn-lt"/>
                <a:cs typeface="Arial MT"/>
              </a:rPr>
              <a:t>Petition the Crown for protection against future 	confiscations in exchange for a promise to continue investing 	in the economy.</a:t>
            </a:r>
          </a:p>
          <a:p>
            <a:pPr>
              <a:lnSpc>
                <a:spcPct val="100000"/>
              </a:lnSpc>
              <a:spcBef>
                <a:spcPts val="720"/>
              </a:spcBef>
              <a:buFont typeface="Arial MT"/>
              <a:buAutoNum type="arabicPeriod"/>
            </a:pPr>
            <a:endParaRPr sz="1100" dirty="0">
              <a:latin typeface="+mn-lt"/>
              <a:cs typeface="Arial MT"/>
            </a:endParaRPr>
          </a:p>
          <a:p>
            <a:pPr marL="287020" indent="-174625">
              <a:lnSpc>
                <a:spcPct val="100000"/>
              </a:lnSpc>
              <a:buFont typeface="Arial MT"/>
              <a:buAutoNum type="arabicPeriod"/>
              <a:tabLst>
                <a:tab pos="287020" algn="l"/>
              </a:tabLst>
            </a:pPr>
            <a:r>
              <a:rPr lang="en-US" sz="1100" i="1" dirty="0">
                <a:solidFill>
                  <a:srgbClr val="00B0F0"/>
                </a:solidFill>
                <a:latin typeface="+mn-lt"/>
                <a:cs typeface="Arial"/>
              </a:rPr>
              <a:t>Loyal</a:t>
            </a:r>
            <a:r>
              <a:rPr lang="en-US" sz="1100" i="1" dirty="0">
                <a:solidFill>
                  <a:srgbClr val="00B0F0"/>
                </a:solidFill>
                <a:latin typeface="+mn-lt"/>
                <a:cs typeface="Arial MT"/>
              </a:rPr>
              <a:t>:</a:t>
            </a:r>
            <a:r>
              <a:rPr sz="1100" dirty="0">
                <a:solidFill>
                  <a:srgbClr val="00B0F0"/>
                </a:solidFill>
                <a:latin typeface="+mn-lt"/>
                <a:cs typeface="Arial MT"/>
              </a:rPr>
              <a:t> </a:t>
            </a:r>
            <a:r>
              <a:rPr sz="1100" dirty="0">
                <a:latin typeface="+mn-lt"/>
                <a:cs typeface="Arial MT"/>
              </a:rPr>
              <a:t>Keep investing and paying taxes.</a:t>
            </a:r>
          </a:p>
        </p:txBody>
      </p:sp>
    </p:spTree>
  </p:cSld>
  <p:clrMapOvr>
    <a:masterClrMapping/>
  </p:clrMapOvr>
  <p:transition>
    <p:cut/>
  </p:transition>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364134" y="1112782"/>
            <a:ext cx="233045" cy="105410"/>
          </a:xfrm>
          <a:prstGeom prst="rect">
            <a:avLst/>
          </a:prstGeom>
        </p:spPr>
        <p:txBody>
          <a:bodyPr vert="horz" wrap="square" lIns="0" tIns="15875" rIns="0" bIns="0" rtlCol="0">
            <a:spAutoFit/>
          </a:bodyPr>
          <a:lstStyle/>
          <a:p>
            <a:pPr marL="12700">
              <a:lnSpc>
                <a:spcPct val="100000"/>
              </a:lnSpc>
              <a:spcBef>
                <a:spcPts val="125"/>
              </a:spcBef>
            </a:pPr>
            <a:r>
              <a:rPr sz="500" b="1" spc="-10" dirty="0">
                <a:solidFill>
                  <a:srgbClr val="231F20"/>
                </a:solidFill>
                <a:latin typeface="Arial"/>
                <a:cs typeface="Arial"/>
              </a:rPr>
              <a:t>Crown</a:t>
            </a:r>
            <a:endParaRPr sz="500">
              <a:latin typeface="Arial"/>
              <a:cs typeface="Arial"/>
            </a:endParaRPr>
          </a:p>
        </p:txBody>
      </p:sp>
      <p:sp>
        <p:nvSpPr>
          <p:cNvPr id="3" name="object 3"/>
          <p:cNvSpPr txBox="1"/>
          <p:nvPr/>
        </p:nvSpPr>
        <p:spPr>
          <a:xfrm>
            <a:off x="654638" y="178871"/>
            <a:ext cx="763270" cy="262255"/>
          </a:xfrm>
          <a:prstGeom prst="rect">
            <a:avLst/>
          </a:prstGeom>
        </p:spPr>
        <p:txBody>
          <a:bodyPr vert="horz" wrap="square" lIns="0" tIns="13970" rIns="0" bIns="0" rtlCol="0">
            <a:spAutoFit/>
          </a:bodyPr>
          <a:lstStyle/>
          <a:p>
            <a:pPr marL="12700" marR="5080" algn="ctr">
              <a:lnSpc>
                <a:spcPct val="102600"/>
              </a:lnSpc>
              <a:spcBef>
                <a:spcPts val="110"/>
              </a:spcBef>
            </a:pPr>
            <a:r>
              <a:rPr sz="500" spc="10" dirty="0">
                <a:solidFill>
                  <a:srgbClr val="231F20"/>
                </a:solidFill>
                <a:latin typeface="Arial MT"/>
                <a:cs typeface="Arial MT"/>
              </a:rPr>
              <a:t>O1:</a:t>
            </a:r>
            <a:r>
              <a:rPr sz="500" spc="15" dirty="0">
                <a:solidFill>
                  <a:srgbClr val="231F20"/>
                </a:solidFill>
                <a:latin typeface="Arial MT"/>
                <a:cs typeface="Arial MT"/>
              </a:rPr>
              <a:t> </a:t>
            </a:r>
            <a:r>
              <a:rPr sz="500" spc="10" dirty="0">
                <a:solidFill>
                  <a:srgbClr val="231F20"/>
                </a:solidFill>
                <a:latin typeface="Arial MT"/>
                <a:cs typeface="Arial MT"/>
              </a:rPr>
              <a:t>Unconstrained</a:t>
            </a:r>
            <a:r>
              <a:rPr sz="500" spc="25" dirty="0">
                <a:solidFill>
                  <a:srgbClr val="231F20"/>
                </a:solidFill>
                <a:latin typeface="Arial MT"/>
                <a:cs typeface="Arial MT"/>
              </a:rPr>
              <a:t> </a:t>
            </a:r>
            <a:r>
              <a:rPr sz="500" spc="-10" dirty="0">
                <a:solidFill>
                  <a:srgbClr val="231F20"/>
                </a:solidFill>
                <a:latin typeface="Arial MT"/>
                <a:cs typeface="Arial MT"/>
              </a:rPr>
              <a:t>state,</a:t>
            </a:r>
            <a:r>
              <a:rPr sz="500" spc="500" dirty="0">
                <a:solidFill>
                  <a:srgbClr val="231F20"/>
                </a:solidFill>
                <a:latin typeface="Arial MT"/>
                <a:cs typeface="Arial MT"/>
              </a:rPr>
              <a:t> </a:t>
            </a:r>
            <a:r>
              <a:rPr sz="500" dirty="0">
                <a:solidFill>
                  <a:srgbClr val="231F20"/>
                </a:solidFill>
                <a:latin typeface="Arial MT"/>
                <a:cs typeface="Arial MT"/>
              </a:rPr>
              <a:t>stagnant</a:t>
            </a:r>
            <a:r>
              <a:rPr sz="500" spc="100" dirty="0">
                <a:solidFill>
                  <a:srgbClr val="231F20"/>
                </a:solidFill>
                <a:latin typeface="Arial MT"/>
                <a:cs typeface="Arial MT"/>
              </a:rPr>
              <a:t> </a:t>
            </a:r>
            <a:r>
              <a:rPr sz="500" spc="-10" dirty="0">
                <a:solidFill>
                  <a:srgbClr val="231F20"/>
                </a:solidFill>
                <a:latin typeface="Arial MT"/>
                <a:cs typeface="Arial MT"/>
              </a:rPr>
              <a:t>economy</a:t>
            </a:r>
            <a:endParaRPr sz="500">
              <a:latin typeface="Arial MT"/>
              <a:cs typeface="Arial MT"/>
            </a:endParaRPr>
          </a:p>
          <a:p>
            <a:pPr algn="ctr">
              <a:lnSpc>
                <a:spcPct val="100000"/>
              </a:lnSpc>
              <a:spcBef>
                <a:spcPts val="15"/>
              </a:spcBef>
            </a:pPr>
            <a:r>
              <a:rPr sz="500" i="1" dirty="0">
                <a:solidFill>
                  <a:srgbClr val="231F20"/>
                </a:solidFill>
                <a:latin typeface="Arial"/>
                <a:cs typeface="Arial"/>
              </a:rPr>
              <a:t>E,</a:t>
            </a:r>
            <a:r>
              <a:rPr sz="500" i="1" spc="-5" dirty="0">
                <a:solidFill>
                  <a:srgbClr val="231F20"/>
                </a:solidFill>
                <a:latin typeface="Arial"/>
                <a:cs typeface="Arial"/>
              </a:rPr>
              <a:t> </a:t>
            </a:r>
            <a:r>
              <a:rPr sz="500" spc="-50" dirty="0">
                <a:solidFill>
                  <a:srgbClr val="231F20"/>
                </a:solidFill>
                <a:latin typeface="Arial MT"/>
                <a:cs typeface="Arial MT"/>
              </a:rPr>
              <a:t>1</a:t>
            </a:r>
            <a:endParaRPr sz="500">
              <a:latin typeface="Arial MT"/>
              <a:cs typeface="Arial MT"/>
            </a:endParaRPr>
          </a:p>
        </p:txBody>
      </p:sp>
      <p:sp>
        <p:nvSpPr>
          <p:cNvPr id="4" name="object 4"/>
          <p:cNvSpPr txBox="1"/>
          <p:nvPr/>
        </p:nvSpPr>
        <p:spPr>
          <a:xfrm>
            <a:off x="3229421" y="189578"/>
            <a:ext cx="763270" cy="262255"/>
          </a:xfrm>
          <a:prstGeom prst="rect">
            <a:avLst/>
          </a:prstGeom>
        </p:spPr>
        <p:txBody>
          <a:bodyPr vert="horz" wrap="square" lIns="0" tIns="13970" rIns="0" bIns="0" rtlCol="0">
            <a:spAutoFit/>
          </a:bodyPr>
          <a:lstStyle/>
          <a:p>
            <a:pPr marL="12065" marR="5080" algn="ctr">
              <a:lnSpc>
                <a:spcPct val="102600"/>
              </a:lnSpc>
              <a:spcBef>
                <a:spcPts val="110"/>
              </a:spcBef>
            </a:pPr>
            <a:r>
              <a:rPr sz="500" spc="10" dirty="0">
                <a:solidFill>
                  <a:srgbClr val="231F20"/>
                </a:solidFill>
                <a:latin typeface="Arial MT"/>
                <a:cs typeface="Arial MT"/>
              </a:rPr>
              <a:t>O2:</a:t>
            </a:r>
            <a:r>
              <a:rPr sz="500" spc="15" dirty="0">
                <a:solidFill>
                  <a:srgbClr val="231F20"/>
                </a:solidFill>
                <a:latin typeface="Arial MT"/>
                <a:cs typeface="Arial MT"/>
              </a:rPr>
              <a:t> </a:t>
            </a:r>
            <a:r>
              <a:rPr sz="500" spc="10" dirty="0">
                <a:solidFill>
                  <a:srgbClr val="231F20"/>
                </a:solidFill>
                <a:latin typeface="Arial MT"/>
                <a:cs typeface="Arial MT"/>
              </a:rPr>
              <a:t>Unconstrained</a:t>
            </a:r>
            <a:r>
              <a:rPr sz="500" spc="25" dirty="0">
                <a:solidFill>
                  <a:srgbClr val="231F20"/>
                </a:solidFill>
                <a:latin typeface="Arial MT"/>
                <a:cs typeface="Arial MT"/>
              </a:rPr>
              <a:t> </a:t>
            </a:r>
            <a:r>
              <a:rPr sz="500" spc="-10" dirty="0">
                <a:solidFill>
                  <a:srgbClr val="231F20"/>
                </a:solidFill>
                <a:latin typeface="Arial MT"/>
                <a:cs typeface="Arial MT"/>
              </a:rPr>
              <a:t>state,</a:t>
            </a:r>
            <a:r>
              <a:rPr sz="500" spc="500" dirty="0">
                <a:solidFill>
                  <a:srgbClr val="231F20"/>
                </a:solidFill>
                <a:latin typeface="Arial MT"/>
                <a:cs typeface="Arial MT"/>
              </a:rPr>
              <a:t> </a:t>
            </a:r>
            <a:r>
              <a:rPr sz="500" dirty="0">
                <a:solidFill>
                  <a:srgbClr val="231F20"/>
                </a:solidFill>
                <a:latin typeface="Arial MT"/>
                <a:cs typeface="Arial MT"/>
              </a:rPr>
              <a:t>growing</a:t>
            </a:r>
            <a:r>
              <a:rPr sz="500" spc="90" dirty="0">
                <a:solidFill>
                  <a:srgbClr val="231F20"/>
                </a:solidFill>
                <a:latin typeface="Arial MT"/>
                <a:cs typeface="Arial MT"/>
              </a:rPr>
              <a:t> </a:t>
            </a:r>
            <a:r>
              <a:rPr sz="500" spc="-10" dirty="0">
                <a:solidFill>
                  <a:srgbClr val="231F20"/>
                </a:solidFill>
                <a:latin typeface="Arial MT"/>
                <a:cs typeface="Arial MT"/>
              </a:rPr>
              <a:t>economy</a:t>
            </a:r>
            <a:endParaRPr sz="500">
              <a:latin typeface="Arial MT"/>
              <a:cs typeface="Arial MT"/>
            </a:endParaRPr>
          </a:p>
          <a:p>
            <a:pPr algn="ctr">
              <a:lnSpc>
                <a:spcPct val="100000"/>
              </a:lnSpc>
              <a:spcBef>
                <a:spcPts val="15"/>
              </a:spcBef>
            </a:pPr>
            <a:r>
              <a:rPr sz="500" dirty="0">
                <a:solidFill>
                  <a:srgbClr val="231F20"/>
                </a:solidFill>
                <a:latin typeface="Arial MT"/>
                <a:cs typeface="Arial MT"/>
              </a:rPr>
              <a:t>0,1</a:t>
            </a:r>
            <a:r>
              <a:rPr sz="500" spc="35" dirty="0">
                <a:solidFill>
                  <a:srgbClr val="231F20"/>
                </a:solidFill>
                <a:latin typeface="Arial MT"/>
                <a:cs typeface="Arial MT"/>
              </a:rPr>
              <a:t> </a:t>
            </a:r>
            <a:r>
              <a:rPr sz="500" i="1" dirty="0">
                <a:solidFill>
                  <a:srgbClr val="231F20"/>
                </a:solidFill>
                <a:latin typeface="Arial"/>
                <a:cs typeface="Arial"/>
              </a:rPr>
              <a:t>+</a:t>
            </a:r>
            <a:r>
              <a:rPr sz="500" i="1" spc="40" dirty="0">
                <a:solidFill>
                  <a:srgbClr val="231F20"/>
                </a:solidFill>
                <a:latin typeface="Arial"/>
                <a:cs typeface="Arial"/>
              </a:rPr>
              <a:t> </a:t>
            </a:r>
            <a:r>
              <a:rPr sz="500" i="1" spc="-50" dirty="0">
                <a:solidFill>
                  <a:srgbClr val="231F20"/>
                </a:solidFill>
                <a:latin typeface="Arial"/>
                <a:cs typeface="Arial"/>
              </a:rPr>
              <a:t>L</a:t>
            </a:r>
            <a:endParaRPr sz="500">
              <a:latin typeface="Arial"/>
              <a:cs typeface="Arial"/>
            </a:endParaRPr>
          </a:p>
        </p:txBody>
      </p:sp>
      <p:sp>
        <p:nvSpPr>
          <p:cNvPr id="5" name="object 5"/>
          <p:cNvSpPr txBox="1"/>
          <p:nvPr/>
        </p:nvSpPr>
        <p:spPr>
          <a:xfrm>
            <a:off x="1461230" y="1443600"/>
            <a:ext cx="551815" cy="184150"/>
          </a:xfrm>
          <a:prstGeom prst="rect">
            <a:avLst/>
          </a:prstGeom>
        </p:spPr>
        <p:txBody>
          <a:bodyPr vert="horz" wrap="square" lIns="0" tIns="13970" rIns="0" bIns="0" rtlCol="0">
            <a:spAutoFit/>
          </a:bodyPr>
          <a:lstStyle/>
          <a:p>
            <a:pPr marL="112395" marR="5080" indent="-100330">
              <a:lnSpc>
                <a:spcPct val="102600"/>
              </a:lnSpc>
              <a:spcBef>
                <a:spcPts val="110"/>
              </a:spcBef>
            </a:pPr>
            <a:r>
              <a:rPr sz="500" i="1" spc="10" dirty="0">
                <a:solidFill>
                  <a:srgbClr val="231F20"/>
                </a:solidFill>
                <a:latin typeface="Arial"/>
                <a:cs typeface="Arial"/>
              </a:rPr>
              <a:t>Respond:</a:t>
            </a:r>
            <a:r>
              <a:rPr sz="500" i="1" spc="85" dirty="0">
                <a:solidFill>
                  <a:srgbClr val="231F20"/>
                </a:solidFill>
                <a:latin typeface="Arial"/>
                <a:cs typeface="Arial"/>
              </a:rPr>
              <a:t> </a:t>
            </a:r>
            <a:r>
              <a:rPr sz="500" i="1" spc="-10" dirty="0">
                <a:solidFill>
                  <a:srgbClr val="231F20"/>
                </a:solidFill>
                <a:latin typeface="Arial"/>
                <a:cs typeface="Arial"/>
              </a:rPr>
              <a:t>Accept</a:t>
            </a:r>
            <a:r>
              <a:rPr sz="500" i="1" spc="500" dirty="0">
                <a:solidFill>
                  <a:srgbClr val="231F20"/>
                </a:solidFill>
                <a:latin typeface="Arial"/>
                <a:cs typeface="Arial"/>
              </a:rPr>
              <a:t> </a:t>
            </a:r>
            <a:r>
              <a:rPr sz="500" i="1" spc="-10" dirty="0">
                <a:solidFill>
                  <a:srgbClr val="231F20"/>
                </a:solidFill>
                <a:latin typeface="Arial"/>
                <a:cs typeface="Arial"/>
              </a:rPr>
              <a:t>constraints</a:t>
            </a:r>
            <a:endParaRPr sz="500">
              <a:latin typeface="Arial"/>
              <a:cs typeface="Arial"/>
            </a:endParaRPr>
          </a:p>
        </p:txBody>
      </p:sp>
      <p:sp>
        <p:nvSpPr>
          <p:cNvPr id="6" name="object 6"/>
          <p:cNvSpPr txBox="1"/>
          <p:nvPr/>
        </p:nvSpPr>
        <p:spPr>
          <a:xfrm>
            <a:off x="2631909" y="1443667"/>
            <a:ext cx="448309" cy="184150"/>
          </a:xfrm>
          <a:prstGeom prst="rect">
            <a:avLst/>
          </a:prstGeom>
        </p:spPr>
        <p:txBody>
          <a:bodyPr vert="horz" wrap="square" lIns="0" tIns="13970" rIns="0" bIns="0" rtlCol="0">
            <a:spAutoFit/>
          </a:bodyPr>
          <a:lstStyle/>
          <a:p>
            <a:pPr marL="60325" marR="5080" indent="-48260">
              <a:lnSpc>
                <a:spcPct val="102600"/>
              </a:lnSpc>
              <a:spcBef>
                <a:spcPts val="110"/>
              </a:spcBef>
            </a:pPr>
            <a:r>
              <a:rPr sz="500" i="1" dirty="0">
                <a:solidFill>
                  <a:srgbClr val="231F20"/>
                </a:solidFill>
                <a:latin typeface="Arial"/>
                <a:cs typeface="Arial"/>
              </a:rPr>
              <a:t>Ignore:</a:t>
            </a:r>
            <a:r>
              <a:rPr sz="500" i="1" spc="125" dirty="0">
                <a:solidFill>
                  <a:srgbClr val="231F20"/>
                </a:solidFill>
                <a:latin typeface="Arial"/>
                <a:cs typeface="Arial"/>
              </a:rPr>
              <a:t> </a:t>
            </a:r>
            <a:r>
              <a:rPr sz="500" i="1" spc="-10" dirty="0">
                <a:solidFill>
                  <a:srgbClr val="231F20"/>
                </a:solidFill>
                <a:latin typeface="Arial"/>
                <a:cs typeface="Arial"/>
              </a:rPr>
              <a:t>Reject</a:t>
            </a:r>
            <a:r>
              <a:rPr sz="500" i="1" spc="500" dirty="0">
                <a:solidFill>
                  <a:srgbClr val="231F20"/>
                </a:solidFill>
                <a:latin typeface="Arial"/>
                <a:cs typeface="Arial"/>
              </a:rPr>
              <a:t> </a:t>
            </a:r>
            <a:r>
              <a:rPr sz="500" i="1" spc="-10" dirty="0">
                <a:solidFill>
                  <a:srgbClr val="231F20"/>
                </a:solidFill>
                <a:latin typeface="Arial"/>
                <a:cs typeface="Arial"/>
              </a:rPr>
              <a:t>constraints</a:t>
            </a:r>
            <a:endParaRPr sz="500">
              <a:latin typeface="Arial"/>
              <a:cs typeface="Arial"/>
            </a:endParaRPr>
          </a:p>
        </p:txBody>
      </p:sp>
      <p:sp>
        <p:nvSpPr>
          <p:cNvPr id="7" name="object 7"/>
          <p:cNvSpPr txBox="1"/>
          <p:nvPr/>
        </p:nvSpPr>
        <p:spPr>
          <a:xfrm>
            <a:off x="2920145" y="1965999"/>
            <a:ext cx="563245" cy="105410"/>
          </a:xfrm>
          <a:prstGeom prst="rect">
            <a:avLst/>
          </a:prstGeom>
        </p:spPr>
        <p:txBody>
          <a:bodyPr vert="horz" wrap="square" lIns="0" tIns="15875" rIns="0" bIns="0" rtlCol="0">
            <a:spAutoFit/>
          </a:bodyPr>
          <a:lstStyle/>
          <a:p>
            <a:pPr marL="12700">
              <a:lnSpc>
                <a:spcPct val="100000"/>
              </a:lnSpc>
              <a:spcBef>
                <a:spcPts val="125"/>
              </a:spcBef>
            </a:pPr>
            <a:r>
              <a:rPr sz="500" b="1" spc="-10" dirty="0">
                <a:solidFill>
                  <a:srgbClr val="231F20"/>
                </a:solidFill>
                <a:latin typeface="Arial"/>
                <a:cs typeface="Arial"/>
              </a:rPr>
              <a:t>Parliamentarians</a:t>
            </a:r>
            <a:endParaRPr sz="500">
              <a:latin typeface="Arial"/>
              <a:cs typeface="Arial"/>
            </a:endParaRPr>
          </a:p>
        </p:txBody>
      </p:sp>
      <p:sp>
        <p:nvSpPr>
          <p:cNvPr id="8" name="object 8"/>
          <p:cNvSpPr txBox="1"/>
          <p:nvPr/>
        </p:nvSpPr>
        <p:spPr>
          <a:xfrm>
            <a:off x="2157517" y="2328844"/>
            <a:ext cx="440690" cy="105410"/>
          </a:xfrm>
          <a:prstGeom prst="rect">
            <a:avLst/>
          </a:prstGeom>
        </p:spPr>
        <p:txBody>
          <a:bodyPr vert="horz" wrap="square" lIns="0" tIns="15875" rIns="0" bIns="0" rtlCol="0">
            <a:spAutoFit/>
          </a:bodyPr>
          <a:lstStyle/>
          <a:p>
            <a:pPr marL="12700">
              <a:lnSpc>
                <a:spcPct val="100000"/>
              </a:lnSpc>
              <a:spcBef>
                <a:spcPts val="125"/>
              </a:spcBef>
            </a:pPr>
            <a:r>
              <a:rPr sz="500" i="1" dirty="0">
                <a:solidFill>
                  <a:srgbClr val="231F20"/>
                </a:solidFill>
                <a:latin typeface="Arial"/>
                <a:cs typeface="Arial"/>
              </a:rPr>
              <a:t>Exit:</a:t>
            </a:r>
            <a:r>
              <a:rPr sz="500" i="1" spc="10" dirty="0">
                <a:solidFill>
                  <a:srgbClr val="231F20"/>
                </a:solidFill>
                <a:latin typeface="Arial"/>
                <a:cs typeface="Arial"/>
              </a:rPr>
              <a:t> </a:t>
            </a:r>
            <a:r>
              <a:rPr sz="500" i="1" spc="-10" dirty="0">
                <a:solidFill>
                  <a:srgbClr val="231F20"/>
                </a:solidFill>
                <a:latin typeface="Arial"/>
                <a:cs typeface="Arial"/>
              </a:rPr>
              <a:t>Disinvest</a:t>
            </a:r>
            <a:endParaRPr sz="500">
              <a:latin typeface="Arial"/>
              <a:cs typeface="Arial"/>
            </a:endParaRPr>
          </a:p>
        </p:txBody>
      </p:sp>
      <p:sp>
        <p:nvSpPr>
          <p:cNvPr id="9" name="object 9"/>
          <p:cNvSpPr txBox="1"/>
          <p:nvPr/>
        </p:nvSpPr>
        <p:spPr>
          <a:xfrm>
            <a:off x="3164509" y="2328844"/>
            <a:ext cx="452120" cy="105410"/>
          </a:xfrm>
          <a:prstGeom prst="rect">
            <a:avLst/>
          </a:prstGeom>
        </p:spPr>
        <p:txBody>
          <a:bodyPr vert="horz" wrap="square" lIns="0" tIns="15875" rIns="0" bIns="0" rtlCol="0">
            <a:spAutoFit/>
          </a:bodyPr>
          <a:lstStyle/>
          <a:p>
            <a:pPr marL="12700">
              <a:lnSpc>
                <a:spcPct val="100000"/>
              </a:lnSpc>
              <a:spcBef>
                <a:spcPts val="125"/>
              </a:spcBef>
            </a:pPr>
            <a:r>
              <a:rPr sz="500" i="1" dirty="0">
                <a:solidFill>
                  <a:srgbClr val="231F20"/>
                </a:solidFill>
                <a:latin typeface="Arial"/>
                <a:cs typeface="Arial"/>
              </a:rPr>
              <a:t>Loyalty:</a:t>
            </a:r>
            <a:r>
              <a:rPr sz="500" i="1" spc="90" dirty="0">
                <a:solidFill>
                  <a:srgbClr val="231F20"/>
                </a:solidFill>
                <a:latin typeface="Arial"/>
                <a:cs typeface="Arial"/>
              </a:rPr>
              <a:t> </a:t>
            </a:r>
            <a:r>
              <a:rPr sz="500" i="1" spc="-10" dirty="0">
                <a:solidFill>
                  <a:srgbClr val="231F20"/>
                </a:solidFill>
                <a:latin typeface="Arial"/>
                <a:cs typeface="Arial"/>
              </a:rPr>
              <a:t>Invest</a:t>
            </a:r>
            <a:endParaRPr sz="500">
              <a:latin typeface="Arial"/>
              <a:cs typeface="Arial"/>
            </a:endParaRPr>
          </a:p>
        </p:txBody>
      </p:sp>
      <p:sp>
        <p:nvSpPr>
          <p:cNvPr id="10" name="object 10"/>
          <p:cNvSpPr txBox="1"/>
          <p:nvPr/>
        </p:nvSpPr>
        <p:spPr>
          <a:xfrm>
            <a:off x="1937889" y="2897982"/>
            <a:ext cx="763270" cy="262255"/>
          </a:xfrm>
          <a:prstGeom prst="rect">
            <a:avLst/>
          </a:prstGeom>
        </p:spPr>
        <p:txBody>
          <a:bodyPr vert="horz" wrap="square" lIns="0" tIns="13970" rIns="0" bIns="0" rtlCol="0">
            <a:spAutoFit/>
          </a:bodyPr>
          <a:lstStyle/>
          <a:p>
            <a:pPr marL="12700" marR="5080" algn="ctr">
              <a:lnSpc>
                <a:spcPct val="102600"/>
              </a:lnSpc>
              <a:spcBef>
                <a:spcPts val="110"/>
              </a:spcBef>
            </a:pPr>
            <a:r>
              <a:rPr sz="500" spc="10" dirty="0">
                <a:solidFill>
                  <a:srgbClr val="231F20"/>
                </a:solidFill>
                <a:latin typeface="Arial MT"/>
                <a:cs typeface="Arial MT"/>
              </a:rPr>
              <a:t>O4:</a:t>
            </a:r>
            <a:r>
              <a:rPr sz="500" spc="25" dirty="0">
                <a:solidFill>
                  <a:srgbClr val="231F20"/>
                </a:solidFill>
                <a:latin typeface="Arial MT"/>
                <a:cs typeface="Arial MT"/>
              </a:rPr>
              <a:t> </a:t>
            </a:r>
            <a:r>
              <a:rPr sz="500" spc="10" dirty="0">
                <a:solidFill>
                  <a:srgbClr val="231F20"/>
                </a:solidFill>
                <a:latin typeface="Arial MT"/>
                <a:cs typeface="Arial MT"/>
              </a:rPr>
              <a:t>Unconstrained</a:t>
            </a:r>
            <a:r>
              <a:rPr sz="500" spc="25" dirty="0">
                <a:solidFill>
                  <a:srgbClr val="231F20"/>
                </a:solidFill>
                <a:latin typeface="Arial MT"/>
                <a:cs typeface="Arial MT"/>
              </a:rPr>
              <a:t> </a:t>
            </a:r>
            <a:r>
              <a:rPr sz="500" spc="-10" dirty="0">
                <a:solidFill>
                  <a:srgbClr val="231F20"/>
                </a:solidFill>
                <a:latin typeface="Arial MT"/>
                <a:cs typeface="Arial MT"/>
              </a:rPr>
              <a:t>state,</a:t>
            </a:r>
            <a:r>
              <a:rPr sz="500" spc="500" dirty="0">
                <a:solidFill>
                  <a:srgbClr val="231F20"/>
                </a:solidFill>
                <a:latin typeface="Arial MT"/>
                <a:cs typeface="Arial MT"/>
              </a:rPr>
              <a:t> </a:t>
            </a:r>
            <a:r>
              <a:rPr sz="500" dirty="0">
                <a:solidFill>
                  <a:srgbClr val="231F20"/>
                </a:solidFill>
                <a:latin typeface="Arial MT"/>
                <a:cs typeface="Arial MT"/>
              </a:rPr>
              <a:t>stagnant</a:t>
            </a:r>
            <a:r>
              <a:rPr sz="500" spc="100" dirty="0">
                <a:solidFill>
                  <a:srgbClr val="231F20"/>
                </a:solidFill>
                <a:latin typeface="Arial MT"/>
                <a:cs typeface="Arial MT"/>
              </a:rPr>
              <a:t> </a:t>
            </a:r>
            <a:r>
              <a:rPr sz="500" spc="-10" dirty="0">
                <a:solidFill>
                  <a:srgbClr val="231F20"/>
                </a:solidFill>
                <a:latin typeface="Arial MT"/>
                <a:cs typeface="Arial MT"/>
              </a:rPr>
              <a:t>economy</a:t>
            </a:r>
            <a:endParaRPr sz="500">
              <a:latin typeface="Arial MT"/>
              <a:cs typeface="Arial MT"/>
            </a:endParaRPr>
          </a:p>
          <a:p>
            <a:pPr algn="ctr">
              <a:lnSpc>
                <a:spcPct val="100000"/>
              </a:lnSpc>
              <a:spcBef>
                <a:spcPts val="15"/>
              </a:spcBef>
            </a:pPr>
            <a:r>
              <a:rPr sz="500" i="1" dirty="0">
                <a:solidFill>
                  <a:srgbClr val="231F20"/>
                </a:solidFill>
                <a:latin typeface="Arial"/>
                <a:cs typeface="Arial"/>
              </a:rPr>
              <a:t>E</a:t>
            </a:r>
            <a:r>
              <a:rPr sz="500" i="1" spc="10" dirty="0">
                <a:solidFill>
                  <a:srgbClr val="231F20"/>
                </a:solidFill>
                <a:latin typeface="Arial"/>
                <a:cs typeface="Arial"/>
              </a:rPr>
              <a:t> </a:t>
            </a:r>
            <a:r>
              <a:rPr sz="500" i="1" dirty="0">
                <a:solidFill>
                  <a:srgbClr val="231F20"/>
                </a:solidFill>
                <a:latin typeface="Arial"/>
                <a:cs typeface="Arial"/>
              </a:rPr>
              <a:t>–</a:t>
            </a:r>
            <a:r>
              <a:rPr sz="500" i="1" spc="10" dirty="0">
                <a:solidFill>
                  <a:srgbClr val="231F20"/>
                </a:solidFill>
                <a:latin typeface="Arial"/>
                <a:cs typeface="Arial"/>
              </a:rPr>
              <a:t> </a:t>
            </a:r>
            <a:r>
              <a:rPr sz="500" i="1" dirty="0">
                <a:solidFill>
                  <a:srgbClr val="231F20"/>
                </a:solidFill>
                <a:latin typeface="Arial"/>
                <a:cs typeface="Arial"/>
              </a:rPr>
              <a:t>c,</a:t>
            </a:r>
            <a:r>
              <a:rPr sz="500" i="1" spc="10" dirty="0">
                <a:solidFill>
                  <a:srgbClr val="231F20"/>
                </a:solidFill>
                <a:latin typeface="Arial"/>
                <a:cs typeface="Arial"/>
              </a:rPr>
              <a:t> </a:t>
            </a:r>
            <a:r>
              <a:rPr sz="500" spc="-50" dirty="0">
                <a:solidFill>
                  <a:srgbClr val="231F20"/>
                </a:solidFill>
                <a:latin typeface="Arial MT"/>
                <a:cs typeface="Arial MT"/>
              </a:rPr>
              <a:t>1</a:t>
            </a:r>
            <a:endParaRPr sz="500">
              <a:latin typeface="Arial MT"/>
              <a:cs typeface="Arial MT"/>
            </a:endParaRPr>
          </a:p>
        </p:txBody>
      </p:sp>
      <p:sp>
        <p:nvSpPr>
          <p:cNvPr id="11" name="object 11"/>
          <p:cNvSpPr txBox="1"/>
          <p:nvPr/>
        </p:nvSpPr>
        <p:spPr>
          <a:xfrm>
            <a:off x="1408564" y="2033302"/>
            <a:ext cx="686435" cy="262255"/>
          </a:xfrm>
          <a:prstGeom prst="rect">
            <a:avLst/>
          </a:prstGeom>
        </p:spPr>
        <p:txBody>
          <a:bodyPr vert="horz" wrap="square" lIns="0" tIns="13970" rIns="0" bIns="0" rtlCol="0">
            <a:spAutoFit/>
          </a:bodyPr>
          <a:lstStyle/>
          <a:p>
            <a:pPr marL="12700" marR="5080" algn="ctr">
              <a:lnSpc>
                <a:spcPct val="102600"/>
              </a:lnSpc>
              <a:spcBef>
                <a:spcPts val="110"/>
              </a:spcBef>
            </a:pPr>
            <a:r>
              <a:rPr sz="500" dirty="0">
                <a:solidFill>
                  <a:srgbClr val="231F20"/>
                </a:solidFill>
                <a:latin typeface="Arial MT"/>
                <a:cs typeface="Arial MT"/>
              </a:rPr>
              <a:t>O3:</a:t>
            </a:r>
            <a:r>
              <a:rPr sz="500" spc="75" dirty="0">
                <a:solidFill>
                  <a:srgbClr val="231F20"/>
                </a:solidFill>
                <a:latin typeface="Arial MT"/>
                <a:cs typeface="Arial MT"/>
              </a:rPr>
              <a:t> </a:t>
            </a:r>
            <a:r>
              <a:rPr sz="500" dirty="0">
                <a:solidFill>
                  <a:srgbClr val="231F20"/>
                </a:solidFill>
                <a:latin typeface="Arial MT"/>
                <a:cs typeface="Arial MT"/>
              </a:rPr>
              <a:t>Constrained</a:t>
            </a:r>
            <a:r>
              <a:rPr sz="500" spc="80" dirty="0">
                <a:solidFill>
                  <a:srgbClr val="231F20"/>
                </a:solidFill>
                <a:latin typeface="Arial MT"/>
                <a:cs typeface="Arial MT"/>
              </a:rPr>
              <a:t> </a:t>
            </a:r>
            <a:r>
              <a:rPr sz="500" spc="-10" dirty="0">
                <a:solidFill>
                  <a:srgbClr val="231F20"/>
                </a:solidFill>
                <a:latin typeface="Arial MT"/>
                <a:cs typeface="Arial MT"/>
              </a:rPr>
              <a:t>state,</a:t>
            </a:r>
            <a:r>
              <a:rPr sz="500" spc="500" dirty="0">
                <a:solidFill>
                  <a:srgbClr val="231F20"/>
                </a:solidFill>
                <a:latin typeface="Arial MT"/>
                <a:cs typeface="Arial MT"/>
              </a:rPr>
              <a:t> </a:t>
            </a:r>
            <a:r>
              <a:rPr sz="500" dirty="0">
                <a:solidFill>
                  <a:srgbClr val="231F20"/>
                </a:solidFill>
                <a:latin typeface="Arial MT"/>
                <a:cs typeface="Arial MT"/>
              </a:rPr>
              <a:t>growing</a:t>
            </a:r>
            <a:r>
              <a:rPr sz="500" spc="70" dirty="0">
                <a:solidFill>
                  <a:srgbClr val="231F20"/>
                </a:solidFill>
                <a:latin typeface="Arial MT"/>
                <a:cs typeface="Arial MT"/>
              </a:rPr>
              <a:t> </a:t>
            </a:r>
            <a:r>
              <a:rPr sz="500" spc="-10" dirty="0">
                <a:solidFill>
                  <a:srgbClr val="231F20"/>
                </a:solidFill>
                <a:latin typeface="Arial MT"/>
                <a:cs typeface="Arial MT"/>
              </a:rPr>
              <a:t>economy</a:t>
            </a:r>
            <a:endParaRPr sz="500">
              <a:latin typeface="Arial MT"/>
              <a:cs typeface="Arial MT"/>
            </a:endParaRPr>
          </a:p>
          <a:p>
            <a:pPr algn="ctr">
              <a:lnSpc>
                <a:spcPct val="100000"/>
              </a:lnSpc>
              <a:spcBef>
                <a:spcPts val="15"/>
              </a:spcBef>
            </a:pPr>
            <a:r>
              <a:rPr sz="500" dirty="0">
                <a:solidFill>
                  <a:srgbClr val="231F20"/>
                </a:solidFill>
                <a:latin typeface="Arial MT"/>
                <a:cs typeface="Arial MT"/>
              </a:rPr>
              <a:t>1</a:t>
            </a:r>
            <a:r>
              <a:rPr sz="500" spc="15" dirty="0">
                <a:solidFill>
                  <a:srgbClr val="231F20"/>
                </a:solidFill>
                <a:latin typeface="Arial MT"/>
                <a:cs typeface="Arial MT"/>
              </a:rPr>
              <a:t> </a:t>
            </a:r>
            <a:r>
              <a:rPr sz="500" i="1" dirty="0">
                <a:solidFill>
                  <a:srgbClr val="231F20"/>
                </a:solidFill>
                <a:latin typeface="Arial"/>
                <a:cs typeface="Arial"/>
              </a:rPr>
              <a:t>–</a:t>
            </a:r>
            <a:r>
              <a:rPr sz="500" i="1" spc="20" dirty="0">
                <a:solidFill>
                  <a:srgbClr val="231F20"/>
                </a:solidFill>
                <a:latin typeface="Arial"/>
                <a:cs typeface="Arial"/>
              </a:rPr>
              <a:t> </a:t>
            </a:r>
            <a:r>
              <a:rPr sz="500" i="1" dirty="0">
                <a:solidFill>
                  <a:srgbClr val="231F20"/>
                </a:solidFill>
                <a:latin typeface="Arial"/>
                <a:cs typeface="Arial"/>
              </a:rPr>
              <a:t>c,</a:t>
            </a:r>
            <a:r>
              <a:rPr sz="500" i="1" spc="15" dirty="0">
                <a:solidFill>
                  <a:srgbClr val="231F20"/>
                </a:solidFill>
                <a:latin typeface="Arial"/>
                <a:cs typeface="Arial"/>
              </a:rPr>
              <a:t> </a:t>
            </a:r>
            <a:r>
              <a:rPr sz="500" i="1" spc="-50" dirty="0">
                <a:solidFill>
                  <a:srgbClr val="231F20"/>
                </a:solidFill>
                <a:latin typeface="Arial"/>
                <a:cs typeface="Arial"/>
              </a:rPr>
              <a:t>L</a:t>
            </a:r>
            <a:endParaRPr sz="500">
              <a:latin typeface="Arial"/>
              <a:cs typeface="Arial"/>
            </a:endParaRPr>
          </a:p>
        </p:txBody>
      </p:sp>
      <p:sp>
        <p:nvSpPr>
          <p:cNvPr id="12" name="object 12"/>
          <p:cNvSpPr txBox="1"/>
          <p:nvPr/>
        </p:nvSpPr>
        <p:spPr>
          <a:xfrm>
            <a:off x="3068826" y="2898021"/>
            <a:ext cx="763270" cy="262255"/>
          </a:xfrm>
          <a:prstGeom prst="rect">
            <a:avLst/>
          </a:prstGeom>
        </p:spPr>
        <p:txBody>
          <a:bodyPr vert="horz" wrap="square" lIns="0" tIns="13970" rIns="0" bIns="0" rtlCol="0">
            <a:spAutoFit/>
          </a:bodyPr>
          <a:lstStyle/>
          <a:p>
            <a:pPr marL="12065" marR="5080" algn="ctr">
              <a:lnSpc>
                <a:spcPct val="102600"/>
              </a:lnSpc>
              <a:spcBef>
                <a:spcPts val="110"/>
              </a:spcBef>
            </a:pPr>
            <a:r>
              <a:rPr sz="500" spc="10" dirty="0">
                <a:solidFill>
                  <a:srgbClr val="231F20"/>
                </a:solidFill>
                <a:latin typeface="Arial MT"/>
                <a:cs typeface="Arial MT"/>
              </a:rPr>
              <a:t>O5:</a:t>
            </a:r>
            <a:r>
              <a:rPr sz="500" spc="25" dirty="0">
                <a:solidFill>
                  <a:srgbClr val="231F20"/>
                </a:solidFill>
                <a:latin typeface="Arial MT"/>
                <a:cs typeface="Arial MT"/>
              </a:rPr>
              <a:t> </a:t>
            </a:r>
            <a:r>
              <a:rPr sz="500" spc="10" dirty="0">
                <a:solidFill>
                  <a:srgbClr val="231F20"/>
                </a:solidFill>
                <a:latin typeface="Arial MT"/>
                <a:cs typeface="Arial MT"/>
              </a:rPr>
              <a:t>Unconstrained</a:t>
            </a:r>
            <a:r>
              <a:rPr sz="500" spc="25" dirty="0">
                <a:solidFill>
                  <a:srgbClr val="231F20"/>
                </a:solidFill>
                <a:latin typeface="Arial MT"/>
                <a:cs typeface="Arial MT"/>
              </a:rPr>
              <a:t> </a:t>
            </a:r>
            <a:r>
              <a:rPr sz="500" spc="-10" dirty="0">
                <a:solidFill>
                  <a:srgbClr val="231F20"/>
                </a:solidFill>
                <a:latin typeface="Arial MT"/>
                <a:cs typeface="Arial MT"/>
              </a:rPr>
              <a:t>state,</a:t>
            </a:r>
            <a:r>
              <a:rPr sz="500" spc="500" dirty="0">
                <a:solidFill>
                  <a:srgbClr val="231F20"/>
                </a:solidFill>
                <a:latin typeface="Arial MT"/>
                <a:cs typeface="Arial MT"/>
              </a:rPr>
              <a:t> </a:t>
            </a:r>
            <a:r>
              <a:rPr sz="500" dirty="0">
                <a:solidFill>
                  <a:srgbClr val="231F20"/>
                </a:solidFill>
                <a:latin typeface="Arial MT"/>
                <a:cs typeface="Arial MT"/>
              </a:rPr>
              <a:t>growing</a:t>
            </a:r>
            <a:r>
              <a:rPr sz="500" spc="90" dirty="0">
                <a:solidFill>
                  <a:srgbClr val="231F20"/>
                </a:solidFill>
                <a:latin typeface="Arial MT"/>
                <a:cs typeface="Arial MT"/>
              </a:rPr>
              <a:t> </a:t>
            </a:r>
            <a:r>
              <a:rPr sz="500" spc="-10" dirty="0">
                <a:solidFill>
                  <a:srgbClr val="231F20"/>
                </a:solidFill>
                <a:latin typeface="Arial MT"/>
                <a:cs typeface="Arial MT"/>
              </a:rPr>
              <a:t>economy</a:t>
            </a:r>
            <a:endParaRPr sz="500">
              <a:latin typeface="Arial MT"/>
              <a:cs typeface="Arial MT"/>
            </a:endParaRPr>
          </a:p>
          <a:p>
            <a:pPr algn="ctr">
              <a:lnSpc>
                <a:spcPct val="100000"/>
              </a:lnSpc>
              <a:spcBef>
                <a:spcPts val="15"/>
              </a:spcBef>
            </a:pPr>
            <a:r>
              <a:rPr sz="500" dirty="0">
                <a:solidFill>
                  <a:srgbClr val="231F20"/>
                </a:solidFill>
                <a:latin typeface="Arial MT"/>
                <a:cs typeface="Arial MT"/>
              </a:rPr>
              <a:t>0</a:t>
            </a:r>
            <a:r>
              <a:rPr sz="500" spc="20" dirty="0">
                <a:solidFill>
                  <a:srgbClr val="231F20"/>
                </a:solidFill>
                <a:latin typeface="Arial MT"/>
                <a:cs typeface="Arial MT"/>
              </a:rPr>
              <a:t> </a:t>
            </a:r>
            <a:r>
              <a:rPr sz="500" i="1" dirty="0">
                <a:solidFill>
                  <a:srgbClr val="231F20"/>
                </a:solidFill>
                <a:latin typeface="Arial"/>
                <a:cs typeface="Arial"/>
              </a:rPr>
              <a:t>–</a:t>
            </a:r>
            <a:r>
              <a:rPr sz="500" i="1" spc="20" dirty="0">
                <a:solidFill>
                  <a:srgbClr val="231F20"/>
                </a:solidFill>
                <a:latin typeface="Arial"/>
                <a:cs typeface="Arial"/>
              </a:rPr>
              <a:t> </a:t>
            </a:r>
            <a:r>
              <a:rPr sz="500" i="1" dirty="0">
                <a:solidFill>
                  <a:srgbClr val="231F20"/>
                </a:solidFill>
                <a:latin typeface="Arial"/>
                <a:cs typeface="Arial"/>
              </a:rPr>
              <a:t>c</a:t>
            </a:r>
            <a:r>
              <a:rPr sz="500" i="1" spc="20" dirty="0">
                <a:solidFill>
                  <a:srgbClr val="231F20"/>
                </a:solidFill>
                <a:latin typeface="Arial"/>
                <a:cs typeface="Arial"/>
              </a:rPr>
              <a:t> </a:t>
            </a:r>
            <a:r>
              <a:rPr sz="500" i="1" dirty="0">
                <a:solidFill>
                  <a:srgbClr val="231F20"/>
                </a:solidFill>
                <a:latin typeface="Arial"/>
                <a:cs typeface="Arial"/>
              </a:rPr>
              <a:t>,</a:t>
            </a:r>
            <a:r>
              <a:rPr sz="500" i="1" spc="20" dirty="0">
                <a:solidFill>
                  <a:srgbClr val="231F20"/>
                </a:solidFill>
                <a:latin typeface="Arial"/>
                <a:cs typeface="Arial"/>
              </a:rPr>
              <a:t> </a:t>
            </a:r>
            <a:r>
              <a:rPr sz="500" dirty="0">
                <a:solidFill>
                  <a:srgbClr val="231F20"/>
                </a:solidFill>
                <a:latin typeface="Arial MT"/>
                <a:cs typeface="Arial MT"/>
              </a:rPr>
              <a:t>1</a:t>
            </a:r>
            <a:r>
              <a:rPr sz="500" spc="20" dirty="0">
                <a:solidFill>
                  <a:srgbClr val="231F20"/>
                </a:solidFill>
                <a:latin typeface="Arial MT"/>
                <a:cs typeface="Arial MT"/>
              </a:rPr>
              <a:t> </a:t>
            </a:r>
            <a:r>
              <a:rPr sz="500" i="1" dirty="0">
                <a:solidFill>
                  <a:srgbClr val="231F20"/>
                </a:solidFill>
                <a:latin typeface="Arial"/>
                <a:cs typeface="Arial"/>
              </a:rPr>
              <a:t>+</a:t>
            </a:r>
            <a:r>
              <a:rPr sz="500" i="1" spc="20" dirty="0">
                <a:solidFill>
                  <a:srgbClr val="231F20"/>
                </a:solidFill>
                <a:latin typeface="Arial"/>
                <a:cs typeface="Arial"/>
              </a:rPr>
              <a:t> </a:t>
            </a:r>
            <a:r>
              <a:rPr sz="500" i="1" spc="-50" dirty="0">
                <a:solidFill>
                  <a:srgbClr val="231F20"/>
                </a:solidFill>
                <a:latin typeface="Arial"/>
                <a:cs typeface="Arial"/>
              </a:rPr>
              <a:t>L</a:t>
            </a:r>
            <a:endParaRPr sz="500">
              <a:latin typeface="Arial"/>
              <a:cs typeface="Arial"/>
            </a:endParaRPr>
          </a:p>
        </p:txBody>
      </p:sp>
      <p:sp>
        <p:nvSpPr>
          <p:cNvPr id="13" name="object 13"/>
          <p:cNvSpPr txBox="1"/>
          <p:nvPr/>
        </p:nvSpPr>
        <p:spPr>
          <a:xfrm>
            <a:off x="1728117" y="707108"/>
            <a:ext cx="485140" cy="184150"/>
          </a:xfrm>
          <a:prstGeom prst="rect">
            <a:avLst/>
          </a:prstGeom>
        </p:spPr>
        <p:txBody>
          <a:bodyPr vert="horz" wrap="square" lIns="0" tIns="13970" rIns="0" bIns="0" rtlCol="0">
            <a:spAutoFit/>
          </a:bodyPr>
          <a:lstStyle/>
          <a:p>
            <a:pPr marL="79375" marR="5080" indent="-66675">
              <a:lnSpc>
                <a:spcPct val="102600"/>
              </a:lnSpc>
              <a:spcBef>
                <a:spcPts val="110"/>
              </a:spcBef>
            </a:pPr>
            <a:r>
              <a:rPr sz="500" i="1" dirty="0">
                <a:solidFill>
                  <a:srgbClr val="231F20"/>
                </a:solidFill>
                <a:latin typeface="Arial"/>
                <a:cs typeface="Arial"/>
              </a:rPr>
              <a:t>Voice:</a:t>
            </a:r>
            <a:r>
              <a:rPr sz="500" i="1" spc="70" dirty="0">
                <a:solidFill>
                  <a:srgbClr val="231F20"/>
                </a:solidFill>
                <a:latin typeface="Arial"/>
                <a:cs typeface="Arial"/>
              </a:rPr>
              <a:t> </a:t>
            </a:r>
            <a:r>
              <a:rPr sz="500" i="1" spc="-10" dirty="0">
                <a:solidFill>
                  <a:srgbClr val="231F20"/>
                </a:solidFill>
                <a:latin typeface="Arial"/>
                <a:cs typeface="Arial"/>
              </a:rPr>
              <a:t>Demand</a:t>
            </a:r>
            <a:r>
              <a:rPr sz="500" i="1" spc="500" dirty="0">
                <a:solidFill>
                  <a:srgbClr val="231F20"/>
                </a:solidFill>
                <a:latin typeface="Arial"/>
                <a:cs typeface="Arial"/>
              </a:rPr>
              <a:t> </a:t>
            </a:r>
            <a:r>
              <a:rPr sz="500" i="1" spc="-10" dirty="0">
                <a:solidFill>
                  <a:srgbClr val="231F20"/>
                </a:solidFill>
                <a:latin typeface="Arial"/>
                <a:cs typeface="Arial"/>
              </a:rPr>
              <a:t>constraints</a:t>
            </a:r>
            <a:endParaRPr sz="500">
              <a:latin typeface="Arial"/>
              <a:cs typeface="Arial"/>
            </a:endParaRPr>
          </a:p>
        </p:txBody>
      </p:sp>
      <p:grpSp>
        <p:nvGrpSpPr>
          <p:cNvPr id="14" name="object 14"/>
          <p:cNvGrpSpPr/>
          <p:nvPr/>
        </p:nvGrpSpPr>
        <p:grpSpPr>
          <a:xfrm>
            <a:off x="1461811" y="282262"/>
            <a:ext cx="1991360" cy="2622550"/>
            <a:chOff x="1461811" y="282262"/>
            <a:chExt cx="1991360" cy="2622550"/>
          </a:xfrm>
        </p:grpSpPr>
        <p:sp>
          <p:nvSpPr>
            <p:cNvPr id="15" name="object 15"/>
            <p:cNvSpPr/>
            <p:nvPr/>
          </p:nvSpPr>
          <p:spPr>
            <a:xfrm>
              <a:off x="1461811" y="312042"/>
              <a:ext cx="1715135" cy="0"/>
            </a:xfrm>
            <a:custGeom>
              <a:avLst/>
              <a:gdLst/>
              <a:ahLst/>
              <a:cxnLst/>
              <a:rect l="l" t="t" r="r" b="b"/>
              <a:pathLst>
                <a:path w="1715135">
                  <a:moveTo>
                    <a:pt x="0" y="0"/>
                  </a:moveTo>
                  <a:lnTo>
                    <a:pt x="1714957" y="0"/>
                  </a:lnTo>
                </a:path>
              </a:pathLst>
            </a:custGeom>
            <a:ln w="4762">
              <a:solidFill>
                <a:srgbClr val="231F20"/>
              </a:solidFill>
            </a:ln>
          </p:spPr>
          <p:txBody>
            <a:bodyPr wrap="square" lIns="0" tIns="0" rIns="0" bIns="0" rtlCol="0"/>
            <a:lstStyle/>
            <a:p>
              <a:endParaRPr/>
            </a:p>
          </p:txBody>
        </p:sp>
        <p:sp>
          <p:nvSpPr>
            <p:cNvPr id="16" name="object 16"/>
            <p:cNvSpPr/>
            <p:nvPr/>
          </p:nvSpPr>
          <p:spPr>
            <a:xfrm>
              <a:off x="1751740" y="311285"/>
              <a:ext cx="565785" cy="1721485"/>
            </a:xfrm>
            <a:custGeom>
              <a:avLst/>
              <a:gdLst/>
              <a:ahLst/>
              <a:cxnLst/>
              <a:rect l="l" t="t" r="r" b="b"/>
              <a:pathLst>
                <a:path w="565785" h="1721485">
                  <a:moveTo>
                    <a:pt x="565289" y="0"/>
                  </a:moveTo>
                  <a:lnTo>
                    <a:pt x="565289" y="873280"/>
                  </a:lnTo>
                  <a:lnTo>
                    <a:pt x="0" y="1721177"/>
                  </a:lnTo>
                </a:path>
              </a:pathLst>
            </a:custGeom>
            <a:ln w="4762">
              <a:solidFill>
                <a:srgbClr val="231F20"/>
              </a:solidFill>
            </a:ln>
          </p:spPr>
          <p:txBody>
            <a:bodyPr wrap="square" lIns="0" tIns="0" rIns="0" bIns="0" rtlCol="0"/>
            <a:lstStyle/>
            <a:p>
              <a:endParaRPr/>
            </a:p>
          </p:txBody>
        </p:sp>
        <p:sp>
          <p:nvSpPr>
            <p:cNvPr id="17" name="object 17"/>
            <p:cNvSpPr/>
            <p:nvPr/>
          </p:nvSpPr>
          <p:spPr>
            <a:xfrm>
              <a:off x="2317026" y="1184561"/>
              <a:ext cx="1133475" cy="1718310"/>
            </a:xfrm>
            <a:custGeom>
              <a:avLst/>
              <a:gdLst/>
              <a:ahLst/>
              <a:cxnLst/>
              <a:rect l="l" t="t" r="r" b="b"/>
              <a:pathLst>
                <a:path w="1133475" h="1718310">
                  <a:moveTo>
                    <a:pt x="1133255" y="1717690"/>
                  </a:moveTo>
                  <a:lnTo>
                    <a:pt x="0" y="0"/>
                  </a:lnTo>
                </a:path>
              </a:pathLst>
            </a:custGeom>
            <a:ln w="4762">
              <a:solidFill>
                <a:srgbClr val="231F20"/>
              </a:solidFill>
            </a:ln>
          </p:spPr>
          <p:txBody>
            <a:bodyPr wrap="square" lIns="0" tIns="0" rIns="0" bIns="0" rtlCol="0"/>
            <a:lstStyle/>
            <a:p>
              <a:endParaRPr/>
            </a:p>
          </p:txBody>
        </p:sp>
        <p:sp>
          <p:nvSpPr>
            <p:cNvPr id="18" name="object 18"/>
            <p:cNvSpPr/>
            <p:nvPr/>
          </p:nvSpPr>
          <p:spPr>
            <a:xfrm>
              <a:off x="2317029" y="2043411"/>
              <a:ext cx="567055" cy="859155"/>
            </a:xfrm>
            <a:custGeom>
              <a:avLst/>
              <a:gdLst/>
              <a:ahLst/>
              <a:cxnLst/>
              <a:rect l="l" t="t" r="r" b="b"/>
              <a:pathLst>
                <a:path w="567055" h="859155">
                  <a:moveTo>
                    <a:pt x="0" y="858840"/>
                  </a:moveTo>
                  <a:lnTo>
                    <a:pt x="566623" y="0"/>
                  </a:lnTo>
                </a:path>
              </a:pathLst>
            </a:custGeom>
            <a:ln w="4762">
              <a:solidFill>
                <a:srgbClr val="231F20"/>
              </a:solidFill>
            </a:ln>
          </p:spPr>
          <p:txBody>
            <a:bodyPr wrap="square" lIns="0" tIns="0" rIns="0" bIns="0" rtlCol="0"/>
            <a:lstStyle/>
            <a:p>
              <a:endParaRPr/>
            </a:p>
          </p:txBody>
        </p:sp>
        <p:sp>
          <p:nvSpPr>
            <p:cNvPr id="19" name="object 19"/>
            <p:cNvSpPr/>
            <p:nvPr/>
          </p:nvSpPr>
          <p:spPr>
            <a:xfrm>
              <a:off x="2289192" y="283453"/>
              <a:ext cx="55880" cy="55880"/>
            </a:xfrm>
            <a:custGeom>
              <a:avLst/>
              <a:gdLst/>
              <a:ahLst/>
              <a:cxnLst/>
              <a:rect l="l" t="t" r="r" b="b"/>
              <a:pathLst>
                <a:path w="55880" h="55879">
                  <a:moveTo>
                    <a:pt x="27841" y="0"/>
                  </a:moveTo>
                  <a:lnTo>
                    <a:pt x="17005" y="2186"/>
                  </a:lnTo>
                  <a:lnTo>
                    <a:pt x="8155" y="8151"/>
                  </a:lnTo>
                  <a:lnTo>
                    <a:pt x="2188" y="16997"/>
                  </a:lnTo>
                  <a:lnTo>
                    <a:pt x="0" y="27832"/>
                  </a:lnTo>
                  <a:lnTo>
                    <a:pt x="2188" y="38666"/>
                  </a:lnTo>
                  <a:lnTo>
                    <a:pt x="8155" y="47513"/>
                  </a:lnTo>
                  <a:lnTo>
                    <a:pt x="17005" y="53477"/>
                  </a:lnTo>
                  <a:lnTo>
                    <a:pt x="27841" y="55664"/>
                  </a:lnTo>
                  <a:lnTo>
                    <a:pt x="38675" y="53477"/>
                  </a:lnTo>
                  <a:lnTo>
                    <a:pt x="47522" y="47513"/>
                  </a:lnTo>
                  <a:lnTo>
                    <a:pt x="53486" y="38666"/>
                  </a:lnTo>
                  <a:lnTo>
                    <a:pt x="55673" y="27832"/>
                  </a:lnTo>
                  <a:lnTo>
                    <a:pt x="53486" y="16997"/>
                  </a:lnTo>
                  <a:lnTo>
                    <a:pt x="47522" y="8151"/>
                  </a:lnTo>
                  <a:lnTo>
                    <a:pt x="38675" y="2186"/>
                  </a:lnTo>
                  <a:lnTo>
                    <a:pt x="27841" y="0"/>
                  </a:lnTo>
                  <a:close/>
                </a:path>
              </a:pathLst>
            </a:custGeom>
            <a:solidFill>
              <a:srgbClr val="FFFFFF"/>
            </a:solidFill>
          </p:spPr>
          <p:txBody>
            <a:bodyPr wrap="square" lIns="0" tIns="0" rIns="0" bIns="0" rtlCol="0"/>
            <a:lstStyle/>
            <a:p>
              <a:endParaRPr/>
            </a:p>
          </p:txBody>
        </p:sp>
        <p:sp>
          <p:nvSpPr>
            <p:cNvPr id="20" name="object 20"/>
            <p:cNvSpPr/>
            <p:nvPr/>
          </p:nvSpPr>
          <p:spPr>
            <a:xfrm>
              <a:off x="2289192" y="283453"/>
              <a:ext cx="55880" cy="55880"/>
            </a:xfrm>
            <a:custGeom>
              <a:avLst/>
              <a:gdLst/>
              <a:ahLst/>
              <a:cxnLst/>
              <a:rect l="l" t="t" r="r" b="b"/>
              <a:pathLst>
                <a:path w="55880" h="55879">
                  <a:moveTo>
                    <a:pt x="55673" y="27832"/>
                  </a:moveTo>
                  <a:lnTo>
                    <a:pt x="53486" y="38666"/>
                  </a:lnTo>
                  <a:lnTo>
                    <a:pt x="47522" y="47513"/>
                  </a:lnTo>
                  <a:lnTo>
                    <a:pt x="38675" y="53477"/>
                  </a:lnTo>
                  <a:lnTo>
                    <a:pt x="27841" y="55664"/>
                  </a:lnTo>
                  <a:lnTo>
                    <a:pt x="17005" y="53477"/>
                  </a:lnTo>
                  <a:lnTo>
                    <a:pt x="8155" y="47513"/>
                  </a:lnTo>
                  <a:lnTo>
                    <a:pt x="2188" y="38666"/>
                  </a:lnTo>
                  <a:lnTo>
                    <a:pt x="0" y="27832"/>
                  </a:lnTo>
                  <a:lnTo>
                    <a:pt x="2188" y="16997"/>
                  </a:lnTo>
                  <a:lnTo>
                    <a:pt x="8155" y="8151"/>
                  </a:lnTo>
                  <a:lnTo>
                    <a:pt x="17005" y="2186"/>
                  </a:lnTo>
                  <a:lnTo>
                    <a:pt x="27841" y="0"/>
                  </a:lnTo>
                  <a:lnTo>
                    <a:pt x="38675" y="2186"/>
                  </a:lnTo>
                  <a:lnTo>
                    <a:pt x="47522" y="8151"/>
                  </a:lnTo>
                  <a:lnTo>
                    <a:pt x="53486" y="16997"/>
                  </a:lnTo>
                  <a:lnTo>
                    <a:pt x="55673" y="27832"/>
                  </a:lnTo>
                  <a:close/>
                </a:path>
              </a:pathLst>
            </a:custGeom>
            <a:ln w="3175">
              <a:solidFill>
                <a:srgbClr val="231F20"/>
              </a:solidFill>
            </a:ln>
          </p:spPr>
          <p:txBody>
            <a:bodyPr wrap="square" lIns="0" tIns="0" rIns="0" bIns="0" rtlCol="0"/>
            <a:lstStyle/>
            <a:p>
              <a:endParaRPr/>
            </a:p>
          </p:txBody>
        </p:sp>
        <p:sp>
          <p:nvSpPr>
            <p:cNvPr id="21" name="object 21"/>
            <p:cNvSpPr/>
            <p:nvPr/>
          </p:nvSpPr>
          <p:spPr>
            <a:xfrm>
              <a:off x="2289187" y="1156741"/>
              <a:ext cx="622300" cy="915035"/>
            </a:xfrm>
            <a:custGeom>
              <a:avLst/>
              <a:gdLst/>
              <a:ahLst/>
              <a:cxnLst/>
              <a:rect l="l" t="t" r="r" b="b"/>
              <a:pathLst>
                <a:path w="622300" h="915035">
                  <a:moveTo>
                    <a:pt x="55676" y="27825"/>
                  </a:moveTo>
                  <a:lnTo>
                    <a:pt x="53479" y="16992"/>
                  </a:lnTo>
                  <a:lnTo>
                    <a:pt x="47523" y="8140"/>
                  </a:lnTo>
                  <a:lnTo>
                    <a:pt x="38671" y="2184"/>
                  </a:lnTo>
                  <a:lnTo>
                    <a:pt x="27838" y="0"/>
                  </a:lnTo>
                  <a:lnTo>
                    <a:pt x="17005" y="2184"/>
                  </a:lnTo>
                  <a:lnTo>
                    <a:pt x="8153" y="8140"/>
                  </a:lnTo>
                  <a:lnTo>
                    <a:pt x="2184" y="16992"/>
                  </a:lnTo>
                  <a:lnTo>
                    <a:pt x="0" y="27825"/>
                  </a:lnTo>
                  <a:lnTo>
                    <a:pt x="2184" y="38658"/>
                  </a:lnTo>
                  <a:lnTo>
                    <a:pt x="8153" y="47510"/>
                  </a:lnTo>
                  <a:lnTo>
                    <a:pt x="17005" y="53467"/>
                  </a:lnTo>
                  <a:lnTo>
                    <a:pt x="27838" y="55664"/>
                  </a:lnTo>
                  <a:lnTo>
                    <a:pt x="38671" y="53467"/>
                  </a:lnTo>
                  <a:lnTo>
                    <a:pt x="47523" y="47510"/>
                  </a:lnTo>
                  <a:lnTo>
                    <a:pt x="53479" y="38658"/>
                  </a:lnTo>
                  <a:lnTo>
                    <a:pt x="55676" y="27825"/>
                  </a:lnTo>
                  <a:close/>
                </a:path>
                <a:path w="622300" h="915035">
                  <a:moveTo>
                    <a:pt x="622300" y="886675"/>
                  </a:moveTo>
                  <a:lnTo>
                    <a:pt x="620115" y="875842"/>
                  </a:lnTo>
                  <a:lnTo>
                    <a:pt x="614146" y="866990"/>
                  </a:lnTo>
                  <a:lnTo>
                    <a:pt x="605294" y="861021"/>
                  </a:lnTo>
                  <a:lnTo>
                    <a:pt x="594461" y="858837"/>
                  </a:lnTo>
                  <a:lnTo>
                    <a:pt x="583628" y="861021"/>
                  </a:lnTo>
                  <a:lnTo>
                    <a:pt x="574776" y="866990"/>
                  </a:lnTo>
                  <a:lnTo>
                    <a:pt x="568807" y="875842"/>
                  </a:lnTo>
                  <a:lnTo>
                    <a:pt x="566623" y="886675"/>
                  </a:lnTo>
                  <a:lnTo>
                    <a:pt x="568807" y="897509"/>
                  </a:lnTo>
                  <a:lnTo>
                    <a:pt x="574776" y="906348"/>
                  </a:lnTo>
                  <a:lnTo>
                    <a:pt x="583628" y="912317"/>
                  </a:lnTo>
                  <a:lnTo>
                    <a:pt x="594461" y="914501"/>
                  </a:lnTo>
                  <a:lnTo>
                    <a:pt x="605294" y="912317"/>
                  </a:lnTo>
                  <a:lnTo>
                    <a:pt x="614146" y="906348"/>
                  </a:lnTo>
                  <a:lnTo>
                    <a:pt x="620115" y="897509"/>
                  </a:lnTo>
                  <a:lnTo>
                    <a:pt x="622300" y="886675"/>
                  </a:lnTo>
                  <a:close/>
                </a:path>
              </a:pathLst>
            </a:custGeom>
            <a:solidFill>
              <a:srgbClr val="231F20"/>
            </a:solidFill>
          </p:spPr>
          <p:txBody>
            <a:bodyPr wrap="square" lIns="0" tIns="0" rIns="0" bIns="0" rtlCol="0"/>
            <a:lstStyle/>
            <a:p>
              <a:endParaRPr/>
            </a:p>
          </p:txBody>
        </p:sp>
      </p:grpSp>
      <p:sp>
        <p:nvSpPr>
          <p:cNvPr id="22" name="object 22"/>
          <p:cNvSpPr txBox="1"/>
          <p:nvPr/>
        </p:nvSpPr>
        <p:spPr>
          <a:xfrm>
            <a:off x="1527677" y="178871"/>
            <a:ext cx="1588770" cy="105410"/>
          </a:xfrm>
          <a:prstGeom prst="rect">
            <a:avLst/>
          </a:prstGeom>
        </p:spPr>
        <p:txBody>
          <a:bodyPr vert="horz" wrap="square" lIns="0" tIns="15875" rIns="0" bIns="0" rtlCol="0">
            <a:spAutoFit/>
          </a:bodyPr>
          <a:lstStyle/>
          <a:p>
            <a:pPr marL="38100">
              <a:lnSpc>
                <a:spcPct val="100000"/>
              </a:lnSpc>
              <a:spcBef>
                <a:spcPts val="125"/>
              </a:spcBef>
            </a:pPr>
            <a:r>
              <a:rPr sz="750" i="1" baseline="-11111" dirty="0">
                <a:solidFill>
                  <a:srgbClr val="231F20"/>
                </a:solidFill>
                <a:latin typeface="Arial"/>
                <a:cs typeface="Arial"/>
              </a:rPr>
              <a:t>Exit:</a:t>
            </a:r>
            <a:r>
              <a:rPr sz="750" i="1" spc="67" baseline="-11111" dirty="0">
                <a:solidFill>
                  <a:srgbClr val="231F20"/>
                </a:solidFill>
                <a:latin typeface="Arial"/>
                <a:cs typeface="Arial"/>
              </a:rPr>
              <a:t> </a:t>
            </a:r>
            <a:r>
              <a:rPr sz="750" i="1" baseline="-11111" dirty="0">
                <a:solidFill>
                  <a:srgbClr val="231F20"/>
                </a:solidFill>
                <a:latin typeface="Arial"/>
                <a:cs typeface="Arial"/>
              </a:rPr>
              <a:t>Disinvest</a:t>
            </a:r>
            <a:r>
              <a:rPr sz="750" i="1" spc="300" baseline="-11111" dirty="0">
                <a:solidFill>
                  <a:srgbClr val="231F20"/>
                </a:solidFill>
                <a:latin typeface="Arial"/>
                <a:cs typeface="Arial"/>
              </a:rPr>
              <a:t>  </a:t>
            </a:r>
            <a:r>
              <a:rPr sz="500" b="1" dirty="0">
                <a:solidFill>
                  <a:srgbClr val="231F20"/>
                </a:solidFill>
                <a:latin typeface="Arial"/>
                <a:cs typeface="Arial"/>
              </a:rPr>
              <a:t>Parliamentarians</a:t>
            </a:r>
            <a:r>
              <a:rPr sz="500" b="1" spc="195" dirty="0">
                <a:solidFill>
                  <a:srgbClr val="231F20"/>
                </a:solidFill>
                <a:latin typeface="Arial"/>
                <a:cs typeface="Arial"/>
              </a:rPr>
              <a:t>  </a:t>
            </a:r>
            <a:r>
              <a:rPr sz="500" i="1" dirty="0">
                <a:solidFill>
                  <a:srgbClr val="231F20"/>
                </a:solidFill>
                <a:latin typeface="Arial"/>
                <a:cs typeface="Arial"/>
              </a:rPr>
              <a:t>Loyalty:</a:t>
            </a:r>
            <a:r>
              <a:rPr sz="500" i="1" spc="55" dirty="0">
                <a:solidFill>
                  <a:srgbClr val="231F20"/>
                </a:solidFill>
                <a:latin typeface="Arial"/>
                <a:cs typeface="Arial"/>
              </a:rPr>
              <a:t> </a:t>
            </a:r>
            <a:r>
              <a:rPr sz="500" i="1" spc="-10" dirty="0">
                <a:solidFill>
                  <a:srgbClr val="231F20"/>
                </a:solidFill>
                <a:latin typeface="Arial"/>
                <a:cs typeface="Arial"/>
              </a:rPr>
              <a:t>Invest</a:t>
            </a:r>
            <a:endParaRPr sz="500" dirty="0">
              <a:latin typeface="Arial"/>
              <a:cs typeface="Arial"/>
            </a:endParaRPr>
          </a:p>
        </p:txBody>
      </p:sp>
    </p:spTree>
  </p:cSld>
  <p:clrMapOvr>
    <a:masterClrMapping/>
  </p:clrMapOvr>
  <p:transition>
    <p:cut/>
  </p:transition>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87907"/>
            <a:ext cx="3739515"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The Crown was dependent on economic elites for tax revenue in both England and France.</a:t>
            </a:r>
          </a:p>
        </p:txBody>
      </p:sp>
      <p:sp>
        <p:nvSpPr>
          <p:cNvPr id="3" name="object 3"/>
          <p:cNvSpPr txBox="1"/>
          <p:nvPr/>
        </p:nvSpPr>
        <p:spPr>
          <a:xfrm>
            <a:off x="347294" y="1292045"/>
            <a:ext cx="3912870" cy="1249445"/>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However, economic development had given the English economic elites more mobile assets and hence more credible exit options than their French counterparts.</a:t>
            </a:r>
            <a:endParaRPr sz="1100">
              <a:latin typeface="+mn-lt"/>
              <a:cs typeface="Arial MT"/>
            </a:endParaRPr>
          </a:p>
          <a:p>
            <a:pPr>
              <a:lnSpc>
                <a:spcPct val="100000"/>
              </a:lnSpc>
            </a:pPr>
            <a:endParaRPr sz="1100">
              <a:latin typeface="+mn-lt"/>
              <a:cs typeface="Arial MT"/>
            </a:endParaRPr>
          </a:p>
          <a:p>
            <a:pPr>
              <a:lnSpc>
                <a:spcPct val="100000"/>
              </a:lnSpc>
              <a:spcBef>
                <a:spcPts val="305"/>
              </a:spcBef>
            </a:pPr>
            <a:endParaRPr sz="1100">
              <a:latin typeface="+mn-lt"/>
              <a:cs typeface="Arial MT"/>
            </a:endParaRPr>
          </a:p>
          <a:p>
            <a:pPr marL="12700" marR="263525">
              <a:lnSpc>
                <a:spcPct val="102699"/>
              </a:lnSpc>
            </a:pPr>
            <a:r>
              <a:rPr sz="1100" dirty="0">
                <a:latin typeface="+mn-lt"/>
                <a:cs typeface="Arial MT"/>
              </a:rPr>
              <a:t>This meant that the English Crown was forced to bargain with their economic elites whereas the French Crown was not.</a:t>
            </a:r>
            <a:endParaRPr sz="1100">
              <a:latin typeface="+mn-lt"/>
              <a:cs typeface="Arial MT"/>
            </a:endParaRPr>
          </a:p>
        </p:txBody>
      </p:sp>
    </p:spTree>
  </p:cSld>
  <p:clrMapOvr>
    <a:masterClrMapping/>
  </p:clrMapOvr>
  <p:transition>
    <p:cut/>
  </p:transition>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548486"/>
            <a:ext cx="2404745"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Summary of Outcomes in the EVL Game</a:t>
            </a:r>
          </a:p>
        </p:txBody>
      </p:sp>
      <p:graphicFrame>
        <p:nvGraphicFramePr>
          <p:cNvPr id="3" name="object 3"/>
          <p:cNvGraphicFramePr>
            <a:graphicFrameLocks noGrp="1"/>
          </p:cNvGraphicFramePr>
          <p:nvPr>
            <p:extLst>
              <p:ext uri="{D42A27DB-BD31-4B8C-83A1-F6EECF244321}">
                <p14:modId xmlns:p14="http://schemas.microsoft.com/office/powerpoint/2010/main" val="1800396399"/>
              </p:ext>
            </p:extLst>
          </p:nvPr>
        </p:nvGraphicFramePr>
        <p:xfrm>
          <a:off x="314378" y="1093612"/>
          <a:ext cx="4080510" cy="1444624"/>
        </p:xfrm>
        <a:graphic>
          <a:graphicData uri="http://schemas.openxmlformats.org/drawingml/2006/table">
            <a:tbl>
              <a:tblPr firstRow="1" bandRow="1">
                <a:tableStyleId>{2D5ABB26-0587-4C30-8999-92F81FD0307C}</a:tableStyleId>
              </a:tblPr>
              <a:tblGrid>
                <a:gridCol w="1372235">
                  <a:extLst>
                    <a:ext uri="{9D8B030D-6E8A-4147-A177-3AD203B41FA5}">
                      <a16:colId xmlns:a16="http://schemas.microsoft.com/office/drawing/2014/main" val="20000"/>
                    </a:ext>
                  </a:extLst>
                </a:gridCol>
                <a:gridCol w="1485265">
                  <a:extLst>
                    <a:ext uri="{9D8B030D-6E8A-4147-A177-3AD203B41FA5}">
                      <a16:colId xmlns:a16="http://schemas.microsoft.com/office/drawing/2014/main" val="20001"/>
                    </a:ext>
                  </a:extLst>
                </a:gridCol>
                <a:gridCol w="1223010">
                  <a:extLst>
                    <a:ext uri="{9D8B030D-6E8A-4147-A177-3AD203B41FA5}">
                      <a16:colId xmlns:a16="http://schemas.microsoft.com/office/drawing/2014/main" val="20002"/>
                    </a:ext>
                  </a:extLst>
                </a:gridCol>
              </a:tblGrid>
              <a:tr h="205740">
                <a:tc>
                  <a:txBody>
                    <a:bodyPr/>
                    <a:lstStyle/>
                    <a:p>
                      <a:pPr>
                        <a:lnSpc>
                          <a:spcPct val="100000"/>
                        </a:lnSpc>
                      </a:pPr>
                      <a:endParaRPr sz="700">
                        <a:latin typeface="Times New Roman"/>
                        <a:cs typeface="Times New Roman"/>
                      </a:endParaRPr>
                    </a:p>
                  </a:txBody>
                  <a:tcPr marL="0" marR="0" marT="0" marB="0">
                    <a:lnR w="12700">
                      <a:solidFill>
                        <a:srgbClr val="FFFFFF"/>
                      </a:solidFill>
                      <a:prstDash val="solid"/>
                    </a:lnR>
                    <a:lnB w="12700">
                      <a:solidFill>
                        <a:srgbClr val="FFFFFF"/>
                      </a:solidFill>
                      <a:prstDash val="solid"/>
                    </a:lnB>
                    <a:solidFill>
                      <a:srgbClr val="6D6E71"/>
                    </a:solidFill>
                  </a:tcPr>
                </a:tc>
                <a:tc gridSpan="2">
                  <a:txBody>
                    <a:bodyPr/>
                    <a:lstStyle/>
                    <a:p>
                      <a:pPr algn="ctr">
                        <a:lnSpc>
                          <a:spcPct val="100000"/>
                        </a:lnSpc>
                        <a:spcBef>
                          <a:spcPts val="330"/>
                        </a:spcBef>
                      </a:pPr>
                      <a:r>
                        <a:rPr sz="750" b="1" spc="-10" dirty="0">
                          <a:solidFill>
                            <a:srgbClr val="FFFFFF"/>
                          </a:solidFill>
                          <a:latin typeface="Arial"/>
                          <a:cs typeface="Arial"/>
                        </a:rPr>
                        <a:t>Crown</a:t>
                      </a:r>
                      <a:endParaRPr sz="750">
                        <a:latin typeface="Arial"/>
                        <a:cs typeface="Arial"/>
                      </a:endParaRPr>
                    </a:p>
                  </a:txBody>
                  <a:tcPr marL="0" marR="0" marT="41910" marB="0">
                    <a:lnL w="12700">
                      <a:solidFill>
                        <a:srgbClr val="FFFFFF"/>
                      </a:solidFill>
                      <a:prstDash val="solid"/>
                    </a:lnL>
                    <a:lnB w="12700">
                      <a:solidFill>
                        <a:srgbClr val="FFFFFF"/>
                      </a:solidFill>
                      <a:prstDash val="solid"/>
                    </a:lnB>
                    <a:solidFill>
                      <a:srgbClr val="6D6E71"/>
                    </a:solidFill>
                  </a:tcPr>
                </a:tc>
                <a:tc hMerge="1">
                  <a:txBody>
                    <a:bodyPr/>
                    <a:lstStyle/>
                    <a:p>
                      <a:endParaRPr/>
                    </a:p>
                  </a:txBody>
                  <a:tcPr marL="0" marR="0" marT="0" marB="0"/>
                </a:tc>
                <a:extLst>
                  <a:ext uri="{0D108BD9-81ED-4DB2-BD59-A6C34878D82A}">
                    <a16:rowId xmlns:a16="http://schemas.microsoft.com/office/drawing/2014/main" val="10000"/>
                  </a:ext>
                </a:extLst>
              </a:tr>
              <a:tr h="347980">
                <a:tc>
                  <a:txBody>
                    <a:bodyPr/>
                    <a:lstStyle/>
                    <a:p>
                      <a:pPr>
                        <a:lnSpc>
                          <a:spcPct val="100000"/>
                        </a:lnSpc>
                        <a:spcBef>
                          <a:spcPts val="590"/>
                        </a:spcBef>
                      </a:pPr>
                      <a:endParaRPr sz="750">
                        <a:latin typeface="Times New Roman"/>
                        <a:cs typeface="Times New Roman"/>
                      </a:endParaRPr>
                    </a:p>
                    <a:p>
                      <a:pPr marL="67945">
                        <a:lnSpc>
                          <a:spcPct val="100000"/>
                        </a:lnSpc>
                      </a:pPr>
                      <a:r>
                        <a:rPr sz="750" b="1" spc="-10" dirty="0">
                          <a:solidFill>
                            <a:srgbClr val="FFFFFF"/>
                          </a:solidFill>
                          <a:latin typeface="Arial"/>
                          <a:cs typeface="Arial"/>
                        </a:rPr>
                        <a:t>Parliamentarians</a:t>
                      </a:r>
                      <a:endParaRPr sz="750">
                        <a:latin typeface="Arial"/>
                        <a:cs typeface="Arial"/>
                      </a:endParaRPr>
                    </a:p>
                  </a:txBody>
                  <a:tcPr marL="0" marR="0" marT="74930" marB="0">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marL="68580">
                        <a:lnSpc>
                          <a:spcPct val="100000"/>
                        </a:lnSpc>
                        <a:spcBef>
                          <a:spcPts val="375"/>
                        </a:spcBef>
                      </a:pPr>
                      <a:r>
                        <a:rPr sz="750" b="1" spc="-10" dirty="0">
                          <a:solidFill>
                            <a:srgbClr val="FFFFFF"/>
                          </a:solidFill>
                          <a:latin typeface="Arial"/>
                          <a:cs typeface="Arial"/>
                        </a:rPr>
                        <a:t>Is</a:t>
                      </a:r>
                      <a:r>
                        <a:rPr sz="750" b="1" spc="-65" dirty="0">
                          <a:solidFill>
                            <a:srgbClr val="FFFFFF"/>
                          </a:solidFill>
                          <a:latin typeface="Arial"/>
                          <a:cs typeface="Arial"/>
                        </a:rPr>
                        <a:t> </a:t>
                      </a:r>
                      <a:r>
                        <a:rPr sz="750" b="1" spc="-10" dirty="0">
                          <a:solidFill>
                            <a:srgbClr val="FFFFFF"/>
                          </a:solidFill>
                          <a:latin typeface="Arial"/>
                          <a:cs typeface="Arial"/>
                        </a:rPr>
                        <a:t>autonomous</a:t>
                      </a:r>
                      <a:endParaRPr sz="750" dirty="0">
                        <a:latin typeface="Arial"/>
                        <a:cs typeface="Arial"/>
                      </a:endParaRPr>
                    </a:p>
                    <a:p>
                      <a:pPr marL="68580">
                        <a:lnSpc>
                          <a:spcPct val="100000"/>
                        </a:lnSpc>
                        <a:spcBef>
                          <a:spcPts val="180"/>
                        </a:spcBef>
                      </a:pPr>
                      <a:r>
                        <a:rPr sz="900" b="1" i="1" dirty="0">
                          <a:solidFill>
                            <a:srgbClr val="FFFFFF"/>
                          </a:solidFill>
                          <a:latin typeface="+mn-lt"/>
                          <a:cs typeface="Comic Sans MS"/>
                        </a:rPr>
                        <a:t>L</a:t>
                      </a:r>
                      <a:r>
                        <a:rPr lang="en-US" sz="900" b="1" i="1" dirty="0">
                          <a:solidFill>
                            <a:srgbClr val="FFFFFF"/>
                          </a:solidFill>
                          <a:latin typeface="+mn-lt"/>
                          <a:cs typeface="Comic Sans MS"/>
                        </a:rPr>
                        <a:t> </a:t>
                      </a:r>
                      <a:r>
                        <a:rPr sz="900" b="1" i="1" spc="-175" dirty="0">
                          <a:solidFill>
                            <a:srgbClr val="FFFFFF"/>
                          </a:solidFill>
                          <a:latin typeface="+mn-lt"/>
                          <a:cs typeface="Comic Sans MS"/>
                        </a:rPr>
                        <a:t> </a:t>
                      </a:r>
                      <a:r>
                        <a:rPr sz="900" b="1" spc="-35" dirty="0">
                          <a:solidFill>
                            <a:srgbClr val="FFFFFF"/>
                          </a:solidFill>
                          <a:latin typeface="+mn-lt"/>
                          <a:cs typeface="Arial"/>
                        </a:rPr>
                        <a:t>&lt;</a:t>
                      </a:r>
                      <a:r>
                        <a:rPr lang="en-US" sz="900" b="1" spc="-55" dirty="0">
                          <a:solidFill>
                            <a:srgbClr val="FFFFFF"/>
                          </a:solidFill>
                          <a:latin typeface="+mn-lt"/>
                          <a:cs typeface="Arial"/>
                        </a:rPr>
                        <a:t> </a:t>
                      </a:r>
                      <a:r>
                        <a:rPr sz="900" b="1" spc="-50" dirty="0">
                          <a:solidFill>
                            <a:srgbClr val="FFFFFF"/>
                          </a:solidFill>
                          <a:latin typeface="+mn-lt"/>
                          <a:cs typeface="Arial"/>
                        </a:rPr>
                        <a:t>1</a:t>
                      </a:r>
                      <a:endParaRPr sz="900" dirty="0">
                        <a:latin typeface="+mn-lt"/>
                        <a:cs typeface="Arial"/>
                      </a:endParaRPr>
                    </a:p>
                  </a:txBody>
                  <a:tcPr marL="0" marR="0" marT="4762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marL="68580">
                        <a:lnSpc>
                          <a:spcPct val="100000"/>
                        </a:lnSpc>
                        <a:spcBef>
                          <a:spcPts val="375"/>
                        </a:spcBef>
                      </a:pPr>
                      <a:r>
                        <a:rPr sz="750" b="1" spc="-10" dirty="0">
                          <a:solidFill>
                            <a:srgbClr val="FFFFFF"/>
                          </a:solidFill>
                          <a:latin typeface="Arial"/>
                          <a:cs typeface="Arial"/>
                        </a:rPr>
                        <a:t>Is</a:t>
                      </a:r>
                      <a:r>
                        <a:rPr sz="750" b="1" spc="-65" dirty="0">
                          <a:solidFill>
                            <a:srgbClr val="FFFFFF"/>
                          </a:solidFill>
                          <a:latin typeface="Arial"/>
                          <a:cs typeface="Arial"/>
                        </a:rPr>
                        <a:t> </a:t>
                      </a:r>
                      <a:r>
                        <a:rPr sz="750" b="1" spc="-10" dirty="0">
                          <a:solidFill>
                            <a:srgbClr val="FFFFFF"/>
                          </a:solidFill>
                          <a:latin typeface="Arial"/>
                          <a:cs typeface="Arial"/>
                        </a:rPr>
                        <a:t>dependent</a:t>
                      </a:r>
                      <a:endParaRPr sz="750" dirty="0">
                        <a:latin typeface="Arial"/>
                        <a:cs typeface="Arial"/>
                      </a:endParaRPr>
                    </a:p>
                    <a:p>
                      <a:pPr marL="68580">
                        <a:lnSpc>
                          <a:spcPct val="100000"/>
                        </a:lnSpc>
                        <a:spcBef>
                          <a:spcPts val="180"/>
                        </a:spcBef>
                      </a:pPr>
                      <a:r>
                        <a:rPr sz="900" b="1" i="1" dirty="0">
                          <a:solidFill>
                            <a:srgbClr val="FFFFFF"/>
                          </a:solidFill>
                          <a:latin typeface="+mn-lt"/>
                          <a:cs typeface="Comic Sans MS"/>
                        </a:rPr>
                        <a:t>L</a:t>
                      </a:r>
                      <a:r>
                        <a:rPr lang="en-US" sz="900" b="1" i="1" dirty="0">
                          <a:solidFill>
                            <a:srgbClr val="FFFFFF"/>
                          </a:solidFill>
                          <a:latin typeface="+mn-lt"/>
                          <a:cs typeface="Comic Sans MS"/>
                        </a:rPr>
                        <a:t> </a:t>
                      </a:r>
                      <a:r>
                        <a:rPr sz="900" b="1" i="1" spc="-175" dirty="0">
                          <a:solidFill>
                            <a:srgbClr val="FFFFFF"/>
                          </a:solidFill>
                          <a:latin typeface="+mn-lt"/>
                          <a:cs typeface="Comic Sans MS"/>
                        </a:rPr>
                        <a:t> </a:t>
                      </a:r>
                      <a:r>
                        <a:rPr sz="900" b="1" spc="-35" dirty="0">
                          <a:solidFill>
                            <a:srgbClr val="FFFFFF"/>
                          </a:solidFill>
                          <a:latin typeface="+mn-lt"/>
                          <a:cs typeface="Arial"/>
                        </a:rPr>
                        <a:t>&gt;</a:t>
                      </a:r>
                      <a:r>
                        <a:rPr sz="900" b="1" spc="-55" dirty="0">
                          <a:solidFill>
                            <a:srgbClr val="FFFFFF"/>
                          </a:solidFill>
                          <a:latin typeface="+mn-lt"/>
                          <a:cs typeface="Arial"/>
                        </a:rPr>
                        <a:t> </a:t>
                      </a:r>
                      <a:r>
                        <a:rPr sz="900" b="1" spc="-50" dirty="0">
                          <a:solidFill>
                            <a:srgbClr val="FFFFFF"/>
                          </a:solidFill>
                          <a:latin typeface="+mn-lt"/>
                          <a:cs typeface="Arial"/>
                        </a:rPr>
                        <a:t>1</a:t>
                      </a:r>
                      <a:endParaRPr sz="900" dirty="0">
                        <a:latin typeface="+mn-lt"/>
                        <a:cs typeface="Arial"/>
                      </a:endParaRPr>
                    </a:p>
                  </a:txBody>
                  <a:tcPr marL="0" marR="0" marT="47625" marB="0">
                    <a:lnL w="12700">
                      <a:solidFill>
                        <a:srgbClr val="FFFFFF"/>
                      </a:solidFill>
                      <a:prstDash val="solid"/>
                    </a:lnL>
                    <a:lnT w="12700">
                      <a:solidFill>
                        <a:srgbClr val="FFFFFF"/>
                      </a:solidFill>
                      <a:prstDash val="solid"/>
                    </a:lnT>
                    <a:lnB w="12700">
                      <a:solidFill>
                        <a:srgbClr val="FFFFFF"/>
                      </a:solidFill>
                      <a:prstDash val="solid"/>
                    </a:lnB>
                    <a:solidFill>
                      <a:srgbClr val="6D6E71"/>
                    </a:solidFill>
                  </a:tcPr>
                </a:tc>
                <a:extLst>
                  <a:ext uri="{0D108BD9-81ED-4DB2-BD59-A6C34878D82A}">
                    <a16:rowId xmlns:a16="http://schemas.microsoft.com/office/drawing/2014/main" val="10001"/>
                  </a:ext>
                </a:extLst>
              </a:tr>
              <a:tr h="448309">
                <a:tc>
                  <a:txBody>
                    <a:bodyPr/>
                    <a:lstStyle/>
                    <a:p>
                      <a:pPr marL="67945" marR="313055">
                        <a:lnSpc>
                          <a:spcPct val="121200"/>
                        </a:lnSpc>
                        <a:spcBef>
                          <a:spcPts val="285"/>
                        </a:spcBef>
                      </a:pPr>
                      <a:r>
                        <a:rPr sz="650" spc="-20" dirty="0">
                          <a:solidFill>
                            <a:srgbClr val="231F20"/>
                          </a:solidFill>
                          <a:latin typeface="Arial MT"/>
                          <a:cs typeface="Arial MT"/>
                        </a:rPr>
                        <a:t>Have</a:t>
                      </a:r>
                      <a:r>
                        <a:rPr sz="650" spc="10" dirty="0">
                          <a:solidFill>
                            <a:srgbClr val="231F20"/>
                          </a:solidFill>
                          <a:latin typeface="Arial MT"/>
                          <a:cs typeface="Arial MT"/>
                        </a:rPr>
                        <a:t> </a:t>
                      </a:r>
                      <a:r>
                        <a:rPr sz="650" spc="-20" dirty="0">
                          <a:solidFill>
                            <a:srgbClr val="231F20"/>
                          </a:solidFill>
                          <a:latin typeface="Arial MT"/>
                          <a:cs typeface="Arial MT"/>
                        </a:rPr>
                        <a:t>a</a:t>
                      </a:r>
                      <a:r>
                        <a:rPr sz="650" spc="10" dirty="0">
                          <a:solidFill>
                            <a:srgbClr val="231F20"/>
                          </a:solidFill>
                          <a:latin typeface="Arial MT"/>
                          <a:cs typeface="Arial MT"/>
                        </a:rPr>
                        <a:t> </a:t>
                      </a:r>
                      <a:r>
                        <a:rPr sz="650" dirty="0">
                          <a:solidFill>
                            <a:srgbClr val="231F20"/>
                          </a:solidFill>
                          <a:latin typeface="Arial MT"/>
                          <a:cs typeface="Arial MT"/>
                        </a:rPr>
                        <a:t>credible</a:t>
                      </a:r>
                      <a:r>
                        <a:rPr sz="650" spc="10" dirty="0">
                          <a:solidFill>
                            <a:srgbClr val="231F20"/>
                          </a:solidFill>
                          <a:latin typeface="Arial MT"/>
                          <a:cs typeface="Arial MT"/>
                        </a:rPr>
                        <a:t> </a:t>
                      </a:r>
                      <a:r>
                        <a:rPr sz="650" dirty="0">
                          <a:solidFill>
                            <a:srgbClr val="231F20"/>
                          </a:solidFill>
                          <a:latin typeface="Arial MT"/>
                          <a:cs typeface="Arial MT"/>
                        </a:rPr>
                        <a:t>exit</a:t>
                      </a:r>
                      <a:r>
                        <a:rPr sz="650" spc="10" dirty="0">
                          <a:solidFill>
                            <a:srgbClr val="231F20"/>
                          </a:solidFill>
                          <a:latin typeface="Arial MT"/>
                          <a:cs typeface="Arial MT"/>
                        </a:rPr>
                        <a:t> </a:t>
                      </a:r>
                      <a:r>
                        <a:rPr sz="650" spc="-10" dirty="0">
                          <a:solidFill>
                            <a:srgbClr val="231F20"/>
                          </a:solidFill>
                          <a:latin typeface="Arial MT"/>
                          <a:cs typeface="Arial MT"/>
                        </a:rPr>
                        <a:t>threat</a:t>
                      </a:r>
                      <a:r>
                        <a:rPr sz="650" spc="500" dirty="0">
                          <a:solidFill>
                            <a:srgbClr val="231F20"/>
                          </a:solidFill>
                          <a:latin typeface="Arial MT"/>
                          <a:cs typeface="Arial MT"/>
                        </a:rPr>
                        <a:t> </a:t>
                      </a:r>
                      <a:r>
                        <a:rPr sz="650" dirty="0">
                          <a:solidFill>
                            <a:srgbClr val="231F20"/>
                          </a:solidFill>
                          <a:latin typeface="Arial MT"/>
                          <a:cs typeface="Arial MT"/>
                        </a:rPr>
                        <a:t>(mobile</a:t>
                      </a:r>
                      <a:r>
                        <a:rPr sz="650" spc="-10" dirty="0">
                          <a:solidFill>
                            <a:srgbClr val="231F20"/>
                          </a:solidFill>
                          <a:latin typeface="Arial MT"/>
                          <a:cs typeface="Arial MT"/>
                        </a:rPr>
                        <a:t> </a:t>
                      </a:r>
                      <a:r>
                        <a:rPr sz="650" dirty="0">
                          <a:solidFill>
                            <a:srgbClr val="231F20"/>
                          </a:solidFill>
                          <a:latin typeface="Arial MT"/>
                          <a:cs typeface="Arial MT"/>
                        </a:rPr>
                        <a:t>assets)</a:t>
                      </a:r>
                      <a:r>
                        <a:rPr sz="650" spc="-10" dirty="0">
                          <a:solidFill>
                            <a:srgbClr val="231F20"/>
                          </a:solidFill>
                          <a:latin typeface="Arial MT"/>
                          <a:cs typeface="Arial MT"/>
                        </a:rPr>
                        <a:t> </a:t>
                      </a:r>
                      <a:r>
                        <a:rPr sz="650" i="1" dirty="0">
                          <a:solidFill>
                            <a:srgbClr val="231F20"/>
                          </a:solidFill>
                          <a:latin typeface="Cambria"/>
                          <a:cs typeface="Cambria"/>
                        </a:rPr>
                        <a:t>E</a:t>
                      </a:r>
                      <a:r>
                        <a:rPr sz="650" i="1" spc="30" dirty="0">
                          <a:solidFill>
                            <a:srgbClr val="231F20"/>
                          </a:solidFill>
                          <a:latin typeface="Cambria"/>
                          <a:cs typeface="Cambria"/>
                        </a:rPr>
                        <a:t> </a:t>
                      </a:r>
                      <a:r>
                        <a:rPr sz="650" spc="-30" dirty="0">
                          <a:solidFill>
                            <a:srgbClr val="231F20"/>
                          </a:solidFill>
                          <a:latin typeface="Arial MT"/>
                          <a:cs typeface="Arial MT"/>
                        </a:rPr>
                        <a:t>&gt;</a:t>
                      </a:r>
                      <a:r>
                        <a:rPr sz="650" spc="-10" dirty="0">
                          <a:solidFill>
                            <a:srgbClr val="231F20"/>
                          </a:solidFill>
                          <a:latin typeface="Arial MT"/>
                          <a:cs typeface="Arial MT"/>
                        </a:rPr>
                        <a:t> </a:t>
                      </a:r>
                      <a:r>
                        <a:rPr sz="650" spc="-50" dirty="0">
                          <a:solidFill>
                            <a:srgbClr val="231F20"/>
                          </a:solidFill>
                          <a:latin typeface="Arial MT"/>
                          <a:cs typeface="Arial MT"/>
                        </a:rPr>
                        <a:t>0</a:t>
                      </a:r>
                      <a:endParaRPr sz="650">
                        <a:latin typeface="Arial MT"/>
                        <a:cs typeface="Arial MT"/>
                      </a:endParaRPr>
                    </a:p>
                  </a:txBody>
                  <a:tcPr marL="0" marR="0" marT="3619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7945" marR="166370">
                        <a:lnSpc>
                          <a:spcPct val="121200"/>
                        </a:lnSpc>
                        <a:spcBef>
                          <a:spcPts val="285"/>
                        </a:spcBef>
                      </a:pPr>
                      <a:r>
                        <a:rPr sz="650" dirty="0">
                          <a:solidFill>
                            <a:srgbClr val="231F20"/>
                          </a:solidFill>
                          <a:latin typeface="Arial MT"/>
                          <a:cs typeface="Arial MT"/>
                        </a:rPr>
                        <a:t>Poor</a:t>
                      </a:r>
                      <a:r>
                        <a:rPr sz="650" spc="15" dirty="0">
                          <a:solidFill>
                            <a:srgbClr val="231F20"/>
                          </a:solidFill>
                          <a:latin typeface="Arial MT"/>
                          <a:cs typeface="Arial MT"/>
                        </a:rPr>
                        <a:t> </a:t>
                      </a:r>
                      <a:r>
                        <a:rPr sz="650" spc="10" dirty="0">
                          <a:solidFill>
                            <a:srgbClr val="231F20"/>
                          </a:solidFill>
                          <a:latin typeface="Arial MT"/>
                          <a:cs typeface="Arial MT"/>
                        </a:rPr>
                        <a:t>dictatorship</a:t>
                      </a:r>
                      <a:r>
                        <a:rPr sz="650" spc="20" dirty="0">
                          <a:solidFill>
                            <a:srgbClr val="231F20"/>
                          </a:solidFill>
                          <a:latin typeface="Arial MT"/>
                          <a:cs typeface="Arial MT"/>
                        </a:rPr>
                        <a:t> </a:t>
                      </a:r>
                      <a:r>
                        <a:rPr sz="650" spc="-10" dirty="0">
                          <a:solidFill>
                            <a:srgbClr val="231F20"/>
                          </a:solidFill>
                          <a:latin typeface="Arial MT"/>
                          <a:cs typeface="Arial MT"/>
                        </a:rPr>
                        <a:t>(unconstrained</a:t>
                      </a:r>
                      <a:r>
                        <a:rPr sz="650" spc="500" dirty="0">
                          <a:solidFill>
                            <a:srgbClr val="231F20"/>
                          </a:solidFill>
                          <a:latin typeface="Arial MT"/>
                          <a:cs typeface="Arial MT"/>
                        </a:rPr>
                        <a:t> </a:t>
                      </a:r>
                      <a:r>
                        <a:rPr sz="650" dirty="0">
                          <a:solidFill>
                            <a:srgbClr val="231F20"/>
                          </a:solidFill>
                          <a:latin typeface="Arial MT"/>
                          <a:cs typeface="Arial MT"/>
                        </a:rPr>
                        <a:t>state,</a:t>
                      </a:r>
                      <a:r>
                        <a:rPr sz="650" spc="50" dirty="0">
                          <a:solidFill>
                            <a:srgbClr val="231F20"/>
                          </a:solidFill>
                          <a:latin typeface="Arial MT"/>
                          <a:cs typeface="Arial MT"/>
                        </a:rPr>
                        <a:t> </a:t>
                      </a:r>
                      <a:r>
                        <a:rPr sz="650" dirty="0">
                          <a:solidFill>
                            <a:srgbClr val="231F20"/>
                          </a:solidFill>
                          <a:latin typeface="Arial MT"/>
                          <a:cs typeface="Arial MT"/>
                        </a:rPr>
                        <a:t>stagnant</a:t>
                      </a:r>
                      <a:r>
                        <a:rPr sz="650" spc="55" dirty="0">
                          <a:solidFill>
                            <a:srgbClr val="231F20"/>
                          </a:solidFill>
                          <a:latin typeface="Arial MT"/>
                          <a:cs typeface="Arial MT"/>
                        </a:rPr>
                        <a:t> </a:t>
                      </a:r>
                      <a:r>
                        <a:rPr sz="650" spc="-10" dirty="0">
                          <a:solidFill>
                            <a:srgbClr val="231F20"/>
                          </a:solidFill>
                          <a:latin typeface="Arial MT"/>
                          <a:cs typeface="Arial MT"/>
                        </a:rPr>
                        <a:t>economy)</a:t>
                      </a:r>
                      <a:endParaRPr sz="650">
                        <a:latin typeface="Arial MT"/>
                        <a:cs typeface="Arial MT"/>
                      </a:endParaRPr>
                    </a:p>
                  </a:txBody>
                  <a:tcPr marL="0" marR="0" marT="3619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7945" marR="114935">
                        <a:lnSpc>
                          <a:spcPct val="121200"/>
                        </a:lnSpc>
                        <a:spcBef>
                          <a:spcPts val="285"/>
                        </a:spcBef>
                      </a:pPr>
                      <a:r>
                        <a:rPr sz="650" dirty="0">
                          <a:solidFill>
                            <a:srgbClr val="231F20"/>
                          </a:solidFill>
                          <a:latin typeface="Arial MT"/>
                          <a:cs typeface="Arial MT"/>
                        </a:rPr>
                        <a:t>Rich</a:t>
                      </a:r>
                      <a:r>
                        <a:rPr sz="650" spc="-45" dirty="0">
                          <a:solidFill>
                            <a:srgbClr val="231F20"/>
                          </a:solidFill>
                          <a:latin typeface="Arial MT"/>
                          <a:cs typeface="Arial MT"/>
                        </a:rPr>
                        <a:t> </a:t>
                      </a:r>
                      <a:r>
                        <a:rPr sz="650" spc="-10" dirty="0">
                          <a:solidFill>
                            <a:srgbClr val="231F20"/>
                          </a:solidFill>
                          <a:latin typeface="Arial MT"/>
                          <a:cs typeface="Arial MT"/>
                        </a:rPr>
                        <a:t>democracy</a:t>
                      </a:r>
                      <a:r>
                        <a:rPr sz="650" spc="500" dirty="0">
                          <a:solidFill>
                            <a:srgbClr val="231F20"/>
                          </a:solidFill>
                          <a:latin typeface="Arial MT"/>
                          <a:cs typeface="Arial MT"/>
                        </a:rPr>
                        <a:t> </a:t>
                      </a:r>
                      <a:r>
                        <a:rPr sz="650" dirty="0">
                          <a:solidFill>
                            <a:srgbClr val="231F20"/>
                          </a:solidFill>
                          <a:latin typeface="Arial MT"/>
                          <a:cs typeface="Arial MT"/>
                        </a:rPr>
                        <a:t>(constrained</a:t>
                      </a:r>
                      <a:r>
                        <a:rPr sz="650" spc="65" dirty="0">
                          <a:solidFill>
                            <a:srgbClr val="231F20"/>
                          </a:solidFill>
                          <a:latin typeface="Arial MT"/>
                          <a:cs typeface="Arial MT"/>
                        </a:rPr>
                        <a:t> </a:t>
                      </a:r>
                      <a:r>
                        <a:rPr sz="650" dirty="0">
                          <a:solidFill>
                            <a:srgbClr val="231F20"/>
                          </a:solidFill>
                          <a:latin typeface="Arial MT"/>
                          <a:cs typeface="Arial MT"/>
                        </a:rPr>
                        <a:t>state,</a:t>
                      </a:r>
                      <a:r>
                        <a:rPr sz="650" spc="65" dirty="0">
                          <a:solidFill>
                            <a:srgbClr val="231F20"/>
                          </a:solidFill>
                          <a:latin typeface="Arial MT"/>
                          <a:cs typeface="Arial MT"/>
                        </a:rPr>
                        <a:t> </a:t>
                      </a:r>
                      <a:r>
                        <a:rPr sz="650" spc="-10" dirty="0">
                          <a:solidFill>
                            <a:srgbClr val="231F20"/>
                          </a:solidFill>
                          <a:latin typeface="Arial MT"/>
                          <a:cs typeface="Arial MT"/>
                        </a:rPr>
                        <a:t>growing</a:t>
                      </a:r>
                      <a:r>
                        <a:rPr sz="650" spc="500" dirty="0">
                          <a:solidFill>
                            <a:srgbClr val="231F20"/>
                          </a:solidFill>
                          <a:latin typeface="Arial MT"/>
                          <a:cs typeface="Arial MT"/>
                        </a:rPr>
                        <a:t> </a:t>
                      </a:r>
                      <a:r>
                        <a:rPr sz="650" spc="-10" dirty="0">
                          <a:solidFill>
                            <a:srgbClr val="231F20"/>
                          </a:solidFill>
                          <a:latin typeface="Arial MT"/>
                          <a:cs typeface="Arial MT"/>
                        </a:rPr>
                        <a:t>economy)</a:t>
                      </a:r>
                      <a:endParaRPr sz="650">
                        <a:latin typeface="Arial MT"/>
                        <a:cs typeface="Arial MT"/>
                      </a:endParaRPr>
                    </a:p>
                  </a:txBody>
                  <a:tcPr marL="0" marR="0" marT="3619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2"/>
                  </a:ext>
                </a:extLst>
              </a:tr>
              <a:tr h="442595">
                <a:tc>
                  <a:txBody>
                    <a:bodyPr/>
                    <a:lstStyle/>
                    <a:p>
                      <a:pPr marL="67945" marR="264795">
                        <a:lnSpc>
                          <a:spcPct val="121200"/>
                        </a:lnSpc>
                        <a:spcBef>
                          <a:spcPts val="240"/>
                        </a:spcBef>
                      </a:pPr>
                      <a:r>
                        <a:rPr sz="650" spc="-20" dirty="0">
                          <a:solidFill>
                            <a:srgbClr val="231F20"/>
                          </a:solidFill>
                          <a:latin typeface="Arial MT"/>
                          <a:cs typeface="Arial MT"/>
                        </a:rPr>
                        <a:t>Have</a:t>
                      </a:r>
                      <a:r>
                        <a:rPr sz="650" spc="5" dirty="0">
                          <a:solidFill>
                            <a:srgbClr val="231F20"/>
                          </a:solidFill>
                          <a:latin typeface="Arial MT"/>
                          <a:cs typeface="Arial MT"/>
                        </a:rPr>
                        <a:t> </a:t>
                      </a:r>
                      <a:r>
                        <a:rPr sz="650" dirty="0">
                          <a:solidFill>
                            <a:srgbClr val="231F20"/>
                          </a:solidFill>
                          <a:latin typeface="Arial MT"/>
                          <a:cs typeface="Arial MT"/>
                        </a:rPr>
                        <a:t>no</a:t>
                      </a:r>
                      <a:r>
                        <a:rPr sz="650" spc="10" dirty="0">
                          <a:solidFill>
                            <a:srgbClr val="231F20"/>
                          </a:solidFill>
                          <a:latin typeface="Arial MT"/>
                          <a:cs typeface="Arial MT"/>
                        </a:rPr>
                        <a:t> </a:t>
                      </a:r>
                      <a:r>
                        <a:rPr sz="650" dirty="0">
                          <a:solidFill>
                            <a:srgbClr val="231F20"/>
                          </a:solidFill>
                          <a:latin typeface="Arial MT"/>
                          <a:cs typeface="Arial MT"/>
                        </a:rPr>
                        <a:t>credible</a:t>
                      </a:r>
                      <a:r>
                        <a:rPr sz="650" spc="10" dirty="0">
                          <a:solidFill>
                            <a:srgbClr val="231F20"/>
                          </a:solidFill>
                          <a:latin typeface="Arial MT"/>
                          <a:cs typeface="Arial MT"/>
                        </a:rPr>
                        <a:t> </a:t>
                      </a:r>
                      <a:r>
                        <a:rPr sz="650" dirty="0">
                          <a:solidFill>
                            <a:srgbClr val="231F20"/>
                          </a:solidFill>
                          <a:latin typeface="Arial MT"/>
                          <a:cs typeface="Arial MT"/>
                        </a:rPr>
                        <a:t>exit</a:t>
                      </a:r>
                      <a:r>
                        <a:rPr sz="650" spc="10" dirty="0">
                          <a:solidFill>
                            <a:srgbClr val="231F20"/>
                          </a:solidFill>
                          <a:latin typeface="Arial MT"/>
                          <a:cs typeface="Arial MT"/>
                        </a:rPr>
                        <a:t> </a:t>
                      </a:r>
                      <a:r>
                        <a:rPr sz="650" spc="-10" dirty="0">
                          <a:solidFill>
                            <a:srgbClr val="231F20"/>
                          </a:solidFill>
                          <a:latin typeface="Arial MT"/>
                          <a:cs typeface="Arial MT"/>
                        </a:rPr>
                        <a:t>threat</a:t>
                      </a:r>
                      <a:r>
                        <a:rPr sz="650" spc="500" dirty="0">
                          <a:solidFill>
                            <a:srgbClr val="231F20"/>
                          </a:solidFill>
                          <a:latin typeface="Arial MT"/>
                          <a:cs typeface="Arial MT"/>
                        </a:rPr>
                        <a:t> </a:t>
                      </a:r>
                      <a:r>
                        <a:rPr sz="650" dirty="0">
                          <a:solidFill>
                            <a:srgbClr val="231F20"/>
                          </a:solidFill>
                          <a:latin typeface="Arial MT"/>
                          <a:cs typeface="Arial MT"/>
                        </a:rPr>
                        <a:t>(fixed</a:t>
                      </a:r>
                      <a:r>
                        <a:rPr sz="650" spc="-25" dirty="0">
                          <a:solidFill>
                            <a:srgbClr val="231F20"/>
                          </a:solidFill>
                          <a:latin typeface="Arial MT"/>
                          <a:cs typeface="Arial MT"/>
                        </a:rPr>
                        <a:t> </a:t>
                      </a:r>
                      <a:r>
                        <a:rPr sz="650" dirty="0">
                          <a:solidFill>
                            <a:srgbClr val="231F20"/>
                          </a:solidFill>
                          <a:latin typeface="Arial MT"/>
                          <a:cs typeface="Arial MT"/>
                        </a:rPr>
                        <a:t>assets)</a:t>
                      </a:r>
                      <a:r>
                        <a:rPr sz="650" spc="-25" dirty="0">
                          <a:solidFill>
                            <a:srgbClr val="231F20"/>
                          </a:solidFill>
                          <a:latin typeface="Arial MT"/>
                          <a:cs typeface="Arial MT"/>
                        </a:rPr>
                        <a:t> </a:t>
                      </a:r>
                      <a:r>
                        <a:rPr sz="650" i="1" dirty="0">
                          <a:solidFill>
                            <a:srgbClr val="231F20"/>
                          </a:solidFill>
                          <a:latin typeface="Cambria"/>
                          <a:cs typeface="Cambria"/>
                        </a:rPr>
                        <a:t>E</a:t>
                      </a:r>
                      <a:r>
                        <a:rPr sz="650" i="1" spc="10" dirty="0">
                          <a:solidFill>
                            <a:srgbClr val="231F20"/>
                          </a:solidFill>
                          <a:latin typeface="Cambria"/>
                          <a:cs typeface="Cambria"/>
                        </a:rPr>
                        <a:t> </a:t>
                      </a:r>
                      <a:r>
                        <a:rPr sz="650" spc="-30" dirty="0">
                          <a:solidFill>
                            <a:srgbClr val="231F20"/>
                          </a:solidFill>
                          <a:latin typeface="Arial MT"/>
                          <a:cs typeface="Arial MT"/>
                        </a:rPr>
                        <a:t>&lt;</a:t>
                      </a:r>
                      <a:r>
                        <a:rPr sz="650" spc="-20" dirty="0">
                          <a:solidFill>
                            <a:srgbClr val="231F20"/>
                          </a:solidFill>
                          <a:latin typeface="Arial MT"/>
                          <a:cs typeface="Arial MT"/>
                        </a:rPr>
                        <a:t> </a:t>
                      </a:r>
                      <a:r>
                        <a:rPr sz="650" spc="-50" dirty="0">
                          <a:solidFill>
                            <a:srgbClr val="231F20"/>
                          </a:solidFill>
                          <a:latin typeface="Arial MT"/>
                          <a:cs typeface="Arial MT"/>
                        </a:rPr>
                        <a:t>0</a:t>
                      </a:r>
                      <a:endParaRPr sz="650">
                        <a:latin typeface="Arial MT"/>
                        <a:cs typeface="Arial MT"/>
                      </a:endParaRPr>
                    </a:p>
                  </a:txBody>
                  <a:tcPr marL="0" marR="0" marT="30480"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marR="179705">
                        <a:lnSpc>
                          <a:spcPct val="121200"/>
                        </a:lnSpc>
                        <a:spcBef>
                          <a:spcPts val="240"/>
                        </a:spcBef>
                      </a:pPr>
                      <a:r>
                        <a:rPr sz="650" spc="-10" dirty="0">
                          <a:solidFill>
                            <a:srgbClr val="231F20"/>
                          </a:solidFill>
                          <a:latin typeface="Arial MT"/>
                          <a:cs typeface="Arial MT"/>
                        </a:rPr>
                        <a:t>Rich</a:t>
                      </a:r>
                      <a:r>
                        <a:rPr sz="650" spc="75" dirty="0">
                          <a:solidFill>
                            <a:srgbClr val="231F20"/>
                          </a:solidFill>
                          <a:latin typeface="Arial MT"/>
                          <a:cs typeface="Arial MT"/>
                        </a:rPr>
                        <a:t> </a:t>
                      </a:r>
                      <a:r>
                        <a:rPr sz="650" dirty="0">
                          <a:solidFill>
                            <a:srgbClr val="231F20"/>
                          </a:solidFill>
                          <a:latin typeface="Arial MT"/>
                          <a:cs typeface="Arial MT"/>
                        </a:rPr>
                        <a:t>dictatorship</a:t>
                      </a:r>
                      <a:r>
                        <a:rPr sz="650" spc="80" dirty="0">
                          <a:solidFill>
                            <a:srgbClr val="231F20"/>
                          </a:solidFill>
                          <a:latin typeface="Arial MT"/>
                          <a:cs typeface="Arial MT"/>
                        </a:rPr>
                        <a:t> </a:t>
                      </a:r>
                      <a:r>
                        <a:rPr sz="650" spc="-10" dirty="0">
                          <a:solidFill>
                            <a:srgbClr val="231F20"/>
                          </a:solidFill>
                          <a:latin typeface="Arial MT"/>
                          <a:cs typeface="Arial MT"/>
                        </a:rPr>
                        <a:t>(unconstrained</a:t>
                      </a:r>
                      <a:r>
                        <a:rPr sz="650" spc="500" dirty="0">
                          <a:solidFill>
                            <a:srgbClr val="231F20"/>
                          </a:solidFill>
                          <a:latin typeface="Arial MT"/>
                          <a:cs typeface="Arial MT"/>
                        </a:rPr>
                        <a:t> </a:t>
                      </a:r>
                      <a:r>
                        <a:rPr sz="650" dirty="0">
                          <a:solidFill>
                            <a:srgbClr val="231F20"/>
                          </a:solidFill>
                          <a:latin typeface="Arial MT"/>
                          <a:cs typeface="Arial MT"/>
                        </a:rPr>
                        <a:t>state,</a:t>
                      </a:r>
                      <a:r>
                        <a:rPr sz="650" spc="55" dirty="0">
                          <a:solidFill>
                            <a:srgbClr val="231F20"/>
                          </a:solidFill>
                          <a:latin typeface="Arial MT"/>
                          <a:cs typeface="Arial MT"/>
                        </a:rPr>
                        <a:t> </a:t>
                      </a:r>
                      <a:r>
                        <a:rPr sz="650" dirty="0">
                          <a:solidFill>
                            <a:srgbClr val="231F20"/>
                          </a:solidFill>
                          <a:latin typeface="Arial MT"/>
                          <a:cs typeface="Arial MT"/>
                        </a:rPr>
                        <a:t>growing</a:t>
                      </a:r>
                      <a:r>
                        <a:rPr sz="650" spc="60" dirty="0">
                          <a:solidFill>
                            <a:srgbClr val="231F20"/>
                          </a:solidFill>
                          <a:latin typeface="Arial MT"/>
                          <a:cs typeface="Arial MT"/>
                        </a:rPr>
                        <a:t> </a:t>
                      </a:r>
                      <a:r>
                        <a:rPr sz="650" spc="-10" dirty="0">
                          <a:solidFill>
                            <a:srgbClr val="231F20"/>
                          </a:solidFill>
                          <a:latin typeface="Arial MT"/>
                          <a:cs typeface="Arial MT"/>
                        </a:rPr>
                        <a:t>economy)</a:t>
                      </a:r>
                      <a:endParaRPr sz="650">
                        <a:latin typeface="Arial MT"/>
                        <a:cs typeface="Arial MT"/>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marR="345440">
                        <a:lnSpc>
                          <a:spcPct val="121200"/>
                        </a:lnSpc>
                        <a:spcBef>
                          <a:spcPts val="240"/>
                        </a:spcBef>
                      </a:pPr>
                      <a:r>
                        <a:rPr sz="650" spc="-10" dirty="0">
                          <a:solidFill>
                            <a:srgbClr val="231F20"/>
                          </a:solidFill>
                          <a:latin typeface="Arial MT"/>
                          <a:cs typeface="Arial MT"/>
                        </a:rPr>
                        <a:t>Rich</a:t>
                      </a:r>
                      <a:r>
                        <a:rPr sz="650" spc="-15" dirty="0">
                          <a:solidFill>
                            <a:srgbClr val="231F20"/>
                          </a:solidFill>
                          <a:latin typeface="Arial MT"/>
                          <a:cs typeface="Arial MT"/>
                        </a:rPr>
                        <a:t> </a:t>
                      </a:r>
                      <a:r>
                        <a:rPr sz="650" spc="-10" dirty="0">
                          <a:solidFill>
                            <a:srgbClr val="231F20"/>
                          </a:solidFill>
                          <a:latin typeface="Arial MT"/>
                          <a:cs typeface="Arial MT"/>
                        </a:rPr>
                        <a:t>dictatorship</a:t>
                      </a:r>
                      <a:r>
                        <a:rPr sz="650" spc="500" dirty="0">
                          <a:solidFill>
                            <a:srgbClr val="231F20"/>
                          </a:solidFill>
                          <a:latin typeface="Arial MT"/>
                          <a:cs typeface="Arial MT"/>
                        </a:rPr>
                        <a:t> </a:t>
                      </a:r>
                      <a:r>
                        <a:rPr sz="650" spc="10" dirty="0">
                          <a:solidFill>
                            <a:srgbClr val="231F20"/>
                          </a:solidFill>
                          <a:latin typeface="Arial MT"/>
                          <a:cs typeface="Arial MT"/>
                        </a:rPr>
                        <a:t>(unconstrained</a:t>
                      </a:r>
                      <a:r>
                        <a:rPr sz="650" spc="-30" dirty="0">
                          <a:solidFill>
                            <a:srgbClr val="231F20"/>
                          </a:solidFill>
                          <a:latin typeface="Arial MT"/>
                          <a:cs typeface="Arial MT"/>
                        </a:rPr>
                        <a:t> </a:t>
                      </a:r>
                      <a:r>
                        <a:rPr sz="650" spc="-10" dirty="0">
                          <a:solidFill>
                            <a:srgbClr val="231F20"/>
                          </a:solidFill>
                          <a:latin typeface="Arial MT"/>
                          <a:cs typeface="Arial MT"/>
                        </a:rPr>
                        <a:t>state,</a:t>
                      </a:r>
                      <a:r>
                        <a:rPr sz="650" spc="500" dirty="0">
                          <a:solidFill>
                            <a:srgbClr val="231F20"/>
                          </a:solidFill>
                          <a:latin typeface="Arial MT"/>
                          <a:cs typeface="Arial MT"/>
                        </a:rPr>
                        <a:t> </a:t>
                      </a:r>
                      <a:r>
                        <a:rPr sz="650" dirty="0">
                          <a:solidFill>
                            <a:srgbClr val="231F20"/>
                          </a:solidFill>
                          <a:latin typeface="Arial MT"/>
                          <a:cs typeface="Arial MT"/>
                        </a:rPr>
                        <a:t>growing</a:t>
                      </a:r>
                      <a:r>
                        <a:rPr sz="650" spc="70" dirty="0">
                          <a:solidFill>
                            <a:srgbClr val="231F20"/>
                          </a:solidFill>
                          <a:latin typeface="Arial MT"/>
                          <a:cs typeface="Arial MT"/>
                        </a:rPr>
                        <a:t> </a:t>
                      </a:r>
                      <a:r>
                        <a:rPr sz="650" spc="-10" dirty="0">
                          <a:solidFill>
                            <a:srgbClr val="231F20"/>
                          </a:solidFill>
                          <a:latin typeface="Arial MT"/>
                          <a:cs typeface="Arial MT"/>
                        </a:rPr>
                        <a:t>economy)</a:t>
                      </a:r>
                      <a:endParaRPr sz="650" dirty="0">
                        <a:latin typeface="Arial MT"/>
                        <a:cs typeface="Arial MT"/>
                      </a:endParaRPr>
                    </a:p>
                  </a:txBody>
                  <a:tcPr marL="0" marR="0" marT="30480"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3"/>
                  </a:ext>
                </a:extLst>
              </a:tr>
            </a:tbl>
          </a:graphicData>
        </a:graphic>
      </p:graphicFrame>
    </p:spTree>
  </p:cSld>
  <p:clrMapOvr>
    <a:masterClrMapping/>
  </p:clrMapOvr>
  <p:transition>
    <p:cut/>
  </p:transition>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883660" cy="523733"/>
          </a:xfrm>
          <a:prstGeom prst="rect">
            <a:avLst/>
          </a:prstGeom>
        </p:spPr>
        <p:txBody>
          <a:bodyPr vert="horz" wrap="square" lIns="0" tIns="6985" rIns="0" bIns="0" rtlCol="0">
            <a:spAutoFit/>
          </a:bodyPr>
          <a:lstStyle/>
          <a:p>
            <a:pPr marL="12700" marR="5080" algn="just">
              <a:lnSpc>
                <a:spcPct val="102600"/>
              </a:lnSpc>
              <a:spcBef>
                <a:spcPts val="55"/>
              </a:spcBef>
            </a:pPr>
            <a:r>
              <a:rPr dirty="0">
                <a:latin typeface="+mn-lt"/>
              </a:rPr>
              <a:t>Representative government and a constrained state are more likely to emerge and survive when rulers depend on a segment of society that comprises people holding mobile assets.</a:t>
            </a:r>
          </a:p>
        </p:txBody>
      </p:sp>
      <p:sp>
        <p:nvSpPr>
          <p:cNvPr id="3" name="object 3"/>
          <p:cNvSpPr txBox="1"/>
          <p:nvPr/>
        </p:nvSpPr>
        <p:spPr>
          <a:xfrm>
            <a:off x="347294" y="1453348"/>
            <a:ext cx="3619500" cy="106807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We often think of those people who have mobile assets as the middle class.</a:t>
            </a:r>
          </a:p>
          <a:p>
            <a:pPr>
              <a:lnSpc>
                <a:spcPct val="100000"/>
              </a:lnSpc>
            </a:pPr>
            <a:endParaRPr sz="1100" dirty="0">
              <a:latin typeface="+mn-lt"/>
              <a:cs typeface="Arial MT"/>
            </a:endParaRPr>
          </a:p>
          <a:p>
            <a:pPr>
              <a:lnSpc>
                <a:spcPct val="100000"/>
              </a:lnSpc>
              <a:spcBef>
                <a:spcPts val="305"/>
              </a:spcBef>
            </a:pPr>
            <a:endParaRPr sz="1100" dirty="0">
              <a:solidFill>
                <a:srgbClr val="00B0F0"/>
              </a:solidFill>
              <a:latin typeface="+mn-lt"/>
              <a:cs typeface="Arial MT"/>
            </a:endParaRPr>
          </a:p>
          <a:p>
            <a:pPr marL="12700" marR="208279">
              <a:lnSpc>
                <a:spcPct val="102600"/>
              </a:lnSpc>
            </a:pPr>
            <a:r>
              <a:rPr sz="1100" dirty="0">
                <a:solidFill>
                  <a:srgbClr val="00B0F0"/>
                </a:solidFill>
                <a:latin typeface="+mn-lt"/>
                <a:cs typeface="Arial MT"/>
              </a:rPr>
              <a:t>The existence of a strong middle class is often viewed as a necessary condition for democracy.</a:t>
            </a:r>
          </a:p>
        </p:txBody>
      </p:sp>
    </p:spTree>
  </p:cSld>
  <p:clrMapOvr>
    <a:masterClrMapping/>
  </p:clrMapOvr>
  <p:transition>
    <p:cut/>
  </p:transition>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480435"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A constrained state isn’t necessarily equivalent to a modern democracy.</a:t>
            </a:r>
          </a:p>
        </p:txBody>
      </p:sp>
      <p:sp>
        <p:nvSpPr>
          <p:cNvPr id="3" name="object 3"/>
          <p:cNvSpPr txBox="1"/>
          <p:nvPr/>
        </p:nvSpPr>
        <p:spPr>
          <a:xfrm>
            <a:off x="347294" y="1281276"/>
            <a:ext cx="3788410" cy="1249445"/>
          </a:xfrm>
          <a:prstGeom prst="rect">
            <a:avLst/>
          </a:prstGeom>
        </p:spPr>
        <p:txBody>
          <a:bodyPr vert="horz" wrap="square" lIns="0" tIns="6985" rIns="0" bIns="0" rtlCol="0">
            <a:spAutoFit/>
          </a:bodyPr>
          <a:lstStyle/>
          <a:p>
            <a:pPr marL="12700" marR="37465">
              <a:lnSpc>
                <a:spcPct val="102600"/>
              </a:lnSpc>
              <a:spcBef>
                <a:spcPts val="55"/>
              </a:spcBef>
            </a:pPr>
            <a:r>
              <a:rPr sz="1100" dirty="0">
                <a:latin typeface="+mn-lt"/>
                <a:cs typeface="Arial MT"/>
              </a:rPr>
              <a:t>The key feature of a constrained state is that the elites who control violence have their power checked by someone. But that check on power can be other elites or the masses.</a:t>
            </a:r>
            <a:endParaRPr sz="1100">
              <a:latin typeface="+mn-lt"/>
              <a:cs typeface="Arial MT"/>
            </a:endParaRPr>
          </a:p>
          <a:p>
            <a:pPr>
              <a:lnSpc>
                <a:spcPct val="100000"/>
              </a:lnSpc>
            </a:pPr>
            <a:endParaRPr sz="1100">
              <a:latin typeface="+mn-lt"/>
              <a:cs typeface="Arial MT"/>
            </a:endParaRPr>
          </a:p>
          <a:p>
            <a:pPr>
              <a:lnSpc>
                <a:spcPct val="100000"/>
              </a:lnSpc>
              <a:spcBef>
                <a:spcPts val="305"/>
              </a:spcBef>
            </a:pPr>
            <a:endParaRPr sz="1100">
              <a:latin typeface="+mn-lt"/>
              <a:cs typeface="Arial MT"/>
            </a:endParaRPr>
          </a:p>
          <a:p>
            <a:pPr marL="12700" marR="5080">
              <a:lnSpc>
                <a:spcPct val="102600"/>
              </a:lnSpc>
            </a:pPr>
            <a:r>
              <a:rPr sz="1100" dirty="0">
                <a:latin typeface="+mn-lt"/>
                <a:cs typeface="Arial MT"/>
              </a:rPr>
              <a:t>In the 1688 Glorious Revolution in England, the power of the Crown was constrained by other economic elites, not the masses.</a:t>
            </a:r>
            <a:endParaRPr sz="1100">
              <a:latin typeface="+mn-lt"/>
              <a:cs typeface="Arial MT"/>
            </a:endParaRPr>
          </a:p>
        </p:txBody>
      </p:sp>
    </p:spTree>
  </p:cSld>
  <p:clrMapOvr>
    <a:masterClrMapping/>
  </p:clrMapOvr>
  <p:transition>
    <p:cut/>
  </p:transition>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08290"/>
            <a:ext cx="3651885" cy="349391"/>
          </a:xfrm>
          <a:prstGeom prst="rect">
            <a:avLst/>
          </a:prstGeom>
        </p:spPr>
        <p:txBody>
          <a:bodyPr vert="horz" wrap="square" lIns="0" tIns="6985" rIns="0" bIns="0" rtlCol="0">
            <a:spAutoFit/>
          </a:bodyPr>
          <a:lstStyle/>
          <a:p>
            <a:pPr marL="12700" marR="5080">
              <a:lnSpc>
                <a:spcPct val="102699"/>
              </a:lnSpc>
              <a:spcBef>
                <a:spcPts val="55"/>
              </a:spcBef>
            </a:pPr>
            <a:r>
              <a:rPr dirty="0">
                <a:latin typeface="+mn-lt"/>
              </a:rPr>
              <a:t>Economic development, though, often increases the number of people in society with credible exit threats over time.</a:t>
            </a:r>
          </a:p>
        </p:txBody>
      </p:sp>
      <p:sp>
        <p:nvSpPr>
          <p:cNvPr id="3" name="object 3"/>
          <p:cNvSpPr txBox="1"/>
          <p:nvPr/>
        </p:nvSpPr>
        <p:spPr>
          <a:xfrm>
            <a:off x="347294" y="1212442"/>
            <a:ext cx="3859529" cy="1412240"/>
          </a:xfrm>
          <a:prstGeom prst="rect">
            <a:avLst/>
          </a:prstGeom>
        </p:spPr>
        <p:txBody>
          <a:bodyPr vert="horz" wrap="square" lIns="0" tIns="6985" rIns="0" bIns="0" rtlCol="0">
            <a:spAutoFit/>
          </a:bodyPr>
          <a:lstStyle/>
          <a:p>
            <a:pPr marL="12700" marR="101600">
              <a:lnSpc>
                <a:spcPct val="102600"/>
              </a:lnSpc>
              <a:spcBef>
                <a:spcPts val="55"/>
              </a:spcBef>
            </a:pPr>
            <a:r>
              <a:rPr sz="1100" dirty="0">
                <a:latin typeface="+mn-lt"/>
                <a:cs typeface="Arial MT"/>
              </a:rPr>
              <a:t>One way in which it does this is by promoting the importance of education and making human capital an increasingly critical component in the production process.</a:t>
            </a:r>
          </a:p>
          <a:p>
            <a:pPr>
              <a:lnSpc>
                <a:spcPct val="100000"/>
              </a:lnSpc>
            </a:pPr>
            <a:endParaRPr sz="1100" dirty="0">
              <a:latin typeface="+mn-lt"/>
              <a:cs typeface="Arial MT"/>
            </a:endParaRPr>
          </a:p>
          <a:p>
            <a:pPr>
              <a:lnSpc>
                <a:spcPct val="100000"/>
              </a:lnSpc>
              <a:spcBef>
                <a:spcPts val="305"/>
              </a:spcBef>
            </a:pPr>
            <a:endParaRPr sz="1100" dirty="0">
              <a:solidFill>
                <a:srgbClr val="00B0F0"/>
              </a:solidFill>
              <a:latin typeface="+mn-lt"/>
              <a:cs typeface="Arial MT"/>
            </a:endParaRPr>
          </a:p>
          <a:p>
            <a:pPr marL="12700" marR="5080">
              <a:lnSpc>
                <a:spcPct val="102600"/>
              </a:lnSpc>
            </a:pPr>
            <a:r>
              <a:rPr sz="1100" dirty="0">
                <a:solidFill>
                  <a:srgbClr val="00B0F0"/>
                </a:solidFill>
                <a:latin typeface="+mn-lt"/>
                <a:cs typeface="Arial MT"/>
              </a:rPr>
              <a:t>Thus, dependent governments become responsive to, and constrained by, larger and larger sections of society over time, and we see a shift towards modern democracy.</a:t>
            </a:r>
          </a:p>
        </p:txBody>
      </p:sp>
    </p:spTree>
  </p:cSld>
  <p:clrMapOvr>
    <a:masterClrMapping/>
  </p:clrMapOvr>
  <p:transition>
    <p:cut/>
  </p:transition>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47650" y="1225151"/>
            <a:ext cx="3964113" cy="276999"/>
          </a:xfrm>
          <a:prstGeom prst="rect">
            <a:avLst/>
          </a:prstGeom>
        </p:spPr>
        <p:txBody>
          <a:bodyPr vert="horz" wrap="square" lIns="0" tIns="15240" rIns="0" bIns="0" rtlCol="0">
            <a:spAutoFit/>
          </a:bodyPr>
          <a:lstStyle/>
          <a:p>
            <a:pPr marL="12700" algn="ctr">
              <a:lnSpc>
                <a:spcPct val="100000"/>
              </a:lnSpc>
              <a:spcBef>
                <a:spcPts val="120"/>
              </a:spcBef>
            </a:pPr>
            <a:r>
              <a:rPr sz="1700" dirty="0">
                <a:latin typeface="+mn-lt"/>
                <a:cs typeface="Tahoma"/>
              </a:rPr>
              <a:t>The Conditionality of Modernization Theory</a:t>
            </a:r>
          </a:p>
        </p:txBody>
      </p:sp>
    </p:spTree>
  </p:cSld>
  <p:clrMapOvr>
    <a:masterClrMapping/>
  </p:clrMapOvr>
  <p:transition>
    <p:cut/>
  </p:transition>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32395"/>
            <a:ext cx="3883660" cy="1534138"/>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Two conditions are required for economic development to promote democracy:</a:t>
            </a:r>
          </a:p>
          <a:p>
            <a:pPr>
              <a:lnSpc>
                <a:spcPct val="100000"/>
              </a:lnSpc>
              <a:spcBef>
                <a:spcPts val="484"/>
              </a:spcBef>
            </a:pPr>
            <a:endParaRPr sz="1100" dirty="0">
              <a:latin typeface="+mn-lt"/>
              <a:cs typeface="Arial MT"/>
            </a:endParaRPr>
          </a:p>
          <a:p>
            <a:pPr marL="287655" indent="-175260">
              <a:lnSpc>
                <a:spcPct val="100000"/>
              </a:lnSpc>
              <a:buAutoNum type="arabicPeriod"/>
              <a:tabLst>
                <a:tab pos="287655" algn="l"/>
              </a:tabLst>
            </a:pPr>
            <a:r>
              <a:rPr sz="1100" dirty="0">
                <a:latin typeface="+mn-lt"/>
                <a:cs typeface="Arial MT"/>
              </a:rPr>
              <a:t>The ruler must be dependent on the people.</a:t>
            </a:r>
          </a:p>
          <a:p>
            <a:pPr>
              <a:lnSpc>
                <a:spcPct val="100000"/>
              </a:lnSpc>
              <a:spcBef>
                <a:spcPts val="690"/>
              </a:spcBef>
              <a:buFont typeface="Arial MT"/>
              <a:buAutoNum type="arabicPeriod"/>
            </a:pPr>
            <a:endParaRPr sz="1100" dirty="0">
              <a:latin typeface="+mn-lt"/>
              <a:cs typeface="Arial MT"/>
            </a:endParaRPr>
          </a:p>
          <a:p>
            <a:pPr marL="287655" marR="131445" indent="-175260">
              <a:lnSpc>
                <a:spcPct val="102600"/>
              </a:lnSpc>
              <a:buAutoNum type="arabicPeriod"/>
              <a:tabLst>
                <a:tab pos="289560" algn="l"/>
              </a:tabLst>
            </a:pPr>
            <a:r>
              <a:rPr sz="1100" dirty="0">
                <a:latin typeface="+mn-lt"/>
                <a:cs typeface="Arial MT"/>
              </a:rPr>
              <a:t>Economic development must increase the value of people’s 	exit options enough that dependent rulers feel compelled to 	seek their consent to govern.</a:t>
            </a: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12049"/>
            <a:ext cx="1306195"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Modernization Theory</a:t>
            </a:r>
          </a:p>
        </p:txBody>
      </p:sp>
      <p:sp>
        <p:nvSpPr>
          <p:cNvPr id="3" name="object 3"/>
          <p:cNvSpPr txBox="1"/>
          <p:nvPr/>
        </p:nvSpPr>
        <p:spPr>
          <a:xfrm>
            <a:off x="431623" y="1271722"/>
            <a:ext cx="104203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Underdeveloped Country</a:t>
            </a:r>
            <a:endParaRPr sz="700">
              <a:latin typeface="+mn-lt"/>
              <a:cs typeface="Arial MT"/>
            </a:endParaRPr>
          </a:p>
        </p:txBody>
      </p:sp>
      <p:sp>
        <p:nvSpPr>
          <p:cNvPr id="4" name="object 4"/>
          <p:cNvSpPr txBox="1"/>
          <p:nvPr/>
        </p:nvSpPr>
        <p:spPr>
          <a:xfrm>
            <a:off x="2996241" y="1271722"/>
            <a:ext cx="80835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Developed Country</a:t>
            </a:r>
            <a:endParaRPr sz="700">
              <a:latin typeface="+mn-lt"/>
              <a:cs typeface="Arial MT"/>
            </a:endParaRPr>
          </a:p>
        </p:txBody>
      </p:sp>
      <p:sp>
        <p:nvSpPr>
          <p:cNvPr id="5" name="object 5"/>
          <p:cNvSpPr/>
          <p:nvPr/>
        </p:nvSpPr>
        <p:spPr>
          <a:xfrm>
            <a:off x="364486" y="1438365"/>
            <a:ext cx="3669029" cy="0"/>
          </a:xfrm>
          <a:custGeom>
            <a:avLst/>
            <a:gdLst/>
            <a:ahLst/>
            <a:cxnLst/>
            <a:rect l="l" t="t" r="r" b="b"/>
            <a:pathLst>
              <a:path w="3669029">
                <a:moveTo>
                  <a:pt x="0" y="0"/>
                </a:moveTo>
                <a:lnTo>
                  <a:pt x="3668595" y="0"/>
                </a:lnTo>
              </a:path>
            </a:pathLst>
          </a:custGeom>
          <a:ln w="11429">
            <a:solidFill>
              <a:srgbClr val="231F20"/>
            </a:solidFill>
          </a:ln>
        </p:spPr>
        <p:txBody>
          <a:bodyPr wrap="square" lIns="0" tIns="0" rIns="0" bIns="0" rtlCol="0"/>
          <a:lstStyle/>
          <a:p>
            <a:endParaRPr>
              <a:latin typeface="+mn-lt"/>
            </a:endParaRPr>
          </a:p>
        </p:txBody>
      </p:sp>
      <p:sp>
        <p:nvSpPr>
          <p:cNvPr id="6" name="object 6"/>
          <p:cNvSpPr txBox="1"/>
          <p:nvPr/>
        </p:nvSpPr>
        <p:spPr>
          <a:xfrm>
            <a:off x="431623" y="1543464"/>
            <a:ext cx="101155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Large Agriculture Sector</a:t>
            </a:r>
            <a:endParaRPr sz="700">
              <a:latin typeface="+mn-lt"/>
              <a:cs typeface="Arial MT"/>
            </a:endParaRPr>
          </a:p>
        </p:txBody>
      </p:sp>
      <p:sp>
        <p:nvSpPr>
          <p:cNvPr id="7" name="object 7"/>
          <p:cNvSpPr txBox="1"/>
          <p:nvPr/>
        </p:nvSpPr>
        <p:spPr>
          <a:xfrm>
            <a:off x="2996241" y="1543464"/>
            <a:ext cx="100647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Small Agriculture Sector</a:t>
            </a:r>
            <a:endParaRPr sz="700">
              <a:latin typeface="+mn-lt"/>
              <a:cs typeface="Arial MT"/>
            </a:endParaRPr>
          </a:p>
        </p:txBody>
      </p:sp>
      <p:sp>
        <p:nvSpPr>
          <p:cNvPr id="8" name="object 8"/>
          <p:cNvSpPr txBox="1"/>
          <p:nvPr/>
        </p:nvSpPr>
        <p:spPr>
          <a:xfrm>
            <a:off x="431623" y="1820253"/>
            <a:ext cx="94043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Small Industrial Sector</a:t>
            </a:r>
            <a:endParaRPr sz="700">
              <a:latin typeface="+mn-lt"/>
              <a:cs typeface="Arial MT"/>
            </a:endParaRPr>
          </a:p>
        </p:txBody>
      </p:sp>
      <p:sp>
        <p:nvSpPr>
          <p:cNvPr id="9" name="object 9"/>
          <p:cNvSpPr txBox="1"/>
          <p:nvPr/>
        </p:nvSpPr>
        <p:spPr>
          <a:xfrm>
            <a:off x="2996241" y="1820253"/>
            <a:ext cx="94551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Large Industrial Sector</a:t>
            </a:r>
            <a:endParaRPr sz="700">
              <a:latin typeface="+mn-lt"/>
              <a:cs typeface="Arial MT"/>
            </a:endParaRPr>
          </a:p>
        </p:txBody>
      </p:sp>
      <p:sp>
        <p:nvSpPr>
          <p:cNvPr id="10" name="object 10"/>
          <p:cNvSpPr txBox="1"/>
          <p:nvPr/>
        </p:nvSpPr>
        <p:spPr>
          <a:xfrm>
            <a:off x="431623" y="2097042"/>
            <a:ext cx="874394"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Small Service Sector</a:t>
            </a:r>
            <a:endParaRPr sz="700">
              <a:latin typeface="+mn-lt"/>
              <a:cs typeface="Arial MT"/>
            </a:endParaRPr>
          </a:p>
        </p:txBody>
      </p:sp>
      <p:sp>
        <p:nvSpPr>
          <p:cNvPr id="11" name="object 11"/>
          <p:cNvSpPr txBox="1"/>
          <p:nvPr/>
        </p:nvSpPr>
        <p:spPr>
          <a:xfrm>
            <a:off x="2996241" y="2097042"/>
            <a:ext cx="87947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Large Service Sector</a:t>
            </a:r>
            <a:endParaRPr sz="700">
              <a:latin typeface="+mn-lt"/>
              <a:cs typeface="Arial MT"/>
            </a:endParaRPr>
          </a:p>
        </p:txBody>
      </p:sp>
      <p:grpSp>
        <p:nvGrpSpPr>
          <p:cNvPr id="12" name="object 12"/>
          <p:cNvGrpSpPr/>
          <p:nvPr/>
        </p:nvGrpSpPr>
        <p:grpSpPr>
          <a:xfrm>
            <a:off x="1675085" y="1565334"/>
            <a:ext cx="1049655" cy="111760"/>
            <a:chOff x="1675085" y="1565334"/>
            <a:chExt cx="1049655" cy="111760"/>
          </a:xfrm>
        </p:grpSpPr>
        <p:sp>
          <p:nvSpPr>
            <p:cNvPr id="13" name="object 13"/>
            <p:cNvSpPr/>
            <p:nvPr/>
          </p:nvSpPr>
          <p:spPr>
            <a:xfrm>
              <a:off x="1675085" y="1621078"/>
              <a:ext cx="952500" cy="0"/>
            </a:xfrm>
            <a:custGeom>
              <a:avLst/>
              <a:gdLst/>
              <a:ahLst/>
              <a:cxnLst/>
              <a:rect l="l" t="t" r="r" b="b"/>
              <a:pathLst>
                <a:path w="952500">
                  <a:moveTo>
                    <a:pt x="0" y="0"/>
                  </a:moveTo>
                  <a:lnTo>
                    <a:pt x="952267" y="0"/>
                  </a:lnTo>
                </a:path>
              </a:pathLst>
            </a:custGeom>
            <a:ln w="22859">
              <a:solidFill>
                <a:srgbClr val="231F20"/>
              </a:solidFill>
            </a:ln>
          </p:spPr>
          <p:txBody>
            <a:bodyPr wrap="square" lIns="0" tIns="0" rIns="0" bIns="0" rtlCol="0"/>
            <a:lstStyle/>
            <a:p>
              <a:endParaRPr>
                <a:latin typeface="+mn-lt"/>
              </a:endParaRPr>
            </a:p>
          </p:txBody>
        </p:sp>
        <p:sp>
          <p:nvSpPr>
            <p:cNvPr id="14" name="object 14"/>
            <p:cNvSpPr/>
            <p:nvPr/>
          </p:nvSpPr>
          <p:spPr>
            <a:xfrm>
              <a:off x="2587737" y="1565334"/>
              <a:ext cx="136525" cy="111760"/>
            </a:xfrm>
            <a:custGeom>
              <a:avLst/>
              <a:gdLst/>
              <a:ahLst/>
              <a:cxnLst/>
              <a:rect l="l" t="t" r="r" b="b"/>
              <a:pathLst>
                <a:path w="136525" h="111760">
                  <a:moveTo>
                    <a:pt x="0" y="0"/>
                  </a:moveTo>
                  <a:lnTo>
                    <a:pt x="32381" y="55744"/>
                  </a:lnTo>
                  <a:lnTo>
                    <a:pt x="0" y="111511"/>
                  </a:lnTo>
                  <a:lnTo>
                    <a:pt x="136462" y="55744"/>
                  </a:lnTo>
                  <a:lnTo>
                    <a:pt x="0" y="0"/>
                  </a:lnTo>
                  <a:close/>
                </a:path>
              </a:pathLst>
            </a:custGeom>
            <a:solidFill>
              <a:srgbClr val="231F20"/>
            </a:solidFill>
          </p:spPr>
          <p:txBody>
            <a:bodyPr wrap="square" lIns="0" tIns="0" rIns="0" bIns="0" rtlCol="0"/>
            <a:lstStyle/>
            <a:p>
              <a:endParaRPr>
                <a:latin typeface="+mn-lt"/>
              </a:endParaRPr>
            </a:p>
          </p:txBody>
        </p:sp>
      </p:grpSp>
      <p:grpSp>
        <p:nvGrpSpPr>
          <p:cNvPr id="15" name="object 15"/>
          <p:cNvGrpSpPr/>
          <p:nvPr/>
        </p:nvGrpSpPr>
        <p:grpSpPr>
          <a:xfrm>
            <a:off x="1675085" y="1842109"/>
            <a:ext cx="1049655" cy="111760"/>
            <a:chOff x="1675085" y="1842109"/>
            <a:chExt cx="1049655" cy="111760"/>
          </a:xfrm>
        </p:grpSpPr>
        <p:sp>
          <p:nvSpPr>
            <p:cNvPr id="16" name="object 16"/>
            <p:cNvSpPr/>
            <p:nvPr/>
          </p:nvSpPr>
          <p:spPr>
            <a:xfrm>
              <a:off x="1675085" y="1897853"/>
              <a:ext cx="952500" cy="0"/>
            </a:xfrm>
            <a:custGeom>
              <a:avLst/>
              <a:gdLst/>
              <a:ahLst/>
              <a:cxnLst/>
              <a:rect l="l" t="t" r="r" b="b"/>
              <a:pathLst>
                <a:path w="952500">
                  <a:moveTo>
                    <a:pt x="0" y="0"/>
                  </a:moveTo>
                  <a:lnTo>
                    <a:pt x="952267" y="0"/>
                  </a:lnTo>
                </a:path>
              </a:pathLst>
            </a:custGeom>
            <a:ln w="22859">
              <a:solidFill>
                <a:srgbClr val="231F20"/>
              </a:solidFill>
            </a:ln>
          </p:spPr>
          <p:txBody>
            <a:bodyPr wrap="square" lIns="0" tIns="0" rIns="0" bIns="0" rtlCol="0"/>
            <a:lstStyle/>
            <a:p>
              <a:endParaRPr>
                <a:latin typeface="+mn-lt"/>
              </a:endParaRPr>
            </a:p>
          </p:txBody>
        </p:sp>
        <p:sp>
          <p:nvSpPr>
            <p:cNvPr id="17" name="object 17"/>
            <p:cNvSpPr/>
            <p:nvPr/>
          </p:nvSpPr>
          <p:spPr>
            <a:xfrm>
              <a:off x="2587737" y="1842109"/>
              <a:ext cx="136525" cy="111760"/>
            </a:xfrm>
            <a:custGeom>
              <a:avLst/>
              <a:gdLst/>
              <a:ahLst/>
              <a:cxnLst/>
              <a:rect l="l" t="t" r="r" b="b"/>
              <a:pathLst>
                <a:path w="136525" h="111760">
                  <a:moveTo>
                    <a:pt x="0" y="0"/>
                  </a:moveTo>
                  <a:lnTo>
                    <a:pt x="32381" y="55744"/>
                  </a:lnTo>
                  <a:lnTo>
                    <a:pt x="0" y="111499"/>
                  </a:lnTo>
                  <a:lnTo>
                    <a:pt x="136462" y="55744"/>
                  </a:lnTo>
                  <a:lnTo>
                    <a:pt x="0" y="0"/>
                  </a:lnTo>
                  <a:close/>
                </a:path>
              </a:pathLst>
            </a:custGeom>
            <a:solidFill>
              <a:srgbClr val="231F20"/>
            </a:solidFill>
          </p:spPr>
          <p:txBody>
            <a:bodyPr wrap="square" lIns="0" tIns="0" rIns="0" bIns="0" rtlCol="0"/>
            <a:lstStyle/>
            <a:p>
              <a:endParaRPr>
                <a:latin typeface="+mn-lt"/>
              </a:endParaRPr>
            </a:p>
          </p:txBody>
        </p:sp>
      </p:grpSp>
      <p:grpSp>
        <p:nvGrpSpPr>
          <p:cNvPr id="18" name="object 18"/>
          <p:cNvGrpSpPr/>
          <p:nvPr/>
        </p:nvGrpSpPr>
        <p:grpSpPr>
          <a:xfrm>
            <a:off x="1675085" y="2118874"/>
            <a:ext cx="1049655" cy="111760"/>
            <a:chOff x="1675085" y="2118874"/>
            <a:chExt cx="1049655" cy="111760"/>
          </a:xfrm>
        </p:grpSpPr>
        <p:sp>
          <p:nvSpPr>
            <p:cNvPr id="19" name="object 19"/>
            <p:cNvSpPr/>
            <p:nvPr/>
          </p:nvSpPr>
          <p:spPr>
            <a:xfrm>
              <a:off x="1675085" y="2174618"/>
              <a:ext cx="952500" cy="0"/>
            </a:xfrm>
            <a:custGeom>
              <a:avLst/>
              <a:gdLst/>
              <a:ahLst/>
              <a:cxnLst/>
              <a:rect l="l" t="t" r="r" b="b"/>
              <a:pathLst>
                <a:path w="952500">
                  <a:moveTo>
                    <a:pt x="0" y="0"/>
                  </a:moveTo>
                  <a:lnTo>
                    <a:pt x="952267" y="0"/>
                  </a:lnTo>
                </a:path>
              </a:pathLst>
            </a:custGeom>
            <a:ln w="22859">
              <a:solidFill>
                <a:srgbClr val="231F20"/>
              </a:solidFill>
            </a:ln>
          </p:spPr>
          <p:txBody>
            <a:bodyPr wrap="square" lIns="0" tIns="0" rIns="0" bIns="0" rtlCol="0"/>
            <a:lstStyle/>
            <a:p>
              <a:endParaRPr>
                <a:latin typeface="+mn-lt"/>
              </a:endParaRPr>
            </a:p>
          </p:txBody>
        </p:sp>
        <p:sp>
          <p:nvSpPr>
            <p:cNvPr id="20" name="object 20"/>
            <p:cNvSpPr/>
            <p:nvPr/>
          </p:nvSpPr>
          <p:spPr>
            <a:xfrm>
              <a:off x="2587737" y="2118874"/>
              <a:ext cx="136525" cy="111760"/>
            </a:xfrm>
            <a:custGeom>
              <a:avLst/>
              <a:gdLst/>
              <a:ahLst/>
              <a:cxnLst/>
              <a:rect l="l" t="t" r="r" b="b"/>
              <a:pathLst>
                <a:path w="136525" h="111760">
                  <a:moveTo>
                    <a:pt x="0" y="0"/>
                  </a:moveTo>
                  <a:lnTo>
                    <a:pt x="32381" y="55744"/>
                  </a:lnTo>
                  <a:lnTo>
                    <a:pt x="0" y="111511"/>
                  </a:lnTo>
                  <a:lnTo>
                    <a:pt x="136462" y="55744"/>
                  </a:lnTo>
                  <a:lnTo>
                    <a:pt x="0" y="0"/>
                  </a:lnTo>
                  <a:close/>
                </a:path>
              </a:pathLst>
            </a:custGeom>
            <a:solidFill>
              <a:srgbClr val="231F20"/>
            </a:solidFill>
          </p:spPr>
          <p:txBody>
            <a:bodyPr wrap="square" lIns="0" tIns="0" rIns="0" bIns="0" rtlCol="0"/>
            <a:lstStyle/>
            <a:p>
              <a:endParaRPr>
                <a:latin typeface="+mn-lt"/>
              </a:endParaRPr>
            </a:p>
          </p:txBody>
        </p:sp>
      </p:grpSp>
    </p:spTree>
  </p:cSld>
  <p:clrMapOvr>
    <a:masterClrMapping/>
  </p:clrMapOvr>
  <p:transition>
    <p:cut/>
  </p:transition>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39469"/>
            <a:ext cx="3915511" cy="743229"/>
          </a:xfrm>
          <a:prstGeom prst="rect">
            <a:avLst/>
          </a:prstGeom>
        </p:spPr>
        <p:txBody>
          <a:bodyPr vert="horz" wrap="square" lIns="0" tIns="568401" rIns="0" bIns="0" rtlCol="0">
            <a:spAutoFit/>
          </a:bodyPr>
          <a:lstStyle/>
          <a:p>
            <a:pPr marL="12700">
              <a:lnSpc>
                <a:spcPct val="100000"/>
              </a:lnSpc>
              <a:spcBef>
                <a:spcPts val="90"/>
              </a:spcBef>
            </a:pPr>
            <a:r>
              <a:rPr dirty="0">
                <a:solidFill>
                  <a:srgbClr val="00B0F0"/>
                </a:solidFill>
                <a:latin typeface="+mn-lt"/>
              </a:rPr>
              <a:t>Condition 1: Are Rulers Dependent?</a:t>
            </a:r>
          </a:p>
        </p:txBody>
      </p:sp>
      <p:sp>
        <p:nvSpPr>
          <p:cNvPr id="3" name="object 3"/>
          <p:cNvSpPr txBox="1"/>
          <p:nvPr/>
        </p:nvSpPr>
        <p:spPr>
          <a:xfrm>
            <a:off x="347294" y="1528520"/>
            <a:ext cx="3673475"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Natural resources </a:t>
            </a:r>
            <a:r>
              <a:rPr sz="1100" dirty="0">
                <a:latin typeface="+mn-lt"/>
                <a:cs typeface="Arial MT"/>
              </a:rPr>
              <a:t>and </a:t>
            </a:r>
            <a:r>
              <a:rPr sz="1100" dirty="0">
                <a:solidFill>
                  <a:srgbClr val="00B0F0"/>
                </a:solidFill>
                <a:latin typeface="+mn-lt"/>
                <a:cs typeface="Arial MT"/>
              </a:rPr>
              <a:t>foreign aid </a:t>
            </a:r>
            <a:r>
              <a:rPr sz="1100" dirty="0">
                <a:latin typeface="+mn-lt"/>
                <a:cs typeface="Arial MT"/>
              </a:rPr>
              <a:t>influence the extent to which rulers are dependent on the people.</a:t>
            </a:r>
          </a:p>
        </p:txBody>
      </p:sp>
    </p:spTree>
  </p:cSld>
  <p:clrMapOvr>
    <a:masterClrMapping/>
  </p:clrMapOvr>
  <p:transition>
    <p:cut/>
  </p:transition>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78101"/>
            <a:ext cx="377952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How do natural resources influence the democratization process?</a:t>
            </a:r>
            <a:endParaRPr sz="1100">
              <a:solidFill>
                <a:srgbClr val="00B0F0"/>
              </a:solidFill>
              <a:latin typeface="+mn-lt"/>
              <a:cs typeface="Arial MT"/>
            </a:endParaRPr>
          </a:p>
        </p:txBody>
      </p:sp>
    </p:spTree>
  </p:cSld>
  <p:clrMapOvr>
    <a:masterClrMapping/>
  </p:clrMapOvr>
  <p:transition>
    <p:cut/>
  </p:transition>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69555"/>
            <a:ext cx="3890645" cy="535940"/>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According to the </a:t>
            </a:r>
            <a:r>
              <a:rPr dirty="0">
                <a:solidFill>
                  <a:srgbClr val="00B0F0"/>
                </a:solidFill>
                <a:latin typeface="+mn-lt"/>
              </a:rPr>
              <a:t>political resource curse</a:t>
            </a:r>
            <a:r>
              <a:rPr dirty="0">
                <a:latin typeface="+mn-lt"/>
              </a:rPr>
              <a:t>, countries that depend on revenue from natural resources, such as oil, diamonds, and minerals, will find it difficult to democratize.</a:t>
            </a:r>
          </a:p>
        </p:txBody>
      </p:sp>
      <p:sp>
        <p:nvSpPr>
          <p:cNvPr id="3" name="object 3"/>
          <p:cNvSpPr txBox="1"/>
          <p:nvPr/>
        </p:nvSpPr>
        <p:spPr>
          <a:xfrm>
            <a:off x="347294" y="1745791"/>
            <a:ext cx="3829685"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They’re also more prone to corruption, poor governance, and civil war.</a:t>
            </a:r>
            <a:endParaRPr sz="1100">
              <a:latin typeface="+mn-lt"/>
              <a:cs typeface="Arial MT"/>
            </a:endParaRPr>
          </a:p>
        </p:txBody>
      </p:sp>
    </p:spTree>
  </p:cSld>
  <p:clrMapOvr>
    <a:masterClrMapping/>
  </p:clrMapOvr>
  <p:transition>
    <p:cut/>
  </p:transition>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39469"/>
            <a:ext cx="3915511" cy="853182"/>
          </a:xfrm>
          <a:prstGeom prst="rect">
            <a:avLst/>
          </a:prstGeom>
        </p:spPr>
        <p:txBody>
          <a:bodyPr vert="horz" wrap="square" lIns="0" tIns="505904" rIns="0" bIns="0" rtlCol="0">
            <a:spAutoFit/>
          </a:bodyPr>
          <a:lstStyle/>
          <a:p>
            <a:pPr marL="12700" marR="5080">
              <a:lnSpc>
                <a:spcPct val="102600"/>
              </a:lnSpc>
              <a:spcBef>
                <a:spcPts val="55"/>
              </a:spcBef>
            </a:pPr>
            <a:r>
              <a:rPr dirty="0">
                <a:latin typeface="+mn-lt"/>
              </a:rPr>
              <a:t>Natural resource revenue reduces both the citizens’ demand for democratic reform and government responsiveness to that demand.</a:t>
            </a:r>
          </a:p>
        </p:txBody>
      </p:sp>
      <p:sp>
        <p:nvSpPr>
          <p:cNvPr id="3" name="object 3"/>
          <p:cNvSpPr txBox="1"/>
          <p:nvPr/>
        </p:nvSpPr>
        <p:spPr>
          <a:xfrm>
            <a:off x="347294" y="1642540"/>
            <a:ext cx="3767454"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Resource revenue means that taxes are low and governments are autonomous from citizen demands.</a:t>
            </a:r>
            <a:endParaRPr sz="1100">
              <a:latin typeface="+mn-lt"/>
              <a:cs typeface="Arial MT"/>
            </a:endParaRPr>
          </a:p>
        </p:txBody>
      </p:sp>
    </p:spTree>
  </p:cSld>
  <p:clrMapOvr>
    <a:masterClrMapping/>
  </p:clrMapOvr>
  <p:transition>
    <p:cut/>
  </p:transition>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39469"/>
            <a:ext cx="3915511" cy="842308"/>
          </a:xfrm>
          <a:prstGeom prst="rect">
            <a:avLst/>
          </a:prstGeom>
        </p:spPr>
        <p:txBody>
          <a:bodyPr vert="horz" wrap="square" lIns="0" tIns="495135" rIns="0" bIns="0" rtlCol="0">
            <a:spAutoFit/>
          </a:bodyPr>
          <a:lstStyle/>
          <a:p>
            <a:pPr marL="12700" marR="5080">
              <a:lnSpc>
                <a:spcPct val="102600"/>
              </a:lnSpc>
              <a:spcBef>
                <a:spcPts val="55"/>
              </a:spcBef>
            </a:pPr>
            <a:r>
              <a:rPr dirty="0">
                <a:latin typeface="+mn-lt"/>
              </a:rPr>
              <a:t>Natural resource revenue also increases the capability of leaders to consolidate their hold on power and resist democratic reform.</a:t>
            </a:r>
          </a:p>
        </p:txBody>
      </p:sp>
      <p:sp>
        <p:nvSpPr>
          <p:cNvPr id="3" name="object 3"/>
          <p:cNvSpPr txBox="1"/>
          <p:nvPr/>
        </p:nvSpPr>
        <p:spPr>
          <a:xfrm>
            <a:off x="347294" y="1631770"/>
            <a:ext cx="3439795"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Resource revenue can be distributed as patronage to coopt opposition groups or used to repress them.</a:t>
            </a:r>
            <a:endParaRPr sz="1100">
              <a:latin typeface="+mn-lt"/>
              <a:cs typeface="Arial MT"/>
            </a:endParaRPr>
          </a:p>
        </p:txBody>
      </p:sp>
    </p:spTree>
  </p:cSld>
  <p:clrMapOvr>
    <a:masterClrMapping/>
  </p:clrMapOvr>
  <p:transition>
    <p:cut/>
  </p:transition>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39469"/>
            <a:ext cx="3915511" cy="837242"/>
          </a:xfrm>
          <a:prstGeom prst="rect">
            <a:avLst/>
          </a:prstGeom>
        </p:spPr>
        <p:txBody>
          <a:bodyPr vert="horz" wrap="square" lIns="0" tIns="495135" rIns="0" bIns="0" rtlCol="0">
            <a:spAutoFit/>
          </a:bodyPr>
          <a:lstStyle/>
          <a:p>
            <a:pPr marL="12700" marR="5080">
              <a:lnSpc>
                <a:spcPct val="102600"/>
              </a:lnSpc>
              <a:spcBef>
                <a:spcPts val="55"/>
              </a:spcBef>
            </a:pPr>
            <a:r>
              <a:rPr dirty="0">
                <a:latin typeface="+mn-lt"/>
              </a:rPr>
              <a:t>When it comes to the political resource curse, </a:t>
            </a:r>
            <a:r>
              <a:rPr dirty="0">
                <a:solidFill>
                  <a:srgbClr val="00B0F0"/>
                </a:solidFill>
                <a:latin typeface="+mn-lt"/>
              </a:rPr>
              <a:t>resource dependence </a:t>
            </a:r>
            <a:r>
              <a:rPr dirty="0">
                <a:latin typeface="+mn-lt"/>
              </a:rPr>
              <a:t>is more important than resource abundance.</a:t>
            </a:r>
          </a:p>
        </p:txBody>
      </p:sp>
      <p:sp>
        <p:nvSpPr>
          <p:cNvPr id="3" name="object 3"/>
          <p:cNvSpPr txBox="1"/>
          <p:nvPr/>
        </p:nvSpPr>
        <p:spPr>
          <a:xfrm>
            <a:off x="347294" y="1631770"/>
            <a:ext cx="3867785"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The political resource curse is about the </a:t>
            </a:r>
            <a:r>
              <a:rPr sz="1100" dirty="0">
                <a:solidFill>
                  <a:srgbClr val="00B0F0"/>
                </a:solidFill>
                <a:latin typeface="+mn-lt"/>
                <a:cs typeface="Arial MT"/>
              </a:rPr>
              <a:t>emergence of democracy</a:t>
            </a:r>
            <a:r>
              <a:rPr sz="1100" dirty="0">
                <a:latin typeface="+mn-lt"/>
                <a:cs typeface="Arial MT"/>
              </a:rPr>
              <a:t>, not the survival of democracy.</a:t>
            </a:r>
          </a:p>
        </p:txBody>
      </p:sp>
    </p:spTree>
  </p:cSld>
  <p:clrMapOvr>
    <a:masterClrMapping/>
  </p:clrMapOvr>
  <p:transition>
    <p:cut/>
  </p:transition>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78101"/>
            <a:ext cx="352679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How does foreign aid influence the democratization process?</a:t>
            </a:r>
            <a:endParaRPr sz="1100">
              <a:solidFill>
                <a:srgbClr val="00B0F0"/>
              </a:solidFill>
              <a:latin typeface="+mn-lt"/>
              <a:cs typeface="Arial MT"/>
            </a:endParaRPr>
          </a:p>
        </p:txBody>
      </p:sp>
    </p:spTree>
  </p:cSld>
  <p:clrMapOvr>
    <a:masterClrMapping/>
  </p:clrMapOvr>
  <p:transition>
    <p:cut/>
  </p:transition>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5" y="439469"/>
            <a:ext cx="3786556" cy="853182"/>
          </a:xfrm>
          <a:prstGeom prst="rect">
            <a:avLst/>
          </a:prstGeom>
        </p:spPr>
        <p:txBody>
          <a:bodyPr vert="horz" wrap="square" lIns="0" tIns="505904" rIns="0" bIns="0" rtlCol="0">
            <a:spAutoFit/>
          </a:bodyPr>
          <a:lstStyle/>
          <a:p>
            <a:pPr marL="12700" marR="5080">
              <a:lnSpc>
                <a:spcPct val="102600"/>
              </a:lnSpc>
              <a:spcBef>
                <a:spcPts val="55"/>
              </a:spcBef>
            </a:pPr>
            <a:r>
              <a:rPr dirty="0">
                <a:solidFill>
                  <a:srgbClr val="00B0F0"/>
                </a:solidFill>
                <a:latin typeface="+mn-lt"/>
              </a:rPr>
              <a:t>Aid optimists </a:t>
            </a:r>
            <a:r>
              <a:rPr dirty="0">
                <a:latin typeface="+mn-lt"/>
              </a:rPr>
              <a:t>think that foreign aid can spur democratization efforts.</a:t>
            </a:r>
          </a:p>
        </p:txBody>
      </p:sp>
      <p:sp>
        <p:nvSpPr>
          <p:cNvPr id="3" name="object 3"/>
          <p:cNvSpPr txBox="1"/>
          <p:nvPr/>
        </p:nvSpPr>
        <p:spPr>
          <a:xfrm>
            <a:off x="347294" y="1642540"/>
            <a:ext cx="3545840"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Aid pessimists </a:t>
            </a:r>
            <a:r>
              <a:rPr sz="1100" dirty="0">
                <a:latin typeface="+mn-lt"/>
                <a:cs typeface="Arial MT"/>
              </a:rPr>
              <a:t>think that foreign aid has a negative effect on democratization reforms.</a:t>
            </a:r>
          </a:p>
        </p:txBody>
      </p:sp>
    </p:spTree>
  </p:cSld>
  <p:clrMapOvr>
    <a:masterClrMapping/>
  </p:clrMapOvr>
  <p:transition>
    <p:cut/>
  </p:transition>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39469"/>
            <a:ext cx="3915511" cy="545611"/>
          </a:xfrm>
          <a:prstGeom prst="rect">
            <a:avLst/>
          </a:prstGeom>
        </p:spPr>
        <p:txBody>
          <a:bodyPr vert="horz" wrap="square" lIns="0" tIns="372694" rIns="0" bIns="0" rtlCol="0">
            <a:spAutoFit/>
          </a:bodyPr>
          <a:lstStyle/>
          <a:p>
            <a:pPr marL="12700">
              <a:lnSpc>
                <a:spcPct val="100000"/>
              </a:lnSpc>
              <a:spcBef>
                <a:spcPts val="90"/>
              </a:spcBef>
            </a:pPr>
            <a:r>
              <a:rPr dirty="0">
                <a:solidFill>
                  <a:srgbClr val="00B0F0"/>
                </a:solidFill>
                <a:latin typeface="+mn-lt"/>
              </a:rPr>
              <a:t>Foreign aid can hurt democratization efforts.</a:t>
            </a:r>
          </a:p>
        </p:txBody>
      </p:sp>
      <p:sp>
        <p:nvSpPr>
          <p:cNvPr id="3" name="object 3"/>
          <p:cNvSpPr txBox="1"/>
          <p:nvPr/>
        </p:nvSpPr>
        <p:spPr>
          <a:xfrm>
            <a:off x="347294" y="1332800"/>
            <a:ext cx="3913504" cy="88011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By freeing governments from the need to raise taxes and providing them with access to ‘slack resources’ that can be strategically used to reward supporters and coopt opposition groups, foreign aid increases the autonomy of recipient governments from the demands of their citizens.</a:t>
            </a:r>
            <a:endParaRPr sz="1100">
              <a:latin typeface="+mn-lt"/>
              <a:cs typeface="Arial MT"/>
            </a:endParaRPr>
          </a:p>
        </p:txBody>
      </p:sp>
    </p:spTree>
  </p:cSld>
  <p:clrMapOvr>
    <a:masterClrMapping/>
  </p:clrMapOvr>
  <p:transition>
    <p:cut/>
  </p:transition>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175828"/>
            <a:ext cx="1628775"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Is there a foreign aid curse?</a:t>
            </a:r>
            <a:endParaRPr sz="1100">
              <a:solidFill>
                <a:srgbClr val="00B0F0"/>
              </a:solidFill>
              <a:latin typeface="+mn-lt"/>
              <a:cs typeface="Arial MT"/>
            </a:endParaRPr>
          </a:p>
        </p:txBody>
      </p:sp>
      <p:sp>
        <p:nvSpPr>
          <p:cNvPr id="8" name="object 8"/>
          <p:cNvSpPr txBox="1"/>
          <p:nvPr/>
        </p:nvSpPr>
        <p:spPr>
          <a:xfrm>
            <a:off x="476250" y="1356647"/>
            <a:ext cx="1613535" cy="180819"/>
          </a:xfrm>
          <a:prstGeom prst="rect">
            <a:avLst/>
          </a:prstGeom>
        </p:spPr>
        <p:txBody>
          <a:bodyPr vert="horz" wrap="square" lIns="0" tIns="11430" rIns="0" bIns="0" rtlCol="0">
            <a:spAutoFit/>
          </a:bodyPr>
          <a:lstStyle/>
          <a:p>
            <a:pPr marL="174625" indent="-136525">
              <a:lnSpc>
                <a:spcPct val="100000"/>
              </a:lnSpc>
              <a:spcBef>
                <a:spcPts val="90"/>
              </a:spcBef>
              <a:buFont typeface="Arial"/>
              <a:buChar char="•"/>
              <a:tabLst>
                <a:tab pos="174625" algn="l"/>
                <a:tab pos="857885" algn="l"/>
              </a:tabLst>
            </a:pPr>
            <a:r>
              <a:rPr sz="1100" dirty="0">
                <a:solidFill>
                  <a:schemeClr val="tx2"/>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Click</a:t>
            </a:r>
            <a:r>
              <a:rPr lang="en-US" sz="1100" dirty="0">
                <a:solidFill>
                  <a:schemeClr val="tx2"/>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 here </a:t>
            </a:r>
            <a:r>
              <a:rPr sz="1100" dirty="0">
                <a:solidFill>
                  <a:schemeClr val="tx2"/>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(9:39-16.48)</a:t>
            </a:r>
            <a:endParaRPr sz="1100" dirty="0">
              <a:solidFill>
                <a:schemeClr val="tx2"/>
              </a:solidFill>
              <a:latin typeface="Calibri" panose="020F0502020204030204" pitchFamily="34" charset="0"/>
              <a:cs typeface="Calibri" panose="020F0502020204030204" pitchFamily="34" charset="0"/>
            </a:endParaRPr>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33525"/>
            <a:ext cx="3634740"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Modernization theorists in political science argue that political change often accompanies economic development.</a:t>
            </a:r>
          </a:p>
        </p:txBody>
      </p:sp>
      <p:sp>
        <p:nvSpPr>
          <p:cNvPr id="3" name="object 3"/>
          <p:cNvSpPr txBox="1"/>
          <p:nvPr/>
        </p:nvSpPr>
        <p:spPr>
          <a:xfrm>
            <a:off x="431623" y="1295506"/>
            <a:ext cx="104203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Underdeveloped Country</a:t>
            </a:r>
            <a:endParaRPr sz="700">
              <a:latin typeface="+mn-lt"/>
              <a:cs typeface="Arial MT"/>
            </a:endParaRPr>
          </a:p>
        </p:txBody>
      </p:sp>
      <p:sp>
        <p:nvSpPr>
          <p:cNvPr id="4" name="object 4"/>
          <p:cNvSpPr txBox="1"/>
          <p:nvPr/>
        </p:nvSpPr>
        <p:spPr>
          <a:xfrm>
            <a:off x="2996241" y="1295506"/>
            <a:ext cx="80835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Developed Country</a:t>
            </a:r>
            <a:endParaRPr sz="700">
              <a:latin typeface="+mn-lt"/>
              <a:cs typeface="Arial MT"/>
            </a:endParaRPr>
          </a:p>
        </p:txBody>
      </p:sp>
      <p:sp>
        <p:nvSpPr>
          <p:cNvPr id="5" name="object 5"/>
          <p:cNvSpPr/>
          <p:nvPr/>
        </p:nvSpPr>
        <p:spPr>
          <a:xfrm>
            <a:off x="364486" y="1462148"/>
            <a:ext cx="3669029" cy="0"/>
          </a:xfrm>
          <a:custGeom>
            <a:avLst/>
            <a:gdLst/>
            <a:ahLst/>
            <a:cxnLst/>
            <a:rect l="l" t="t" r="r" b="b"/>
            <a:pathLst>
              <a:path w="3669029">
                <a:moveTo>
                  <a:pt x="0" y="0"/>
                </a:moveTo>
                <a:lnTo>
                  <a:pt x="3668595" y="0"/>
                </a:lnTo>
              </a:path>
            </a:pathLst>
          </a:custGeom>
          <a:ln w="11429">
            <a:solidFill>
              <a:srgbClr val="231F20"/>
            </a:solidFill>
          </a:ln>
        </p:spPr>
        <p:txBody>
          <a:bodyPr wrap="square" lIns="0" tIns="0" rIns="0" bIns="0" rtlCol="0"/>
          <a:lstStyle/>
          <a:p>
            <a:endParaRPr>
              <a:latin typeface="+mn-lt"/>
            </a:endParaRPr>
          </a:p>
        </p:txBody>
      </p:sp>
      <p:sp>
        <p:nvSpPr>
          <p:cNvPr id="6" name="object 6"/>
          <p:cNvSpPr txBox="1"/>
          <p:nvPr/>
        </p:nvSpPr>
        <p:spPr>
          <a:xfrm>
            <a:off x="431623" y="1567247"/>
            <a:ext cx="101155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Large Agriculture Sector</a:t>
            </a:r>
            <a:endParaRPr sz="700">
              <a:latin typeface="+mn-lt"/>
              <a:cs typeface="Arial MT"/>
            </a:endParaRPr>
          </a:p>
        </p:txBody>
      </p:sp>
      <p:sp>
        <p:nvSpPr>
          <p:cNvPr id="7" name="object 7"/>
          <p:cNvSpPr txBox="1"/>
          <p:nvPr/>
        </p:nvSpPr>
        <p:spPr>
          <a:xfrm>
            <a:off x="2996241" y="1567247"/>
            <a:ext cx="100647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Small Agriculture Sector</a:t>
            </a:r>
            <a:endParaRPr sz="700">
              <a:latin typeface="+mn-lt"/>
              <a:cs typeface="Arial MT"/>
            </a:endParaRPr>
          </a:p>
        </p:txBody>
      </p:sp>
      <p:sp>
        <p:nvSpPr>
          <p:cNvPr id="8" name="object 8"/>
          <p:cNvSpPr txBox="1"/>
          <p:nvPr/>
        </p:nvSpPr>
        <p:spPr>
          <a:xfrm>
            <a:off x="431623" y="1844036"/>
            <a:ext cx="94043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Small Industrial Sector</a:t>
            </a:r>
            <a:endParaRPr sz="700">
              <a:latin typeface="+mn-lt"/>
              <a:cs typeface="Arial MT"/>
            </a:endParaRPr>
          </a:p>
        </p:txBody>
      </p:sp>
      <p:sp>
        <p:nvSpPr>
          <p:cNvPr id="9" name="object 9"/>
          <p:cNvSpPr txBox="1"/>
          <p:nvPr/>
        </p:nvSpPr>
        <p:spPr>
          <a:xfrm>
            <a:off x="2996241" y="1844036"/>
            <a:ext cx="94551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Large Industrial Sector</a:t>
            </a:r>
            <a:endParaRPr sz="700">
              <a:latin typeface="+mn-lt"/>
              <a:cs typeface="Arial MT"/>
            </a:endParaRPr>
          </a:p>
        </p:txBody>
      </p:sp>
      <p:sp>
        <p:nvSpPr>
          <p:cNvPr id="10" name="object 10"/>
          <p:cNvSpPr txBox="1"/>
          <p:nvPr/>
        </p:nvSpPr>
        <p:spPr>
          <a:xfrm>
            <a:off x="431623" y="2120825"/>
            <a:ext cx="874394"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Small Service Sector</a:t>
            </a:r>
            <a:endParaRPr sz="700">
              <a:latin typeface="+mn-lt"/>
              <a:cs typeface="Arial MT"/>
            </a:endParaRPr>
          </a:p>
        </p:txBody>
      </p:sp>
      <p:sp>
        <p:nvSpPr>
          <p:cNvPr id="11" name="object 11"/>
          <p:cNvSpPr txBox="1"/>
          <p:nvPr/>
        </p:nvSpPr>
        <p:spPr>
          <a:xfrm>
            <a:off x="2996241" y="2120825"/>
            <a:ext cx="87947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Large Service Sector</a:t>
            </a:r>
            <a:endParaRPr sz="700">
              <a:latin typeface="+mn-lt"/>
              <a:cs typeface="Arial MT"/>
            </a:endParaRPr>
          </a:p>
        </p:txBody>
      </p:sp>
      <p:sp>
        <p:nvSpPr>
          <p:cNvPr id="12" name="object 12"/>
          <p:cNvSpPr txBox="1"/>
          <p:nvPr/>
        </p:nvSpPr>
        <p:spPr>
          <a:xfrm>
            <a:off x="431623" y="2397522"/>
            <a:ext cx="508634"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Dictatorship</a:t>
            </a:r>
            <a:endParaRPr sz="700">
              <a:latin typeface="+mn-lt"/>
              <a:cs typeface="Arial MT"/>
            </a:endParaRPr>
          </a:p>
        </p:txBody>
      </p:sp>
      <p:sp>
        <p:nvSpPr>
          <p:cNvPr id="13" name="object 13"/>
          <p:cNvSpPr txBox="1"/>
          <p:nvPr/>
        </p:nvSpPr>
        <p:spPr>
          <a:xfrm>
            <a:off x="2996241" y="2397522"/>
            <a:ext cx="48831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Democracy</a:t>
            </a:r>
            <a:endParaRPr sz="700">
              <a:latin typeface="+mn-lt"/>
              <a:cs typeface="Arial MT"/>
            </a:endParaRPr>
          </a:p>
        </p:txBody>
      </p:sp>
      <p:grpSp>
        <p:nvGrpSpPr>
          <p:cNvPr id="14" name="object 14"/>
          <p:cNvGrpSpPr/>
          <p:nvPr/>
        </p:nvGrpSpPr>
        <p:grpSpPr>
          <a:xfrm>
            <a:off x="1675085" y="1589117"/>
            <a:ext cx="1049655" cy="111760"/>
            <a:chOff x="1675085" y="1589117"/>
            <a:chExt cx="1049655" cy="111760"/>
          </a:xfrm>
        </p:grpSpPr>
        <p:sp>
          <p:nvSpPr>
            <p:cNvPr id="15" name="object 15"/>
            <p:cNvSpPr/>
            <p:nvPr/>
          </p:nvSpPr>
          <p:spPr>
            <a:xfrm>
              <a:off x="1675085" y="1644862"/>
              <a:ext cx="952500" cy="0"/>
            </a:xfrm>
            <a:custGeom>
              <a:avLst/>
              <a:gdLst/>
              <a:ahLst/>
              <a:cxnLst/>
              <a:rect l="l" t="t" r="r" b="b"/>
              <a:pathLst>
                <a:path w="952500">
                  <a:moveTo>
                    <a:pt x="0" y="0"/>
                  </a:moveTo>
                  <a:lnTo>
                    <a:pt x="952267" y="0"/>
                  </a:lnTo>
                </a:path>
              </a:pathLst>
            </a:custGeom>
            <a:ln w="22859">
              <a:solidFill>
                <a:srgbClr val="231F20"/>
              </a:solidFill>
            </a:ln>
          </p:spPr>
          <p:txBody>
            <a:bodyPr wrap="square" lIns="0" tIns="0" rIns="0" bIns="0" rtlCol="0"/>
            <a:lstStyle/>
            <a:p>
              <a:endParaRPr>
                <a:latin typeface="+mn-lt"/>
              </a:endParaRPr>
            </a:p>
          </p:txBody>
        </p:sp>
        <p:sp>
          <p:nvSpPr>
            <p:cNvPr id="16" name="object 16"/>
            <p:cNvSpPr/>
            <p:nvPr/>
          </p:nvSpPr>
          <p:spPr>
            <a:xfrm>
              <a:off x="2587737" y="1589117"/>
              <a:ext cx="136525" cy="111760"/>
            </a:xfrm>
            <a:custGeom>
              <a:avLst/>
              <a:gdLst/>
              <a:ahLst/>
              <a:cxnLst/>
              <a:rect l="l" t="t" r="r" b="b"/>
              <a:pathLst>
                <a:path w="136525" h="111760">
                  <a:moveTo>
                    <a:pt x="0" y="0"/>
                  </a:moveTo>
                  <a:lnTo>
                    <a:pt x="32381" y="55744"/>
                  </a:lnTo>
                  <a:lnTo>
                    <a:pt x="0" y="111511"/>
                  </a:lnTo>
                  <a:lnTo>
                    <a:pt x="136462" y="55744"/>
                  </a:lnTo>
                  <a:lnTo>
                    <a:pt x="0" y="0"/>
                  </a:lnTo>
                  <a:close/>
                </a:path>
              </a:pathLst>
            </a:custGeom>
            <a:solidFill>
              <a:srgbClr val="231F20"/>
            </a:solidFill>
          </p:spPr>
          <p:txBody>
            <a:bodyPr wrap="square" lIns="0" tIns="0" rIns="0" bIns="0" rtlCol="0"/>
            <a:lstStyle/>
            <a:p>
              <a:endParaRPr>
                <a:latin typeface="+mn-lt"/>
              </a:endParaRPr>
            </a:p>
          </p:txBody>
        </p:sp>
      </p:grpSp>
      <p:grpSp>
        <p:nvGrpSpPr>
          <p:cNvPr id="17" name="object 17"/>
          <p:cNvGrpSpPr/>
          <p:nvPr/>
        </p:nvGrpSpPr>
        <p:grpSpPr>
          <a:xfrm>
            <a:off x="1675085" y="1865893"/>
            <a:ext cx="1049655" cy="111760"/>
            <a:chOff x="1675085" y="1865893"/>
            <a:chExt cx="1049655" cy="111760"/>
          </a:xfrm>
        </p:grpSpPr>
        <p:sp>
          <p:nvSpPr>
            <p:cNvPr id="18" name="object 18"/>
            <p:cNvSpPr/>
            <p:nvPr/>
          </p:nvSpPr>
          <p:spPr>
            <a:xfrm>
              <a:off x="1675085" y="1921637"/>
              <a:ext cx="952500" cy="0"/>
            </a:xfrm>
            <a:custGeom>
              <a:avLst/>
              <a:gdLst/>
              <a:ahLst/>
              <a:cxnLst/>
              <a:rect l="l" t="t" r="r" b="b"/>
              <a:pathLst>
                <a:path w="952500">
                  <a:moveTo>
                    <a:pt x="0" y="0"/>
                  </a:moveTo>
                  <a:lnTo>
                    <a:pt x="952267" y="0"/>
                  </a:lnTo>
                </a:path>
              </a:pathLst>
            </a:custGeom>
            <a:ln w="22859">
              <a:solidFill>
                <a:srgbClr val="231F20"/>
              </a:solidFill>
            </a:ln>
          </p:spPr>
          <p:txBody>
            <a:bodyPr wrap="square" lIns="0" tIns="0" rIns="0" bIns="0" rtlCol="0"/>
            <a:lstStyle/>
            <a:p>
              <a:endParaRPr>
                <a:latin typeface="+mn-lt"/>
              </a:endParaRPr>
            </a:p>
          </p:txBody>
        </p:sp>
        <p:sp>
          <p:nvSpPr>
            <p:cNvPr id="19" name="object 19"/>
            <p:cNvSpPr/>
            <p:nvPr/>
          </p:nvSpPr>
          <p:spPr>
            <a:xfrm>
              <a:off x="2587737" y="1865893"/>
              <a:ext cx="136525" cy="111760"/>
            </a:xfrm>
            <a:custGeom>
              <a:avLst/>
              <a:gdLst/>
              <a:ahLst/>
              <a:cxnLst/>
              <a:rect l="l" t="t" r="r" b="b"/>
              <a:pathLst>
                <a:path w="136525" h="111760">
                  <a:moveTo>
                    <a:pt x="0" y="0"/>
                  </a:moveTo>
                  <a:lnTo>
                    <a:pt x="32381" y="55744"/>
                  </a:lnTo>
                  <a:lnTo>
                    <a:pt x="0" y="111499"/>
                  </a:lnTo>
                  <a:lnTo>
                    <a:pt x="136462" y="55744"/>
                  </a:lnTo>
                  <a:lnTo>
                    <a:pt x="0" y="0"/>
                  </a:lnTo>
                  <a:close/>
                </a:path>
              </a:pathLst>
            </a:custGeom>
            <a:solidFill>
              <a:srgbClr val="231F20"/>
            </a:solidFill>
          </p:spPr>
          <p:txBody>
            <a:bodyPr wrap="square" lIns="0" tIns="0" rIns="0" bIns="0" rtlCol="0"/>
            <a:lstStyle/>
            <a:p>
              <a:endParaRPr>
                <a:latin typeface="+mn-lt"/>
              </a:endParaRPr>
            </a:p>
          </p:txBody>
        </p:sp>
      </p:grpSp>
      <p:grpSp>
        <p:nvGrpSpPr>
          <p:cNvPr id="20" name="object 20"/>
          <p:cNvGrpSpPr/>
          <p:nvPr/>
        </p:nvGrpSpPr>
        <p:grpSpPr>
          <a:xfrm>
            <a:off x="1675085" y="2142657"/>
            <a:ext cx="1049655" cy="111760"/>
            <a:chOff x="1675085" y="2142657"/>
            <a:chExt cx="1049655" cy="111760"/>
          </a:xfrm>
        </p:grpSpPr>
        <p:sp>
          <p:nvSpPr>
            <p:cNvPr id="21" name="object 21"/>
            <p:cNvSpPr/>
            <p:nvPr/>
          </p:nvSpPr>
          <p:spPr>
            <a:xfrm>
              <a:off x="1675085" y="2198402"/>
              <a:ext cx="952500" cy="0"/>
            </a:xfrm>
            <a:custGeom>
              <a:avLst/>
              <a:gdLst/>
              <a:ahLst/>
              <a:cxnLst/>
              <a:rect l="l" t="t" r="r" b="b"/>
              <a:pathLst>
                <a:path w="952500">
                  <a:moveTo>
                    <a:pt x="0" y="0"/>
                  </a:moveTo>
                  <a:lnTo>
                    <a:pt x="952267" y="0"/>
                  </a:lnTo>
                </a:path>
              </a:pathLst>
            </a:custGeom>
            <a:ln w="22859">
              <a:solidFill>
                <a:srgbClr val="231F20"/>
              </a:solidFill>
            </a:ln>
          </p:spPr>
          <p:txBody>
            <a:bodyPr wrap="square" lIns="0" tIns="0" rIns="0" bIns="0" rtlCol="0"/>
            <a:lstStyle/>
            <a:p>
              <a:endParaRPr>
                <a:latin typeface="+mn-lt"/>
              </a:endParaRPr>
            </a:p>
          </p:txBody>
        </p:sp>
        <p:sp>
          <p:nvSpPr>
            <p:cNvPr id="22" name="object 22"/>
            <p:cNvSpPr/>
            <p:nvPr/>
          </p:nvSpPr>
          <p:spPr>
            <a:xfrm>
              <a:off x="2587737" y="2142657"/>
              <a:ext cx="136525" cy="111760"/>
            </a:xfrm>
            <a:custGeom>
              <a:avLst/>
              <a:gdLst/>
              <a:ahLst/>
              <a:cxnLst/>
              <a:rect l="l" t="t" r="r" b="b"/>
              <a:pathLst>
                <a:path w="136525" h="111760">
                  <a:moveTo>
                    <a:pt x="0" y="0"/>
                  </a:moveTo>
                  <a:lnTo>
                    <a:pt x="32381" y="55744"/>
                  </a:lnTo>
                  <a:lnTo>
                    <a:pt x="0" y="111511"/>
                  </a:lnTo>
                  <a:lnTo>
                    <a:pt x="136462" y="55744"/>
                  </a:lnTo>
                  <a:lnTo>
                    <a:pt x="0" y="0"/>
                  </a:lnTo>
                  <a:close/>
                </a:path>
              </a:pathLst>
            </a:custGeom>
            <a:solidFill>
              <a:srgbClr val="231F20"/>
            </a:solidFill>
          </p:spPr>
          <p:txBody>
            <a:bodyPr wrap="square" lIns="0" tIns="0" rIns="0" bIns="0" rtlCol="0"/>
            <a:lstStyle/>
            <a:p>
              <a:endParaRPr>
                <a:latin typeface="+mn-lt"/>
              </a:endParaRPr>
            </a:p>
          </p:txBody>
        </p:sp>
      </p:grpSp>
      <p:grpSp>
        <p:nvGrpSpPr>
          <p:cNvPr id="23" name="object 23"/>
          <p:cNvGrpSpPr/>
          <p:nvPr/>
        </p:nvGrpSpPr>
        <p:grpSpPr>
          <a:xfrm>
            <a:off x="1675085" y="2419430"/>
            <a:ext cx="1049655" cy="111760"/>
            <a:chOff x="1675085" y="2419430"/>
            <a:chExt cx="1049655" cy="111760"/>
          </a:xfrm>
        </p:grpSpPr>
        <p:sp>
          <p:nvSpPr>
            <p:cNvPr id="24" name="object 24"/>
            <p:cNvSpPr/>
            <p:nvPr/>
          </p:nvSpPr>
          <p:spPr>
            <a:xfrm>
              <a:off x="1675085" y="2475177"/>
              <a:ext cx="952500" cy="0"/>
            </a:xfrm>
            <a:custGeom>
              <a:avLst/>
              <a:gdLst/>
              <a:ahLst/>
              <a:cxnLst/>
              <a:rect l="l" t="t" r="r" b="b"/>
              <a:pathLst>
                <a:path w="952500">
                  <a:moveTo>
                    <a:pt x="0" y="0"/>
                  </a:moveTo>
                  <a:lnTo>
                    <a:pt x="952267" y="0"/>
                  </a:lnTo>
                </a:path>
              </a:pathLst>
            </a:custGeom>
            <a:ln w="22859">
              <a:solidFill>
                <a:srgbClr val="231F20"/>
              </a:solidFill>
            </a:ln>
          </p:spPr>
          <p:txBody>
            <a:bodyPr wrap="square" lIns="0" tIns="0" rIns="0" bIns="0" rtlCol="0"/>
            <a:lstStyle/>
            <a:p>
              <a:endParaRPr>
                <a:latin typeface="+mn-lt"/>
              </a:endParaRPr>
            </a:p>
          </p:txBody>
        </p:sp>
        <p:sp>
          <p:nvSpPr>
            <p:cNvPr id="25" name="object 25"/>
            <p:cNvSpPr/>
            <p:nvPr/>
          </p:nvSpPr>
          <p:spPr>
            <a:xfrm>
              <a:off x="2587734" y="2419430"/>
              <a:ext cx="136525" cy="111760"/>
            </a:xfrm>
            <a:custGeom>
              <a:avLst/>
              <a:gdLst/>
              <a:ahLst/>
              <a:cxnLst/>
              <a:rect l="l" t="t" r="r" b="b"/>
              <a:pathLst>
                <a:path w="136525" h="111760">
                  <a:moveTo>
                    <a:pt x="0" y="0"/>
                  </a:moveTo>
                  <a:lnTo>
                    <a:pt x="32381" y="55755"/>
                  </a:lnTo>
                  <a:lnTo>
                    <a:pt x="0" y="111511"/>
                  </a:lnTo>
                  <a:lnTo>
                    <a:pt x="136462" y="55755"/>
                  </a:lnTo>
                  <a:lnTo>
                    <a:pt x="0" y="0"/>
                  </a:lnTo>
                  <a:close/>
                </a:path>
              </a:pathLst>
            </a:custGeom>
            <a:solidFill>
              <a:srgbClr val="231F20"/>
            </a:solidFill>
          </p:spPr>
          <p:txBody>
            <a:bodyPr wrap="square" lIns="0" tIns="0" rIns="0" bIns="0" rtlCol="0"/>
            <a:lstStyle/>
            <a:p>
              <a:endParaRPr>
                <a:latin typeface="+mn-lt"/>
              </a:endParaRPr>
            </a:p>
          </p:txBody>
        </p:sp>
      </p:grpSp>
    </p:spTree>
  </p:cSld>
  <p:clrMapOvr>
    <a:masterClrMapping/>
  </p:clrMapOvr>
  <p:transition>
    <p:cut/>
  </p:transition>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489202"/>
            <a:ext cx="3912870" cy="2204321"/>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Foreign aid can help democratization efforts, but only if:</a:t>
            </a:r>
          </a:p>
          <a:p>
            <a:pPr>
              <a:lnSpc>
                <a:spcPct val="100000"/>
              </a:lnSpc>
              <a:spcBef>
                <a:spcPts val="484"/>
              </a:spcBef>
            </a:pPr>
            <a:endParaRPr sz="1100" dirty="0">
              <a:latin typeface="+mn-lt"/>
              <a:cs typeface="Arial MT"/>
            </a:endParaRPr>
          </a:p>
          <a:p>
            <a:pPr marL="287655" indent="-175260">
              <a:lnSpc>
                <a:spcPct val="100000"/>
              </a:lnSpc>
              <a:buAutoNum type="arabicPeriod"/>
              <a:tabLst>
                <a:tab pos="287655" algn="l"/>
              </a:tabLst>
            </a:pPr>
            <a:r>
              <a:rPr sz="1100" dirty="0">
                <a:latin typeface="+mn-lt"/>
                <a:cs typeface="Arial MT"/>
              </a:rPr>
              <a:t>the recipient country is dependent on foreign aid;</a:t>
            </a:r>
          </a:p>
          <a:p>
            <a:pPr>
              <a:lnSpc>
                <a:spcPct val="100000"/>
              </a:lnSpc>
              <a:spcBef>
                <a:spcPts val="720"/>
              </a:spcBef>
              <a:buFont typeface="Arial MT"/>
              <a:buAutoNum type="arabicPeriod"/>
            </a:pPr>
            <a:endParaRPr sz="1100" dirty="0">
              <a:latin typeface="+mn-lt"/>
              <a:cs typeface="Arial MT"/>
            </a:endParaRPr>
          </a:p>
          <a:p>
            <a:pPr marL="287655" indent="-175260">
              <a:lnSpc>
                <a:spcPct val="100000"/>
              </a:lnSpc>
              <a:spcBef>
                <a:spcPts val="5"/>
              </a:spcBef>
              <a:buAutoNum type="arabicPeriod"/>
              <a:tabLst>
                <a:tab pos="287655" algn="l"/>
              </a:tabLst>
            </a:pPr>
            <a:r>
              <a:rPr sz="1100" dirty="0">
                <a:latin typeface="+mn-lt"/>
                <a:cs typeface="Arial MT"/>
              </a:rPr>
              <a:t>the aid donor wants to promote democratic reform;</a:t>
            </a:r>
          </a:p>
          <a:p>
            <a:pPr>
              <a:lnSpc>
                <a:spcPct val="100000"/>
              </a:lnSpc>
              <a:spcBef>
                <a:spcPts val="685"/>
              </a:spcBef>
              <a:buFont typeface="Arial MT"/>
              <a:buAutoNum type="arabicPeriod"/>
            </a:pPr>
            <a:endParaRPr sz="1100" dirty="0">
              <a:latin typeface="+mn-lt"/>
              <a:cs typeface="Arial MT"/>
            </a:endParaRPr>
          </a:p>
          <a:p>
            <a:pPr marL="287655" marR="92710" indent="-175260">
              <a:lnSpc>
                <a:spcPct val="102600"/>
              </a:lnSpc>
              <a:buAutoNum type="arabicPeriod"/>
              <a:tabLst>
                <a:tab pos="289560" algn="l"/>
              </a:tabLst>
            </a:pPr>
            <a:r>
              <a:rPr sz="1100" dirty="0">
                <a:latin typeface="+mn-lt"/>
                <a:cs typeface="Arial MT"/>
              </a:rPr>
              <a:t>the aid donor can credibly threaten to withdraw the aid if its 	demands for reform are not met.</a:t>
            </a:r>
          </a:p>
          <a:p>
            <a:pPr>
              <a:lnSpc>
                <a:spcPct val="100000"/>
              </a:lnSpc>
            </a:pPr>
            <a:endParaRPr sz="1100" dirty="0">
              <a:latin typeface="+mn-lt"/>
              <a:cs typeface="Arial MT"/>
            </a:endParaRPr>
          </a:p>
          <a:p>
            <a:pPr>
              <a:lnSpc>
                <a:spcPct val="100000"/>
              </a:lnSpc>
              <a:spcBef>
                <a:spcPts val="640"/>
              </a:spcBef>
            </a:pPr>
            <a:endParaRPr sz="1100" dirty="0">
              <a:latin typeface="+mn-lt"/>
              <a:cs typeface="Arial MT"/>
            </a:endParaRPr>
          </a:p>
          <a:p>
            <a:pPr marL="12700">
              <a:lnSpc>
                <a:spcPct val="100000"/>
              </a:lnSpc>
            </a:pPr>
            <a:r>
              <a:rPr sz="1100" dirty="0">
                <a:latin typeface="+mn-lt"/>
                <a:cs typeface="Arial MT"/>
              </a:rPr>
              <a:t>Any democratic reforms that occur are likely to be limited in scope.</a:t>
            </a:r>
          </a:p>
        </p:txBody>
      </p:sp>
    </p:spTree>
  </p:cSld>
  <p:clrMapOvr>
    <a:masterClrMapping/>
  </p:clrMapOvr>
  <p:transition>
    <p:cut/>
  </p:transition>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14780"/>
            <a:ext cx="3850004" cy="1625894"/>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Condition 2: Are Exit Options Sufficiently Valuable?</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11430">
              <a:lnSpc>
                <a:spcPct val="102600"/>
              </a:lnSpc>
            </a:pPr>
            <a:r>
              <a:rPr sz="1100" dirty="0">
                <a:latin typeface="+mn-lt"/>
                <a:cs typeface="Arial MT"/>
              </a:rPr>
              <a:t>The extent to which economic development increases the value of people’s exit options depends on the </a:t>
            </a:r>
            <a:r>
              <a:rPr sz="1100" dirty="0">
                <a:solidFill>
                  <a:srgbClr val="00B0F0"/>
                </a:solidFill>
                <a:latin typeface="+mn-lt"/>
                <a:cs typeface="Arial MT"/>
              </a:rPr>
              <a:t>power of the state.</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00"/>
              </a:lnSpc>
            </a:pPr>
            <a:r>
              <a:rPr sz="1100" dirty="0">
                <a:latin typeface="+mn-lt"/>
                <a:cs typeface="Arial MT"/>
              </a:rPr>
              <a:t>Economic development is more likely to promote democracy when the state is weak than when it’s strong.</a:t>
            </a:r>
          </a:p>
        </p:txBody>
      </p:sp>
    </p:spTree>
  </p:cSld>
  <p:clrMapOvr>
    <a:masterClrMapping/>
  </p:clrMapOvr>
  <p:transition>
    <p:cut/>
  </p:transition>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938884"/>
            <a:ext cx="2522220" cy="1011815"/>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States are powerful when:</a:t>
            </a:r>
          </a:p>
          <a:p>
            <a:pPr>
              <a:lnSpc>
                <a:spcPct val="100000"/>
              </a:lnSpc>
              <a:spcBef>
                <a:spcPts val="484"/>
              </a:spcBef>
            </a:pPr>
            <a:endParaRPr sz="1100" dirty="0">
              <a:latin typeface="+mn-lt"/>
              <a:cs typeface="Arial MT"/>
            </a:endParaRPr>
          </a:p>
          <a:p>
            <a:pPr marL="287655" indent="-175260">
              <a:lnSpc>
                <a:spcPct val="100000"/>
              </a:lnSpc>
              <a:buAutoNum type="arabicPeriod"/>
              <a:tabLst>
                <a:tab pos="287655" algn="l"/>
              </a:tabLst>
            </a:pPr>
            <a:r>
              <a:rPr sz="1100" dirty="0">
                <a:latin typeface="+mn-lt"/>
                <a:cs typeface="Arial MT"/>
              </a:rPr>
              <a:t>They play a large role in the economy.</a:t>
            </a:r>
          </a:p>
          <a:p>
            <a:pPr>
              <a:lnSpc>
                <a:spcPct val="100000"/>
              </a:lnSpc>
              <a:spcBef>
                <a:spcPts val="720"/>
              </a:spcBef>
              <a:buFont typeface="Arial MT"/>
              <a:buAutoNum type="arabicPeriod"/>
            </a:pPr>
            <a:endParaRPr sz="1100" dirty="0">
              <a:latin typeface="+mn-lt"/>
              <a:cs typeface="Arial MT"/>
            </a:endParaRPr>
          </a:p>
          <a:p>
            <a:pPr marL="287655" indent="-175260">
              <a:lnSpc>
                <a:spcPct val="100000"/>
              </a:lnSpc>
              <a:spcBef>
                <a:spcPts val="5"/>
              </a:spcBef>
              <a:buAutoNum type="arabicPeriod"/>
              <a:tabLst>
                <a:tab pos="287655" algn="l"/>
              </a:tabLst>
            </a:pPr>
            <a:r>
              <a:rPr sz="1100" dirty="0">
                <a:latin typeface="+mn-lt"/>
                <a:cs typeface="Arial MT"/>
              </a:rPr>
              <a:t>State capacity is high.</a:t>
            </a:r>
          </a:p>
        </p:txBody>
      </p:sp>
    </p:spTree>
  </p:cSld>
  <p:clrMapOvr>
    <a:masterClrMapping/>
  </p:clrMapOvr>
  <p:transition>
    <p:cut/>
  </p:transition>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95300" y="72527"/>
            <a:ext cx="2706370" cy="232756"/>
          </a:xfrm>
          <a:prstGeom prst="rect">
            <a:avLst/>
          </a:prstGeom>
        </p:spPr>
        <p:txBody>
          <a:bodyPr vert="horz" wrap="square" lIns="0" tIns="17145" rIns="0" bIns="0" rtlCol="0">
            <a:spAutoFit/>
          </a:bodyPr>
          <a:lstStyle/>
          <a:p>
            <a:pPr marL="12700">
              <a:lnSpc>
                <a:spcPct val="100000"/>
              </a:lnSpc>
              <a:spcBef>
                <a:spcPts val="135"/>
              </a:spcBef>
            </a:pPr>
            <a:r>
              <a:rPr sz="1400" dirty="0">
                <a:latin typeface="+mn-lt"/>
                <a:cs typeface="Tahoma"/>
              </a:rPr>
              <a:t>Size of State’s Role in the Economy</a:t>
            </a:r>
            <a:endParaRPr sz="1400">
              <a:latin typeface="+mn-lt"/>
              <a:cs typeface="Tahoma"/>
            </a:endParaRPr>
          </a:p>
        </p:txBody>
      </p:sp>
      <p:sp>
        <p:nvSpPr>
          <p:cNvPr id="3" name="object 3"/>
          <p:cNvSpPr txBox="1"/>
          <p:nvPr/>
        </p:nvSpPr>
        <p:spPr>
          <a:xfrm>
            <a:off x="347294" y="1032432"/>
            <a:ext cx="3913504" cy="1249445"/>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If economic development is primarily state driven,</a:t>
            </a:r>
            <a:r>
              <a:rPr sz="1100" dirty="0">
                <a:latin typeface="+mn-lt"/>
                <a:cs typeface="Arial MT"/>
              </a:rPr>
              <a:t> citizens may find themselves increasingly dependent on the state for their material well-being and, thus, that the value of their exit options goes down.</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285115">
              <a:lnSpc>
                <a:spcPct val="102600"/>
              </a:lnSpc>
            </a:pPr>
            <a:r>
              <a:rPr sz="1100" dirty="0">
                <a:solidFill>
                  <a:srgbClr val="00B0F0"/>
                </a:solidFill>
                <a:latin typeface="+mn-lt"/>
                <a:cs typeface="Arial MT"/>
              </a:rPr>
              <a:t>Economic development may therefore increase support for authoritarian regimes and hinder the emergence of democracy.</a:t>
            </a:r>
          </a:p>
        </p:txBody>
      </p:sp>
    </p:spTree>
  </p:cSld>
  <p:clrMapOvr>
    <a:masterClrMapping/>
  </p:clrMapOvr>
  <p:transition>
    <p:cut/>
  </p:transition>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89951"/>
            <a:ext cx="3910965" cy="535940"/>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Many dictatorial regimes in the Middle East, Africa, Asia, Latin America, and the post-Soviet world have large public sectors where the state intervenes heavily in the economy.</a:t>
            </a:r>
          </a:p>
        </p:txBody>
      </p:sp>
      <p:sp>
        <p:nvSpPr>
          <p:cNvPr id="3" name="object 3"/>
          <p:cNvSpPr txBox="1"/>
          <p:nvPr/>
        </p:nvSpPr>
        <p:spPr>
          <a:xfrm>
            <a:off x="347294" y="1666175"/>
            <a:ext cx="3851275" cy="53594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The state bureaucracy, public institutions, and state-owned enterprises drive economic activity and provide social mobility and material benefits to the rising middle class.</a:t>
            </a:r>
            <a:endParaRPr sz="1100">
              <a:latin typeface="+mn-lt"/>
              <a:cs typeface="Arial MT"/>
            </a:endParaRPr>
          </a:p>
        </p:txBody>
      </p:sp>
    </p:spTree>
  </p:cSld>
  <p:clrMapOvr>
    <a:masterClrMapping/>
  </p:clrMapOvr>
  <p:transition>
    <p:cut/>
  </p:transition>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38389"/>
            <a:ext cx="3612515"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Rethinking the relationship between a strong middle class and democracy.</a:t>
            </a:r>
          </a:p>
        </p:txBody>
      </p:sp>
      <p:sp>
        <p:nvSpPr>
          <p:cNvPr id="3" name="object 3"/>
          <p:cNvSpPr txBox="1"/>
          <p:nvPr/>
        </p:nvSpPr>
        <p:spPr>
          <a:xfrm>
            <a:off x="347294" y="1642540"/>
            <a:ext cx="3646804"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It matters whether you work in the private sector or the public sector.</a:t>
            </a:r>
            <a:endParaRPr sz="1100">
              <a:solidFill>
                <a:srgbClr val="00B0F0"/>
              </a:solidFill>
              <a:latin typeface="+mn-lt"/>
              <a:cs typeface="Arial MT"/>
            </a:endParaRPr>
          </a:p>
        </p:txBody>
      </p:sp>
    </p:spTree>
  </p:cSld>
  <p:clrMapOvr>
    <a:masterClrMapping/>
  </p:clrMapOvr>
  <p:transition>
    <p:cut/>
  </p:transition>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654425"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Those in the private sector worry about state predation and so demand that constraints be placed on state behavior.</a:t>
            </a:r>
          </a:p>
        </p:txBody>
      </p:sp>
      <p:sp>
        <p:nvSpPr>
          <p:cNvPr id="3" name="object 3"/>
          <p:cNvSpPr txBox="1"/>
          <p:nvPr/>
        </p:nvSpPr>
        <p:spPr>
          <a:xfrm>
            <a:off x="347294" y="1281276"/>
            <a:ext cx="3884295" cy="1249445"/>
          </a:xfrm>
          <a:prstGeom prst="rect">
            <a:avLst/>
          </a:prstGeom>
        </p:spPr>
        <p:txBody>
          <a:bodyPr vert="horz" wrap="square" lIns="0" tIns="6985" rIns="0" bIns="0" rtlCol="0">
            <a:spAutoFit/>
          </a:bodyPr>
          <a:lstStyle/>
          <a:p>
            <a:pPr marL="12700" marR="5080" algn="just">
              <a:lnSpc>
                <a:spcPct val="102600"/>
              </a:lnSpc>
              <a:spcBef>
                <a:spcPts val="55"/>
              </a:spcBef>
            </a:pPr>
            <a:r>
              <a:rPr sz="1100" dirty="0">
                <a:latin typeface="+mn-lt"/>
                <a:cs typeface="Arial MT"/>
              </a:rPr>
              <a:t>Those in the public sector, such as teachers, doctors, bureaucrats, and white-collar workers in state-owned firms, depend on the state for their material well-being and their middle-class status.</a:t>
            </a:r>
            <a:endParaRPr sz="1100">
              <a:latin typeface="+mn-lt"/>
              <a:cs typeface="Arial MT"/>
            </a:endParaRPr>
          </a:p>
          <a:p>
            <a:pPr>
              <a:lnSpc>
                <a:spcPct val="100000"/>
              </a:lnSpc>
            </a:pPr>
            <a:endParaRPr sz="1100">
              <a:latin typeface="+mn-lt"/>
              <a:cs typeface="Arial MT"/>
            </a:endParaRPr>
          </a:p>
          <a:p>
            <a:pPr>
              <a:lnSpc>
                <a:spcPct val="100000"/>
              </a:lnSpc>
              <a:spcBef>
                <a:spcPts val="305"/>
              </a:spcBef>
            </a:pPr>
            <a:endParaRPr sz="1100">
              <a:latin typeface="+mn-lt"/>
              <a:cs typeface="Arial MT"/>
            </a:endParaRPr>
          </a:p>
          <a:p>
            <a:pPr marL="12700" marR="95250">
              <a:lnSpc>
                <a:spcPct val="102600"/>
              </a:lnSpc>
            </a:pPr>
            <a:r>
              <a:rPr sz="1100" dirty="0">
                <a:latin typeface="+mn-lt"/>
                <a:cs typeface="Arial MT"/>
              </a:rPr>
              <a:t>They are likely to side with the authoritarian state and see democratic reforms as a potential threat to their financial future.</a:t>
            </a:r>
            <a:endParaRPr sz="1100">
              <a:latin typeface="+mn-lt"/>
              <a:cs typeface="Arial MT"/>
            </a:endParaRPr>
          </a:p>
        </p:txBody>
      </p:sp>
    </p:spTree>
  </p:cSld>
  <p:clrMapOvr>
    <a:masterClrMapping/>
  </p:clrMapOvr>
  <p:transition>
    <p:cut/>
  </p:transition>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39469"/>
            <a:ext cx="3915511" cy="837242"/>
          </a:xfrm>
          <a:prstGeom prst="rect">
            <a:avLst/>
          </a:prstGeom>
        </p:spPr>
        <p:txBody>
          <a:bodyPr vert="horz" wrap="square" lIns="0" tIns="495135" rIns="0" bIns="0" rtlCol="0">
            <a:spAutoFit/>
          </a:bodyPr>
          <a:lstStyle/>
          <a:p>
            <a:pPr marL="12700" marR="5080">
              <a:lnSpc>
                <a:spcPct val="102600"/>
              </a:lnSpc>
              <a:spcBef>
                <a:spcPts val="55"/>
              </a:spcBef>
            </a:pPr>
            <a:r>
              <a:rPr dirty="0">
                <a:latin typeface="+mn-lt"/>
              </a:rPr>
              <a:t>Many dictatorial states seek to establish and protect the state’s dominant role in the economy.</a:t>
            </a:r>
          </a:p>
        </p:txBody>
      </p:sp>
      <p:sp>
        <p:nvSpPr>
          <p:cNvPr id="3" name="object 3"/>
          <p:cNvSpPr txBox="1"/>
          <p:nvPr/>
        </p:nvSpPr>
        <p:spPr>
          <a:xfrm>
            <a:off x="347294" y="1631770"/>
            <a:ext cx="3914140"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They are suspicious of private sector economic activity because of the way it empowers citizens to make demands on the government.</a:t>
            </a:r>
            <a:endParaRPr sz="1100">
              <a:latin typeface="+mn-lt"/>
              <a:cs typeface="Arial MT"/>
            </a:endParaRPr>
          </a:p>
        </p:txBody>
      </p:sp>
    </p:spTree>
  </p:cSld>
  <p:clrMapOvr>
    <a:masterClrMapping/>
  </p:clrMapOvr>
  <p:transition>
    <p:cut/>
  </p:transition>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140446"/>
            <a:ext cx="3912870" cy="535940"/>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We should expect to see economic development promote democracy more if it happens in a diversified economy in which the private sector plays a significant role.</a:t>
            </a:r>
            <a:endParaRPr sz="1100">
              <a:solidFill>
                <a:srgbClr val="00B0F0"/>
              </a:solidFill>
              <a:latin typeface="+mn-lt"/>
              <a:cs typeface="Arial MT"/>
            </a:endParaRPr>
          </a:p>
        </p:txBody>
      </p:sp>
    </p:spTree>
  </p:cSld>
  <p:clrMapOvr>
    <a:masterClrMapping/>
  </p:clrMapOvr>
  <p:transition>
    <p:cut/>
  </p:transition>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72527"/>
            <a:ext cx="1116330" cy="232756"/>
          </a:xfrm>
          <a:prstGeom prst="rect">
            <a:avLst/>
          </a:prstGeom>
        </p:spPr>
        <p:txBody>
          <a:bodyPr vert="horz" wrap="square" lIns="0" tIns="17145" rIns="0" bIns="0" rtlCol="0">
            <a:spAutoFit/>
          </a:bodyPr>
          <a:lstStyle/>
          <a:p>
            <a:pPr marL="12700">
              <a:lnSpc>
                <a:spcPct val="100000"/>
              </a:lnSpc>
              <a:spcBef>
                <a:spcPts val="135"/>
              </a:spcBef>
            </a:pPr>
            <a:r>
              <a:rPr sz="1400" dirty="0">
                <a:latin typeface="+mn-lt"/>
                <a:cs typeface="Tahoma"/>
              </a:rPr>
              <a:t>State Capacity</a:t>
            </a:r>
          </a:p>
        </p:txBody>
      </p:sp>
      <p:sp>
        <p:nvSpPr>
          <p:cNvPr id="3" name="object 3"/>
          <p:cNvSpPr txBox="1"/>
          <p:nvPr/>
        </p:nvSpPr>
        <p:spPr>
          <a:xfrm>
            <a:off x="347294" y="1382914"/>
            <a:ext cx="3843020" cy="349391"/>
          </a:xfrm>
          <a:prstGeom prst="rect">
            <a:avLst/>
          </a:prstGeom>
        </p:spPr>
        <p:txBody>
          <a:bodyPr vert="horz" wrap="square" lIns="0" tIns="6985" rIns="0" bIns="0" rtlCol="0">
            <a:spAutoFit/>
          </a:bodyPr>
          <a:lstStyle/>
          <a:p>
            <a:pPr marL="12700" marR="5080">
              <a:lnSpc>
                <a:spcPct val="102699"/>
              </a:lnSpc>
              <a:spcBef>
                <a:spcPts val="55"/>
              </a:spcBef>
            </a:pPr>
            <a:r>
              <a:rPr sz="1100" dirty="0">
                <a:solidFill>
                  <a:srgbClr val="00B0F0"/>
                </a:solidFill>
                <a:latin typeface="+mn-lt"/>
                <a:cs typeface="Arial MT"/>
              </a:rPr>
              <a:t>The extent to which economic development increases the value of people’s exit options depends on state capacity.</a:t>
            </a: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39469"/>
            <a:ext cx="3915511" cy="837242"/>
          </a:xfrm>
          <a:prstGeom prst="rect">
            <a:avLst/>
          </a:prstGeom>
        </p:spPr>
        <p:txBody>
          <a:bodyPr vert="horz" wrap="square" lIns="0" tIns="495135" rIns="0" bIns="0" rtlCol="0">
            <a:spAutoFit/>
          </a:bodyPr>
          <a:lstStyle/>
          <a:p>
            <a:pPr marL="12700" marR="5080">
              <a:lnSpc>
                <a:spcPct val="102600"/>
              </a:lnSpc>
              <a:spcBef>
                <a:spcPts val="55"/>
              </a:spcBef>
            </a:pPr>
            <a:r>
              <a:rPr dirty="0">
                <a:latin typeface="+mn-lt"/>
              </a:rPr>
              <a:t>Dictatorial rule and predatory behavior will be common in underdeveloped agrarian societies.</a:t>
            </a:r>
          </a:p>
        </p:txBody>
      </p:sp>
      <p:sp>
        <p:nvSpPr>
          <p:cNvPr id="3" name="object 3"/>
          <p:cNvSpPr txBox="1"/>
          <p:nvPr/>
        </p:nvSpPr>
        <p:spPr>
          <a:xfrm>
            <a:off x="347294" y="1631770"/>
            <a:ext cx="3753485"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But as societies develop, the </a:t>
            </a:r>
            <a:r>
              <a:rPr sz="1100" dirty="0">
                <a:solidFill>
                  <a:srgbClr val="00B0F0"/>
                </a:solidFill>
                <a:latin typeface="+mn-lt"/>
                <a:cs typeface="Arial MT"/>
              </a:rPr>
              <a:t>balance of power </a:t>
            </a:r>
            <a:r>
              <a:rPr sz="1100" dirty="0">
                <a:latin typeface="+mn-lt"/>
                <a:cs typeface="Arial MT"/>
              </a:rPr>
              <a:t>between the ruler and the people </a:t>
            </a:r>
            <a:r>
              <a:rPr sz="1100" i="1" dirty="0">
                <a:latin typeface="+mn-lt"/>
                <a:cs typeface="Arial"/>
              </a:rPr>
              <a:t>can </a:t>
            </a:r>
            <a:r>
              <a:rPr sz="1100" dirty="0">
                <a:latin typeface="+mn-lt"/>
                <a:cs typeface="Arial MT"/>
              </a:rPr>
              <a:t>change.</a:t>
            </a:r>
          </a:p>
        </p:txBody>
      </p:sp>
    </p:spTree>
  </p:cSld>
  <p:clrMapOvr>
    <a:masterClrMapping/>
  </p:clrMapOvr>
  <p:transition>
    <p:cut/>
  </p:transition>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72527"/>
            <a:ext cx="1116330" cy="232756"/>
          </a:xfrm>
          <a:prstGeom prst="rect">
            <a:avLst/>
          </a:prstGeom>
        </p:spPr>
        <p:txBody>
          <a:bodyPr vert="horz" wrap="square" lIns="0" tIns="17145" rIns="0" bIns="0" rtlCol="0">
            <a:spAutoFit/>
          </a:bodyPr>
          <a:lstStyle/>
          <a:p>
            <a:pPr marL="12700">
              <a:lnSpc>
                <a:spcPct val="100000"/>
              </a:lnSpc>
              <a:spcBef>
                <a:spcPts val="135"/>
              </a:spcBef>
            </a:pPr>
            <a:r>
              <a:rPr sz="1400" dirty="0">
                <a:latin typeface="+mn-lt"/>
                <a:cs typeface="Tahoma"/>
              </a:rPr>
              <a:t>State Capacity</a:t>
            </a:r>
            <a:endParaRPr sz="1400">
              <a:latin typeface="+mn-lt"/>
              <a:cs typeface="Tahoma"/>
            </a:endParaRPr>
          </a:p>
        </p:txBody>
      </p:sp>
      <p:sp>
        <p:nvSpPr>
          <p:cNvPr id="3" name="object 3"/>
          <p:cNvSpPr txBox="1"/>
          <p:nvPr/>
        </p:nvSpPr>
        <p:spPr>
          <a:xfrm>
            <a:off x="347294" y="825943"/>
            <a:ext cx="3912870" cy="1756410"/>
          </a:xfrm>
          <a:prstGeom prst="rect">
            <a:avLst/>
          </a:prstGeom>
        </p:spPr>
        <p:txBody>
          <a:bodyPr vert="horz" wrap="square" lIns="0" tIns="6985" rIns="0" bIns="0" rtlCol="0">
            <a:spAutoFit/>
          </a:bodyPr>
          <a:lstStyle/>
          <a:p>
            <a:pPr marL="12700" marR="123825">
              <a:lnSpc>
                <a:spcPct val="102600"/>
              </a:lnSpc>
              <a:spcBef>
                <a:spcPts val="55"/>
              </a:spcBef>
            </a:pPr>
            <a:r>
              <a:rPr sz="1100" dirty="0">
                <a:latin typeface="+mn-lt"/>
                <a:cs typeface="Arial MT"/>
              </a:rPr>
              <a:t>Rulers in high-capacity states may retain sufficient ability to monitor and control economic activity that people’s exit options don’t increase enough with economic development to compel the state to bargain with them.</a:t>
            </a:r>
            <a:endParaRPr sz="1100">
              <a:latin typeface="+mn-lt"/>
              <a:cs typeface="Arial MT"/>
            </a:endParaRPr>
          </a:p>
          <a:p>
            <a:pPr>
              <a:lnSpc>
                <a:spcPct val="100000"/>
              </a:lnSpc>
            </a:pPr>
            <a:endParaRPr sz="1100">
              <a:latin typeface="+mn-lt"/>
              <a:cs typeface="Arial MT"/>
            </a:endParaRPr>
          </a:p>
          <a:p>
            <a:pPr>
              <a:lnSpc>
                <a:spcPct val="100000"/>
              </a:lnSpc>
              <a:spcBef>
                <a:spcPts val="305"/>
              </a:spcBef>
            </a:pPr>
            <a:endParaRPr sz="1100">
              <a:latin typeface="+mn-lt"/>
              <a:cs typeface="Arial MT"/>
            </a:endParaRPr>
          </a:p>
          <a:p>
            <a:pPr marL="12700" marR="5080">
              <a:lnSpc>
                <a:spcPct val="102600"/>
              </a:lnSpc>
            </a:pPr>
            <a:r>
              <a:rPr sz="1100" dirty="0">
                <a:latin typeface="+mn-lt"/>
                <a:cs typeface="Arial MT"/>
              </a:rPr>
              <a:t>In contrast, rulers in low-capacity states may find that people’s exit options are now sufficiently valuable due to economic development that they can no longer engage in predatory behavior and must seek their consent to govern.</a:t>
            </a:r>
            <a:endParaRPr sz="1100">
              <a:latin typeface="+mn-lt"/>
              <a:cs typeface="Arial MT"/>
            </a:endParaRPr>
          </a:p>
        </p:txBody>
      </p:sp>
    </p:spTree>
  </p:cSld>
  <p:clrMapOvr>
    <a:masterClrMapping/>
  </p:clrMapOvr>
  <p:transition>
    <p:cut/>
  </p:transition>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259370"/>
            <a:ext cx="3053116" cy="196208"/>
          </a:xfrm>
          <a:prstGeom prst="rect">
            <a:avLst/>
          </a:prstGeom>
        </p:spPr>
        <p:txBody>
          <a:bodyPr vert="horz" wrap="square" lIns="0" tIns="11430" rIns="0" bIns="0" rtlCol="0">
            <a:spAutoFit/>
          </a:bodyPr>
          <a:lstStyle/>
          <a:p>
            <a:pPr marL="12700">
              <a:lnSpc>
                <a:spcPct val="100000"/>
              </a:lnSpc>
              <a:spcBef>
                <a:spcPts val="90"/>
              </a:spcBef>
            </a:pPr>
            <a:r>
              <a:rPr sz="1200" dirty="0">
                <a:solidFill>
                  <a:srgbClr val="00B0F0"/>
                </a:solidFill>
                <a:latin typeface="+mn-lt"/>
              </a:rPr>
              <a:t>Economic Development and State Behavior</a:t>
            </a:r>
          </a:p>
        </p:txBody>
      </p:sp>
      <p:grpSp>
        <p:nvGrpSpPr>
          <p:cNvPr id="3" name="object 3"/>
          <p:cNvGrpSpPr/>
          <p:nvPr/>
        </p:nvGrpSpPr>
        <p:grpSpPr>
          <a:xfrm>
            <a:off x="1308903" y="697984"/>
            <a:ext cx="2100580" cy="2105660"/>
            <a:chOff x="1308903" y="697984"/>
            <a:chExt cx="2100580" cy="2105660"/>
          </a:xfrm>
        </p:grpSpPr>
        <p:sp>
          <p:nvSpPr>
            <p:cNvPr id="4" name="object 4"/>
            <p:cNvSpPr/>
            <p:nvPr/>
          </p:nvSpPr>
          <p:spPr>
            <a:xfrm>
              <a:off x="1329344" y="700524"/>
              <a:ext cx="2077085" cy="2082164"/>
            </a:xfrm>
            <a:custGeom>
              <a:avLst/>
              <a:gdLst/>
              <a:ahLst/>
              <a:cxnLst/>
              <a:rect l="l" t="t" r="r" b="b"/>
              <a:pathLst>
                <a:path w="2077085" h="2082164">
                  <a:moveTo>
                    <a:pt x="2076612" y="2081916"/>
                  </a:moveTo>
                  <a:lnTo>
                    <a:pt x="0" y="2081916"/>
                  </a:lnTo>
                  <a:lnTo>
                    <a:pt x="0" y="0"/>
                  </a:lnTo>
                  <a:lnTo>
                    <a:pt x="2076612" y="0"/>
                  </a:lnTo>
                  <a:lnTo>
                    <a:pt x="2076612" y="2081916"/>
                  </a:lnTo>
                  <a:close/>
                </a:path>
              </a:pathLst>
            </a:custGeom>
            <a:ln w="5080">
              <a:solidFill>
                <a:srgbClr val="231F20"/>
              </a:solidFill>
            </a:ln>
          </p:spPr>
          <p:txBody>
            <a:bodyPr wrap="square" lIns="0" tIns="0" rIns="0" bIns="0" rtlCol="0"/>
            <a:lstStyle/>
            <a:p>
              <a:endParaRPr/>
            </a:p>
          </p:txBody>
        </p:sp>
        <p:sp>
          <p:nvSpPr>
            <p:cNvPr id="5" name="object 5"/>
            <p:cNvSpPr/>
            <p:nvPr/>
          </p:nvSpPr>
          <p:spPr>
            <a:xfrm>
              <a:off x="1329675" y="706038"/>
              <a:ext cx="2070735" cy="2076450"/>
            </a:xfrm>
            <a:custGeom>
              <a:avLst/>
              <a:gdLst/>
              <a:ahLst/>
              <a:cxnLst/>
              <a:rect l="l" t="t" r="r" b="b"/>
              <a:pathLst>
                <a:path w="2070735" h="2076450">
                  <a:moveTo>
                    <a:pt x="0" y="0"/>
                  </a:moveTo>
                  <a:lnTo>
                    <a:pt x="0" y="2076409"/>
                  </a:lnTo>
                  <a:lnTo>
                    <a:pt x="2070445" y="2076409"/>
                  </a:lnTo>
                </a:path>
              </a:pathLst>
            </a:custGeom>
            <a:ln w="5080">
              <a:solidFill>
                <a:srgbClr val="231F20"/>
              </a:solidFill>
            </a:ln>
          </p:spPr>
          <p:txBody>
            <a:bodyPr wrap="square" lIns="0" tIns="0" rIns="0" bIns="0" rtlCol="0"/>
            <a:lstStyle/>
            <a:p>
              <a:endParaRPr/>
            </a:p>
          </p:txBody>
        </p:sp>
        <p:sp>
          <p:nvSpPr>
            <p:cNvPr id="6" name="object 6"/>
            <p:cNvSpPr/>
            <p:nvPr/>
          </p:nvSpPr>
          <p:spPr>
            <a:xfrm>
              <a:off x="1308900" y="700531"/>
              <a:ext cx="2096770" cy="2103120"/>
            </a:xfrm>
            <a:custGeom>
              <a:avLst/>
              <a:gdLst/>
              <a:ahLst/>
              <a:cxnLst/>
              <a:rect l="l" t="t" r="r" b="b"/>
              <a:pathLst>
                <a:path w="2096770" h="2103120">
                  <a:moveTo>
                    <a:pt x="41554" y="22339"/>
                  </a:moveTo>
                  <a:lnTo>
                    <a:pt x="20777" y="0"/>
                  </a:lnTo>
                  <a:lnTo>
                    <a:pt x="0" y="22339"/>
                  </a:lnTo>
                  <a:lnTo>
                    <a:pt x="3708" y="25806"/>
                  </a:lnTo>
                  <a:lnTo>
                    <a:pt x="20777" y="7467"/>
                  </a:lnTo>
                  <a:lnTo>
                    <a:pt x="37820" y="25806"/>
                  </a:lnTo>
                  <a:lnTo>
                    <a:pt x="41554" y="22339"/>
                  </a:lnTo>
                  <a:close/>
                </a:path>
                <a:path w="2096770" h="2103120">
                  <a:moveTo>
                    <a:pt x="2096719" y="2081923"/>
                  </a:moveTo>
                  <a:lnTo>
                    <a:pt x="2074379" y="2061146"/>
                  </a:lnTo>
                  <a:lnTo>
                    <a:pt x="2070912" y="2064867"/>
                  </a:lnTo>
                  <a:lnTo>
                    <a:pt x="2089264" y="2081923"/>
                  </a:lnTo>
                  <a:lnTo>
                    <a:pt x="2070912" y="2098979"/>
                  </a:lnTo>
                  <a:lnTo>
                    <a:pt x="2074379" y="2102688"/>
                  </a:lnTo>
                  <a:lnTo>
                    <a:pt x="2096719" y="2081923"/>
                  </a:lnTo>
                  <a:close/>
                </a:path>
              </a:pathLst>
            </a:custGeom>
            <a:solidFill>
              <a:srgbClr val="231F20"/>
            </a:solidFill>
          </p:spPr>
          <p:txBody>
            <a:bodyPr wrap="square" lIns="0" tIns="0" rIns="0" bIns="0" rtlCol="0"/>
            <a:lstStyle/>
            <a:p>
              <a:endParaRPr/>
            </a:p>
          </p:txBody>
        </p:sp>
        <p:sp>
          <p:nvSpPr>
            <p:cNvPr id="7" name="object 7"/>
            <p:cNvSpPr/>
            <p:nvPr/>
          </p:nvSpPr>
          <p:spPr>
            <a:xfrm>
              <a:off x="1328355" y="703183"/>
              <a:ext cx="2076450" cy="2075814"/>
            </a:xfrm>
            <a:custGeom>
              <a:avLst/>
              <a:gdLst/>
              <a:ahLst/>
              <a:cxnLst/>
              <a:rect l="l" t="t" r="r" b="b"/>
              <a:pathLst>
                <a:path w="2076450" h="2075814">
                  <a:moveTo>
                    <a:pt x="2075952" y="0"/>
                  </a:moveTo>
                  <a:lnTo>
                    <a:pt x="1719458" y="0"/>
                  </a:lnTo>
                  <a:lnTo>
                    <a:pt x="1679894" y="22722"/>
                  </a:lnTo>
                  <a:lnTo>
                    <a:pt x="1641417" y="51322"/>
                  </a:lnTo>
                  <a:lnTo>
                    <a:pt x="1604081" y="85088"/>
                  </a:lnTo>
                  <a:lnTo>
                    <a:pt x="1567942" y="123309"/>
                  </a:lnTo>
                  <a:lnTo>
                    <a:pt x="1533054" y="165272"/>
                  </a:lnTo>
                  <a:lnTo>
                    <a:pt x="1499473" y="210266"/>
                  </a:lnTo>
                  <a:lnTo>
                    <a:pt x="1467254" y="257579"/>
                  </a:lnTo>
                  <a:lnTo>
                    <a:pt x="1436453" y="306500"/>
                  </a:lnTo>
                  <a:lnTo>
                    <a:pt x="1407124" y="356317"/>
                  </a:lnTo>
                  <a:lnTo>
                    <a:pt x="1379323" y="406318"/>
                  </a:lnTo>
                  <a:lnTo>
                    <a:pt x="1353105" y="455791"/>
                  </a:lnTo>
                  <a:lnTo>
                    <a:pt x="1328525" y="504025"/>
                  </a:lnTo>
                  <a:lnTo>
                    <a:pt x="1305638" y="550308"/>
                  </a:lnTo>
                  <a:lnTo>
                    <a:pt x="1247691" y="670333"/>
                  </a:lnTo>
                  <a:lnTo>
                    <a:pt x="1232130" y="701695"/>
                  </a:lnTo>
                  <a:lnTo>
                    <a:pt x="1195811" y="762238"/>
                  </a:lnTo>
                  <a:lnTo>
                    <a:pt x="1166256" y="797516"/>
                  </a:lnTo>
                  <a:lnTo>
                    <a:pt x="1131166" y="833057"/>
                  </a:lnTo>
                  <a:lnTo>
                    <a:pt x="1091831" y="868535"/>
                  </a:lnTo>
                  <a:lnTo>
                    <a:pt x="1049542" y="903626"/>
                  </a:lnTo>
                  <a:lnTo>
                    <a:pt x="1005589" y="938006"/>
                  </a:lnTo>
                  <a:lnTo>
                    <a:pt x="961264" y="971351"/>
                  </a:lnTo>
                  <a:lnTo>
                    <a:pt x="876658" y="1033637"/>
                  </a:lnTo>
                  <a:lnTo>
                    <a:pt x="838958" y="1061929"/>
                  </a:lnTo>
                  <a:lnTo>
                    <a:pt x="806049" y="1087887"/>
                  </a:lnTo>
                  <a:lnTo>
                    <a:pt x="755763" y="1136161"/>
                  </a:lnTo>
                  <a:lnTo>
                    <a:pt x="728954" y="1169672"/>
                  </a:lnTo>
                  <a:lnTo>
                    <a:pt x="699469" y="1210170"/>
                  </a:lnTo>
                  <a:lnTo>
                    <a:pt x="667981" y="1256102"/>
                  </a:lnTo>
                  <a:lnTo>
                    <a:pt x="635162" y="1305916"/>
                  </a:lnTo>
                  <a:lnTo>
                    <a:pt x="601686" y="1358058"/>
                  </a:lnTo>
                  <a:lnTo>
                    <a:pt x="504049" y="1512934"/>
                  </a:lnTo>
                  <a:lnTo>
                    <a:pt x="474679" y="1558866"/>
                  </a:lnTo>
                  <a:lnTo>
                    <a:pt x="448017" y="1599364"/>
                  </a:lnTo>
                  <a:lnTo>
                    <a:pt x="424738" y="1632875"/>
                  </a:lnTo>
                  <a:lnTo>
                    <a:pt x="387835" y="1678070"/>
                  </a:lnTo>
                  <a:lnTo>
                    <a:pt x="336403" y="1733467"/>
                  </a:lnTo>
                  <a:lnTo>
                    <a:pt x="304657" y="1766691"/>
                  </a:lnTo>
                  <a:lnTo>
                    <a:pt x="229991" y="1844248"/>
                  </a:lnTo>
                  <a:lnTo>
                    <a:pt x="173367" y="1902246"/>
                  </a:lnTo>
                  <a:lnTo>
                    <a:pt x="106224" y="1969617"/>
                  </a:lnTo>
                  <a:lnTo>
                    <a:pt x="0" y="2075291"/>
                  </a:lnTo>
                  <a:lnTo>
                    <a:pt x="348996" y="1720585"/>
                  </a:lnTo>
                  <a:lnTo>
                    <a:pt x="597531" y="1633681"/>
                  </a:lnTo>
                  <a:lnTo>
                    <a:pt x="803831" y="1562401"/>
                  </a:lnTo>
                  <a:lnTo>
                    <a:pt x="972047" y="1505772"/>
                  </a:lnTo>
                  <a:lnTo>
                    <a:pt x="1021289" y="1486056"/>
                  </a:lnTo>
                  <a:lnTo>
                    <a:pt x="1068056" y="1460520"/>
                  </a:lnTo>
                  <a:lnTo>
                    <a:pt x="1112081" y="1430380"/>
                  </a:lnTo>
                  <a:lnTo>
                    <a:pt x="1153094" y="1396854"/>
                  </a:lnTo>
                  <a:lnTo>
                    <a:pt x="1190828" y="1361158"/>
                  </a:lnTo>
                  <a:lnTo>
                    <a:pt x="1225014" y="1324507"/>
                  </a:lnTo>
                  <a:lnTo>
                    <a:pt x="1255383" y="1288119"/>
                  </a:lnTo>
                  <a:lnTo>
                    <a:pt x="1281668" y="1253209"/>
                  </a:lnTo>
                  <a:lnTo>
                    <a:pt x="1303600" y="1220995"/>
                  </a:lnTo>
                  <a:lnTo>
                    <a:pt x="1320911" y="1192692"/>
                  </a:lnTo>
                  <a:lnTo>
                    <a:pt x="1348172" y="1152566"/>
                  </a:lnTo>
                  <a:lnTo>
                    <a:pt x="1378311" y="1112589"/>
                  </a:lnTo>
                  <a:lnTo>
                    <a:pt x="1410922" y="1072946"/>
                  </a:lnTo>
                  <a:lnTo>
                    <a:pt x="1445602" y="1033821"/>
                  </a:lnTo>
                  <a:lnTo>
                    <a:pt x="1481946" y="995400"/>
                  </a:lnTo>
                  <a:lnTo>
                    <a:pt x="1519549" y="957867"/>
                  </a:lnTo>
                  <a:lnTo>
                    <a:pt x="1558008" y="921406"/>
                  </a:lnTo>
                  <a:lnTo>
                    <a:pt x="1596918" y="886202"/>
                  </a:lnTo>
                  <a:lnTo>
                    <a:pt x="1635874" y="852439"/>
                  </a:lnTo>
                  <a:lnTo>
                    <a:pt x="1674472" y="820302"/>
                  </a:lnTo>
                  <a:lnTo>
                    <a:pt x="1712308" y="789975"/>
                  </a:lnTo>
                  <a:lnTo>
                    <a:pt x="1748977" y="761644"/>
                  </a:lnTo>
                  <a:lnTo>
                    <a:pt x="1784075" y="735492"/>
                  </a:lnTo>
                  <a:lnTo>
                    <a:pt x="1871938" y="668822"/>
                  </a:lnTo>
                  <a:lnTo>
                    <a:pt x="1931629" y="608396"/>
                  </a:lnTo>
                  <a:lnTo>
                    <a:pt x="1990512" y="519828"/>
                  </a:lnTo>
                  <a:lnTo>
                    <a:pt x="2075952" y="368736"/>
                  </a:lnTo>
                  <a:lnTo>
                    <a:pt x="2075952" y="0"/>
                  </a:lnTo>
                  <a:close/>
                </a:path>
              </a:pathLst>
            </a:custGeom>
            <a:solidFill>
              <a:srgbClr val="BCBEC0"/>
            </a:solidFill>
          </p:spPr>
          <p:txBody>
            <a:bodyPr wrap="square" lIns="0" tIns="0" rIns="0" bIns="0" rtlCol="0"/>
            <a:lstStyle/>
            <a:p>
              <a:endParaRPr/>
            </a:p>
          </p:txBody>
        </p:sp>
        <p:sp>
          <p:nvSpPr>
            <p:cNvPr id="8" name="object 8"/>
            <p:cNvSpPr/>
            <p:nvPr/>
          </p:nvSpPr>
          <p:spPr>
            <a:xfrm>
              <a:off x="1328355" y="703183"/>
              <a:ext cx="2076450" cy="2075814"/>
            </a:xfrm>
            <a:custGeom>
              <a:avLst/>
              <a:gdLst/>
              <a:ahLst/>
              <a:cxnLst/>
              <a:rect l="l" t="t" r="r" b="b"/>
              <a:pathLst>
                <a:path w="2076450" h="2075814">
                  <a:moveTo>
                    <a:pt x="0" y="2075291"/>
                  </a:moveTo>
                  <a:lnTo>
                    <a:pt x="106224" y="1969617"/>
                  </a:lnTo>
                  <a:lnTo>
                    <a:pt x="173367" y="1902246"/>
                  </a:lnTo>
                  <a:lnTo>
                    <a:pt x="229991" y="1844248"/>
                  </a:lnTo>
                  <a:lnTo>
                    <a:pt x="304657" y="1766691"/>
                  </a:lnTo>
                  <a:lnTo>
                    <a:pt x="336403" y="1733467"/>
                  </a:lnTo>
                  <a:lnTo>
                    <a:pt x="364463" y="1703602"/>
                  </a:lnTo>
                  <a:lnTo>
                    <a:pt x="405516" y="1657847"/>
                  </a:lnTo>
                  <a:lnTo>
                    <a:pt x="448017" y="1599364"/>
                  </a:lnTo>
                  <a:lnTo>
                    <a:pt x="474679" y="1558866"/>
                  </a:lnTo>
                  <a:lnTo>
                    <a:pt x="504049" y="1512934"/>
                  </a:lnTo>
                  <a:lnTo>
                    <a:pt x="535456" y="1463120"/>
                  </a:lnTo>
                  <a:lnTo>
                    <a:pt x="568226" y="1410977"/>
                  </a:lnTo>
                  <a:lnTo>
                    <a:pt x="601686" y="1358058"/>
                  </a:lnTo>
                  <a:lnTo>
                    <a:pt x="635162" y="1305916"/>
                  </a:lnTo>
                  <a:lnTo>
                    <a:pt x="667981" y="1256102"/>
                  </a:lnTo>
                  <a:lnTo>
                    <a:pt x="699469" y="1210170"/>
                  </a:lnTo>
                  <a:lnTo>
                    <a:pt x="728954" y="1169672"/>
                  </a:lnTo>
                  <a:lnTo>
                    <a:pt x="755763" y="1136161"/>
                  </a:lnTo>
                  <a:lnTo>
                    <a:pt x="806049" y="1087887"/>
                  </a:lnTo>
                  <a:lnTo>
                    <a:pt x="838958" y="1061929"/>
                  </a:lnTo>
                  <a:lnTo>
                    <a:pt x="876658" y="1033637"/>
                  </a:lnTo>
                  <a:lnTo>
                    <a:pt x="917857" y="1003336"/>
                  </a:lnTo>
                  <a:lnTo>
                    <a:pt x="961264" y="971351"/>
                  </a:lnTo>
                  <a:lnTo>
                    <a:pt x="1005589" y="938006"/>
                  </a:lnTo>
                  <a:lnTo>
                    <a:pt x="1049542" y="903626"/>
                  </a:lnTo>
                  <a:lnTo>
                    <a:pt x="1091831" y="868535"/>
                  </a:lnTo>
                  <a:lnTo>
                    <a:pt x="1131166" y="833057"/>
                  </a:lnTo>
                  <a:lnTo>
                    <a:pt x="1166256" y="797516"/>
                  </a:lnTo>
                  <a:lnTo>
                    <a:pt x="1195811" y="762238"/>
                  </a:lnTo>
                  <a:lnTo>
                    <a:pt x="1218539" y="727547"/>
                  </a:lnTo>
                  <a:lnTo>
                    <a:pt x="1247691" y="670333"/>
                  </a:lnTo>
                  <a:lnTo>
                    <a:pt x="1265166" y="634174"/>
                  </a:lnTo>
                  <a:lnTo>
                    <a:pt x="1284500" y="593928"/>
                  </a:lnTo>
                  <a:lnTo>
                    <a:pt x="1305638" y="550308"/>
                  </a:lnTo>
                  <a:lnTo>
                    <a:pt x="1328525" y="504025"/>
                  </a:lnTo>
                  <a:lnTo>
                    <a:pt x="1353105" y="455791"/>
                  </a:lnTo>
                  <a:lnTo>
                    <a:pt x="1379323" y="406318"/>
                  </a:lnTo>
                  <a:lnTo>
                    <a:pt x="1407124" y="356317"/>
                  </a:lnTo>
                  <a:lnTo>
                    <a:pt x="1436453" y="306500"/>
                  </a:lnTo>
                  <a:lnTo>
                    <a:pt x="1467254" y="257579"/>
                  </a:lnTo>
                  <a:lnTo>
                    <a:pt x="1499473" y="210266"/>
                  </a:lnTo>
                  <a:lnTo>
                    <a:pt x="1533054" y="165272"/>
                  </a:lnTo>
                  <a:lnTo>
                    <a:pt x="1567942" y="123309"/>
                  </a:lnTo>
                  <a:lnTo>
                    <a:pt x="1604081" y="85088"/>
                  </a:lnTo>
                  <a:lnTo>
                    <a:pt x="1641417" y="51322"/>
                  </a:lnTo>
                  <a:lnTo>
                    <a:pt x="1679894" y="22722"/>
                  </a:lnTo>
                  <a:lnTo>
                    <a:pt x="1719458" y="0"/>
                  </a:lnTo>
                  <a:lnTo>
                    <a:pt x="2075952" y="0"/>
                  </a:lnTo>
                  <a:lnTo>
                    <a:pt x="2075952" y="368736"/>
                  </a:lnTo>
                  <a:lnTo>
                    <a:pt x="1990512" y="519828"/>
                  </a:lnTo>
                  <a:lnTo>
                    <a:pt x="1931629" y="608396"/>
                  </a:lnTo>
                  <a:lnTo>
                    <a:pt x="1871938" y="668822"/>
                  </a:lnTo>
                  <a:lnTo>
                    <a:pt x="1784075" y="735492"/>
                  </a:lnTo>
                  <a:lnTo>
                    <a:pt x="1748977" y="761644"/>
                  </a:lnTo>
                  <a:lnTo>
                    <a:pt x="1712308" y="789975"/>
                  </a:lnTo>
                  <a:lnTo>
                    <a:pt x="1674472" y="820302"/>
                  </a:lnTo>
                  <a:lnTo>
                    <a:pt x="1635874" y="852439"/>
                  </a:lnTo>
                  <a:lnTo>
                    <a:pt x="1596918" y="886202"/>
                  </a:lnTo>
                  <a:lnTo>
                    <a:pt x="1558008" y="921406"/>
                  </a:lnTo>
                  <a:lnTo>
                    <a:pt x="1519549" y="957867"/>
                  </a:lnTo>
                  <a:lnTo>
                    <a:pt x="1481946" y="995400"/>
                  </a:lnTo>
                  <a:lnTo>
                    <a:pt x="1445602" y="1033821"/>
                  </a:lnTo>
                  <a:lnTo>
                    <a:pt x="1410922" y="1072946"/>
                  </a:lnTo>
                  <a:lnTo>
                    <a:pt x="1378311" y="1112589"/>
                  </a:lnTo>
                  <a:lnTo>
                    <a:pt x="1348172" y="1152566"/>
                  </a:lnTo>
                  <a:lnTo>
                    <a:pt x="1320911" y="1192692"/>
                  </a:lnTo>
                  <a:lnTo>
                    <a:pt x="1303600" y="1220995"/>
                  </a:lnTo>
                  <a:lnTo>
                    <a:pt x="1281668" y="1253209"/>
                  </a:lnTo>
                  <a:lnTo>
                    <a:pt x="1255383" y="1288119"/>
                  </a:lnTo>
                  <a:lnTo>
                    <a:pt x="1225014" y="1324507"/>
                  </a:lnTo>
                  <a:lnTo>
                    <a:pt x="1190828" y="1361158"/>
                  </a:lnTo>
                  <a:lnTo>
                    <a:pt x="1153094" y="1396854"/>
                  </a:lnTo>
                  <a:lnTo>
                    <a:pt x="1112081" y="1430380"/>
                  </a:lnTo>
                  <a:lnTo>
                    <a:pt x="1068056" y="1460520"/>
                  </a:lnTo>
                  <a:lnTo>
                    <a:pt x="1021289" y="1486056"/>
                  </a:lnTo>
                  <a:lnTo>
                    <a:pt x="972047" y="1505772"/>
                  </a:lnTo>
                  <a:lnTo>
                    <a:pt x="803831" y="1562401"/>
                  </a:lnTo>
                  <a:lnTo>
                    <a:pt x="597531" y="1633681"/>
                  </a:lnTo>
                  <a:lnTo>
                    <a:pt x="422726" y="1694709"/>
                  </a:lnTo>
                  <a:lnTo>
                    <a:pt x="348996" y="1720585"/>
                  </a:lnTo>
                </a:path>
              </a:pathLst>
            </a:custGeom>
            <a:ln w="10160">
              <a:solidFill>
                <a:srgbClr val="231F20"/>
              </a:solidFill>
            </a:ln>
          </p:spPr>
          <p:txBody>
            <a:bodyPr wrap="square" lIns="0" tIns="0" rIns="0" bIns="0" rtlCol="0"/>
            <a:lstStyle/>
            <a:p>
              <a:endParaRPr/>
            </a:p>
          </p:txBody>
        </p:sp>
      </p:grpSp>
      <p:sp>
        <p:nvSpPr>
          <p:cNvPr id="9" name="object 9"/>
          <p:cNvSpPr txBox="1"/>
          <p:nvPr/>
        </p:nvSpPr>
        <p:spPr>
          <a:xfrm>
            <a:off x="2030521" y="2511269"/>
            <a:ext cx="1002030" cy="427355"/>
          </a:xfrm>
          <a:prstGeom prst="rect">
            <a:avLst/>
          </a:prstGeom>
        </p:spPr>
        <p:txBody>
          <a:bodyPr vert="horz" wrap="square" lIns="0" tIns="11430" rIns="0" bIns="0" rtlCol="0">
            <a:spAutoFit/>
          </a:bodyPr>
          <a:lstStyle/>
          <a:p>
            <a:pPr marR="5080" algn="r">
              <a:lnSpc>
                <a:spcPct val="100000"/>
              </a:lnSpc>
              <a:spcBef>
                <a:spcPts val="90"/>
              </a:spcBef>
            </a:pPr>
            <a:r>
              <a:rPr sz="650" b="1" spc="-10" dirty="0">
                <a:solidFill>
                  <a:srgbClr val="231F20"/>
                </a:solidFill>
                <a:latin typeface="Arial"/>
                <a:cs typeface="Arial"/>
              </a:rPr>
              <a:t>Absent</a:t>
            </a:r>
            <a:endParaRPr sz="650">
              <a:latin typeface="Arial"/>
              <a:cs typeface="Arial"/>
            </a:endParaRPr>
          </a:p>
          <a:p>
            <a:pPr>
              <a:lnSpc>
                <a:spcPct val="100000"/>
              </a:lnSpc>
            </a:pPr>
            <a:endParaRPr sz="650">
              <a:latin typeface="Arial"/>
              <a:cs typeface="Arial"/>
            </a:endParaRPr>
          </a:p>
          <a:p>
            <a:pPr>
              <a:lnSpc>
                <a:spcPct val="100000"/>
              </a:lnSpc>
              <a:spcBef>
                <a:spcPts val="120"/>
              </a:spcBef>
            </a:pPr>
            <a:endParaRPr sz="650">
              <a:latin typeface="Arial"/>
              <a:cs typeface="Arial"/>
            </a:endParaRPr>
          </a:p>
          <a:p>
            <a:pPr marL="12700">
              <a:lnSpc>
                <a:spcPct val="100000"/>
              </a:lnSpc>
            </a:pPr>
            <a:r>
              <a:rPr sz="650" b="1" spc="-20" dirty="0">
                <a:solidFill>
                  <a:srgbClr val="231F20"/>
                </a:solidFill>
                <a:latin typeface="Arial"/>
                <a:cs typeface="Arial"/>
              </a:rPr>
              <a:t>Power</a:t>
            </a:r>
            <a:r>
              <a:rPr sz="650" b="1" spc="-10" dirty="0">
                <a:solidFill>
                  <a:srgbClr val="231F20"/>
                </a:solidFill>
                <a:latin typeface="Arial"/>
                <a:cs typeface="Arial"/>
              </a:rPr>
              <a:t> </a:t>
            </a:r>
            <a:r>
              <a:rPr sz="650" b="1" dirty="0">
                <a:solidFill>
                  <a:srgbClr val="231F20"/>
                </a:solidFill>
                <a:latin typeface="Arial"/>
                <a:cs typeface="Arial"/>
              </a:rPr>
              <a:t>of</a:t>
            </a:r>
            <a:r>
              <a:rPr sz="650" b="1" spc="-10" dirty="0">
                <a:solidFill>
                  <a:srgbClr val="231F20"/>
                </a:solidFill>
                <a:latin typeface="Arial"/>
                <a:cs typeface="Arial"/>
              </a:rPr>
              <a:t> Society</a:t>
            </a:r>
            <a:endParaRPr sz="650">
              <a:latin typeface="Arial"/>
              <a:cs typeface="Arial"/>
            </a:endParaRPr>
          </a:p>
        </p:txBody>
      </p:sp>
      <p:sp>
        <p:nvSpPr>
          <p:cNvPr id="10" name="object 10"/>
          <p:cNvSpPr txBox="1"/>
          <p:nvPr/>
        </p:nvSpPr>
        <p:spPr>
          <a:xfrm>
            <a:off x="1170173" y="1377895"/>
            <a:ext cx="122555" cy="727710"/>
          </a:xfrm>
          <a:prstGeom prst="rect">
            <a:avLst/>
          </a:prstGeom>
        </p:spPr>
        <p:txBody>
          <a:bodyPr vert="vert270" wrap="square" lIns="0" tIns="8255" rIns="0" bIns="0" rtlCol="0">
            <a:spAutoFit/>
          </a:bodyPr>
          <a:lstStyle/>
          <a:p>
            <a:pPr marL="12700">
              <a:lnSpc>
                <a:spcPct val="100000"/>
              </a:lnSpc>
              <a:spcBef>
                <a:spcPts val="65"/>
              </a:spcBef>
            </a:pPr>
            <a:r>
              <a:rPr sz="650" b="1" spc="-20" dirty="0">
                <a:solidFill>
                  <a:srgbClr val="231F20"/>
                </a:solidFill>
                <a:latin typeface="Arial"/>
                <a:cs typeface="Arial"/>
              </a:rPr>
              <a:t>Power</a:t>
            </a:r>
            <a:r>
              <a:rPr sz="650" b="1" spc="-15" dirty="0">
                <a:solidFill>
                  <a:srgbClr val="231F20"/>
                </a:solidFill>
                <a:latin typeface="Arial"/>
                <a:cs typeface="Arial"/>
              </a:rPr>
              <a:t> </a:t>
            </a:r>
            <a:r>
              <a:rPr sz="650" b="1" dirty="0">
                <a:solidFill>
                  <a:srgbClr val="231F20"/>
                </a:solidFill>
                <a:latin typeface="Arial"/>
                <a:cs typeface="Arial"/>
              </a:rPr>
              <a:t>of</a:t>
            </a:r>
            <a:r>
              <a:rPr sz="650" b="1" spc="-15" dirty="0">
                <a:solidFill>
                  <a:srgbClr val="231F20"/>
                </a:solidFill>
                <a:latin typeface="Arial"/>
                <a:cs typeface="Arial"/>
              </a:rPr>
              <a:t> </a:t>
            </a:r>
            <a:r>
              <a:rPr sz="650" b="1" dirty="0">
                <a:solidFill>
                  <a:srgbClr val="231F20"/>
                </a:solidFill>
                <a:latin typeface="Arial"/>
                <a:cs typeface="Arial"/>
              </a:rPr>
              <a:t>the</a:t>
            </a:r>
            <a:r>
              <a:rPr sz="650" b="1" spc="-15" dirty="0">
                <a:solidFill>
                  <a:srgbClr val="231F20"/>
                </a:solidFill>
                <a:latin typeface="Arial"/>
                <a:cs typeface="Arial"/>
              </a:rPr>
              <a:t> </a:t>
            </a:r>
            <a:r>
              <a:rPr sz="650" b="1" spc="-10" dirty="0">
                <a:solidFill>
                  <a:srgbClr val="231F20"/>
                </a:solidFill>
                <a:latin typeface="Arial"/>
                <a:cs typeface="Arial"/>
              </a:rPr>
              <a:t>State</a:t>
            </a:r>
            <a:endParaRPr sz="650">
              <a:latin typeface="Arial"/>
              <a:cs typeface="Arial"/>
            </a:endParaRPr>
          </a:p>
        </p:txBody>
      </p:sp>
      <p:sp>
        <p:nvSpPr>
          <p:cNvPr id="11" name="object 11"/>
          <p:cNvSpPr txBox="1"/>
          <p:nvPr/>
        </p:nvSpPr>
        <p:spPr>
          <a:xfrm>
            <a:off x="1581701" y="1361482"/>
            <a:ext cx="58419" cy="123189"/>
          </a:xfrm>
          <a:prstGeom prst="rect">
            <a:avLst/>
          </a:prstGeom>
        </p:spPr>
        <p:txBody>
          <a:bodyPr vert="horz" wrap="square" lIns="0" tIns="11430" rIns="0" bIns="0" rtlCol="0">
            <a:spAutoFit/>
          </a:bodyPr>
          <a:lstStyle/>
          <a:p>
            <a:pPr>
              <a:lnSpc>
                <a:spcPct val="100000"/>
              </a:lnSpc>
              <a:spcBef>
                <a:spcPts val="90"/>
              </a:spcBef>
            </a:pPr>
            <a:r>
              <a:rPr sz="650" spc="-50" dirty="0">
                <a:solidFill>
                  <a:srgbClr val="231F20"/>
                </a:solidFill>
                <a:latin typeface="Arial MT"/>
                <a:cs typeface="Arial MT"/>
              </a:rPr>
              <a:t>1</a:t>
            </a:r>
            <a:endParaRPr sz="650">
              <a:latin typeface="Arial MT"/>
              <a:cs typeface="Arial MT"/>
            </a:endParaRPr>
          </a:p>
        </p:txBody>
      </p:sp>
      <p:sp>
        <p:nvSpPr>
          <p:cNvPr id="12" name="object 12"/>
          <p:cNvSpPr txBox="1"/>
          <p:nvPr/>
        </p:nvSpPr>
        <p:spPr>
          <a:xfrm>
            <a:off x="1567315" y="2037325"/>
            <a:ext cx="58419" cy="123189"/>
          </a:xfrm>
          <a:prstGeom prst="rect">
            <a:avLst/>
          </a:prstGeom>
        </p:spPr>
        <p:txBody>
          <a:bodyPr vert="horz" wrap="square" lIns="0" tIns="11430" rIns="0" bIns="0" rtlCol="0">
            <a:spAutoFit/>
          </a:bodyPr>
          <a:lstStyle/>
          <a:p>
            <a:pPr>
              <a:lnSpc>
                <a:spcPct val="100000"/>
              </a:lnSpc>
              <a:spcBef>
                <a:spcPts val="90"/>
              </a:spcBef>
            </a:pPr>
            <a:r>
              <a:rPr sz="650" spc="-50" dirty="0">
                <a:solidFill>
                  <a:srgbClr val="231F20"/>
                </a:solidFill>
                <a:latin typeface="Arial MT"/>
                <a:cs typeface="Arial MT"/>
              </a:rPr>
              <a:t>2</a:t>
            </a:r>
            <a:endParaRPr sz="650">
              <a:latin typeface="Arial MT"/>
              <a:cs typeface="Arial MT"/>
            </a:endParaRPr>
          </a:p>
        </p:txBody>
      </p:sp>
      <p:sp>
        <p:nvSpPr>
          <p:cNvPr id="13" name="object 13"/>
          <p:cNvSpPr txBox="1"/>
          <p:nvPr/>
        </p:nvSpPr>
        <p:spPr>
          <a:xfrm>
            <a:off x="2622004" y="1293857"/>
            <a:ext cx="485775" cy="123189"/>
          </a:xfrm>
          <a:prstGeom prst="rect">
            <a:avLst/>
          </a:prstGeom>
        </p:spPr>
        <p:txBody>
          <a:bodyPr vert="horz" wrap="square" lIns="0" tIns="11430" rIns="0" bIns="0" rtlCol="0">
            <a:spAutoFit/>
          </a:bodyPr>
          <a:lstStyle/>
          <a:p>
            <a:pPr>
              <a:lnSpc>
                <a:spcPct val="100000"/>
              </a:lnSpc>
              <a:spcBef>
                <a:spcPts val="90"/>
              </a:spcBef>
            </a:pPr>
            <a:r>
              <a:rPr sz="650" b="1" spc="-10" dirty="0">
                <a:solidFill>
                  <a:srgbClr val="231F20"/>
                </a:solidFill>
                <a:latin typeface="Arial"/>
                <a:cs typeface="Arial"/>
              </a:rPr>
              <a:t>Constrained</a:t>
            </a:r>
            <a:endParaRPr sz="650">
              <a:latin typeface="Arial"/>
              <a:cs typeface="Arial"/>
            </a:endParaRPr>
          </a:p>
        </p:txBody>
      </p:sp>
      <p:sp>
        <p:nvSpPr>
          <p:cNvPr id="14" name="object 14"/>
          <p:cNvSpPr txBox="1"/>
          <p:nvPr/>
        </p:nvSpPr>
        <p:spPr>
          <a:xfrm>
            <a:off x="1435966" y="864942"/>
            <a:ext cx="580390" cy="123189"/>
          </a:xfrm>
          <a:prstGeom prst="rect">
            <a:avLst/>
          </a:prstGeom>
        </p:spPr>
        <p:txBody>
          <a:bodyPr vert="horz" wrap="square" lIns="0" tIns="11430" rIns="0" bIns="0" rtlCol="0">
            <a:spAutoFit/>
          </a:bodyPr>
          <a:lstStyle/>
          <a:p>
            <a:pPr>
              <a:lnSpc>
                <a:spcPct val="100000"/>
              </a:lnSpc>
              <a:spcBef>
                <a:spcPts val="90"/>
              </a:spcBef>
            </a:pPr>
            <a:r>
              <a:rPr sz="650" b="1" spc="-10" dirty="0">
                <a:solidFill>
                  <a:srgbClr val="231F20"/>
                </a:solidFill>
                <a:latin typeface="Arial"/>
                <a:cs typeface="Arial"/>
              </a:rPr>
              <a:t>Unconstrained</a:t>
            </a:r>
            <a:endParaRPr sz="650">
              <a:latin typeface="Arial"/>
              <a:cs typeface="Arial"/>
            </a:endParaRPr>
          </a:p>
        </p:txBody>
      </p:sp>
      <p:grpSp>
        <p:nvGrpSpPr>
          <p:cNvPr id="15" name="object 15"/>
          <p:cNvGrpSpPr/>
          <p:nvPr/>
        </p:nvGrpSpPr>
        <p:grpSpPr>
          <a:xfrm>
            <a:off x="1639157" y="1399764"/>
            <a:ext cx="381000" cy="728345"/>
            <a:chOff x="1639157" y="1399764"/>
            <a:chExt cx="381000" cy="728345"/>
          </a:xfrm>
        </p:grpSpPr>
        <p:sp>
          <p:nvSpPr>
            <p:cNvPr id="16" name="object 16"/>
            <p:cNvSpPr/>
            <p:nvPr/>
          </p:nvSpPr>
          <p:spPr>
            <a:xfrm>
              <a:off x="1657305" y="2102606"/>
              <a:ext cx="309880" cy="0"/>
            </a:xfrm>
            <a:custGeom>
              <a:avLst/>
              <a:gdLst/>
              <a:ahLst/>
              <a:cxnLst/>
              <a:rect l="l" t="t" r="r" b="b"/>
              <a:pathLst>
                <a:path w="309880">
                  <a:moveTo>
                    <a:pt x="0" y="0"/>
                  </a:moveTo>
                  <a:lnTo>
                    <a:pt x="309829" y="0"/>
                  </a:lnTo>
                </a:path>
              </a:pathLst>
            </a:custGeom>
            <a:ln w="10160">
              <a:solidFill>
                <a:srgbClr val="231F20"/>
              </a:solidFill>
            </a:ln>
          </p:spPr>
          <p:txBody>
            <a:bodyPr wrap="square" lIns="0" tIns="0" rIns="0" bIns="0" rtlCol="0"/>
            <a:lstStyle/>
            <a:p>
              <a:endParaRPr/>
            </a:p>
          </p:txBody>
        </p:sp>
        <p:sp>
          <p:nvSpPr>
            <p:cNvPr id="17" name="object 17"/>
            <p:cNvSpPr/>
            <p:nvPr/>
          </p:nvSpPr>
          <p:spPr>
            <a:xfrm>
              <a:off x="1639150" y="2077288"/>
              <a:ext cx="364490" cy="50800"/>
            </a:xfrm>
            <a:custGeom>
              <a:avLst/>
              <a:gdLst/>
              <a:ahLst/>
              <a:cxnLst/>
              <a:rect l="l" t="t" r="r" b="b"/>
              <a:pathLst>
                <a:path w="364489" h="50800">
                  <a:moveTo>
                    <a:pt x="38201" y="25323"/>
                  </a:moveTo>
                  <a:lnTo>
                    <a:pt x="36703" y="17894"/>
                  </a:lnTo>
                  <a:lnTo>
                    <a:pt x="32600" y="11823"/>
                  </a:lnTo>
                  <a:lnTo>
                    <a:pt x="26530" y="7721"/>
                  </a:lnTo>
                  <a:lnTo>
                    <a:pt x="19100" y="6223"/>
                  </a:lnTo>
                  <a:lnTo>
                    <a:pt x="11671" y="7721"/>
                  </a:lnTo>
                  <a:lnTo>
                    <a:pt x="5600" y="11823"/>
                  </a:lnTo>
                  <a:lnTo>
                    <a:pt x="1498" y="17894"/>
                  </a:lnTo>
                  <a:lnTo>
                    <a:pt x="0" y="25323"/>
                  </a:lnTo>
                  <a:lnTo>
                    <a:pt x="1498" y="32753"/>
                  </a:lnTo>
                  <a:lnTo>
                    <a:pt x="5600" y="38823"/>
                  </a:lnTo>
                  <a:lnTo>
                    <a:pt x="11671" y="42926"/>
                  </a:lnTo>
                  <a:lnTo>
                    <a:pt x="19100" y="44424"/>
                  </a:lnTo>
                  <a:lnTo>
                    <a:pt x="26530" y="42926"/>
                  </a:lnTo>
                  <a:lnTo>
                    <a:pt x="32600" y="38823"/>
                  </a:lnTo>
                  <a:lnTo>
                    <a:pt x="36703" y="32753"/>
                  </a:lnTo>
                  <a:lnTo>
                    <a:pt x="38201" y="25323"/>
                  </a:lnTo>
                  <a:close/>
                </a:path>
                <a:path w="364489" h="50800">
                  <a:moveTo>
                    <a:pt x="364426" y="25323"/>
                  </a:moveTo>
                  <a:lnTo>
                    <a:pt x="320573" y="0"/>
                  </a:lnTo>
                  <a:lnTo>
                    <a:pt x="320573" y="50660"/>
                  </a:lnTo>
                  <a:lnTo>
                    <a:pt x="364426" y="25323"/>
                  </a:lnTo>
                  <a:close/>
                </a:path>
              </a:pathLst>
            </a:custGeom>
            <a:solidFill>
              <a:srgbClr val="231F20"/>
            </a:solidFill>
          </p:spPr>
          <p:txBody>
            <a:bodyPr wrap="square" lIns="0" tIns="0" rIns="0" bIns="0" rtlCol="0"/>
            <a:lstStyle/>
            <a:p>
              <a:endParaRPr/>
            </a:p>
          </p:txBody>
        </p:sp>
        <p:sp>
          <p:nvSpPr>
            <p:cNvPr id="18" name="object 18"/>
            <p:cNvSpPr/>
            <p:nvPr/>
          </p:nvSpPr>
          <p:spPr>
            <a:xfrm>
              <a:off x="1673825" y="1425091"/>
              <a:ext cx="309880" cy="0"/>
            </a:xfrm>
            <a:custGeom>
              <a:avLst/>
              <a:gdLst/>
              <a:ahLst/>
              <a:cxnLst/>
              <a:rect l="l" t="t" r="r" b="b"/>
              <a:pathLst>
                <a:path w="309880">
                  <a:moveTo>
                    <a:pt x="0" y="0"/>
                  </a:moveTo>
                  <a:lnTo>
                    <a:pt x="309829" y="0"/>
                  </a:lnTo>
                </a:path>
              </a:pathLst>
            </a:custGeom>
            <a:ln w="10160">
              <a:solidFill>
                <a:srgbClr val="808285"/>
              </a:solidFill>
            </a:ln>
          </p:spPr>
          <p:txBody>
            <a:bodyPr wrap="square" lIns="0" tIns="0" rIns="0" bIns="0" rtlCol="0"/>
            <a:lstStyle/>
            <a:p>
              <a:endParaRPr/>
            </a:p>
          </p:txBody>
        </p:sp>
        <p:sp>
          <p:nvSpPr>
            <p:cNvPr id="19" name="object 19"/>
            <p:cNvSpPr/>
            <p:nvPr/>
          </p:nvSpPr>
          <p:spPr>
            <a:xfrm>
              <a:off x="1655673" y="1399768"/>
              <a:ext cx="364490" cy="50800"/>
            </a:xfrm>
            <a:custGeom>
              <a:avLst/>
              <a:gdLst/>
              <a:ahLst/>
              <a:cxnLst/>
              <a:rect l="l" t="t" r="r" b="b"/>
              <a:pathLst>
                <a:path w="364489" h="50800">
                  <a:moveTo>
                    <a:pt x="38201" y="25323"/>
                  </a:moveTo>
                  <a:lnTo>
                    <a:pt x="36703" y="17894"/>
                  </a:lnTo>
                  <a:lnTo>
                    <a:pt x="32600" y="11823"/>
                  </a:lnTo>
                  <a:lnTo>
                    <a:pt x="26530" y="7734"/>
                  </a:lnTo>
                  <a:lnTo>
                    <a:pt x="19100" y="6223"/>
                  </a:lnTo>
                  <a:lnTo>
                    <a:pt x="11658" y="7734"/>
                  </a:lnTo>
                  <a:lnTo>
                    <a:pt x="5588" y="11823"/>
                  </a:lnTo>
                  <a:lnTo>
                    <a:pt x="1498" y="17894"/>
                  </a:lnTo>
                  <a:lnTo>
                    <a:pt x="0" y="25323"/>
                  </a:lnTo>
                  <a:lnTo>
                    <a:pt x="1498" y="32766"/>
                  </a:lnTo>
                  <a:lnTo>
                    <a:pt x="5588" y="38836"/>
                  </a:lnTo>
                  <a:lnTo>
                    <a:pt x="11658" y="42926"/>
                  </a:lnTo>
                  <a:lnTo>
                    <a:pt x="19100" y="44424"/>
                  </a:lnTo>
                  <a:lnTo>
                    <a:pt x="26530" y="42926"/>
                  </a:lnTo>
                  <a:lnTo>
                    <a:pt x="32600" y="38836"/>
                  </a:lnTo>
                  <a:lnTo>
                    <a:pt x="36703" y="32766"/>
                  </a:lnTo>
                  <a:lnTo>
                    <a:pt x="38201" y="25323"/>
                  </a:lnTo>
                  <a:close/>
                </a:path>
                <a:path w="364489" h="50800">
                  <a:moveTo>
                    <a:pt x="364439" y="25336"/>
                  </a:moveTo>
                  <a:lnTo>
                    <a:pt x="320560" y="0"/>
                  </a:lnTo>
                  <a:lnTo>
                    <a:pt x="320560" y="50660"/>
                  </a:lnTo>
                  <a:lnTo>
                    <a:pt x="364439" y="25336"/>
                  </a:lnTo>
                  <a:close/>
                </a:path>
              </a:pathLst>
            </a:custGeom>
            <a:solidFill>
              <a:srgbClr val="808285"/>
            </a:solidFill>
          </p:spPr>
          <p:txBody>
            <a:bodyPr wrap="square" lIns="0" tIns="0" rIns="0" bIns="0" rtlCol="0"/>
            <a:lstStyle/>
            <a:p>
              <a:endParaRPr/>
            </a:p>
          </p:txBody>
        </p:sp>
      </p:grpSp>
    </p:spTree>
  </p:cSld>
  <p:clrMapOvr>
    <a:masterClrMapping/>
  </p:clrMapOvr>
  <p:transition>
    <p:cut/>
  </p:transition>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663561"/>
            <a:ext cx="3912870" cy="171296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Two alternative strategies for ruling:</a:t>
            </a:r>
          </a:p>
          <a:p>
            <a:pPr>
              <a:lnSpc>
                <a:spcPct val="100000"/>
              </a:lnSpc>
              <a:spcBef>
                <a:spcPts val="450"/>
              </a:spcBef>
            </a:pPr>
            <a:endParaRPr sz="1100" dirty="0">
              <a:solidFill>
                <a:srgbClr val="00B0F0"/>
              </a:solidFill>
              <a:latin typeface="+mn-lt"/>
              <a:cs typeface="Arial MT"/>
            </a:endParaRPr>
          </a:p>
          <a:p>
            <a:pPr marL="287655" marR="133985" indent="-175260">
              <a:lnSpc>
                <a:spcPct val="102600"/>
              </a:lnSpc>
              <a:buClr>
                <a:srgbClr val="000000"/>
              </a:buClr>
              <a:buAutoNum type="arabicPeriod"/>
              <a:tabLst>
                <a:tab pos="289560" algn="l"/>
              </a:tabLst>
            </a:pPr>
            <a:r>
              <a:rPr sz="1100" dirty="0">
                <a:solidFill>
                  <a:srgbClr val="00B0F0"/>
                </a:solidFill>
                <a:latin typeface="+mn-lt"/>
                <a:cs typeface="Arial MT"/>
              </a:rPr>
              <a:t>Democratic strategy: </a:t>
            </a:r>
            <a:r>
              <a:rPr sz="1100" dirty="0">
                <a:latin typeface="+mn-lt"/>
                <a:cs typeface="Arial MT"/>
              </a:rPr>
              <a:t>Consult the people to get the 	information and resources you need to govern through some 	kind of assembly or council system.</a:t>
            </a:r>
          </a:p>
          <a:p>
            <a:pPr>
              <a:lnSpc>
                <a:spcPct val="100000"/>
              </a:lnSpc>
              <a:spcBef>
                <a:spcPts val="690"/>
              </a:spcBef>
              <a:buFont typeface="Arial MT"/>
              <a:buAutoNum type="arabicPeriod"/>
            </a:pPr>
            <a:endParaRPr sz="1100" dirty="0">
              <a:latin typeface="+mn-lt"/>
              <a:cs typeface="Arial MT"/>
            </a:endParaRPr>
          </a:p>
          <a:p>
            <a:pPr marL="287655" marR="5080" indent="-175260">
              <a:lnSpc>
                <a:spcPct val="102600"/>
              </a:lnSpc>
              <a:buClr>
                <a:srgbClr val="000000"/>
              </a:buClr>
              <a:buAutoNum type="arabicPeriod"/>
              <a:tabLst>
                <a:tab pos="289560" algn="l"/>
              </a:tabLst>
            </a:pPr>
            <a:r>
              <a:rPr sz="1100" dirty="0">
                <a:solidFill>
                  <a:srgbClr val="00B0F0"/>
                </a:solidFill>
                <a:latin typeface="+mn-lt"/>
                <a:cs typeface="Arial MT"/>
              </a:rPr>
              <a:t>Dictatorial strategy: </a:t>
            </a:r>
            <a:r>
              <a:rPr sz="1100" dirty="0">
                <a:latin typeface="+mn-lt"/>
                <a:cs typeface="Arial MT"/>
              </a:rPr>
              <a:t>Build a strong bureaucracy and have 	sufficient state force that you don’t need to consult the people 	and can forcibly put down public opposition if it arises.</a:t>
            </a:r>
          </a:p>
        </p:txBody>
      </p:sp>
    </p:spTree>
  </p:cSld>
  <p:clrMapOvr>
    <a:masterClrMapping/>
  </p:clrMapOvr>
  <p:transition>
    <p:cut/>
  </p:transition>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21894" y="949654"/>
            <a:ext cx="3169920" cy="1011815"/>
          </a:xfrm>
          <a:prstGeom prst="rect">
            <a:avLst/>
          </a:prstGeom>
        </p:spPr>
        <p:txBody>
          <a:bodyPr vert="horz" wrap="square" lIns="0" tIns="11430" rIns="0" bIns="0" rtlCol="0">
            <a:spAutoFit/>
          </a:bodyPr>
          <a:lstStyle/>
          <a:p>
            <a:pPr marL="38100">
              <a:lnSpc>
                <a:spcPct val="100000"/>
              </a:lnSpc>
              <a:spcBef>
                <a:spcPts val="90"/>
              </a:spcBef>
            </a:pPr>
            <a:r>
              <a:rPr sz="1100" dirty="0">
                <a:latin typeface="+mn-lt"/>
                <a:cs typeface="Arial MT"/>
              </a:rPr>
              <a:t>Examples highlighting the importance of state power:</a:t>
            </a:r>
            <a:endParaRPr sz="1100">
              <a:latin typeface="+mn-lt"/>
              <a:cs typeface="Arial MT"/>
            </a:endParaRPr>
          </a:p>
          <a:p>
            <a:pPr>
              <a:lnSpc>
                <a:spcPct val="100000"/>
              </a:lnSpc>
              <a:spcBef>
                <a:spcPts val="484"/>
              </a:spcBef>
            </a:pPr>
            <a:endParaRPr sz="1100">
              <a:latin typeface="+mn-lt"/>
              <a:cs typeface="Arial MT"/>
            </a:endParaRPr>
          </a:p>
          <a:p>
            <a:pPr marL="313055" indent="-136525">
              <a:lnSpc>
                <a:spcPct val="100000"/>
              </a:lnSpc>
              <a:buFont typeface="Arial"/>
              <a:buChar char="•"/>
              <a:tabLst>
                <a:tab pos="313055" algn="l"/>
              </a:tabLst>
            </a:pPr>
            <a:r>
              <a:rPr sz="1100" dirty="0">
                <a:latin typeface="+mn-lt"/>
                <a:cs typeface="Arial MT"/>
              </a:rPr>
              <a:t>China</a:t>
            </a:r>
            <a:endParaRPr sz="1100">
              <a:latin typeface="+mn-lt"/>
              <a:cs typeface="Arial MT"/>
            </a:endParaRPr>
          </a:p>
          <a:p>
            <a:pPr>
              <a:lnSpc>
                <a:spcPct val="100000"/>
              </a:lnSpc>
              <a:spcBef>
                <a:spcPts val="720"/>
              </a:spcBef>
              <a:buFont typeface="Arial"/>
              <a:buChar char="•"/>
            </a:pPr>
            <a:endParaRPr sz="1100">
              <a:latin typeface="+mn-lt"/>
              <a:cs typeface="Arial MT"/>
            </a:endParaRPr>
          </a:p>
          <a:p>
            <a:pPr marL="313055" indent="-136525">
              <a:lnSpc>
                <a:spcPct val="100000"/>
              </a:lnSpc>
              <a:spcBef>
                <a:spcPts val="5"/>
              </a:spcBef>
              <a:buFont typeface="Arial"/>
              <a:buChar char="•"/>
              <a:tabLst>
                <a:tab pos="313055" algn="l"/>
              </a:tabLst>
            </a:pPr>
            <a:r>
              <a:rPr sz="1100" dirty="0">
                <a:latin typeface="+mn-lt"/>
                <a:cs typeface="Arial MT"/>
              </a:rPr>
              <a:t>Middle East</a:t>
            </a:r>
            <a:endParaRPr sz="1100">
              <a:latin typeface="+mn-lt"/>
              <a:cs typeface="Arial MT"/>
            </a:endParaRPr>
          </a:p>
        </p:txBody>
      </p:sp>
    </p:spTree>
  </p:cSld>
  <p:clrMapOvr>
    <a:masterClrMapping/>
  </p:clrMapOvr>
  <p:transition>
    <p:cut/>
  </p:transition>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39469"/>
            <a:ext cx="3915511" cy="743229"/>
          </a:xfrm>
          <a:prstGeom prst="rect">
            <a:avLst/>
          </a:prstGeom>
        </p:spPr>
        <p:txBody>
          <a:bodyPr vert="horz" wrap="square" lIns="0" tIns="568401" rIns="0" bIns="0" rtlCol="0">
            <a:spAutoFit/>
          </a:bodyPr>
          <a:lstStyle/>
          <a:p>
            <a:pPr marL="12700">
              <a:lnSpc>
                <a:spcPct val="100000"/>
              </a:lnSpc>
              <a:spcBef>
                <a:spcPts val="90"/>
              </a:spcBef>
            </a:pPr>
            <a:r>
              <a:rPr dirty="0">
                <a:solidFill>
                  <a:srgbClr val="00B0F0"/>
                </a:solidFill>
                <a:latin typeface="+mn-lt"/>
              </a:rPr>
              <a:t>Temporal sequencing may matter.</a:t>
            </a:r>
          </a:p>
        </p:txBody>
      </p:sp>
      <p:sp>
        <p:nvSpPr>
          <p:cNvPr id="3" name="object 3"/>
          <p:cNvSpPr txBox="1"/>
          <p:nvPr/>
        </p:nvSpPr>
        <p:spPr>
          <a:xfrm>
            <a:off x="347294" y="1528520"/>
            <a:ext cx="3909695"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Democratization is difficult if rulers are able to build a strong state bureaucracy early on.</a:t>
            </a:r>
            <a:endParaRPr sz="1100">
              <a:latin typeface="+mn-lt"/>
              <a:cs typeface="Arial MT"/>
            </a:endParaRPr>
          </a:p>
        </p:txBody>
      </p:sp>
    </p:spTree>
  </p:cSld>
  <p:clrMapOvr>
    <a:masterClrMapping/>
  </p:clrMapOvr>
  <p:transition>
    <p:cut/>
  </p:transition>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14780"/>
            <a:ext cx="3903979" cy="1627177"/>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Temporal sequencing may matter.</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348615">
              <a:lnSpc>
                <a:spcPct val="102600"/>
              </a:lnSpc>
            </a:pPr>
            <a:r>
              <a:rPr sz="1100" dirty="0">
                <a:latin typeface="+mn-lt"/>
                <a:cs typeface="Arial MT"/>
              </a:rPr>
              <a:t>But the creation of a strong state bureaucracy may not be detrimental if it occurs after democratic institutions that can constrain state behavior have already been established.</a:t>
            </a:r>
          </a:p>
          <a:p>
            <a:pPr>
              <a:lnSpc>
                <a:spcPct val="100000"/>
              </a:lnSpc>
            </a:pPr>
            <a:endParaRPr sz="1100" dirty="0">
              <a:latin typeface="+mn-lt"/>
              <a:cs typeface="Arial MT"/>
            </a:endParaRPr>
          </a:p>
          <a:p>
            <a:pPr>
              <a:lnSpc>
                <a:spcPct val="100000"/>
              </a:lnSpc>
              <a:spcBef>
                <a:spcPts val="340"/>
              </a:spcBef>
            </a:pPr>
            <a:endParaRPr sz="1100" dirty="0">
              <a:latin typeface="+mn-lt"/>
              <a:cs typeface="Arial MT"/>
            </a:endParaRPr>
          </a:p>
          <a:p>
            <a:pPr marL="12700">
              <a:lnSpc>
                <a:spcPct val="100000"/>
              </a:lnSpc>
            </a:pPr>
            <a:r>
              <a:rPr sz="1100" dirty="0">
                <a:latin typeface="+mn-lt"/>
                <a:cs typeface="Arial MT"/>
              </a:rPr>
              <a:t>Recall the possible positive feedback loop in the “narrow corridor.”</a:t>
            </a:r>
          </a:p>
        </p:txBody>
      </p:sp>
    </p:spTree>
  </p:cSld>
  <p:clrMapOvr>
    <a:masterClrMapping/>
  </p:clrMapOvr>
  <p:transition>
    <p:cut/>
  </p:transition>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177226" y="1225151"/>
            <a:ext cx="2423224" cy="276999"/>
          </a:xfrm>
          <a:prstGeom prst="rect">
            <a:avLst/>
          </a:prstGeom>
        </p:spPr>
        <p:txBody>
          <a:bodyPr vert="horz" wrap="square" lIns="0" tIns="15240" rIns="0" bIns="0" rtlCol="0">
            <a:spAutoFit/>
          </a:bodyPr>
          <a:lstStyle/>
          <a:p>
            <a:pPr marL="12700" algn="ctr">
              <a:lnSpc>
                <a:spcPct val="100000"/>
              </a:lnSpc>
              <a:spcBef>
                <a:spcPts val="120"/>
              </a:spcBef>
            </a:pPr>
            <a:r>
              <a:rPr sz="1700" dirty="0">
                <a:latin typeface="+mn-lt"/>
                <a:cs typeface="Tahoma"/>
              </a:rPr>
              <a:t>Inequality and Democracy</a:t>
            </a:r>
            <a:endParaRPr sz="1700">
              <a:latin typeface="+mn-lt"/>
              <a:cs typeface="Tahoma"/>
            </a:endParaRPr>
          </a:p>
        </p:txBody>
      </p:sp>
    </p:spTree>
  </p:cSld>
  <p:clrMapOvr>
    <a:masterClrMapping/>
  </p:clrMapOvr>
  <p:transition>
    <p:cut/>
  </p:transition>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09280"/>
            <a:ext cx="3525520"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How does economic inequality influence the democratization process?</a:t>
            </a:r>
          </a:p>
        </p:txBody>
      </p:sp>
    </p:spTree>
  </p:cSld>
  <p:clrMapOvr>
    <a:masterClrMapping/>
  </p:clrMapOvr>
  <p:transition>
    <p:cut/>
  </p:transition>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39469"/>
            <a:ext cx="3915511" cy="552831"/>
          </a:xfrm>
          <a:prstGeom prst="rect">
            <a:avLst/>
          </a:prstGeom>
        </p:spPr>
        <p:txBody>
          <a:bodyPr vert="horz" wrap="square" lIns="0" tIns="213474" rIns="0" bIns="0" rtlCol="0">
            <a:spAutoFit/>
          </a:bodyPr>
          <a:lstStyle/>
          <a:p>
            <a:pPr marL="12700" marR="5080">
              <a:lnSpc>
                <a:spcPct val="102600"/>
              </a:lnSpc>
              <a:spcBef>
                <a:spcPts val="55"/>
              </a:spcBef>
            </a:pPr>
            <a:r>
              <a:rPr dirty="0">
                <a:solidFill>
                  <a:srgbClr val="00B0F0"/>
                </a:solidFill>
                <a:latin typeface="+mn-lt"/>
              </a:rPr>
              <a:t>It’s commonly argued that economic inequality undermines democracy.</a:t>
            </a:r>
          </a:p>
        </p:txBody>
      </p:sp>
      <p:sp>
        <p:nvSpPr>
          <p:cNvPr id="3" name="object 3"/>
          <p:cNvSpPr txBox="1">
            <a:spLocks noGrp="1"/>
          </p:cNvSpPr>
          <p:nvPr>
            <p:ph type="body" idx="1"/>
          </p:nvPr>
        </p:nvSpPr>
        <p:spPr>
          <a:xfrm>
            <a:off x="347294" y="1350110"/>
            <a:ext cx="3915511" cy="1068070"/>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The possibility that the poor will expropriate the rich through the ballot box makes democracy appear costly to elites.</a:t>
            </a:r>
          </a:p>
          <a:p>
            <a:pPr>
              <a:lnSpc>
                <a:spcPct val="100000"/>
              </a:lnSpc>
            </a:pPr>
            <a:endParaRPr dirty="0">
              <a:latin typeface="+mn-lt"/>
            </a:endParaRPr>
          </a:p>
          <a:p>
            <a:pPr>
              <a:lnSpc>
                <a:spcPct val="100000"/>
              </a:lnSpc>
              <a:spcBef>
                <a:spcPts val="305"/>
              </a:spcBef>
            </a:pPr>
            <a:endParaRPr dirty="0">
              <a:latin typeface="+mn-lt"/>
            </a:endParaRPr>
          </a:p>
          <a:p>
            <a:pPr marL="12700" marR="833755">
              <a:lnSpc>
                <a:spcPct val="102699"/>
              </a:lnSpc>
            </a:pPr>
            <a:r>
              <a:rPr dirty="0">
                <a:latin typeface="+mn-lt"/>
              </a:rPr>
              <a:t>As a result, they often step in to block attempts at</a:t>
            </a:r>
            <a:r>
              <a:rPr lang="en-US" dirty="0">
                <a:latin typeface="+mn-lt"/>
              </a:rPr>
              <a:t> </a:t>
            </a:r>
            <a:r>
              <a:rPr dirty="0">
                <a:latin typeface="+mn-lt"/>
              </a:rPr>
              <a:t>democratization – right-wing coups.</a:t>
            </a:r>
          </a:p>
        </p:txBody>
      </p:sp>
    </p:spTree>
  </p:cSld>
  <p:clrMapOvr>
    <a:masterClrMapping/>
  </p:clrMapOvr>
  <p:transition>
    <p:cut/>
  </p:transition>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39469"/>
            <a:ext cx="3915511" cy="837242"/>
          </a:xfrm>
          <a:prstGeom prst="rect">
            <a:avLst/>
          </a:prstGeom>
        </p:spPr>
        <p:txBody>
          <a:bodyPr vert="horz" wrap="square" lIns="0" tIns="495135" rIns="0" bIns="0" rtlCol="0">
            <a:spAutoFit/>
          </a:bodyPr>
          <a:lstStyle/>
          <a:p>
            <a:pPr marL="12700" marR="5080">
              <a:lnSpc>
                <a:spcPct val="102600"/>
              </a:lnSpc>
              <a:spcBef>
                <a:spcPts val="55"/>
              </a:spcBef>
            </a:pPr>
            <a:r>
              <a:rPr dirty="0">
                <a:latin typeface="+mn-lt"/>
              </a:rPr>
              <a:t>However, the empirical support for this line of reasoning is quite weak.</a:t>
            </a:r>
          </a:p>
        </p:txBody>
      </p:sp>
      <p:sp>
        <p:nvSpPr>
          <p:cNvPr id="3" name="object 3"/>
          <p:cNvSpPr txBox="1"/>
          <p:nvPr/>
        </p:nvSpPr>
        <p:spPr>
          <a:xfrm>
            <a:off x="347294" y="1631770"/>
            <a:ext cx="3853179"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Economic elites don’t need to worry that the poor will expropriate them if they have credible exit threats.</a:t>
            </a:r>
            <a:endParaRPr sz="1100">
              <a:latin typeface="+mn-lt"/>
              <a:cs typeface="Arial MT"/>
            </a:endParaRPr>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58785"/>
            <a:ext cx="3913504" cy="535940"/>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Economic development, and the societal transformation it produces, makes it more likely that rulers will need to bargain with, and seek the consent of, the people to govern.</a:t>
            </a:r>
          </a:p>
        </p:txBody>
      </p:sp>
      <p:sp>
        <p:nvSpPr>
          <p:cNvPr id="3" name="object 3"/>
          <p:cNvSpPr txBox="1"/>
          <p:nvPr/>
        </p:nvSpPr>
        <p:spPr>
          <a:xfrm>
            <a:off x="347294" y="1735009"/>
            <a:ext cx="3747770"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In this way, economic development promotes the emergence and survival of democracy.</a:t>
            </a:r>
          </a:p>
        </p:txBody>
      </p:sp>
    </p:spTree>
  </p:cSld>
  <p:clrMapOvr>
    <a:masterClrMapping/>
  </p:clrMapOvr>
  <p:transition>
    <p:cut/>
  </p:transition>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58785"/>
            <a:ext cx="3829685" cy="535940"/>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Economic inequality should only be bad for democratization in those countries where the economic elites don’t have credible exit threats.</a:t>
            </a:r>
          </a:p>
        </p:txBody>
      </p:sp>
      <p:sp>
        <p:nvSpPr>
          <p:cNvPr id="3" name="object 3"/>
          <p:cNvSpPr txBox="1"/>
          <p:nvPr/>
        </p:nvSpPr>
        <p:spPr>
          <a:xfrm>
            <a:off x="347294" y="1735009"/>
            <a:ext cx="3900804"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Recent evidence that land inequality is bad for democracy but that income inequality is not.</a:t>
            </a:r>
            <a:endParaRPr sz="1100">
              <a:latin typeface="+mn-lt"/>
              <a:cs typeface="Arial MT"/>
            </a:endParaRPr>
          </a:p>
        </p:txBody>
      </p:sp>
    </p:spTree>
  </p:cSld>
  <p:clrMapOvr>
    <a:masterClrMapping/>
  </p:clrMapOvr>
  <p:transition>
    <p:cut/>
  </p:transition>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27619"/>
            <a:ext cx="3869690"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Arguments linking the prospects for democracy to the structure of a country’s economy aren’t popular with democratic activists.</a:t>
            </a:r>
          </a:p>
        </p:txBody>
      </p:sp>
      <p:sp>
        <p:nvSpPr>
          <p:cNvPr id="3" name="object 3"/>
          <p:cNvSpPr txBox="1"/>
          <p:nvPr/>
        </p:nvSpPr>
        <p:spPr>
          <a:xfrm>
            <a:off x="347294" y="1631770"/>
            <a:ext cx="3681095"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If changes to the structure of the economy are prerequisites for democratization, change is likely to come slowly.</a:t>
            </a:r>
            <a:endParaRPr sz="1100">
              <a:latin typeface="+mn-lt"/>
              <a:cs typeface="Arial MT"/>
            </a:endParaRP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21894" y="474762"/>
            <a:ext cx="3950335" cy="2236318"/>
          </a:xfrm>
          <a:prstGeom prst="rect">
            <a:avLst/>
          </a:prstGeom>
        </p:spPr>
        <p:txBody>
          <a:bodyPr vert="horz" wrap="square" lIns="0" tIns="11430" rIns="0" bIns="0" rtlCol="0">
            <a:spAutoFit/>
          </a:bodyPr>
          <a:lstStyle/>
          <a:p>
            <a:pPr marL="38100">
              <a:lnSpc>
                <a:spcPct val="100000"/>
              </a:lnSpc>
              <a:spcBef>
                <a:spcPts val="90"/>
              </a:spcBef>
            </a:pPr>
            <a:r>
              <a:rPr sz="1100" dirty="0">
                <a:latin typeface="+mn-lt"/>
                <a:cs typeface="Arial MT"/>
              </a:rPr>
              <a:t>Modernization theory doesn’t say that economic development is</a:t>
            </a:r>
          </a:p>
          <a:p>
            <a:pPr marL="38100">
              <a:lnSpc>
                <a:spcPct val="100000"/>
              </a:lnSpc>
              <a:spcBef>
                <a:spcPts val="35"/>
              </a:spcBef>
            </a:pPr>
            <a:r>
              <a:rPr sz="1100" i="1" dirty="0">
                <a:latin typeface="+mn-lt"/>
                <a:cs typeface="Arial"/>
              </a:rPr>
              <a:t>necessary </a:t>
            </a:r>
            <a:r>
              <a:rPr sz="1100" dirty="0">
                <a:latin typeface="+mn-lt"/>
                <a:cs typeface="Arial MT"/>
              </a:rPr>
              <a:t>for democracy.</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38100" marR="140335">
              <a:lnSpc>
                <a:spcPct val="102600"/>
              </a:lnSpc>
            </a:pPr>
            <a:r>
              <a:rPr sz="1100" dirty="0">
                <a:latin typeface="+mn-lt"/>
                <a:cs typeface="Arial MT"/>
              </a:rPr>
              <a:t>Systems in which rulers seek the consent of the people to govern can exist in societies with low levels of economic development.</a:t>
            </a:r>
          </a:p>
          <a:p>
            <a:pPr>
              <a:lnSpc>
                <a:spcPct val="100000"/>
              </a:lnSpc>
              <a:spcBef>
                <a:spcPts val="484"/>
              </a:spcBef>
            </a:pPr>
            <a:endParaRPr sz="1100" dirty="0">
              <a:latin typeface="+mn-lt"/>
              <a:cs typeface="Arial MT"/>
            </a:endParaRPr>
          </a:p>
          <a:p>
            <a:pPr marL="313055" indent="-136525">
              <a:lnSpc>
                <a:spcPct val="100000"/>
              </a:lnSpc>
              <a:buFont typeface="Arial"/>
              <a:buChar char="•"/>
              <a:tabLst>
                <a:tab pos="313055" algn="l"/>
              </a:tabLst>
            </a:pPr>
            <a:r>
              <a:rPr sz="1100" dirty="0">
                <a:latin typeface="+mn-lt"/>
                <a:cs typeface="Arial MT"/>
              </a:rPr>
              <a:t>Example: Early democracy.</a:t>
            </a:r>
          </a:p>
          <a:p>
            <a:pPr>
              <a:lnSpc>
                <a:spcPct val="100000"/>
              </a:lnSpc>
            </a:pPr>
            <a:endParaRPr sz="1100" dirty="0">
              <a:latin typeface="+mn-lt"/>
              <a:cs typeface="Arial MT"/>
            </a:endParaRPr>
          </a:p>
          <a:p>
            <a:pPr>
              <a:lnSpc>
                <a:spcPct val="100000"/>
              </a:lnSpc>
              <a:spcBef>
                <a:spcPts val="605"/>
              </a:spcBef>
            </a:pPr>
            <a:endParaRPr sz="1100" dirty="0">
              <a:solidFill>
                <a:srgbClr val="00B0F0"/>
              </a:solidFill>
              <a:latin typeface="+mn-lt"/>
              <a:cs typeface="Arial MT"/>
            </a:endParaRPr>
          </a:p>
          <a:p>
            <a:pPr marL="38100" marR="17780">
              <a:lnSpc>
                <a:spcPct val="102699"/>
              </a:lnSpc>
            </a:pPr>
            <a:r>
              <a:rPr sz="1100" dirty="0">
                <a:solidFill>
                  <a:srgbClr val="00B0F0"/>
                </a:solidFill>
                <a:latin typeface="+mn-lt"/>
                <a:cs typeface="Arial MT"/>
              </a:rPr>
              <a:t>What it does say is that democracy, especially the more inclusive modern democracy, is more likely as societies develop economically</a:t>
            </a:r>
            <a:r>
              <a:rPr sz="1100" dirty="0">
                <a:solidFill>
                  <a:srgbClr val="FF0000"/>
                </a:solidFill>
                <a:latin typeface="+mn-lt"/>
                <a:cs typeface="Arial MT"/>
              </a:rPr>
              <a:t>.</a:t>
            </a:r>
            <a:endParaRPr sz="1100" dirty="0">
              <a:latin typeface="+mn-lt"/>
              <a:cs typeface="Arial MT"/>
            </a:endParaRPr>
          </a:p>
        </p:txBody>
      </p:sp>
    </p:spTree>
  </p:cSld>
  <p:clrMapOvr>
    <a:masterClrMapping/>
  </p:clrMapOvr>
  <p:transition>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1546</TotalTime>
  <Words>3473</Words>
  <Application>Microsoft Office PowerPoint</Application>
  <PresentationFormat>Custom</PresentationFormat>
  <Paragraphs>486</Paragraphs>
  <Slides>81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81</vt:i4>
      </vt:variant>
    </vt:vector>
  </HeadingPairs>
  <TitlesOfParts>
    <vt:vector size="88" baseType="lpstr">
      <vt:lpstr>Aptos</vt:lpstr>
      <vt:lpstr>Arial</vt:lpstr>
      <vt:lpstr>Arial MT</vt:lpstr>
      <vt:lpstr>Calibri</vt:lpstr>
      <vt:lpstr>Cambria</vt:lpstr>
      <vt:lpstr>Times New Roman</vt:lpstr>
      <vt:lpstr>Office Theme</vt:lpstr>
      <vt:lpstr>The Economic Determinants of Democracy and Dictatorship</vt:lpstr>
      <vt:lpstr>PowerPoint Presentation</vt:lpstr>
      <vt:lpstr>PowerPoint Presentation</vt:lpstr>
      <vt:lpstr>Most economic explanations for democracy can be linked to a paradigm called modernization theory.</vt:lpstr>
      <vt:lpstr>Modernization Theory</vt:lpstr>
      <vt:lpstr>Modernization theorists in political science argue that political change often accompanies economic development.</vt:lpstr>
      <vt:lpstr>Dictatorial rule and predatory behavior will be common in underdeveloped agrarian societies.</vt:lpstr>
      <vt:lpstr>Economic development, and the societal transformation it produces, makes it more likely that rulers will need to bargain with, and seek the consent of, the people to govern.</vt:lpstr>
      <vt:lpstr>PowerPoint Presentation</vt:lpstr>
      <vt:lpstr>Agrarian states are likely to be characterized by dictatorial rule and predatory behavior on the part of state elites.</vt:lpstr>
      <vt:lpstr>Economic development can change the balance of power between the ruler and the people by increasing the value of people’s exit options.</vt:lpstr>
      <vt:lpstr>If rulers are dependent on these people, they may feel they have to bargain with them and seek their consent in order to access the revenue they need to stay in power.</vt:lpstr>
      <vt:lpstr>The result is a political system in which some people are able to constrain the behavior of the ruler and other state elites.</vt:lpstr>
      <vt:lpstr>Modernization theory doesn’t say that economic development always produces democracy.</vt:lpstr>
      <vt:lpstr>PowerPoint Presentation</vt:lpstr>
      <vt:lpstr>PowerPoint Presentation</vt:lpstr>
      <vt:lpstr>One of the central implications of modernization theory is that there should be a strong positive relationship between economic development and democracy.</vt:lpstr>
      <vt:lpstr>Percentage of Democratic Country-Years by Income, 1950-2019</vt:lpstr>
      <vt:lpstr>Income and Democracy in 2019</vt:lpstr>
      <vt:lpstr>PowerPoint Presentation</vt:lpstr>
      <vt:lpstr>PowerPoint Presentation</vt:lpstr>
      <vt:lpstr>PowerPoint Presentation</vt:lpstr>
      <vt:lpstr>Why might increased income help democratic survival?</vt:lpstr>
      <vt:lpstr>Probability of Transitions to Democracy and Dictatorship by Income, 1950-2019</vt:lpstr>
      <vt:lpstr>Income and Democratic Survival</vt:lpstr>
      <vt:lpstr>Income and Democratic Emergence</vt:lpstr>
      <vt:lpstr>Income and Democracy in 2019</vt:lpstr>
      <vt:lpstr>PowerPoint Presentation</vt:lpstr>
      <vt:lpstr>Rising income doesn’t really capture the causal story linking economic development to democracy that we started with.</vt:lpstr>
      <vt:lpstr>Economic development is expected to increase the number of people with mobile assets and hence valuable exit options.</vt:lpstr>
      <vt:lpstr>According to modernization theory, all societies move through a series of stages.</vt:lpstr>
      <vt:lpstr>Structural changes in the economy produced a shift in economic power away from traditional agricultural elites who controlled easily observable assets to a rising class of wool producers, merchants, and financial intermediaries who controlled assets that were more difficult to observe.</vt:lpstr>
      <vt:lpstr>The increased ability of the gentry to hide their assets from state predation changed the balance of power between modernizing social groups and the traditional seats of power such as the Crown.</vt:lpstr>
      <vt:lpstr>In return for paying their taxes, the economic elites demanded limits to state predation.</vt:lpstr>
      <vt:lpstr>PowerPoint Presentation</vt:lpstr>
      <vt:lpstr>One answer is that an assembly provides a convenient location in which societal actors can air their grievances and demands.</vt:lpstr>
      <vt:lpstr>One answer is that an assembly provides a convenient location in which societal actors can air their grievances and demands.</vt:lpstr>
      <vt:lpstr>A credible commitment or a time-inconsistency problem occurs when (1) an actor who makes a promise today may have an incentive to renege on that promise in the future and (2) power is in the hands of the actor who makes the promise and not in the hands of those expected to benefit from the promise.</vt:lpstr>
      <vt:lpstr>The introduction of a more constrained state occurred earlier and more definitively in England than it did in France.</vt:lpstr>
      <vt:lpstr>Exit, Voice, and Loyalty Game</vt:lpstr>
      <vt:lpstr>PowerPoint Presentation</vt:lpstr>
      <vt:lpstr>PowerPoint Presentation</vt:lpstr>
      <vt:lpstr>The Crown was dependent on economic elites for tax revenue in both England and France.</vt:lpstr>
      <vt:lpstr>PowerPoint Presentation</vt:lpstr>
      <vt:lpstr>Representative government and a constrained state are more likely to emerge and survive when rulers depend on a segment of society that comprises people holding mobile assets.</vt:lpstr>
      <vt:lpstr>A constrained state isn’t necessarily equivalent to a modern democracy.</vt:lpstr>
      <vt:lpstr>Economic development, though, often increases the number of people in society with credible exit threats over time.</vt:lpstr>
      <vt:lpstr>PowerPoint Presentation</vt:lpstr>
      <vt:lpstr>PowerPoint Presentation</vt:lpstr>
      <vt:lpstr>Condition 1: Are Rulers Dependent?</vt:lpstr>
      <vt:lpstr>PowerPoint Presentation</vt:lpstr>
      <vt:lpstr>According to the political resource curse, countries that depend on revenue from natural resources, such as oil, diamonds, and minerals, will find it difficult to democratize.</vt:lpstr>
      <vt:lpstr>Natural resource revenue reduces both the citizens’ demand for democratic reform and government responsiveness to that demand.</vt:lpstr>
      <vt:lpstr>Natural resource revenue also increases the capability of leaders to consolidate their hold on power and resist democratic reform.</vt:lpstr>
      <vt:lpstr>When it comes to the political resource curse, resource dependence is more important than resource abundance.</vt:lpstr>
      <vt:lpstr>PowerPoint Presentation</vt:lpstr>
      <vt:lpstr>Aid optimists think that foreign aid can spur democratization efforts.</vt:lpstr>
      <vt:lpstr>Foreign aid can hurt democratization efforts.</vt:lpstr>
      <vt:lpstr>PowerPoint Presentation</vt:lpstr>
      <vt:lpstr>PowerPoint Presentation</vt:lpstr>
      <vt:lpstr>PowerPoint Presentation</vt:lpstr>
      <vt:lpstr>PowerPoint Presentation</vt:lpstr>
      <vt:lpstr>Size of State’s Role in the Economy</vt:lpstr>
      <vt:lpstr>Many dictatorial regimes in the Middle East, Africa, Asia, Latin America, and the post-Soviet world have large public sectors where the state intervenes heavily in the economy.</vt:lpstr>
      <vt:lpstr>Rethinking the relationship between a strong middle class and democracy.</vt:lpstr>
      <vt:lpstr>Those in the private sector worry about state predation and so demand that constraints be placed on state behavior.</vt:lpstr>
      <vt:lpstr>Many dictatorial states seek to establish and protect the state’s dominant role in the economy.</vt:lpstr>
      <vt:lpstr>PowerPoint Presentation</vt:lpstr>
      <vt:lpstr>State Capacity</vt:lpstr>
      <vt:lpstr>State Capacity</vt:lpstr>
      <vt:lpstr>Economic Development and State Behavior</vt:lpstr>
      <vt:lpstr>PowerPoint Presentation</vt:lpstr>
      <vt:lpstr>PowerPoint Presentation</vt:lpstr>
      <vt:lpstr>Temporal sequencing may matter.</vt:lpstr>
      <vt:lpstr>PowerPoint Presentation</vt:lpstr>
      <vt:lpstr>PowerPoint Presentation</vt:lpstr>
      <vt:lpstr>PowerPoint Presentation</vt:lpstr>
      <vt:lpstr>It’s commonly argued that economic inequality undermines democracy.</vt:lpstr>
      <vt:lpstr>However, the empirical support for this line of reasoning is quite weak.</vt:lpstr>
      <vt:lpstr>Economic inequality should only be bad for democratization in those countries where the economic elites don’t have credible exit threats.</vt:lpstr>
      <vt:lpstr>Arguments linking the prospects for democracy to the structure of a country’s economy aren’t popular with democratic activists.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Golder, Matthew Richard</cp:lastModifiedBy>
  <cp:revision>4</cp:revision>
  <dcterms:created xsi:type="dcterms:W3CDTF">2024-07-08T20:08:02Z</dcterms:created>
  <dcterms:modified xsi:type="dcterms:W3CDTF">2024-07-14T17:33:01Z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2024-06-21T00:00:00Z</vt:filetime>
  </property>
  <property fmtid="{D5CDD505-2E9C-101B-9397-08002B2CF9AE}" pid="3" name="Creator">
    <vt:lpwstr>LaTeX with Beamer class</vt:lpwstr>
  </property>
  <property fmtid="{D5CDD505-2E9C-101B-9397-08002B2CF9AE}" pid="4" name="LastSaved">
    <vt:filetime>2024-07-08T00:00:00Z</vt:filetime>
  </property>
  <property fmtid="{D5CDD505-2E9C-101B-9397-08002B2CF9AE}" pid="5" name="PTEX.Fullbanner">
    <vt:lpwstr>This is pdfTeX, Version 3.141592653-2.6-1.40.25 (TeX Live 2023) kpathsea version 6.3.5</vt:lpwstr>
  </property>
  <property fmtid="{D5CDD505-2E9C-101B-9397-08002B2CF9AE}" pid="6" name="Producer">
    <vt:lpwstr>pdfTeX-1.40.25</vt:lpwstr>
  </property>
</Properties>
</file>