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Lst>
  <p:sldSz cx="4610100" cy="3460750"/>
  <p:notesSz cx="4610100" cy="3460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87"/>
  </p:normalViewPr>
  <p:slideViewPr>
    <p:cSldViewPr>
      <p:cViewPr varScale="1">
        <p:scale>
          <a:sx n="138" d="100"/>
          <a:sy n="138" d="100"/>
        </p:scale>
        <p:origin x="2358"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5300" y="72527"/>
            <a:ext cx="4419498" cy="24447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691515" y="1938020"/>
            <a:ext cx="3227070" cy="8651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00" b="0"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00" b="0" i="0">
                <a:solidFill>
                  <a:schemeClr val="tx1"/>
                </a:solidFill>
                <a:latin typeface="Tahoma"/>
                <a:cs typeface="Tahoma"/>
              </a:defRPr>
            </a:lvl1pPr>
          </a:lstStyle>
          <a:p>
            <a:endParaRPr/>
          </a:p>
        </p:txBody>
      </p:sp>
      <p:sp>
        <p:nvSpPr>
          <p:cNvPr id="3" name="Holder 3"/>
          <p:cNvSpPr>
            <a:spLocks noGrp="1"/>
          </p:cNvSpPr>
          <p:nvPr>
            <p:ph sz="half" idx="2"/>
          </p:nvPr>
        </p:nvSpPr>
        <p:spPr>
          <a:xfrm>
            <a:off x="230505" y="795972"/>
            <a:ext cx="2005393" cy="228409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374201" y="795972"/>
            <a:ext cx="2005393" cy="228409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00" b="0"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7294" y="508290"/>
            <a:ext cx="3915511" cy="708025"/>
          </a:xfrm>
          <a:prstGeom prst="rect">
            <a:avLst/>
          </a:prstGeom>
        </p:spPr>
        <p:txBody>
          <a:bodyPr wrap="square" lIns="0" tIns="0" rIns="0" bIns="0">
            <a:spAutoFit/>
          </a:bodyPr>
          <a:lstStyle>
            <a:lvl1pPr>
              <a:defRPr sz="1100" b="0" i="0">
                <a:solidFill>
                  <a:schemeClr val="tx1"/>
                </a:solidFill>
                <a:latin typeface="Tahoma"/>
                <a:cs typeface="Tahoma"/>
              </a:defRPr>
            </a:lvl1pPr>
          </a:lstStyle>
          <a:p>
            <a:endParaRPr/>
          </a:p>
        </p:txBody>
      </p:sp>
      <p:sp>
        <p:nvSpPr>
          <p:cNvPr id="3" name="Holder 3"/>
          <p:cNvSpPr>
            <a:spLocks noGrp="1"/>
          </p:cNvSpPr>
          <p:nvPr>
            <p:ph type="body" idx="1"/>
          </p:nvPr>
        </p:nvSpPr>
        <p:spPr>
          <a:xfrm>
            <a:off x="347294" y="1350110"/>
            <a:ext cx="3915511" cy="106807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567434" y="3218497"/>
            <a:ext cx="1475232" cy="17303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30505" y="3218497"/>
            <a:ext cx="1060323" cy="17303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7/14/2024</a:t>
            </a:fld>
            <a:endParaRPr lang="en-US"/>
          </a:p>
        </p:txBody>
      </p:sp>
      <p:sp>
        <p:nvSpPr>
          <p:cNvPr id="6" name="Holder 6"/>
          <p:cNvSpPr>
            <a:spLocks noGrp="1"/>
          </p:cNvSpPr>
          <p:nvPr>
            <p:ph type="sldNum" sz="quarter" idx="7"/>
          </p:nvPr>
        </p:nvSpPr>
        <p:spPr>
          <a:xfrm>
            <a:off x="3319272" y="3218497"/>
            <a:ext cx="1060323" cy="17303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6013" y="1069676"/>
            <a:ext cx="3215437" cy="637932"/>
          </a:xfrm>
          <a:prstGeom prst="rect">
            <a:avLst/>
          </a:prstGeom>
        </p:spPr>
        <p:txBody>
          <a:bodyPr vert="horz" wrap="square" lIns="0" tIns="10795" rIns="0" bIns="0" rtlCol="0">
            <a:spAutoFit/>
          </a:bodyPr>
          <a:lstStyle/>
          <a:p>
            <a:pPr marL="69850" marR="5080" indent="-57785" algn="ctr">
              <a:lnSpc>
                <a:spcPct val="101200"/>
              </a:lnSpc>
              <a:spcBef>
                <a:spcPts val="85"/>
              </a:spcBef>
            </a:pPr>
            <a:r>
              <a:rPr sz="2050" dirty="0">
                <a:latin typeface="+mn-lt"/>
              </a:rPr>
              <a:t>The Cultural Determinants of  Democracy and Dictatorship</a:t>
            </a:r>
            <a:endParaRPr sz="2050">
              <a:latin typeface="+mn-lt"/>
            </a:endParaRP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508290"/>
            <a:ext cx="3915511" cy="557897"/>
          </a:xfrm>
          <a:prstGeom prst="rect">
            <a:avLst/>
          </a:prstGeom>
        </p:spPr>
        <p:txBody>
          <a:bodyPr vert="horz" wrap="square" lIns="0" tIns="213474" rIns="0" bIns="0" rtlCol="0">
            <a:spAutoFit/>
          </a:bodyPr>
          <a:lstStyle/>
          <a:p>
            <a:pPr marL="12700" marR="5080">
              <a:lnSpc>
                <a:spcPct val="102699"/>
              </a:lnSpc>
              <a:spcBef>
                <a:spcPts val="55"/>
              </a:spcBef>
            </a:pPr>
            <a:r>
              <a:rPr dirty="0">
                <a:latin typeface="+mn-lt"/>
              </a:rPr>
              <a:t>Problems inherent in the arguments of Montesquieu and Mill  continue to characterize cultural arguments today.</a:t>
            </a:r>
          </a:p>
        </p:txBody>
      </p:sp>
      <p:sp>
        <p:nvSpPr>
          <p:cNvPr id="3" name="object 3"/>
          <p:cNvSpPr txBox="1"/>
          <p:nvPr/>
        </p:nvSpPr>
        <p:spPr>
          <a:xfrm>
            <a:off x="347294" y="1418931"/>
            <a:ext cx="3684904" cy="895985"/>
          </a:xfrm>
          <a:prstGeom prst="rect">
            <a:avLst/>
          </a:prstGeom>
        </p:spPr>
        <p:txBody>
          <a:bodyPr vert="horz" wrap="square" lIns="0" tIns="11430" rIns="0" bIns="0" rtlCol="0">
            <a:spAutoFit/>
          </a:bodyPr>
          <a:lstStyle/>
          <a:p>
            <a:pPr marL="12700">
              <a:lnSpc>
                <a:spcPct val="100000"/>
              </a:lnSpc>
              <a:spcBef>
                <a:spcPts val="90"/>
              </a:spcBef>
            </a:pPr>
            <a:r>
              <a:rPr sz="1100" dirty="0">
                <a:solidFill>
                  <a:srgbClr val="00B0F0"/>
                </a:solidFill>
                <a:cs typeface="Tahoma"/>
              </a:rPr>
              <a:t>What exactly is it about culture that matters?</a:t>
            </a:r>
            <a:endParaRPr sz="1100">
              <a:solidFill>
                <a:srgbClr val="00B0F0"/>
              </a:solidFill>
              <a:cs typeface="Tahoma"/>
            </a:endParaRPr>
          </a:p>
          <a:p>
            <a:pPr>
              <a:lnSpc>
                <a:spcPct val="100000"/>
              </a:lnSpc>
            </a:pPr>
            <a:endParaRPr sz="1100">
              <a:solidFill>
                <a:srgbClr val="00B0F0"/>
              </a:solidFill>
              <a:cs typeface="Tahoma"/>
            </a:endParaRPr>
          </a:p>
          <a:p>
            <a:pPr>
              <a:lnSpc>
                <a:spcPct val="100000"/>
              </a:lnSpc>
              <a:spcBef>
                <a:spcPts val="60"/>
              </a:spcBef>
            </a:pPr>
            <a:endParaRPr sz="1200">
              <a:solidFill>
                <a:srgbClr val="00B0F0"/>
              </a:solidFill>
              <a:cs typeface="Tahoma"/>
            </a:endParaRPr>
          </a:p>
          <a:p>
            <a:pPr marL="12700" marR="5080">
              <a:lnSpc>
                <a:spcPct val="102600"/>
              </a:lnSpc>
            </a:pPr>
            <a:r>
              <a:rPr sz="1100" dirty="0">
                <a:solidFill>
                  <a:srgbClr val="00B0F0"/>
                </a:solidFill>
                <a:cs typeface="Tahoma"/>
              </a:rPr>
              <a:t>What’s the causal relationship between cultural, economic, and  political factors?</a:t>
            </a:r>
            <a:endParaRPr sz="1100">
              <a:solidFill>
                <a:srgbClr val="00B0F0"/>
              </a:solidFill>
              <a:cs typeface="Tahoma"/>
            </a:endParaRPr>
          </a:p>
        </p:txBody>
      </p:sp>
    </p:spTree>
  </p:cSld>
  <p:clrMapOvr>
    <a:masterClrMapping/>
  </p:clrMapOvr>
  <p:transition>
    <p:cut/>
  </p:transition>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4" y="645958"/>
            <a:ext cx="3747770" cy="1774588"/>
          </a:xfrm>
          <a:prstGeom prst="rect">
            <a:avLst/>
          </a:prstGeom>
        </p:spPr>
        <p:txBody>
          <a:bodyPr vert="horz" wrap="square" lIns="0" tIns="11430" rIns="0" bIns="0" rtlCol="0">
            <a:spAutoFit/>
          </a:bodyPr>
          <a:lstStyle/>
          <a:p>
            <a:pPr marL="12700">
              <a:lnSpc>
                <a:spcPct val="100000"/>
              </a:lnSpc>
              <a:spcBef>
                <a:spcPts val="90"/>
              </a:spcBef>
            </a:pPr>
            <a:r>
              <a:rPr sz="1100" dirty="0">
                <a:solidFill>
                  <a:srgbClr val="00B0F0"/>
                </a:solidFill>
                <a:cs typeface="Tahoma"/>
              </a:rPr>
              <a:t>Culture set vs cultural configuration.</a:t>
            </a:r>
          </a:p>
          <a:p>
            <a:pPr>
              <a:lnSpc>
                <a:spcPct val="100000"/>
              </a:lnSpc>
            </a:pPr>
            <a:endParaRPr sz="1100" dirty="0">
              <a:cs typeface="Tahoma"/>
            </a:endParaRPr>
          </a:p>
          <a:p>
            <a:pPr>
              <a:lnSpc>
                <a:spcPct val="100000"/>
              </a:lnSpc>
              <a:spcBef>
                <a:spcPts val="55"/>
              </a:spcBef>
            </a:pPr>
            <a:endParaRPr sz="1200" dirty="0">
              <a:cs typeface="Tahoma"/>
            </a:endParaRPr>
          </a:p>
          <a:p>
            <a:pPr marL="12700" marR="5080">
              <a:lnSpc>
                <a:spcPct val="102699"/>
              </a:lnSpc>
            </a:pPr>
            <a:r>
              <a:rPr sz="1100" dirty="0">
                <a:cs typeface="Tahoma"/>
              </a:rPr>
              <a:t>Each culture set can give rise to different cultural configurations  depending on how its attributes are combined.</a:t>
            </a:r>
          </a:p>
          <a:p>
            <a:pPr>
              <a:lnSpc>
                <a:spcPct val="100000"/>
              </a:lnSpc>
            </a:pPr>
            <a:endParaRPr sz="1100" dirty="0">
              <a:cs typeface="Tahoma"/>
            </a:endParaRPr>
          </a:p>
          <a:p>
            <a:pPr>
              <a:lnSpc>
                <a:spcPct val="100000"/>
              </a:lnSpc>
            </a:pPr>
            <a:endParaRPr sz="1250" dirty="0">
              <a:cs typeface="Tahoma"/>
            </a:endParaRPr>
          </a:p>
          <a:p>
            <a:pPr marL="12700" marR="100330">
              <a:lnSpc>
                <a:spcPct val="102600"/>
              </a:lnSpc>
            </a:pPr>
            <a:r>
              <a:rPr sz="1100" dirty="0">
                <a:cs typeface="Tahoma"/>
              </a:rPr>
              <a:t>Cultural entrepreneurs treat culture as a set of attributes or  ‘toolkit’ from which they can pull in order to give their desired  meaning to the world and justify their behavior.</a:t>
            </a:r>
          </a:p>
        </p:txBody>
      </p:sp>
    </p:spTree>
  </p:cSld>
  <p:clrMapOvr>
    <a:masterClrMapping/>
  </p:clrMapOvr>
  <p:transition>
    <p:cut/>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508290"/>
            <a:ext cx="3915511" cy="488402"/>
          </a:xfrm>
          <a:prstGeom prst="rect">
            <a:avLst/>
          </a:prstGeom>
        </p:spPr>
        <p:txBody>
          <a:bodyPr vert="horz" wrap="square" lIns="0" tIns="144652" rIns="0" bIns="0" rtlCol="0">
            <a:spAutoFit/>
          </a:bodyPr>
          <a:lstStyle/>
          <a:p>
            <a:pPr marL="12700" marR="5080">
              <a:lnSpc>
                <a:spcPct val="102600"/>
              </a:lnSpc>
              <a:spcBef>
                <a:spcPts val="55"/>
              </a:spcBef>
            </a:pPr>
            <a:r>
              <a:rPr dirty="0">
                <a:latin typeface="+mn-lt"/>
              </a:rPr>
              <a:t>To summarize, a culture is a set of attributes and their feasible  connections.</a:t>
            </a:r>
          </a:p>
        </p:txBody>
      </p:sp>
      <p:sp>
        <p:nvSpPr>
          <p:cNvPr id="3" name="object 3"/>
          <p:cNvSpPr txBox="1"/>
          <p:nvPr/>
        </p:nvSpPr>
        <p:spPr>
          <a:xfrm>
            <a:off x="347294" y="1350110"/>
            <a:ext cx="3862070" cy="1068070"/>
          </a:xfrm>
          <a:prstGeom prst="rect">
            <a:avLst/>
          </a:prstGeom>
        </p:spPr>
        <p:txBody>
          <a:bodyPr vert="horz" wrap="square" lIns="0" tIns="6985" rIns="0" bIns="0" rtlCol="0">
            <a:spAutoFit/>
          </a:bodyPr>
          <a:lstStyle/>
          <a:p>
            <a:pPr marL="12700" marR="121285">
              <a:lnSpc>
                <a:spcPct val="102600"/>
              </a:lnSpc>
              <a:spcBef>
                <a:spcPts val="55"/>
              </a:spcBef>
            </a:pPr>
            <a:r>
              <a:rPr sz="1100" dirty="0">
                <a:cs typeface="Tahoma"/>
              </a:rPr>
              <a:t>A cultural configuration is a particular combination of attributes  contained in the culture set.</a:t>
            </a:r>
            <a:endParaRPr sz="1100">
              <a:cs typeface="Tahoma"/>
            </a:endParaRPr>
          </a:p>
          <a:p>
            <a:pPr>
              <a:lnSpc>
                <a:spcPct val="100000"/>
              </a:lnSpc>
            </a:pPr>
            <a:endParaRPr sz="1100">
              <a:cs typeface="Tahoma"/>
            </a:endParaRPr>
          </a:p>
          <a:p>
            <a:pPr>
              <a:lnSpc>
                <a:spcPct val="100000"/>
              </a:lnSpc>
              <a:spcBef>
                <a:spcPts val="55"/>
              </a:spcBef>
            </a:pPr>
            <a:endParaRPr sz="1200">
              <a:cs typeface="Tahoma"/>
            </a:endParaRPr>
          </a:p>
          <a:p>
            <a:pPr marL="12700" marR="5080">
              <a:lnSpc>
                <a:spcPct val="102699"/>
              </a:lnSpc>
              <a:spcBef>
                <a:spcPts val="5"/>
              </a:spcBef>
            </a:pPr>
            <a:r>
              <a:rPr sz="1100" dirty="0">
                <a:cs typeface="Tahoma"/>
              </a:rPr>
              <a:t>Cultural norms exist at the level of a cultural configuration. Thus,  each culture can support different norms.</a:t>
            </a:r>
            <a:endParaRPr sz="1100">
              <a:cs typeface="Tahoma"/>
            </a:endParaRPr>
          </a:p>
        </p:txBody>
      </p:sp>
    </p:spTree>
  </p:cSld>
  <p:clrMapOvr>
    <a:masterClrMapping/>
  </p:clrMapOvr>
  <p:transition>
    <p:cut/>
  </p:transition>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789951"/>
            <a:ext cx="3594100" cy="708025"/>
          </a:xfrm>
          <a:prstGeom prst="rect">
            <a:avLst/>
          </a:prstGeom>
        </p:spPr>
        <p:txBody>
          <a:bodyPr vert="horz" wrap="square" lIns="0" tIns="6985" rIns="0" bIns="0" rtlCol="0">
            <a:spAutoFit/>
          </a:bodyPr>
          <a:lstStyle/>
          <a:p>
            <a:pPr marL="12700" marR="5080">
              <a:lnSpc>
                <a:spcPct val="102600"/>
              </a:lnSpc>
              <a:spcBef>
                <a:spcPts val="55"/>
              </a:spcBef>
            </a:pPr>
            <a:r>
              <a:rPr dirty="0">
                <a:latin typeface="+mn-lt"/>
              </a:rPr>
              <a:t>Cultural entrepreneurs compete with each other to obtain the  cultural configuration and set of norms that gives their most  preferred meaning to the world and that best justifies their  behavior and desired system of power.</a:t>
            </a:r>
          </a:p>
        </p:txBody>
      </p:sp>
      <p:sp>
        <p:nvSpPr>
          <p:cNvPr id="3" name="object 3"/>
          <p:cNvSpPr txBox="1"/>
          <p:nvPr/>
        </p:nvSpPr>
        <p:spPr>
          <a:xfrm>
            <a:off x="347294" y="1838260"/>
            <a:ext cx="3625850" cy="349391"/>
          </a:xfrm>
          <a:prstGeom prst="rect">
            <a:avLst/>
          </a:prstGeom>
        </p:spPr>
        <p:txBody>
          <a:bodyPr vert="horz" wrap="square" lIns="0" tIns="6985" rIns="0" bIns="0" rtlCol="0">
            <a:spAutoFit/>
          </a:bodyPr>
          <a:lstStyle/>
          <a:p>
            <a:pPr marL="12700" marR="5080">
              <a:lnSpc>
                <a:spcPct val="102600"/>
              </a:lnSpc>
              <a:spcBef>
                <a:spcPts val="55"/>
              </a:spcBef>
            </a:pPr>
            <a:r>
              <a:rPr sz="1100" dirty="0">
                <a:solidFill>
                  <a:srgbClr val="00B0F0"/>
                </a:solidFill>
                <a:cs typeface="Tahoma"/>
              </a:rPr>
              <a:t>Cultural configurations are, therefore, socially constructed and  strategically chosen.</a:t>
            </a:r>
          </a:p>
        </p:txBody>
      </p:sp>
    </p:spTree>
  </p:cSld>
  <p:clrMapOvr>
    <a:masterClrMapping/>
  </p:clrMapOvr>
  <p:transition>
    <p:cut/>
  </p:transition>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789951"/>
            <a:ext cx="3901440" cy="708025"/>
          </a:xfrm>
          <a:prstGeom prst="rect">
            <a:avLst/>
          </a:prstGeom>
        </p:spPr>
        <p:txBody>
          <a:bodyPr vert="horz" wrap="square" lIns="0" tIns="6985" rIns="0" bIns="0" rtlCol="0">
            <a:spAutoFit/>
          </a:bodyPr>
          <a:lstStyle/>
          <a:p>
            <a:pPr marL="12700" marR="5080">
              <a:lnSpc>
                <a:spcPct val="102600"/>
              </a:lnSpc>
              <a:spcBef>
                <a:spcPts val="55"/>
              </a:spcBef>
            </a:pPr>
            <a:r>
              <a:rPr dirty="0">
                <a:latin typeface="+mn-lt"/>
              </a:rPr>
              <a:t>Whereas the culture set associated with a society can change only  slowly, cultural configurations can change more quickly if cultural  entrepreneurs are able to ‘rewire’ how the existing attributes in the  culture set are combined.</a:t>
            </a:r>
          </a:p>
        </p:txBody>
      </p:sp>
      <p:sp>
        <p:nvSpPr>
          <p:cNvPr id="3" name="object 3"/>
          <p:cNvSpPr txBox="1"/>
          <p:nvPr/>
        </p:nvSpPr>
        <p:spPr>
          <a:xfrm>
            <a:off x="347294" y="1838260"/>
            <a:ext cx="3642995" cy="349391"/>
          </a:xfrm>
          <a:prstGeom prst="rect">
            <a:avLst/>
          </a:prstGeom>
        </p:spPr>
        <p:txBody>
          <a:bodyPr vert="horz" wrap="square" lIns="0" tIns="6985" rIns="0" bIns="0" rtlCol="0">
            <a:spAutoFit/>
          </a:bodyPr>
          <a:lstStyle/>
          <a:p>
            <a:pPr marL="12700" marR="5080">
              <a:lnSpc>
                <a:spcPct val="102600"/>
              </a:lnSpc>
              <a:spcBef>
                <a:spcPts val="55"/>
              </a:spcBef>
            </a:pPr>
            <a:r>
              <a:rPr sz="1100" dirty="0">
                <a:solidFill>
                  <a:srgbClr val="00B0F0"/>
                </a:solidFill>
                <a:cs typeface="Tahoma"/>
              </a:rPr>
              <a:t>This means that we can, in some circumstances, observe rapid  cultural change.</a:t>
            </a:r>
          </a:p>
        </p:txBody>
      </p:sp>
    </p:spTree>
  </p:cSld>
  <p:clrMapOvr>
    <a:masterClrMapping/>
  </p:clrMapOvr>
  <p:transition>
    <p:cut/>
  </p:transition>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508290"/>
            <a:ext cx="3915511" cy="523733"/>
          </a:xfrm>
          <a:prstGeom prst="rect">
            <a:avLst/>
          </a:prstGeom>
        </p:spPr>
        <p:txBody>
          <a:bodyPr vert="horz" wrap="square" lIns="0" tIns="6985" rIns="0" bIns="0" rtlCol="0">
            <a:spAutoFit/>
          </a:bodyPr>
          <a:lstStyle/>
          <a:p>
            <a:pPr marL="12700" marR="5080">
              <a:lnSpc>
                <a:spcPct val="102600"/>
              </a:lnSpc>
              <a:spcBef>
                <a:spcPts val="55"/>
              </a:spcBef>
            </a:pPr>
            <a:r>
              <a:rPr dirty="0">
                <a:latin typeface="+mn-lt"/>
              </a:rPr>
              <a:t>The fact that cultural entrepreneurs compete with each other to  obtain their desired cultural configuration means that culture is  inherently tied up with issues of power and politics.</a:t>
            </a:r>
          </a:p>
        </p:txBody>
      </p:sp>
      <p:sp>
        <p:nvSpPr>
          <p:cNvPr id="3" name="object 3"/>
          <p:cNvSpPr txBox="1"/>
          <p:nvPr/>
        </p:nvSpPr>
        <p:spPr>
          <a:xfrm>
            <a:off x="347294" y="1388362"/>
            <a:ext cx="3836670" cy="1240155"/>
          </a:xfrm>
          <a:prstGeom prst="rect">
            <a:avLst/>
          </a:prstGeom>
        </p:spPr>
        <p:txBody>
          <a:bodyPr vert="horz" wrap="square" lIns="0" tIns="6985" rIns="0" bIns="0" rtlCol="0">
            <a:spAutoFit/>
          </a:bodyPr>
          <a:lstStyle/>
          <a:p>
            <a:pPr marL="12700" marR="55244" algn="just">
              <a:lnSpc>
                <a:spcPct val="102600"/>
              </a:lnSpc>
              <a:spcBef>
                <a:spcPts val="55"/>
              </a:spcBef>
            </a:pPr>
            <a:r>
              <a:rPr sz="1100" dirty="0">
                <a:solidFill>
                  <a:srgbClr val="00B0F0"/>
                </a:solidFill>
                <a:cs typeface="Tahoma"/>
              </a:rPr>
              <a:t>Acemoglu and Robinson: </a:t>
            </a:r>
            <a:r>
              <a:rPr sz="1100" dirty="0">
                <a:cs typeface="Tahoma"/>
              </a:rPr>
              <a:t>Societies tend to gravitate towards one  of three groups of self-reinforcing political-cultural configurations  or ‘social equilibria.’</a:t>
            </a:r>
          </a:p>
          <a:p>
            <a:pPr>
              <a:lnSpc>
                <a:spcPct val="100000"/>
              </a:lnSpc>
            </a:pPr>
            <a:endParaRPr sz="1100" dirty="0">
              <a:cs typeface="Tahoma"/>
            </a:endParaRPr>
          </a:p>
          <a:p>
            <a:pPr>
              <a:lnSpc>
                <a:spcPct val="100000"/>
              </a:lnSpc>
              <a:spcBef>
                <a:spcPts val="55"/>
              </a:spcBef>
            </a:pPr>
            <a:endParaRPr sz="1200" dirty="0">
              <a:cs typeface="Tahoma"/>
            </a:endParaRPr>
          </a:p>
          <a:p>
            <a:pPr marL="12700" marR="5080" algn="just">
              <a:lnSpc>
                <a:spcPct val="102699"/>
              </a:lnSpc>
              <a:spcBef>
                <a:spcPts val="5"/>
              </a:spcBef>
            </a:pPr>
            <a:r>
              <a:rPr sz="1100" dirty="0">
                <a:cs typeface="Tahoma"/>
              </a:rPr>
              <a:t>These three social equilibria are constructed to justify constrained  states, unconstrained states, and absent states.</a:t>
            </a:r>
          </a:p>
        </p:txBody>
      </p:sp>
    </p:spTree>
  </p:cSld>
  <p:clrMapOvr>
    <a:masterClrMapping/>
  </p:clrMapOvr>
  <p:transition>
    <p:cut/>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72527"/>
            <a:ext cx="1603375" cy="232756"/>
          </a:xfrm>
          <a:prstGeom prst="rect">
            <a:avLst/>
          </a:prstGeom>
        </p:spPr>
        <p:txBody>
          <a:bodyPr vert="horz" wrap="square" lIns="0" tIns="17145" rIns="0" bIns="0" rtlCol="0">
            <a:spAutoFit/>
          </a:bodyPr>
          <a:lstStyle/>
          <a:p>
            <a:pPr marL="12700">
              <a:lnSpc>
                <a:spcPct val="100000"/>
              </a:lnSpc>
              <a:spcBef>
                <a:spcPts val="135"/>
              </a:spcBef>
            </a:pPr>
            <a:r>
              <a:rPr sz="1400" dirty="0">
                <a:latin typeface="+mn-lt"/>
              </a:rPr>
              <a:t>Unconstrained States</a:t>
            </a:r>
            <a:endParaRPr sz="1400">
              <a:latin typeface="+mn-lt"/>
            </a:endParaRPr>
          </a:p>
        </p:txBody>
      </p:sp>
      <p:sp>
        <p:nvSpPr>
          <p:cNvPr id="3" name="object 3"/>
          <p:cNvSpPr txBox="1"/>
          <p:nvPr/>
        </p:nvSpPr>
        <p:spPr>
          <a:xfrm>
            <a:off x="347294" y="555052"/>
            <a:ext cx="3898900" cy="2472536"/>
          </a:xfrm>
          <a:prstGeom prst="rect">
            <a:avLst/>
          </a:prstGeom>
        </p:spPr>
        <p:txBody>
          <a:bodyPr vert="horz" wrap="square" lIns="0" tIns="6985" rIns="0" bIns="0" rtlCol="0">
            <a:spAutoFit/>
          </a:bodyPr>
          <a:lstStyle/>
          <a:p>
            <a:pPr marL="12700" marR="77470">
              <a:lnSpc>
                <a:spcPct val="102600"/>
              </a:lnSpc>
              <a:spcBef>
                <a:spcPts val="55"/>
              </a:spcBef>
            </a:pPr>
            <a:r>
              <a:rPr sz="1100" dirty="0">
                <a:cs typeface="Tahoma"/>
              </a:rPr>
              <a:t>The cultural configurations emphasize the legitimacy of top-down  rule, how rulers are virtuous or chosen by God, and how political  action on the part of the common people is inappropriate.</a:t>
            </a:r>
          </a:p>
          <a:p>
            <a:pPr>
              <a:lnSpc>
                <a:spcPct val="100000"/>
              </a:lnSpc>
            </a:pPr>
            <a:endParaRPr sz="1100" dirty="0">
              <a:cs typeface="Tahoma"/>
            </a:endParaRPr>
          </a:p>
          <a:p>
            <a:pPr>
              <a:lnSpc>
                <a:spcPct val="100000"/>
              </a:lnSpc>
            </a:pPr>
            <a:endParaRPr sz="1250" dirty="0">
              <a:cs typeface="Tahoma"/>
            </a:endParaRPr>
          </a:p>
          <a:p>
            <a:pPr marL="12700" marR="5080">
              <a:lnSpc>
                <a:spcPct val="102600"/>
              </a:lnSpc>
            </a:pPr>
            <a:r>
              <a:rPr sz="1100" dirty="0">
                <a:cs typeface="Tahoma"/>
              </a:rPr>
              <a:t>Rulers push these cultural configurations because they justify and  solidify their hold on power. The people also often push these  same cultural configurations because they help them better survive life in a dictatorship.</a:t>
            </a:r>
          </a:p>
          <a:p>
            <a:pPr>
              <a:lnSpc>
                <a:spcPct val="100000"/>
              </a:lnSpc>
            </a:pPr>
            <a:endParaRPr sz="1100" dirty="0">
              <a:cs typeface="Tahoma"/>
            </a:endParaRPr>
          </a:p>
          <a:p>
            <a:pPr>
              <a:lnSpc>
                <a:spcPct val="100000"/>
              </a:lnSpc>
              <a:spcBef>
                <a:spcPts val="55"/>
              </a:spcBef>
            </a:pPr>
            <a:endParaRPr sz="1200" dirty="0">
              <a:cs typeface="Tahoma"/>
            </a:endParaRPr>
          </a:p>
          <a:p>
            <a:pPr marL="12700" marR="31750">
              <a:lnSpc>
                <a:spcPct val="102600"/>
              </a:lnSpc>
              <a:spcBef>
                <a:spcPts val="5"/>
              </a:spcBef>
            </a:pPr>
            <a:r>
              <a:rPr sz="1100" dirty="0">
                <a:cs typeface="Tahoma"/>
              </a:rPr>
              <a:t>The longer this social equilibrium lasts, the more entrenched these  cultural configurations get, and the more stable and legitimate  dictatorial rule becomes.</a:t>
            </a:r>
          </a:p>
        </p:txBody>
      </p:sp>
    </p:spTree>
  </p:cSld>
  <p:clrMapOvr>
    <a:masterClrMapping/>
  </p:clrMapOvr>
  <p:transition>
    <p:cut/>
  </p:transition>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72527"/>
            <a:ext cx="1059180" cy="232756"/>
          </a:xfrm>
          <a:prstGeom prst="rect">
            <a:avLst/>
          </a:prstGeom>
        </p:spPr>
        <p:txBody>
          <a:bodyPr vert="horz" wrap="square" lIns="0" tIns="17145" rIns="0" bIns="0" rtlCol="0">
            <a:spAutoFit/>
          </a:bodyPr>
          <a:lstStyle/>
          <a:p>
            <a:pPr marL="12700">
              <a:lnSpc>
                <a:spcPct val="100000"/>
              </a:lnSpc>
              <a:spcBef>
                <a:spcPts val="135"/>
              </a:spcBef>
            </a:pPr>
            <a:r>
              <a:rPr sz="1400" dirty="0">
                <a:latin typeface="+mn-lt"/>
              </a:rPr>
              <a:t>Absent States</a:t>
            </a:r>
            <a:endParaRPr sz="1400">
              <a:latin typeface="+mn-lt"/>
            </a:endParaRPr>
          </a:p>
        </p:txBody>
      </p:sp>
      <p:sp>
        <p:nvSpPr>
          <p:cNvPr id="3" name="object 3"/>
          <p:cNvSpPr txBox="1"/>
          <p:nvPr/>
        </p:nvSpPr>
        <p:spPr>
          <a:xfrm>
            <a:off x="347294" y="681938"/>
            <a:ext cx="3837304" cy="2123851"/>
          </a:xfrm>
          <a:prstGeom prst="rect">
            <a:avLst/>
          </a:prstGeom>
        </p:spPr>
        <p:txBody>
          <a:bodyPr vert="horz" wrap="square" lIns="0" tIns="6985" rIns="0" bIns="0" rtlCol="0">
            <a:spAutoFit/>
          </a:bodyPr>
          <a:lstStyle/>
          <a:p>
            <a:pPr marL="12700" marR="296545" algn="just">
              <a:lnSpc>
                <a:spcPct val="102600"/>
              </a:lnSpc>
              <a:spcBef>
                <a:spcPts val="55"/>
              </a:spcBef>
            </a:pPr>
            <a:r>
              <a:rPr sz="1100" dirty="0">
                <a:cs typeface="Tahoma"/>
              </a:rPr>
              <a:t>The cultural configurations emphasize the danger of political  hierarchy, the possibility of predatory rulers, and the value of  egalitarian attitudes.</a:t>
            </a:r>
            <a:endParaRPr sz="1100">
              <a:cs typeface="Tahoma"/>
            </a:endParaRPr>
          </a:p>
          <a:p>
            <a:pPr>
              <a:lnSpc>
                <a:spcPct val="100000"/>
              </a:lnSpc>
            </a:pPr>
            <a:endParaRPr sz="1100">
              <a:cs typeface="Tahoma"/>
            </a:endParaRPr>
          </a:p>
          <a:p>
            <a:pPr>
              <a:lnSpc>
                <a:spcPct val="100000"/>
              </a:lnSpc>
            </a:pPr>
            <a:endParaRPr sz="1250">
              <a:cs typeface="Tahoma"/>
            </a:endParaRPr>
          </a:p>
          <a:p>
            <a:pPr marL="12700" marR="192405">
              <a:lnSpc>
                <a:spcPct val="102600"/>
              </a:lnSpc>
            </a:pPr>
            <a:r>
              <a:rPr sz="1100" dirty="0">
                <a:cs typeface="Tahoma"/>
              </a:rPr>
              <a:t>‘Cage of norms’ with strict systems of social stratification that  differentiate people into a hierarchy of competing groups.</a:t>
            </a:r>
            <a:endParaRPr sz="1100">
              <a:cs typeface="Tahoma"/>
            </a:endParaRPr>
          </a:p>
          <a:p>
            <a:pPr>
              <a:lnSpc>
                <a:spcPct val="100000"/>
              </a:lnSpc>
            </a:pPr>
            <a:endParaRPr sz="1100">
              <a:cs typeface="Tahoma"/>
            </a:endParaRPr>
          </a:p>
          <a:p>
            <a:pPr>
              <a:lnSpc>
                <a:spcPct val="100000"/>
              </a:lnSpc>
              <a:spcBef>
                <a:spcPts val="55"/>
              </a:spcBef>
            </a:pPr>
            <a:endParaRPr sz="1200">
              <a:cs typeface="Tahoma"/>
            </a:endParaRPr>
          </a:p>
          <a:p>
            <a:pPr marL="12700" marR="5080">
              <a:lnSpc>
                <a:spcPct val="102600"/>
              </a:lnSpc>
              <a:spcBef>
                <a:spcPts val="5"/>
              </a:spcBef>
            </a:pPr>
            <a:r>
              <a:rPr sz="1100" dirty="0">
                <a:cs typeface="Tahoma"/>
              </a:rPr>
              <a:t>The absence of the state comes to be seen as natural and  legitimate, and people are highly skeptical of efforts to build state  capacity.</a:t>
            </a:r>
            <a:endParaRPr sz="1100">
              <a:cs typeface="Tahoma"/>
            </a:endParaRPr>
          </a:p>
        </p:txBody>
      </p:sp>
    </p:spTree>
  </p:cSld>
  <p:clrMapOvr>
    <a:masterClrMapping/>
  </p:clrMapOvr>
  <p:transition>
    <p:cut/>
  </p:transition>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72527"/>
            <a:ext cx="1423035" cy="232756"/>
          </a:xfrm>
          <a:prstGeom prst="rect">
            <a:avLst/>
          </a:prstGeom>
        </p:spPr>
        <p:txBody>
          <a:bodyPr vert="horz" wrap="square" lIns="0" tIns="17145" rIns="0" bIns="0" rtlCol="0">
            <a:spAutoFit/>
          </a:bodyPr>
          <a:lstStyle/>
          <a:p>
            <a:pPr marL="12700">
              <a:lnSpc>
                <a:spcPct val="100000"/>
              </a:lnSpc>
              <a:spcBef>
                <a:spcPts val="135"/>
              </a:spcBef>
            </a:pPr>
            <a:r>
              <a:rPr sz="1400" dirty="0">
                <a:latin typeface="Calibri" panose="020F0502020204030204" pitchFamily="34" charset="0"/>
                <a:cs typeface="Calibri" panose="020F0502020204030204" pitchFamily="34" charset="0"/>
              </a:rPr>
              <a:t>Constrained States</a:t>
            </a:r>
            <a:endParaRPr sz="1400">
              <a:latin typeface="Calibri" panose="020F0502020204030204" pitchFamily="34" charset="0"/>
              <a:cs typeface="Calibri" panose="020F0502020204030204" pitchFamily="34" charset="0"/>
            </a:endParaRPr>
          </a:p>
        </p:txBody>
      </p:sp>
      <p:sp>
        <p:nvSpPr>
          <p:cNvPr id="3" name="object 3"/>
          <p:cNvSpPr txBox="1"/>
          <p:nvPr/>
        </p:nvSpPr>
        <p:spPr>
          <a:xfrm>
            <a:off x="347294" y="768374"/>
            <a:ext cx="3912235" cy="1861600"/>
          </a:xfrm>
          <a:prstGeom prst="rect">
            <a:avLst/>
          </a:prstGeom>
        </p:spPr>
        <p:txBody>
          <a:bodyPr vert="horz" wrap="square" lIns="0" tIns="11430" rIns="0" bIns="0" rtlCol="0">
            <a:spAutoFit/>
          </a:bodyPr>
          <a:lstStyle/>
          <a:p>
            <a:pPr marL="12700">
              <a:lnSpc>
                <a:spcPct val="100000"/>
              </a:lnSpc>
              <a:spcBef>
                <a:spcPts val="90"/>
              </a:spcBef>
            </a:pPr>
            <a:r>
              <a:rPr sz="1100" dirty="0">
                <a:solidFill>
                  <a:srgbClr val="00B0F0"/>
                </a:solidFill>
                <a:latin typeface="Calibri" panose="020F0502020204030204" pitchFamily="34" charset="0"/>
                <a:cs typeface="Calibri" panose="020F0502020204030204" pitchFamily="34" charset="0"/>
              </a:rPr>
              <a:t>Three features:</a:t>
            </a:r>
          </a:p>
          <a:p>
            <a:pPr>
              <a:lnSpc>
                <a:spcPct val="100000"/>
              </a:lnSpc>
              <a:spcBef>
                <a:spcPts val="25"/>
              </a:spcBef>
            </a:pPr>
            <a:endParaRPr sz="1400" dirty="0">
              <a:latin typeface="Calibri" panose="020F0502020204030204" pitchFamily="34" charset="0"/>
              <a:cs typeface="Calibri" panose="020F0502020204030204" pitchFamily="34" charset="0"/>
            </a:endParaRPr>
          </a:p>
          <a:p>
            <a:pPr marL="289560" marR="5080" indent="-177165">
              <a:lnSpc>
                <a:spcPct val="102600"/>
              </a:lnSpc>
              <a:buAutoNum type="arabicPeriod"/>
              <a:tabLst>
                <a:tab pos="290195" algn="l"/>
              </a:tabLst>
            </a:pPr>
            <a:r>
              <a:rPr sz="1100" dirty="0">
                <a:latin typeface="Calibri" panose="020F0502020204030204" pitchFamily="34" charset="0"/>
                <a:cs typeface="Calibri" panose="020F0502020204030204" pitchFamily="34" charset="0"/>
              </a:rPr>
              <a:t>The people are suspicious of those who are politically powerful  and so regularly participate in civil society organizations and  other institutionalized forms of political participation to hold  rulers accountable.</a:t>
            </a:r>
          </a:p>
          <a:p>
            <a:pPr marL="289560" marR="44450" indent="-177165">
              <a:lnSpc>
                <a:spcPct val="102600"/>
              </a:lnSpc>
              <a:spcBef>
                <a:spcPts val="300"/>
              </a:spcBef>
              <a:buAutoNum type="arabicPeriod"/>
              <a:tabLst>
                <a:tab pos="290195" algn="l"/>
              </a:tabLst>
            </a:pPr>
            <a:r>
              <a:rPr sz="1100" dirty="0">
                <a:latin typeface="Calibri" panose="020F0502020204030204" pitchFamily="34" charset="0"/>
                <a:cs typeface="Calibri" panose="020F0502020204030204" pitchFamily="34" charset="0"/>
              </a:rPr>
              <a:t>A high degree of trust towards one another and towards state  institutions such as courts, bureaucracies, and security forces.</a:t>
            </a:r>
          </a:p>
          <a:p>
            <a:pPr marL="289560" marR="61594" indent="-177165">
              <a:lnSpc>
                <a:spcPct val="102600"/>
              </a:lnSpc>
              <a:spcBef>
                <a:spcPts val="300"/>
              </a:spcBef>
              <a:buAutoNum type="arabicPeriod"/>
              <a:tabLst>
                <a:tab pos="290195" algn="l"/>
              </a:tabLst>
            </a:pPr>
            <a:r>
              <a:rPr sz="1100" dirty="0">
                <a:latin typeface="Calibri" panose="020F0502020204030204" pitchFamily="34" charset="0"/>
                <a:cs typeface="Calibri" panose="020F0502020204030204" pitchFamily="34" charset="0"/>
              </a:rPr>
              <a:t>A model of political philosophy that emphasizes how political  power ultimately comes from the people.</a:t>
            </a:r>
          </a:p>
        </p:txBody>
      </p:sp>
    </p:spTree>
  </p:cSld>
  <p:clrMapOvr>
    <a:masterClrMapping/>
  </p:clrMapOvr>
  <p:transition>
    <p:cut/>
  </p:transition>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508290"/>
            <a:ext cx="3915511" cy="523733"/>
          </a:xfrm>
          <a:prstGeom prst="rect">
            <a:avLst/>
          </a:prstGeom>
        </p:spPr>
        <p:txBody>
          <a:bodyPr vert="horz" wrap="square" lIns="0" tIns="6985" rIns="0" bIns="0" rtlCol="0">
            <a:spAutoFit/>
          </a:bodyPr>
          <a:lstStyle/>
          <a:p>
            <a:pPr marL="12700" marR="5080">
              <a:lnSpc>
                <a:spcPct val="102600"/>
              </a:lnSpc>
              <a:spcBef>
                <a:spcPts val="55"/>
              </a:spcBef>
            </a:pPr>
            <a:r>
              <a:rPr dirty="0">
                <a:latin typeface="+mn-lt"/>
              </a:rPr>
              <a:t>The prevailing cultural configuration in a country at any point in  time depends on the attributes in its culture set and their feasible  connections.</a:t>
            </a:r>
          </a:p>
        </p:txBody>
      </p:sp>
      <p:sp>
        <p:nvSpPr>
          <p:cNvPr id="3" name="object 3"/>
          <p:cNvSpPr txBox="1"/>
          <p:nvPr/>
        </p:nvSpPr>
        <p:spPr>
          <a:xfrm>
            <a:off x="347294" y="1384514"/>
            <a:ext cx="3913504" cy="1240155"/>
          </a:xfrm>
          <a:prstGeom prst="rect">
            <a:avLst/>
          </a:prstGeom>
        </p:spPr>
        <p:txBody>
          <a:bodyPr vert="horz" wrap="square" lIns="0" tIns="6985" rIns="0" bIns="0" rtlCol="0">
            <a:spAutoFit/>
          </a:bodyPr>
          <a:lstStyle/>
          <a:p>
            <a:pPr marL="12700" marR="5080" algn="just">
              <a:lnSpc>
                <a:spcPct val="102600"/>
              </a:lnSpc>
              <a:spcBef>
                <a:spcPts val="55"/>
              </a:spcBef>
            </a:pPr>
            <a:r>
              <a:rPr sz="1100" dirty="0">
                <a:cs typeface="Tahoma"/>
              </a:rPr>
              <a:t>The back-and-forth interaction between culture and politics means  that it also depends on the balance of power between the state and  society.</a:t>
            </a:r>
            <a:endParaRPr sz="1100">
              <a:cs typeface="Tahoma"/>
            </a:endParaRPr>
          </a:p>
          <a:p>
            <a:pPr>
              <a:lnSpc>
                <a:spcPct val="100000"/>
              </a:lnSpc>
            </a:pPr>
            <a:endParaRPr sz="1100">
              <a:cs typeface="Tahoma"/>
            </a:endParaRPr>
          </a:p>
          <a:p>
            <a:pPr>
              <a:lnSpc>
                <a:spcPct val="100000"/>
              </a:lnSpc>
              <a:spcBef>
                <a:spcPts val="55"/>
              </a:spcBef>
            </a:pPr>
            <a:endParaRPr sz="1200">
              <a:cs typeface="Tahoma"/>
            </a:endParaRPr>
          </a:p>
          <a:p>
            <a:pPr marL="12700" marR="57785" algn="just">
              <a:lnSpc>
                <a:spcPct val="102699"/>
              </a:lnSpc>
              <a:spcBef>
                <a:spcPts val="5"/>
              </a:spcBef>
            </a:pPr>
            <a:r>
              <a:rPr sz="1100" dirty="0">
                <a:cs typeface="Tahoma"/>
              </a:rPr>
              <a:t>History and cultural entrepreneurs whose job it is to ‘construct’ or  ‘invent’ cultural configurations also matter.</a:t>
            </a:r>
            <a:endParaRPr sz="1100">
              <a:cs typeface="Tahoma"/>
            </a:endParaRPr>
          </a:p>
        </p:txBody>
      </p:sp>
    </p:spTree>
  </p:cSld>
  <p:clrMapOvr>
    <a:masterClrMapping/>
  </p:clrMapOvr>
  <p:transition>
    <p:cut/>
  </p:transition>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927619"/>
            <a:ext cx="3647440" cy="180819"/>
          </a:xfrm>
          <a:prstGeom prst="rect">
            <a:avLst/>
          </a:prstGeom>
        </p:spPr>
        <p:txBody>
          <a:bodyPr vert="horz" wrap="square" lIns="0" tIns="11430" rIns="0" bIns="0" rtlCol="0">
            <a:spAutoFit/>
          </a:bodyPr>
          <a:lstStyle/>
          <a:p>
            <a:pPr marL="12700">
              <a:lnSpc>
                <a:spcPct val="100000"/>
              </a:lnSpc>
              <a:spcBef>
                <a:spcPts val="90"/>
              </a:spcBef>
            </a:pPr>
            <a:r>
              <a:rPr dirty="0">
                <a:latin typeface="+mn-lt"/>
              </a:rPr>
              <a:t>The three political-cultural social equilibria are self-reinforcing.</a:t>
            </a:r>
          </a:p>
        </p:txBody>
      </p:sp>
      <p:sp>
        <p:nvSpPr>
          <p:cNvPr id="3" name="object 3"/>
          <p:cNvSpPr txBox="1"/>
          <p:nvPr/>
        </p:nvSpPr>
        <p:spPr>
          <a:xfrm>
            <a:off x="347294" y="1459685"/>
            <a:ext cx="3651250" cy="523733"/>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However, a change in a political-cultural social equilibrium can  sometimes ocurr, and is often precipitated by a change in the  balance of power between the state and society.</a:t>
            </a:r>
            <a:endParaRPr sz="1100">
              <a:cs typeface="Tahoma"/>
            </a:endParaRPr>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80252" y="413475"/>
            <a:ext cx="222250" cy="99060"/>
          </a:xfrm>
          <a:prstGeom prst="rect">
            <a:avLst/>
          </a:prstGeom>
        </p:spPr>
        <p:txBody>
          <a:bodyPr vert="horz" wrap="square" lIns="0" tIns="16510" rIns="0" bIns="0" rtlCol="0">
            <a:spAutoFit/>
          </a:bodyPr>
          <a:lstStyle/>
          <a:p>
            <a:pPr marL="12700">
              <a:lnSpc>
                <a:spcPct val="100000"/>
              </a:lnSpc>
              <a:spcBef>
                <a:spcPts val="130"/>
              </a:spcBef>
            </a:pPr>
            <a:r>
              <a:rPr sz="450" spc="10" dirty="0">
                <a:solidFill>
                  <a:srgbClr val="231F20"/>
                </a:solidFill>
                <a:latin typeface="Arial MT"/>
                <a:cs typeface="Arial MT"/>
              </a:rPr>
              <a:t>Culture</a:t>
            </a:r>
            <a:endParaRPr sz="450">
              <a:latin typeface="Arial MT"/>
              <a:cs typeface="Arial MT"/>
            </a:endParaRPr>
          </a:p>
        </p:txBody>
      </p:sp>
      <p:sp>
        <p:nvSpPr>
          <p:cNvPr id="3" name="object 3"/>
          <p:cNvSpPr txBox="1"/>
          <p:nvPr/>
        </p:nvSpPr>
        <p:spPr>
          <a:xfrm>
            <a:off x="1990461" y="282899"/>
            <a:ext cx="334010" cy="99060"/>
          </a:xfrm>
          <a:prstGeom prst="rect">
            <a:avLst/>
          </a:prstGeom>
        </p:spPr>
        <p:txBody>
          <a:bodyPr vert="horz" wrap="square" lIns="0" tIns="16510" rIns="0" bIns="0" rtlCol="0">
            <a:spAutoFit/>
          </a:bodyPr>
          <a:lstStyle/>
          <a:p>
            <a:pPr marL="12700">
              <a:lnSpc>
                <a:spcPct val="100000"/>
              </a:lnSpc>
              <a:spcBef>
                <a:spcPts val="130"/>
              </a:spcBef>
            </a:pPr>
            <a:r>
              <a:rPr sz="450" spc="15" dirty="0">
                <a:solidFill>
                  <a:srgbClr val="231F20"/>
                </a:solidFill>
                <a:latin typeface="Arial MT"/>
                <a:cs typeface="Arial MT"/>
              </a:rPr>
              <a:t>Democracy</a:t>
            </a:r>
            <a:endParaRPr sz="450">
              <a:latin typeface="Arial MT"/>
              <a:cs typeface="Arial MT"/>
            </a:endParaRPr>
          </a:p>
        </p:txBody>
      </p:sp>
      <p:sp>
        <p:nvSpPr>
          <p:cNvPr id="4" name="object 4"/>
          <p:cNvSpPr txBox="1"/>
          <p:nvPr/>
        </p:nvSpPr>
        <p:spPr>
          <a:xfrm>
            <a:off x="1990461" y="582151"/>
            <a:ext cx="374650" cy="175260"/>
          </a:xfrm>
          <a:prstGeom prst="rect">
            <a:avLst/>
          </a:prstGeom>
        </p:spPr>
        <p:txBody>
          <a:bodyPr vert="horz" wrap="square" lIns="0" tIns="8890" rIns="0" bIns="0" rtlCol="0">
            <a:spAutoFit/>
          </a:bodyPr>
          <a:lstStyle/>
          <a:p>
            <a:pPr marL="12700" marR="5080">
              <a:lnSpc>
                <a:spcPct val="111100"/>
              </a:lnSpc>
              <a:spcBef>
                <a:spcPts val="70"/>
              </a:spcBef>
            </a:pPr>
            <a:r>
              <a:rPr sz="450" spc="15" dirty="0">
                <a:solidFill>
                  <a:srgbClr val="231F20"/>
                </a:solidFill>
                <a:latin typeface="Arial MT"/>
                <a:cs typeface="Arial MT"/>
              </a:rPr>
              <a:t>Economic </a:t>
            </a:r>
            <a:r>
              <a:rPr sz="450" spc="20" dirty="0">
                <a:solidFill>
                  <a:srgbClr val="231F20"/>
                </a:solidFill>
                <a:latin typeface="Arial MT"/>
                <a:cs typeface="Arial MT"/>
              </a:rPr>
              <a:t> </a:t>
            </a:r>
            <a:r>
              <a:rPr sz="450" spc="15" dirty="0">
                <a:solidFill>
                  <a:srgbClr val="231F20"/>
                </a:solidFill>
                <a:latin typeface="Arial MT"/>
                <a:cs typeface="Arial MT"/>
              </a:rPr>
              <a:t>development</a:t>
            </a:r>
            <a:endParaRPr sz="450">
              <a:latin typeface="Arial MT"/>
              <a:cs typeface="Arial MT"/>
            </a:endParaRPr>
          </a:p>
        </p:txBody>
      </p:sp>
      <p:sp>
        <p:nvSpPr>
          <p:cNvPr id="5" name="object 5"/>
          <p:cNvSpPr txBox="1"/>
          <p:nvPr/>
        </p:nvSpPr>
        <p:spPr>
          <a:xfrm>
            <a:off x="2522520" y="413475"/>
            <a:ext cx="222250" cy="99060"/>
          </a:xfrm>
          <a:prstGeom prst="rect">
            <a:avLst/>
          </a:prstGeom>
        </p:spPr>
        <p:txBody>
          <a:bodyPr vert="horz" wrap="square" lIns="0" tIns="16510" rIns="0" bIns="0" rtlCol="0">
            <a:spAutoFit/>
          </a:bodyPr>
          <a:lstStyle/>
          <a:p>
            <a:pPr marL="12700">
              <a:lnSpc>
                <a:spcPct val="100000"/>
              </a:lnSpc>
              <a:spcBef>
                <a:spcPts val="130"/>
              </a:spcBef>
            </a:pPr>
            <a:r>
              <a:rPr sz="450" spc="10" dirty="0">
                <a:solidFill>
                  <a:srgbClr val="231F20"/>
                </a:solidFill>
                <a:latin typeface="Arial MT"/>
                <a:cs typeface="Arial MT"/>
              </a:rPr>
              <a:t>Culture</a:t>
            </a:r>
            <a:endParaRPr sz="450">
              <a:latin typeface="Arial MT"/>
              <a:cs typeface="Arial MT"/>
            </a:endParaRPr>
          </a:p>
        </p:txBody>
      </p:sp>
      <p:sp>
        <p:nvSpPr>
          <p:cNvPr id="6" name="object 6"/>
          <p:cNvSpPr txBox="1"/>
          <p:nvPr/>
        </p:nvSpPr>
        <p:spPr>
          <a:xfrm>
            <a:off x="3051592" y="287836"/>
            <a:ext cx="334010" cy="99060"/>
          </a:xfrm>
          <a:prstGeom prst="rect">
            <a:avLst/>
          </a:prstGeom>
        </p:spPr>
        <p:txBody>
          <a:bodyPr vert="horz" wrap="square" lIns="0" tIns="16510" rIns="0" bIns="0" rtlCol="0">
            <a:spAutoFit/>
          </a:bodyPr>
          <a:lstStyle/>
          <a:p>
            <a:pPr marL="12700">
              <a:lnSpc>
                <a:spcPct val="100000"/>
              </a:lnSpc>
              <a:spcBef>
                <a:spcPts val="130"/>
              </a:spcBef>
            </a:pPr>
            <a:r>
              <a:rPr sz="450" spc="15" dirty="0">
                <a:solidFill>
                  <a:srgbClr val="231F20"/>
                </a:solidFill>
                <a:latin typeface="Arial MT"/>
                <a:cs typeface="Arial MT"/>
              </a:rPr>
              <a:t>Democracy</a:t>
            </a:r>
            <a:endParaRPr sz="450">
              <a:latin typeface="Arial MT"/>
              <a:cs typeface="Arial MT"/>
            </a:endParaRPr>
          </a:p>
        </p:txBody>
      </p:sp>
      <p:sp>
        <p:nvSpPr>
          <p:cNvPr id="7" name="object 7"/>
          <p:cNvSpPr txBox="1"/>
          <p:nvPr/>
        </p:nvSpPr>
        <p:spPr>
          <a:xfrm>
            <a:off x="3051592" y="589345"/>
            <a:ext cx="374650" cy="175260"/>
          </a:xfrm>
          <a:prstGeom prst="rect">
            <a:avLst/>
          </a:prstGeom>
        </p:spPr>
        <p:txBody>
          <a:bodyPr vert="horz" wrap="square" lIns="0" tIns="8890" rIns="0" bIns="0" rtlCol="0">
            <a:spAutoFit/>
          </a:bodyPr>
          <a:lstStyle/>
          <a:p>
            <a:pPr marL="12700" marR="5080">
              <a:lnSpc>
                <a:spcPct val="111100"/>
              </a:lnSpc>
              <a:spcBef>
                <a:spcPts val="70"/>
              </a:spcBef>
            </a:pPr>
            <a:r>
              <a:rPr sz="450" spc="15" dirty="0">
                <a:solidFill>
                  <a:srgbClr val="231F20"/>
                </a:solidFill>
                <a:latin typeface="Arial MT"/>
                <a:cs typeface="Arial MT"/>
              </a:rPr>
              <a:t>Economic </a:t>
            </a:r>
            <a:r>
              <a:rPr sz="450" spc="20" dirty="0">
                <a:solidFill>
                  <a:srgbClr val="231F20"/>
                </a:solidFill>
                <a:latin typeface="Arial MT"/>
                <a:cs typeface="Arial MT"/>
              </a:rPr>
              <a:t> </a:t>
            </a:r>
            <a:r>
              <a:rPr sz="450" spc="15" dirty="0">
                <a:solidFill>
                  <a:srgbClr val="231F20"/>
                </a:solidFill>
                <a:latin typeface="Arial MT"/>
                <a:cs typeface="Arial MT"/>
              </a:rPr>
              <a:t>development</a:t>
            </a:r>
            <a:endParaRPr sz="450">
              <a:latin typeface="Arial MT"/>
              <a:cs typeface="Arial MT"/>
            </a:endParaRPr>
          </a:p>
        </p:txBody>
      </p:sp>
      <p:grpSp>
        <p:nvGrpSpPr>
          <p:cNvPr id="8" name="object 8"/>
          <p:cNvGrpSpPr/>
          <p:nvPr/>
        </p:nvGrpSpPr>
        <p:grpSpPr>
          <a:xfrm>
            <a:off x="1645164" y="368193"/>
            <a:ext cx="318770" cy="222885"/>
            <a:chOff x="1645164" y="368193"/>
            <a:chExt cx="318770" cy="222885"/>
          </a:xfrm>
        </p:grpSpPr>
        <p:sp>
          <p:nvSpPr>
            <p:cNvPr id="9" name="object 9"/>
            <p:cNvSpPr/>
            <p:nvPr/>
          </p:nvSpPr>
          <p:spPr>
            <a:xfrm>
              <a:off x="1656594" y="385986"/>
              <a:ext cx="248285" cy="72390"/>
            </a:xfrm>
            <a:custGeom>
              <a:avLst/>
              <a:gdLst/>
              <a:ahLst/>
              <a:cxnLst/>
              <a:rect l="l" t="t" r="r" b="b"/>
              <a:pathLst>
                <a:path w="248285" h="72390">
                  <a:moveTo>
                    <a:pt x="0" y="71795"/>
                  </a:moveTo>
                  <a:lnTo>
                    <a:pt x="247680" y="0"/>
                  </a:lnTo>
                </a:path>
              </a:pathLst>
            </a:custGeom>
            <a:ln w="22860">
              <a:solidFill>
                <a:srgbClr val="231F20"/>
              </a:solidFill>
            </a:ln>
          </p:spPr>
          <p:txBody>
            <a:bodyPr wrap="square" lIns="0" tIns="0" rIns="0" bIns="0" rtlCol="0"/>
            <a:lstStyle/>
            <a:p>
              <a:endParaRPr/>
            </a:p>
          </p:txBody>
        </p:sp>
        <p:sp>
          <p:nvSpPr>
            <p:cNvPr id="10" name="object 10"/>
            <p:cNvSpPr/>
            <p:nvPr/>
          </p:nvSpPr>
          <p:spPr>
            <a:xfrm>
              <a:off x="1883009" y="368193"/>
              <a:ext cx="81280" cy="44450"/>
            </a:xfrm>
            <a:custGeom>
              <a:avLst/>
              <a:gdLst/>
              <a:ahLst/>
              <a:cxnLst/>
              <a:rect l="l" t="t" r="r" b="b"/>
              <a:pathLst>
                <a:path w="81280" h="44450">
                  <a:moveTo>
                    <a:pt x="0" y="0"/>
                  </a:moveTo>
                  <a:lnTo>
                    <a:pt x="12839" y="44302"/>
                  </a:lnTo>
                  <a:lnTo>
                    <a:pt x="17464" y="40504"/>
                  </a:lnTo>
                  <a:lnTo>
                    <a:pt x="25125" y="34617"/>
                  </a:lnTo>
                  <a:lnTo>
                    <a:pt x="64734" y="8707"/>
                  </a:lnTo>
                  <a:lnTo>
                    <a:pt x="80794" y="586"/>
                  </a:lnTo>
                  <a:lnTo>
                    <a:pt x="72703" y="1591"/>
                  </a:lnTo>
                  <a:lnTo>
                    <a:pt x="62878" y="2318"/>
                  </a:lnTo>
                  <a:lnTo>
                    <a:pt x="51661" y="2727"/>
                  </a:lnTo>
                  <a:lnTo>
                    <a:pt x="39395" y="2781"/>
                  </a:lnTo>
                  <a:lnTo>
                    <a:pt x="28410" y="2456"/>
                  </a:lnTo>
                  <a:lnTo>
                    <a:pt x="18654" y="1813"/>
                  </a:lnTo>
                  <a:lnTo>
                    <a:pt x="0" y="0"/>
                  </a:lnTo>
                  <a:close/>
                </a:path>
              </a:pathLst>
            </a:custGeom>
            <a:solidFill>
              <a:srgbClr val="231F20"/>
            </a:solidFill>
          </p:spPr>
          <p:txBody>
            <a:bodyPr wrap="square" lIns="0" tIns="0" rIns="0" bIns="0" rtlCol="0"/>
            <a:lstStyle/>
            <a:p>
              <a:endParaRPr/>
            </a:p>
          </p:txBody>
        </p:sp>
        <p:sp>
          <p:nvSpPr>
            <p:cNvPr id="11" name="object 11"/>
            <p:cNvSpPr/>
            <p:nvPr/>
          </p:nvSpPr>
          <p:spPr>
            <a:xfrm>
              <a:off x="1660184" y="500856"/>
              <a:ext cx="233679" cy="72390"/>
            </a:xfrm>
            <a:custGeom>
              <a:avLst/>
              <a:gdLst/>
              <a:ahLst/>
              <a:cxnLst/>
              <a:rect l="l" t="t" r="r" b="b"/>
              <a:pathLst>
                <a:path w="233680" h="72390">
                  <a:moveTo>
                    <a:pt x="0" y="0"/>
                  </a:moveTo>
                  <a:lnTo>
                    <a:pt x="233324" y="71788"/>
                  </a:lnTo>
                </a:path>
              </a:pathLst>
            </a:custGeom>
            <a:ln w="22860">
              <a:solidFill>
                <a:srgbClr val="231F20"/>
              </a:solidFill>
            </a:ln>
          </p:spPr>
          <p:txBody>
            <a:bodyPr wrap="square" lIns="0" tIns="0" rIns="0" bIns="0" rtlCol="0"/>
            <a:lstStyle/>
            <a:p>
              <a:endParaRPr/>
            </a:p>
          </p:txBody>
        </p:sp>
        <p:sp>
          <p:nvSpPr>
            <p:cNvPr id="12" name="object 12"/>
            <p:cNvSpPr/>
            <p:nvPr/>
          </p:nvSpPr>
          <p:spPr>
            <a:xfrm>
              <a:off x="1871917" y="546105"/>
              <a:ext cx="81280" cy="45085"/>
            </a:xfrm>
            <a:custGeom>
              <a:avLst/>
              <a:gdLst/>
              <a:ahLst/>
              <a:cxnLst/>
              <a:rect l="l" t="t" r="r" b="b"/>
              <a:pathLst>
                <a:path w="81280" h="45084">
                  <a:moveTo>
                    <a:pt x="13571" y="0"/>
                  </a:moveTo>
                  <a:lnTo>
                    <a:pt x="0" y="44089"/>
                  </a:lnTo>
                  <a:lnTo>
                    <a:pt x="5949" y="43447"/>
                  </a:lnTo>
                  <a:lnTo>
                    <a:pt x="15585" y="42724"/>
                  </a:lnTo>
                  <a:lnTo>
                    <a:pt x="27289" y="42148"/>
                  </a:lnTo>
                  <a:lnTo>
                    <a:pt x="39441" y="41948"/>
                  </a:lnTo>
                  <a:lnTo>
                    <a:pt x="51705" y="42197"/>
                  </a:lnTo>
                  <a:lnTo>
                    <a:pt x="62915" y="42789"/>
                  </a:lnTo>
                  <a:lnTo>
                    <a:pt x="72727" y="43676"/>
                  </a:lnTo>
                  <a:lnTo>
                    <a:pt x="80794" y="44813"/>
                  </a:lnTo>
                  <a:lnTo>
                    <a:pt x="73481" y="41214"/>
                  </a:lnTo>
                  <a:lnTo>
                    <a:pt x="35975" y="17633"/>
                  </a:lnTo>
                  <a:lnTo>
                    <a:pt x="28173" y="11744"/>
                  </a:lnTo>
                  <a:lnTo>
                    <a:pt x="13571" y="0"/>
                  </a:lnTo>
                  <a:close/>
                </a:path>
              </a:pathLst>
            </a:custGeom>
            <a:solidFill>
              <a:srgbClr val="231F20"/>
            </a:solidFill>
          </p:spPr>
          <p:txBody>
            <a:bodyPr wrap="square" lIns="0" tIns="0" rIns="0" bIns="0" rtlCol="0"/>
            <a:lstStyle/>
            <a:p>
              <a:endParaRPr/>
            </a:p>
          </p:txBody>
        </p:sp>
      </p:grpSp>
      <p:grpSp>
        <p:nvGrpSpPr>
          <p:cNvPr id="13" name="object 13"/>
          <p:cNvGrpSpPr/>
          <p:nvPr/>
        </p:nvGrpSpPr>
        <p:grpSpPr>
          <a:xfrm>
            <a:off x="2742745" y="357989"/>
            <a:ext cx="307975" cy="97790"/>
            <a:chOff x="2742745" y="357989"/>
            <a:chExt cx="307975" cy="97790"/>
          </a:xfrm>
        </p:grpSpPr>
        <p:sp>
          <p:nvSpPr>
            <p:cNvPr id="14" name="object 14"/>
            <p:cNvSpPr/>
            <p:nvPr/>
          </p:nvSpPr>
          <p:spPr>
            <a:xfrm>
              <a:off x="2754175" y="375824"/>
              <a:ext cx="237490" cy="68580"/>
            </a:xfrm>
            <a:custGeom>
              <a:avLst/>
              <a:gdLst/>
              <a:ahLst/>
              <a:cxnLst/>
              <a:rect l="l" t="t" r="r" b="b"/>
              <a:pathLst>
                <a:path w="237489" h="68579">
                  <a:moveTo>
                    <a:pt x="0" y="68206"/>
                  </a:moveTo>
                  <a:lnTo>
                    <a:pt x="236913" y="0"/>
                  </a:lnTo>
                </a:path>
              </a:pathLst>
            </a:custGeom>
            <a:ln w="22860">
              <a:solidFill>
                <a:srgbClr val="231F20"/>
              </a:solidFill>
            </a:ln>
          </p:spPr>
          <p:txBody>
            <a:bodyPr wrap="square" lIns="0" tIns="0" rIns="0" bIns="0" rtlCol="0"/>
            <a:lstStyle/>
            <a:p>
              <a:endParaRPr/>
            </a:p>
          </p:txBody>
        </p:sp>
        <p:sp>
          <p:nvSpPr>
            <p:cNvPr id="15" name="object 15"/>
            <p:cNvSpPr/>
            <p:nvPr/>
          </p:nvSpPr>
          <p:spPr>
            <a:xfrm>
              <a:off x="2969849" y="357989"/>
              <a:ext cx="81280" cy="44450"/>
            </a:xfrm>
            <a:custGeom>
              <a:avLst/>
              <a:gdLst/>
              <a:ahLst/>
              <a:cxnLst/>
              <a:rect l="l" t="t" r="r" b="b"/>
              <a:pathLst>
                <a:path w="81280" h="44450">
                  <a:moveTo>
                    <a:pt x="0" y="0"/>
                  </a:moveTo>
                  <a:lnTo>
                    <a:pt x="12763" y="44333"/>
                  </a:lnTo>
                  <a:lnTo>
                    <a:pt x="17391" y="40542"/>
                  </a:lnTo>
                  <a:lnTo>
                    <a:pt x="25062" y="34666"/>
                  </a:lnTo>
                  <a:lnTo>
                    <a:pt x="64719" y="8831"/>
                  </a:lnTo>
                  <a:lnTo>
                    <a:pt x="80802" y="739"/>
                  </a:lnTo>
                  <a:lnTo>
                    <a:pt x="72707" y="1728"/>
                  </a:lnTo>
                  <a:lnTo>
                    <a:pt x="62879" y="2438"/>
                  </a:lnTo>
                  <a:lnTo>
                    <a:pt x="51661" y="2828"/>
                  </a:lnTo>
                  <a:lnTo>
                    <a:pt x="39395" y="2857"/>
                  </a:lnTo>
                  <a:lnTo>
                    <a:pt x="28410" y="2510"/>
                  </a:lnTo>
                  <a:lnTo>
                    <a:pt x="18654" y="1848"/>
                  </a:lnTo>
                  <a:lnTo>
                    <a:pt x="0" y="0"/>
                  </a:lnTo>
                  <a:close/>
                </a:path>
              </a:pathLst>
            </a:custGeom>
            <a:solidFill>
              <a:srgbClr val="231F20"/>
            </a:solidFill>
          </p:spPr>
          <p:txBody>
            <a:bodyPr wrap="square" lIns="0" tIns="0" rIns="0" bIns="0" rtlCol="0"/>
            <a:lstStyle/>
            <a:p>
              <a:endParaRPr/>
            </a:p>
          </p:txBody>
        </p:sp>
      </p:grpSp>
      <p:grpSp>
        <p:nvGrpSpPr>
          <p:cNvPr id="16" name="object 16"/>
          <p:cNvGrpSpPr/>
          <p:nvPr/>
        </p:nvGrpSpPr>
        <p:grpSpPr>
          <a:xfrm>
            <a:off x="3161369" y="370690"/>
            <a:ext cx="46355" cy="231140"/>
            <a:chOff x="3161369" y="370690"/>
            <a:chExt cx="46355" cy="231140"/>
          </a:xfrm>
        </p:grpSpPr>
        <p:sp>
          <p:nvSpPr>
            <p:cNvPr id="17" name="object 17"/>
            <p:cNvSpPr/>
            <p:nvPr/>
          </p:nvSpPr>
          <p:spPr>
            <a:xfrm>
              <a:off x="3184378" y="432650"/>
              <a:ext cx="0" cy="168910"/>
            </a:xfrm>
            <a:custGeom>
              <a:avLst/>
              <a:gdLst/>
              <a:ahLst/>
              <a:cxnLst/>
              <a:rect l="l" t="t" r="r" b="b"/>
              <a:pathLst>
                <a:path h="168909">
                  <a:moveTo>
                    <a:pt x="0" y="168714"/>
                  </a:moveTo>
                  <a:lnTo>
                    <a:pt x="0" y="0"/>
                  </a:lnTo>
                </a:path>
              </a:pathLst>
            </a:custGeom>
            <a:ln w="22860">
              <a:solidFill>
                <a:srgbClr val="231F20"/>
              </a:solidFill>
            </a:ln>
          </p:spPr>
          <p:txBody>
            <a:bodyPr wrap="square" lIns="0" tIns="0" rIns="0" bIns="0" rtlCol="0"/>
            <a:lstStyle/>
            <a:p>
              <a:endParaRPr/>
            </a:p>
          </p:txBody>
        </p:sp>
        <p:sp>
          <p:nvSpPr>
            <p:cNvPr id="18" name="object 18"/>
            <p:cNvSpPr/>
            <p:nvPr/>
          </p:nvSpPr>
          <p:spPr>
            <a:xfrm>
              <a:off x="3161369" y="370690"/>
              <a:ext cx="46355" cy="77470"/>
            </a:xfrm>
            <a:custGeom>
              <a:avLst/>
              <a:gdLst/>
              <a:ahLst/>
              <a:cxnLst/>
              <a:rect l="l" t="t" r="r" b="b"/>
              <a:pathLst>
                <a:path w="46355" h="77470">
                  <a:moveTo>
                    <a:pt x="23058" y="0"/>
                  </a:moveTo>
                  <a:lnTo>
                    <a:pt x="13639" y="40370"/>
                  </a:lnTo>
                  <a:lnTo>
                    <a:pt x="0" y="77434"/>
                  </a:lnTo>
                  <a:lnTo>
                    <a:pt x="46123" y="77434"/>
                  </a:lnTo>
                  <a:lnTo>
                    <a:pt x="32484" y="40370"/>
                  </a:lnTo>
                  <a:lnTo>
                    <a:pt x="24344" y="8048"/>
                  </a:lnTo>
                  <a:lnTo>
                    <a:pt x="23058" y="0"/>
                  </a:lnTo>
                  <a:close/>
                </a:path>
              </a:pathLst>
            </a:custGeom>
            <a:solidFill>
              <a:srgbClr val="231F20"/>
            </a:solidFill>
          </p:spPr>
          <p:txBody>
            <a:bodyPr wrap="square" lIns="0" tIns="0" rIns="0" bIns="0" rtlCol="0"/>
            <a:lstStyle/>
            <a:p>
              <a:endParaRPr/>
            </a:p>
          </p:txBody>
        </p:sp>
      </p:grpSp>
      <p:sp>
        <p:nvSpPr>
          <p:cNvPr id="19" name="object 19"/>
          <p:cNvSpPr txBox="1"/>
          <p:nvPr/>
        </p:nvSpPr>
        <p:spPr>
          <a:xfrm>
            <a:off x="1240975" y="262075"/>
            <a:ext cx="76835" cy="99060"/>
          </a:xfrm>
          <a:prstGeom prst="rect">
            <a:avLst/>
          </a:prstGeom>
        </p:spPr>
        <p:txBody>
          <a:bodyPr vert="horz" wrap="square" lIns="0" tIns="16510" rIns="0" bIns="0" rtlCol="0">
            <a:spAutoFit/>
          </a:bodyPr>
          <a:lstStyle/>
          <a:p>
            <a:pPr marL="12700">
              <a:lnSpc>
                <a:spcPct val="100000"/>
              </a:lnSpc>
              <a:spcBef>
                <a:spcPts val="130"/>
              </a:spcBef>
            </a:pPr>
            <a:r>
              <a:rPr sz="450" spc="10" dirty="0">
                <a:solidFill>
                  <a:srgbClr val="231F20"/>
                </a:solidFill>
                <a:latin typeface="Arial MT"/>
                <a:cs typeface="Arial MT"/>
              </a:rPr>
              <a:t>a.</a:t>
            </a:r>
            <a:endParaRPr sz="450">
              <a:latin typeface="Arial MT"/>
              <a:cs typeface="Arial MT"/>
            </a:endParaRPr>
          </a:p>
        </p:txBody>
      </p:sp>
      <p:sp>
        <p:nvSpPr>
          <p:cNvPr id="20" name="object 20"/>
          <p:cNvSpPr txBox="1"/>
          <p:nvPr/>
        </p:nvSpPr>
        <p:spPr>
          <a:xfrm>
            <a:off x="2394094" y="262075"/>
            <a:ext cx="76835" cy="99060"/>
          </a:xfrm>
          <a:prstGeom prst="rect">
            <a:avLst/>
          </a:prstGeom>
        </p:spPr>
        <p:txBody>
          <a:bodyPr vert="horz" wrap="square" lIns="0" tIns="16510" rIns="0" bIns="0" rtlCol="0">
            <a:spAutoFit/>
          </a:bodyPr>
          <a:lstStyle/>
          <a:p>
            <a:pPr marL="12700">
              <a:lnSpc>
                <a:spcPct val="100000"/>
              </a:lnSpc>
              <a:spcBef>
                <a:spcPts val="130"/>
              </a:spcBef>
            </a:pPr>
            <a:r>
              <a:rPr sz="450" spc="10" dirty="0">
                <a:solidFill>
                  <a:srgbClr val="231F20"/>
                </a:solidFill>
                <a:latin typeface="Arial MT"/>
                <a:cs typeface="Arial MT"/>
              </a:rPr>
              <a:t>b.</a:t>
            </a:r>
            <a:endParaRPr sz="450">
              <a:latin typeface="Arial MT"/>
              <a:cs typeface="Arial MT"/>
            </a:endParaRPr>
          </a:p>
        </p:txBody>
      </p:sp>
      <p:sp>
        <p:nvSpPr>
          <p:cNvPr id="21" name="object 21"/>
          <p:cNvSpPr txBox="1"/>
          <p:nvPr/>
        </p:nvSpPr>
        <p:spPr>
          <a:xfrm>
            <a:off x="1380252" y="2391375"/>
            <a:ext cx="659130" cy="99060"/>
          </a:xfrm>
          <a:prstGeom prst="rect">
            <a:avLst/>
          </a:prstGeom>
        </p:spPr>
        <p:txBody>
          <a:bodyPr vert="horz" wrap="square" lIns="0" tIns="16510" rIns="0" bIns="0" rtlCol="0">
            <a:spAutoFit/>
          </a:bodyPr>
          <a:lstStyle/>
          <a:p>
            <a:pPr marL="12700">
              <a:lnSpc>
                <a:spcPct val="100000"/>
              </a:lnSpc>
              <a:spcBef>
                <a:spcPts val="130"/>
              </a:spcBef>
            </a:pPr>
            <a:r>
              <a:rPr sz="450" spc="15" dirty="0">
                <a:solidFill>
                  <a:srgbClr val="231F20"/>
                </a:solidFill>
                <a:latin typeface="Arial MT"/>
                <a:cs typeface="Arial MT"/>
              </a:rPr>
              <a:t>Economic</a:t>
            </a:r>
            <a:r>
              <a:rPr sz="450" spc="5" dirty="0">
                <a:solidFill>
                  <a:srgbClr val="231F20"/>
                </a:solidFill>
                <a:latin typeface="Arial MT"/>
                <a:cs typeface="Arial MT"/>
              </a:rPr>
              <a:t> </a:t>
            </a:r>
            <a:r>
              <a:rPr sz="450" spc="15" dirty="0">
                <a:solidFill>
                  <a:srgbClr val="231F20"/>
                </a:solidFill>
                <a:latin typeface="Arial MT"/>
                <a:cs typeface="Arial MT"/>
              </a:rPr>
              <a:t>development</a:t>
            </a:r>
            <a:endParaRPr sz="450">
              <a:latin typeface="Arial MT"/>
              <a:cs typeface="Arial MT"/>
            </a:endParaRPr>
          </a:p>
        </p:txBody>
      </p:sp>
      <p:sp>
        <p:nvSpPr>
          <p:cNvPr id="22" name="object 22"/>
          <p:cNvSpPr txBox="1"/>
          <p:nvPr/>
        </p:nvSpPr>
        <p:spPr>
          <a:xfrm>
            <a:off x="2399686" y="2391375"/>
            <a:ext cx="334010" cy="99060"/>
          </a:xfrm>
          <a:prstGeom prst="rect">
            <a:avLst/>
          </a:prstGeom>
        </p:spPr>
        <p:txBody>
          <a:bodyPr vert="horz" wrap="square" lIns="0" tIns="16510" rIns="0" bIns="0" rtlCol="0">
            <a:spAutoFit/>
          </a:bodyPr>
          <a:lstStyle/>
          <a:p>
            <a:pPr marL="12700">
              <a:lnSpc>
                <a:spcPct val="100000"/>
              </a:lnSpc>
              <a:spcBef>
                <a:spcPts val="130"/>
              </a:spcBef>
            </a:pPr>
            <a:r>
              <a:rPr sz="450" spc="15" dirty="0">
                <a:solidFill>
                  <a:srgbClr val="231F20"/>
                </a:solidFill>
                <a:latin typeface="Arial MT"/>
                <a:cs typeface="Arial MT"/>
              </a:rPr>
              <a:t>Democracy</a:t>
            </a:r>
            <a:endParaRPr sz="450">
              <a:latin typeface="Arial MT"/>
              <a:cs typeface="Arial MT"/>
            </a:endParaRPr>
          </a:p>
        </p:txBody>
      </p:sp>
      <p:sp>
        <p:nvSpPr>
          <p:cNvPr id="23" name="object 23"/>
          <p:cNvSpPr txBox="1"/>
          <p:nvPr/>
        </p:nvSpPr>
        <p:spPr>
          <a:xfrm>
            <a:off x="3060980" y="2391375"/>
            <a:ext cx="222250" cy="99060"/>
          </a:xfrm>
          <a:prstGeom prst="rect">
            <a:avLst/>
          </a:prstGeom>
        </p:spPr>
        <p:txBody>
          <a:bodyPr vert="horz" wrap="square" lIns="0" tIns="16510" rIns="0" bIns="0" rtlCol="0">
            <a:spAutoFit/>
          </a:bodyPr>
          <a:lstStyle/>
          <a:p>
            <a:pPr marL="12700">
              <a:lnSpc>
                <a:spcPct val="100000"/>
              </a:lnSpc>
              <a:spcBef>
                <a:spcPts val="130"/>
              </a:spcBef>
            </a:pPr>
            <a:r>
              <a:rPr sz="450" spc="10" dirty="0">
                <a:solidFill>
                  <a:srgbClr val="231F20"/>
                </a:solidFill>
                <a:latin typeface="Arial MT"/>
                <a:cs typeface="Arial MT"/>
              </a:rPr>
              <a:t>Culture</a:t>
            </a:r>
            <a:endParaRPr sz="450">
              <a:latin typeface="Arial MT"/>
              <a:cs typeface="Arial MT"/>
            </a:endParaRPr>
          </a:p>
        </p:txBody>
      </p:sp>
      <p:sp>
        <p:nvSpPr>
          <p:cNvPr id="24" name="object 24"/>
          <p:cNvSpPr txBox="1"/>
          <p:nvPr/>
        </p:nvSpPr>
        <p:spPr>
          <a:xfrm>
            <a:off x="1240975" y="2284073"/>
            <a:ext cx="59690" cy="99060"/>
          </a:xfrm>
          <a:prstGeom prst="rect">
            <a:avLst/>
          </a:prstGeom>
        </p:spPr>
        <p:txBody>
          <a:bodyPr vert="horz" wrap="square" lIns="0" tIns="16510" rIns="0" bIns="0" rtlCol="0">
            <a:spAutoFit/>
          </a:bodyPr>
          <a:lstStyle/>
          <a:p>
            <a:pPr marL="12700">
              <a:lnSpc>
                <a:spcPct val="100000"/>
              </a:lnSpc>
              <a:spcBef>
                <a:spcPts val="130"/>
              </a:spcBef>
            </a:pPr>
            <a:r>
              <a:rPr sz="450" spc="5" dirty="0">
                <a:solidFill>
                  <a:srgbClr val="231F20"/>
                </a:solidFill>
                <a:latin typeface="Arial MT"/>
                <a:cs typeface="Arial MT"/>
              </a:rPr>
              <a:t>f.</a:t>
            </a:r>
            <a:endParaRPr sz="450">
              <a:latin typeface="Arial MT"/>
              <a:cs typeface="Arial MT"/>
            </a:endParaRPr>
          </a:p>
        </p:txBody>
      </p:sp>
      <p:grpSp>
        <p:nvGrpSpPr>
          <p:cNvPr id="25" name="object 25"/>
          <p:cNvGrpSpPr/>
          <p:nvPr/>
        </p:nvGrpSpPr>
        <p:grpSpPr>
          <a:xfrm>
            <a:off x="2090930" y="2431615"/>
            <a:ext cx="309880" cy="46355"/>
            <a:chOff x="2090930" y="2431615"/>
            <a:chExt cx="309880" cy="46355"/>
          </a:xfrm>
        </p:grpSpPr>
        <p:sp>
          <p:nvSpPr>
            <p:cNvPr id="26" name="object 26"/>
            <p:cNvSpPr/>
            <p:nvPr/>
          </p:nvSpPr>
          <p:spPr>
            <a:xfrm>
              <a:off x="2090930" y="2454631"/>
              <a:ext cx="248285" cy="0"/>
            </a:xfrm>
            <a:custGeom>
              <a:avLst/>
              <a:gdLst/>
              <a:ahLst/>
              <a:cxnLst/>
              <a:rect l="l" t="t" r="r" b="b"/>
              <a:pathLst>
                <a:path w="248285">
                  <a:moveTo>
                    <a:pt x="0" y="0"/>
                  </a:moveTo>
                  <a:lnTo>
                    <a:pt x="247688" y="0"/>
                  </a:lnTo>
                </a:path>
              </a:pathLst>
            </a:custGeom>
            <a:ln w="22860">
              <a:solidFill>
                <a:srgbClr val="231F20"/>
              </a:solidFill>
            </a:ln>
          </p:spPr>
          <p:txBody>
            <a:bodyPr wrap="square" lIns="0" tIns="0" rIns="0" bIns="0" rtlCol="0"/>
            <a:lstStyle/>
            <a:p>
              <a:endParaRPr/>
            </a:p>
          </p:txBody>
        </p:sp>
        <p:sp>
          <p:nvSpPr>
            <p:cNvPr id="27" name="object 27"/>
            <p:cNvSpPr/>
            <p:nvPr/>
          </p:nvSpPr>
          <p:spPr>
            <a:xfrm>
              <a:off x="2323141" y="2431615"/>
              <a:ext cx="77470" cy="46355"/>
            </a:xfrm>
            <a:custGeom>
              <a:avLst/>
              <a:gdLst/>
              <a:ahLst/>
              <a:cxnLst/>
              <a:rect l="l" t="t" r="r" b="b"/>
              <a:pathLst>
                <a:path w="77469" h="46355">
                  <a:moveTo>
                    <a:pt x="0" y="0"/>
                  </a:moveTo>
                  <a:lnTo>
                    <a:pt x="0" y="46131"/>
                  </a:lnTo>
                  <a:lnTo>
                    <a:pt x="5495" y="43769"/>
                  </a:lnTo>
                  <a:lnTo>
                    <a:pt x="14491" y="40245"/>
                  </a:lnTo>
                  <a:lnTo>
                    <a:pt x="59749" y="26389"/>
                  </a:lnTo>
                  <a:lnTo>
                    <a:pt x="77434" y="23058"/>
                  </a:lnTo>
                  <a:lnTo>
                    <a:pt x="69387" y="21777"/>
                  </a:lnTo>
                  <a:lnTo>
                    <a:pt x="26602" y="10267"/>
                  </a:lnTo>
                  <a:lnTo>
                    <a:pt x="17411" y="6934"/>
                  </a:lnTo>
                  <a:lnTo>
                    <a:pt x="0" y="0"/>
                  </a:lnTo>
                  <a:close/>
                </a:path>
              </a:pathLst>
            </a:custGeom>
            <a:solidFill>
              <a:srgbClr val="231F20"/>
            </a:solidFill>
          </p:spPr>
          <p:txBody>
            <a:bodyPr wrap="square" lIns="0" tIns="0" rIns="0" bIns="0" rtlCol="0"/>
            <a:lstStyle/>
            <a:p>
              <a:endParaRPr/>
            </a:p>
          </p:txBody>
        </p:sp>
      </p:grpSp>
      <p:grpSp>
        <p:nvGrpSpPr>
          <p:cNvPr id="28" name="object 28"/>
          <p:cNvGrpSpPr/>
          <p:nvPr/>
        </p:nvGrpSpPr>
        <p:grpSpPr>
          <a:xfrm>
            <a:off x="2741093" y="2431615"/>
            <a:ext cx="309880" cy="46355"/>
            <a:chOff x="2741093" y="2431615"/>
            <a:chExt cx="309880" cy="46355"/>
          </a:xfrm>
        </p:grpSpPr>
        <p:sp>
          <p:nvSpPr>
            <p:cNvPr id="29" name="object 29"/>
            <p:cNvSpPr/>
            <p:nvPr/>
          </p:nvSpPr>
          <p:spPr>
            <a:xfrm>
              <a:off x="2741093" y="2454631"/>
              <a:ext cx="248285" cy="0"/>
            </a:xfrm>
            <a:custGeom>
              <a:avLst/>
              <a:gdLst/>
              <a:ahLst/>
              <a:cxnLst/>
              <a:rect l="l" t="t" r="r" b="b"/>
              <a:pathLst>
                <a:path w="248285">
                  <a:moveTo>
                    <a:pt x="0" y="0"/>
                  </a:moveTo>
                  <a:lnTo>
                    <a:pt x="247688" y="0"/>
                  </a:lnTo>
                </a:path>
              </a:pathLst>
            </a:custGeom>
            <a:ln w="22860">
              <a:solidFill>
                <a:srgbClr val="231F20"/>
              </a:solidFill>
            </a:ln>
          </p:spPr>
          <p:txBody>
            <a:bodyPr wrap="square" lIns="0" tIns="0" rIns="0" bIns="0" rtlCol="0"/>
            <a:lstStyle/>
            <a:p>
              <a:endParaRPr/>
            </a:p>
          </p:txBody>
        </p:sp>
        <p:sp>
          <p:nvSpPr>
            <p:cNvPr id="30" name="object 30"/>
            <p:cNvSpPr/>
            <p:nvPr/>
          </p:nvSpPr>
          <p:spPr>
            <a:xfrm>
              <a:off x="2973304" y="2431615"/>
              <a:ext cx="77470" cy="46355"/>
            </a:xfrm>
            <a:custGeom>
              <a:avLst/>
              <a:gdLst/>
              <a:ahLst/>
              <a:cxnLst/>
              <a:rect l="l" t="t" r="r" b="b"/>
              <a:pathLst>
                <a:path w="77469" h="46355">
                  <a:moveTo>
                    <a:pt x="0" y="0"/>
                  </a:moveTo>
                  <a:lnTo>
                    <a:pt x="0" y="46131"/>
                  </a:lnTo>
                  <a:lnTo>
                    <a:pt x="5495" y="43769"/>
                  </a:lnTo>
                  <a:lnTo>
                    <a:pt x="14491" y="40245"/>
                  </a:lnTo>
                  <a:lnTo>
                    <a:pt x="59749" y="26389"/>
                  </a:lnTo>
                  <a:lnTo>
                    <a:pt x="77434" y="23058"/>
                  </a:lnTo>
                  <a:lnTo>
                    <a:pt x="69387" y="21777"/>
                  </a:lnTo>
                  <a:lnTo>
                    <a:pt x="26603" y="10267"/>
                  </a:lnTo>
                  <a:lnTo>
                    <a:pt x="17414" y="6934"/>
                  </a:lnTo>
                  <a:lnTo>
                    <a:pt x="0" y="0"/>
                  </a:lnTo>
                  <a:close/>
                </a:path>
              </a:pathLst>
            </a:custGeom>
            <a:solidFill>
              <a:srgbClr val="231F20"/>
            </a:solidFill>
          </p:spPr>
          <p:txBody>
            <a:bodyPr wrap="square" lIns="0" tIns="0" rIns="0" bIns="0" rtlCol="0"/>
            <a:lstStyle/>
            <a:p>
              <a:endParaRPr/>
            </a:p>
          </p:txBody>
        </p:sp>
      </p:grpSp>
      <p:sp>
        <p:nvSpPr>
          <p:cNvPr id="31" name="object 31"/>
          <p:cNvSpPr txBox="1"/>
          <p:nvPr/>
        </p:nvSpPr>
        <p:spPr>
          <a:xfrm>
            <a:off x="1380252" y="1399089"/>
            <a:ext cx="659130" cy="99060"/>
          </a:xfrm>
          <a:prstGeom prst="rect">
            <a:avLst/>
          </a:prstGeom>
        </p:spPr>
        <p:txBody>
          <a:bodyPr vert="horz" wrap="square" lIns="0" tIns="16510" rIns="0" bIns="0" rtlCol="0">
            <a:spAutoFit/>
          </a:bodyPr>
          <a:lstStyle/>
          <a:p>
            <a:pPr marL="12700">
              <a:lnSpc>
                <a:spcPct val="100000"/>
              </a:lnSpc>
              <a:spcBef>
                <a:spcPts val="130"/>
              </a:spcBef>
            </a:pPr>
            <a:r>
              <a:rPr sz="450" spc="15" dirty="0">
                <a:solidFill>
                  <a:srgbClr val="231F20"/>
                </a:solidFill>
                <a:latin typeface="Arial MT"/>
                <a:cs typeface="Arial MT"/>
              </a:rPr>
              <a:t>Economic</a:t>
            </a:r>
            <a:r>
              <a:rPr sz="450" spc="5" dirty="0">
                <a:solidFill>
                  <a:srgbClr val="231F20"/>
                </a:solidFill>
                <a:latin typeface="Arial MT"/>
                <a:cs typeface="Arial MT"/>
              </a:rPr>
              <a:t> </a:t>
            </a:r>
            <a:r>
              <a:rPr sz="450" spc="15" dirty="0">
                <a:solidFill>
                  <a:srgbClr val="231F20"/>
                </a:solidFill>
                <a:latin typeface="Arial MT"/>
                <a:cs typeface="Arial MT"/>
              </a:rPr>
              <a:t>development</a:t>
            </a:r>
            <a:endParaRPr sz="450">
              <a:latin typeface="Arial MT"/>
              <a:cs typeface="Arial MT"/>
            </a:endParaRPr>
          </a:p>
        </p:txBody>
      </p:sp>
      <p:sp>
        <p:nvSpPr>
          <p:cNvPr id="32" name="object 32"/>
          <p:cNvSpPr txBox="1"/>
          <p:nvPr/>
        </p:nvSpPr>
        <p:spPr>
          <a:xfrm>
            <a:off x="2370486" y="1399089"/>
            <a:ext cx="222250" cy="99060"/>
          </a:xfrm>
          <a:prstGeom prst="rect">
            <a:avLst/>
          </a:prstGeom>
        </p:spPr>
        <p:txBody>
          <a:bodyPr vert="horz" wrap="square" lIns="0" tIns="16510" rIns="0" bIns="0" rtlCol="0">
            <a:spAutoFit/>
          </a:bodyPr>
          <a:lstStyle/>
          <a:p>
            <a:pPr marL="12700">
              <a:lnSpc>
                <a:spcPct val="100000"/>
              </a:lnSpc>
              <a:spcBef>
                <a:spcPts val="130"/>
              </a:spcBef>
            </a:pPr>
            <a:r>
              <a:rPr sz="450" spc="10" dirty="0">
                <a:solidFill>
                  <a:srgbClr val="231F20"/>
                </a:solidFill>
                <a:latin typeface="Arial MT"/>
                <a:cs typeface="Arial MT"/>
              </a:rPr>
              <a:t>Culture</a:t>
            </a:r>
            <a:endParaRPr sz="450">
              <a:latin typeface="Arial MT"/>
              <a:cs typeface="Arial MT"/>
            </a:endParaRPr>
          </a:p>
        </p:txBody>
      </p:sp>
      <p:sp>
        <p:nvSpPr>
          <p:cNvPr id="33" name="object 33"/>
          <p:cNvSpPr txBox="1"/>
          <p:nvPr/>
        </p:nvSpPr>
        <p:spPr>
          <a:xfrm>
            <a:off x="2905837" y="1399089"/>
            <a:ext cx="334010" cy="99060"/>
          </a:xfrm>
          <a:prstGeom prst="rect">
            <a:avLst/>
          </a:prstGeom>
        </p:spPr>
        <p:txBody>
          <a:bodyPr vert="horz" wrap="square" lIns="0" tIns="16510" rIns="0" bIns="0" rtlCol="0">
            <a:spAutoFit/>
          </a:bodyPr>
          <a:lstStyle/>
          <a:p>
            <a:pPr marL="12700">
              <a:lnSpc>
                <a:spcPct val="100000"/>
              </a:lnSpc>
              <a:spcBef>
                <a:spcPts val="130"/>
              </a:spcBef>
            </a:pPr>
            <a:r>
              <a:rPr sz="450" spc="15" dirty="0">
                <a:solidFill>
                  <a:srgbClr val="231F20"/>
                </a:solidFill>
                <a:latin typeface="Arial MT"/>
                <a:cs typeface="Arial MT"/>
              </a:rPr>
              <a:t>Democracy</a:t>
            </a:r>
            <a:endParaRPr sz="450">
              <a:latin typeface="Arial MT"/>
              <a:cs typeface="Arial MT"/>
            </a:endParaRPr>
          </a:p>
        </p:txBody>
      </p:sp>
      <p:sp>
        <p:nvSpPr>
          <p:cNvPr id="34" name="object 34"/>
          <p:cNvSpPr txBox="1"/>
          <p:nvPr/>
        </p:nvSpPr>
        <p:spPr>
          <a:xfrm>
            <a:off x="1240975" y="1272812"/>
            <a:ext cx="76835" cy="99060"/>
          </a:xfrm>
          <a:prstGeom prst="rect">
            <a:avLst/>
          </a:prstGeom>
        </p:spPr>
        <p:txBody>
          <a:bodyPr vert="horz" wrap="square" lIns="0" tIns="16510" rIns="0" bIns="0" rtlCol="0">
            <a:spAutoFit/>
          </a:bodyPr>
          <a:lstStyle/>
          <a:p>
            <a:pPr marL="12700">
              <a:lnSpc>
                <a:spcPct val="100000"/>
              </a:lnSpc>
              <a:spcBef>
                <a:spcPts val="130"/>
              </a:spcBef>
            </a:pPr>
            <a:r>
              <a:rPr sz="450" spc="10" dirty="0">
                <a:solidFill>
                  <a:srgbClr val="231F20"/>
                </a:solidFill>
                <a:latin typeface="Arial MT"/>
                <a:cs typeface="Arial MT"/>
              </a:rPr>
              <a:t>d.</a:t>
            </a:r>
            <a:endParaRPr sz="450">
              <a:latin typeface="Arial MT"/>
              <a:cs typeface="Arial MT"/>
            </a:endParaRPr>
          </a:p>
        </p:txBody>
      </p:sp>
      <p:grpSp>
        <p:nvGrpSpPr>
          <p:cNvPr id="35" name="object 35"/>
          <p:cNvGrpSpPr/>
          <p:nvPr/>
        </p:nvGrpSpPr>
        <p:grpSpPr>
          <a:xfrm>
            <a:off x="2069394" y="1427550"/>
            <a:ext cx="309880" cy="46355"/>
            <a:chOff x="2069394" y="1427550"/>
            <a:chExt cx="309880" cy="46355"/>
          </a:xfrm>
        </p:grpSpPr>
        <p:sp>
          <p:nvSpPr>
            <p:cNvPr id="36" name="object 36"/>
            <p:cNvSpPr/>
            <p:nvPr/>
          </p:nvSpPr>
          <p:spPr>
            <a:xfrm>
              <a:off x="2069394" y="1450563"/>
              <a:ext cx="248285" cy="0"/>
            </a:xfrm>
            <a:custGeom>
              <a:avLst/>
              <a:gdLst/>
              <a:ahLst/>
              <a:cxnLst/>
              <a:rect l="l" t="t" r="r" b="b"/>
              <a:pathLst>
                <a:path w="248285">
                  <a:moveTo>
                    <a:pt x="0" y="0"/>
                  </a:moveTo>
                  <a:lnTo>
                    <a:pt x="247688" y="0"/>
                  </a:lnTo>
                </a:path>
              </a:pathLst>
            </a:custGeom>
            <a:ln w="22860">
              <a:solidFill>
                <a:srgbClr val="231F20"/>
              </a:solidFill>
            </a:ln>
          </p:spPr>
          <p:txBody>
            <a:bodyPr wrap="square" lIns="0" tIns="0" rIns="0" bIns="0" rtlCol="0"/>
            <a:lstStyle/>
            <a:p>
              <a:endParaRPr/>
            </a:p>
          </p:txBody>
        </p:sp>
        <p:sp>
          <p:nvSpPr>
            <p:cNvPr id="37" name="object 37"/>
            <p:cNvSpPr/>
            <p:nvPr/>
          </p:nvSpPr>
          <p:spPr>
            <a:xfrm>
              <a:off x="2301605" y="1427550"/>
              <a:ext cx="77470" cy="46355"/>
            </a:xfrm>
            <a:custGeom>
              <a:avLst/>
              <a:gdLst/>
              <a:ahLst/>
              <a:cxnLst/>
              <a:rect l="l" t="t" r="r" b="b"/>
              <a:pathLst>
                <a:path w="77469" h="46355">
                  <a:moveTo>
                    <a:pt x="0" y="0"/>
                  </a:moveTo>
                  <a:lnTo>
                    <a:pt x="0" y="46123"/>
                  </a:lnTo>
                  <a:lnTo>
                    <a:pt x="5495" y="43766"/>
                  </a:lnTo>
                  <a:lnTo>
                    <a:pt x="14491" y="40244"/>
                  </a:lnTo>
                  <a:lnTo>
                    <a:pt x="59749" y="26385"/>
                  </a:lnTo>
                  <a:lnTo>
                    <a:pt x="77434" y="23058"/>
                  </a:lnTo>
                  <a:lnTo>
                    <a:pt x="69387" y="21771"/>
                  </a:lnTo>
                  <a:lnTo>
                    <a:pt x="26602" y="10267"/>
                  </a:lnTo>
                  <a:lnTo>
                    <a:pt x="17411" y="6934"/>
                  </a:lnTo>
                  <a:lnTo>
                    <a:pt x="0" y="0"/>
                  </a:lnTo>
                  <a:close/>
                </a:path>
              </a:pathLst>
            </a:custGeom>
            <a:solidFill>
              <a:srgbClr val="231F20"/>
            </a:solidFill>
          </p:spPr>
          <p:txBody>
            <a:bodyPr wrap="square" lIns="0" tIns="0" rIns="0" bIns="0" rtlCol="0"/>
            <a:lstStyle/>
            <a:p>
              <a:endParaRPr/>
            </a:p>
          </p:txBody>
        </p:sp>
      </p:grpSp>
      <p:grpSp>
        <p:nvGrpSpPr>
          <p:cNvPr id="38" name="object 38"/>
          <p:cNvGrpSpPr/>
          <p:nvPr/>
        </p:nvGrpSpPr>
        <p:grpSpPr>
          <a:xfrm>
            <a:off x="2604245" y="1427550"/>
            <a:ext cx="309880" cy="46355"/>
            <a:chOff x="2604245" y="1427550"/>
            <a:chExt cx="309880" cy="46355"/>
          </a:xfrm>
        </p:grpSpPr>
        <p:sp>
          <p:nvSpPr>
            <p:cNvPr id="39" name="object 39"/>
            <p:cNvSpPr/>
            <p:nvPr/>
          </p:nvSpPr>
          <p:spPr>
            <a:xfrm>
              <a:off x="2604245" y="1450563"/>
              <a:ext cx="248285" cy="0"/>
            </a:xfrm>
            <a:custGeom>
              <a:avLst/>
              <a:gdLst/>
              <a:ahLst/>
              <a:cxnLst/>
              <a:rect l="l" t="t" r="r" b="b"/>
              <a:pathLst>
                <a:path w="248285">
                  <a:moveTo>
                    <a:pt x="0" y="0"/>
                  </a:moveTo>
                  <a:lnTo>
                    <a:pt x="247688" y="0"/>
                  </a:lnTo>
                </a:path>
              </a:pathLst>
            </a:custGeom>
            <a:ln w="22860">
              <a:solidFill>
                <a:srgbClr val="231F20"/>
              </a:solidFill>
            </a:ln>
          </p:spPr>
          <p:txBody>
            <a:bodyPr wrap="square" lIns="0" tIns="0" rIns="0" bIns="0" rtlCol="0"/>
            <a:lstStyle/>
            <a:p>
              <a:endParaRPr/>
            </a:p>
          </p:txBody>
        </p:sp>
        <p:sp>
          <p:nvSpPr>
            <p:cNvPr id="40" name="object 40"/>
            <p:cNvSpPr/>
            <p:nvPr/>
          </p:nvSpPr>
          <p:spPr>
            <a:xfrm>
              <a:off x="2836456" y="1427550"/>
              <a:ext cx="77470" cy="46355"/>
            </a:xfrm>
            <a:custGeom>
              <a:avLst/>
              <a:gdLst/>
              <a:ahLst/>
              <a:cxnLst/>
              <a:rect l="l" t="t" r="r" b="b"/>
              <a:pathLst>
                <a:path w="77469" h="46355">
                  <a:moveTo>
                    <a:pt x="0" y="0"/>
                  </a:moveTo>
                  <a:lnTo>
                    <a:pt x="0" y="46123"/>
                  </a:lnTo>
                  <a:lnTo>
                    <a:pt x="5495" y="43766"/>
                  </a:lnTo>
                  <a:lnTo>
                    <a:pt x="14491" y="40244"/>
                  </a:lnTo>
                  <a:lnTo>
                    <a:pt x="59749" y="26385"/>
                  </a:lnTo>
                  <a:lnTo>
                    <a:pt x="77434" y="23058"/>
                  </a:lnTo>
                  <a:lnTo>
                    <a:pt x="69387" y="21771"/>
                  </a:lnTo>
                  <a:lnTo>
                    <a:pt x="26603" y="10267"/>
                  </a:lnTo>
                  <a:lnTo>
                    <a:pt x="17414" y="6934"/>
                  </a:lnTo>
                  <a:lnTo>
                    <a:pt x="0" y="0"/>
                  </a:lnTo>
                  <a:close/>
                </a:path>
              </a:pathLst>
            </a:custGeom>
            <a:solidFill>
              <a:srgbClr val="231F20"/>
            </a:solidFill>
          </p:spPr>
          <p:txBody>
            <a:bodyPr wrap="square" lIns="0" tIns="0" rIns="0" bIns="0" rtlCol="0"/>
            <a:lstStyle/>
            <a:p>
              <a:endParaRPr/>
            </a:p>
          </p:txBody>
        </p:sp>
      </p:grpSp>
      <p:sp>
        <p:nvSpPr>
          <p:cNvPr id="41" name="object 41"/>
          <p:cNvSpPr txBox="1"/>
          <p:nvPr/>
        </p:nvSpPr>
        <p:spPr>
          <a:xfrm>
            <a:off x="1380252" y="1020894"/>
            <a:ext cx="222250" cy="99060"/>
          </a:xfrm>
          <a:prstGeom prst="rect">
            <a:avLst/>
          </a:prstGeom>
        </p:spPr>
        <p:txBody>
          <a:bodyPr vert="horz" wrap="square" lIns="0" tIns="16510" rIns="0" bIns="0" rtlCol="0">
            <a:spAutoFit/>
          </a:bodyPr>
          <a:lstStyle/>
          <a:p>
            <a:pPr marL="12700">
              <a:lnSpc>
                <a:spcPct val="100000"/>
              </a:lnSpc>
              <a:spcBef>
                <a:spcPts val="130"/>
              </a:spcBef>
            </a:pPr>
            <a:r>
              <a:rPr sz="450" spc="10" dirty="0">
                <a:solidFill>
                  <a:srgbClr val="231F20"/>
                </a:solidFill>
                <a:latin typeface="Arial MT"/>
                <a:cs typeface="Arial MT"/>
              </a:rPr>
              <a:t>Culture</a:t>
            </a:r>
            <a:endParaRPr sz="450">
              <a:latin typeface="Arial MT"/>
              <a:cs typeface="Arial MT"/>
            </a:endParaRPr>
          </a:p>
        </p:txBody>
      </p:sp>
      <p:sp>
        <p:nvSpPr>
          <p:cNvPr id="42" name="object 42"/>
          <p:cNvSpPr txBox="1"/>
          <p:nvPr/>
        </p:nvSpPr>
        <p:spPr>
          <a:xfrm>
            <a:off x="1959981" y="1013701"/>
            <a:ext cx="659130" cy="99060"/>
          </a:xfrm>
          <a:prstGeom prst="rect">
            <a:avLst/>
          </a:prstGeom>
        </p:spPr>
        <p:txBody>
          <a:bodyPr vert="horz" wrap="square" lIns="0" tIns="16510" rIns="0" bIns="0" rtlCol="0">
            <a:spAutoFit/>
          </a:bodyPr>
          <a:lstStyle/>
          <a:p>
            <a:pPr marL="12700">
              <a:lnSpc>
                <a:spcPct val="100000"/>
              </a:lnSpc>
              <a:spcBef>
                <a:spcPts val="130"/>
              </a:spcBef>
            </a:pPr>
            <a:r>
              <a:rPr sz="450" spc="15" dirty="0">
                <a:solidFill>
                  <a:srgbClr val="231F20"/>
                </a:solidFill>
                <a:latin typeface="Arial MT"/>
                <a:cs typeface="Arial MT"/>
              </a:rPr>
              <a:t>Economic</a:t>
            </a:r>
            <a:r>
              <a:rPr sz="450" spc="5" dirty="0">
                <a:solidFill>
                  <a:srgbClr val="231F20"/>
                </a:solidFill>
                <a:latin typeface="Arial MT"/>
                <a:cs typeface="Arial MT"/>
              </a:rPr>
              <a:t> </a:t>
            </a:r>
            <a:r>
              <a:rPr sz="450" spc="15" dirty="0">
                <a:solidFill>
                  <a:srgbClr val="231F20"/>
                </a:solidFill>
                <a:latin typeface="Arial MT"/>
                <a:cs typeface="Arial MT"/>
              </a:rPr>
              <a:t>development</a:t>
            </a:r>
            <a:endParaRPr sz="450">
              <a:latin typeface="Arial MT"/>
              <a:cs typeface="Arial MT"/>
            </a:endParaRPr>
          </a:p>
        </p:txBody>
      </p:sp>
      <p:sp>
        <p:nvSpPr>
          <p:cNvPr id="43" name="object 43"/>
          <p:cNvSpPr txBox="1"/>
          <p:nvPr/>
        </p:nvSpPr>
        <p:spPr>
          <a:xfrm>
            <a:off x="3013492" y="1020894"/>
            <a:ext cx="334010" cy="99060"/>
          </a:xfrm>
          <a:prstGeom prst="rect">
            <a:avLst/>
          </a:prstGeom>
        </p:spPr>
        <p:txBody>
          <a:bodyPr vert="horz" wrap="square" lIns="0" tIns="16510" rIns="0" bIns="0" rtlCol="0">
            <a:spAutoFit/>
          </a:bodyPr>
          <a:lstStyle/>
          <a:p>
            <a:pPr marL="12700">
              <a:lnSpc>
                <a:spcPct val="100000"/>
              </a:lnSpc>
              <a:spcBef>
                <a:spcPts val="130"/>
              </a:spcBef>
            </a:pPr>
            <a:r>
              <a:rPr sz="450" spc="15" dirty="0">
                <a:solidFill>
                  <a:srgbClr val="231F20"/>
                </a:solidFill>
                <a:latin typeface="Arial MT"/>
                <a:cs typeface="Arial MT"/>
              </a:rPr>
              <a:t>Democracy</a:t>
            </a:r>
            <a:endParaRPr sz="450">
              <a:latin typeface="Arial MT"/>
              <a:cs typeface="Arial MT"/>
            </a:endParaRPr>
          </a:p>
        </p:txBody>
      </p:sp>
      <p:sp>
        <p:nvSpPr>
          <p:cNvPr id="44" name="object 44"/>
          <p:cNvSpPr txBox="1"/>
          <p:nvPr/>
        </p:nvSpPr>
        <p:spPr>
          <a:xfrm>
            <a:off x="1240975" y="908979"/>
            <a:ext cx="73025" cy="99060"/>
          </a:xfrm>
          <a:prstGeom prst="rect">
            <a:avLst/>
          </a:prstGeom>
        </p:spPr>
        <p:txBody>
          <a:bodyPr vert="horz" wrap="square" lIns="0" tIns="16510" rIns="0" bIns="0" rtlCol="0">
            <a:spAutoFit/>
          </a:bodyPr>
          <a:lstStyle/>
          <a:p>
            <a:pPr marL="12700">
              <a:lnSpc>
                <a:spcPct val="100000"/>
              </a:lnSpc>
              <a:spcBef>
                <a:spcPts val="130"/>
              </a:spcBef>
            </a:pPr>
            <a:r>
              <a:rPr sz="450" spc="10" dirty="0">
                <a:solidFill>
                  <a:srgbClr val="231F20"/>
                </a:solidFill>
                <a:latin typeface="Arial MT"/>
                <a:cs typeface="Arial MT"/>
              </a:rPr>
              <a:t>c.</a:t>
            </a:r>
            <a:endParaRPr sz="450">
              <a:latin typeface="Arial MT"/>
              <a:cs typeface="Arial MT"/>
            </a:endParaRPr>
          </a:p>
        </p:txBody>
      </p:sp>
      <p:grpSp>
        <p:nvGrpSpPr>
          <p:cNvPr id="45" name="object 45"/>
          <p:cNvGrpSpPr/>
          <p:nvPr/>
        </p:nvGrpSpPr>
        <p:grpSpPr>
          <a:xfrm>
            <a:off x="1627877" y="1052947"/>
            <a:ext cx="309880" cy="46355"/>
            <a:chOff x="1627877" y="1052947"/>
            <a:chExt cx="309880" cy="46355"/>
          </a:xfrm>
        </p:grpSpPr>
        <p:sp>
          <p:nvSpPr>
            <p:cNvPr id="46" name="object 46"/>
            <p:cNvSpPr/>
            <p:nvPr/>
          </p:nvSpPr>
          <p:spPr>
            <a:xfrm>
              <a:off x="1627877" y="1075958"/>
              <a:ext cx="248285" cy="0"/>
            </a:xfrm>
            <a:custGeom>
              <a:avLst/>
              <a:gdLst/>
              <a:ahLst/>
              <a:cxnLst/>
              <a:rect l="l" t="t" r="r" b="b"/>
              <a:pathLst>
                <a:path w="248285">
                  <a:moveTo>
                    <a:pt x="0" y="0"/>
                  </a:moveTo>
                  <a:lnTo>
                    <a:pt x="247680" y="0"/>
                  </a:lnTo>
                </a:path>
              </a:pathLst>
            </a:custGeom>
            <a:ln w="22860">
              <a:solidFill>
                <a:srgbClr val="231F20"/>
              </a:solidFill>
            </a:ln>
          </p:spPr>
          <p:txBody>
            <a:bodyPr wrap="square" lIns="0" tIns="0" rIns="0" bIns="0" rtlCol="0"/>
            <a:lstStyle/>
            <a:p>
              <a:endParaRPr/>
            </a:p>
          </p:txBody>
        </p:sp>
        <p:sp>
          <p:nvSpPr>
            <p:cNvPr id="47" name="object 47"/>
            <p:cNvSpPr/>
            <p:nvPr/>
          </p:nvSpPr>
          <p:spPr>
            <a:xfrm>
              <a:off x="1860088" y="1052947"/>
              <a:ext cx="77470" cy="46355"/>
            </a:xfrm>
            <a:custGeom>
              <a:avLst/>
              <a:gdLst/>
              <a:ahLst/>
              <a:cxnLst/>
              <a:rect l="l" t="t" r="r" b="b"/>
              <a:pathLst>
                <a:path w="77469" h="46355">
                  <a:moveTo>
                    <a:pt x="0" y="0"/>
                  </a:moveTo>
                  <a:lnTo>
                    <a:pt x="0" y="46123"/>
                  </a:lnTo>
                  <a:lnTo>
                    <a:pt x="5495" y="43766"/>
                  </a:lnTo>
                  <a:lnTo>
                    <a:pt x="14491" y="40244"/>
                  </a:lnTo>
                  <a:lnTo>
                    <a:pt x="59749" y="26388"/>
                  </a:lnTo>
                  <a:lnTo>
                    <a:pt x="77434" y="23058"/>
                  </a:lnTo>
                  <a:lnTo>
                    <a:pt x="69387" y="21771"/>
                  </a:lnTo>
                  <a:lnTo>
                    <a:pt x="26602" y="10267"/>
                  </a:lnTo>
                  <a:lnTo>
                    <a:pt x="17411" y="6934"/>
                  </a:lnTo>
                  <a:lnTo>
                    <a:pt x="0" y="0"/>
                  </a:lnTo>
                  <a:close/>
                </a:path>
              </a:pathLst>
            </a:custGeom>
            <a:solidFill>
              <a:srgbClr val="231F20"/>
            </a:solidFill>
          </p:spPr>
          <p:txBody>
            <a:bodyPr wrap="square" lIns="0" tIns="0" rIns="0" bIns="0" rtlCol="0"/>
            <a:lstStyle/>
            <a:p>
              <a:endParaRPr/>
            </a:p>
          </p:txBody>
        </p:sp>
      </p:grpSp>
      <p:grpSp>
        <p:nvGrpSpPr>
          <p:cNvPr id="48" name="object 48"/>
          <p:cNvGrpSpPr/>
          <p:nvPr/>
        </p:nvGrpSpPr>
        <p:grpSpPr>
          <a:xfrm>
            <a:off x="2676040" y="1052947"/>
            <a:ext cx="309880" cy="46355"/>
            <a:chOff x="2676040" y="1052947"/>
            <a:chExt cx="309880" cy="46355"/>
          </a:xfrm>
        </p:grpSpPr>
        <p:sp>
          <p:nvSpPr>
            <p:cNvPr id="49" name="object 49"/>
            <p:cNvSpPr/>
            <p:nvPr/>
          </p:nvSpPr>
          <p:spPr>
            <a:xfrm>
              <a:off x="2676040" y="1075958"/>
              <a:ext cx="248285" cy="0"/>
            </a:xfrm>
            <a:custGeom>
              <a:avLst/>
              <a:gdLst/>
              <a:ahLst/>
              <a:cxnLst/>
              <a:rect l="l" t="t" r="r" b="b"/>
              <a:pathLst>
                <a:path w="248285">
                  <a:moveTo>
                    <a:pt x="0" y="0"/>
                  </a:moveTo>
                  <a:lnTo>
                    <a:pt x="247688" y="0"/>
                  </a:lnTo>
                </a:path>
              </a:pathLst>
            </a:custGeom>
            <a:ln w="22860">
              <a:solidFill>
                <a:srgbClr val="231F20"/>
              </a:solidFill>
            </a:ln>
          </p:spPr>
          <p:txBody>
            <a:bodyPr wrap="square" lIns="0" tIns="0" rIns="0" bIns="0" rtlCol="0"/>
            <a:lstStyle/>
            <a:p>
              <a:endParaRPr/>
            </a:p>
          </p:txBody>
        </p:sp>
        <p:sp>
          <p:nvSpPr>
            <p:cNvPr id="50" name="object 50"/>
            <p:cNvSpPr/>
            <p:nvPr/>
          </p:nvSpPr>
          <p:spPr>
            <a:xfrm>
              <a:off x="2908259" y="1052947"/>
              <a:ext cx="77470" cy="46355"/>
            </a:xfrm>
            <a:custGeom>
              <a:avLst/>
              <a:gdLst/>
              <a:ahLst/>
              <a:cxnLst/>
              <a:rect l="l" t="t" r="r" b="b"/>
              <a:pathLst>
                <a:path w="77469" h="46355">
                  <a:moveTo>
                    <a:pt x="0" y="0"/>
                  </a:moveTo>
                  <a:lnTo>
                    <a:pt x="0" y="46123"/>
                  </a:lnTo>
                  <a:lnTo>
                    <a:pt x="5492" y="43766"/>
                  </a:lnTo>
                  <a:lnTo>
                    <a:pt x="14487" y="40244"/>
                  </a:lnTo>
                  <a:lnTo>
                    <a:pt x="59742" y="26388"/>
                  </a:lnTo>
                  <a:lnTo>
                    <a:pt x="77434" y="23058"/>
                  </a:lnTo>
                  <a:lnTo>
                    <a:pt x="69382" y="21771"/>
                  </a:lnTo>
                  <a:lnTo>
                    <a:pt x="26599" y="10267"/>
                  </a:lnTo>
                  <a:lnTo>
                    <a:pt x="17410" y="6934"/>
                  </a:lnTo>
                  <a:lnTo>
                    <a:pt x="0" y="0"/>
                  </a:lnTo>
                  <a:close/>
                </a:path>
              </a:pathLst>
            </a:custGeom>
            <a:solidFill>
              <a:srgbClr val="231F20"/>
            </a:solidFill>
          </p:spPr>
          <p:txBody>
            <a:bodyPr wrap="square" lIns="0" tIns="0" rIns="0" bIns="0" rtlCol="0"/>
            <a:lstStyle/>
            <a:p>
              <a:endParaRPr/>
            </a:p>
          </p:txBody>
        </p:sp>
      </p:grpSp>
      <p:sp>
        <p:nvSpPr>
          <p:cNvPr id="51" name="object 51"/>
          <p:cNvSpPr txBox="1"/>
          <p:nvPr/>
        </p:nvSpPr>
        <p:spPr>
          <a:xfrm>
            <a:off x="1380252" y="1761917"/>
            <a:ext cx="659130" cy="99060"/>
          </a:xfrm>
          <a:prstGeom prst="rect">
            <a:avLst/>
          </a:prstGeom>
        </p:spPr>
        <p:txBody>
          <a:bodyPr vert="horz" wrap="square" lIns="0" tIns="16510" rIns="0" bIns="0" rtlCol="0">
            <a:spAutoFit/>
          </a:bodyPr>
          <a:lstStyle/>
          <a:p>
            <a:pPr marL="12700">
              <a:lnSpc>
                <a:spcPct val="100000"/>
              </a:lnSpc>
              <a:spcBef>
                <a:spcPts val="130"/>
              </a:spcBef>
            </a:pPr>
            <a:r>
              <a:rPr sz="450" spc="15" dirty="0">
                <a:solidFill>
                  <a:srgbClr val="231F20"/>
                </a:solidFill>
                <a:latin typeface="Arial MT"/>
                <a:cs typeface="Arial MT"/>
              </a:rPr>
              <a:t>Economic</a:t>
            </a:r>
            <a:r>
              <a:rPr sz="450" spc="5" dirty="0">
                <a:solidFill>
                  <a:srgbClr val="231F20"/>
                </a:solidFill>
                <a:latin typeface="Arial MT"/>
                <a:cs typeface="Arial MT"/>
              </a:rPr>
              <a:t> </a:t>
            </a:r>
            <a:r>
              <a:rPr sz="450" spc="15" dirty="0">
                <a:solidFill>
                  <a:srgbClr val="231F20"/>
                </a:solidFill>
                <a:latin typeface="Arial MT"/>
                <a:cs typeface="Arial MT"/>
              </a:rPr>
              <a:t>development</a:t>
            </a:r>
            <a:endParaRPr sz="450">
              <a:latin typeface="Arial MT"/>
              <a:cs typeface="Arial MT"/>
            </a:endParaRPr>
          </a:p>
        </p:txBody>
      </p:sp>
      <p:sp>
        <p:nvSpPr>
          <p:cNvPr id="52" name="object 52"/>
          <p:cNvSpPr txBox="1"/>
          <p:nvPr/>
        </p:nvSpPr>
        <p:spPr>
          <a:xfrm>
            <a:off x="2568423" y="1761917"/>
            <a:ext cx="334010" cy="99060"/>
          </a:xfrm>
          <a:prstGeom prst="rect">
            <a:avLst/>
          </a:prstGeom>
        </p:spPr>
        <p:txBody>
          <a:bodyPr vert="horz" wrap="square" lIns="0" tIns="16510" rIns="0" bIns="0" rtlCol="0">
            <a:spAutoFit/>
          </a:bodyPr>
          <a:lstStyle/>
          <a:p>
            <a:pPr marL="12700">
              <a:lnSpc>
                <a:spcPct val="100000"/>
              </a:lnSpc>
              <a:spcBef>
                <a:spcPts val="130"/>
              </a:spcBef>
            </a:pPr>
            <a:r>
              <a:rPr sz="450" spc="15" dirty="0">
                <a:solidFill>
                  <a:srgbClr val="231F20"/>
                </a:solidFill>
                <a:latin typeface="Arial MT"/>
                <a:cs typeface="Arial MT"/>
              </a:rPr>
              <a:t>Democracy</a:t>
            </a:r>
            <a:endParaRPr sz="450">
              <a:latin typeface="Arial MT"/>
              <a:cs typeface="Arial MT"/>
            </a:endParaRPr>
          </a:p>
        </p:txBody>
      </p:sp>
      <p:sp>
        <p:nvSpPr>
          <p:cNvPr id="53" name="object 53"/>
          <p:cNvSpPr txBox="1"/>
          <p:nvPr/>
        </p:nvSpPr>
        <p:spPr>
          <a:xfrm>
            <a:off x="2178828" y="2032153"/>
            <a:ext cx="222250" cy="99060"/>
          </a:xfrm>
          <a:prstGeom prst="rect">
            <a:avLst/>
          </a:prstGeom>
        </p:spPr>
        <p:txBody>
          <a:bodyPr vert="horz" wrap="square" lIns="0" tIns="16510" rIns="0" bIns="0" rtlCol="0">
            <a:spAutoFit/>
          </a:bodyPr>
          <a:lstStyle/>
          <a:p>
            <a:pPr marL="12700">
              <a:lnSpc>
                <a:spcPct val="100000"/>
              </a:lnSpc>
              <a:spcBef>
                <a:spcPts val="130"/>
              </a:spcBef>
            </a:pPr>
            <a:r>
              <a:rPr sz="450" spc="10" dirty="0">
                <a:solidFill>
                  <a:srgbClr val="231F20"/>
                </a:solidFill>
                <a:latin typeface="Arial MT"/>
                <a:cs typeface="Arial MT"/>
              </a:rPr>
              <a:t>Culture</a:t>
            </a:r>
            <a:endParaRPr sz="450">
              <a:latin typeface="Arial MT"/>
              <a:cs typeface="Arial MT"/>
            </a:endParaRPr>
          </a:p>
        </p:txBody>
      </p:sp>
      <p:sp>
        <p:nvSpPr>
          <p:cNvPr id="54" name="object 54"/>
          <p:cNvSpPr txBox="1"/>
          <p:nvPr/>
        </p:nvSpPr>
        <p:spPr>
          <a:xfrm>
            <a:off x="1240975" y="1651014"/>
            <a:ext cx="76835" cy="99060"/>
          </a:xfrm>
          <a:prstGeom prst="rect">
            <a:avLst/>
          </a:prstGeom>
        </p:spPr>
        <p:txBody>
          <a:bodyPr vert="horz" wrap="square" lIns="0" tIns="16510" rIns="0" bIns="0" rtlCol="0">
            <a:spAutoFit/>
          </a:bodyPr>
          <a:lstStyle/>
          <a:p>
            <a:pPr marL="12700">
              <a:lnSpc>
                <a:spcPct val="100000"/>
              </a:lnSpc>
              <a:spcBef>
                <a:spcPts val="130"/>
              </a:spcBef>
            </a:pPr>
            <a:r>
              <a:rPr sz="450" spc="10" dirty="0">
                <a:solidFill>
                  <a:srgbClr val="231F20"/>
                </a:solidFill>
                <a:latin typeface="Arial MT"/>
                <a:cs typeface="Arial MT"/>
              </a:rPr>
              <a:t>e.</a:t>
            </a:r>
            <a:endParaRPr sz="450">
              <a:latin typeface="Arial MT"/>
              <a:cs typeface="Arial MT"/>
            </a:endParaRPr>
          </a:p>
        </p:txBody>
      </p:sp>
      <p:grpSp>
        <p:nvGrpSpPr>
          <p:cNvPr id="55" name="object 55"/>
          <p:cNvGrpSpPr/>
          <p:nvPr/>
        </p:nvGrpSpPr>
        <p:grpSpPr>
          <a:xfrm>
            <a:off x="2087355" y="1798567"/>
            <a:ext cx="474980" cy="260985"/>
            <a:chOff x="2087355" y="1798567"/>
            <a:chExt cx="474980" cy="260985"/>
          </a:xfrm>
        </p:grpSpPr>
        <p:sp>
          <p:nvSpPr>
            <p:cNvPr id="56" name="object 56"/>
            <p:cNvSpPr/>
            <p:nvPr/>
          </p:nvSpPr>
          <p:spPr>
            <a:xfrm>
              <a:off x="2087355" y="1821576"/>
              <a:ext cx="413384" cy="0"/>
            </a:xfrm>
            <a:custGeom>
              <a:avLst/>
              <a:gdLst/>
              <a:ahLst/>
              <a:cxnLst/>
              <a:rect l="l" t="t" r="r" b="b"/>
              <a:pathLst>
                <a:path w="413385">
                  <a:moveTo>
                    <a:pt x="0" y="0"/>
                  </a:moveTo>
                  <a:lnTo>
                    <a:pt x="412798" y="0"/>
                  </a:lnTo>
                </a:path>
              </a:pathLst>
            </a:custGeom>
            <a:ln w="22860">
              <a:solidFill>
                <a:srgbClr val="231F20"/>
              </a:solidFill>
            </a:ln>
          </p:spPr>
          <p:txBody>
            <a:bodyPr wrap="square" lIns="0" tIns="0" rIns="0" bIns="0" rtlCol="0"/>
            <a:lstStyle/>
            <a:p>
              <a:endParaRPr/>
            </a:p>
          </p:txBody>
        </p:sp>
        <p:sp>
          <p:nvSpPr>
            <p:cNvPr id="57" name="object 57"/>
            <p:cNvSpPr/>
            <p:nvPr/>
          </p:nvSpPr>
          <p:spPr>
            <a:xfrm>
              <a:off x="2484679" y="1798567"/>
              <a:ext cx="77470" cy="46355"/>
            </a:xfrm>
            <a:custGeom>
              <a:avLst/>
              <a:gdLst/>
              <a:ahLst/>
              <a:cxnLst/>
              <a:rect l="l" t="t" r="r" b="b"/>
              <a:pathLst>
                <a:path w="77469" h="46355">
                  <a:moveTo>
                    <a:pt x="0" y="0"/>
                  </a:moveTo>
                  <a:lnTo>
                    <a:pt x="0" y="46123"/>
                  </a:lnTo>
                  <a:lnTo>
                    <a:pt x="5495" y="43767"/>
                  </a:lnTo>
                  <a:lnTo>
                    <a:pt x="14491" y="40248"/>
                  </a:lnTo>
                  <a:lnTo>
                    <a:pt x="59749" y="26393"/>
                  </a:lnTo>
                  <a:lnTo>
                    <a:pt x="77434" y="23065"/>
                  </a:lnTo>
                  <a:lnTo>
                    <a:pt x="69387" y="21776"/>
                  </a:lnTo>
                  <a:lnTo>
                    <a:pt x="26602" y="10268"/>
                  </a:lnTo>
                  <a:lnTo>
                    <a:pt x="17411" y="6937"/>
                  </a:lnTo>
                  <a:lnTo>
                    <a:pt x="0" y="0"/>
                  </a:lnTo>
                  <a:close/>
                </a:path>
              </a:pathLst>
            </a:custGeom>
            <a:solidFill>
              <a:srgbClr val="231F20"/>
            </a:solidFill>
          </p:spPr>
          <p:txBody>
            <a:bodyPr wrap="square" lIns="0" tIns="0" rIns="0" bIns="0" rtlCol="0"/>
            <a:lstStyle/>
            <a:p>
              <a:endParaRPr/>
            </a:p>
          </p:txBody>
        </p:sp>
        <p:sp>
          <p:nvSpPr>
            <p:cNvPr id="58" name="object 58"/>
            <p:cNvSpPr/>
            <p:nvPr/>
          </p:nvSpPr>
          <p:spPr>
            <a:xfrm>
              <a:off x="2293659" y="1904152"/>
              <a:ext cx="7620" cy="144145"/>
            </a:xfrm>
            <a:custGeom>
              <a:avLst/>
              <a:gdLst/>
              <a:ahLst/>
              <a:cxnLst/>
              <a:rect l="l" t="t" r="r" b="b"/>
              <a:pathLst>
                <a:path w="7619" h="144144">
                  <a:moveTo>
                    <a:pt x="3589" y="-11430"/>
                  </a:moveTo>
                  <a:lnTo>
                    <a:pt x="3589" y="155006"/>
                  </a:lnTo>
                </a:path>
              </a:pathLst>
            </a:custGeom>
            <a:ln w="30038">
              <a:solidFill>
                <a:srgbClr val="231F20"/>
              </a:solidFill>
            </a:ln>
          </p:spPr>
          <p:txBody>
            <a:bodyPr wrap="square" lIns="0" tIns="0" rIns="0" bIns="0" rtlCol="0"/>
            <a:lstStyle/>
            <a:p>
              <a:endParaRPr/>
            </a:p>
          </p:txBody>
        </p:sp>
        <p:sp>
          <p:nvSpPr>
            <p:cNvPr id="59" name="object 59"/>
            <p:cNvSpPr/>
            <p:nvPr/>
          </p:nvSpPr>
          <p:spPr>
            <a:xfrm>
              <a:off x="2271443" y="1842260"/>
              <a:ext cx="46355" cy="78740"/>
            </a:xfrm>
            <a:custGeom>
              <a:avLst/>
              <a:gdLst/>
              <a:ahLst/>
              <a:cxnLst/>
              <a:rect l="l" t="t" r="r" b="b"/>
              <a:pathLst>
                <a:path w="46355" h="78739">
                  <a:moveTo>
                    <a:pt x="19171" y="0"/>
                  </a:moveTo>
                  <a:lnTo>
                    <a:pt x="11772" y="40789"/>
                  </a:lnTo>
                  <a:lnTo>
                    <a:pt x="0" y="78493"/>
                  </a:lnTo>
                  <a:lnTo>
                    <a:pt x="46070" y="76184"/>
                  </a:lnTo>
                  <a:lnTo>
                    <a:pt x="30601" y="39852"/>
                  </a:lnTo>
                  <a:lnTo>
                    <a:pt x="20858" y="7974"/>
                  </a:lnTo>
                  <a:lnTo>
                    <a:pt x="19171" y="0"/>
                  </a:lnTo>
                  <a:close/>
                </a:path>
              </a:pathLst>
            </a:custGeom>
            <a:solidFill>
              <a:srgbClr val="231F20"/>
            </a:solidFill>
          </p:spPr>
          <p:txBody>
            <a:bodyPr wrap="square" lIns="0" tIns="0" rIns="0" bIns="0" rtlCol="0"/>
            <a:lstStyle/>
            <a:p>
              <a:endParaRPr/>
            </a:p>
          </p:txBody>
        </p:sp>
      </p:grpSp>
      <p:sp>
        <p:nvSpPr>
          <p:cNvPr id="60" name="object 60"/>
          <p:cNvSpPr txBox="1"/>
          <p:nvPr/>
        </p:nvSpPr>
        <p:spPr>
          <a:xfrm>
            <a:off x="1380252" y="2742411"/>
            <a:ext cx="659130" cy="99060"/>
          </a:xfrm>
          <a:prstGeom prst="rect">
            <a:avLst/>
          </a:prstGeom>
        </p:spPr>
        <p:txBody>
          <a:bodyPr vert="horz" wrap="square" lIns="0" tIns="16510" rIns="0" bIns="0" rtlCol="0">
            <a:spAutoFit/>
          </a:bodyPr>
          <a:lstStyle/>
          <a:p>
            <a:pPr marL="12700">
              <a:lnSpc>
                <a:spcPct val="100000"/>
              </a:lnSpc>
              <a:spcBef>
                <a:spcPts val="130"/>
              </a:spcBef>
            </a:pPr>
            <a:r>
              <a:rPr sz="450" spc="15" dirty="0">
                <a:solidFill>
                  <a:srgbClr val="231F20"/>
                </a:solidFill>
                <a:latin typeface="Arial MT"/>
                <a:cs typeface="Arial MT"/>
              </a:rPr>
              <a:t>Economic</a:t>
            </a:r>
            <a:r>
              <a:rPr sz="450" spc="5" dirty="0">
                <a:solidFill>
                  <a:srgbClr val="231F20"/>
                </a:solidFill>
                <a:latin typeface="Arial MT"/>
                <a:cs typeface="Arial MT"/>
              </a:rPr>
              <a:t> </a:t>
            </a:r>
            <a:r>
              <a:rPr sz="450" spc="15" dirty="0">
                <a:solidFill>
                  <a:srgbClr val="231F20"/>
                </a:solidFill>
                <a:latin typeface="Arial MT"/>
                <a:cs typeface="Arial MT"/>
              </a:rPr>
              <a:t>development</a:t>
            </a:r>
            <a:endParaRPr sz="450">
              <a:latin typeface="Arial MT"/>
              <a:cs typeface="Arial MT"/>
            </a:endParaRPr>
          </a:p>
        </p:txBody>
      </p:sp>
      <p:sp>
        <p:nvSpPr>
          <p:cNvPr id="61" name="object 61"/>
          <p:cNvSpPr txBox="1"/>
          <p:nvPr/>
        </p:nvSpPr>
        <p:spPr>
          <a:xfrm>
            <a:off x="2554037" y="2742411"/>
            <a:ext cx="334010" cy="99060"/>
          </a:xfrm>
          <a:prstGeom prst="rect">
            <a:avLst/>
          </a:prstGeom>
        </p:spPr>
        <p:txBody>
          <a:bodyPr vert="horz" wrap="square" lIns="0" tIns="16510" rIns="0" bIns="0" rtlCol="0">
            <a:spAutoFit/>
          </a:bodyPr>
          <a:lstStyle/>
          <a:p>
            <a:pPr marL="12700">
              <a:lnSpc>
                <a:spcPct val="100000"/>
              </a:lnSpc>
              <a:spcBef>
                <a:spcPts val="130"/>
              </a:spcBef>
            </a:pPr>
            <a:r>
              <a:rPr sz="450" spc="15" dirty="0">
                <a:solidFill>
                  <a:srgbClr val="231F20"/>
                </a:solidFill>
                <a:latin typeface="Arial MT"/>
                <a:cs typeface="Arial MT"/>
              </a:rPr>
              <a:t>Democracy</a:t>
            </a:r>
            <a:endParaRPr sz="450">
              <a:latin typeface="Arial MT"/>
              <a:cs typeface="Arial MT"/>
            </a:endParaRPr>
          </a:p>
        </p:txBody>
      </p:sp>
      <p:sp>
        <p:nvSpPr>
          <p:cNvPr id="62" name="object 62"/>
          <p:cNvSpPr txBox="1"/>
          <p:nvPr/>
        </p:nvSpPr>
        <p:spPr>
          <a:xfrm>
            <a:off x="2202297" y="3085433"/>
            <a:ext cx="222250" cy="99060"/>
          </a:xfrm>
          <a:prstGeom prst="rect">
            <a:avLst/>
          </a:prstGeom>
        </p:spPr>
        <p:txBody>
          <a:bodyPr vert="horz" wrap="square" lIns="0" tIns="16510" rIns="0" bIns="0" rtlCol="0">
            <a:spAutoFit/>
          </a:bodyPr>
          <a:lstStyle/>
          <a:p>
            <a:pPr marL="12700">
              <a:lnSpc>
                <a:spcPct val="100000"/>
              </a:lnSpc>
              <a:spcBef>
                <a:spcPts val="130"/>
              </a:spcBef>
            </a:pPr>
            <a:r>
              <a:rPr sz="450" spc="10" dirty="0">
                <a:solidFill>
                  <a:srgbClr val="231F20"/>
                </a:solidFill>
                <a:latin typeface="Arial MT"/>
                <a:cs typeface="Arial MT"/>
              </a:rPr>
              <a:t>Culture</a:t>
            </a:r>
            <a:endParaRPr sz="450">
              <a:latin typeface="Arial MT"/>
              <a:cs typeface="Arial MT"/>
            </a:endParaRPr>
          </a:p>
        </p:txBody>
      </p:sp>
      <p:sp>
        <p:nvSpPr>
          <p:cNvPr id="63" name="object 63"/>
          <p:cNvSpPr txBox="1"/>
          <p:nvPr/>
        </p:nvSpPr>
        <p:spPr>
          <a:xfrm>
            <a:off x="1240989" y="2643310"/>
            <a:ext cx="76835" cy="99060"/>
          </a:xfrm>
          <a:prstGeom prst="rect">
            <a:avLst/>
          </a:prstGeom>
        </p:spPr>
        <p:txBody>
          <a:bodyPr vert="horz" wrap="square" lIns="0" tIns="16510" rIns="0" bIns="0" rtlCol="0">
            <a:spAutoFit/>
          </a:bodyPr>
          <a:lstStyle/>
          <a:p>
            <a:pPr marL="12700">
              <a:lnSpc>
                <a:spcPct val="100000"/>
              </a:lnSpc>
              <a:spcBef>
                <a:spcPts val="130"/>
              </a:spcBef>
            </a:pPr>
            <a:r>
              <a:rPr sz="450" spc="10" dirty="0">
                <a:solidFill>
                  <a:srgbClr val="231F20"/>
                </a:solidFill>
                <a:latin typeface="Arial MT"/>
                <a:cs typeface="Arial MT"/>
              </a:rPr>
              <a:t>g.</a:t>
            </a:r>
            <a:endParaRPr sz="450">
              <a:latin typeface="Arial MT"/>
              <a:cs typeface="Arial MT"/>
            </a:endParaRPr>
          </a:p>
        </p:txBody>
      </p:sp>
      <p:grpSp>
        <p:nvGrpSpPr>
          <p:cNvPr id="64" name="object 64"/>
          <p:cNvGrpSpPr/>
          <p:nvPr/>
        </p:nvGrpSpPr>
        <p:grpSpPr>
          <a:xfrm>
            <a:off x="1958660" y="2783561"/>
            <a:ext cx="750570" cy="311150"/>
            <a:chOff x="1958660" y="2783561"/>
            <a:chExt cx="750570" cy="311150"/>
          </a:xfrm>
        </p:grpSpPr>
        <p:sp>
          <p:nvSpPr>
            <p:cNvPr id="65" name="object 65"/>
            <p:cNvSpPr/>
            <p:nvPr/>
          </p:nvSpPr>
          <p:spPr>
            <a:xfrm>
              <a:off x="2144798" y="2806677"/>
              <a:ext cx="344805" cy="0"/>
            </a:xfrm>
            <a:custGeom>
              <a:avLst/>
              <a:gdLst/>
              <a:ahLst/>
              <a:cxnLst/>
              <a:rect l="l" t="t" r="r" b="b"/>
              <a:pathLst>
                <a:path w="344805">
                  <a:moveTo>
                    <a:pt x="0" y="0"/>
                  </a:moveTo>
                  <a:lnTo>
                    <a:pt x="344606" y="0"/>
                  </a:lnTo>
                </a:path>
              </a:pathLst>
            </a:custGeom>
            <a:ln w="22860">
              <a:solidFill>
                <a:srgbClr val="231F20"/>
              </a:solidFill>
            </a:ln>
          </p:spPr>
          <p:txBody>
            <a:bodyPr wrap="square" lIns="0" tIns="0" rIns="0" bIns="0" rtlCol="0"/>
            <a:lstStyle/>
            <a:p>
              <a:endParaRPr/>
            </a:p>
          </p:txBody>
        </p:sp>
        <p:sp>
          <p:nvSpPr>
            <p:cNvPr id="66" name="object 66"/>
            <p:cNvSpPr/>
            <p:nvPr/>
          </p:nvSpPr>
          <p:spPr>
            <a:xfrm>
              <a:off x="2077961" y="2783573"/>
              <a:ext cx="476250" cy="46355"/>
            </a:xfrm>
            <a:custGeom>
              <a:avLst/>
              <a:gdLst/>
              <a:ahLst/>
              <a:cxnLst/>
              <a:rect l="l" t="t" r="r" b="b"/>
              <a:pathLst>
                <a:path w="476250" h="46355">
                  <a:moveTo>
                    <a:pt x="77444" y="0"/>
                  </a:moveTo>
                  <a:lnTo>
                    <a:pt x="40373" y="13639"/>
                  </a:lnTo>
                  <a:lnTo>
                    <a:pt x="0" y="23063"/>
                  </a:lnTo>
                  <a:lnTo>
                    <a:pt x="8051" y="24345"/>
                  </a:lnTo>
                  <a:lnTo>
                    <a:pt x="50838" y="35852"/>
                  </a:lnTo>
                  <a:lnTo>
                    <a:pt x="77444" y="46126"/>
                  </a:lnTo>
                  <a:lnTo>
                    <a:pt x="77444" y="0"/>
                  </a:lnTo>
                  <a:close/>
                </a:path>
                <a:path w="476250" h="46355">
                  <a:moveTo>
                    <a:pt x="476034" y="23164"/>
                  </a:moveTo>
                  <a:lnTo>
                    <a:pt x="435660" y="13754"/>
                  </a:lnTo>
                  <a:lnTo>
                    <a:pt x="398589" y="101"/>
                  </a:lnTo>
                  <a:lnTo>
                    <a:pt x="398589" y="46228"/>
                  </a:lnTo>
                  <a:lnTo>
                    <a:pt x="435660" y="32588"/>
                  </a:lnTo>
                  <a:lnTo>
                    <a:pt x="467982" y="24447"/>
                  </a:lnTo>
                  <a:lnTo>
                    <a:pt x="476034" y="23164"/>
                  </a:lnTo>
                  <a:close/>
                </a:path>
              </a:pathLst>
            </a:custGeom>
            <a:solidFill>
              <a:srgbClr val="231F20"/>
            </a:solidFill>
          </p:spPr>
          <p:txBody>
            <a:bodyPr wrap="square" lIns="0" tIns="0" rIns="0" bIns="0" rtlCol="0"/>
            <a:lstStyle/>
            <a:p>
              <a:endParaRPr/>
            </a:p>
          </p:txBody>
        </p:sp>
        <p:pic>
          <p:nvPicPr>
            <p:cNvPr id="67" name="object 67"/>
            <p:cNvPicPr/>
            <p:nvPr/>
          </p:nvPicPr>
          <p:blipFill>
            <a:blip r:embed="rId2" cstate="print"/>
            <a:stretch>
              <a:fillRect/>
            </a:stretch>
          </p:blipFill>
          <p:spPr>
            <a:xfrm>
              <a:off x="2438720" y="2863312"/>
              <a:ext cx="270046" cy="231342"/>
            </a:xfrm>
            <a:prstGeom prst="rect">
              <a:avLst/>
            </a:prstGeom>
          </p:spPr>
        </p:pic>
        <p:pic>
          <p:nvPicPr>
            <p:cNvPr id="68" name="object 68"/>
            <p:cNvPicPr/>
            <p:nvPr/>
          </p:nvPicPr>
          <p:blipFill>
            <a:blip r:embed="rId3" cstate="print"/>
            <a:stretch>
              <a:fillRect/>
            </a:stretch>
          </p:blipFill>
          <p:spPr>
            <a:xfrm>
              <a:off x="1958660" y="2863312"/>
              <a:ext cx="270046" cy="231342"/>
            </a:xfrm>
            <a:prstGeom prst="rect">
              <a:avLst/>
            </a:prstGeom>
          </p:spPr>
        </p:pic>
      </p:grpSp>
    </p:spTree>
  </p:cSld>
  <p:clrMapOvr>
    <a:masterClrMapping/>
  </p:clrMapOvr>
  <p:transition>
    <p:cut/>
  </p:transition>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381405"/>
            <a:ext cx="3888740" cy="535940"/>
          </a:xfrm>
          <a:prstGeom prst="rect">
            <a:avLst/>
          </a:prstGeom>
        </p:spPr>
        <p:txBody>
          <a:bodyPr vert="horz" wrap="square" lIns="0" tIns="6985" rIns="0" bIns="0" rtlCol="0">
            <a:spAutoFit/>
          </a:bodyPr>
          <a:lstStyle/>
          <a:p>
            <a:pPr marL="12700" marR="5080">
              <a:lnSpc>
                <a:spcPct val="102600"/>
              </a:lnSpc>
              <a:spcBef>
                <a:spcPts val="55"/>
              </a:spcBef>
            </a:pPr>
            <a:r>
              <a:rPr dirty="0">
                <a:latin typeface="+mn-lt"/>
              </a:rPr>
              <a:t>Up to now, we’ve assumed that shifts in the balance of power  translate seamlessly into new or reformed political institutions that  better reflect the new distribution of power.</a:t>
            </a:r>
          </a:p>
        </p:txBody>
      </p:sp>
      <p:sp>
        <p:nvSpPr>
          <p:cNvPr id="3" name="object 3"/>
          <p:cNvSpPr txBox="1"/>
          <p:nvPr/>
        </p:nvSpPr>
        <p:spPr>
          <a:xfrm>
            <a:off x="347294" y="1257641"/>
            <a:ext cx="3888740" cy="1584325"/>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However, the successful establishment of a new political system  depends on our ability to construct a revised cultural configuration  that can justify it and provide it with legitimacy.</a:t>
            </a:r>
          </a:p>
          <a:p>
            <a:pPr>
              <a:lnSpc>
                <a:spcPct val="100000"/>
              </a:lnSpc>
            </a:pPr>
            <a:endParaRPr sz="1100" dirty="0">
              <a:cs typeface="Tahoma"/>
            </a:endParaRPr>
          </a:p>
          <a:p>
            <a:pPr>
              <a:lnSpc>
                <a:spcPct val="100000"/>
              </a:lnSpc>
            </a:pPr>
            <a:endParaRPr sz="1250" dirty="0">
              <a:cs typeface="Tahoma"/>
            </a:endParaRPr>
          </a:p>
          <a:p>
            <a:pPr marL="12700" marR="41275">
              <a:lnSpc>
                <a:spcPct val="102600"/>
              </a:lnSpc>
            </a:pPr>
            <a:r>
              <a:rPr sz="1100" dirty="0">
                <a:solidFill>
                  <a:srgbClr val="00B0F0"/>
                </a:solidFill>
                <a:cs typeface="Tahoma"/>
              </a:rPr>
              <a:t>If we can’t construct such a cultural configuration or if such a  cultural configuration fails to win enough adherents, then the new  political arrangements won’t be viewed as legitimate and will  therefore be unstable.</a:t>
            </a:r>
          </a:p>
        </p:txBody>
      </p:sp>
    </p:spTree>
  </p:cSld>
  <p:clrMapOvr>
    <a:masterClrMapping/>
  </p:clrMapOvr>
  <p:transition>
    <p:cut/>
  </p:transition>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577124"/>
            <a:ext cx="3383279" cy="349391"/>
          </a:xfrm>
          <a:prstGeom prst="rect">
            <a:avLst/>
          </a:prstGeom>
        </p:spPr>
        <p:txBody>
          <a:bodyPr vert="horz" wrap="square" lIns="0" tIns="6985" rIns="0" bIns="0" rtlCol="0">
            <a:spAutoFit/>
          </a:bodyPr>
          <a:lstStyle/>
          <a:p>
            <a:pPr marL="12700" marR="5080">
              <a:lnSpc>
                <a:spcPct val="102600"/>
              </a:lnSpc>
              <a:spcBef>
                <a:spcPts val="55"/>
              </a:spcBef>
            </a:pPr>
            <a:r>
              <a:rPr dirty="0">
                <a:latin typeface="+mn-lt"/>
              </a:rPr>
              <a:t>This means that cultural entrepreneurs necessarily play an  important role in bringing about political change.</a:t>
            </a:r>
          </a:p>
        </p:txBody>
      </p:sp>
      <p:sp>
        <p:nvSpPr>
          <p:cNvPr id="3" name="object 3"/>
          <p:cNvSpPr txBox="1"/>
          <p:nvPr/>
        </p:nvSpPr>
        <p:spPr>
          <a:xfrm>
            <a:off x="347294" y="1281276"/>
            <a:ext cx="3907790" cy="1234056"/>
          </a:xfrm>
          <a:prstGeom prst="rect">
            <a:avLst/>
          </a:prstGeom>
        </p:spPr>
        <p:txBody>
          <a:bodyPr vert="horz" wrap="square" lIns="0" tIns="6985" rIns="0" bIns="0" rtlCol="0">
            <a:spAutoFit/>
          </a:bodyPr>
          <a:lstStyle/>
          <a:p>
            <a:pPr marL="12700" marR="226695">
              <a:lnSpc>
                <a:spcPct val="102600"/>
              </a:lnSpc>
              <a:spcBef>
                <a:spcPts val="55"/>
              </a:spcBef>
            </a:pPr>
            <a:r>
              <a:rPr sz="1100" dirty="0">
                <a:cs typeface="Tahoma"/>
              </a:rPr>
              <a:t>Philosophers such as Hobbes and Locke were important for the  success of the Glorious Revolution.</a:t>
            </a:r>
            <a:endParaRPr sz="1100">
              <a:cs typeface="Tahoma"/>
            </a:endParaRPr>
          </a:p>
          <a:p>
            <a:pPr>
              <a:lnSpc>
                <a:spcPct val="100000"/>
              </a:lnSpc>
            </a:pPr>
            <a:endParaRPr sz="1100">
              <a:cs typeface="Tahoma"/>
            </a:endParaRPr>
          </a:p>
          <a:p>
            <a:pPr>
              <a:lnSpc>
                <a:spcPct val="100000"/>
              </a:lnSpc>
            </a:pPr>
            <a:endParaRPr sz="1250">
              <a:cs typeface="Tahoma"/>
            </a:endParaRPr>
          </a:p>
          <a:p>
            <a:pPr marL="12700" marR="5080">
              <a:lnSpc>
                <a:spcPct val="102600"/>
              </a:lnSpc>
            </a:pPr>
            <a:r>
              <a:rPr sz="1100" dirty="0">
                <a:cs typeface="Tahoma"/>
              </a:rPr>
              <a:t>They popularized a new cultural configuration based around  ‘popular sovereignty’ as an alternative to the prevailing hierarchical  configuration of absolutist rule and the divine right of kings.</a:t>
            </a:r>
            <a:endParaRPr sz="1100">
              <a:cs typeface="Tahoma"/>
            </a:endParaRPr>
          </a:p>
        </p:txBody>
      </p:sp>
    </p:spTree>
  </p:cSld>
  <p:clrMapOvr>
    <a:masterClrMapping/>
  </p:clrMapOvr>
  <p:transition>
    <p:cut/>
  </p:transition>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587907"/>
            <a:ext cx="3843654" cy="535940"/>
          </a:xfrm>
          <a:prstGeom prst="rect">
            <a:avLst/>
          </a:prstGeom>
        </p:spPr>
        <p:txBody>
          <a:bodyPr vert="horz" wrap="square" lIns="0" tIns="6985" rIns="0" bIns="0" rtlCol="0">
            <a:spAutoFit/>
          </a:bodyPr>
          <a:lstStyle/>
          <a:p>
            <a:pPr marL="12700" marR="5080">
              <a:lnSpc>
                <a:spcPct val="102600"/>
              </a:lnSpc>
              <a:spcBef>
                <a:spcPts val="55"/>
              </a:spcBef>
            </a:pPr>
            <a:r>
              <a:rPr dirty="0">
                <a:solidFill>
                  <a:srgbClr val="00B0F0"/>
                </a:solidFill>
                <a:latin typeface="+mn-lt"/>
              </a:rPr>
              <a:t>The ability of cultural entrepreneurs to construct alternative  cultural configurations to justify new political systems depends on  the ‘fluidity’ of a culture.</a:t>
            </a:r>
          </a:p>
        </p:txBody>
      </p:sp>
      <p:sp>
        <p:nvSpPr>
          <p:cNvPr id="3" name="object 3"/>
          <p:cNvSpPr txBox="1"/>
          <p:nvPr/>
        </p:nvSpPr>
        <p:spPr>
          <a:xfrm>
            <a:off x="347294" y="1464130"/>
            <a:ext cx="3703320" cy="1068070"/>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Cultures are more fluid if they’re able to produce a larger set of  cultural configurations.</a:t>
            </a:r>
          </a:p>
          <a:p>
            <a:pPr>
              <a:lnSpc>
                <a:spcPct val="100000"/>
              </a:lnSpc>
            </a:pPr>
            <a:endParaRPr sz="1100" dirty="0">
              <a:cs typeface="Tahoma"/>
            </a:endParaRPr>
          </a:p>
          <a:p>
            <a:pPr>
              <a:lnSpc>
                <a:spcPct val="100000"/>
              </a:lnSpc>
              <a:spcBef>
                <a:spcPts val="55"/>
              </a:spcBef>
            </a:pPr>
            <a:endParaRPr sz="1200" dirty="0">
              <a:cs typeface="Tahoma"/>
            </a:endParaRPr>
          </a:p>
          <a:p>
            <a:pPr marL="12700" marR="133985">
              <a:lnSpc>
                <a:spcPct val="102699"/>
              </a:lnSpc>
              <a:spcBef>
                <a:spcPts val="5"/>
              </a:spcBef>
            </a:pPr>
            <a:r>
              <a:rPr sz="1100" dirty="0">
                <a:cs typeface="Tahoma"/>
              </a:rPr>
              <a:t>This depends on both the </a:t>
            </a:r>
            <a:r>
              <a:rPr sz="1100" dirty="0">
                <a:solidFill>
                  <a:srgbClr val="00B0F0"/>
                </a:solidFill>
                <a:cs typeface="Tahoma"/>
              </a:rPr>
              <a:t>number</a:t>
            </a:r>
            <a:r>
              <a:rPr sz="1100" dirty="0">
                <a:solidFill>
                  <a:srgbClr val="FF0000"/>
                </a:solidFill>
                <a:cs typeface="Tahoma"/>
              </a:rPr>
              <a:t> </a:t>
            </a:r>
            <a:r>
              <a:rPr sz="1100" dirty="0">
                <a:cs typeface="Tahoma"/>
              </a:rPr>
              <a:t>and </a:t>
            </a:r>
            <a:r>
              <a:rPr sz="1100" dirty="0">
                <a:solidFill>
                  <a:srgbClr val="00B0F0"/>
                </a:solidFill>
                <a:cs typeface="Tahoma"/>
              </a:rPr>
              <a:t>type</a:t>
            </a:r>
            <a:r>
              <a:rPr sz="1100" dirty="0">
                <a:solidFill>
                  <a:srgbClr val="FF0000"/>
                </a:solidFill>
                <a:cs typeface="Tahoma"/>
              </a:rPr>
              <a:t> </a:t>
            </a:r>
            <a:r>
              <a:rPr sz="1100" dirty="0">
                <a:cs typeface="Tahoma"/>
              </a:rPr>
              <a:t>of attributes in a  culture set.</a:t>
            </a:r>
          </a:p>
        </p:txBody>
      </p:sp>
    </p:spTree>
  </p:cSld>
  <p:clrMapOvr>
    <a:masterClrMapping/>
  </p:clrMapOvr>
  <p:transition>
    <p:cut/>
  </p:transition>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508290"/>
            <a:ext cx="3915511" cy="523733"/>
          </a:xfrm>
          <a:prstGeom prst="rect">
            <a:avLst/>
          </a:prstGeom>
        </p:spPr>
        <p:txBody>
          <a:bodyPr vert="horz" wrap="square" lIns="0" tIns="6985" rIns="0" bIns="0" rtlCol="0">
            <a:spAutoFit/>
          </a:bodyPr>
          <a:lstStyle/>
          <a:p>
            <a:pPr marL="12700" marR="5080">
              <a:lnSpc>
                <a:spcPct val="102600"/>
              </a:lnSpc>
              <a:spcBef>
                <a:spcPts val="55"/>
              </a:spcBef>
            </a:pPr>
            <a:r>
              <a:rPr dirty="0">
                <a:latin typeface="+mn-lt"/>
              </a:rPr>
              <a:t>Cultures that lack fluidity and which are more ‘hard-wired’ won’t  change much over time. This will give the impression that they’ve  been fixed since ‘primordial’ times.</a:t>
            </a:r>
          </a:p>
        </p:txBody>
      </p:sp>
      <p:sp>
        <p:nvSpPr>
          <p:cNvPr id="3" name="object 3"/>
          <p:cNvSpPr txBox="1"/>
          <p:nvPr/>
        </p:nvSpPr>
        <p:spPr>
          <a:xfrm>
            <a:off x="347294" y="1384514"/>
            <a:ext cx="3854450" cy="1235338"/>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In contrast, fluid cultures have the potential to exhibit change.  They provide cultural entrepreneurs with more ‘tools’ to construct  a cultural configuration that can support their desired political  system.</a:t>
            </a:r>
          </a:p>
          <a:p>
            <a:pPr>
              <a:lnSpc>
                <a:spcPct val="100000"/>
              </a:lnSpc>
            </a:pPr>
            <a:endParaRPr sz="1100" dirty="0">
              <a:cs typeface="Tahoma"/>
            </a:endParaRPr>
          </a:p>
          <a:p>
            <a:pPr>
              <a:lnSpc>
                <a:spcPct val="100000"/>
              </a:lnSpc>
              <a:spcBef>
                <a:spcPts val="30"/>
              </a:spcBef>
            </a:pPr>
            <a:endParaRPr sz="1250" dirty="0">
              <a:solidFill>
                <a:srgbClr val="00B0F0"/>
              </a:solidFill>
              <a:cs typeface="Tahoma"/>
            </a:endParaRPr>
          </a:p>
          <a:p>
            <a:pPr marL="12700">
              <a:lnSpc>
                <a:spcPct val="100000"/>
              </a:lnSpc>
              <a:spcBef>
                <a:spcPts val="5"/>
              </a:spcBef>
            </a:pPr>
            <a:r>
              <a:rPr sz="1100" dirty="0">
                <a:solidFill>
                  <a:srgbClr val="00B0F0"/>
                </a:solidFill>
                <a:cs typeface="Tahoma"/>
              </a:rPr>
              <a:t>Political change is easier when we’re dealing with a fluid culture.</a:t>
            </a:r>
          </a:p>
        </p:txBody>
      </p:sp>
    </p:spTree>
  </p:cSld>
  <p:clrMapOvr>
    <a:masterClrMapping/>
  </p:clrMapOvr>
  <p:transition>
    <p:cut/>
  </p:transition>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508290"/>
            <a:ext cx="3915511" cy="488402"/>
          </a:xfrm>
          <a:prstGeom prst="rect">
            <a:avLst/>
          </a:prstGeom>
        </p:spPr>
        <p:txBody>
          <a:bodyPr vert="horz" wrap="square" lIns="0" tIns="144652" rIns="0" bIns="0" rtlCol="0">
            <a:spAutoFit/>
          </a:bodyPr>
          <a:lstStyle/>
          <a:p>
            <a:pPr marL="12700" marR="5080">
              <a:lnSpc>
                <a:spcPct val="102600"/>
              </a:lnSpc>
              <a:spcBef>
                <a:spcPts val="55"/>
              </a:spcBef>
            </a:pPr>
            <a:r>
              <a:rPr dirty="0">
                <a:latin typeface="+mn-lt"/>
              </a:rPr>
              <a:t>This provides a theoretical basis for the idea that some cultures are  more or less compatible with democracy than others.</a:t>
            </a:r>
          </a:p>
        </p:txBody>
      </p:sp>
      <p:sp>
        <p:nvSpPr>
          <p:cNvPr id="3" name="object 3"/>
          <p:cNvSpPr txBox="1"/>
          <p:nvPr/>
        </p:nvSpPr>
        <p:spPr>
          <a:xfrm>
            <a:off x="347294" y="1350110"/>
            <a:ext cx="3914775" cy="1064843"/>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It also adds culture as another condition for modernization theory’s  claim that economic development leads to democracy.</a:t>
            </a:r>
          </a:p>
          <a:p>
            <a:pPr>
              <a:lnSpc>
                <a:spcPct val="100000"/>
              </a:lnSpc>
            </a:pPr>
            <a:endParaRPr sz="1100" dirty="0">
              <a:cs typeface="Tahoma"/>
            </a:endParaRPr>
          </a:p>
          <a:p>
            <a:pPr>
              <a:lnSpc>
                <a:spcPct val="100000"/>
              </a:lnSpc>
              <a:spcBef>
                <a:spcPts val="55"/>
              </a:spcBef>
            </a:pPr>
            <a:endParaRPr sz="1200" dirty="0">
              <a:solidFill>
                <a:srgbClr val="00B0F0"/>
              </a:solidFill>
              <a:cs typeface="Tahoma"/>
            </a:endParaRPr>
          </a:p>
          <a:p>
            <a:pPr marL="12700" marR="5715">
              <a:lnSpc>
                <a:spcPct val="102699"/>
              </a:lnSpc>
              <a:spcBef>
                <a:spcPts val="5"/>
              </a:spcBef>
            </a:pPr>
            <a:r>
              <a:rPr sz="1100" dirty="0">
                <a:solidFill>
                  <a:srgbClr val="00B0F0"/>
                </a:solidFill>
                <a:cs typeface="Tahoma"/>
              </a:rPr>
              <a:t>Economic development without the right cultural conditions may  not produce stable democracy even if other conditions are satisfied.</a:t>
            </a:r>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86613" y="1225151"/>
            <a:ext cx="3633470" cy="276999"/>
          </a:xfrm>
          <a:prstGeom prst="rect">
            <a:avLst/>
          </a:prstGeom>
        </p:spPr>
        <p:txBody>
          <a:bodyPr vert="horz" wrap="square" lIns="0" tIns="15240" rIns="0" bIns="0" rtlCol="0">
            <a:spAutoFit/>
          </a:bodyPr>
          <a:lstStyle/>
          <a:p>
            <a:pPr marL="12700">
              <a:lnSpc>
                <a:spcPct val="100000"/>
              </a:lnSpc>
              <a:spcBef>
                <a:spcPts val="120"/>
              </a:spcBef>
            </a:pPr>
            <a:r>
              <a:rPr sz="1700" dirty="0">
                <a:cs typeface="Tahoma"/>
              </a:rPr>
              <a:t>Does Democracy Require a Civic Culture?</a:t>
            </a:r>
            <a:endParaRPr sz="1700">
              <a:cs typeface="Tahoma"/>
            </a:endParaRPr>
          </a:p>
        </p:txBody>
      </p:sp>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4" y="493812"/>
            <a:ext cx="3768090" cy="2158796"/>
          </a:xfrm>
          <a:prstGeom prst="rect">
            <a:avLst/>
          </a:prstGeom>
        </p:spPr>
        <p:txBody>
          <a:bodyPr vert="horz" wrap="square" lIns="0" tIns="6985" rIns="0" bIns="0" rtlCol="0">
            <a:spAutoFit/>
          </a:bodyPr>
          <a:lstStyle/>
          <a:p>
            <a:pPr marL="12700" marR="153670">
              <a:lnSpc>
                <a:spcPct val="102600"/>
              </a:lnSpc>
              <a:spcBef>
                <a:spcPts val="55"/>
              </a:spcBef>
            </a:pPr>
            <a:r>
              <a:rPr sz="1100" dirty="0">
                <a:cs typeface="Tahoma"/>
              </a:rPr>
              <a:t>In </a:t>
            </a:r>
            <a:r>
              <a:rPr sz="1100" i="1" dirty="0">
                <a:cs typeface="Arial"/>
              </a:rPr>
              <a:t>The Civic Culture </a:t>
            </a:r>
            <a:r>
              <a:rPr sz="1100" dirty="0">
                <a:cs typeface="Tahoma"/>
              </a:rPr>
              <a:t>(1965), </a:t>
            </a:r>
            <a:r>
              <a:rPr sz="1100" dirty="0">
                <a:solidFill>
                  <a:srgbClr val="00B0F0"/>
                </a:solidFill>
                <a:cs typeface="Tahoma"/>
              </a:rPr>
              <a:t>Almond and Verba </a:t>
            </a:r>
            <a:r>
              <a:rPr sz="1100" dirty="0">
                <a:cs typeface="Tahoma"/>
              </a:rPr>
              <a:t>identify three  types of political culture.</a:t>
            </a:r>
          </a:p>
          <a:p>
            <a:pPr marL="289560" marR="688340">
              <a:lnSpc>
                <a:spcPts val="3310"/>
              </a:lnSpc>
              <a:spcBef>
                <a:spcPts val="204"/>
              </a:spcBef>
            </a:pPr>
            <a:r>
              <a:rPr sz="1100" dirty="0">
                <a:solidFill>
                  <a:srgbClr val="00B0F0"/>
                </a:solidFill>
                <a:cs typeface="Tahoma"/>
              </a:rPr>
              <a:t>Parochial</a:t>
            </a:r>
            <a:r>
              <a:rPr sz="1100" dirty="0">
                <a:solidFill>
                  <a:srgbClr val="FF0000"/>
                </a:solidFill>
                <a:cs typeface="Tahoma"/>
              </a:rPr>
              <a:t> </a:t>
            </a:r>
            <a:r>
              <a:rPr sz="1100" dirty="0">
                <a:cs typeface="Tahoma"/>
              </a:rPr>
              <a:t>– Traditional system of African tribes.  </a:t>
            </a:r>
            <a:r>
              <a:rPr sz="1100" dirty="0">
                <a:solidFill>
                  <a:srgbClr val="00B0F0"/>
                </a:solidFill>
                <a:cs typeface="Tahoma"/>
              </a:rPr>
              <a:t>Subject</a:t>
            </a:r>
            <a:r>
              <a:rPr sz="1100" dirty="0">
                <a:solidFill>
                  <a:srgbClr val="FF0000"/>
                </a:solidFill>
                <a:cs typeface="Tahoma"/>
              </a:rPr>
              <a:t> </a:t>
            </a:r>
            <a:r>
              <a:rPr sz="1100" dirty="0">
                <a:cs typeface="Tahoma"/>
              </a:rPr>
              <a:t>– Centralized authoritarian systems.</a:t>
            </a:r>
          </a:p>
          <a:p>
            <a:pPr>
              <a:lnSpc>
                <a:spcPct val="100000"/>
              </a:lnSpc>
              <a:spcBef>
                <a:spcPts val="30"/>
              </a:spcBef>
            </a:pPr>
            <a:endParaRPr sz="1250" dirty="0">
              <a:cs typeface="Tahoma"/>
            </a:endParaRPr>
          </a:p>
          <a:p>
            <a:pPr marL="289560">
              <a:lnSpc>
                <a:spcPct val="100000"/>
              </a:lnSpc>
              <a:spcBef>
                <a:spcPts val="5"/>
              </a:spcBef>
            </a:pPr>
            <a:r>
              <a:rPr sz="1100" dirty="0">
                <a:solidFill>
                  <a:srgbClr val="00B0F0"/>
                </a:solidFill>
                <a:cs typeface="Tahoma"/>
              </a:rPr>
              <a:t>Participant/Civic </a:t>
            </a:r>
            <a:r>
              <a:rPr sz="1100" dirty="0">
                <a:cs typeface="Tahoma"/>
              </a:rPr>
              <a:t>– Democracy</a:t>
            </a:r>
          </a:p>
          <a:p>
            <a:pPr>
              <a:lnSpc>
                <a:spcPct val="100000"/>
              </a:lnSpc>
            </a:pPr>
            <a:endParaRPr sz="1100" dirty="0">
              <a:cs typeface="Tahoma"/>
            </a:endParaRPr>
          </a:p>
          <a:p>
            <a:pPr>
              <a:lnSpc>
                <a:spcPct val="100000"/>
              </a:lnSpc>
              <a:spcBef>
                <a:spcPts val="25"/>
              </a:spcBef>
            </a:pPr>
            <a:endParaRPr sz="1500" dirty="0">
              <a:cs typeface="Tahoma"/>
            </a:endParaRPr>
          </a:p>
          <a:p>
            <a:pPr marL="12700">
              <a:lnSpc>
                <a:spcPct val="100000"/>
              </a:lnSpc>
              <a:spcBef>
                <a:spcPts val="5"/>
              </a:spcBef>
            </a:pPr>
            <a:r>
              <a:rPr sz="1100" dirty="0">
                <a:cs typeface="Tahoma"/>
              </a:rPr>
              <a:t>Only a participant or civic culture is compatible with democracy.</a:t>
            </a:r>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996440"/>
            <a:ext cx="3696335" cy="349391"/>
          </a:xfrm>
          <a:prstGeom prst="rect">
            <a:avLst/>
          </a:prstGeom>
        </p:spPr>
        <p:txBody>
          <a:bodyPr vert="horz" wrap="square" lIns="0" tIns="6985" rIns="0" bIns="0" rtlCol="0">
            <a:spAutoFit/>
          </a:bodyPr>
          <a:lstStyle/>
          <a:p>
            <a:pPr marL="12700" marR="5080">
              <a:lnSpc>
                <a:spcPct val="102699"/>
              </a:lnSpc>
              <a:spcBef>
                <a:spcPts val="55"/>
              </a:spcBef>
            </a:pPr>
            <a:r>
              <a:rPr dirty="0">
                <a:solidFill>
                  <a:srgbClr val="00B0F0"/>
                </a:solidFill>
                <a:latin typeface="+mn-lt"/>
              </a:rPr>
              <a:t>Political culture is determined by how individuals think and feel  about the political system.</a:t>
            </a:r>
          </a:p>
        </p:txBody>
      </p:sp>
      <p:sp>
        <p:nvSpPr>
          <p:cNvPr id="3" name="object 3"/>
          <p:cNvSpPr txBox="1"/>
          <p:nvPr/>
        </p:nvSpPr>
        <p:spPr>
          <a:xfrm>
            <a:off x="347294" y="1700592"/>
            <a:ext cx="3867785" cy="180819"/>
          </a:xfrm>
          <a:prstGeom prst="rect">
            <a:avLst/>
          </a:prstGeom>
        </p:spPr>
        <p:txBody>
          <a:bodyPr vert="horz" wrap="square" lIns="0" tIns="11430" rIns="0" bIns="0" rtlCol="0">
            <a:spAutoFit/>
          </a:bodyPr>
          <a:lstStyle/>
          <a:p>
            <a:pPr marL="12700">
              <a:lnSpc>
                <a:spcPct val="100000"/>
              </a:lnSpc>
              <a:spcBef>
                <a:spcPts val="90"/>
              </a:spcBef>
            </a:pPr>
            <a:r>
              <a:rPr sz="1100" dirty="0">
                <a:cs typeface="Tahoma"/>
              </a:rPr>
              <a:t>Almond and Verba studied political culture by conducting </a:t>
            </a:r>
            <a:r>
              <a:rPr sz="1100" dirty="0">
                <a:solidFill>
                  <a:srgbClr val="00B0F0"/>
                </a:solidFill>
                <a:cs typeface="Tahoma"/>
              </a:rPr>
              <a:t>surveys.</a:t>
            </a:r>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721130"/>
            <a:ext cx="3861435" cy="880110"/>
          </a:xfrm>
          <a:prstGeom prst="rect">
            <a:avLst/>
          </a:prstGeom>
        </p:spPr>
        <p:txBody>
          <a:bodyPr vert="horz" wrap="square" lIns="0" tIns="6985" rIns="0" bIns="0" rtlCol="0">
            <a:spAutoFit/>
          </a:bodyPr>
          <a:lstStyle/>
          <a:p>
            <a:pPr marL="12700" marR="5080">
              <a:lnSpc>
                <a:spcPct val="102600"/>
              </a:lnSpc>
              <a:spcBef>
                <a:spcPts val="55"/>
              </a:spcBef>
            </a:pPr>
            <a:r>
              <a:rPr dirty="0">
                <a:latin typeface="+mn-lt"/>
              </a:rPr>
              <a:t>Almond and Verba conceptualized </a:t>
            </a:r>
            <a:r>
              <a:rPr dirty="0">
                <a:solidFill>
                  <a:srgbClr val="00B0F0"/>
                </a:solidFill>
                <a:latin typeface="+mn-lt"/>
              </a:rPr>
              <a:t>civic culture </a:t>
            </a:r>
            <a:r>
              <a:rPr dirty="0">
                <a:latin typeface="+mn-lt"/>
              </a:rPr>
              <a:t>as a shared cluster  of attitudes that included things like a high level of interpersonal  trust, a preference for gradual societal change, a high level of  support for the existing political system, and high levels of life  satisfaction.</a:t>
            </a:r>
          </a:p>
        </p:txBody>
      </p:sp>
      <p:sp>
        <p:nvSpPr>
          <p:cNvPr id="3" name="object 3"/>
          <p:cNvSpPr txBox="1"/>
          <p:nvPr/>
        </p:nvSpPr>
        <p:spPr>
          <a:xfrm>
            <a:off x="347294" y="1941498"/>
            <a:ext cx="3912870" cy="349391"/>
          </a:xfrm>
          <a:prstGeom prst="rect">
            <a:avLst/>
          </a:prstGeom>
        </p:spPr>
        <p:txBody>
          <a:bodyPr vert="horz" wrap="square" lIns="0" tIns="6985" rIns="0" bIns="0" rtlCol="0">
            <a:spAutoFit/>
          </a:bodyPr>
          <a:lstStyle/>
          <a:p>
            <a:pPr marL="12700" marR="5080">
              <a:lnSpc>
                <a:spcPct val="102600"/>
              </a:lnSpc>
              <a:spcBef>
                <a:spcPts val="55"/>
              </a:spcBef>
            </a:pPr>
            <a:r>
              <a:rPr sz="1100" dirty="0">
                <a:solidFill>
                  <a:srgbClr val="00B0F0"/>
                </a:solidFill>
                <a:cs typeface="Tahoma"/>
              </a:rPr>
              <a:t>They claimed that countries with a civic culture were more likely to  become and stay democratic.</a:t>
            </a:r>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4" y="870050"/>
            <a:ext cx="3858260" cy="1174115"/>
          </a:xfrm>
          <a:prstGeom prst="rect">
            <a:avLst/>
          </a:prstGeom>
        </p:spPr>
        <p:txBody>
          <a:bodyPr vert="horz" wrap="square" lIns="0" tIns="6985" rIns="0" bIns="0" rtlCol="0">
            <a:spAutoFit/>
          </a:bodyPr>
          <a:lstStyle/>
          <a:p>
            <a:pPr marL="12700" marR="5080">
              <a:lnSpc>
                <a:spcPct val="102600"/>
              </a:lnSpc>
              <a:spcBef>
                <a:spcPts val="55"/>
              </a:spcBef>
            </a:pPr>
            <a:r>
              <a:rPr sz="1100" dirty="0">
                <a:solidFill>
                  <a:srgbClr val="00B0F0"/>
                </a:solidFill>
                <a:cs typeface="Tahoma"/>
              </a:rPr>
              <a:t>Inglehart and Welzel </a:t>
            </a:r>
            <a:r>
              <a:rPr sz="1100" dirty="0">
                <a:cs typeface="Tahoma"/>
              </a:rPr>
              <a:t>claim that there are two major dimensions of  cross-cultural variation in the world today:</a:t>
            </a:r>
          </a:p>
          <a:p>
            <a:pPr>
              <a:lnSpc>
                <a:spcPct val="100000"/>
              </a:lnSpc>
            </a:pPr>
            <a:endParaRPr sz="1450" dirty="0">
              <a:cs typeface="Tahoma"/>
            </a:endParaRPr>
          </a:p>
          <a:p>
            <a:pPr marL="289560" indent="-177800">
              <a:lnSpc>
                <a:spcPct val="100000"/>
              </a:lnSpc>
              <a:buClr>
                <a:srgbClr val="000000"/>
              </a:buClr>
              <a:buAutoNum type="arabicPeriod"/>
              <a:tabLst>
                <a:tab pos="290195" algn="l"/>
              </a:tabLst>
            </a:pPr>
            <a:r>
              <a:rPr sz="1100" dirty="0">
                <a:solidFill>
                  <a:srgbClr val="00B0F0"/>
                </a:solidFill>
                <a:cs typeface="Tahoma"/>
              </a:rPr>
              <a:t>Traditional values </a:t>
            </a:r>
            <a:r>
              <a:rPr sz="1100" dirty="0">
                <a:cs typeface="Tahoma"/>
              </a:rPr>
              <a:t>versus </a:t>
            </a:r>
            <a:r>
              <a:rPr sz="1100" dirty="0">
                <a:solidFill>
                  <a:srgbClr val="00B0F0"/>
                </a:solidFill>
                <a:cs typeface="Tahoma"/>
              </a:rPr>
              <a:t>secular-rational values</a:t>
            </a:r>
          </a:p>
          <a:p>
            <a:pPr>
              <a:lnSpc>
                <a:spcPct val="100000"/>
              </a:lnSpc>
              <a:spcBef>
                <a:spcPts val="55"/>
              </a:spcBef>
              <a:buFont typeface="Tahoma"/>
              <a:buAutoNum type="arabicPeriod"/>
            </a:pPr>
            <a:endParaRPr sz="1600" dirty="0">
              <a:cs typeface="Tahoma"/>
            </a:endParaRPr>
          </a:p>
          <a:p>
            <a:pPr marL="289560" indent="-177800">
              <a:lnSpc>
                <a:spcPct val="100000"/>
              </a:lnSpc>
              <a:buClr>
                <a:srgbClr val="000000"/>
              </a:buClr>
              <a:buAutoNum type="arabicPeriod"/>
              <a:tabLst>
                <a:tab pos="290195" algn="l"/>
              </a:tabLst>
            </a:pPr>
            <a:r>
              <a:rPr sz="1100" dirty="0">
                <a:solidFill>
                  <a:srgbClr val="00B0F0"/>
                </a:solidFill>
                <a:cs typeface="Tahoma"/>
              </a:rPr>
              <a:t>Survival values </a:t>
            </a:r>
            <a:r>
              <a:rPr sz="1100" dirty="0">
                <a:cs typeface="Tahoma"/>
              </a:rPr>
              <a:t>versus </a:t>
            </a:r>
            <a:r>
              <a:rPr sz="1100" dirty="0">
                <a:solidFill>
                  <a:srgbClr val="00B0F0"/>
                </a:solidFill>
                <a:cs typeface="Tahoma"/>
              </a:rPr>
              <a:t>self-expression values</a:t>
            </a:r>
          </a:p>
        </p:txBody>
      </p:sp>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5694" y="352220"/>
            <a:ext cx="3984625" cy="2474716"/>
          </a:xfrm>
          <a:prstGeom prst="rect">
            <a:avLst/>
          </a:prstGeom>
        </p:spPr>
        <p:txBody>
          <a:bodyPr vert="horz" wrap="square" lIns="0" tIns="11430" rIns="0" bIns="0" rtlCol="0">
            <a:spAutoFit/>
          </a:bodyPr>
          <a:lstStyle/>
          <a:p>
            <a:pPr marL="114300">
              <a:lnSpc>
                <a:spcPct val="100000"/>
              </a:lnSpc>
              <a:spcBef>
                <a:spcPts val="90"/>
              </a:spcBef>
            </a:pPr>
            <a:r>
              <a:rPr sz="1100" dirty="0">
                <a:solidFill>
                  <a:srgbClr val="00B0F0"/>
                </a:solidFill>
                <a:cs typeface="Tahoma"/>
              </a:rPr>
              <a:t>Traditional values</a:t>
            </a:r>
          </a:p>
          <a:p>
            <a:pPr>
              <a:lnSpc>
                <a:spcPct val="100000"/>
              </a:lnSpc>
            </a:pPr>
            <a:endParaRPr sz="1450" dirty="0">
              <a:cs typeface="Tahoma"/>
            </a:endParaRPr>
          </a:p>
          <a:p>
            <a:pPr marL="391160" indent="-139065">
              <a:lnSpc>
                <a:spcPct val="100000"/>
              </a:lnSpc>
              <a:buFont typeface="Arial"/>
              <a:buChar char="•"/>
              <a:tabLst>
                <a:tab pos="391795" algn="l"/>
              </a:tabLst>
            </a:pPr>
            <a:r>
              <a:rPr sz="1100" dirty="0">
                <a:cs typeface="Tahoma"/>
              </a:rPr>
              <a:t>Religion, traditional family roles, and deference to authority.</a:t>
            </a:r>
          </a:p>
          <a:p>
            <a:pPr marL="391160" marR="160655" indent="-139065">
              <a:lnSpc>
                <a:spcPct val="102600"/>
              </a:lnSpc>
              <a:spcBef>
                <a:spcPts val="300"/>
              </a:spcBef>
              <a:buFont typeface="Arial"/>
              <a:buChar char="•"/>
              <a:tabLst>
                <a:tab pos="391795" algn="l"/>
              </a:tabLst>
            </a:pPr>
            <a:r>
              <a:rPr sz="1100" dirty="0">
                <a:cs typeface="Tahoma"/>
              </a:rPr>
              <a:t>National pride and rejection of divorce, euthanasia, suicide,  and abortion.</a:t>
            </a:r>
          </a:p>
          <a:p>
            <a:pPr>
              <a:lnSpc>
                <a:spcPct val="100000"/>
              </a:lnSpc>
              <a:buFont typeface="Arial"/>
              <a:buChar char="•"/>
            </a:pPr>
            <a:endParaRPr sz="1100" dirty="0">
              <a:solidFill>
                <a:srgbClr val="00B0F0"/>
              </a:solidFill>
              <a:cs typeface="Tahoma"/>
            </a:endParaRPr>
          </a:p>
          <a:p>
            <a:pPr>
              <a:lnSpc>
                <a:spcPct val="100000"/>
              </a:lnSpc>
              <a:spcBef>
                <a:spcPts val="30"/>
              </a:spcBef>
              <a:buFont typeface="Arial"/>
              <a:buChar char="•"/>
            </a:pPr>
            <a:endParaRPr sz="1500" dirty="0">
              <a:solidFill>
                <a:srgbClr val="00B0F0"/>
              </a:solidFill>
              <a:cs typeface="Tahoma"/>
            </a:endParaRPr>
          </a:p>
          <a:p>
            <a:pPr marL="114300">
              <a:lnSpc>
                <a:spcPct val="100000"/>
              </a:lnSpc>
            </a:pPr>
            <a:r>
              <a:rPr sz="1100" dirty="0">
                <a:solidFill>
                  <a:srgbClr val="00B0F0"/>
                </a:solidFill>
                <a:cs typeface="Tahoma"/>
              </a:rPr>
              <a:t>Secular-rational values</a:t>
            </a:r>
          </a:p>
          <a:p>
            <a:pPr>
              <a:lnSpc>
                <a:spcPct val="100000"/>
              </a:lnSpc>
              <a:spcBef>
                <a:spcPts val="25"/>
              </a:spcBef>
            </a:pPr>
            <a:endParaRPr sz="1400" dirty="0">
              <a:cs typeface="Tahoma"/>
            </a:endParaRPr>
          </a:p>
          <a:p>
            <a:pPr marL="391160" marR="447040" indent="-139065">
              <a:lnSpc>
                <a:spcPct val="102600"/>
              </a:lnSpc>
              <a:buFont typeface="Arial"/>
              <a:buChar char="•"/>
              <a:tabLst>
                <a:tab pos="391795" algn="l"/>
              </a:tabLst>
            </a:pPr>
            <a:r>
              <a:rPr sz="1100" dirty="0">
                <a:cs typeface="Tahoma"/>
              </a:rPr>
              <a:t>Less emphasis on religion, traditional family roles, and  deference to authority.</a:t>
            </a:r>
          </a:p>
          <a:p>
            <a:pPr marL="391160" marR="342265" indent="-139065">
              <a:lnSpc>
                <a:spcPct val="102600"/>
              </a:lnSpc>
              <a:spcBef>
                <a:spcPts val="300"/>
              </a:spcBef>
              <a:buFont typeface="Arial"/>
              <a:buChar char="•"/>
              <a:tabLst>
                <a:tab pos="391795" algn="l"/>
              </a:tabLst>
            </a:pPr>
            <a:r>
              <a:rPr sz="1100" dirty="0">
                <a:cs typeface="Tahoma"/>
              </a:rPr>
              <a:t>Cosmopolitan and more support for divorce, euthanasia,  suicide, and abortion.</a:t>
            </a:r>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5694" y="279538"/>
            <a:ext cx="4052570" cy="2650490"/>
          </a:xfrm>
          <a:prstGeom prst="rect">
            <a:avLst/>
          </a:prstGeom>
        </p:spPr>
        <p:txBody>
          <a:bodyPr vert="horz" wrap="square" lIns="0" tIns="11430" rIns="0" bIns="0" rtlCol="0">
            <a:spAutoFit/>
          </a:bodyPr>
          <a:lstStyle/>
          <a:p>
            <a:pPr marL="114300">
              <a:lnSpc>
                <a:spcPct val="100000"/>
              </a:lnSpc>
              <a:spcBef>
                <a:spcPts val="90"/>
              </a:spcBef>
            </a:pPr>
            <a:r>
              <a:rPr sz="1100" dirty="0">
                <a:solidFill>
                  <a:srgbClr val="00B0F0"/>
                </a:solidFill>
                <a:cs typeface="Tahoma"/>
              </a:rPr>
              <a:t>Survival values</a:t>
            </a:r>
          </a:p>
          <a:p>
            <a:pPr>
              <a:lnSpc>
                <a:spcPct val="100000"/>
              </a:lnSpc>
            </a:pPr>
            <a:endParaRPr sz="1450" dirty="0">
              <a:cs typeface="Tahoma"/>
            </a:endParaRPr>
          </a:p>
          <a:p>
            <a:pPr marL="391160" indent="-139065">
              <a:lnSpc>
                <a:spcPct val="100000"/>
              </a:lnSpc>
              <a:buFont typeface="Arial"/>
              <a:buChar char="•"/>
              <a:tabLst>
                <a:tab pos="391795" algn="l"/>
              </a:tabLst>
            </a:pPr>
            <a:r>
              <a:rPr sz="1100" dirty="0">
                <a:cs typeface="Tahoma"/>
              </a:rPr>
              <a:t>Emphasis on physical and economic security.</a:t>
            </a:r>
          </a:p>
          <a:p>
            <a:pPr marL="391160" marR="151765" indent="-139065">
              <a:lnSpc>
                <a:spcPct val="102600"/>
              </a:lnSpc>
              <a:spcBef>
                <a:spcPts val="300"/>
              </a:spcBef>
              <a:buFont typeface="Arial"/>
              <a:buChar char="•"/>
              <a:tabLst>
                <a:tab pos="391795" algn="l"/>
              </a:tabLst>
            </a:pPr>
            <a:r>
              <a:rPr sz="1100" dirty="0">
                <a:cs typeface="Tahoma"/>
              </a:rPr>
              <a:t>Ethnocentric world view and low levels of interpersonal trust  and tolerance.</a:t>
            </a:r>
          </a:p>
          <a:p>
            <a:pPr>
              <a:lnSpc>
                <a:spcPct val="100000"/>
              </a:lnSpc>
              <a:buFont typeface="Arial"/>
              <a:buChar char="•"/>
            </a:pPr>
            <a:endParaRPr sz="1100" dirty="0">
              <a:cs typeface="Tahoma"/>
            </a:endParaRPr>
          </a:p>
          <a:p>
            <a:pPr>
              <a:lnSpc>
                <a:spcPct val="100000"/>
              </a:lnSpc>
              <a:spcBef>
                <a:spcPts val="30"/>
              </a:spcBef>
              <a:buFont typeface="Arial"/>
              <a:buChar char="•"/>
            </a:pPr>
            <a:endParaRPr sz="1500" dirty="0">
              <a:cs typeface="Tahoma"/>
            </a:endParaRPr>
          </a:p>
          <a:p>
            <a:pPr marL="114300">
              <a:lnSpc>
                <a:spcPct val="100000"/>
              </a:lnSpc>
            </a:pPr>
            <a:r>
              <a:rPr sz="1100" dirty="0">
                <a:solidFill>
                  <a:srgbClr val="00B0F0"/>
                </a:solidFill>
                <a:cs typeface="Tahoma"/>
              </a:rPr>
              <a:t>Self-expression values</a:t>
            </a:r>
          </a:p>
          <a:p>
            <a:pPr>
              <a:lnSpc>
                <a:spcPct val="100000"/>
              </a:lnSpc>
              <a:spcBef>
                <a:spcPts val="25"/>
              </a:spcBef>
            </a:pPr>
            <a:endParaRPr sz="1400" dirty="0">
              <a:cs typeface="Tahoma"/>
            </a:endParaRPr>
          </a:p>
          <a:p>
            <a:pPr marL="391160" marR="43180" indent="-139065">
              <a:lnSpc>
                <a:spcPct val="102600"/>
              </a:lnSpc>
              <a:buFont typeface="Arial"/>
              <a:buChar char="•"/>
              <a:tabLst>
                <a:tab pos="391795" algn="l"/>
              </a:tabLst>
            </a:pPr>
            <a:r>
              <a:rPr sz="1100" dirty="0">
                <a:cs typeface="Tahoma"/>
              </a:rPr>
              <a:t>Emphasis on gender, racial, and sexual equality;  environmental protection; tolerance of diversity; civic activism;  and life satisfaction.</a:t>
            </a:r>
          </a:p>
          <a:p>
            <a:pPr marL="391160" marR="144780" indent="-139065">
              <a:lnSpc>
                <a:spcPct val="102600"/>
              </a:lnSpc>
              <a:spcBef>
                <a:spcPts val="300"/>
              </a:spcBef>
              <a:buFont typeface="Arial"/>
              <a:buChar char="•"/>
              <a:tabLst>
                <a:tab pos="391795" algn="l"/>
              </a:tabLst>
            </a:pPr>
            <a:r>
              <a:rPr sz="1100" dirty="0">
                <a:cs typeface="Tahoma"/>
              </a:rPr>
              <a:t>High levels of interpersonal trust and desire for a greater say  in how political and economic decisions are made.</a:t>
            </a: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8770" y="82502"/>
            <a:ext cx="4392560" cy="3295745"/>
          </a:xfrm>
          <a:prstGeom prst="rect">
            <a:avLst/>
          </a:prstGeom>
        </p:spPr>
      </p:pic>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4" y="1278101"/>
            <a:ext cx="2965450" cy="180819"/>
          </a:xfrm>
          <a:prstGeom prst="rect">
            <a:avLst/>
          </a:prstGeom>
        </p:spPr>
        <p:txBody>
          <a:bodyPr vert="horz" wrap="square" lIns="0" tIns="11430" rIns="0" bIns="0" rtlCol="0">
            <a:spAutoFit/>
          </a:bodyPr>
          <a:lstStyle/>
          <a:p>
            <a:pPr marL="12700">
              <a:lnSpc>
                <a:spcPct val="100000"/>
              </a:lnSpc>
              <a:spcBef>
                <a:spcPts val="90"/>
              </a:spcBef>
            </a:pPr>
            <a:r>
              <a:rPr sz="1100" dirty="0">
                <a:solidFill>
                  <a:srgbClr val="00B0F0"/>
                </a:solidFill>
                <a:cs typeface="Tahoma"/>
              </a:rPr>
              <a:t>Are certain cultures incompatible with democracy?</a:t>
            </a:r>
          </a:p>
        </p:txBody>
      </p:sp>
    </p:spTree>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858785"/>
            <a:ext cx="3615054" cy="708025"/>
          </a:xfrm>
          <a:prstGeom prst="rect">
            <a:avLst/>
          </a:prstGeom>
        </p:spPr>
        <p:txBody>
          <a:bodyPr vert="horz" wrap="square" lIns="0" tIns="6985" rIns="0" bIns="0" rtlCol="0">
            <a:spAutoFit/>
          </a:bodyPr>
          <a:lstStyle/>
          <a:p>
            <a:pPr marL="12700" marR="5080">
              <a:lnSpc>
                <a:spcPct val="102600"/>
              </a:lnSpc>
              <a:spcBef>
                <a:spcPts val="55"/>
              </a:spcBef>
            </a:pPr>
            <a:r>
              <a:rPr dirty="0">
                <a:latin typeface="+mn-lt"/>
              </a:rPr>
              <a:t>Inglehart and Welzel find that cultures with high levels of  traditional or survival values tend to be dictatorships and that  cultures with high levels of secular-rational and self-expression  values tend to be democracies.</a:t>
            </a:r>
          </a:p>
        </p:txBody>
      </p:sp>
      <p:sp>
        <p:nvSpPr>
          <p:cNvPr id="3" name="object 3"/>
          <p:cNvSpPr txBox="1"/>
          <p:nvPr/>
        </p:nvSpPr>
        <p:spPr>
          <a:xfrm>
            <a:off x="347294" y="1907081"/>
            <a:ext cx="3328670" cy="180819"/>
          </a:xfrm>
          <a:prstGeom prst="rect">
            <a:avLst/>
          </a:prstGeom>
        </p:spPr>
        <p:txBody>
          <a:bodyPr vert="horz" wrap="square" lIns="0" tIns="11430" rIns="0" bIns="0" rtlCol="0">
            <a:spAutoFit/>
          </a:bodyPr>
          <a:lstStyle/>
          <a:p>
            <a:pPr marL="12700">
              <a:lnSpc>
                <a:spcPct val="100000"/>
              </a:lnSpc>
              <a:spcBef>
                <a:spcPts val="90"/>
              </a:spcBef>
            </a:pPr>
            <a:r>
              <a:rPr sz="1100" dirty="0">
                <a:solidFill>
                  <a:srgbClr val="00B0F0"/>
                </a:solidFill>
                <a:cs typeface="Tahoma"/>
              </a:rPr>
              <a:t>Civic culture: Secular-rational and self-expression values?</a:t>
            </a:r>
            <a:endParaRPr sz="1100">
              <a:solidFill>
                <a:srgbClr val="00B0F0"/>
              </a:solidFill>
              <a:cs typeface="Tahoma"/>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7447" y="1225151"/>
            <a:ext cx="2785404" cy="276999"/>
          </a:xfrm>
          <a:prstGeom prst="rect">
            <a:avLst/>
          </a:prstGeom>
        </p:spPr>
        <p:txBody>
          <a:bodyPr vert="horz" wrap="square" lIns="0" tIns="15240" rIns="0" bIns="0" rtlCol="0">
            <a:spAutoFit/>
          </a:bodyPr>
          <a:lstStyle/>
          <a:p>
            <a:pPr marL="12700" algn="ctr">
              <a:lnSpc>
                <a:spcPct val="100000"/>
              </a:lnSpc>
              <a:spcBef>
                <a:spcPts val="120"/>
              </a:spcBef>
            </a:pPr>
            <a:r>
              <a:rPr sz="1700" dirty="0">
                <a:latin typeface="Calibri" panose="020F0502020204030204" pitchFamily="34" charset="0"/>
                <a:cs typeface="Calibri" panose="020F0502020204030204" pitchFamily="34" charset="0"/>
              </a:rPr>
              <a:t>Cultural Modernization Theory</a:t>
            </a: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858785"/>
            <a:ext cx="1813560" cy="180819"/>
          </a:xfrm>
          <a:prstGeom prst="rect">
            <a:avLst/>
          </a:prstGeom>
        </p:spPr>
        <p:txBody>
          <a:bodyPr vert="horz" wrap="square" lIns="0" tIns="11430" rIns="0" bIns="0" rtlCol="0">
            <a:spAutoFit/>
          </a:bodyPr>
          <a:lstStyle/>
          <a:p>
            <a:pPr marL="12700">
              <a:lnSpc>
                <a:spcPct val="100000"/>
              </a:lnSpc>
              <a:spcBef>
                <a:spcPts val="90"/>
              </a:spcBef>
            </a:pPr>
            <a:r>
              <a:rPr dirty="0">
                <a:solidFill>
                  <a:srgbClr val="00B0F0"/>
                </a:solidFill>
                <a:latin typeface="+mn-lt"/>
              </a:rPr>
              <a:t>Cultural Modernization Theory</a:t>
            </a:r>
          </a:p>
        </p:txBody>
      </p:sp>
      <p:sp>
        <p:nvSpPr>
          <p:cNvPr id="3" name="object 3"/>
          <p:cNvSpPr txBox="1"/>
          <p:nvPr/>
        </p:nvSpPr>
        <p:spPr>
          <a:xfrm>
            <a:off x="347294" y="1390864"/>
            <a:ext cx="3914775" cy="698076"/>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Inglehart and Welzel: “socioeconomic development brings roughly  predictable cultural changes ... [and] these changes make  democracy increasingly likely to emerge where it does not yet exist,  and to become stronger and more direct where it already exists.”</a:t>
            </a:r>
            <a:endParaRPr sz="1100">
              <a:cs typeface="Tahoma"/>
            </a:endParaRPr>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4" y="725562"/>
            <a:ext cx="3767454" cy="1590051"/>
          </a:xfrm>
          <a:prstGeom prst="rect">
            <a:avLst/>
          </a:prstGeom>
        </p:spPr>
        <p:txBody>
          <a:bodyPr vert="horz" wrap="square" lIns="0" tIns="11430" rIns="0" bIns="0" rtlCol="0">
            <a:spAutoFit/>
          </a:bodyPr>
          <a:lstStyle/>
          <a:p>
            <a:pPr marL="12700">
              <a:lnSpc>
                <a:spcPct val="100000"/>
              </a:lnSpc>
              <a:spcBef>
                <a:spcPts val="90"/>
              </a:spcBef>
            </a:pPr>
            <a:r>
              <a:rPr sz="1100" dirty="0">
                <a:solidFill>
                  <a:srgbClr val="00B0F0"/>
                </a:solidFill>
                <a:cs typeface="Tahoma"/>
              </a:rPr>
              <a:t>Cultural Modernization Theory</a:t>
            </a:r>
          </a:p>
          <a:p>
            <a:pPr>
              <a:lnSpc>
                <a:spcPct val="100000"/>
              </a:lnSpc>
            </a:pPr>
            <a:endParaRPr sz="1100" dirty="0">
              <a:cs typeface="Tahoma"/>
            </a:endParaRPr>
          </a:p>
          <a:p>
            <a:pPr>
              <a:lnSpc>
                <a:spcPct val="100000"/>
              </a:lnSpc>
              <a:spcBef>
                <a:spcPts val="30"/>
              </a:spcBef>
            </a:pPr>
            <a:endParaRPr sz="1250" dirty="0">
              <a:cs typeface="Tahoma"/>
            </a:endParaRPr>
          </a:p>
          <a:p>
            <a:pPr marL="12700">
              <a:lnSpc>
                <a:spcPct val="100000"/>
              </a:lnSpc>
            </a:pPr>
            <a:r>
              <a:rPr sz="1100" dirty="0">
                <a:cs typeface="Tahoma"/>
              </a:rPr>
              <a:t>Without the necessary cultural changes, democracy is set to fail.</a:t>
            </a:r>
          </a:p>
          <a:p>
            <a:pPr>
              <a:lnSpc>
                <a:spcPct val="100000"/>
              </a:lnSpc>
            </a:pPr>
            <a:endParaRPr sz="1100" dirty="0">
              <a:cs typeface="Tahoma"/>
            </a:endParaRPr>
          </a:p>
          <a:p>
            <a:pPr>
              <a:lnSpc>
                <a:spcPct val="100000"/>
              </a:lnSpc>
            </a:pPr>
            <a:endParaRPr sz="1250" dirty="0">
              <a:cs typeface="Tahoma"/>
            </a:endParaRPr>
          </a:p>
          <a:p>
            <a:pPr marL="12700" marR="93980">
              <a:lnSpc>
                <a:spcPct val="102600"/>
              </a:lnSpc>
            </a:pPr>
            <a:r>
              <a:rPr sz="1100" dirty="0">
                <a:cs typeface="Tahoma"/>
              </a:rPr>
              <a:t>All countries will become democracies once sufficient economic  development occurs and brings about the necessary cultural  transformation.</a:t>
            </a:r>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508290"/>
            <a:ext cx="3915511" cy="488402"/>
          </a:xfrm>
          <a:prstGeom prst="rect">
            <a:avLst/>
          </a:prstGeom>
        </p:spPr>
        <p:txBody>
          <a:bodyPr vert="horz" wrap="square" lIns="0" tIns="144652" rIns="0" bIns="0" rtlCol="0">
            <a:spAutoFit/>
          </a:bodyPr>
          <a:lstStyle/>
          <a:p>
            <a:pPr marL="12700" marR="5080">
              <a:lnSpc>
                <a:spcPct val="102600"/>
              </a:lnSpc>
              <a:spcBef>
                <a:spcPts val="55"/>
              </a:spcBef>
            </a:pPr>
            <a:r>
              <a:rPr dirty="0">
                <a:latin typeface="+mn-lt"/>
              </a:rPr>
              <a:t>Economic development produces predictable cultural changes that  help the democratization process.</a:t>
            </a:r>
          </a:p>
        </p:txBody>
      </p:sp>
      <p:sp>
        <p:nvSpPr>
          <p:cNvPr id="3" name="object 3"/>
          <p:cNvSpPr txBox="1"/>
          <p:nvPr/>
        </p:nvSpPr>
        <p:spPr>
          <a:xfrm>
            <a:off x="347294" y="1350110"/>
            <a:ext cx="3710940" cy="1068070"/>
          </a:xfrm>
          <a:prstGeom prst="rect">
            <a:avLst/>
          </a:prstGeom>
        </p:spPr>
        <p:txBody>
          <a:bodyPr vert="horz" wrap="square" lIns="0" tIns="6985" rIns="0" bIns="0" rtlCol="0">
            <a:spAutoFit/>
          </a:bodyPr>
          <a:lstStyle/>
          <a:p>
            <a:pPr marL="12700" marR="296545">
              <a:lnSpc>
                <a:spcPct val="102600"/>
              </a:lnSpc>
              <a:spcBef>
                <a:spcPts val="55"/>
              </a:spcBef>
            </a:pPr>
            <a:r>
              <a:rPr sz="1100" dirty="0">
                <a:cs typeface="Tahoma"/>
              </a:rPr>
              <a:t>The </a:t>
            </a:r>
            <a:r>
              <a:rPr sz="1100" dirty="0">
                <a:solidFill>
                  <a:srgbClr val="00B0F0"/>
                </a:solidFill>
                <a:cs typeface="Tahoma"/>
              </a:rPr>
              <a:t>industrialization phase </a:t>
            </a:r>
            <a:r>
              <a:rPr sz="1100" dirty="0">
                <a:cs typeface="Tahoma"/>
              </a:rPr>
              <a:t>sees countries move away from  traditional values to secular-rational values.</a:t>
            </a:r>
          </a:p>
          <a:p>
            <a:pPr>
              <a:lnSpc>
                <a:spcPct val="100000"/>
              </a:lnSpc>
            </a:pPr>
            <a:endParaRPr sz="1100" dirty="0">
              <a:cs typeface="Tahoma"/>
            </a:endParaRPr>
          </a:p>
          <a:p>
            <a:pPr>
              <a:lnSpc>
                <a:spcPct val="100000"/>
              </a:lnSpc>
              <a:spcBef>
                <a:spcPts val="55"/>
              </a:spcBef>
            </a:pPr>
            <a:endParaRPr sz="1200" dirty="0">
              <a:cs typeface="Tahoma"/>
            </a:endParaRPr>
          </a:p>
          <a:p>
            <a:pPr marL="12700" marR="5080">
              <a:lnSpc>
                <a:spcPct val="102699"/>
              </a:lnSpc>
              <a:spcBef>
                <a:spcPts val="5"/>
              </a:spcBef>
            </a:pPr>
            <a:r>
              <a:rPr sz="1100" dirty="0">
                <a:cs typeface="Tahoma"/>
              </a:rPr>
              <a:t>The </a:t>
            </a:r>
            <a:r>
              <a:rPr sz="1100" dirty="0">
                <a:solidFill>
                  <a:srgbClr val="00B0F0"/>
                </a:solidFill>
                <a:cs typeface="Tahoma"/>
              </a:rPr>
              <a:t>post-industrialization phase </a:t>
            </a:r>
            <a:r>
              <a:rPr sz="1100" dirty="0">
                <a:cs typeface="Tahoma"/>
              </a:rPr>
              <a:t>sees countries move away from  survival values to self-expression values.</a:t>
            </a:r>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72527"/>
            <a:ext cx="1700530" cy="232756"/>
          </a:xfrm>
          <a:prstGeom prst="rect">
            <a:avLst/>
          </a:prstGeom>
        </p:spPr>
        <p:txBody>
          <a:bodyPr vert="horz" wrap="square" lIns="0" tIns="17145" rIns="0" bIns="0" rtlCol="0">
            <a:spAutoFit/>
          </a:bodyPr>
          <a:lstStyle/>
          <a:p>
            <a:pPr marL="12700">
              <a:lnSpc>
                <a:spcPct val="100000"/>
              </a:lnSpc>
              <a:spcBef>
                <a:spcPts val="135"/>
              </a:spcBef>
            </a:pPr>
            <a:r>
              <a:rPr sz="1400" dirty="0">
                <a:latin typeface="+mn-lt"/>
              </a:rPr>
              <a:t>Industrialization Phase</a:t>
            </a:r>
            <a:endParaRPr sz="1400">
              <a:latin typeface="+mn-lt"/>
            </a:endParaRPr>
          </a:p>
        </p:txBody>
      </p:sp>
      <p:sp>
        <p:nvSpPr>
          <p:cNvPr id="3" name="object 3"/>
          <p:cNvSpPr txBox="1"/>
          <p:nvPr/>
        </p:nvSpPr>
        <p:spPr>
          <a:xfrm>
            <a:off x="334594" y="692466"/>
            <a:ext cx="3146425" cy="2027478"/>
          </a:xfrm>
          <a:prstGeom prst="rect">
            <a:avLst/>
          </a:prstGeom>
        </p:spPr>
        <p:txBody>
          <a:bodyPr vert="horz" wrap="square" lIns="0" tIns="11430" rIns="0" bIns="0" rtlCol="0">
            <a:spAutoFit/>
          </a:bodyPr>
          <a:lstStyle/>
          <a:p>
            <a:pPr marL="25400">
              <a:lnSpc>
                <a:spcPct val="100000"/>
              </a:lnSpc>
              <a:spcBef>
                <a:spcPts val="90"/>
              </a:spcBef>
            </a:pPr>
            <a:r>
              <a:rPr sz="1100" dirty="0">
                <a:solidFill>
                  <a:srgbClr val="00B0F0"/>
                </a:solidFill>
                <a:cs typeface="Tahoma"/>
              </a:rPr>
              <a:t>Pre-Industrial World</a:t>
            </a:r>
          </a:p>
          <a:p>
            <a:pPr>
              <a:lnSpc>
                <a:spcPct val="100000"/>
              </a:lnSpc>
            </a:pPr>
            <a:endParaRPr sz="1450" dirty="0">
              <a:cs typeface="Tahoma"/>
            </a:endParaRPr>
          </a:p>
          <a:p>
            <a:pPr marL="302260" indent="-139065">
              <a:lnSpc>
                <a:spcPct val="100000"/>
              </a:lnSpc>
              <a:buFont typeface="Arial"/>
              <a:buChar char="•"/>
              <a:tabLst>
                <a:tab pos="302895" algn="l"/>
              </a:tabLst>
            </a:pPr>
            <a:r>
              <a:rPr sz="1100" dirty="0">
                <a:cs typeface="Tahoma"/>
              </a:rPr>
              <a:t>Labor-intensive agriculture.</a:t>
            </a:r>
          </a:p>
          <a:p>
            <a:pPr marL="302260" indent="-139065">
              <a:lnSpc>
                <a:spcPct val="100000"/>
              </a:lnSpc>
              <a:spcBef>
                <a:spcPts val="335"/>
              </a:spcBef>
              <a:buFont typeface="Arial"/>
              <a:buChar char="•"/>
              <a:tabLst>
                <a:tab pos="302895" algn="l"/>
              </a:tabLst>
            </a:pPr>
            <a:r>
              <a:rPr sz="1100" dirty="0">
                <a:cs typeface="Tahoma"/>
              </a:rPr>
              <a:t>High religiosity.</a:t>
            </a:r>
          </a:p>
          <a:p>
            <a:pPr marL="302260" indent="-139065">
              <a:lnSpc>
                <a:spcPct val="100000"/>
              </a:lnSpc>
              <a:spcBef>
                <a:spcPts val="334"/>
              </a:spcBef>
              <a:buFont typeface="Arial"/>
              <a:buChar char="•"/>
              <a:tabLst>
                <a:tab pos="302895" algn="l"/>
              </a:tabLst>
            </a:pPr>
            <a:r>
              <a:rPr sz="1100" dirty="0">
                <a:cs typeface="Tahoma"/>
              </a:rPr>
              <a:t>Low life expectancy and high child mortality.</a:t>
            </a:r>
          </a:p>
          <a:p>
            <a:pPr marL="302260" indent="-139065">
              <a:lnSpc>
                <a:spcPct val="100000"/>
              </a:lnSpc>
              <a:spcBef>
                <a:spcPts val="330"/>
              </a:spcBef>
              <a:buFont typeface="Arial"/>
              <a:buChar char="•"/>
              <a:tabLst>
                <a:tab pos="302895" algn="l"/>
              </a:tabLst>
            </a:pPr>
            <a:r>
              <a:rPr sz="1100" dirty="0">
                <a:cs typeface="Tahoma"/>
              </a:rPr>
              <a:t>High fertility and limited life options for women.</a:t>
            </a:r>
          </a:p>
          <a:p>
            <a:pPr marL="302260" indent="-139065">
              <a:lnSpc>
                <a:spcPct val="100000"/>
              </a:lnSpc>
              <a:spcBef>
                <a:spcPts val="335"/>
              </a:spcBef>
              <a:buFont typeface="Arial"/>
              <a:buChar char="•"/>
              <a:tabLst>
                <a:tab pos="302895" algn="l"/>
              </a:tabLst>
            </a:pPr>
            <a:r>
              <a:rPr sz="1100" dirty="0">
                <a:cs typeface="Tahoma"/>
              </a:rPr>
              <a:t>Low education.</a:t>
            </a:r>
          </a:p>
          <a:p>
            <a:pPr marL="302260" indent="-139065">
              <a:lnSpc>
                <a:spcPct val="100000"/>
              </a:lnSpc>
              <a:spcBef>
                <a:spcPts val="335"/>
              </a:spcBef>
              <a:buFont typeface="Arial"/>
              <a:buChar char="•"/>
              <a:tabLst>
                <a:tab pos="302895" algn="l"/>
              </a:tabLst>
            </a:pPr>
            <a:r>
              <a:rPr sz="1100" dirty="0">
                <a:cs typeface="Tahoma"/>
              </a:rPr>
              <a:t>High deference to authority.</a:t>
            </a:r>
          </a:p>
          <a:p>
            <a:pPr marL="302260" indent="-139065">
              <a:lnSpc>
                <a:spcPct val="100000"/>
              </a:lnSpc>
              <a:spcBef>
                <a:spcPts val="334"/>
              </a:spcBef>
              <a:buFont typeface="Arial"/>
              <a:buChar char="•"/>
              <a:tabLst>
                <a:tab pos="302895" algn="l"/>
              </a:tabLst>
            </a:pPr>
            <a:r>
              <a:rPr sz="1100" dirty="0">
                <a:cs typeface="Tahoma"/>
              </a:rPr>
              <a:t>Kinship and tradition.</a:t>
            </a:r>
          </a:p>
          <a:p>
            <a:pPr marL="302260" indent="-139065">
              <a:lnSpc>
                <a:spcPct val="100000"/>
              </a:lnSpc>
              <a:spcBef>
                <a:spcPts val="330"/>
              </a:spcBef>
              <a:buFont typeface="Arial"/>
              <a:buChar char="•"/>
              <a:tabLst>
                <a:tab pos="302895" algn="l"/>
              </a:tabLst>
            </a:pPr>
            <a:r>
              <a:rPr sz="1100" dirty="0">
                <a:cs typeface="Tahoma"/>
              </a:rPr>
              <a:t>No resources to engage in political activity.</a:t>
            </a:r>
          </a:p>
        </p:txBody>
      </p:sp>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34594" y="602829"/>
            <a:ext cx="3570656" cy="1819729"/>
          </a:xfrm>
          <a:prstGeom prst="rect">
            <a:avLst/>
          </a:prstGeom>
        </p:spPr>
        <p:txBody>
          <a:bodyPr vert="horz" wrap="square" lIns="0" tIns="11430" rIns="0" bIns="0" rtlCol="0">
            <a:spAutoFit/>
          </a:bodyPr>
          <a:lstStyle/>
          <a:p>
            <a:pPr marL="25400">
              <a:lnSpc>
                <a:spcPct val="100000"/>
              </a:lnSpc>
              <a:spcBef>
                <a:spcPts val="90"/>
              </a:spcBef>
            </a:pPr>
            <a:r>
              <a:rPr sz="1100" dirty="0">
                <a:solidFill>
                  <a:srgbClr val="00B0F0"/>
                </a:solidFill>
                <a:cs typeface="Tahoma"/>
              </a:rPr>
              <a:t>Industrialization</a:t>
            </a:r>
          </a:p>
          <a:p>
            <a:pPr>
              <a:lnSpc>
                <a:spcPct val="100000"/>
              </a:lnSpc>
            </a:pPr>
            <a:endParaRPr sz="1450" dirty="0">
              <a:cs typeface="Tahoma"/>
            </a:endParaRPr>
          </a:p>
          <a:p>
            <a:pPr marL="302260" indent="-139065">
              <a:lnSpc>
                <a:spcPct val="100000"/>
              </a:lnSpc>
              <a:buFont typeface="Arial"/>
              <a:buChar char="•"/>
              <a:tabLst>
                <a:tab pos="302895" algn="l"/>
              </a:tabLst>
            </a:pPr>
            <a:r>
              <a:rPr sz="1100" dirty="0">
                <a:cs typeface="Tahoma"/>
              </a:rPr>
              <a:t>Growth in science.</a:t>
            </a:r>
          </a:p>
          <a:p>
            <a:pPr marL="302260" indent="-139065">
              <a:lnSpc>
                <a:spcPct val="100000"/>
              </a:lnSpc>
              <a:spcBef>
                <a:spcPts val="335"/>
              </a:spcBef>
              <a:buFont typeface="Arial"/>
              <a:buChar char="•"/>
              <a:tabLst>
                <a:tab pos="302895" algn="l"/>
              </a:tabLst>
            </a:pPr>
            <a:r>
              <a:rPr sz="1100" dirty="0">
                <a:cs typeface="Tahoma"/>
              </a:rPr>
              <a:t>Decline in religion.</a:t>
            </a:r>
          </a:p>
          <a:p>
            <a:pPr marL="302260" indent="-139065">
              <a:lnSpc>
                <a:spcPct val="100000"/>
              </a:lnSpc>
              <a:spcBef>
                <a:spcPts val="334"/>
              </a:spcBef>
              <a:buFont typeface="Arial"/>
              <a:buChar char="•"/>
              <a:tabLst>
                <a:tab pos="302895" algn="l"/>
              </a:tabLst>
            </a:pPr>
            <a:r>
              <a:rPr sz="1100" dirty="0">
                <a:cs typeface="Tahoma"/>
              </a:rPr>
              <a:t>Bureaucracy and legal systems.</a:t>
            </a:r>
          </a:p>
          <a:p>
            <a:pPr marL="302260" indent="-139065">
              <a:lnSpc>
                <a:spcPct val="100000"/>
              </a:lnSpc>
              <a:spcBef>
                <a:spcPts val="330"/>
              </a:spcBef>
              <a:buFont typeface="Arial"/>
              <a:buChar char="•"/>
              <a:tabLst>
                <a:tab pos="302895" algn="l"/>
              </a:tabLst>
            </a:pPr>
            <a:r>
              <a:rPr sz="1100" dirty="0">
                <a:cs typeface="Tahoma"/>
              </a:rPr>
              <a:t>Mass education and increase in human capital.</a:t>
            </a:r>
          </a:p>
          <a:p>
            <a:pPr marL="302260" indent="-139065">
              <a:lnSpc>
                <a:spcPct val="100000"/>
              </a:lnSpc>
              <a:spcBef>
                <a:spcPts val="335"/>
              </a:spcBef>
              <a:buFont typeface="Arial"/>
              <a:buChar char="•"/>
              <a:tabLst>
                <a:tab pos="302895" algn="l"/>
              </a:tabLst>
            </a:pPr>
            <a:r>
              <a:rPr sz="1100" dirty="0">
                <a:cs typeface="Tahoma"/>
              </a:rPr>
              <a:t>Reduction in child labor.</a:t>
            </a:r>
          </a:p>
          <a:p>
            <a:pPr marL="302260" indent="-139065">
              <a:lnSpc>
                <a:spcPct val="100000"/>
              </a:lnSpc>
              <a:spcBef>
                <a:spcPts val="335"/>
              </a:spcBef>
              <a:buFont typeface="Arial"/>
              <a:buChar char="•"/>
              <a:tabLst>
                <a:tab pos="302895" algn="l"/>
              </a:tabLst>
            </a:pPr>
            <a:r>
              <a:rPr sz="1100" dirty="0">
                <a:cs typeface="Tahoma"/>
              </a:rPr>
              <a:t>Lower fertility rates.</a:t>
            </a:r>
          </a:p>
          <a:p>
            <a:pPr marL="302260" indent="-139065">
              <a:lnSpc>
                <a:spcPct val="100000"/>
              </a:lnSpc>
              <a:spcBef>
                <a:spcPts val="334"/>
              </a:spcBef>
              <a:buFont typeface="Arial"/>
              <a:buChar char="•"/>
              <a:tabLst>
                <a:tab pos="302895" algn="l"/>
              </a:tabLst>
            </a:pPr>
            <a:r>
              <a:rPr sz="1100" dirty="0">
                <a:cs typeface="Tahoma"/>
              </a:rPr>
              <a:t>Increasing political activity.</a:t>
            </a:r>
          </a:p>
        </p:txBody>
      </p:sp>
    </p:spTree>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4" y="577124"/>
            <a:ext cx="3860165" cy="1944370"/>
          </a:xfrm>
          <a:prstGeom prst="rect">
            <a:avLst/>
          </a:prstGeom>
        </p:spPr>
        <p:txBody>
          <a:bodyPr vert="horz" wrap="square" lIns="0" tIns="11430" rIns="0" bIns="0" rtlCol="0">
            <a:spAutoFit/>
          </a:bodyPr>
          <a:lstStyle/>
          <a:p>
            <a:pPr marL="12700">
              <a:lnSpc>
                <a:spcPct val="100000"/>
              </a:lnSpc>
              <a:spcBef>
                <a:spcPts val="90"/>
              </a:spcBef>
            </a:pPr>
            <a:r>
              <a:rPr sz="1100" dirty="0">
                <a:solidFill>
                  <a:srgbClr val="00B0F0"/>
                </a:solidFill>
                <a:cs typeface="Tahoma"/>
              </a:rPr>
              <a:t>Malthusian Trap.</a:t>
            </a:r>
          </a:p>
          <a:p>
            <a:pPr>
              <a:lnSpc>
                <a:spcPct val="100000"/>
              </a:lnSpc>
            </a:pPr>
            <a:endParaRPr sz="1100" dirty="0">
              <a:cs typeface="Tahoma"/>
            </a:endParaRPr>
          </a:p>
          <a:p>
            <a:pPr>
              <a:lnSpc>
                <a:spcPct val="100000"/>
              </a:lnSpc>
              <a:spcBef>
                <a:spcPts val="60"/>
              </a:spcBef>
            </a:pPr>
            <a:endParaRPr sz="1200" dirty="0">
              <a:cs typeface="Tahoma"/>
            </a:endParaRPr>
          </a:p>
          <a:p>
            <a:pPr marL="12700" marR="5080">
              <a:lnSpc>
                <a:spcPct val="102600"/>
              </a:lnSpc>
            </a:pPr>
            <a:r>
              <a:rPr sz="1100" dirty="0">
                <a:cs typeface="Tahoma"/>
              </a:rPr>
              <a:t>Previous technological advances had led to immediate increases in  living standards.</a:t>
            </a:r>
          </a:p>
          <a:p>
            <a:pPr>
              <a:lnSpc>
                <a:spcPct val="100000"/>
              </a:lnSpc>
            </a:pPr>
            <a:endParaRPr sz="1100" dirty="0">
              <a:cs typeface="Tahoma"/>
            </a:endParaRPr>
          </a:p>
          <a:p>
            <a:pPr>
              <a:lnSpc>
                <a:spcPct val="100000"/>
              </a:lnSpc>
              <a:spcBef>
                <a:spcPts val="55"/>
              </a:spcBef>
            </a:pPr>
            <a:endParaRPr sz="1200" dirty="0">
              <a:cs typeface="Tahoma"/>
            </a:endParaRPr>
          </a:p>
          <a:p>
            <a:pPr marL="12700" marR="13970">
              <a:lnSpc>
                <a:spcPct val="102600"/>
              </a:lnSpc>
              <a:spcBef>
                <a:spcPts val="5"/>
              </a:spcBef>
            </a:pPr>
            <a:r>
              <a:rPr sz="1100" dirty="0">
                <a:cs typeface="Tahoma"/>
              </a:rPr>
              <a:t>Over time, though, increases in population size encouraged by the  new ‘surplus’ ate away at these higher living standards so that we  eventually returned to the same standard of living we had before  the technological advance.</a:t>
            </a:r>
          </a:p>
        </p:txBody>
      </p:sp>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4" y="1002790"/>
            <a:ext cx="3866515" cy="872418"/>
          </a:xfrm>
          <a:prstGeom prst="rect">
            <a:avLst/>
          </a:prstGeom>
        </p:spPr>
        <p:txBody>
          <a:bodyPr vert="horz" wrap="square" lIns="0" tIns="6985" rIns="0" bIns="0" rtlCol="0">
            <a:spAutoFit/>
          </a:bodyPr>
          <a:lstStyle/>
          <a:p>
            <a:pPr marL="12700" marR="5080">
              <a:lnSpc>
                <a:spcPct val="102600"/>
              </a:lnSpc>
              <a:spcBef>
                <a:spcPts val="55"/>
              </a:spcBef>
            </a:pPr>
            <a:r>
              <a:rPr sz="1100" dirty="0">
                <a:solidFill>
                  <a:srgbClr val="00B0F0"/>
                </a:solidFill>
                <a:cs typeface="Tahoma"/>
              </a:rPr>
              <a:t>Oded Galor: </a:t>
            </a:r>
            <a:r>
              <a:rPr sz="1100" dirty="0">
                <a:cs typeface="Tahoma"/>
              </a:rPr>
              <a:t>“prior to the Industrial Revolution, people across the  world enjoyed largely similar standards of living [at the subsistence  level] ... Despite some regional differences, income per capita and  wages for unskilled labourers in different civilisations fluctuated  within only a very narrow band for thousands of years.”</a:t>
            </a:r>
          </a:p>
        </p:txBody>
      </p:sp>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927619"/>
            <a:ext cx="3914140" cy="180819"/>
          </a:xfrm>
          <a:prstGeom prst="rect">
            <a:avLst/>
          </a:prstGeom>
        </p:spPr>
        <p:txBody>
          <a:bodyPr vert="horz" wrap="square" lIns="0" tIns="11430" rIns="0" bIns="0" rtlCol="0">
            <a:spAutoFit/>
          </a:bodyPr>
          <a:lstStyle/>
          <a:p>
            <a:pPr marL="12700">
              <a:lnSpc>
                <a:spcPct val="100000"/>
              </a:lnSpc>
              <a:spcBef>
                <a:spcPts val="90"/>
              </a:spcBef>
            </a:pPr>
            <a:r>
              <a:rPr dirty="0">
                <a:solidFill>
                  <a:srgbClr val="00B0F0"/>
                </a:solidFill>
                <a:latin typeface="+mn-lt"/>
              </a:rPr>
              <a:t>The industrial revolution marked a break with the Malthusian Trap.</a:t>
            </a:r>
          </a:p>
        </p:txBody>
      </p:sp>
      <p:sp>
        <p:nvSpPr>
          <p:cNvPr id="3" name="object 3"/>
          <p:cNvSpPr txBox="1"/>
          <p:nvPr/>
        </p:nvSpPr>
        <p:spPr>
          <a:xfrm>
            <a:off x="347294" y="1459685"/>
            <a:ext cx="3796029" cy="535940"/>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Per capita incomes have increased by a factor of fourteen around  the world since the beginning of the 19th century and life  expectancy has more than doubled.</a:t>
            </a:r>
            <a:endParaRPr sz="1100">
              <a:cs typeface="Tahoma"/>
            </a:endParaRP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4" y="743164"/>
            <a:ext cx="3703320" cy="1518285"/>
          </a:xfrm>
          <a:prstGeom prst="rect">
            <a:avLst/>
          </a:prstGeom>
        </p:spPr>
        <p:txBody>
          <a:bodyPr vert="horz" wrap="square" lIns="0" tIns="11430" rIns="0" bIns="0" rtlCol="0">
            <a:spAutoFit/>
          </a:bodyPr>
          <a:lstStyle/>
          <a:p>
            <a:pPr marL="12700">
              <a:lnSpc>
                <a:spcPct val="100000"/>
              </a:lnSpc>
              <a:spcBef>
                <a:spcPts val="90"/>
              </a:spcBef>
            </a:pPr>
            <a:r>
              <a:rPr sz="1100" dirty="0">
                <a:cs typeface="Tahoma"/>
              </a:rPr>
              <a:t>Cultural arguments generally fall into two categories:</a:t>
            </a:r>
          </a:p>
          <a:p>
            <a:pPr>
              <a:lnSpc>
                <a:spcPct val="100000"/>
              </a:lnSpc>
              <a:spcBef>
                <a:spcPts val="25"/>
              </a:spcBef>
            </a:pPr>
            <a:endParaRPr sz="1400" dirty="0">
              <a:cs typeface="Tahoma"/>
            </a:endParaRPr>
          </a:p>
          <a:p>
            <a:pPr marL="289560" marR="5080" indent="-177165">
              <a:lnSpc>
                <a:spcPct val="102600"/>
              </a:lnSpc>
              <a:buClr>
                <a:srgbClr val="000000"/>
              </a:buClr>
              <a:buAutoNum type="arabicPeriod"/>
              <a:tabLst>
                <a:tab pos="290195" algn="l"/>
              </a:tabLst>
            </a:pPr>
            <a:r>
              <a:rPr sz="1100" dirty="0">
                <a:solidFill>
                  <a:srgbClr val="00B0F0"/>
                </a:solidFill>
                <a:cs typeface="Tahoma"/>
              </a:rPr>
              <a:t>Primordialist arguments </a:t>
            </a:r>
            <a:r>
              <a:rPr sz="1100" dirty="0">
                <a:cs typeface="Tahoma"/>
              </a:rPr>
              <a:t>treat culture as something that’s  objective and inherited – something that’s been fixed since  ‘primordial’ times.</a:t>
            </a:r>
          </a:p>
          <a:p>
            <a:pPr>
              <a:lnSpc>
                <a:spcPct val="100000"/>
              </a:lnSpc>
              <a:spcBef>
                <a:spcPts val="25"/>
              </a:spcBef>
              <a:buFont typeface="Tahoma"/>
              <a:buAutoNum type="arabicPeriod"/>
            </a:pPr>
            <a:endParaRPr sz="1600" dirty="0">
              <a:cs typeface="Tahoma"/>
            </a:endParaRPr>
          </a:p>
          <a:p>
            <a:pPr marL="289560" marR="24765" indent="-177165">
              <a:lnSpc>
                <a:spcPct val="102600"/>
              </a:lnSpc>
              <a:buClr>
                <a:srgbClr val="000000"/>
              </a:buClr>
              <a:buAutoNum type="arabicPeriod"/>
              <a:tabLst>
                <a:tab pos="290195" algn="l"/>
              </a:tabLst>
            </a:pPr>
            <a:r>
              <a:rPr sz="1100" dirty="0">
                <a:solidFill>
                  <a:srgbClr val="00B0F0"/>
                </a:solidFill>
                <a:cs typeface="Tahoma"/>
              </a:rPr>
              <a:t>Constructivist arguments </a:t>
            </a:r>
            <a:r>
              <a:rPr sz="1100" dirty="0">
                <a:cs typeface="Tahoma"/>
              </a:rPr>
              <a:t>treat culture as something that’s  constructed or invented rather than inherited.</a:t>
            </a:r>
          </a:p>
        </p:txBody>
      </p:sp>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508290"/>
            <a:ext cx="3915511" cy="557897"/>
          </a:xfrm>
          <a:prstGeom prst="rect">
            <a:avLst/>
          </a:prstGeom>
        </p:spPr>
        <p:txBody>
          <a:bodyPr vert="horz" wrap="square" lIns="0" tIns="213474" rIns="0" bIns="0" rtlCol="0">
            <a:spAutoFit/>
          </a:bodyPr>
          <a:lstStyle/>
          <a:p>
            <a:pPr marL="12700" marR="5080">
              <a:lnSpc>
                <a:spcPct val="102699"/>
              </a:lnSpc>
              <a:spcBef>
                <a:spcPts val="55"/>
              </a:spcBef>
            </a:pPr>
            <a:r>
              <a:rPr dirty="0">
                <a:latin typeface="+mn-lt"/>
              </a:rPr>
              <a:t>The industrial revolution changed the quality-quantity trade-off in  family size.</a:t>
            </a:r>
          </a:p>
        </p:txBody>
      </p:sp>
      <p:sp>
        <p:nvSpPr>
          <p:cNvPr id="3" name="object 3"/>
          <p:cNvSpPr txBox="1"/>
          <p:nvPr/>
        </p:nvSpPr>
        <p:spPr>
          <a:xfrm>
            <a:off x="347294" y="1418931"/>
            <a:ext cx="3785235" cy="895985"/>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Industrialization brought significantly higher returns to education  and human capital.</a:t>
            </a:r>
          </a:p>
          <a:p>
            <a:pPr>
              <a:lnSpc>
                <a:spcPct val="100000"/>
              </a:lnSpc>
            </a:pPr>
            <a:endParaRPr sz="1100" dirty="0">
              <a:cs typeface="Tahoma"/>
            </a:endParaRPr>
          </a:p>
          <a:p>
            <a:pPr>
              <a:lnSpc>
                <a:spcPct val="100000"/>
              </a:lnSpc>
              <a:spcBef>
                <a:spcPts val="30"/>
              </a:spcBef>
            </a:pPr>
            <a:endParaRPr sz="1250" dirty="0">
              <a:cs typeface="Tahoma"/>
            </a:endParaRPr>
          </a:p>
          <a:p>
            <a:pPr marL="12700">
              <a:lnSpc>
                <a:spcPct val="100000"/>
              </a:lnSpc>
              <a:spcBef>
                <a:spcPts val="5"/>
              </a:spcBef>
            </a:pPr>
            <a:r>
              <a:rPr sz="1100" dirty="0">
                <a:cs typeface="Tahoma"/>
              </a:rPr>
              <a:t>This brought about the </a:t>
            </a:r>
            <a:r>
              <a:rPr sz="1100" dirty="0">
                <a:solidFill>
                  <a:srgbClr val="00B0F0"/>
                </a:solidFill>
                <a:cs typeface="Tahoma"/>
              </a:rPr>
              <a:t>Demographic Transition.</a:t>
            </a:r>
          </a:p>
        </p:txBody>
      </p:sp>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4" y="727467"/>
            <a:ext cx="3913504" cy="1569789"/>
          </a:xfrm>
          <a:prstGeom prst="rect">
            <a:avLst/>
          </a:prstGeom>
        </p:spPr>
        <p:txBody>
          <a:bodyPr vert="horz" wrap="square" lIns="0" tIns="6985" rIns="0" bIns="0" rtlCol="0">
            <a:spAutoFit/>
          </a:bodyPr>
          <a:lstStyle/>
          <a:p>
            <a:pPr marL="12700" marR="5080">
              <a:lnSpc>
                <a:spcPct val="102600"/>
              </a:lnSpc>
              <a:spcBef>
                <a:spcPts val="55"/>
              </a:spcBef>
            </a:pPr>
            <a:r>
              <a:rPr sz="1100" dirty="0">
                <a:solidFill>
                  <a:srgbClr val="00B0F0"/>
                </a:solidFill>
                <a:cs typeface="Tahoma"/>
              </a:rPr>
              <a:t>Oded Galor: </a:t>
            </a:r>
            <a:r>
              <a:rPr sz="1100" dirty="0">
                <a:cs typeface="Tahoma"/>
              </a:rPr>
              <a:t>the “main trend of the past two centuries has been  the transition from a world in which most people were illiterate and  indigent farmers who toiled incessantly, ate like paupers, and bore  large numbers of children only to watch nearly half of them die  before reaching adulthood, to one in which most of the world’s  population bears children they can expect to outlive them, enjoys  varied diets, entertainment and culture, works in a relatively less  perilous and strenuous environment, and benefits from significantly  higher incomes and longer lives.”</a:t>
            </a:r>
          </a:p>
        </p:txBody>
      </p:sp>
    </p:spTree>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34594" y="702029"/>
            <a:ext cx="3928745" cy="1579150"/>
          </a:xfrm>
          <a:prstGeom prst="rect">
            <a:avLst/>
          </a:prstGeom>
        </p:spPr>
        <p:txBody>
          <a:bodyPr vert="horz" wrap="square" lIns="0" tIns="6985" rIns="0" bIns="0" rtlCol="0">
            <a:spAutoFit/>
          </a:bodyPr>
          <a:lstStyle/>
          <a:p>
            <a:pPr marL="25400" marR="17780">
              <a:lnSpc>
                <a:spcPct val="102600"/>
              </a:lnSpc>
              <a:spcBef>
                <a:spcPts val="55"/>
              </a:spcBef>
            </a:pPr>
            <a:r>
              <a:rPr sz="1100" dirty="0">
                <a:solidFill>
                  <a:srgbClr val="00B0F0"/>
                </a:solidFill>
                <a:cs typeface="Tahoma"/>
              </a:rPr>
              <a:t>The Demographic Transition brought cultural and political change,  especially for women.</a:t>
            </a:r>
          </a:p>
          <a:p>
            <a:pPr>
              <a:lnSpc>
                <a:spcPct val="100000"/>
              </a:lnSpc>
            </a:pPr>
            <a:endParaRPr sz="1450" dirty="0">
              <a:cs typeface="Tahoma"/>
            </a:endParaRPr>
          </a:p>
          <a:p>
            <a:pPr marL="302260" indent="-139065">
              <a:lnSpc>
                <a:spcPct val="100000"/>
              </a:lnSpc>
              <a:buFont typeface="Arial"/>
              <a:buChar char="•"/>
              <a:tabLst>
                <a:tab pos="302895" algn="l"/>
              </a:tabLst>
            </a:pPr>
            <a:r>
              <a:rPr sz="1100" dirty="0">
                <a:cs typeface="Tahoma"/>
              </a:rPr>
              <a:t>Lower fertility rates.</a:t>
            </a:r>
          </a:p>
          <a:p>
            <a:pPr marL="302260" indent="-139065">
              <a:lnSpc>
                <a:spcPct val="100000"/>
              </a:lnSpc>
              <a:spcBef>
                <a:spcPts val="335"/>
              </a:spcBef>
              <a:buFont typeface="Arial"/>
              <a:buChar char="•"/>
              <a:tabLst>
                <a:tab pos="302895" algn="l"/>
              </a:tabLst>
            </a:pPr>
            <a:r>
              <a:rPr sz="1100" dirty="0">
                <a:cs typeface="Tahoma"/>
              </a:rPr>
              <a:t>Increase in female paid employment.</a:t>
            </a:r>
          </a:p>
          <a:p>
            <a:pPr marL="302260" indent="-139065">
              <a:lnSpc>
                <a:spcPct val="100000"/>
              </a:lnSpc>
              <a:spcBef>
                <a:spcPts val="335"/>
              </a:spcBef>
              <a:buFont typeface="Arial"/>
              <a:buChar char="•"/>
              <a:tabLst>
                <a:tab pos="302895" algn="l"/>
              </a:tabLst>
            </a:pPr>
            <a:r>
              <a:rPr sz="1100" dirty="0">
                <a:cs typeface="Tahoma"/>
              </a:rPr>
              <a:t>Rapid decrease in gender pay gap.</a:t>
            </a:r>
          </a:p>
          <a:p>
            <a:pPr marL="302260" indent="-139065">
              <a:lnSpc>
                <a:spcPct val="100000"/>
              </a:lnSpc>
              <a:spcBef>
                <a:spcPts val="330"/>
              </a:spcBef>
              <a:buFont typeface="Arial"/>
              <a:buChar char="•"/>
              <a:tabLst>
                <a:tab pos="302895" algn="l"/>
              </a:tabLst>
            </a:pPr>
            <a:r>
              <a:rPr sz="1100" dirty="0">
                <a:cs typeface="Tahoma"/>
              </a:rPr>
              <a:t>Complete reversal of gender education gap.</a:t>
            </a:r>
          </a:p>
          <a:p>
            <a:pPr marL="302260" indent="-139065">
              <a:lnSpc>
                <a:spcPct val="100000"/>
              </a:lnSpc>
              <a:spcBef>
                <a:spcPts val="335"/>
              </a:spcBef>
              <a:buFont typeface="Arial"/>
              <a:buChar char="•"/>
              <a:tabLst>
                <a:tab pos="302895" algn="l"/>
              </a:tabLst>
            </a:pPr>
            <a:r>
              <a:rPr sz="1100" dirty="0">
                <a:cs typeface="Tahoma"/>
              </a:rPr>
              <a:t>Increased demand for female inclusion in the political sphere.</a:t>
            </a:r>
          </a:p>
        </p:txBody>
      </p:sp>
    </p:spTree>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5300" y="72527"/>
            <a:ext cx="2091689" cy="232756"/>
          </a:xfrm>
          <a:prstGeom prst="rect">
            <a:avLst/>
          </a:prstGeom>
        </p:spPr>
        <p:txBody>
          <a:bodyPr vert="horz" wrap="square" lIns="0" tIns="17145" rIns="0" bIns="0" rtlCol="0">
            <a:spAutoFit/>
          </a:bodyPr>
          <a:lstStyle/>
          <a:p>
            <a:pPr marL="12700">
              <a:lnSpc>
                <a:spcPct val="100000"/>
              </a:lnSpc>
              <a:spcBef>
                <a:spcPts val="135"/>
              </a:spcBef>
            </a:pPr>
            <a:r>
              <a:rPr sz="1400" dirty="0">
                <a:cs typeface="Tahoma"/>
              </a:rPr>
              <a:t>Post-Industrialization Phase</a:t>
            </a:r>
            <a:endParaRPr sz="1400">
              <a:cs typeface="Tahoma"/>
            </a:endParaRPr>
          </a:p>
        </p:txBody>
      </p:sp>
      <p:sp>
        <p:nvSpPr>
          <p:cNvPr id="3" name="object 3"/>
          <p:cNvSpPr txBox="1"/>
          <p:nvPr/>
        </p:nvSpPr>
        <p:spPr>
          <a:xfrm>
            <a:off x="347294" y="1043202"/>
            <a:ext cx="3913504" cy="1240155"/>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The latter half of the 20th century saw the decline of the industrial  sector and the expansion of the service sector in advanced  industrialized countries.</a:t>
            </a:r>
          </a:p>
          <a:p>
            <a:pPr>
              <a:lnSpc>
                <a:spcPct val="100000"/>
              </a:lnSpc>
            </a:pPr>
            <a:endParaRPr sz="1100" dirty="0">
              <a:cs typeface="Tahoma"/>
            </a:endParaRPr>
          </a:p>
          <a:p>
            <a:pPr>
              <a:lnSpc>
                <a:spcPct val="100000"/>
              </a:lnSpc>
              <a:spcBef>
                <a:spcPts val="55"/>
              </a:spcBef>
            </a:pPr>
            <a:endParaRPr sz="1200" dirty="0">
              <a:cs typeface="Tahoma"/>
            </a:endParaRPr>
          </a:p>
          <a:p>
            <a:pPr marL="12700" marR="307975">
              <a:lnSpc>
                <a:spcPct val="102699"/>
              </a:lnSpc>
              <a:spcBef>
                <a:spcPts val="5"/>
              </a:spcBef>
            </a:pPr>
            <a:r>
              <a:rPr sz="1100" dirty="0">
                <a:solidFill>
                  <a:srgbClr val="00B0F0"/>
                </a:solidFill>
                <a:cs typeface="Tahoma"/>
              </a:rPr>
              <a:t>This led to a shift away from survival values to self-expression  values.</a:t>
            </a:r>
          </a:p>
        </p:txBody>
      </p:sp>
    </p:spTree>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508290"/>
            <a:ext cx="3915511" cy="429785"/>
          </a:xfrm>
          <a:prstGeom prst="rect">
            <a:avLst/>
          </a:prstGeom>
        </p:spPr>
        <p:txBody>
          <a:bodyPr vert="horz" wrap="square" lIns="0" tIns="86601" rIns="0" bIns="0" rtlCol="0">
            <a:spAutoFit/>
          </a:bodyPr>
          <a:lstStyle/>
          <a:p>
            <a:pPr marL="12700" marR="5080">
              <a:lnSpc>
                <a:spcPct val="102600"/>
              </a:lnSpc>
              <a:spcBef>
                <a:spcPts val="55"/>
              </a:spcBef>
            </a:pPr>
            <a:r>
              <a:rPr dirty="0">
                <a:latin typeface="+mn-lt"/>
              </a:rPr>
              <a:t>The first couple of decades after World War II saw a prolonged  economic boom and rising prosperity.</a:t>
            </a:r>
          </a:p>
        </p:txBody>
      </p:sp>
      <p:sp>
        <p:nvSpPr>
          <p:cNvPr id="3" name="object 3"/>
          <p:cNvSpPr txBox="1"/>
          <p:nvPr/>
        </p:nvSpPr>
        <p:spPr>
          <a:xfrm>
            <a:off x="347294" y="1292045"/>
            <a:ext cx="3902710" cy="1240155"/>
          </a:xfrm>
          <a:prstGeom prst="rect">
            <a:avLst/>
          </a:prstGeom>
        </p:spPr>
        <p:txBody>
          <a:bodyPr vert="horz" wrap="square" lIns="0" tIns="6985" rIns="0" bIns="0" rtlCol="0">
            <a:spAutoFit/>
          </a:bodyPr>
          <a:lstStyle/>
          <a:p>
            <a:pPr marL="12700" marR="283845">
              <a:lnSpc>
                <a:spcPct val="102699"/>
              </a:lnSpc>
              <a:spcBef>
                <a:spcPts val="55"/>
              </a:spcBef>
            </a:pPr>
            <a:r>
              <a:rPr sz="1100" dirty="0">
                <a:cs typeface="Tahoma"/>
              </a:rPr>
              <a:t>The rise of the welfare state provided people with a safety net  when they fell ill or became unemployed.</a:t>
            </a:r>
          </a:p>
          <a:p>
            <a:pPr>
              <a:lnSpc>
                <a:spcPct val="100000"/>
              </a:lnSpc>
            </a:pPr>
            <a:endParaRPr sz="1100" dirty="0">
              <a:cs typeface="Tahoma"/>
            </a:endParaRPr>
          </a:p>
          <a:p>
            <a:pPr>
              <a:lnSpc>
                <a:spcPct val="100000"/>
              </a:lnSpc>
              <a:spcBef>
                <a:spcPts val="55"/>
              </a:spcBef>
            </a:pPr>
            <a:endParaRPr sz="1200" dirty="0">
              <a:cs typeface="Tahoma"/>
            </a:endParaRPr>
          </a:p>
          <a:p>
            <a:pPr marL="12700" marR="5080" algn="just">
              <a:lnSpc>
                <a:spcPct val="102600"/>
              </a:lnSpc>
              <a:spcBef>
                <a:spcPts val="5"/>
              </a:spcBef>
            </a:pPr>
            <a:r>
              <a:rPr sz="1100" dirty="0">
                <a:solidFill>
                  <a:srgbClr val="00B0F0"/>
                </a:solidFill>
                <a:cs typeface="Tahoma"/>
              </a:rPr>
              <a:t>With fewer materialist concerns, people could start thinking about  how to expand their opportunities for self-expression and individual  freedom.</a:t>
            </a:r>
          </a:p>
        </p:txBody>
      </p:sp>
    </p:spTree>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4" y="714780"/>
            <a:ext cx="3736340" cy="1600200"/>
          </a:xfrm>
          <a:prstGeom prst="rect">
            <a:avLst/>
          </a:prstGeom>
        </p:spPr>
        <p:txBody>
          <a:bodyPr vert="horz" wrap="square" lIns="0" tIns="11430" rIns="0" bIns="0" rtlCol="0">
            <a:spAutoFit/>
          </a:bodyPr>
          <a:lstStyle/>
          <a:p>
            <a:pPr marL="12700">
              <a:lnSpc>
                <a:spcPct val="100000"/>
              </a:lnSpc>
              <a:spcBef>
                <a:spcPts val="90"/>
              </a:spcBef>
            </a:pPr>
            <a:r>
              <a:rPr sz="1100" dirty="0">
                <a:solidFill>
                  <a:srgbClr val="00B0F0"/>
                </a:solidFill>
                <a:cs typeface="Tahoma"/>
              </a:rPr>
              <a:t>Inglehart: </a:t>
            </a:r>
            <a:r>
              <a:rPr sz="1100" dirty="0">
                <a:cs typeface="Tahoma"/>
              </a:rPr>
              <a:t>“Silent Revolution”</a:t>
            </a:r>
          </a:p>
          <a:p>
            <a:pPr>
              <a:lnSpc>
                <a:spcPct val="100000"/>
              </a:lnSpc>
            </a:pPr>
            <a:endParaRPr sz="1100" dirty="0">
              <a:cs typeface="Tahoma"/>
            </a:endParaRPr>
          </a:p>
          <a:p>
            <a:pPr>
              <a:lnSpc>
                <a:spcPct val="100000"/>
              </a:lnSpc>
              <a:spcBef>
                <a:spcPts val="60"/>
              </a:spcBef>
            </a:pPr>
            <a:endParaRPr sz="1200" dirty="0">
              <a:cs typeface="Tahoma"/>
            </a:endParaRPr>
          </a:p>
          <a:p>
            <a:pPr marL="12700" marR="5080">
              <a:lnSpc>
                <a:spcPct val="102600"/>
              </a:lnSpc>
            </a:pPr>
            <a:r>
              <a:rPr sz="1100" dirty="0">
                <a:cs typeface="Tahoma"/>
              </a:rPr>
              <a:t>We see the emergence of new left-libertarian parties such as the  Greens in Europe.</a:t>
            </a:r>
          </a:p>
          <a:p>
            <a:pPr>
              <a:lnSpc>
                <a:spcPct val="100000"/>
              </a:lnSpc>
            </a:pPr>
            <a:endParaRPr sz="1100" dirty="0">
              <a:cs typeface="Tahoma"/>
            </a:endParaRPr>
          </a:p>
          <a:p>
            <a:pPr>
              <a:lnSpc>
                <a:spcPct val="100000"/>
              </a:lnSpc>
              <a:spcBef>
                <a:spcPts val="55"/>
              </a:spcBef>
            </a:pPr>
            <a:endParaRPr sz="1200" dirty="0">
              <a:cs typeface="Tahoma"/>
            </a:endParaRPr>
          </a:p>
          <a:p>
            <a:pPr marL="12700" marR="120650">
              <a:lnSpc>
                <a:spcPct val="102600"/>
              </a:lnSpc>
              <a:spcBef>
                <a:spcPts val="5"/>
              </a:spcBef>
            </a:pPr>
            <a:r>
              <a:rPr sz="1100" dirty="0">
                <a:cs typeface="Tahoma"/>
              </a:rPr>
              <a:t>A growing sense of human autonomy leads people to question  authority, hierarchies, and dogmatism.</a:t>
            </a:r>
          </a:p>
        </p:txBody>
      </p:sp>
    </p:spTree>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508290"/>
            <a:ext cx="3915511" cy="557897"/>
          </a:xfrm>
          <a:prstGeom prst="rect">
            <a:avLst/>
          </a:prstGeom>
        </p:spPr>
        <p:txBody>
          <a:bodyPr vert="horz" wrap="square" lIns="0" tIns="213474" rIns="0" bIns="0" rtlCol="0">
            <a:spAutoFit/>
          </a:bodyPr>
          <a:lstStyle/>
          <a:p>
            <a:pPr marL="12700" marR="5080">
              <a:lnSpc>
                <a:spcPct val="102699"/>
              </a:lnSpc>
              <a:spcBef>
                <a:spcPts val="55"/>
              </a:spcBef>
            </a:pPr>
            <a:r>
              <a:rPr dirty="0">
                <a:latin typeface="+mn-lt"/>
              </a:rPr>
              <a:t>Increasing demand for political liberalization, greater emancipation,  and a greater say in how political and economic decisions are made.</a:t>
            </a:r>
          </a:p>
        </p:txBody>
      </p:sp>
      <p:sp>
        <p:nvSpPr>
          <p:cNvPr id="3" name="object 3"/>
          <p:cNvSpPr txBox="1"/>
          <p:nvPr/>
        </p:nvSpPr>
        <p:spPr>
          <a:xfrm>
            <a:off x="347294" y="1418931"/>
            <a:ext cx="3709670" cy="886653"/>
          </a:xfrm>
          <a:prstGeom prst="rect">
            <a:avLst/>
          </a:prstGeom>
        </p:spPr>
        <p:txBody>
          <a:bodyPr vert="horz" wrap="square" lIns="0" tIns="6985" rIns="0" bIns="0" rtlCol="0">
            <a:spAutoFit/>
          </a:bodyPr>
          <a:lstStyle/>
          <a:p>
            <a:pPr marL="12700" marR="5080">
              <a:lnSpc>
                <a:spcPct val="102600"/>
              </a:lnSpc>
              <a:spcBef>
                <a:spcPts val="55"/>
              </a:spcBef>
            </a:pPr>
            <a:r>
              <a:rPr sz="1100" dirty="0">
                <a:solidFill>
                  <a:srgbClr val="00B0F0"/>
                </a:solidFill>
                <a:cs typeface="Tahoma"/>
              </a:rPr>
              <a:t>This puts increased pressure on authoritarian regimes to  democratize and for democratic regimes to act more effectively.</a:t>
            </a:r>
          </a:p>
          <a:p>
            <a:pPr>
              <a:lnSpc>
                <a:spcPct val="100000"/>
              </a:lnSpc>
            </a:pPr>
            <a:endParaRPr sz="1100" dirty="0">
              <a:cs typeface="Tahoma"/>
            </a:endParaRPr>
          </a:p>
          <a:p>
            <a:pPr>
              <a:lnSpc>
                <a:spcPct val="100000"/>
              </a:lnSpc>
              <a:spcBef>
                <a:spcPts val="30"/>
              </a:spcBef>
            </a:pPr>
            <a:endParaRPr sz="1250" dirty="0">
              <a:cs typeface="Tahoma"/>
            </a:endParaRPr>
          </a:p>
          <a:p>
            <a:pPr marL="12700">
              <a:lnSpc>
                <a:spcPct val="100000"/>
              </a:lnSpc>
              <a:spcBef>
                <a:spcPts val="5"/>
              </a:spcBef>
            </a:pPr>
            <a:r>
              <a:rPr sz="1100" dirty="0">
                <a:cs typeface="Tahoma"/>
              </a:rPr>
              <a:t>This is the story of cultural modernization theory.</a:t>
            </a:r>
          </a:p>
        </p:txBody>
      </p:sp>
    </p:spTree>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4" y="1140446"/>
            <a:ext cx="3903345" cy="523733"/>
          </a:xfrm>
          <a:prstGeom prst="rect">
            <a:avLst/>
          </a:prstGeom>
        </p:spPr>
        <p:txBody>
          <a:bodyPr vert="horz" wrap="square" lIns="0" tIns="6985" rIns="0" bIns="0" rtlCol="0">
            <a:spAutoFit/>
          </a:bodyPr>
          <a:lstStyle/>
          <a:p>
            <a:pPr marL="12700" marR="5080">
              <a:lnSpc>
                <a:spcPct val="102600"/>
              </a:lnSpc>
              <a:spcBef>
                <a:spcPts val="55"/>
              </a:spcBef>
            </a:pPr>
            <a:r>
              <a:rPr sz="1100" dirty="0">
                <a:solidFill>
                  <a:srgbClr val="00B0F0"/>
                </a:solidFill>
                <a:cs typeface="Tahoma"/>
              </a:rPr>
              <a:t>But</a:t>
            </a:r>
            <a:r>
              <a:rPr sz="1100" dirty="0">
                <a:solidFill>
                  <a:srgbClr val="FF0000"/>
                </a:solidFill>
                <a:cs typeface="Tahoma"/>
              </a:rPr>
              <a:t> </a:t>
            </a:r>
            <a:r>
              <a:rPr sz="1100" dirty="0">
                <a:cs typeface="Tahoma"/>
              </a:rPr>
              <a:t>the shift to a post-industrialized society also ushered in other  economic, cultural, and political changes that might be viewed less  favorably when it comes to the prospects for democracy.</a:t>
            </a:r>
          </a:p>
        </p:txBody>
      </p:sp>
    </p:spTree>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508290"/>
            <a:ext cx="3915511" cy="523733"/>
          </a:xfrm>
          <a:prstGeom prst="rect">
            <a:avLst/>
          </a:prstGeom>
        </p:spPr>
        <p:txBody>
          <a:bodyPr vert="horz" wrap="square" lIns="0" tIns="6985" rIns="0" bIns="0" rtlCol="0">
            <a:spAutoFit/>
          </a:bodyPr>
          <a:lstStyle/>
          <a:p>
            <a:pPr marL="12700" marR="5080">
              <a:lnSpc>
                <a:spcPct val="102600"/>
              </a:lnSpc>
              <a:spcBef>
                <a:spcPts val="55"/>
              </a:spcBef>
            </a:pPr>
            <a:r>
              <a:rPr dirty="0">
                <a:latin typeface="+mn-lt"/>
              </a:rPr>
              <a:t>The rising living standards experienced during the Industrial  Revolution were in large part the result of the reinforcing effects of  rapid technological development and increasing human capital.</a:t>
            </a:r>
          </a:p>
        </p:txBody>
      </p:sp>
      <p:sp>
        <p:nvSpPr>
          <p:cNvPr id="3" name="object 3"/>
          <p:cNvSpPr txBox="1"/>
          <p:nvPr/>
        </p:nvSpPr>
        <p:spPr>
          <a:xfrm>
            <a:off x="347294" y="1395297"/>
            <a:ext cx="3792220" cy="1240155"/>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While rapid technological development took the form of  industrialization, the rise in living standards wasn’t dependent on  the process of industrialization itself.</a:t>
            </a:r>
          </a:p>
          <a:p>
            <a:pPr>
              <a:lnSpc>
                <a:spcPct val="100000"/>
              </a:lnSpc>
            </a:pPr>
            <a:endParaRPr sz="1100" dirty="0">
              <a:cs typeface="Tahoma"/>
            </a:endParaRPr>
          </a:p>
          <a:p>
            <a:pPr>
              <a:lnSpc>
                <a:spcPct val="100000"/>
              </a:lnSpc>
            </a:pPr>
            <a:endParaRPr sz="1250" dirty="0">
              <a:solidFill>
                <a:srgbClr val="00B0F0"/>
              </a:solidFill>
              <a:cs typeface="Tahoma"/>
            </a:endParaRPr>
          </a:p>
          <a:p>
            <a:pPr marL="12700" marR="12065">
              <a:lnSpc>
                <a:spcPct val="102600"/>
              </a:lnSpc>
            </a:pPr>
            <a:r>
              <a:rPr sz="1100" dirty="0">
                <a:solidFill>
                  <a:srgbClr val="00B0F0"/>
                </a:solidFill>
                <a:cs typeface="Tahoma"/>
              </a:rPr>
              <a:t>Technological advances and rising living standards didn’t have to  come from the industrial sector.</a:t>
            </a:r>
          </a:p>
        </p:txBody>
      </p:sp>
    </p:spTree>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439469"/>
            <a:ext cx="3903979" cy="708025"/>
          </a:xfrm>
          <a:prstGeom prst="rect">
            <a:avLst/>
          </a:prstGeom>
        </p:spPr>
        <p:txBody>
          <a:bodyPr vert="horz" wrap="square" lIns="0" tIns="6985" rIns="0" bIns="0" rtlCol="0">
            <a:spAutoFit/>
          </a:bodyPr>
          <a:lstStyle/>
          <a:p>
            <a:pPr marL="12700" marR="5080">
              <a:lnSpc>
                <a:spcPct val="102600"/>
              </a:lnSpc>
              <a:spcBef>
                <a:spcPts val="55"/>
              </a:spcBef>
            </a:pPr>
            <a:r>
              <a:rPr dirty="0">
                <a:latin typeface="+mn-lt"/>
              </a:rPr>
              <a:t>The reinforcing effects of rapid technological development and  increasing human capital have continued, but largely in other  regions of a country and primarily in high-skilled industries and the  service sector.</a:t>
            </a:r>
          </a:p>
        </p:txBody>
      </p:sp>
      <p:sp>
        <p:nvSpPr>
          <p:cNvPr id="3" name="object 3"/>
          <p:cNvSpPr txBox="1"/>
          <p:nvPr/>
        </p:nvSpPr>
        <p:spPr>
          <a:xfrm>
            <a:off x="347294" y="1487765"/>
            <a:ext cx="3815079" cy="1240155"/>
          </a:xfrm>
          <a:prstGeom prst="rect">
            <a:avLst/>
          </a:prstGeom>
        </p:spPr>
        <p:txBody>
          <a:bodyPr vert="horz" wrap="square" lIns="0" tIns="6985" rIns="0" bIns="0" rtlCol="0">
            <a:spAutoFit/>
          </a:bodyPr>
          <a:lstStyle/>
          <a:p>
            <a:pPr marL="12700" marR="212725">
              <a:lnSpc>
                <a:spcPct val="102600"/>
              </a:lnSpc>
              <a:spcBef>
                <a:spcPts val="55"/>
              </a:spcBef>
            </a:pPr>
            <a:r>
              <a:rPr sz="1100" dirty="0">
                <a:solidFill>
                  <a:srgbClr val="00B0F0"/>
                </a:solidFill>
                <a:cs typeface="Tahoma"/>
              </a:rPr>
              <a:t>We’ve seen the collapse of the industrial heartlands and rising  inequality across regions and economic sectors.</a:t>
            </a:r>
          </a:p>
          <a:p>
            <a:pPr>
              <a:lnSpc>
                <a:spcPct val="100000"/>
              </a:lnSpc>
            </a:pPr>
            <a:endParaRPr sz="1100" dirty="0">
              <a:cs typeface="Tahoma"/>
            </a:endParaRPr>
          </a:p>
          <a:p>
            <a:pPr>
              <a:lnSpc>
                <a:spcPct val="100000"/>
              </a:lnSpc>
            </a:pPr>
            <a:endParaRPr sz="1250" dirty="0">
              <a:cs typeface="Tahoma"/>
            </a:endParaRPr>
          </a:p>
          <a:p>
            <a:pPr marL="12700" marR="5080">
              <a:lnSpc>
                <a:spcPct val="102600"/>
              </a:lnSpc>
            </a:pPr>
            <a:r>
              <a:rPr sz="1100" dirty="0">
                <a:cs typeface="Tahoma"/>
              </a:rPr>
              <a:t>There’s been significant depopulation in the older industrial areas  and a growing sense of disaffection and of being ‘left behind’  among those who remained.</a:t>
            </a:r>
          </a:p>
        </p:txBody>
      </p:sp>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55268" y="1225151"/>
            <a:ext cx="2496185" cy="276999"/>
          </a:xfrm>
          <a:prstGeom prst="rect">
            <a:avLst/>
          </a:prstGeom>
        </p:spPr>
        <p:txBody>
          <a:bodyPr vert="horz" wrap="square" lIns="0" tIns="15240" rIns="0" bIns="0" rtlCol="0">
            <a:spAutoFit/>
          </a:bodyPr>
          <a:lstStyle/>
          <a:p>
            <a:pPr marL="12700" algn="ctr">
              <a:lnSpc>
                <a:spcPct val="100000"/>
              </a:lnSpc>
              <a:spcBef>
                <a:spcPts val="120"/>
              </a:spcBef>
            </a:pPr>
            <a:r>
              <a:rPr sz="1700" dirty="0">
                <a:cs typeface="Tahoma"/>
              </a:rPr>
              <a:t>Classical Cultural Arguments</a:t>
            </a:r>
            <a:endParaRPr sz="1700">
              <a:cs typeface="Tahoma"/>
            </a:endParaRPr>
          </a:p>
        </p:txBody>
      </p:sp>
    </p:spTree>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858785"/>
            <a:ext cx="3910965" cy="535940"/>
          </a:xfrm>
          <a:prstGeom prst="rect">
            <a:avLst/>
          </a:prstGeom>
        </p:spPr>
        <p:txBody>
          <a:bodyPr vert="horz" wrap="square" lIns="0" tIns="6985" rIns="0" bIns="0" rtlCol="0">
            <a:spAutoFit/>
          </a:bodyPr>
          <a:lstStyle/>
          <a:p>
            <a:pPr marL="12700" marR="5080" algn="just">
              <a:lnSpc>
                <a:spcPct val="102600"/>
              </a:lnSpc>
              <a:spcBef>
                <a:spcPts val="55"/>
              </a:spcBef>
            </a:pPr>
            <a:r>
              <a:rPr dirty="0">
                <a:latin typeface="+mn-lt"/>
              </a:rPr>
              <a:t>The transition to a post-industrial society has further increased the  demand for higher levels of human capital in high-skilled industries  and much of the service sector.</a:t>
            </a:r>
          </a:p>
        </p:txBody>
      </p:sp>
      <p:sp>
        <p:nvSpPr>
          <p:cNvPr id="3" name="object 3"/>
          <p:cNvSpPr txBox="1"/>
          <p:nvPr/>
        </p:nvSpPr>
        <p:spPr>
          <a:xfrm>
            <a:off x="347294" y="1735009"/>
            <a:ext cx="3531235" cy="349391"/>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This has resulted in more educated societies, with increasing  proportions of people going on to higher education.</a:t>
            </a:r>
            <a:endParaRPr sz="1100">
              <a:cs typeface="Tahoma"/>
            </a:endParaRPr>
          </a:p>
        </p:txBody>
      </p:sp>
    </p:spTree>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508290"/>
            <a:ext cx="3915511" cy="488402"/>
          </a:xfrm>
          <a:prstGeom prst="rect">
            <a:avLst/>
          </a:prstGeom>
        </p:spPr>
        <p:txBody>
          <a:bodyPr vert="horz" wrap="square" lIns="0" tIns="144652" rIns="0" bIns="0" rtlCol="0">
            <a:spAutoFit/>
          </a:bodyPr>
          <a:lstStyle/>
          <a:p>
            <a:pPr marL="12700" marR="5080">
              <a:lnSpc>
                <a:spcPct val="102600"/>
              </a:lnSpc>
              <a:spcBef>
                <a:spcPts val="55"/>
              </a:spcBef>
            </a:pPr>
            <a:r>
              <a:rPr dirty="0">
                <a:solidFill>
                  <a:srgbClr val="00B0F0"/>
                </a:solidFill>
                <a:latin typeface="+mn-lt"/>
              </a:rPr>
              <a:t>Significantly, there’s been a strong gendered component to this rise  in education.</a:t>
            </a:r>
          </a:p>
        </p:txBody>
      </p:sp>
      <p:sp>
        <p:nvSpPr>
          <p:cNvPr id="3" name="object 3"/>
          <p:cNvSpPr txBox="1"/>
          <p:nvPr/>
        </p:nvSpPr>
        <p:spPr>
          <a:xfrm>
            <a:off x="347294" y="1350110"/>
            <a:ext cx="3913504" cy="1068070"/>
          </a:xfrm>
          <a:prstGeom prst="rect">
            <a:avLst/>
          </a:prstGeom>
        </p:spPr>
        <p:txBody>
          <a:bodyPr vert="horz" wrap="square" lIns="0" tIns="6985" rIns="0" bIns="0" rtlCol="0">
            <a:spAutoFit/>
          </a:bodyPr>
          <a:lstStyle/>
          <a:p>
            <a:pPr marL="12700" marR="294640">
              <a:lnSpc>
                <a:spcPct val="102600"/>
              </a:lnSpc>
              <a:spcBef>
                <a:spcPts val="55"/>
              </a:spcBef>
            </a:pPr>
            <a:r>
              <a:rPr sz="1100" dirty="0">
                <a:cs typeface="Tahoma"/>
              </a:rPr>
              <a:t>The gender gap in education that historically favored men has  completely reversed and now favors women.</a:t>
            </a:r>
            <a:endParaRPr sz="1100">
              <a:cs typeface="Tahoma"/>
            </a:endParaRPr>
          </a:p>
          <a:p>
            <a:pPr>
              <a:lnSpc>
                <a:spcPct val="100000"/>
              </a:lnSpc>
            </a:pPr>
            <a:endParaRPr sz="1100">
              <a:cs typeface="Tahoma"/>
            </a:endParaRPr>
          </a:p>
          <a:p>
            <a:pPr>
              <a:lnSpc>
                <a:spcPct val="100000"/>
              </a:lnSpc>
              <a:spcBef>
                <a:spcPts val="55"/>
              </a:spcBef>
            </a:pPr>
            <a:endParaRPr sz="1200">
              <a:cs typeface="Tahoma"/>
            </a:endParaRPr>
          </a:p>
          <a:p>
            <a:pPr marL="12700" marR="5080">
              <a:lnSpc>
                <a:spcPct val="102699"/>
              </a:lnSpc>
              <a:spcBef>
                <a:spcPts val="5"/>
              </a:spcBef>
            </a:pPr>
            <a:r>
              <a:rPr sz="1100" dirty="0">
                <a:cs typeface="Tahoma"/>
              </a:rPr>
              <a:t>These patterns can be seen in every stage of the education system,  and in almost every country in the world.</a:t>
            </a:r>
            <a:endParaRPr sz="1100">
              <a:cs typeface="Tahoma"/>
            </a:endParaRPr>
          </a:p>
        </p:txBody>
      </p:sp>
    </p:spTree>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508290"/>
            <a:ext cx="3915511" cy="488402"/>
          </a:xfrm>
          <a:prstGeom prst="rect">
            <a:avLst/>
          </a:prstGeom>
        </p:spPr>
        <p:txBody>
          <a:bodyPr vert="horz" wrap="square" lIns="0" tIns="144652" rIns="0" bIns="0" rtlCol="0">
            <a:spAutoFit/>
          </a:bodyPr>
          <a:lstStyle/>
          <a:p>
            <a:pPr marL="12700" marR="5080">
              <a:lnSpc>
                <a:spcPct val="102600"/>
              </a:lnSpc>
              <a:spcBef>
                <a:spcPts val="55"/>
              </a:spcBef>
            </a:pPr>
            <a:r>
              <a:rPr dirty="0">
                <a:solidFill>
                  <a:srgbClr val="00B0F0"/>
                </a:solidFill>
                <a:latin typeface="+mn-lt"/>
              </a:rPr>
              <a:t>Many men have found the transition to a post-industrial economy  particularly difficult.</a:t>
            </a:r>
          </a:p>
        </p:txBody>
      </p:sp>
      <p:sp>
        <p:nvSpPr>
          <p:cNvPr id="3" name="object 3"/>
          <p:cNvSpPr txBox="1"/>
          <p:nvPr/>
        </p:nvSpPr>
        <p:spPr>
          <a:xfrm>
            <a:off x="347294" y="1350110"/>
            <a:ext cx="3681095" cy="1068070"/>
          </a:xfrm>
          <a:prstGeom prst="rect">
            <a:avLst/>
          </a:prstGeom>
        </p:spPr>
        <p:txBody>
          <a:bodyPr vert="horz" wrap="square" lIns="0" tIns="6985" rIns="0" bIns="0" rtlCol="0">
            <a:spAutoFit/>
          </a:bodyPr>
          <a:lstStyle/>
          <a:p>
            <a:pPr marL="12700" marR="142875">
              <a:lnSpc>
                <a:spcPct val="102600"/>
              </a:lnSpc>
              <a:spcBef>
                <a:spcPts val="55"/>
              </a:spcBef>
            </a:pPr>
            <a:r>
              <a:rPr sz="1100" dirty="0">
                <a:cs typeface="Tahoma"/>
              </a:rPr>
              <a:t>There’s been an epidemic of male mortality related to drugs,  alcohol, and suicide.</a:t>
            </a:r>
            <a:endParaRPr sz="1100">
              <a:cs typeface="Tahoma"/>
            </a:endParaRPr>
          </a:p>
          <a:p>
            <a:pPr>
              <a:lnSpc>
                <a:spcPct val="100000"/>
              </a:lnSpc>
            </a:pPr>
            <a:endParaRPr sz="1100">
              <a:cs typeface="Tahoma"/>
            </a:endParaRPr>
          </a:p>
          <a:p>
            <a:pPr>
              <a:lnSpc>
                <a:spcPct val="100000"/>
              </a:lnSpc>
              <a:spcBef>
                <a:spcPts val="55"/>
              </a:spcBef>
            </a:pPr>
            <a:endParaRPr sz="1200">
              <a:cs typeface="Tahoma"/>
            </a:endParaRPr>
          </a:p>
          <a:p>
            <a:pPr marL="12700" marR="5080">
              <a:lnSpc>
                <a:spcPct val="102699"/>
              </a:lnSpc>
              <a:spcBef>
                <a:spcPts val="5"/>
              </a:spcBef>
            </a:pPr>
            <a:r>
              <a:rPr sz="1100" dirty="0">
                <a:cs typeface="Tahoma"/>
              </a:rPr>
              <a:t>These ‘deaths of despair’ have been concentrated among white  men without a college education.</a:t>
            </a:r>
            <a:endParaRPr sz="1100">
              <a:cs typeface="Tahoma"/>
            </a:endParaRPr>
          </a:p>
        </p:txBody>
      </p:sp>
    </p:spTree>
  </p:cSld>
  <p:clrMapOvr>
    <a:masterClrMapping/>
  </p:clrMapOvr>
  <p:transition>
    <p:cut/>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508290"/>
            <a:ext cx="3804285" cy="698076"/>
          </a:xfrm>
          <a:prstGeom prst="rect">
            <a:avLst/>
          </a:prstGeom>
        </p:spPr>
        <p:txBody>
          <a:bodyPr vert="horz" wrap="square" lIns="0" tIns="6985" rIns="0" bIns="0" rtlCol="0">
            <a:spAutoFit/>
          </a:bodyPr>
          <a:lstStyle/>
          <a:p>
            <a:pPr marL="12700" marR="5080">
              <a:lnSpc>
                <a:spcPct val="102600"/>
              </a:lnSpc>
              <a:spcBef>
                <a:spcPts val="55"/>
              </a:spcBef>
            </a:pPr>
            <a:r>
              <a:rPr dirty="0">
                <a:latin typeface="+mn-lt"/>
              </a:rPr>
              <a:t>Male grievances with the modernization process have been linked  to the success of populist parties on the radical right who use  nationalist, sexist, racist, xenophobic, and protectionist messages  to explain why they’ve been ‘left behind’ and ‘forgotten’.</a:t>
            </a:r>
          </a:p>
        </p:txBody>
      </p:sp>
      <p:sp>
        <p:nvSpPr>
          <p:cNvPr id="3" name="object 3"/>
          <p:cNvSpPr txBox="1"/>
          <p:nvPr/>
        </p:nvSpPr>
        <p:spPr>
          <a:xfrm>
            <a:off x="347294" y="1556599"/>
            <a:ext cx="3871595" cy="1064843"/>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The emergence of populist radical right parties can be viewed as a  response to the creation of left-libertarian parties in the 1970s.</a:t>
            </a:r>
            <a:endParaRPr sz="1100">
              <a:cs typeface="Tahoma"/>
            </a:endParaRPr>
          </a:p>
          <a:p>
            <a:pPr>
              <a:lnSpc>
                <a:spcPct val="100000"/>
              </a:lnSpc>
            </a:pPr>
            <a:endParaRPr sz="1100">
              <a:cs typeface="Tahoma"/>
            </a:endParaRPr>
          </a:p>
          <a:p>
            <a:pPr>
              <a:lnSpc>
                <a:spcPct val="100000"/>
              </a:lnSpc>
              <a:spcBef>
                <a:spcPts val="55"/>
              </a:spcBef>
            </a:pPr>
            <a:endParaRPr sz="1200">
              <a:cs typeface="Tahoma"/>
            </a:endParaRPr>
          </a:p>
          <a:p>
            <a:pPr marL="12700" marR="224790">
              <a:lnSpc>
                <a:spcPct val="102699"/>
              </a:lnSpc>
              <a:spcBef>
                <a:spcPts val="5"/>
              </a:spcBef>
            </a:pPr>
            <a:r>
              <a:rPr sz="1100" dirty="0">
                <a:cs typeface="Tahoma"/>
              </a:rPr>
              <a:t>Many claim that these parties promote policies that encourage  democratic backsliding in liberal democracies.</a:t>
            </a:r>
            <a:endParaRPr sz="1100">
              <a:cs typeface="Tahoma"/>
            </a:endParaRPr>
          </a:p>
        </p:txBody>
      </p:sp>
    </p:spTree>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731899"/>
            <a:ext cx="3847465" cy="698076"/>
          </a:xfrm>
          <a:prstGeom prst="rect">
            <a:avLst/>
          </a:prstGeom>
        </p:spPr>
        <p:txBody>
          <a:bodyPr vert="horz" wrap="square" lIns="0" tIns="6985" rIns="0" bIns="0" rtlCol="0">
            <a:spAutoFit/>
          </a:bodyPr>
          <a:lstStyle/>
          <a:p>
            <a:pPr marL="12700" marR="5080">
              <a:lnSpc>
                <a:spcPct val="102600"/>
              </a:lnSpc>
              <a:spcBef>
                <a:spcPts val="55"/>
              </a:spcBef>
            </a:pPr>
            <a:r>
              <a:rPr dirty="0">
                <a:latin typeface="+mn-lt"/>
              </a:rPr>
              <a:t>Political competition in post-industrial societies increasingly pits a  highly educated, disproportionately female, and ‘progressive’  electorate on the left against a less educated, disproportionately  male, and ‘conservative’ electorate on the right.</a:t>
            </a:r>
          </a:p>
        </p:txBody>
      </p:sp>
      <p:sp>
        <p:nvSpPr>
          <p:cNvPr id="3" name="object 3"/>
          <p:cNvSpPr txBox="1"/>
          <p:nvPr/>
        </p:nvSpPr>
        <p:spPr>
          <a:xfrm>
            <a:off x="347294" y="1780195"/>
            <a:ext cx="3914140" cy="535940"/>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This division may have contributed to a ‘clash of cultures’ that has  fueled right-wing populism and eroded support for democratic  institutions.</a:t>
            </a:r>
            <a:endParaRPr sz="1100">
              <a:cs typeface="Tahoma"/>
            </a:endParaRPr>
          </a:p>
        </p:txBody>
      </p:sp>
    </p:spTree>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09650" y="1170670"/>
            <a:ext cx="3048000" cy="559705"/>
          </a:xfrm>
          <a:prstGeom prst="rect">
            <a:avLst/>
          </a:prstGeom>
        </p:spPr>
        <p:txBody>
          <a:bodyPr vert="horz" wrap="square" lIns="0" tIns="12065" rIns="0" bIns="0" rtlCol="0">
            <a:spAutoFit/>
          </a:bodyPr>
          <a:lstStyle/>
          <a:p>
            <a:pPr marL="485775" marR="5080" indent="-473709">
              <a:lnSpc>
                <a:spcPct val="107400"/>
              </a:lnSpc>
              <a:spcBef>
                <a:spcPts val="95"/>
              </a:spcBef>
            </a:pPr>
            <a:r>
              <a:rPr sz="1700" dirty="0">
                <a:cs typeface="Tahoma"/>
              </a:rPr>
              <a:t>Visualizing Long-Run Economic  and Cultural Change</a:t>
            </a:r>
          </a:p>
        </p:txBody>
      </p:sp>
    </p:spTree>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0837" y="337385"/>
            <a:ext cx="4309436" cy="2631598"/>
          </a:xfrm>
          <a:prstGeom prst="rect">
            <a:avLst/>
          </a:prstGeom>
        </p:spPr>
      </p:pic>
    </p:spTree>
  </p:cSld>
  <p:clrMapOvr>
    <a:masterClrMapping/>
  </p:clrMapOvr>
  <p:transition>
    <p:cut/>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3472" y="305330"/>
            <a:ext cx="4306801" cy="2724265"/>
          </a:xfrm>
          <a:prstGeom prst="rect">
            <a:avLst/>
          </a:prstGeom>
        </p:spPr>
      </p:pic>
    </p:spTree>
  </p:cSld>
  <p:clrMapOvr>
    <a:masterClrMapping/>
  </p:clrMapOvr>
  <p:transition>
    <p:cut/>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2999" y="336700"/>
            <a:ext cx="4308116" cy="2641862"/>
          </a:xfrm>
          <a:prstGeom prst="rect">
            <a:avLst/>
          </a:prstGeom>
        </p:spPr>
      </p:pic>
    </p:spTree>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0364" y="311252"/>
            <a:ext cx="4310750" cy="2723283"/>
          </a:xfrm>
          <a:prstGeom prst="rect">
            <a:avLst/>
          </a:prstGeom>
        </p:spPr>
      </p:pic>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4" y="1209280"/>
            <a:ext cx="3913504" cy="349391"/>
          </a:xfrm>
          <a:prstGeom prst="rect">
            <a:avLst/>
          </a:prstGeom>
        </p:spPr>
        <p:txBody>
          <a:bodyPr vert="horz" wrap="square" lIns="0" tIns="6985" rIns="0" bIns="0" rtlCol="0">
            <a:spAutoFit/>
          </a:bodyPr>
          <a:lstStyle/>
          <a:p>
            <a:pPr marL="12700" marR="5080">
              <a:lnSpc>
                <a:spcPct val="102600"/>
              </a:lnSpc>
              <a:spcBef>
                <a:spcPts val="55"/>
              </a:spcBef>
            </a:pPr>
            <a:r>
              <a:rPr sz="1100" dirty="0">
                <a:solidFill>
                  <a:srgbClr val="00B0F0"/>
                </a:solidFill>
                <a:cs typeface="Tahoma"/>
              </a:rPr>
              <a:t>The notion that political institutions such as democracy and  dictatorship are more suited to some cultures than others isn’t new.</a:t>
            </a:r>
          </a:p>
        </p:txBody>
      </p:sp>
    </p:spTree>
  </p:cSld>
  <p:clrMapOvr>
    <a:masterClrMapping/>
  </p:clrMapOvr>
  <p:transition>
    <p:cut/>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0834" y="380002"/>
            <a:ext cx="4309093" cy="2547439"/>
          </a:xfrm>
          <a:prstGeom prst="rect">
            <a:avLst/>
          </a:prstGeom>
        </p:spPr>
      </p:pic>
    </p:spTree>
  </p:cSld>
  <p:clrMapOvr>
    <a:masterClrMapping/>
  </p:clrMapOvr>
  <p:transition>
    <p:cut/>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6640" y="313242"/>
            <a:ext cx="4310132" cy="2723554"/>
          </a:xfrm>
          <a:prstGeom prst="rect">
            <a:avLst/>
          </a:prstGeom>
        </p:spPr>
      </p:pic>
    </p:spTree>
  </p:cSld>
  <p:clrMapOvr>
    <a:masterClrMapping/>
  </p:clrMapOvr>
  <p:transition>
    <p:cut/>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7729" y="389833"/>
            <a:ext cx="4312068" cy="2547870"/>
          </a:xfrm>
          <a:prstGeom prst="rect">
            <a:avLst/>
          </a:prstGeom>
        </p:spPr>
      </p:pic>
    </p:spTree>
  </p:cSld>
  <p:clrMapOvr>
    <a:masterClrMapping/>
  </p:clrMapOvr>
  <p:transition>
    <p:cut/>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4316" y="353810"/>
            <a:ext cx="4306798" cy="2641750"/>
          </a:xfrm>
          <a:prstGeom prst="rect">
            <a:avLst/>
          </a:prstGeom>
        </p:spPr>
      </p:pic>
    </p:spTree>
  </p:cSld>
  <p:clrMapOvr>
    <a:masterClrMapping/>
  </p:clrMapOvr>
  <p:transition>
    <p:cut/>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1607" y="324365"/>
            <a:ext cx="4342396" cy="2733268"/>
          </a:xfrm>
          <a:prstGeom prst="rect">
            <a:avLst/>
          </a:prstGeom>
        </p:spPr>
      </p:pic>
    </p:spTree>
  </p:cSld>
  <p:clrMapOvr>
    <a:masterClrMapping/>
  </p:clrMapOvr>
  <p:transition>
    <p:cut/>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4534" y="355341"/>
            <a:ext cx="4309469" cy="2642858"/>
          </a:xfrm>
          <a:prstGeom prst="rect">
            <a:avLst/>
          </a:prstGeom>
        </p:spPr>
      </p:pic>
    </p:spTree>
  </p:cSld>
  <p:clrMapOvr>
    <a:masterClrMapping/>
  </p:clrMapOvr>
  <p:transition>
    <p:cut/>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3776" y="264686"/>
            <a:ext cx="4309434" cy="2817981"/>
          </a:xfrm>
          <a:prstGeom prst="rect">
            <a:avLst/>
          </a:prstGeom>
        </p:spPr>
      </p:pic>
    </p:spTree>
  </p:cSld>
  <p:clrMapOvr>
    <a:masterClrMapping/>
  </p:clrMapOvr>
  <p:transition>
    <p:cut/>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4534" y="260049"/>
            <a:ext cx="4309469" cy="2817709"/>
          </a:xfrm>
          <a:prstGeom prst="rect">
            <a:avLst/>
          </a:prstGeom>
        </p:spPr>
      </p:pic>
    </p:spTree>
  </p:cSld>
  <p:clrMapOvr>
    <a:masterClrMapping/>
  </p:clrMapOvr>
  <p:transition>
    <p:cut/>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2844" y="359797"/>
            <a:ext cx="4019381" cy="2598658"/>
          </a:xfrm>
          <a:prstGeom prst="rect">
            <a:avLst/>
          </a:prstGeom>
        </p:spPr>
      </p:pic>
    </p:spTree>
  </p:cSld>
  <p:clrMapOvr>
    <a:masterClrMapping/>
  </p:clrMapOvr>
  <p:transition>
    <p:cut/>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3373" y="420364"/>
            <a:ext cx="4016745" cy="2427711"/>
          </a:xfrm>
          <a:prstGeom prst="rect">
            <a:avLst/>
          </a:prstGeom>
        </p:spPr>
      </p:pic>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4" y="1213890"/>
            <a:ext cx="3856990" cy="349391"/>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In </a:t>
            </a:r>
            <a:r>
              <a:rPr sz="1100" i="1" dirty="0">
                <a:cs typeface="Arial"/>
              </a:rPr>
              <a:t>The Persians </a:t>
            </a:r>
            <a:r>
              <a:rPr sz="1100" dirty="0">
                <a:cs typeface="Tahoma"/>
              </a:rPr>
              <a:t>(472 BC), </a:t>
            </a:r>
            <a:r>
              <a:rPr sz="1100" dirty="0">
                <a:solidFill>
                  <a:srgbClr val="00B0F0"/>
                </a:solidFill>
                <a:cs typeface="Tahoma"/>
              </a:rPr>
              <a:t>Aeschylus</a:t>
            </a:r>
            <a:r>
              <a:rPr sz="1100" dirty="0">
                <a:solidFill>
                  <a:srgbClr val="FF0000"/>
                </a:solidFill>
                <a:cs typeface="Tahoma"/>
              </a:rPr>
              <a:t> </a:t>
            </a:r>
            <a:r>
              <a:rPr sz="1100" dirty="0">
                <a:cs typeface="Tahoma"/>
              </a:rPr>
              <a:t>argued that authoritarianism  was suited to Asia and that democracy was suited to Athens.</a:t>
            </a:r>
          </a:p>
        </p:txBody>
      </p:sp>
    </p:spTree>
  </p:cSld>
  <p:clrMapOvr>
    <a:masterClrMapping/>
  </p:clrMapOvr>
  <p:transition>
    <p:cut/>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8832" y="398416"/>
            <a:ext cx="4170532" cy="2511699"/>
          </a:xfrm>
          <a:prstGeom prst="rect">
            <a:avLst/>
          </a:prstGeom>
        </p:spPr>
      </p:pic>
    </p:spTree>
  </p:cSld>
  <p:clrMapOvr>
    <a:masterClrMapping/>
  </p:clrMapOvr>
  <p:transition>
    <p:cut/>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5324" y="1225151"/>
            <a:ext cx="3262326" cy="276999"/>
          </a:xfrm>
          <a:prstGeom prst="rect">
            <a:avLst/>
          </a:prstGeom>
        </p:spPr>
        <p:txBody>
          <a:bodyPr vert="horz" wrap="square" lIns="0" tIns="15240" rIns="0" bIns="0" rtlCol="0">
            <a:spAutoFit/>
          </a:bodyPr>
          <a:lstStyle/>
          <a:p>
            <a:pPr marL="12700">
              <a:lnSpc>
                <a:spcPct val="100000"/>
              </a:lnSpc>
              <a:spcBef>
                <a:spcPts val="120"/>
              </a:spcBef>
            </a:pPr>
            <a:r>
              <a:rPr sz="1700" dirty="0">
                <a:cs typeface="Tahoma"/>
              </a:rPr>
              <a:t>Surveys and Comparative Research</a:t>
            </a:r>
          </a:p>
        </p:txBody>
      </p:sp>
    </p:spTree>
  </p:cSld>
  <p:clrMapOvr>
    <a:masterClrMapping/>
  </p:clrMapOvr>
  <p:transition>
    <p:cut/>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4" y="1071612"/>
            <a:ext cx="3855085" cy="708025"/>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The fact that culture is often conceptualized as a coherent cluster  of attitudes, values, and beliefs has led to the widespread use of  </a:t>
            </a:r>
            <a:r>
              <a:rPr sz="1100" dirty="0">
                <a:solidFill>
                  <a:srgbClr val="00B0F0"/>
                </a:solidFill>
                <a:cs typeface="Tahoma"/>
              </a:rPr>
              <a:t>surveys</a:t>
            </a:r>
            <a:r>
              <a:rPr sz="1100" dirty="0">
                <a:solidFill>
                  <a:srgbClr val="FF0000"/>
                </a:solidFill>
                <a:cs typeface="Tahoma"/>
              </a:rPr>
              <a:t> </a:t>
            </a:r>
            <a:r>
              <a:rPr sz="1100" dirty="0">
                <a:cs typeface="Tahoma"/>
              </a:rPr>
              <a:t>to examine the relationship between culture and  democracy.</a:t>
            </a:r>
          </a:p>
        </p:txBody>
      </p:sp>
    </p:spTree>
  </p:cSld>
  <p:clrMapOvr>
    <a:masterClrMapping/>
  </p:clrMapOvr>
  <p:transition>
    <p:cut/>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4" y="1140446"/>
            <a:ext cx="3684904" cy="535940"/>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“Democracy may have problems, but it’s better than any other  form of government. Could you please tell me if you strongly  agree, agree, disagree, or strongly disagree?”</a:t>
            </a:r>
            <a:endParaRPr sz="1100">
              <a:cs typeface="Tahoma"/>
            </a:endParaRPr>
          </a:p>
        </p:txBody>
      </p:sp>
    </p:spTree>
  </p:cSld>
  <p:clrMapOvr>
    <a:masterClrMapping/>
  </p:clrMapOvr>
  <p:transition>
    <p:cut/>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57479" rIns="0" bIns="0" rtlCol="0">
            <a:spAutoFit/>
          </a:bodyPr>
          <a:lstStyle/>
          <a:p>
            <a:pPr marL="12700" marR="5080">
              <a:lnSpc>
                <a:spcPct val="102600"/>
              </a:lnSpc>
              <a:spcBef>
                <a:spcPts val="55"/>
              </a:spcBef>
            </a:pPr>
            <a:r>
              <a:rPr dirty="0">
                <a:latin typeface="+mn-lt"/>
              </a:rPr>
              <a:t>When public support for democracy on surveys is low, it’s often  seen as a harbinger of democratic instability or collapse.</a:t>
            </a:r>
          </a:p>
        </p:txBody>
      </p:sp>
      <p:sp>
        <p:nvSpPr>
          <p:cNvPr id="3" name="object 3"/>
          <p:cNvSpPr txBox="1"/>
          <p:nvPr/>
        </p:nvSpPr>
        <p:spPr>
          <a:xfrm>
            <a:off x="347294" y="1562936"/>
            <a:ext cx="3698875" cy="535940"/>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Recent declines in public support for democracy in developed  countries has alarmed many about the possibility of democratic  backsliding.</a:t>
            </a:r>
            <a:endParaRPr sz="1100">
              <a:cs typeface="Tahoma"/>
            </a:endParaRPr>
          </a:p>
        </p:txBody>
      </p:sp>
    </p:spTree>
  </p:cSld>
  <p:clrMapOvr>
    <a:masterClrMapping/>
  </p:clrMapOvr>
  <p:transition>
    <p:cut/>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508290"/>
            <a:ext cx="3915511" cy="633802"/>
          </a:xfrm>
          <a:prstGeom prst="rect">
            <a:avLst/>
          </a:prstGeom>
        </p:spPr>
        <p:txBody>
          <a:bodyPr vert="horz" wrap="square" lIns="0" tIns="288645" rIns="0" bIns="0" rtlCol="0">
            <a:spAutoFit/>
          </a:bodyPr>
          <a:lstStyle/>
          <a:p>
            <a:pPr marL="12700" marR="5080">
              <a:lnSpc>
                <a:spcPct val="102600"/>
              </a:lnSpc>
              <a:spcBef>
                <a:spcPts val="55"/>
              </a:spcBef>
            </a:pPr>
            <a:r>
              <a:rPr dirty="0">
                <a:solidFill>
                  <a:srgbClr val="00B0F0"/>
                </a:solidFill>
                <a:latin typeface="+mn-lt"/>
              </a:rPr>
              <a:t>But</a:t>
            </a:r>
            <a:r>
              <a:rPr dirty="0">
                <a:solidFill>
                  <a:srgbClr val="FF0000"/>
                </a:solidFill>
                <a:latin typeface="+mn-lt"/>
              </a:rPr>
              <a:t> </a:t>
            </a:r>
            <a:r>
              <a:rPr dirty="0">
                <a:latin typeface="+mn-lt"/>
              </a:rPr>
              <a:t>there’s little empirical evidence to suggest that strong public  support is necessary for democracy.</a:t>
            </a:r>
          </a:p>
        </p:txBody>
      </p:sp>
      <p:sp>
        <p:nvSpPr>
          <p:cNvPr id="3" name="object 3"/>
          <p:cNvSpPr txBox="1"/>
          <p:nvPr/>
        </p:nvSpPr>
        <p:spPr>
          <a:xfrm>
            <a:off x="347294" y="1494102"/>
            <a:ext cx="3914140" cy="698076"/>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A growing desire to be governed by ‘strong leaders’ or non-partisan  ‘experts’ may simply indicate a wish for more competent and  effective government; it doesn’t necessarily imply that people don’t  want to choose these people or be able to replace them if they fail.</a:t>
            </a:r>
            <a:endParaRPr sz="1100">
              <a:cs typeface="Tahoma"/>
            </a:endParaRPr>
          </a:p>
        </p:txBody>
      </p:sp>
    </p:spTree>
  </p:cSld>
  <p:clrMapOvr>
    <a:masterClrMapping/>
  </p:clrMapOvr>
  <p:transition>
    <p:cut/>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4" y="1209280"/>
            <a:ext cx="3655695" cy="349391"/>
          </a:xfrm>
          <a:prstGeom prst="rect">
            <a:avLst/>
          </a:prstGeom>
        </p:spPr>
        <p:txBody>
          <a:bodyPr vert="horz" wrap="square" lIns="0" tIns="6985" rIns="0" bIns="0" rtlCol="0">
            <a:spAutoFit/>
          </a:bodyPr>
          <a:lstStyle/>
          <a:p>
            <a:pPr marL="12700" marR="5080">
              <a:lnSpc>
                <a:spcPct val="102600"/>
              </a:lnSpc>
              <a:spcBef>
                <a:spcPts val="55"/>
              </a:spcBef>
            </a:pPr>
            <a:r>
              <a:rPr sz="1100" dirty="0">
                <a:solidFill>
                  <a:srgbClr val="00B0F0"/>
                </a:solidFill>
                <a:cs typeface="Tahoma"/>
              </a:rPr>
              <a:t>Comparative politics researchers often confront problems when  conducting surveys.</a:t>
            </a:r>
            <a:endParaRPr sz="1100">
              <a:solidFill>
                <a:srgbClr val="00B0F0"/>
              </a:solidFill>
              <a:cs typeface="Tahoma"/>
            </a:endParaRPr>
          </a:p>
        </p:txBody>
      </p:sp>
    </p:spTree>
  </p:cSld>
  <p:clrMapOvr>
    <a:masterClrMapping/>
  </p:clrMapOvr>
  <p:transition>
    <p:cut/>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4" y="714780"/>
            <a:ext cx="3750945" cy="1605376"/>
          </a:xfrm>
          <a:prstGeom prst="rect">
            <a:avLst/>
          </a:prstGeom>
        </p:spPr>
        <p:txBody>
          <a:bodyPr vert="horz" wrap="square" lIns="0" tIns="11430" rIns="0" bIns="0" rtlCol="0">
            <a:spAutoFit/>
          </a:bodyPr>
          <a:lstStyle/>
          <a:p>
            <a:pPr marL="12700">
              <a:lnSpc>
                <a:spcPct val="100000"/>
              </a:lnSpc>
              <a:spcBef>
                <a:spcPts val="90"/>
              </a:spcBef>
            </a:pPr>
            <a:r>
              <a:rPr sz="1100" dirty="0">
                <a:solidFill>
                  <a:srgbClr val="00B0F0"/>
                </a:solidFill>
                <a:cs typeface="Tahoma"/>
              </a:rPr>
              <a:t>Problem 1: Sensitive topics and preference falsification</a:t>
            </a:r>
          </a:p>
          <a:p>
            <a:pPr>
              <a:lnSpc>
                <a:spcPct val="100000"/>
              </a:lnSpc>
            </a:pPr>
            <a:endParaRPr sz="1100" dirty="0">
              <a:solidFill>
                <a:srgbClr val="00B0F0"/>
              </a:solidFill>
              <a:cs typeface="Tahoma"/>
            </a:endParaRPr>
          </a:p>
          <a:p>
            <a:pPr>
              <a:lnSpc>
                <a:spcPct val="100000"/>
              </a:lnSpc>
              <a:spcBef>
                <a:spcPts val="60"/>
              </a:spcBef>
            </a:pPr>
            <a:endParaRPr sz="1200" dirty="0">
              <a:solidFill>
                <a:srgbClr val="00B0F0"/>
              </a:solidFill>
              <a:cs typeface="Tahoma"/>
            </a:endParaRPr>
          </a:p>
          <a:p>
            <a:pPr marL="12700" marR="168910">
              <a:lnSpc>
                <a:spcPct val="102600"/>
              </a:lnSpc>
            </a:pPr>
            <a:r>
              <a:rPr sz="1100" dirty="0">
                <a:solidFill>
                  <a:srgbClr val="00B0F0"/>
                </a:solidFill>
                <a:cs typeface="Tahoma"/>
              </a:rPr>
              <a:t>Social desirability bias </a:t>
            </a:r>
            <a:r>
              <a:rPr sz="1100" dirty="0">
                <a:cs typeface="Tahoma"/>
              </a:rPr>
              <a:t>refers to the tendency of individuals to  overreport ‘good behavior’ and underreport ‘bad behavior.’</a:t>
            </a:r>
          </a:p>
          <a:p>
            <a:pPr>
              <a:lnSpc>
                <a:spcPct val="100000"/>
              </a:lnSpc>
            </a:pPr>
            <a:endParaRPr sz="1100" dirty="0">
              <a:cs typeface="Tahoma"/>
            </a:endParaRPr>
          </a:p>
          <a:p>
            <a:pPr>
              <a:lnSpc>
                <a:spcPct val="100000"/>
              </a:lnSpc>
              <a:spcBef>
                <a:spcPts val="55"/>
              </a:spcBef>
            </a:pPr>
            <a:endParaRPr sz="1200" dirty="0">
              <a:cs typeface="Tahoma"/>
            </a:endParaRPr>
          </a:p>
          <a:p>
            <a:pPr marL="12700" marR="5080">
              <a:lnSpc>
                <a:spcPct val="102600"/>
              </a:lnSpc>
              <a:spcBef>
                <a:spcPts val="5"/>
              </a:spcBef>
            </a:pPr>
            <a:r>
              <a:rPr sz="1100" dirty="0">
                <a:cs typeface="Tahoma"/>
              </a:rPr>
              <a:t>Depending on the topic of the survey, there can be strong social  incentives to lie or not even participate.</a:t>
            </a:r>
          </a:p>
        </p:txBody>
      </p:sp>
    </p:spTree>
  </p:cSld>
  <p:clrMapOvr>
    <a:masterClrMapping/>
  </p:clrMapOvr>
  <p:transition>
    <p:cut/>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4" y="645958"/>
            <a:ext cx="3914140" cy="1772285"/>
          </a:xfrm>
          <a:prstGeom prst="rect">
            <a:avLst/>
          </a:prstGeom>
        </p:spPr>
        <p:txBody>
          <a:bodyPr vert="horz" wrap="square" lIns="0" tIns="11430" rIns="0" bIns="0" rtlCol="0">
            <a:spAutoFit/>
          </a:bodyPr>
          <a:lstStyle/>
          <a:p>
            <a:pPr marL="12700">
              <a:lnSpc>
                <a:spcPct val="100000"/>
              </a:lnSpc>
              <a:spcBef>
                <a:spcPts val="90"/>
              </a:spcBef>
            </a:pPr>
            <a:r>
              <a:rPr sz="1100" dirty="0">
                <a:solidFill>
                  <a:srgbClr val="00B0F0"/>
                </a:solidFill>
                <a:cs typeface="Tahoma"/>
              </a:rPr>
              <a:t>Problem 2: Differential item functioning</a:t>
            </a:r>
          </a:p>
          <a:p>
            <a:pPr>
              <a:lnSpc>
                <a:spcPct val="100000"/>
              </a:lnSpc>
            </a:pPr>
            <a:endParaRPr sz="1100" dirty="0">
              <a:solidFill>
                <a:srgbClr val="00B0F0"/>
              </a:solidFill>
              <a:cs typeface="Tahoma"/>
            </a:endParaRPr>
          </a:p>
          <a:p>
            <a:pPr>
              <a:lnSpc>
                <a:spcPct val="100000"/>
              </a:lnSpc>
              <a:spcBef>
                <a:spcPts val="55"/>
              </a:spcBef>
            </a:pPr>
            <a:endParaRPr sz="1200" dirty="0">
              <a:solidFill>
                <a:srgbClr val="00B0F0"/>
              </a:solidFill>
              <a:cs typeface="Tahoma"/>
            </a:endParaRPr>
          </a:p>
          <a:p>
            <a:pPr marL="12700" marR="5080">
              <a:lnSpc>
                <a:spcPct val="102600"/>
              </a:lnSpc>
              <a:spcBef>
                <a:spcPts val="5"/>
              </a:spcBef>
            </a:pPr>
            <a:r>
              <a:rPr sz="1100" dirty="0">
                <a:solidFill>
                  <a:srgbClr val="00B0F0"/>
                </a:solidFill>
                <a:cs typeface="Tahoma"/>
              </a:rPr>
              <a:t>Differential item functioning (DIF) </a:t>
            </a:r>
            <a:r>
              <a:rPr sz="1100" dirty="0">
                <a:cs typeface="Tahoma"/>
              </a:rPr>
              <a:t>exists when individuals or  groups understand survey items differently or evaluate survey items using different scales.</a:t>
            </a:r>
          </a:p>
          <a:p>
            <a:pPr>
              <a:lnSpc>
                <a:spcPct val="100000"/>
              </a:lnSpc>
            </a:pPr>
            <a:endParaRPr sz="1100" dirty="0">
              <a:cs typeface="Tahoma"/>
            </a:endParaRPr>
          </a:p>
          <a:p>
            <a:pPr>
              <a:lnSpc>
                <a:spcPct val="100000"/>
              </a:lnSpc>
              <a:spcBef>
                <a:spcPts val="55"/>
              </a:spcBef>
            </a:pPr>
            <a:endParaRPr sz="1200" dirty="0">
              <a:cs typeface="Tahoma"/>
            </a:endParaRPr>
          </a:p>
          <a:p>
            <a:pPr marL="12700" marR="420370">
              <a:lnSpc>
                <a:spcPct val="102699"/>
              </a:lnSpc>
            </a:pPr>
            <a:r>
              <a:rPr sz="1100" dirty="0">
                <a:cs typeface="Tahoma"/>
              </a:rPr>
              <a:t>This is particularly problematic when we survey people from  different regions, countries, or cultures.</a:t>
            </a:r>
          </a:p>
        </p:txBody>
      </p:sp>
    </p:spTree>
  </p:cSld>
  <p:clrMapOvr>
    <a:masterClrMapping/>
  </p:clrMapOvr>
  <p:transition>
    <p:cut/>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4" y="579546"/>
            <a:ext cx="3913504" cy="1964512"/>
          </a:xfrm>
          <a:prstGeom prst="rect">
            <a:avLst/>
          </a:prstGeom>
        </p:spPr>
        <p:txBody>
          <a:bodyPr vert="horz" wrap="square" lIns="0" tIns="10160" rIns="0" bIns="0" rtlCol="0">
            <a:spAutoFit/>
          </a:bodyPr>
          <a:lstStyle/>
          <a:p>
            <a:pPr marL="12700" marR="5080">
              <a:lnSpc>
                <a:spcPct val="101499"/>
              </a:lnSpc>
              <a:spcBef>
                <a:spcPts val="80"/>
              </a:spcBef>
            </a:pPr>
            <a:r>
              <a:rPr sz="900" dirty="0">
                <a:solidFill>
                  <a:srgbClr val="00B0F0"/>
                </a:solidFill>
                <a:cs typeface="Microsoft Sans Serif"/>
              </a:rPr>
              <a:t>Amartya Sen: </a:t>
            </a:r>
            <a:r>
              <a:rPr sz="900" dirty="0">
                <a:cs typeface="Microsoft Sans Serif"/>
              </a:rPr>
              <a:t>“the state of Kerala has the highest rates of literacy . . . and  longevity . . . in India. But it also has, by a very wide margin, the highest rate of  reported morbidity among all Indian states . . . At the other extreme, states with  low longevity, with woeful medical and educational facilities, such as Bihar,  have the lowest rates of reported morbidity in India. Indeed, the lowness of  reported morbidity runs almost fully in the opposite direction to life expectancy,  in interstate comparisons . . . In disease by disease comparison, while Kerala has  much higher reported morbidity rates than the rest of India, the United States  has even higher rates for the same illnesses. If we insist on relying on</a:t>
            </a:r>
          </a:p>
          <a:p>
            <a:pPr marL="12700" marR="28575">
              <a:lnSpc>
                <a:spcPct val="101499"/>
              </a:lnSpc>
            </a:pPr>
            <a:r>
              <a:rPr sz="900" dirty="0">
                <a:cs typeface="Microsoft Sans Serif"/>
              </a:rPr>
              <a:t>self-reported morbidity as the measure, we would have to conclude that the  United States is the least healthy in this comparison, followed by Kerala, with  ill provided Bihar enjoying the highest level of health. In other words, the most  common measure of the health of populations is negatively correlated with  actual health.”</a:t>
            </a:r>
          </a:p>
        </p:txBody>
      </p:sp>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1894" y="420368"/>
            <a:ext cx="3884295" cy="2336165"/>
          </a:xfrm>
          <a:prstGeom prst="rect">
            <a:avLst/>
          </a:prstGeom>
        </p:spPr>
        <p:txBody>
          <a:bodyPr vert="horz" wrap="square" lIns="0" tIns="6985" rIns="0" bIns="0" rtlCol="0">
            <a:spAutoFit/>
          </a:bodyPr>
          <a:lstStyle/>
          <a:p>
            <a:pPr marL="38100" marR="107314">
              <a:lnSpc>
                <a:spcPct val="102600"/>
              </a:lnSpc>
              <a:spcBef>
                <a:spcPts val="55"/>
              </a:spcBef>
            </a:pPr>
            <a:r>
              <a:rPr sz="1100" dirty="0">
                <a:solidFill>
                  <a:srgbClr val="00B0F0"/>
                </a:solidFill>
                <a:cs typeface="Tahoma"/>
              </a:rPr>
              <a:t>Montesquieu</a:t>
            </a:r>
            <a:r>
              <a:rPr sz="1100" dirty="0">
                <a:solidFill>
                  <a:srgbClr val="FF0000"/>
                </a:solidFill>
                <a:cs typeface="Tahoma"/>
              </a:rPr>
              <a:t> </a:t>
            </a:r>
            <a:r>
              <a:rPr sz="1100" dirty="0">
                <a:cs typeface="Tahoma"/>
              </a:rPr>
              <a:t>argued that different forms of government required  certain cultures.</a:t>
            </a:r>
          </a:p>
          <a:p>
            <a:pPr>
              <a:lnSpc>
                <a:spcPct val="100000"/>
              </a:lnSpc>
            </a:pPr>
            <a:endParaRPr sz="1450" dirty="0">
              <a:cs typeface="Tahoma"/>
            </a:endParaRPr>
          </a:p>
          <a:p>
            <a:pPr marL="314960" indent="-139065">
              <a:lnSpc>
                <a:spcPct val="100000"/>
              </a:lnSpc>
              <a:buFont typeface="Arial"/>
              <a:buChar char="•"/>
              <a:tabLst>
                <a:tab pos="315595" algn="l"/>
              </a:tabLst>
            </a:pPr>
            <a:r>
              <a:rPr sz="1100" dirty="0">
                <a:cs typeface="Tahoma"/>
              </a:rPr>
              <a:t>Monarchy is suited to Europe.</a:t>
            </a:r>
          </a:p>
          <a:p>
            <a:pPr>
              <a:lnSpc>
                <a:spcPct val="100000"/>
              </a:lnSpc>
              <a:spcBef>
                <a:spcPts val="55"/>
              </a:spcBef>
              <a:buFont typeface="Arial"/>
              <a:buChar char="•"/>
            </a:pPr>
            <a:endParaRPr sz="1600" dirty="0">
              <a:cs typeface="Tahoma"/>
            </a:endParaRPr>
          </a:p>
          <a:p>
            <a:pPr marL="314960" indent="-139065">
              <a:lnSpc>
                <a:spcPct val="100000"/>
              </a:lnSpc>
              <a:buFont typeface="Arial"/>
              <a:buChar char="•"/>
              <a:tabLst>
                <a:tab pos="315595" algn="l"/>
              </a:tabLst>
            </a:pPr>
            <a:r>
              <a:rPr sz="1100" dirty="0">
                <a:cs typeface="Tahoma"/>
              </a:rPr>
              <a:t>Despotism is suited to the Orient.</a:t>
            </a:r>
          </a:p>
          <a:p>
            <a:pPr>
              <a:lnSpc>
                <a:spcPct val="100000"/>
              </a:lnSpc>
              <a:spcBef>
                <a:spcPts val="60"/>
              </a:spcBef>
              <a:buFont typeface="Arial"/>
              <a:buChar char="•"/>
            </a:pPr>
            <a:endParaRPr sz="1600" dirty="0">
              <a:cs typeface="Tahoma"/>
            </a:endParaRPr>
          </a:p>
          <a:p>
            <a:pPr marL="314960" indent="-139065">
              <a:lnSpc>
                <a:spcPct val="100000"/>
              </a:lnSpc>
              <a:buFont typeface="Arial"/>
              <a:buChar char="•"/>
              <a:tabLst>
                <a:tab pos="315595" algn="l"/>
              </a:tabLst>
            </a:pPr>
            <a:r>
              <a:rPr sz="1100" dirty="0">
                <a:cs typeface="Tahoma"/>
              </a:rPr>
              <a:t>Democracy is suited to the ancient world.</a:t>
            </a:r>
          </a:p>
          <a:p>
            <a:pPr>
              <a:lnSpc>
                <a:spcPct val="100000"/>
              </a:lnSpc>
              <a:spcBef>
                <a:spcPts val="55"/>
              </a:spcBef>
            </a:pPr>
            <a:endParaRPr sz="2550" dirty="0">
              <a:solidFill>
                <a:srgbClr val="00B0F0"/>
              </a:solidFill>
              <a:cs typeface="Tahoma"/>
            </a:endParaRPr>
          </a:p>
          <a:p>
            <a:pPr marL="38100" marR="17780">
              <a:lnSpc>
                <a:spcPct val="102600"/>
              </a:lnSpc>
            </a:pPr>
            <a:r>
              <a:rPr sz="1100" dirty="0">
                <a:solidFill>
                  <a:srgbClr val="00B0F0"/>
                </a:solidFill>
                <a:cs typeface="Tahoma"/>
              </a:rPr>
              <a:t>Only by chance can one successfully export the institutions of one  country to another.</a:t>
            </a:r>
          </a:p>
        </p:txBody>
      </p:sp>
    </p:spTree>
  </p:cSld>
  <p:clrMapOvr>
    <a:masterClrMapping/>
  </p:clrMapOvr>
  <p:transition>
    <p:cut/>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4" y="1151215"/>
            <a:ext cx="3714750" cy="535940"/>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Political scientists are increasingly aware of these problems with  surveys and have begun to develop ingenious methods to get  around them.</a:t>
            </a:r>
          </a:p>
        </p:txBody>
      </p:sp>
    </p:spTree>
  </p:cSld>
  <p:clrMapOvr>
    <a:masterClrMapping/>
  </p:clrMapOvr>
  <p:transition>
    <p:cut/>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642034"/>
            <a:ext cx="3199765" cy="180819"/>
          </a:xfrm>
          <a:prstGeom prst="rect">
            <a:avLst/>
          </a:prstGeom>
        </p:spPr>
        <p:txBody>
          <a:bodyPr vert="horz" wrap="square" lIns="0" tIns="11430" rIns="0" bIns="0" rtlCol="0">
            <a:spAutoFit/>
          </a:bodyPr>
          <a:lstStyle/>
          <a:p>
            <a:pPr marL="12700">
              <a:lnSpc>
                <a:spcPct val="100000"/>
              </a:lnSpc>
              <a:spcBef>
                <a:spcPts val="90"/>
              </a:spcBef>
            </a:pPr>
            <a:r>
              <a:rPr dirty="0">
                <a:solidFill>
                  <a:srgbClr val="00B0F0"/>
                </a:solidFill>
                <a:latin typeface="+mn-lt"/>
              </a:rPr>
              <a:t>Problem 1: Sensitive topics and preference falsification</a:t>
            </a:r>
          </a:p>
        </p:txBody>
      </p:sp>
      <p:sp>
        <p:nvSpPr>
          <p:cNvPr id="3" name="object 3"/>
          <p:cNvSpPr txBox="1"/>
          <p:nvPr/>
        </p:nvSpPr>
        <p:spPr>
          <a:xfrm>
            <a:off x="347294" y="1174113"/>
            <a:ext cx="2200275" cy="1196481"/>
          </a:xfrm>
          <a:prstGeom prst="rect">
            <a:avLst/>
          </a:prstGeom>
        </p:spPr>
        <p:txBody>
          <a:bodyPr vert="horz" wrap="square" lIns="0" tIns="11430" rIns="0" bIns="0" rtlCol="0">
            <a:spAutoFit/>
          </a:bodyPr>
          <a:lstStyle/>
          <a:p>
            <a:pPr marL="12700">
              <a:lnSpc>
                <a:spcPct val="100000"/>
              </a:lnSpc>
              <a:spcBef>
                <a:spcPts val="90"/>
              </a:spcBef>
            </a:pPr>
            <a:r>
              <a:rPr sz="1100" dirty="0">
                <a:solidFill>
                  <a:srgbClr val="00B0F0"/>
                </a:solidFill>
                <a:cs typeface="Tahoma"/>
              </a:rPr>
              <a:t>Potential solutions:</a:t>
            </a:r>
          </a:p>
          <a:p>
            <a:pPr>
              <a:lnSpc>
                <a:spcPct val="100000"/>
              </a:lnSpc>
            </a:pPr>
            <a:endParaRPr sz="1450" dirty="0">
              <a:cs typeface="Tahoma"/>
            </a:endParaRPr>
          </a:p>
          <a:p>
            <a:pPr marL="289560" indent="-177800">
              <a:lnSpc>
                <a:spcPct val="100000"/>
              </a:lnSpc>
              <a:buAutoNum type="arabicPeriod"/>
              <a:tabLst>
                <a:tab pos="290195" algn="l"/>
              </a:tabLst>
            </a:pPr>
            <a:r>
              <a:rPr sz="1100" dirty="0">
                <a:cs typeface="Tahoma"/>
              </a:rPr>
              <a:t>Survey administration</a:t>
            </a:r>
          </a:p>
          <a:p>
            <a:pPr marL="289560" indent="-177800">
              <a:lnSpc>
                <a:spcPct val="100000"/>
              </a:lnSpc>
              <a:spcBef>
                <a:spcPts val="335"/>
              </a:spcBef>
              <a:buAutoNum type="arabicPeriod"/>
              <a:tabLst>
                <a:tab pos="290195" algn="l"/>
              </a:tabLst>
            </a:pPr>
            <a:r>
              <a:rPr sz="1100" dirty="0">
                <a:cs typeface="Tahoma"/>
              </a:rPr>
              <a:t>Randomized response techniques</a:t>
            </a:r>
          </a:p>
          <a:p>
            <a:pPr marL="289560" indent="-177800">
              <a:lnSpc>
                <a:spcPct val="100000"/>
              </a:lnSpc>
              <a:spcBef>
                <a:spcPts val="334"/>
              </a:spcBef>
              <a:buAutoNum type="arabicPeriod"/>
              <a:tabLst>
                <a:tab pos="290195" algn="l"/>
              </a:tabLst>
            </a:pPr>
            <a:r>
              <a:rPr sz="1100" dirty="0">
                <a:cs typeface="Tahoma"/>
              </a:rPr>
              <a:t>List experiments</a:t>
            </a:r>
          </a:p>
          <a:p>
            <a:pPr marL="289560" indent="-177800">
              <a:lnSpc>
                <a:spcPct val="100000"/>
              </a:lnSpc>
              <a:spcBef>
                <a:spcPts val="330"/>
              </a:spcBef>
              <a:buAutoNum type="arabicPeriod"/>
              <a:tabLst>
                <a:tab pos="290195" algn="l"/>
              </a:tabLst>
            </a:pPr>
            <a:r>
              <a:rPr sz="1100" dirty="0">
                <a:cs typeface="Tahoma"/>
              </a:rPr>
              <a:t>Endorsement experiments</a:t>
            </a:r>
          </a:p>
        </p:txBody>
      </p:sp>
    </p:spTree>
  </p:cSld>
  <p:clrMapOvr>
    <a:masterClrMapping/>
  </p:clrMapOvr>
  <p:transition>
    <p:cut/>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34594" y="894078"/>
            <a:ext cx="2378710" cy="1104148"/>
          </a:xfrm>
          <a:prstGeom prst="rect">
            <a:avLst/>
          </a:prstGeom>
        </p:spPr>
        <p:txBody>
          <a:bodyPr vert="horz" wrap="square" lIns="0" tIns="11430" rIns="0" bIns="0" rtlCol="0">
            <a:spAutoFit/>
          </a:bodyPr>
          <a:lstStyle/>
          <a:p>
            <a:pPr marL="25400">
              <a:lnSpc>
                <a:spcPct val="100000"/>
              </a:lnSpc>
              <a:spcBef>
                <a:spcPts val="90"/>
              </a:spcBef>
            </a:pPr>
            <a:r>
              <a:rPr sz="1100" dirty="0">
                <a:solidFill>
                  <a:srgbClr val="00B0F0"/>
                </a:solidFill>
                <a:cs typeface="Tahoma"/>
              </a:rPr>
              <a:t>Problem 2: Differential item functioning</a:t>
            </a:r>
          </a:p>
          <a:p>
            <a:pPr>
              <a:lnSpc>
                <a:spcPct val="100000"/>
              </a:lnSpc>
            </a:pPr>
            <a:endParaRPr sz="1100" dirty="0">
              <a:solidFill>
                <a:srgbClr val="00B0F0"/>
              </a:solidFill>
              <a:cs typeface="Tahoma"/>
            </a:endParaRPr>
          </a:p>
          <a:p>
            <a:pPr>
              <a:lnSpc>
                <a:spcPct val="100000"/>
              </a:lnSpc>
              <a:spcBef>
                <a:spcPts val="30"/>
              </a:spcBef>
            </a:pPr>
            <a:endParaRPr sz="1250" dirty="0">
              <a:solidFill>
                <a:srgbClr val="00B0F0"/>
              </a:solidFill>
              <a:cs typeface="Tahoma"/>
            </a:endParaRPr>
          </a:p>
          <a:p>
            <a:pPr marL="25400">
              <a:lnSpc>
                <a:spcPct val="100000"/>
              </a:lnSpc>
            </a:pPr>
            <a:r>
              <a:rPr sz="1100" dirty="0">
                <a:solidFill>
                  <a:srgbClr val="00B0F0"/>
                </a:solidFill>
                <a:cs typeface="Tahoma"/>
              </a:rPr>
              <a:t>Potential solutions:</a:t>
            </a:r>
          </a:p>
          <a:p>
            <a:pPr>
              <a:lnSpc>
                <a:spcPct val="100000"/>
              </a:lnSpc>
            </a:pPr>
            <a:endParaRPr sz="1450" dirty="0">
              <a:cs typeface="Tahoma"/>
            </a:endParaRPr>
          </a:p>
          <a:p>
            <a:pPr marL="302260" indent="-139065">
              <a:lnSpc>
                <a:spcPct val="100000"/>
              </a:lnSpc>
              <a:spcBef>
                <a:spcPts val="5"/>
              </a:spcBef>
              <a:buFont typeface="Arial"/>
              <a:buChar char="•"/>
              <a:tabLst>
                <a:tab pos="302895" algn="l"/>
              </a:tabLst>
            </a:pPr>
            <a:r>
              <a:rPr sz="1100" dirty="0">
                <a:cs typeface="Tahoma"/>
              </a:rPr>
              <a:t>Anchoring vignettes</a:t>
            </a:r>
          </a:p>
        </p:txBody>
      </p:sp>
    </p:spTree>
  </p:cSld>
  <p:clrMapOvr>
    <a:masterClrMapping/>
  </p:clrMapOvr>
  <p:transition>
    <p:cut/>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14350" y="1273175"/>
            <a:ext cx="3581400" cy="559705"/>
          </a:xfrm>
          <a:prstGeom prst="rect">
            <a:avLst/>
          </a:prstGeom>
        </p:spPr>
        <p:txBody>
          <a:bodyPr vert="horz" wrap="square" lIns="0" tIns="12065" rIns="0" bIns="0" rtlCol="0">
            <a:spAutoFit/>
          </a:bodyPr>
          <a:lstStyle/>
          <a:p>
            <a:pPr marL="1118235" marR="5080" indent="-1106170">
              <a:lnSpc>
                <a:spcPct val="107400"/>
              </a:lnSpc>
              <a:spcBef>
                <a:spcPts val="95"/>
              </a:spcBef>
            </a:pPr>
            <a:r>
              <a:rPr sz="1700" dirty="0">
                <a:cs typeface="Tahoma"/>
              </a:rPr>
              <a:t>Are Some Religions Incompatible</a:t>
            </a:r>
            <a:r>
              <a:rPr lang="en-US" sz="1700" dirty="0">
                <a:cs typeface="Tahoma"/>
              </a:rPr>
              <a:t> </a:t>
            </a:r>
            <a:r>
              <a:rPr sz="1700" dirty="0">
                <a:cs typeface="Tahoma"/>
              </a:rPr>
              <a:t>with  Democracy?</a:t>
            </a:r>
          </a:p>
        </p:txBody>
      </p:sp>
    </p:spTree>
  </p:cSld>
  <p:clrMapOvr>
    <a:masterClrMapping/>
  </p:clrMapOvr>
  <p:transition>
    <p:cut/>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094" y="572832"/>
            <a:ext cx="4040504" cy="1938655"/>
          </a:xfrm>
          <a:prstGeom prst="rect">
            <a:avLst/>
          </a:prstGeom>
        </p:spPr>
        <p:txBody>
          <a:bodyPr vert="horz" wrap="square" lIns="0" tIns="11430" rIns="0" bIns="0" rtlCol="0">
            <a:spAutoFit/>
          </a:bodyPr>
          <a:lstStyle/>
          <a:p>
            <a:pPr marL="88900">
              <a:lnSpc>
                <a:spcPct val="100000"/>
              </a:lnSpc>
              <a:spcBef>
                <a:spcPts val="90"/>
              </a:spcBef>
            </a:pPr>
            <a:r>
              <a:rPr sz="1100" dirty="0">
                <a:solidFill>
                  <a:srgbClr val="00B0F0"/>
                </a:solidFill>
                <a:cs typeface="Tahoma"/>
              </a:rPr>
              <a:t>Samuel Huntington, </a:t>
            </a:r>
            <a:r>
              <a:rPr sz="1100" i="1" dirty="0">
                <a:cs typeface="Arial"/>
              </a:rPr>
              <a:t>The Clash of Civilizations </a:t>
            </a:r>
            <a:r>
              <a:rPr sz="1100" dirty="0">
                <a:cs typeface="Tahoma"/>
              </a:rPr>
              <a:t>(1993).</a:t>
            </a:r>
          </a:p>
          <a:p>
            <a:pPr>
              <a:lnSpc>
                <a:spcPct val="100000"/>
              </a:lnSpc>
              <a:spcBef>
                <a:spcPts val="25"/>
              </a:spcBef>
            </a:pPr>
            <a:endParaRPr sz="1400" dirty="0">
              <a:cs typeface="Tahoma"/>
            </a:endParaRPr>
          </a:p>
          <a:p>
            <a:pPr marL="365760" marR="181610" indent="-139065">
              <a:lnSpc>
                <a:spcPct val="102699"/>
              </a:lnSpc>
              <a:buFont typeface="Arial"/>
              <a:buChar char="•"/>
              <a:tabLst>
                <a:tab pos="366395" algn="l"/>
              </a:tabLst>
            </a:pPr>
            <a:r>
              <a:rPr sz="1100" dirty="0">
                <a:cs typeface="Tahoma"/>
              </a:rPr>
              <a:t>Conflicts in the world will be cultural rather than ideological  or economic.</a:t>
            </a:r>
          </a:p>
          <a:p>
            <a:pPr>
              <a:lnSpc>
                <a:spcPct val="100000"/>
              </a:lnSpc>
              <a:spcBef>
                <a:spcPts val="20"/>
              </a:spcBef>
              <a:buFont typeface="Arial"/>
              <a:buChar char="•"/>
            </a:pPr>
            <a:endParaRPr sz="1600" dirty="0">
              <a:cs typeface="Tahoma"/>
            </a:endParaRPr>
          </a:p>
          <a:p>
            <a:pPr marL="365760" marR="55880" indent="-139065">
              <a:lnSpc>
                <a:spcPct val="102699"/>
              </a:lnSpc>
              <a:buFont typeface="Arial"/>
              <a:buChar char="•"/>
              <a:tabLst>
                <a:tab pos="366395" algn="l"/>
              </a:tabLst>
            </a:pPr>
            <a:r>
              <a:rPr sz="1100" dirty="0">
                <a:cs typeface="Tahoma"/>
              </a:rPr>
              <a:t>“The fault lines between civilizations will be the battle lines of  the future.”</a:t>
            </a:r>
          </a:p>
          <a:p>
            <a:pPr>
              <a:lnSpc>
                <a:spcPct val="100000"/>
              </a:lnSpc>
              <a:spcBef>
                <a:spcPts val="20"/>
              </a:spcBef>
              <a:buFont typeface="Arial"/>
              <a:buChar char="•"/>
            </a:pPr>
            <a:endParaRPr sz="1600" dirty="0">
              <a:solidFill>
                <a:srgbClr val="00B0F0"/>
              </a:solidFill>
              <a:cs typeface="Tahoma"/>
            </a:endParaRPr>
          </a:p>
          <a:p>
            <a:pPr marL="365760" marR="194310" indent="-139065">
              <a:lnSpc>
                <a:spcPct val="102600"/>
              </a:lnSpc>
              <a:spcBef>
                <a:spcPts val="5"/>
              </a:spcBef>
              <a:buClr>
                <a:srgbClr val="000000"/>
              </a:buClr>
              <a:buFont typeface="Arial"/>
              <a:buChar char="•"/>
              <a:tabLst>
                <a:tab pos="366395" algn="l"/>
              </a:tabLst>
            </a:pPr>
            <a:r>
              <a:rPr sz="1100" dirty="0">
                <a:solidFill>
                  <a:srgbClr val="00B0F0"/>
                </a:solidFill>
                <a:cs typeface="Tahoma"/>
              </a:rPr>
              <a:t>Civilizations: </a:t>
            </a:r>
            <a:r>
              <a:rPr sz="1100" dirty="0">
                <a:cs typeface="Tahoma"/>
              </a:rPr>
              <a:t>Western, Confucian, Japanese, Islamic, Hindu,  Slavic-Orthodox, Latin America, Africa.</a:t>
            </a:r>
          </a:p>
        </p:txBody>
      </p:sp>
    </p:spTree>
  </p:cSld>
  <p:clrMapOvr>
    <a:masterClrMapping/>
  </p:clrMapOvr>
  <p:transition>
    <p:cut/>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594244"/>
            <a:ext cx="3912870" cy="708025"/>
          </a:xfrm>
          <a:prstGeom prst="rect">
            <a:avLst/>
          </a:prstGeom>
        </p:spPr>
        <p:txBody>
          <a:bodyPr vert="horz" wrap="square" lIns="0" tIns="6985" rIns="0" bIns="0" rtlCol="0">
            <a:spAutoFit/>
          </a:bodyPr>
          <a:lstStyle/>
          <a:p>
            <a:pPr marL="12700" marR="5080">
              <a:lnSpc>
                <a:spcPct val="102600"/>
              </a:lnSpc>
              <a:spcBef>
                <a:spcPts val="55"/>
              </a:spcBef>
            </a:pPr>
            <a:r>
              <a:rPr dirty="0">
                <a:latin typeface="+mn-lt"/>
              </a:rPr>
              <a:t>Huntington argues that the Western belief in the universality of the  West’s values and its insistence on imposing those values through  democratization efforts will only antagonize other civilizations and  lead to conflict.</a:t>
            </a:r>
          </a:p>
        </p:txBody>
      </p:sp>
      <p:sp>
        <p:nvSpPr>
          <p:cNvPr id="3" name="object 3"/>
          <p:cNvSpPr txBox="1"/>
          <p:nvPr/>
        </p:nvSpPr>
        <p:spPr>
          <a:xfrm>
            <a:off x="347294" y="1642540"/>
            <a:ext cx="3672840" cy="872418"/>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“Western ideas of individualism, liberalism, constitutionalism,  human rights, equality, liberty, the rule of law, democracy, free  markets, the separation of church and state, often have little  resonance in Islamic, Confucian, Japanese, Hindu, Buddhist, or  Orthodox cultures.”</a:t>
            </a:r>
            <a:endParaRPr sz="1100">
              <a:cs typeface="Tahoma"/>
            </a:endParaRPr>
          </a:p>
        </p:txBody>
      </p:sp>
    </p:spTree>
  </p:cSld>
  <p:clrMapOvr>
    <a:masterClrMapping/>
  </p:clrMapOvr>
  <p:transition>
    <p:cut/>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9194" y="712798"/>
            <a:ext cx="3958590" cy="1590115"/>
          </a:xfrm>
          <a:prstGeom prst="rect">
            <a:avLst/>
          </a:prstGeom>
        </p:spPr>
        <p:txBody>
          <a:bodyPr vert="horz" wrap="square" lIns="0" tIns="11430" rIns="0" bIns="0" rtlCol="0">
            <a:spAutoFit/>
          </a:bodyPr>
          <a:lstStyle/>
          <a:p>
            <a:pPr marL="50800">
              <a:lnSpc>
                <a:spcPct val="100000"/>
              </a:lnSpc>
              <a:spcBef>
                <a:spcPts val="90"/>
              </a:spcBef>
            </a:pPr>
            <a:r>
              <a:rPr sz="1100" dirty="0">
                <a:cs typeface="Tahoma"/>
              </a:rPr>
              <a:t>Certain religions are incompatible with democracy.</a:t>
            </a:r>
            <a:endParaRPr sz="1100">
              <a:cs typeface="Tahoma"/>
            </a:endParaRPr>
          </a:p>
          <a:p>
            <a:pPr>
              <a:lnSpc>
                <a:spcPct val="100000"/>
              </a:lnSpc>
            </a:pPr>
            <a:endParaRPr sz="1450">
              <a:cs typeface="Tahoma"/>
            </a:endParaRPr>
          </a:p>
          <a:p>
            <a:pPr marL="327660" indent="-139065">
              <a:lnSpc>
                <a:spcPct val="100000"/>
              </a:lnSpc>
              <a:buFont typeface="Arial"/>
              <a:buChar char="•"/>
              <a:tabLst>
                <a:tab pos="328295" algn="l"/>
              </a:tabLst>
            </a:pPr>
            <a:r>
              <a:rPr sz="1100" dirty="0">
                <a:cs typeface="Tahoma"/>
              </a:rPr>
              <a:t>Islamic and Confucianist countries can’t sustain democracy.</a:t>
            </a:r>
            <a:endParaRPr sz="1100">
              <a:cs typeface="Tahoma"/>
            </a:endParaRPr>
          </a:p>
          <a:p>
            <a:pPr>
              <a:lnSpc>
                <a:spcPct val="100000"/>
              </a:lnSpc>
              <a:spcBef>
                <a:spcPts val="55"/>
              </a:spcBef>
              <a:buFont typeface="Arial"/>
              <a:buChar char="•"/>
            </a:pPr>
            <a:endParaRPr sz="1600">
              <a:cs typeface="Tahoma"/>
            </a:endParaRPr>
          </a:p>
          <a:p>
            <a:pPr marL="327660" indent="-139065">
              <a:lnSpc>
                <a:spcPct val="100000"/>
              </a:lnSpc>
              <a:buFont typeface="Arial"/>
              <a:buChar char="•"/>
              <a:tabLst>
                <a:tab pos="328295" algn="l"/>
              </a:tabLst>
            </a:pPr>
            <a:r>
              <a:rPr sz="1100" dirty="0">
                <a:cs typeface="Tahoma"/>
              </a:rPr>
              <a:t>Catholic countries will find it hard to sustain democracy.</a:t>
            </a:r>
            <a:endParaRPr sz="1100">
              <a:cs typeface="Tahoma"/>
            </a:endParaRPr>
          </a:p>
          <a:p>
            <a:pPr>
              <a:lnSpc>
                <a:spcPct val="100000"/>
              </a:lnSpc>
              <a:spcBef>
                <a:spcPts val="20"/>
              </a:spcBef>
              <a:buFont typeface="Arial"/>
              <a:buChar char="•"/>
            </a:pPr>
            <a:endParaRPr sz="1600">
              <a:cs typeface="Tahoma"/>
            </a:endParaRPr>
          </a:p>
          <a:p>
            <a:pPr marL="327660" marR="30480" indent="-139065">
              <a:lnSpc>
                <a:spcPct val="102699"/>
              </a:lnSpc>
              <a:buFont typeface="Arial"/>
              <a:buChar char="•"/>
              <a:tabLst>
                <a:tab pos="328295" algn="l"/>
              </a:tabLst>
            </a:pPr>
            <a:r>
              <a:rPr sz="1100" dirty="0">
                <a:cs typeface="Tahoma"/>
              </a:rPr>
              <a:t>Violent conflict will be particularly prevalent between Muslims  and non-Muslims.</a:t>
            </a:r>
            <a:endParaRPr sz="1100">
              <a:cs typeface="Tahoma"/>
            </a:endParaRPr>
          </a:p>
        </p:txBody>
      </p:sp>
    </p:spTree>
  </p:cSld>
  <p:clrMapOvr>
    <a:masterClrMapping/>
  </p:clrMapOvr>
  <p:transition>
    <p:cut/>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3794" y="732395"/>
            <a:ext cx="3982720" cy="1534716"/>
          </a:xfrm>
          <a:prstGeom prst="rect">
            <a:avLst/>
          </a:prstGeom>
        </p:spPr>
        <p:txBody>
          <a:bodyPr vert="horz" wrap="square" lIns="0" tIns="11430" rIns="0" bIns="0" rtlCol="0">
            <a:spAutoFit/>
          </a:bodyPr>
          <a:lstStyle/>
          <a:p>
            <a:pPr marL="76200">
              <a:lnSpc>
                <a:spcPct val="100000"/>
              </a:lnSpc>
              <a:spcBef>
                <a:spcPts val="90"/>
              </a:spcBef>
            </a:pPr>
            <a:r>
              <a:rPr sz="1100" dirty="0">
                <a:solidFill>
                  <a:srgbClr val="00B0F0"/>
                </a:solidFill>
                <a:cs typeface="Tahoma"/>
              </a:rPr>
              <a:t>Some criticisms of the </a:t>
            </a:r>
            <a:r>
              <a:rPr sz="1100" i="1" dirty="0">
                <a:solidFill>
                  <a:srgbClr val="00B0F0"/>
                </a:solidFill>
                <a:cs typeface="Arial"/>
              </a:rPr>
              <a:t>Clash of Civilizations</a:t>
            </a:r>
            <a:endParaRPr sz="1100" dirty="0">
              <a:solidFill>
                <a:srgbClr val="00B0F0"/>
              </a:solidFill>
              <a:cs typeface="Arial"/>
            </a:endParaRPr>
          </a:p>
          <a:p>
            <a:pPr>
              <a:lnSpc>
                <a:spcPct val="100000"/>
              </a:lnSpc>
              <a:spcBef>
                <a:spcPts val="50"/>
              </a:spcBef>
            </a:pPr>
            <a:endParaRPr sz="1450" dirty="0">
              <a:cs typeface="Arial"/>
            </a:endParaRPr>
          </a:p>
          <a:p>
            <a:pPr marL="353060" marR="220345" indent="-139065">
              <a:lnSpc>
                <a:spcPct val="102600"/>
              </a:lnSpc>
              <a:buFont typeface="Arial"/>
              <a:buChar char="•"/>
              <a:tabLst>
                <a:tab pos="353695" algn="l"/>
              </a:tabLst>
            </a:pPr>
            <a:r>
              <a:rPr sz="1100" dirty="0">
                <a:cs typeface="Tahoma"/>
              </a:rPr>
              <a:t>Monolithic portrayal of civilizations ignores diversity within  them.</a:t>
            </a:r>
          </a:p>
          <a:p>
            <a:pPr marL="353060" marR="30480" indent="-139065">
              <a:lnSpc>
                <a:spcPct val="102600"/>
              </a:lnSpc>
              <a:spcBef>
                <a:spcPts val="300"/>
              </a:spcBef>
              <a:buFont typeface="Arial"/>
              <a:buChar char="•"/>
              <a:tabLst>
                <a:tab pos="353695" algn="l"/>
              </a:tabLst>
            </a:pPr>
            <a:r>
              <a:rPr sz="1100" dirty="0">
                <a:cs typeface="Tahoma"/>
              </a:rPr>
              <a:t>Extreme form of cultural determinism where the West has  always headed towards democracy and other civilizations have  always headed towards dictatorship.</a:t>
            </a:r>
          </a:p>
          <a:p>
            <a:pPr marL="353060" indent="-139065">
              <a:lnSpc>
                <a:spcPct val="100000"/>
              </a:lnSpc>
              <a:spcBef>
                <a:spcPts val="330"/>
              </a:spcBef>
              <a:buFont typeface="Arial"/>
              <a:buChar char="•"/>
              <a:tabLst>
                <a:tab pos="353695" algn="l"/>
              </a:tabLst>
            </a:pPr>
            <a:r>
              <a:rPr sz="1100" dirty="0">
                <a:cs typeface="Tahoma"/>
              </a:rPr>
              <a:t>Assumes that culture is fixed and unchanging.</a:t>
            </a:r>
          </a:p>
        </p:txBody>
      </p:sp>
    </p:spTree>
  </p:cSld>
  <p:clrMapOvr>
    <a:masterClrMapping/>
  </p:clrMapOvr>
  <p:transition>
    <p:cut/>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4" y="1278101"/>
            <a:ext cx="3542665" cy="180819"/>
          </a:xfrm>
          <a:prstGeom prst="rect">
            <a:avLst/>
          </a:prstGeom>
        </p:spPr>
        <p:txBody>
          <a:bodyPr vert="horz" wrap="square" lIns="0" tIns="11430" rIns="0" bIns="0" rtlCol="0">
            <a:spAutoFit/>
          </a:bodyPr>
          <a:lstStyle/>
          <a:p>
            <a:pPr marL="12700">
              <a:lnSpc>
                <a:spcPct val="100000"/>
              </a:lnSpc>
              <a:spcBef>
                <a:spcPts val="90"/>
              </a:spcBef>
            </a:pPr>
            <a:r>
              <a:rPr sz="1100" dirty="0">
                <a:solidFill>
                  <a:srgbClr val="00B0F0"/>
                </a:solidFill>
                <a:cs typeface="Tahoma"/>
              </a:rPr>
              <a:t>Arguments linking religion to democracy have a long history.</a:t>
            </a:r>
            <a:endParaRPr sz="1100">
              <a:solidFill>
                <a:srgbClr val="00B0F0"/>
              </a:solidFill>
              <a:cs typeface="Tahoma"/>
            </a:endParaRPr>
          </a:p>
        </p:txBody>
      </p:sp>
    </p:spTree>
  </p:cSld>
  <p:clrMapOvr>
    <a:masterClrMapping/>
  </p:clrMapOvr>
  <p:transition>
    <p:cut/>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094" y="437488"/>
            <a:ext cx="4025265" cy="2277098"/>
          </a:xfrm>
          <a:prstGeom prst="rect">
            <a:avLst/>
          </a:prstGeom>
        </p:spPr>
        <p:txBody>
          <a:bodyPr vert="horz" wrap="square" lIns="0" tIns="11430" rIns="0" bIns="0" rtlCol="0">
            <a:spAutoFit/>
          </a:bodyPr>
          <a:lstStyle/>
          <a:p>
            <a:pPr marL="88900">
              <a:lnSpc>
                <a:spcPct val="100000"/>
              </a:lnSpc>
              <a:spcBef>
                <a:spcPts val="90"/>
              </a:spcBef>
            </a:pPr>
            <a:r>
              <a:rPr sz="1100" dirty="0">
                <a:solidFill>
                  <a:srgbClr val="00B0F0"/>
                </a:solidFill>
                <a:cs typeface="Tahoma"/>
              </a:rPr>
              <a:t>Protestantism</a:t>
            </a:r>
          </a:p>
          <a:p>
            <a:pPr>
              <a:lnSpc>
                <a:spcPct val="100000"/>
              </a:lnSpc>
              <a:spcBef>
                <a:spcPts val="25"/>
              </a:spcBef>
            </a:pPr>
            <a:endParaRPr sz="1400" dirty="0">
              <a:solidFill>
                <a:srgbClr val="00B0F0"/>
              </a:solidFill>
              <a:cs typeface="Tahoma"/>
            </a:endParaRPr>
          </a:p>
          <a:p>
            <a:pPr marL="365760" marR="81280" indent="-139065">
              <a:lnSpc>
                <a:spcPct val="102600"/>
              </a:lnSpc>
              <a:buClr>
                <a:srgbClr val="000000"/>
              </a:buClr>
              <a:buFont typeface="Arial"/>
              <a:buChar char="•"/>
              <a:tabLst>
                <a:tab pos="366395" algn="l"/>
              </a:tabLst>
            </a:pPr>
            <a:r>
              <a:rPr sz="1100" dirty="0">
                <a:solidFill>
                  <a:srgbClr val="00B0F0"/>
                </a:solidFill>
                <a:cs typeface="Tahoma"/>
              </a:rPr>
              <a:t>Max Weber </a:t>
            </a:r>
            <a:r>
              <a:rPr sz="1100" dirty="0">
                <a:cs typeface="Tahoma"/>
              </a:rPr>
              <a:t>(1904-1905): Protestantism promotes democracy  because of its connection to capitalism and economic  development.</a:t>
            </a:r>
          </a:p>
          <a:p>
            <a:pPr>
              <a:lnSpc>
                <a:spcPct val="100000"/>
              </a:lnSpc>
              <a:spcBef>
                <a:spcPts val="20"/>
              </a:spcBef>
              <a:buFont typeface="Arial"/>
              <a:buChar char="•"/>
            </a:pPr>
            <a:endParaRPr sz="1600" dirty="0">
              <a:solidFill>
                <a:srgbClr val="00B0F0"/>
              </a:solidFill>
              <a:cs typeface="Tahoma"/>
            </a:endParaRPr>
          </a:p>
          <a:p>
            <a:pPr marL="365760" marR="109220" indent="-139065">
              <a:lnSpc>
                <a:spcPct val="102600"/>
              </a:lnSpc>
              <a:spcBef>
                <a:spcPts val="5"/>
              </a:spcBef>
              <a:buClr>
                <a:srgbClr val="000000"/>
              </a:buClr>
              <a:buFont typeface="Arial"/>
              <a:buChar char="•"/>
              <a:tabLst>
                <a:tab pos="366395" algn="l"/>
              </a:tabLst>
            </a:pPr>
            <a:r>
              <a:rPr sz="1100" dirty="0">
                <a:solidFill>
                  <a:srgbClr val="00B0F0"/>
                </a:solidFill>
                <a:cs typeface="Tahoma"/>
              </a:rPr>
              <a:t>Lipset </a:t>
            </a:r>
            <a:r>
              <a:rPr sz="1100" dirty="0">
                <a:cs typeface="Tahoma"/>
              </a:rPr>
              <a:t>(1959): “Protestantism’s emphasis on individual  responsibility furthered the emergence of democratic values.”</a:t>
            </a:r>
          </a:p>
          <a:p>
            <a:pPr>
              <a:lnSpc>
                <a:spcPct val="100000"/>
              </a:lnSpc>
              <a:spcBef>
                <a:spcPts val="20"/>
              </a:spcBef>
              <a:buFont typeface="Arial"/>
              <a:buChar char="•"/>
            </a:pPr>
            <a:endParaRPr sz="1600" dirty="0">
              <a:cs typeface="Tahoma"/>
            </a:endParaRPr>
          </a:p>
          <a:p>
            <a:pPr marL="365760" marR="116839" indent="-139065">
              <a:lnSpc>
                <a:spcPct val="102600"/>
              </a:lnSpc>
              <a:buClr>
                <a:srgbClr val="000000"/>
              </a:buClr>
              <a:buFont typeface="Arial"/>
              <a:buChar char="•"/>
              <a:tabLst>
                <a:tab pos="366395" algn="l"/>
              </a:tabLst>
            </a:pPr>
            <a:r>
              <a:rPr sz="1100" dirty="0">
                <a:solidFill>
                  <a:srgbClr val="00B0F0"/>
                </a:solidFill>
                <a:cs typeface="Tahoma"/>
              </a:rPr>
              <a:t>Woodberry </a:t>
            </a:r>
            <a:r>
              <a:rPr sz="1100" dirty="0">
                <a:cs typeface="Tahoma"/>
              </a:rPr>
              <a:t>(2004): The depth and breadth of Protestant  missionary activity during colonial periods explains why some  countries are democratic.</a:t>
            </a:r>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927619"/>
            <a:ext cx="3832225" cy="349391"/>
          </a:xfrm>
          <a:prstGeom prst="rect">
            <a:avLst/>
          </a:prstGeom>
        </p:spPr>
        <p:txBody>
          <a:bodyPr vert="horz" wrap="square" lIns="0" tIns="6985" rIns="0" bIns="0" rtlCol="0">
            <a:spAutoFit/>
          </a:bodyPr>
          <a:lstStyle/>
          <a:p>
            <a:pPr marL="12700" marR="5080">
              <a:lnSpc>
                <a:spcPct val="102600"/>
              </a:lnSpc>
              <a:spcBef>
                <a:spcPts val="55"/>
              </a:spcBef>
            </a:pPr>
            <a:r>
              <a:rPr dirty="0">
                <a:solidFill>
                  <a:srgbClr val="00B0F0"/>
                </a:solidFill>
                <a:latin typeface="+mn-lt"/>
              </a:rPr>
              <a:t>John Stuart Mill </a:t>
            </a:r>
            <a:r>
              <a:rPr dirty="0">
                <a:latin typeface="+mn-lt"/>
              </a:rPr>
              <a:t>stated that “no one believes that every people is  capable of working every sort of institutions.”</a:t>
            </a:r>
          </a:p>
        </p:txBody>
      </p:sp>
      <p:sp>
        <p:nvSpPr>
          <p:cNvPr id="3" name="object 3"/>
          <p:cNvSpPr txBox="1"/>
          <p:nvPr/>
        </p:nvSpPr>
        <p:spPr>
          <a:xfrm>
            <a:off x="347294" y="1631770"/>
            <a:ext cx="3416935" cy="349391"/>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Legislators should take account of “pre-existing habits and  feelings” when making laws and creating institutions.</a:t>
            </a:r>
            <a:endParaRPr sz="1100">
              <a:cs typeface="Tahoma"/>
            </a:endParaRPr>
          </a:p>
        </p:txBody>
      </p:sp>
    </p:spTree>
  </p:cSld>
  <p:clrMapOvr>
    <a:masterClrMapping/>
  </p:clrMapOvr>
  <p:transition>
    <p:cut/>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3794" y="426706"/>
            <a:ext cx="4026535" cy="2279727"/>
          </a:xfrm>
          <a:prstGeom prst="rect">
            <a:avLst/>
          </a:prstGeom>
        </p:spPr>
        <p:txBody>
          <a:bodyPr vert="horz" wrap="square" lIns="0" tIns="11430" rIns="0" bIns="0" rtlCol="0">
            <a:spAutoFit/>
          </a:bodyPr>
          <a:lstStyle/>
          <a:p>
            <a:pPr marL="76200">
              <a:lnSpc>
                <a:spcPct val="100000"/>
              </a:lnSpc>
              <a:spcBef>
                <a:spcPts val="90"/>
              </a:spcBef>
            </a:pPr>
            <a:r>
              <a:rPr sz="1100" dirty="0">
                <a:solidFill>
                  <a:srgbClr val="00B0F0"/>
                </a:solidFill>
                <a:cs typeface="Tahoma"/>
              </a:rPr>
              <a:t>Catholicism</a:t>
            </a:r>
          </a:p>
          <a:p>
            <a:pPr>
              <a:lnSpc>
                <a:spcPct val="100000"/>
              </a:lnSpc>
            </a:pPr>
            <a:endParaRPr sz="1450" dirty="0">
              <a:solidFill>
                <a:srgbClr val="00B0F0"/>
              </a:solidFill>
              <a:cs typeface="Tahoma"/>
            </a:endParaRPr>
          </a:p>
          <a:p>
            <a:pPr marL="353060" indent="-139065">
              <a:lnSpc>
                <a:spcPct val="100000"/>
              </a:lnSpc>
              <a:buClr>
                <a:srgbClr val="000000"/>
              </a:buClr>
              <a:buFont typeface="Arial"/>
              <a:buChar char="•"/>
              <a:tabLst>
                <a:tab pos="353695" algn="l"/>
              </a:tabLst>
            </a:pPr>
            <a:r>
              <a:rPr sz="1100" dirty="0">
                <a:solidFill>
                  <a:srgbClr val="00B0F0"/>
                </a:solidFill>
                <a:cs typeface="Tahoma"/>
              </a:rPr>
              <a:t>Huntington: </a:t>
            </a:r>
            <a:r>
              <a:rPr sz="1100" dirty="0">
                <a:cs typeface="Tahoma"/>
              </a:rPr>
              <a:t>Catholicism is seen as antithetical to democracy.</a:t>
            </a:r>
          </a:p>
          <a:p>
            <a:pPr>
              <a:lnSpc>
                <a:spcPct val="100000"/>
              </a:lnSpc>
              <a:spcBef>
                <a:spcPts val="20"/>
              </a:spcBef>
              <a:buFont typeface="Arial"/>
              <a:buChar char="•"/>
            </a:pPr>
            <a:endParaRPr sz="1600" dirty="0">
              <a:cs typeface="Tahoma"/>
            </a:endParaRPr>
          </a:p>
          <a:p>
            <a:pPr marL="353060" marR="55880" indent="-139065" algn="just">
              <a:lnSpc>
                <a:spcPct val="102600"/>
              </a:lnSpc>
              <a:buFont typeface="Arial"/>
              <a:buChar char="•"/>
              <a:tabLst>
                <a:tab pos="353695" algn="l"/>
              </a:tabLst>
            </a:pPr>
            <a:r>
              <a:rPr sz="1100" dirty="0">
                <a:cs typeface="Tahoma"/>
              </a:rPr>
              <a:t>The emphasis on there being only one church and one truth is  seen as incompatible with democracy’s need to accept various  different and competing ideologies as legitimate.</a:t>
            </a:r>
          </a:p>
          <a:p>
            <a:pPr>
              <a:lnSpc>
                <a:spcPct val="100000"/>
              </a:lnSpc>
              <a:spcBef>
                <a:spcPts val="25"/>
              </a:spcBef>
              <a:buFont typeface="Arial"/>
              <a:buChar char="•"/>
            </a:pPr>
            <a:endParaRPr sz="1600" dirty="0">
              <a:cs typeface="Tahoma"/>
            </a:endParaRPr>
          </a:p>
          <a:p>
            <a:pPr marL="353060" marR="267335" indent="-139065">
              <a:lnSpc>
                <a:spcPct val="102600"/>
              </a:lnSpc>
              <a:buFont typeface="Arial"/>
              <a:buChar char="•"/>
              <a:tabLst>
                <a:tab pos="353695" algn="l"/>
              </a:tabLst>
            </a:pPr>
            <a:r>
              <a:rPr sz="1100" dirty="0">
                <a:cs typeface="Tahoma"/>
              </a:rPr>
              <a:t>The hierarchy in the Catholic church and the distinction  between clergy and laity is seen as posing problems for the  acceptance of more socially and politically egalitarian  institutions such as democracy.</a:t>
            </a:r>
          </a:p>
        </p:txBody>
      </p:sp>
    </p:spTree>
  </p:cSld>
  <p:clrMapOvr>
    <a:masterClrMapping/>
  </p:clrMapOvr>
  <p:transition>
    <p:cut/>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9194" y="801229"/>
            <a:ext cx="3979545" cy="1336135"/>
          </a:xfrm>
          <a:prstGeom prst="rect">
            <a:avLst/>
          </a:prstGeom>
        </p:spPr>
        <p:txBody>
          <a:bodyPr vert="horz" wrap="square" lIns="0" tIns="11430" rIns="0" bIns="0" rtlCol="0">
            <a:spAutoFit/>
          </a:bodyPr>
          <a:lstStyle/>
          <a:p>
            <a:pPr marL="50800">
              <a:lnSpc>
                <a:spcPct val="100000"/>
              </a:lnSpc>
              <a:spcBef>
                <a:spcPts val="90"/>
              </a:spcBef>
            </a:pPr>
            <a:r>
              <a:rPr sz="1100" dirty="0">
                <a:solidFill>
                  <a:srgbClr val="00B0F0"/>
                </a:solidFill>
                <a:cs typeface="Tahoma"/>
              </a:rPr>
              <a:t>Confucianism</a:t>
            </a:r>
          </a:p>
          <a:p>
            <a:pPr>
              <a:lnSpc>
                <a:spcPct val="100000"/>
              </a:lnSpc>
            </a:pPr>
            <a:endParaRPr sz="1450" dirty="0">
              <a:solidFill>
                <a:srgbClr val="00B0F0"/>
              </a:solidFill>
              <a:cs typeface="Tahoma"/>
            </a:endParaRPr>
          </a:p>
          <a:p>
            <a:pPr marL="327660" indent="-139065">
              <a:lnSpc>
                <a:spcPct val="100000"/>
              </a:lnSpc>
              <a:buClr>
                <a:srgbClr val="000000"/>
              </a:buClr>
              <a:buFont typeface="Arial"/>
              <a:buChar char="•"/>
              <a:tabLst>
                <a:tab pos="328295" algn="l"/>
              </a:tabLst>
            </a:pPr>
            <a:r>
              <a:rPr sz="1100" dirty="0">
                <a:solidFill>
                  <a:srgbClr val="00B0F0"/>
                </a:solidFill>
                <a:cs typeface="Tahoma"/>
              </a:rPr>
              <a:t>Huntington: </a:t>
            </a:r>
            <a:r>
              <a:rPr sz="1100" dirty="0">
                <a:cs typeface="Tahoma"/>
              </a:rPr>
              <a:t>Confucian democracy is a contradiction in terms.</a:t>
            </a:r>
          </a:p>
          <a:p>
            <a:pPr>
              <a:lnSpc>
                <a:spcPct val="100000"/>
              </a:lnSpc>
              <a:spcBef>
                <a:spcPts val="20"/>
              </a:spcBef>
              <a:buFont typeface="Arial"/>
              <a:buChar char="•"/>
            </a:pPr>
            <a:endParaRPr sz="1600" dirty="0">
              <a:cs typeface="Tahoma"/>
            </a:endParaRPr>
          </a:p>
          <a:p>
            <a:pPr marL="327660" marR="226060" indent="-139065">
              <a:lnSpc>
                <a:spcPct val="102600"/>
              </a:lnSpc>
              <a:buFont typeface="Arial"/>
              <a:buChar char="•"/>
              <a:tabLst>
                <a:tab pos="328295" algn="l"/>
              </a:tabLst>
            </a:pPr>
            <a:r>
              <a:rPr sz="1100" dirty="0">
                <a:cs typeface="Tahoma"/>
              </a:rPr>
              <a:t>Some argued in the </a:t>
            </a:r>
            <a:r>
              <a:rPr sz="1100" dirty="0">
                <a:solidFill>
                  <a:srgbClr val="00B0F0"/>
                </a:solidFill>
                <a:cs typeface="Tahoma"/>
              </a:rPr>
              <a:t>Asian Values Debate </a:t>
            </a:r>
            <a:r>
              <a:rPr sz="1100" dirty="0">
                <a:cs typeface="Tahoma"/>
              </a:rPr>
              <a:t>of the 1990s that  Confucianism’s respect for authority and its emphasis on  communalism make it incompatible with democracy.</a:t>
            </a:r>
          </a:p>
        </p:txBody>
      </p:sp>
    </p:spTree>
  </p:cSld>
  <p:clrMapOvr>
    <a:masterClrMapping/>
  </p:clrMapOvr>
  <p:transition>
    <p:cut/>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9194" y="702029"/>
            <a:ext cx="3902710" cy="1601592"/>
          </a:xfrm>
          <a:prstGeom prst="rect">
            <a:avLst/>
          </a:prstGeom>
        </p:spPr>
        <p:txBody>
          <a:bodyPr vert="horz" wrap="square" lIns="0" tIns="11430" rIns="0" bIns="0" rtlCol="0">
            <a:spAutoFit/>
          </a:bodyPr>
          <a:lstStyle/>
          <a:p>
            <a:pPr marL="50800">
              <a:lnSpc>
                <a:spcPct val="100000"/>
              </a:lnSpc>
              <a:spcBef>
                <a:spcPts val="90"/>
              </a:spcBef>
            </a:pPr>
            <a:r>
              <a:rPr sz="1100" dirty="0">
                <a:solidFill>
                  <a:srgbClr val="00B0F0"/>
                </a:solidFill>
                <a:cs typeface="Tahoma"/>
              </a:rPr>
              <a:t>Islam</a:t>
            </a:r>
          </a:p>
          <a:p>
            <a:pPr>
              <a:lnSpc>
                <a:spcPct val="100000"/>
              </a:lnSpc>
              <a:spcBef>
                <a:spcPts val="25"/>
              </a:spcBef>
            </a:pPr>
            <a:endParaRPr sz="1400" dirty="0">
              <a:solidFill>
                <a:srgbClr val="00B0F0"/>
              </a:solidFill>
              <a:cs typeface="Tahoma"/>
            </a:endParaRPr>
          </a:p>
          <a:p>
            <a:pPr marL="327660" marR="360680" indent="-139065">
              <a:lnSpc>
                <a:spcPct val="102600"/>
              </a:lnSpc>
              <a:buClr>
                <a:srgbClr val="000000"/>
              </a:buClr>
              <a:buFont typeface="Arial"/>
              <a:buChar char="•"/>
              <a:tabLst>
                <a:tab pos="328295" algn="l"/>
              </a:tabLst>
            </a:pPr>
            <a:r>
              <a:rPr sz="1100" dirty="0">
                <a:solidFill>
                  <a:srgbClr val="00B0F0"/>
                </a:solidFill>
                <a:cs typeface="Tahoma"/>
              </a:rPr>
              <a:t>Huntington: </a:t>
            </a:r>
            <a:r>
              <a:rPr sz="1100" dirty="0">
                <a:cs typeface="Tahoma"/>
              </a:rPr>
              <a:t>Islam has a violent streak that predisposes  Islamic countries to authoritarianism.</a:t>
            </a:r>
          </a:p>
          <a:p>
            <a:pPr>
              <a:lnSpc>
                <a:spcPct val="100000"/>
              </a:lnSpc>
              <a:spcBef>
                <a:spcPts val="55"/>
              </a:spcBef>
              <a:buFont typeface="Arial"/>
              <a:buChar char="•"/>
            </a:pPr>
            <a:endParaRPr sz="1600" dirty="0">
              <a:cs typeface="Tahoma"/>
            </a:endParaRPr>
          </a:p>
          <a:p>
            <a:pPr marL="327660" indent="-139065">
              <a:lnSpc>
                <a:spcPct val="100000"/>
              </a:lnSpc>
              <a:spcBef>
                <a:spcPts val="5"/>
              </a:spcBef>
              <a:buFont typeface="Arial"/>
              <a:buChar char="•"/>
              <a:tabLst>
                <a:tab pos="328295" algn="l"/>
              </a:tabLst>
            </a:pPr>
            <a:r>
              <a:rPr sz="1100" dirty="0">
                <a:cs typeface="Tahoma"/>
              </a:rPr>
              <a:t>Islam is unable to disassociate religious and political spheres.</a:t>
            </a:r>
          </a:p>
          <a:p>
            <a:pPr>
              <a:lnSpc>
                <a:spcPct val="100000"/>
              </a:lnSpc>
              <a:spcBef>
                <a:spcPts val="55"/>
              </a:spcBef>
              <a:buFont typeface="Arial"/>
              <a:buChar char="•"/>
            </a:pPr>
            <a:endParaRPr sz="1600" dirty="0">
              <a:cs typeface="Tahoma"/>
            </a:endParaRPr>
          </a:p>
          <a:p>
            <a:pPr marL="327660" indent="-139065">
              <a:lnSpc>
                <a:spcPct val="100000"/>
              </a:lnSpc>
              <a:buFont typeface="Arial"/>
              <a:buChar char="•"/>
              <a:tabLst>
                <a:tab pos="328295" algn="l"/>
              </a:tabLst>
            </a:pPr>
            <a:r>
              <a:rPr sz="1100" dirty="0">
                <a:cs typeface="Tahoma"/>
              </a:rPr>
              <a:t>Islam treats women unequally.</a:t>
            </a:r>
          </a:p>
        </p:txBody>
      </p:sp>
    </p:spTree>
  </p:cSld>
  <p:clrMapOvr>
    <a:masterClrMapping/>
  </p:clrMapOvr>
  <p:transition>
    <p:cut/>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4" y="858785"/>
            <a:ext cx="3844290" cy="535940"/>
          </a:xfrm>
          <a:prstGeom prst="rect">
            <a:avLst/>
          </a:prstGeom>
        </p:spPr>
        <p:txBody>
          <a:bodyPr vert="horz" wrap="square" lIns="0" tIns="6985" rIns="0" bIns="0" rtlCol="0">
            <a:spAutoFit/>
          </a:bodyPr>
          <a:lstStyle/>
          <a:p>
            <a:pPr marL="12700" marR="5080" algn="just">
              <a:lnSpc>
                <a:spcPct val="102600"/>
              </a:lnSpc>
              <a:spcBef>
                <a:spcPts val="55"/>
              </a:spcBef>
            </a:pPr>
            <a:r>
              <a:rPr sz="1100" dirty="0">
                <a:cs typeface="Tahoma"/>
              </a:rPr>
              <a:t>A common thread in these arguments is that there’s something in  the doctrines of these religions that make them incompatible with  democracy.</a:t>
            </a:r>
          </a:p>
        </p:txBody>
      </p:sp>
    </p:spTree>
  </p:cSld>
  <p:clrMapOvr>
    <a:masterClrMapping/>
  </p:clrMapOvr>
  <p:transition>
    <p:cut/>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858785"/>
            <a:ext cx="3844290" cy="535940"/>
          </a:xfrm>
          <a:prstGeom prst="rect">
            <a:avLst/>
          </a:prstGeom>
        </p:spPr>
        <p:txBody>
          <a:bodyPr vert="horz" wrap="square" lIns="0" tIns="6985" rIns="0" bIns="0" rtlCol="0">
            <a:spAutoFit/>
          </a:bodyPr>
          <a:lstStyle/>
          <a:p>
            <a:pPr marL="12700" marR="5080" algn="just">
              <a:lnSpc>
                <a:spcPct val="102600"/>
              </a:lnSpc>
              <a:spcBef>
                <a:spcPts val="55"/>
              </a:spcBef>
            </a:pPr>
            <a:r>
              <a:rPr dirty="0">
                <a:latin typeface="+mn-lt"/>
              </a:rPr>
              <a:t>A common thread in these arguments is that there’s something in  the doctrines of these religions that make them incompatible with  democracy.</a:t>
            </a:r>
          </a:p>
        </p:txBody>
      </p:sp>
      <p:sp>
        <p:nvSpPr>
          <p:cNvPr id="3" name="object 3"/>
          <p:cNvSpPr txBox="1"/>
          <p:nvPr/>
        </p:nvSpPr>
        <p:spPr>
          <a:xfrm>
            <a:off x="347294" y="1735009"/>
            <a:ext cx="3745865" cy="349391"/>
          </a:xfrm>
          <a:prstGeom prst="rect">
            <a:avLst/>
          </a:prstGeom>
        </p:spPr>
        <p:txBody>
          <a:bodyPr vert="horz" wrap="square" lIns="0" tIns="6985" rIns="0" bIns="0" rtlCol="0">
            <a:spAutoFit/>
          </a:bodyPr>
          <a:lstStyle/>
          <a:p>
            <a:pPr marL="12700" marR="5080">
              <a:lnSpc>
                <a:spcPct val="102600"/>
              </a:lnSpc>
              <a:spcBef>
                <a:spcPts val="55"/>
              </a:spcBef>
            </a:pPr>
            <a:r>
              <a:rPr sz="1100" dirty="0">
                <a:solidFill>
                  <a:srgbClr val="00B0F0"/>
                </a:solidFill>
                <a:cs typeface="Tahoma"/>
              </a:rPr>
              <a:t>But, nearly all religions have doctrinal elements that make them  seem both compatible and incompatible with democracy.</a:t>
            </a:r>
            <a:endParaRPr sz="1100">
              <a:solidFill>
                <a:srgbClr val="00B0F0"/>
              </a:solidFill>
              <a:cs typeface="Tahoma"/>
            </a:endParaRPr>
          </a:p>
        </p:txBody>
      </p:sp>
    </p:spTree>
  </p:cSld>
  <p:clrMapOvr>
    <a:masterClrMapping/>
  </p:clrMapOvr>
  <p:transition>
    <p:cut/>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094" y="289050"/>
            <a:ext cx="3997960" cy="2626360"/>
          </a:xfrm>
          <a:prstGeom prst="rect">
            <a:avLst/>
          </a:prstGeom>
        </p:spPr>
        <p:txBody>
          <a:bodyPr vert="horz" wrap="square" lIns="0" tIns="11430" rIns="0" bIns="0" rtlCol="0">
            <a:spAutoFit/>
          </a:bodyPr>
          <a:lstStyle/>
          <a:p>
            <a:pPr marL="88900">
              <a:lnSpc>
                <a:spcPct val="100000"/>
              </a:lnSpc>
              <a:spcBef>
                <a:spcPts val="90"/>
              </a:spcBef>
            </a:pPr>
            <a:r>
              <a:rPr sz="1100" dirty="0">
                <a:solidFill>
                  <a:srgbClr val="00B0F0"/>
                </a:solidFill>
                <a:cs typeface="Tahoma"/>
              </a:rPr>
              <a:t>Confucianism</a:t>
            </a:r>
          </a:p>
          <a:p>
            <a:pPr>
              <a:lnSpc>
                <a:spcPct val="100000"/>
              </a:lnSpc>
              <a:spcBef>
                <a:spcPts val="25"/>
              </a:spcBef>
            </a:pPr>
            <a:endParaRPr sz="1400" dirty="0">
              <a:cs typeface="Tahoma"/>
            </a:endParaRPr>
          </a:p>
          <a:p>
            <a:pPr marL="365760" marR="245110" indent="-139065">
              <a:lnSpc>
                <a:spcPct val="102600"/>
              </a:lnSpc>
              <a:buFont typeface="Arial"/>
              <a:buChar char="•"/>
              <a:tabLst>
                <a:tab pos="366395" algn="l"/>
              </a:tabLst>
            </a:pPr>
            <a:r>
              <a:rPr sz="1100" dirty="0">
                <a:cs typeface="Tahoma"/>
              </a:rPr>
              <a:t>Confucianism has a tradition of limited government, it  recognizes the right of rebellion against rulers who deviate  from the prescribed ‘Way’, and it’s religiously tolerant.</a:t>
            </a:r>
          </a:p>
          <a:p>
            <a:pPr>
              <a:lnSpc>
                <a:spcPct val="100000"/>
              </a:lnSpc>
              <a:spcBef>
                <a:spcPts val="20"/>
              </a:spcBef>
              <a:buFont typeface="Arial"/>
              <a:buChar char="•"/>
            </a:pPr>
            <a:endParaRPr sz="1600" dirty="0">
              <a:cs typeface="Tahoma"/>
            </a:endParaRPr>
          </a:p>
          <a:p>
            <a:pPr marL="365760" marR="43180" indent="-139065">
              <a:lnSpc>
                <a:spcPct val="102600"/>
              </a:lnSpc>
              <a:spcBef>
                <a:spcPts val="5"/>
              </a:spcBef>
              <a:buFont typeface="Arial"/>
              <a:buChar char="•"/>
              <a:tabLst>
                <a:tab pos="366395" algn="l"/>
              </a:tabLst>
            </a:pPr>
            <a:r>
              <a:rPr sz="1100" dirty="0">
                <a:cs typeface="Tahoma"/>
              </a:rPr>
              <a:t>The central element of traditional Confucianism concerns  one’s personal ethic regulating attitudes towards family, work,  education, and everyday life. This personal ethic doesn’t  require a specific form of political rule.</a:t>
            </a:r>
          </a:p>
          <a:p>
            <a:pPr>
              <a:lnSpc>
                <a:spcPct val="100000"/>
              </a:lnSpc>
              <a:spcBef>
                <a:spcPts val="20"/>
              </a:spcBef>
              <a:buFont typeface="Arial"/>
              <a:buChar char="•"/>
            </a:pPr>
            <a:endParaRPr sz="1600" dirty="0">
              <a:cs typeface="Tahoma"/>
            </a:endParaRPr>
          </a:p>
          <a:p>
            <a:pPr marL="365760" marR="152400" indent="-139065">
              <a:lnSpc>
                <a:spcPct val="102600"/>
              </a:lnSpc>
              <a:buFont typeface="Arial"/>
              <a:buChar char="•"/>
              <a:tabLst>
                <a:tab pos="366395" algn="l"/>
              </a:tabLst>
            </a:pPr>
            <a:r>
              <a:rPr sz="1100" dirty="0">
                <a:cs typeface="Tahoma"/>
              </a:rPr>
              <a:t>Confucian society exists easily in democracies like Japan,  South Korea, and Taiwan, in semi-authoritarian regimes like  Singapore, and in dictatorships like China and North Korea.</a:t>
            </a:r>
          </a:p>
        </p:txBody>
      </p:sp>
    </p:spTree>
  </p:cSld>
  <p:clrMapOvr>
    <a:masterClrMapping/>
  </p:clrMapOvr>
  <p:transition>
    <p:cut/>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6494" y="663561"/>
            <a:ext cx="4003675" cy="1682192"/>
          </a:xfrm>
          <a:prstGeom prst="rect">
            <a:avLst/>
          </a:prstGeom>
        </p:spPr>
        <p:txBody>
          <a:bodyPr vert="horz" wrap="square" lIns="0" tIns="11430" rIns="0" bIns="0" rtlCol="0">
            <a:spAutoFit/>
          </a:bodyPr>
          <a:lstStyle/>
          <a:p>
            <a:pPr marL="63500">
              <a:lnSpc>
                <a:spcPct val="100000"/>
              </a:lnSpc>
              <a:spcBef>
                <a:spcPts val="90"/>
              </a:spcBef>
            </a:pPr>
            <a:r>
              <a:rPr sz="1100" dirty="0">
                <a:solidFill>
                  <a:srgbClr val="00B0F0"/>
                </a:solidFill>
                <a:cs typeface="Tahoma"/>
              </a:rPr>
              <a:t>Islam</a:t>
            </a:r>
          </a:p>
          <a:p>
            <a:pPr>
              <a:lnSpc>
                <a:spcPct val="100000"/>
              </a:lnSpc>
              <a:spcBef>
                <a:spcPts val="25"/>
              </a:spcBef>
            </a:pPr>
            <a:endParaRPr sz="1400" dirty="0">
              <a:cs typeface="Tahoma"/>
            </a:endParaRPr>
          </a:p>
          <a:p>
            <a:pPr marL="340360" marR="55880" indent="-139065">
              <a:lnSpc>
                <a:spcPct val="102699"/>
              </a:lnSpc>
              <a:buFont typeface="Arial"/>
              <a:buChar char="•"/>
              <a:tabLst>
                <a:tab pos="340995" algn="l"/>
              </a:tabLst>
            </a:pPr>
            <a:r>
              <a:rPr sz="1100" dirty="0">
                <a:cs typeface="Tahoma"/>
              </a:rPr>
              <a:t>The basic tenets of Islam have lent themselves to more or less  anti-democratic interpretations over time.</a:t>
            </a:r>
          </a:p>
          <a:p>
            <a:pPr>
              <a:lnSpc>
                <a:spcPct val="100000"/>
              </a:lnSpc>
              <a:spcBef>
                <a:spcPts val="20"/>
              </a:spcBef>
              <a:buFont typeface="Arial"/>
              <a:buChar char="•"/>
            </a:pPr>
            <a:endParaRPr sz="1600" dirty="0">
              <a:cs typeface="Tahoma"/>
            </a:endParaRPr>
          </a:p>
          <a:p>
            <a:pPr marL="340360" marR="123825" indent="-139065">
              <a:lnSpc>
                <a:spcPct val="102600"/>
              </a:lnSpc>
              <a:buFont typeface="Arial"/>
              <a:buChar char="•"/>
              <a:tabLst>
                <a:tab pos="340995" algn="l"/>
              </a:tabLst>
            </a:pPr>
            <a:r>
              <a:rPr sz="1100" dirty="0">
                <a:cs typeface="Tahoma"/>
              </a:rPr>
              <a:t>Some argue that concepts such as </a:t>
            </a:r>
            <a:r>
              <a:rPr sz="1100" i="1" dirty="0">
                <a:cs typeface="Arial"/>
              </a:rPr>
              <a:t>shura </a:t>
            </a:r>
            <a:r>
              <a:rPr sz="1100" dirty="0">
                <a:cs typeface="Tahoma"/>
              </a:rPr>
              <a:t>(consultation), </a:t>
            </a:r>
            <a:r>
              <a:rPr sz="1100" i="1" dirty="0">
                <a:cs typeface="Arial"/>
              </a:rPr>
              <a:t>ijma  </a:t>
            </a:r>
            <a:r>
              <a:rPr sz="1100" dirty="0">
                <a:cs typeface="Tahoma"/>
              </a:rPr>
              <a:t>(consensus of the community), and </a:t>
            </a:r>
            <a:r>
              <a:rPr sz="1100" i="1" dirty="0">
                <a:cs typeface="Arial"/>
              </a:rPr>
              <a:t>ijtihad </a:t>
            </a:r>
            <a:r>
              <a:rPr sz="1100" dirty="0">
                <a:cs typeface="Tahoma"/>
              </a:rPr>
              <a:t>(reinterpretation),  and </a:t>
            </a:r>
            <a:r>
              <a:rPr sz="1100" i="1" dirty="0">
                <a:cs typeface="Arial"/>
              </a:rPr>
              <a:t>maslaha </a:t>
            </a:r>
            <a:r>
              <a:rPr sz="1100" dirty="0">
                <a:cs typeface="Tahoma"/>
              </a:rPr>
              <a:t>(public welfare) provide the basis for  parliamentary government, elections, and religious reform.</a:t>
            </a:r>
          </a:p>
        </p:txBody>
      </p:sp>
    </p:spTree>
  </p:cSld>
  <p:clrMapOvr>
    <a:masterClrMapping/>
  </p:clrMapOvr>
  <p:transition>
    <p:cut/>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57479" rIns="0" bIns="0" rtlCol="0">
            <a:spAutoFit/>
          </a:bodyPr>
          <a:lstStyle/>
          <a:p>
            <a:pPr marL="12700" marR="5080">
              <a:lnSpc>
                <a:spcPct val="102600"/>
              </a:lnSpc>
              <a:spcBef>
                <a:spcPts val="55"/>
              </a:spcBef>
            </a:pPr>
            <a:r>
              <a:rPr dirty="0">
                <a:latin typeface="Calibri" panose="020F0502020204030204" pitchFamily="34" charset="0"/>
                <a:cs typeface="Calibri" panose="020F0502020204030204" pitchFamily="34" charset="0"/>
              </a:rPr>
              <a:t>All religions contain doctrinal elements that can be viewed as  conducive or detrimental to democracy.</a:t>
            </a:r>
          </a:p>
        </p:txBody>
      </p:sp>
      <p:sp>
        <p:nvSpPr>
          <p:cNvPr id="3" name="object 3"/>
          <p:cNvSpPr txBox="1"/>
          <p:nvPr/>
        </p:nvSpPr>
        <p:spPr>
          <a:xfrm>
            <a:off x="347294" y="1562936"/>
            <a:ext cx="3572510" cy="535940"/>
          </a:xfrm>
          <a:prstGeom prst="rect">
            <a:avLst/>
          </a:prstGeom>
        </p:spPr>
        <p:txBody>
          <a:bodyPr vert="horz" wrap="square" lIns="0" tIns="6985" rIns="0" bIns="0" rtlCol="0">
            <a:spAutoFit/>
          </a:bodyPr>
          <a:lstStyle/>
          <a:p>
            <a:pPr marL="12700" marR="5080">
              <a:lnSpc>
                <a:spcPct val="102600"/>
              </a:lnSpc>
              <a:spcBef>
                <a:spcPts val="55"/>
              </a:spcBef>
            </a:pPr>
            <a:r>
              <a:rPr sz="1100" dirty="0">
                <a:solidFill>
                  <a:srgbClr val="00B0F0"/>
                </a:solidFill>
                <a:latin typeface="Calibri" panose="020F0502020204030204" pitchFamily="34" charset="0"/>
                <a:cs typeface="Calibri" panose="020F0502020204030204" pitchFamily="34" charset="0"/>
              </a:rPr>
              <a:t>Thus, it becomes an empirical question as to whether certain  religions pose difficulties for the emergence and survival of  democracy.</a:t>
            </a:r>
          </a:p>
        </p:txBody>
      </p:sp>
    </p:spTree>
  </p:cSld>
  <p:clrMapOvr>
    <a:masterClrMapping/>
  </p:clrMapOvr>
  <p:transition>
    <p:cut/>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508290"/>
            <a:ext cx="3915511" cy="633802"/>
          </a:xfrm>
          <a:prstGeom prst="rect">
            <a:avLst/>
          </a:prstGeom>
        </p:spPr>
        <p:txBody>
          <a:bodyPr vert="horz" wrap="square" lIns="0" tIns="288645" rIns="0" bIns="0" rtlCol="0">
            <a:spAutoFit/>
          </a:bodyPr>
          <a:lstStyle/>
          <a:p>
            <a:pPr marL="12700" marR="5080">
              <a:lnSpc>
                <a:spcPct val="102600"/>
              </a:lnSpc>
              <a:spcBef>
                <a:spcPts val="55"/>
              </a:spcBef>
            </a:pPr>
            <a:r>
              <a:rPr dirty="0">
                <a:solidFill>
                  <a:srgbClr val="00B0F0"/>
                </a:solidFill>
                <a:latin typeface="+mn-lt"/>
              </a:rPr>
              <a:t>Growing evidence that cultures are invented, constructed, and  malleable rather than primordial, inherited, and unchanging.</a:t>
            </a:r>
          </a:p>
        </p:txBody>
      </p:sp>
      <p:sp>
        <p:nvSpPr>
          <p:cNvPr id="3" name="object 3"/>
          <p:cNvSpPr txBox="1"/>
          <p:nvPr/>
        </p:nvSpPr>
        <p:spPr>
          <a:xfrm>
            <a:off x="347294" y="1494102"/>
            <a:ext cx="3896995" cy="698076"/>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Considerable evidence that the stance of different religions towards  political institutions often depends less on religious doctrine and  more on the interests of religious and secular leaders, institutional  context, and political and economic circumstances.</a:t>
            </a:r>
            <a:endParaRPr sz="1100">
              <a:cs typeface="Tahoma"/>
            </a:endParaRPr>
          </a:p>
        </p:txBody>
      </p:sp>
    </p:spTree>
  </p:cSld>
  <p:clrMapOvr>
    <a:masterClrMapping/>
  </p:clrMapOvr>
  <p:transition>
    <p:cut/>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858785"/>
            <a:ext cx="1642745" cy="180819"/>
          </a:xfrm>
          <a:prstGeom prst="rect">
            <a:avLst/>
          </a:prstGeom>
        </p:spPr>
        <p:txBody>
          <a:bodyPr vert="horz" wrap="square" lIns="0" tIns="11430" rIns="0" bIns="0" rtlCol="0">
            <a:spAutoFit/>
          </a:bodyPr>
          <a:lstStyle/>
          <a:p>
            <a:pPr marL="12700">
              <a:lnSpc>
                <a:spcPct val="100000"/>
              </a:lnSpc>
              <a:spcBef>
                <a:spcPts val="90"/>
              </a:spcBef>
            </a:pPr>
            <a:r>
              <a:rPr dirty="0">
                <a:solidFill>
                  <a:srgbClr val="00B0F0"/>
                </a:solidFill>
                <a:latin typeface="+mn-lt"/>
              </a:rPr>
              <a:t>Catholicism and Democracy</a:t>
            </a:r>
          </a:p>
        </p:txBody>
      </p:sp>
      <p:sp>
        <p:nvSpPr>
          <p:cNvPr id="3" name="object 3"/>
          <p:cNvSpPr txBox="1"/>
          <p:nvPr/>
        </p:nvSpPr>
        <p:spPr>
          <a:xfrm>
            <a:off x="347294" y="1390864"/>
            <a:ext cx="3867785" cy="698076"/>
          </a:xfrm>
          <a:prstGeom prst="rect">
            <a:avLst/>
          </a:prstGeom>
        </p:spPr>
        <p:txBody>
          <a:bodyPr vert="horz" wrap="square" lIns="0" tIns="6985" rIns="0" bIns="0" rtlCol="0">
            <a:spAutoFit/>
          </a:bodyPr>
          <a:lstStyle/>
          <a:p>
            <a:pPr marL="12700" marR="5080">
              <a:lnSpc>
                <a:spcPct val="102600"/>
              </a:lnSpc>
              <a:spcBef>
                <a:spcPts val="55"/>
              </a:spcBef>
            </a:pPr>
            <a:r>
              <a:rPr sz="1100" dirty="0">
                <a:solidFill>
                  <a:srgbClr val="00B0F0"/>
                </a:solidFill>
                <a:cs typeface="Tahoma"/>
              </a:rPr>
              <a:t>Stathis Kalyvas: </a:t>
            </a:r>
            <a:r>
              <a:rPr sz="1100" dirty="0">
                <a:cs typeface="Tahoma"/>
              </a:rPr>
              <a:t>The rise of European Christian Democracy in the  late 1800s had less to do with Catholic doctrine and more to do  with how clerical and conservative secular elites strategically  responded to the rise of socialism and liberal anti-clericalism.</a:t>
            </a:r>
          </a:p>
        </p:txBody>
      </p:sp>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858785"/>
            <a:ext cx="2594610" cy="180819"/>
          </a:xfrm>
          <a:prstGeom prst="rect">
            <a:avLst/>
          </a:prstGeom>
        </p:spPr>
        <p:txBody>
          <a:bodyPr vert="horz" wrap="square" lIns="0" tIns="11430" rIns="0" bIns="0" rtlCol="0">
            <a:spAutoFit/>
          </a:bodyPr>
          <a:lstStyle/>
          <a:p>
            <a:pPr marL="12700">
              <a:lnSpc>
                <a:spcPct val="100000"/>
              </a:lnSpc>
              <a:spcBef>
                <a:spcPts val="90"/>
              </a:spcBef>
            </a:pPr>
            <a:r>
              <a:rPr dirty="0">
                <a:solidFill>
                  <a:srgbClr val="00B0F0"/>
                </a:solidFill>
                <a:latin typeface="+mn-lt"/>
              </a:rPr>
              <a:t>But Mill also thought culture was malleable.</a:t>
            </a:r>
          </a:p>
        </p:txBody>
      </p:sp>
      <p:sp>
        <p:nvSpPr>
          <p:cNvPr id="3" name="object 3"/>
          <p:cNvSpPr txBox="1"/>
          <p:nvPr/>
        </p:nvSpPr>
        <p:spPr>
          <a:xfrm>
            <a:off x="347294" y="1390864"/>
            <a:ext cx="3876040" cy="698076"/>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Although “people are more easily induced to do, and do more  easily, what they are already used to, . . . [they] . . . learn to do  things new to them. Familiarity is a great help; but much dwelling  on an idea will make it familiar, even when strange at first.”</a:t>
            </a:r>
            <a:endParaRPr sz="1100">
              <a:cs typeface="Tahoma"/>
            </a:endParaRPr>
          </a:p>
        </p:txBody>
      </p:sp>
    </p:spTree>
  </p:cSld>
  <p:clrMapOvr>
    <a:masterClrMapping/>
  </p:clrMapOvr>
  <p:transition>
    <p:cut/>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6494" y="663561"/>
            <a:ext cx="3976370" cy="1690370"/>
          </a:xfrm>
          <a:prstGeom prst="rect">
            <a:avLst/>
          </a:prstGeom>
        </p:spPr>
        <p:txBody>
          <a:bodyPr vert="horz" wrap="square" lIns="0" tIns="11430" rIns="0" bIns="0" rtlCol="0">
            <a:spAutoFit/>
          </a:bodyPr>
          <a:lstStyle/>
          <a:p>
            <a:pPr marL="63500">
              <a:lnSpc>
                <a:spcPct val="100000"/>
              </a:lnSpc>
              <a:spcBef>
                <a:spcPts val="90"/>
              </a:spcBef>
            </a:pPr>
            <a:r>
              <a:rPr sz="1100" dirty="0">
                <a:solidFill>
                  <a:srgbClr val="00B0F0"/>
                </a:solidFill>
                <a:cs typeface="Tahoma"/>
              </a:rPr>
              <a:t>Islam and Democracy</a:t>
            </a:r>
          </a:p>
          <a:p>
            <a:pPr>
              <a:lnSpc>
                <a:spcPct val="100000"/>
              </a:lnSpc>
              <a:spcBef>
                <a:spcPts val="25"/>
              </a:spcBef>
            </a:pPr>
            <a:endParaRPr sz="1400" dirty="0">
              <a:cs typeface="Tahoma"/>
            </a:endParaRPr>
          </a:p>
          <a:p>
            <a:pPr marL="340360" marR="613410" indent="-139065">
              <a:lnSpc>
                <a:spcPct val="102699"/>
              </a:lnSpc>
              <a:buFont typeface="Arial"/>
              <a:buChar char="•"/>
              <a:tabLst>
                <a:tab pos="340995" algn="l"/>
              </a:tabLst>
            </a:pPr>
            <a:r>
              <a:rPr sz="1100" dirty="0">
                <a:cs typeface="Tahoma"/>
              </a:rPr>
              <a:t>Early democracy existed in the first Islamic societies  (Constitution of Medina in 622AD).</a:t>
            </a:r>
          </a:p>
          <a:p>
            <a:pPr>
              <a:lnSpc>
                <a:spcPct val="100000"/>
              </a:lnSpc>
              <a:spcBef>
                <a:spcPts val="20"/>
              </a:spcBef>
              <a:buFont typeface="Arial"/>
              <a:buChar char="•"/>
            </a:pPr>
            <a:endParaRPr sz="1600" dirty="0">
              <a:cs typeface="Tahoma"/>
            </a:endParaRPr>
          </a:p>
          <a:p>
            <a:pPr marL="340360" marR="17780" indent="-139065">
              <a:lnSpc>
                <a:spcPct val="102600"/>
              </a:lnSpc>
              <a:buFont typeface="Arial"/>
              <a:buChar char="•"/>
              <a:tabLst>
                <a:tab pos="340995" algn="l"/>
              </a:tabLst>
            </a:pPr>
            <a:r>
              <a:rPr sz="1100" dirty="0">
                <a:cs typeface="Tahoma"/>
              </a:rPr>
              <a:t>Early democracy ended with the Islamic conquests in the 7th  and 8th centuries as Muslim rulers gained access to the strong  state apparatus built by the Sasanian Empire and as their  territory expanded.</a:t>
            </a:r>
          </a:p>
        </p:txBody>
      </p:sp>
    </p:spTree>
  </p:cSld>
  <p:clrMapOvr>
    <a:masterClrMapping/>
  </p:clrMapOvr>
  <p:transition>
    <p:cut/>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4" y="295553"/>
            <a:ext cx="3811904" cy="2315570"/>
          </a:xfrm>
          <a:prstGeom prst="rect">
            <a:avLst/>
          </a:prstGeom>
        </p:spPr>
        <p:txBody>
          <a:bodyPr vert="horz" wrap="square" lIns="0" tIns="11430" rIns="0" bIns="0" rtlCol="0">
            <a:spAutoFit/>
          </a:bodyPr>
          <a:lstStyle/>
          <a:p>
            <a:pPr marL="12700">
              <a:lnSpc>
                <a:spcPct val="100000"/>
              </a:lnSpc>
              <a:spcBef>
                <a:spcPts val="90"/>
              </a:spcBef>
            </a:pPr>
            <a:r>
              <a:rPr sz="1100" dirty="0">
                <a:solidFill>
                  <a:srgbClr val="00B0F0"/>
                </a:solidFill>
                <a:cs typeface="Tahoma"/>
              </a:rPr>
              <a:t>Islam and Democracy</a:t>
            </a:r>
          </a:p>
          <a:p>
            <a:pPr>
              <a:lnSpc>
                <a:spcPct val="100000"/>
              </a:lnSpc>
              <a:spcBef>
                <a:spcPts val="30"/>
              </a:spcBef>
            </a:pPr>
            <a:endParaRPr sz="1150" dirty="0">
              <a:cs typeface="Tahoma"/>
            </a:endParaRPr>
          </a:p>
          <a:p>
            <a:pPr marL="12700" marR="5080">
              <a:lnSpc>
                <a:spcPct val="102600"/>
              </a:lnSpc>
            </a:pPr>
            <a:r>
              <a:rPr sz="1100" dirty="0">
                <a:cs typeface="Tahoma"/>
              </a:rPr>
              <a:t>With the exception of Iran since the 1979 revolution and of  Afghanistan during the period of Taliban rule in the 1990s and  since 2021, there have been few historical precedents for religious  leaders controlling political power in Islamic countries.</a:t>
            </a:r>
          </a:p>
          <a:p>
            <a:pPr>
              <a:lnSpc>
                <a:spcPct val="100000"/>
              </a:lnSpc>
              <a:spcBef>
                <a:spcPts val="55"/>
              </a:spcBef>
            </a:pPr>
            <a:endParaRPr sz="1200" dirty="0">
              <a:cs typeface="Tahoma"/>
            </a:endParaRPr>
          </a:p>
          <a:p>
            <a:pPr marL="12700" marR="334645">
              <a:lnSpc>
                <a:spcPct val="102600"/>
              </a:lnSpc>
              <a:spcBef>
                <a:spcPts val="5"/>
              </a:spcBef>
            </a:pPr>
            <a:r>
              <a:rPr sz="1100" dirty="0">
                <a:cs typeface="Tahoma"/>
              </a:rPr>
              <a:t>Most secular rulers in Islamic countries have governed in an  authoritarian way.</a:t>
            </a:r>
          </a:p>
          <a:p>
            <a:pPr>
              <a:lnSpc>
                <a:spcPct val="100000"/>
              </a:lnSpc>
              <a:spcBef>
                <a:spcPts val="55"/>
              </a:spcBef>
            </a:pPr>
            <a:endParaRPr sz="1200" dirty="0">
              <a:cs typeface="Tahoma"/>
            </a:endParaRPr>
          </a:p>
          <a:p>
            <a:pPr marL="12700" marR="354965">
              <a:lnSpc>
                <a:spcPct val="102600"/>
              </a:lnSpc>
              <a:spcBef>
                <a:spcPts val="5"/>
              </a:spcBef>
            </a:pPr>
            <a:r>
              <a:rPr sz="1100" dirty="0">
                <a:cs typeface="Tahoma"/>
              </a:rPr>
              <a:t>Just 8 of over 40 majority-Muslim countries in 2020 were  democracies (Albania, Indonesia, Kyrgyzstan, Malaysia, the  Maldives, Senegal, Tunisia, and Turkey).</a:t>
            </a:r>
          </a:p>
        </p:txBody>
      </p:sp>
    </p:spTree>
  </p:cSld>
  <p:clrMapOvr>
    <a:masterClrMapping/>
  </p:clrMapOvr>
  <p:transition>
    <p:cut/>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12900" y="1225151"/>
            <a:ext cx="2311350" cy="276999"/>
          </a:xfrm>
          <a:prstGeom prst="rect">
            <a:avLst/>
          </a:prstGeom>
        </p:spPr>
        <p:txBody>
          <a:bodyPr vert="horz" wrap="square" lIns="0" tIns="15240" rIns="0" bIns="0" rtlCol="0">
            <a:spAutoFit/>
          </a:bodyPr>
          <a:lstStyle/>
          <a:p>
            <a:pPr marL="12700">
              <a:lnSpc>
                <a:spcPct val="100000"/>
              </a:lnSpc>
              <a:spcBef>
                <a:spcPts val="120"/>
              </a:spcBef>
            </a:pPr>
            <a:r>
              <a:rPr sz="1700" dirty="0">
                <a:cs typeface="Tahoma"/>
              </a:rPr>
              <a:t>Theorizing about Culture</a:t>
            </a:r>
          </a:p>
        </p:txBody>
      </p:sp>
    </p:spTree>
  </p:cSld>
  <p:clrMapOvr>
    <a:masterClrMapping/>
  </p:clrMapOvr>
  <p:transition>
    <p:cut/>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5300" y="72527"/>
            <a:ext cx="1588770" cy="232756"/>
          </a:xfrm>
          <a:prstGeom prst="rect">
            <a:avLst/>
          </a:prstGeom>
        </p:spPr>
        <p:txBody>
          <a:bodyPr vert="horz" wrap="square" lIns="0" tIns="17145" rIns="0" bIns="0" rtlCol="0">
            <a:spAutoFit/>
          </a:bodyPr>
          <a:lstStyle/>
          <a:p>
            <a:pPr marL="12700">
              <a:lnSpc>
                <a:spcPct val="100000"/>
              </a:lnSpc>
              <a:spcBef>
                <a:spcPts val="135"/>
              </a:spcBef>
            </a:pPr>
            <a:r>
              <a:rPr sz="1400" dirty="0">
                <a:cs typeface="Tahoma"/>
              </a:rPr>
              <a:t>Traditional Approach</a:t>
            </a:r>
            <a:endParaRPr sz="1400">
              <a:cs typeface="Tahoma"/>
            </a:endParaRPr>
          </a:p>
        </p:txBody>
      </p:sp>
      <p:sp>
        <p:nvSpPr>
          <p:cNvPr id="3" name="object 3"/>
          <p:cNvSpPr txBox="1"/>
          <p:nvPr/>
        </p:nvSpPr>
        <p:spPr>
          <a:xfrm>
            <a:off x="347294" y="888427"/>
            <a:ext cx="3912870" cy="1234056"/>
          </a:xfrm>
          <a:prstGeom prst="rect">
            <a:avLst/>
          </a:prstGeom>
        </p:spPr>
        <p:txBody>
          <a:bodyPr vert="horz" wrap="square" lIns="0" tIns="6985" rIns="0" bIns="0" rtlCol="0">
            <a:spAutoFit/>
          </a:bodyPr>
          <a:lstStyle/>
          <a:p>
            <a:pPr marL="12700" marR="5080" algn="just">
              <a:lnSpc>
                <a:spcPct val="102600"/>
              </a:lnSpc>
              <a:spcBef>
                <a:spcPts val="55"/>
              </a:spcBef>
            </a:pPr>
            <a:r>
              <a:rPr sz="1100" dirty="0">
                <a:cs typeface="Tahoma"/>
              </a:rPr>
              <a:t>Most studies in political science treat culture as a </a:t>
            </a:r>
            <a:r>
              <a:rPr sz="1100" dirty="0">
                <a:solidFill>
                  <a:srgbClr val="00B0F0"/>
                </a:solidFill>
                <a:cs typeface="Tahoma"/>
              </a:rPr>
              <a:t>shared cluster of  attitudes, values, and beliefs </a:t>
            </a:r>
            <a:r>
              <a:rPr sz="1100" dirty="0">
                <a:cs typeface="Tahoma"/>
              </a:rPr>
              <a:t>that exists at the level of some group,  such as the nation, region, ethnicity, or religion.</a:t>
            </a:r>
          </a:p>
          <a:p>
            <a:pPr>
              <a:lnSpc>
                <a:spcPct val="100000"/>
              </a:lnSpc>
            </a:pPr>
            <a:endParaRPr sz="1100" dirty="0">
              <a:cs typeface="Tahoma"/>
            </a:endParaRPr>
          </a:p>
          <a:p>
            <a:pPr>
              <a:lnSpc>
                <a:spcPct val="100000"/>
              </a:lnSpc>
            </a:pPr>
            <a:endParaRPr sz="1250" dirty="0">
              <a:cs typeface="Tahoma"/>
            </a:endParaRPr>
          </a:p>
          <a:p>
            <a:pPr marL="12700" marR="234315">
              <a:lnSpc>
                <a:spcPct val="102600"/>
              </a:lnSpc>
            </a:pPr>
            <a:r>
              <a:rPr sz="1100" dirty="0">
                <a:cs typeface="Tahoma"/>
              </a:rPr>
              <a:t>Distinct cultures exhibit a coherent unity that encompasses the  most important aspects of a society.</a:t>
            </a:r>
          </a:p>
        </p:txBody>
      </p:sp>
    </p:spTree>
  </p:cSld>
  <p:clrMapOvr>
    <a:masterClrMapping/>
  </p:clrMapOvr>
  <p:transition>
    <p:cut/>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800733"/>
            <a:ext cx="3531235" cy="535940"/>
          </a:xfrm>
          <a:prstGeom prst="rect">
            <a:avLst/>
          </a:prstGeom>
        </p:spPr>
        <p:txBody>
          <a:bodyPr vert="horz" wrap="square" lIns="0" tIns="6985" rIns="0" bIns="0" rtlCol="0">
            <a:spAutoFit/>
          </a:bodyPr>
          <a:lstStyle/>
          <a:p>
            <a:pPr marL="12700" marR="5080" algn="just">
              <a:lnSpc>
                <a:spcPct val="102600"/>
              </a:lnSpc>
              <a:spcBef>
                <a:spcPts val="55"/>
              </a:spcBef>
            </a:pPr>
            <a:r>
              <a:rPr dirty="0">
                <a:latin typeface="+mn-lt"/>
              </a:rPr>
              <a:t>Institutions such as the education system and family help to  inculcate and reproduce these unifying attitudes, values, and  beliefs at the individual level.</a:t>
            </a:r>
          </a:p>
        </p:txBody>
      </p:sp>
      <p:sp>
        <p:nvSpPr>
          <p:cNvPr id="3" name="object 3"/>
          <p:cNvSpPr txBox="1"/>
          <p:nvPr/>
        </p:nvSpPr>
        <p:spPr>
          <a:xfrm>
            <a:off x="347294" y="1676957"/>
            <a:ext cx="3840479" cy="535940"/>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Systems of social control help to deter or rehabilitate deviation  from cultural norms. Those that repeatedly violate cultural norms  are ‘excluded.’</a:t>
            </a:r>
            <a:endParaRPr sz="1100">
              <a:cs typeface="Tahoma"/>
            </a:endParaRPr>
          </a:p>
        </p:txBody>
      </p:sp>
    </p:spTree>
  </p:cSld>
  <p:clrMapOvr>
    <a:masterClrMapping/>
  </p:clrMapOvr>
  <p:transition>
    <p:cut/>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4" y="714780"/>
            <a:ext cx="3851910" cy="1590051"/>
          </a:xfrm>
          <a:prstGeom prst="rect">
            <a:avLst/>
          </a:prstGeom>
        </p:spPr>
        <p:txBody>
          <a:bodyPr vert="horz" wrap="square" lIns="0" tIns="11430" rIns="0" bIns="0" rtlCol="0">
            <a:spAutoFit/>
          </a:bodyPr>
          <a:lstStyle/>
          <a:p>
            <a:pPr marL="12700">
              <a:lnSpc>
                <a:spcPct val="100000"/>
              </a:lnSpc>
              <a:spcBef>
                <a:spcPts val="90"/>
              </a:spcBef>
            </a:pPr>
            <a:r>
              <a:rPr sz="1100" dirty="0">
                <a:cs typeface="Tahoma"/>
              </a:rPr>
              <a:t>The result is that cultures are fairly stable and persist over time.</a:t>
            </a:r>
            <a:endParaRPr sz="1100">
              <a:cs typeface="Tahoma"/>
            </a:endParaRPr>
          </a:p>
          <a:p>
            <a:pPr>
              <a:lnSpc>
                <a:spcPct val="100000"/>
              </a:lnSpc>
            </a:pPr>
            <a:endParaRPr sz="1100">
              <a:cs typeface="Tahoma"/>
            </a:endParaRPr>
          </a:p>
          <a:p>
            <a:pPr>
              <a:lnSpc>
                <a:spcPct val="100000"/>
              </a:lnSpc>
              <a:spcBef>
                <a:spcPts val="30"/>
              </a:spcBef>
            </a:pPr>
            <a:endParaRPr sz="1250">
              <a:cs typeface="Tahoma"/>
            </a:endParaRPr>
          </a:p>
          <a:p>
            <a:pPr marL="12700">
              <a:lnSpc>
                <a:spcPct val="100000"/>
              </a:lnSpc>
            </a:pPr>
            <a:r>
              <a:rPr sz="1100" dirty="0">
                <a:cs typeface="Tahoma"/>
              </a:rPr>
              <a:t>While cultural change is possible, it’s necessarily slow and gradual.</a:t>
            </a:r>
            <a:endParaRPr sz="1100">
              <a:cs typeface="Tahoma"/>
            </a:endParaRPr>
          </a:p>
          <a:p>
            <a:pPr>
              <a:lnSpc>
                <a:spcPct val="100000"/>
              </a:lnSpc>
            </a:pPr>
            <a:endParaRPr sz="1100">
              <a:cs typeface="Tahoma"/>
            </a:endParaRPr>
          </a:p>
          <a:p>
            <a:pPr>
              <a:lnSpc>
                <a:spcPct val="100000"/>
              </a:lnSpc>
            </a:pPr>
            <a:endParaRPr sz="1250">
              <a:cs typeface="Tahoma"/>
            </a:endParaRPr>
          </a:p>
          <a:p>
            <a:pPr marL="12700" marR="233679">
              <a:lnSpc>
                <a:spcPct val="102600"/>
              </a:lnSpc>
            </a:pPr>
            <a:r>
              <a:rPr sz="1100" dirty="0">
                <a:cs typeface="Tahoma"/>
              </a:rPr>
              <a:t>The democratization process can’t be accelerated because the  processes of economic modernization and cultural change are  necessarily slow.</a:t>
            </a:r>
            <a:endParaRPr sz="1100">
              <a:cs typeface="Tahoma"/>
            </a:endParaRPr>
          </a:p>
        </p:txBody>
      </p:sp>
    </p:spTree>
  </p:cSld>
  <p:clrMapOvr>
    <a:masterClrMapping/>
  </p:clrMapOvr>
  <p:transition>
    <p:cut/>
  </p:transition>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300" y="72527"/>
            <a:ext cx="1594485" cy="232756"/>
          </a:xfrm>
          <a:prstGeom prst="rect">
            <a:avLst/>
          </a:prstGeom>
        </p:spPr>
        <p:txBody>
          <a:bodyPr vert="horz" wrap="square" lIns="0" tIns="17145" rIns="0" bIns="0" rtlCol="0">
            <a:spAutoFit/>
          </a:bodyPr>
          <a:lstStyle/>
          <a:p>
            <a:pPr marL="12700">
              <a:lnSpc>
                <a:spcPct val="100000"/>
              </a:lnSpc>
              <a:spcBef>
                <a:spcPts val="135"/>
              </a:spcBef>
            </a:pPr>
            <a:r>
              <a:rPr sz="1400" dirty="0">
                <a:latin typeface="+mn-lt"/>
              </a:rPr>
              <a:t>Alternative Approach</a:t>
            </a:r>
            <a:endParaRPr sz="1400">
              <a:latin typeface="+mn-lt"/>
            </a:endParaRPr>
          </a:p>
        </p:txBody>
      </p:sp>
      <p:sp>
        <p:nvSpPr>
          <p:cNvPr id="3" name="object 3"/>
          <p:cNvSpPr txBox="1"/>
          <p:nvPr/>
        </p:nvSpPr>
        <p:spPr>
          <a:xfrm>
            <a:off x="347294" y="825943"/>
            <a:ext cx="3914140" cy="1756410"/>
          </a:xfrm>
          <a:prstGeom prst="rect">
            <a:avLst/>
          </a:prstGeom>
        </p:spPr>
        <p:txBody>
          <a:bodyPr vert="horz" wrap="square" lIns="0" tIns="6985" rIns="0" bIns="0" rtlCol="0">
            <a:spAutoFit/>
          </a:bodyPr>
          <a:lstStyle/>
          <a:p>
            <a:pPr marL="12700" marR="5080">
              <a:lnSpc>
                <a:spcPct val="102600"/>
              </a:lnSpc>
              <a:spcBef>
                <a:spcPts val="55"/>
              </a:spcBef>
            </a:pPr>
            <a:r>
              <a:rPr sz="1100" dirty="0">
                <a:solidFill>
                  <a:srgbClr val="00B0F0"/>
                </a:solidFill>
                <a:cs typeface="Tahoma"/>
              </a:rPr>
              <a:t>Acemoglu and Robinson: </a:t>
            </a:r>
            <a:r>
              <a:rPr sz="1100" dirty="0">
                <a:cs typeface="Tahoma"/>
              </a:rPr>
              <a:t>Culture is a repertoire or set of attributes  that can be combined in various ways to produce different cultural  configurations that give meaning to the world and can be used to  justify our political behavior in it.</a:t>
            </a:r>
          </a:p>
          <a:p>
            <a:pPr>
              <a:lnSpc>
                <a:spcPct val="100000"/>
              </a:lnSpc>
            </a:pPr>
            <a:endParaRPr sz="1100" dirty="0">
              <a:cs typeface="Tahoma"/>
            </a:endParaRPr>
          </a:p>
          <a:p>
            <a:pPr>
              <a:lnSpc>
                <a:spcPct val="100000"/>
              </a:lnSpc>
            </a:pPr>
            <a:endParaRPr sz="1250" dirty="0">
              <a:cs typeface="Tahoma"/>
            </a:endParaRPr>
          </a:p>
          <a:p>
            <a:pPr marL="12700" marR="85725">
              <a:lnSpc>
                <a:spcPct val="102600"/>
              </a:lnSpc>
            </a:pPr>
            <a:r>
              <a:rPr sz="1100" dirty="0">
                <a:cs typeface="Tahoma"/>
              </a:rPr>
              <a:t>While the set of attributes available to a culture is assumed to be  fixed or slowly changing, cultural configurations are socially  constructed and can sometimes change quickly in response to  economic and political circumstances.</a:t>
            </a:r>
          </a:p>
        </p:txBody>
      </p:sp>
    </p:spTree>
  </p:cSld>
  <p:clrMapOvr>
    <a:masterClrMapping/>
  </p:clrMapOvr>
  <p:transition>
    <p:cut/>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57479" rIns="0" bIns="0" rtlCol="0">
            <a:spAutoFit/>
          </a:bodyPr>
          <a:lstStyle/>
          <a:p>
            <a:pPr marL="12700" marR="5080">
              <a:lnSpc>
                <a:spcPct val="102600"/>
              </a:lnSpc>
              <a:spcBef>
                <a:spcPts val="55"/>
              </a:spcBef>
            </a:pPr>
            <a:r>
              <a:rPr dirty="0">
                <a:latin typeface="+mn-lt"/>
              </a:rPr>
              <a:t>There tends to be a close association between particular cultural  configurations and particular divisions of power.</a:t>
            </a:r>
          </a:p>
        </p:txBody>
      </p:sp>
      <p:sp>
        <p:nvSpPr>
          <p:cNvPr id="3" name="object 3"/>
          <p:cNvSpPr txBox="1"/>
          <p:nvPr/>
        </p:nvSpPr>
        <p:spPr>
          <a:xfrm>
            <a:off x="347294" y="1562936"/>
            <a:ext cx="3814445" cy="535940"/>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There’s no sense that economic development is pushing countries  to converge on a single cultural configuration that favors  democracy.</a:t>
            </a:r>
            <a:endParaRPr sz="1100">
              <a:cs typeface="Tahoma"/>
            </a:endParaRPr>
          </a:p>
        </p:txBody>
      </p:sp>
    </p:spTree>
  </p:cSld>
  <p:clrMapOvr>
    <a:masterClrMapping/>
  </p:clrMapOvr>
  <p:transition>
    <p:cut/>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450239"/>
            <a:ext cx="3914140" cy="698076"/>
          </a:xfrm>
          <a:prstGeom prst="rect">
            <a:avLst/>
          </a:prstGeom>
        </p:spPr>
        <p:txBody>
          <a:bodyPr vert="horz" wrap="square" lIns="0" tIns="6985" rIns="0" bIns="0" rtlCol="0">
            <a:spAutoFit/>
          </a:bodyPr>
          <a:lstStyle/>
          <a:p>
            <a:pPr marL="12700" marR="5080">
              <a:lnSpc>
                <a:spcPct val="102600"/>
              </a:lnSpc>
              <a:spcBef>
                <a:spcPts val="55"/>
              </a:spcBef>
            </a:pPr>
            <a:r>
              <a:rPr dirty="0">
                <a:latin typeface="+mn-lt"/>
              </a:rPr>
              <a:t>Culture is a pattern “of beliefs, relationships, rituals, attitudes, and  obligations that furnish meaning to human interactions and provide  a framework for interpreting the world, coordinating expectations,  and enabling or constraining behavior.”</a:t>
            </a:r>
          </a:p>
        </p:txBody>
      </p:sp>
      <p:sp>
        <p:nvSpPr>
          <p:cNvPr id="3" name="object 3"/>
          <p:cNvSpPr txBox="1"/>
          <p:nvPr/>
        </p:nvSpPr>
        <p:spPr>
          <a:xfrm>
            <a:off x="347294" y="1498535"/>
            <a:ext cx="3771265" cy="1240155"/>
          </a:xfrm>
          <a:prstGeom prst="rect">
            <a:avLst/>
          </a:prstGeom>
        </p:spPr>
        <p:txBody>
          <a:bodyPr vert="horz" wrap="square" lIns="0" tIns="6985" rIns="0" bIns="0" rtlCol="0">
            <a:spAutoFit/>
          </a:bodyPr>
          <a:lstStyle/>
          <a:p>
            <a:pPr marL="12700" marR="5080">
              <a:lnSpc>
                <a:spcPct val="102600"/>
              </a:lnSpc>
              <a:spcBef>
                <a:spcPts val="55"/>
              </a:spcBef>
            </a:pPr>
            <a:r>
              <a:rPr sz="1100" dirty="0">
                <a:cs typeface="Tahoma"/>
              </a:rPr>
              <a:t>Culture helps to delineate the set of possible actions that are  available to us in a given scenario and furnishes us with different  ways to justify the actions we take.</a:t>
            </a:r>
            <a:endParaRPr sz="1100">
              <a:cs typeface="Tahoma"/>
            </a:endParaRPr>
          </a:p>
          <a:p>
            <a:pPr>
              <a:lnSpc>
                <a:spcPct val="100000"/>
              </a:lnSpc>
            </a:pPr>
            <a:endParaRPr sz="1100">
              <a:cs typeface="Tahoma"/>
            </a:endParaRPr>
          </a:p>
          <a:p>
            <a:pPr>
              <a:lnSpc>
                <a:spcPct val="100000"/>
              </a:lnSpc>
              <a:spcBef>
                <a:spcPts val="55"/>
              </a:spcBef>
            </a:pPr>
            <a:endParaRPr sz="1200">
              <a:cs typeface="Tahoma"/>
            </a:endParaRPr>
          </a:p>
          <a:p>
            <a:pPr marL="12700" marR="229235">
              <a:lnSpc>
                <a:spcPct val="102699"/>
              </a:lnSpc>
              <a:spcBef>
                <a:spcPts val="5"/>
              </a:spcBef>
            </a:pPr>
            <a:r>
              <a:rPr sz="1100" dirty="0">
                <a:cs typeface="Tahoma"/>
              </a:rPr>
              <a:t>Culture provides us with a framework we can use to mobilize  others to take the actions we desire.</a:t>
            </a:r>
            <a:endParaRPr sz="1100">
              <a:cs typeface="Tahoma"/>
            </a:endParaRPr>
          </a:p>
        </p:txBody>
      </p:sp>
    </p:spTree>
  </p:cSld>
  <p:clrMapOvr>
    <a:masterClrMapping/>
  </p:clrMapOvr>
  <p:transition>
    <p:cut/>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94" y="450239"/>
            <a:ext cx="3783965" cy="708025"/>
          </a:xfrm>
          <a:prstGeom prst="rect">
            <a:avLst/>
          </a:prstGeom>
        </p:spPr>
        <p:txBody>
          <a:bodyPr vert="horz" wrap="square" lIns="0" tIns="6985" rIns="0" bIns="0" rtlCol="0">
            <a:spAutoFit/>
          </a:bodyPr>
          <a:lstStyle/>
          <a:p>
            <a:pPr marL="12700" marR="5080">
              <a:lnSpc>
                <a:spcPct val="102600"/>
              </a:lnSpc>
              <a:spcBef>
                <a:spcPts val="55"/>
              </a:spcBef>
            </a:pPr>
            <a:r>
              <a:rPr dirty="0">
                <a:latin typeface="+mn-lt"/>
              </a:rPr>
              <a:t>Attributes include family organization, religious rules, the control  of sexual activity, respect for tradition, the role of honor and  violence in resolving disputes, the extent of segregation between  different types of people, and so on.</a:t>
            </a:r>
          </a:p>
        </p:txBody>
      </p:sp>
      <p:sp>
        <p:nvSpPr>
          <p:cNvPr id="3" name="object 3"/>
          <p:cNvSpPr txBox="1"/>
          <p:nvPr/>
        </p:nvSpPr>
        <p:spPr>
          <a:xfrm>
            <a:off x="347294" y="1498535"/>
            <a:ext cx="3810000" cy="1240155"/>
          </a:xfrm>
          <a:prstGeom prst="rect">
            <a:avLst/>
          </a:prstGeom>
        </p:spPr>
        <p:txBody>
          <a:bodyPr vert="horz" wrap="square" lIns="0" tIns="6985" rIns="0" bIns="0" rtlCol="0">
            <a:spAutoFit/>
          </a:bodyPr>
          <a:lstStyle/>
          <a:p>
            <a:pPr marL="12700" marR="23495">
              <a:lnSpc>
                <a:spcPct val="102600"/>
              </a:lnSpc>
              <a:spcBef>
                <a:spcPts val="55"/>
              </a:spcBef>
            </a:pPr>
            <a:r>
              <a:rPr sz="1100" dirty="0">
                <a:cs typeface="Tahoma"/>
              </a:rPr>
              <a:t>Attributes can take on different values. For example, a system of  social hierarchy could be based around patriarchy, meritocracy,  gerontocracy, or wealth.</a:t>
            </a:r>
            <a:endParaRPr sz="1100">
              <a:cs typeface="Tahoma"/>
            </a:endParaRPr>
          </a:p>
          <a:p>
            <a:pPr>
              <a:lnSpc>
                <a:spcPct val="100000"/>
              </a:lnSpc>
            </a:pPr>
            <a:endParaRPr sz="1100">
              <a:cs typeface="Tahoma"/>
            </a:endParaRPr>
          </a:p>
          <a:p>
            <a:pPr>
              <a:lnSpc>
                <a:spcPct val="100000"/>
              </a:lnSpc>
              <a:spcBef>
                <a:spcPts val="55"/>
              </a:spcBef>
            </a:pPr>
            <a:endParaRPr sz="1200">
              <a:cs typeface="Tahoma"/>
            </a:endParaRPr>
          </a:p>
          <a:p>
            <a:pPr marL="12700" marR="5080">
              <a:lnSpc>
                <a:spcPct val="102699"/>
              </a:lnSpc>
              <a:spcBef>
                <a:spcPts val="5"/>
              </a:spcBef>
            </a:pPr>
            <a:r>
              <a:rPr sz="1100" dirty="0">
                <a:cs typeface="Tahoma"/>
              </a:rPr>
              <a:t>Some cultures have more attributes, and hence larger repertoires,  than others.</a:t>
            </a:r>
            <a:endParaRPr sz="1100">
              <a:cs typeface="Tahoma"/>
            </a:endParaRPr>
          </a:p>
        </p:txBody>
      </p:sp>
    </p:spTree>
  </p:cSld>
  <p:clrMapOvr>
    <a:masterClrMapping/>
  </p:clrMapOvr>
  <p:transition>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271</TotalTime>
  <Words>4765</Words>
  <Application>Microsoft Office PowerPoint</Application>
  <PresentationFormat>Custom</PresentationFormat>
  <Paragraphs>433</Paragraphs>
  <Slides>114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114</vt:i4>
      </vt:variant>
    </vt:vector>
  </HeadingPairs>
  <TitlesOfParts>
    <vt:vector size="120" baseType="lpstr">
      <vt:lpstr>Arial</vt:lpstr>
      <vt:lpstr>Arial MT</vt:lpstr>
      <vt:lpstr>Calibri</vt:lpstr>
      <vt:lpstr>Microsoft Sans Serif</vt:lpstr>
      <vt:lpstr>Tahoma</vt:lpstr>
      <vt:lpstr>Office Theme</vt:lpstr>
      <vt:lpstr>The Cultural Determinants of  Democracy and Dictatorship</vt:lpstr>
      <vt:lpstr>PowerPoint Presentation</vt:lpstr>
      <vt:lpstr>PowerPoint Presentation</vt:lpstr>
      <vt:lpstr>PowerPoint Presentation</vt:lpstr>
      <vt:lpstr>PowerPoint Presentation</vt:lpstr>
      <vt:lpstr>PowerPoint Presentation</vt:lpstr>
      <vt:lpstr>PowerPoint Presentation</vt:lpstr>
      <vt:lpstr>John Stuart Mill stated that “no one believes that every people is  capable of working every sort of institutions.”</vt:lpstr>
      <vt:lpstr>But Mill also thought culture was malleable.</vt:lpstr>
      <vt:lpstr>Problems inherent in the arguments of Montesquieu and Mill  continue to characterize cultural arguments today.</vt:lpstr>
      <vt:lpstr>PowerPoint Presentation</vt:lpstr>
      <vt:lpstr>PowerPoint Presentation</vt:lpstr>
      <vt:lpstr>PowerPoint Presentation</vt:lpstr>
      <vt:lpstr>Political culture is determined by how individuals think and feel  about the political system.</vt:lpstr>
      <vt:lpstr>Almond and Verba conceptualized civic culture as a shared cluster  of attitudes that included things like a high level of interpersonal  trust, a preference for gradual societal change, a high level of  support for the existing political system, and high levels of life  satisfaction.</vt:lpstr>
      <vt:lpstr>PowerPoint Presentation</vt:lpstr>
      <vt:lpstr>PowerPoint Presentation</vt:lpstr>
      <vt:lpstr>PowerPoint Presentation</vt:lpstr>
      <vt:lpstr>PowerPoint Presentation</vt:lpstr>
      <vt:lpstr>Inglehart and Welzel find that cultures with high levels of  traditional or survival values tend to be dictatorships and that  cultures with high levels of secular-rational and self-expression  values tend to be democracies.</vt:lpstr>
      <vt:lpstr>PowerPoint Presentation</vt:lpstr>
      <vt:lpstr>Cultural Modernization Theory</vt:lpstr>
      <vt:lpstr>PowerPoint Presentation</vt:lpstr>
      <vt:lpstr>Economic development produces predictable cultural changes that  help the democratization process.</vt:lpstr>
      <vt:lpstr>Industrialization Phase</vt:lpstr>
      <vt:lpstr>PowerPoint Presentation</vt:lpstr>
      <vt:lpstr>PowerPoint Presentation</vt:lpstr>
      <vt:lpstr>PowerPoint Presentation</vt:lpstr>
      <vt:lpstr>The industrial revolution marked a break with the Malthusian Trap.</vt:lpstr>
      <vt:lpstr>The industrial revolution changed the quality-quantity trade-off in  family size.</vt:lpstr>
      <vt:lpstr>PowerPoint Presentation</vt:lpstr>
      <vt:lpstr>PowerPoint Presentation</vt:lpstr>
      <vt:lpstr>PowerPoint Presentation</vt:lpstr>
      <vt:lpstr>The first couple of decades after World War II saw a prolonged  economic boom and rising prosperity.</vt:lpstr>
      <vt:lpstr>PowerPoint Presentation</vt:lpstr>
      <vt:lpstr>Increasing demand for political liberalization, greater emancipation,  and a greater say in how political and economic decisions are made.</vt:lpstr>
      <vt:lpstr>PowerPoint Presentation</vt:lpstr>
      <vt:lpstr>The rising living standards experienced during the Industrial  Revolution were in large part the result of the reinforcing effects of  rapid technological development and increasing human capital.</vt:lpstr>
      <vt:lpstr>The reinforcing effects of rapid technological development and  increasing human capital have continued, but largely in other  regions of a country and primarily in high-skilled industries and the  service sector.</vt:lpstr>
      <vt:lpstr>The transition to a post-industrial society has further increased the  demand for higher levels of human capital in high-skilled industries  and much of the service sector.</vt:lpstr>
      <vt:lpstr>Significantly, there’s been a strong gendered component to this rise  in education.</vt:lpstr>
      <vt:lpstr>Many men have found the transition to a post-industrial economy  particularly difficult.</vt:lpstr>
      <vt:lpstr>Male grievances with the modernization process have been linked  to the success of populist parties on the radical right who use  nationalist, sexist, racist, xenophobic, and protectionist messages  to explain why they’ve been ‘left behind’ and ‘forgotten’.</vt:lpstr>
      <vt:lpstr>Political competition in post-industrial societies increasingly pits a  highly educated, disproportionately female, and ‘progressive’  electorate on the left against a less educated, disproportionately  male, and ‘conservative’ electorate on the right.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public support for democracy on surveys is low, it’s often  seen as a harbinger of democratic instability or collapse.</vt:lpstr>
      <vt:lpstr>But there’s little empirical evidence to suggest that strong public  support is necessary for democracy.</vt:lpstr>
      <vt:lpstr>PowerPoint Presentation</vt:lpstr>
      <vt:lpstr>PowerPoint Presentation</vt:lpstr>
      <vt:lpstr>PowerPoint Presentation</vt:lpstr>
      <vt:lpstr>PowerPoint Presentation</vt:lpstr>
      <vt:lpstr>PowerPoint Presentation</vt:lpstr>
      <vt:lpstr>Problem 1: Sensitive topics and preference falsification</vt:lpstr>
      <vt:lpstr>PowerPoint Presentation</vt:lpstr>
      <vt:lpstr>PowerPoint Presentation</vt:lpstr>
      <vt:lpstr>PowerPoint Presentation</vt:lpstr>
      <vt:lpstr>Huntington argues that the Western belief in the universality of the  West’s values and its insistence on imposing those values through  democratization efforts will only antagonize other civilizations and  lead to conflict.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common thread in these arguments is that there’s something in  the doctrines of these religions that make them incompatible with  democracy.</vt:lpstr>
      <vt:lpstr>PowerPoint Presentation</vt:lpstr>
      <vt:lpstr>PowerPoint Presentation</vt:lpstr>
      <vt:lpstr>All religions contain doctrinal elements that can be viewed as  conducive or detrimental to democracy.</vt:lpstr>
      <vt:lpstr>Growing evidence that cultures are invented, constructed, and  malleable rather than primordial, inherited, and unchanging.</vt:lpstr>
      <vt:lpstr>Catholicism and Democracy</vt:lpstr>
      <vt:lpstr>PowerPoint Presentation</vt:lpstr>
      <vt:lpstr>PowerPoint Presentation</vt:lpstr>
      <vt:lpstr>PowerPoint Presentation</vt:lpstr>
      <vt:lpstr>PowerPoint Presentation</vt:lpstr>
      <vt:lpstr>Institutions such as the education system and family help to  inculcate and reproduce these unifying attitudes, values, and  beliefs at the individual level.</vt:lpstr>
      <vt:lpstr>PowerPoint Presentation</vt:lpstr>
      <vt:lpstr>Alternative Approach</vt:lpstr>
      <vt:lpstr>There tends to be a close association between particular cultural  configurations and particular divisions of power.</vt:lpstr>
      <vt:lpstr>Culture is a pattern “of beliefs, relationships, rituals, attitudes, and  obligations that furnish meaning to human interactions and provide  a framework for interpreting the world, coordinating expectations,  and enabling or constraining behavior.”</vt:lpstr>
      <vt:lpstr>Attributes include family organization, religious rules, the control  of sexual activity, respect for tradition, the role of honor and  violence in resolving disputes, the extent of segregation between  different types of people, and so on.</vt:lpstr>
      <vt:lpstr>PowerPoint Presentation</vt:lpstr>
      <vt:lpstr>To summarize, a culture is a set of attributes and their feasible  connections.</vt:lpstr>
      <vt:lpstr>Cultural entrepreneurs compete with each other to obtain the  cultural configuration and set of norms that gives their most  preferred meaning to the world and that best justifies their  behavior and desired system of power.</vt:lpstr>
      <vt:lpstr>Whereas the culture set associated with a society can change only  slowly, cultural configurations can change more quickly if cultural  entrepreneurs are able to ‘rewire’ how the existing attributes in the  culture set are combined.</vt:lpstr>
      <vt:lpstr>The fact that cultural entrepreneurs compete with each other to  obtain their desired cultural configuration means that culture is  inherently tied up with issues of power and politics.</vt:lpstr>
      <vt:lpstr>Unconstrained States</vt:lpstr>
      <vt:lpstr>Absent States</vt:lpstr>
      <vt:lpstr>Constrained States</vt:lpstr>
      <vt:lpstr>The prevailing cultural configuration in a country at any point in  time depends on the attributes in its culture set and their feasible  connections.</vt:lpstr>
      <vt:lpstr>The three political-cultural social equilibria are self-reinforcing.</vt:lpstr>
      <vt:lpstr>Up to now, we’ve assumed that shifts in the balance of power  translate seamlessly into new or reformed political institutions that  better reflect the new distribution of power.</vt:lpstr>
      <vt:lpstr>This means that cultural entrepreneurs necessarily play an  important role in bringing about political change.</vt:lpstr>
      <vt:lpstr>The ability of cultural entrepreneurs to construct alternative  cultural configurations to justify new political systems depends on  the ‘fluidity’ of a culture.</vt:lpstr>
      <vt:lpstr>Cultures that lack fluidity and which are more ‘hard-wired’ won’t  change much over time. This will give the impression that they’ve  been fixed since ‘primordial’ times.</vt:lpstr>
      <vt:lpstr>This provides a theoretical basis for the idea that some cultures are  more or less compatible with democracy than others.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Golder, Matthew Richard</cp:lastModifiedBy>
  <cp:revision>2</cp:revision>
  <dcterms:created xsi:type="dcterms:W3CDTF">2024-07-08T20:08:53Z</dcterms:created>
  <dcterms:modified xsi:type="dcterms:W3CDTF">2024-07-14T17:50:50Z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2024-06-21T00:00:00Z</vt:filetime>
  </property>
  <property fmtid="{D5CDD505-2E9C-101B-9397-08002B2CF9AE}" pid="3" name="Creator">
    <vt:lpwstr>LaTeX with Beamer class</vt:lpwstr>
  </property>
  <property fmtid="{D5CDD505-2E9C-101B-9397-08002B2CF9AE}" pid="4" name="LastSaved">
    <vt:filetime>2024-07-08T00:00:00Z</vt:filetime>
  </property>
</Properties>
</file>