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4610100" cy="3460750"/>
  <p:notesSz cx="4610100" cy="3460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7"/>
  </p:normalViewPr>
  <p:slideViewPr>
    <p:cSldViewPr>
      <p:cViewPr varScale="1">
        <p:scale>
          <a:sx n="138" d="100"/>
          <a:sy n="138" d="100"/>
        </p:scale>
        <p:origin x="238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077FE-E67B-4945-A57E-88337325CCB0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2ABF-E925-7946-BEC1-559B34984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PONER VIDEOS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2ABF-E925-7946-BEC1-559B349846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0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7294" y="866151"/>
            <a:ext cx="3168650" cy="191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94" y="439469"/>
            <a:ext cx="3915511" cy="1024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94" y="1558504"/>
            <a:ext cx="3086100" cy="747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M2qq5J5A1s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youtube.com/watch?v=LdZVsFjWnbI" TargetMode="External"/><Relationship Id="rId4" Type="http://schemas.openxmlformats.org/officeDocument/2006/relationships/hyperlink" Target="https://edition.cnn.com/videos/world/2019/11/07/berlin-30th-anniversary-since-wall-came-down-lc-lon-orig.cn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MKvxJ-Js3A" TargetMode="External"/><Relationship Id="rId2" Type="http://schemas.openxmlformats.org/officeDocument/2006/relationships/hyperlink" Target="https://www.youtube.com/watch?v=VbKroPF3W5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bs.org/wgbh/pages/frontline/tankman/view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686" y="1216628"/>
            <a:ext cx="2655164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dirty="0">
                <a:latin typeface="+mn-lt"/>
                <a:cs typeface="Tahoma"/>
              </a:rPr>
              <a:t>Democratic Transitions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894" y="801229"/>
            <a:ext cx="3839210" cy="13642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Mikhail Gorbachev 1985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 marL="313690" marR="125095" indent="-137795">
              <a:lnSpc>
                <a:spcPct val="102600"/>
              </a:lnSpc>
              <a:buClr>
                <a:srgbClr val="000000"/>
              </a:buClr>
              <a:buFont typeface="Verdana"/>
              <a:buChar char="•"/>
              <a:tabLst>
                <a:tab pos="314960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Perestroika </a:t>
            </a:r>
            <a:r>
              <a:rPr sz="1100" dirty="0">
                <a:latin typeface="+mn-lt"/>
                <a:cs typeface="Arial MT"/>
              </a:rPr>
              <a:t>(economic restructuring) was a reform policy 	aimed at liberalizing and regenerating the Soviet economy.</a:t>
            </a:r>
          </a:p>
          <a:p>
            <a:pPr>
              <a:lnSpc>
                <a:spcPct val="100000"/>
              </a:lnSpc>
              <a:spcBef>
                <a:spcPts val="690"/>
              </a:spcBef>
              <a:buFont typeface="Verdana"/>
              <a:buChar char="•"/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 marL="313690" marR="17780" indent="-137795">
              <a:lnSpc>
                <a:spcPct val="102600"/>
              </a:lnSpc>
              <a:buClr>
                <a:srgbClr val="000000"/>
              </a:buClr>
              <a:buFont typeface="Verdana"/>
              <a:buChar char="•"/>
              <a:tabLst>
                <a:tab pos="314960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Glasnost </a:t>
            </a:r>
            <a:r>
              <a:rPr sz="1100" dirty="0">
                <a:latin typeface="+mn-lt"/>
                <a:cs typeface="Arial MT"/>
              </a:rPr>
              <a:t>(openness) was a reform policy aimed at increasing 	political openness.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781632"/>
            <a:ext cx="3786504" cy="14401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Events in 1989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 marL="327025" indent="-137795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pos="327025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Solidarity </a:t>
            </a:r>
            <a:r>
              <a:rPr sz="1100" dirty="0">
                <a:latin typeface="+mn-lt"/>
                <a:cs typeface="Arial MT"/>
              </a:rPr>
              <a:t>and Roundtable Talks in Poland.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7025" indent="-137795">
              <a:lnSpc>
                <a:spcPct val="100000"/>
              </a:lnSpc>
              <a:spcBef>
                <a:spcPts val="5"/>
              </a:spcBef>
              <a:buFont typeface="Verdana"/>
              <a:buChar char="•"/>
              <a:tabLst>
                <a:tab pos="327025" algn="l"/>
              </a:tabLst>
            </a:pPr>
            <a:r>
              <a:rPr sz="1100" dirty="0">
                <a:solidFill>
                  <a:schemeClr val="tx1"/>
                </a:solidFill>
                <a:latin typeface="+mn-lt"/>
                <a:cs typeface="Arial MT"/>
              </a:rPr>
              <a:t>Hungary</a:t>
            </a:r>
            <a:r>
              <a:rPr sz="1100" dirty="0">
                <a:latin typeface="+mn-lt"/>
                <a:cs typeface="Arial MT"/>
              </a:rPr>
              <a:t>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liberalized</a:t>
            </a:r>
            <a:r>
              <a:rPr sz="1100" dirty="0">
                <a:latin typeface="+mn-lt"/>
                <a:cs typeface="Arial MT"/>
              </a:rPr>
              <a:t> and opened its borders to the West.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7025" indent="-137795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pos="327025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Neues Forum: </a:t>
            </a:r>
            <a:r>
              <a:rPr sz="1100" dirty="0">
                <a:latin typeface="+mn-lt"/>
                <a:cs typeface="Arial MT"/>
              </a:rPr>
              <a:t>“Wir bleiben hier” and “Wir sind das Volk.”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852537"/>
            <a:ext cx="8147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Berlin 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204606"/>
            <a:ext cx="27197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1100" u="sng" dirty="0">
                <a:solidFill>
                  <a:schemeClr val="tx2"/>
                </a:solidFill>
                <a:latin typeface="+mn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Berlin Wall I, click</a:t>
            </a:r>
            <a:r>
              <a:rPr lang="en-US" sz="1100" u="sng" dirty="0">
                <a:solidFill>
                  <a:schemeClr val="tx2"/>
                </a:solidFill>
                <a:latin typeface="+mn-lt"/>
                <a:cs typeface="Arial MT"/>
              </a:rPr>
              <a:t> here </a:t>
            </a:r>
            <a:r>
              <a:rPr lang="en-US" sz="1100" u="sng" dirty="0">
                <a:solidFill>
                  <a:schemeClr val="tx2"/>
                </a:solidFill>
                <a:latin typeface="+mn-lt"/>
                <a:cs typeface="Arial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(5:56)</a:t>
            </a:r>
            <a:r>
              <a:rPr lang="en-US" sz="1100" u="sng" dirty="0">
                <a:solidFill>
                  <a:schemeClr val="tx2"/>
                </a:solidFill>
                <a:latin typeface="+mn-lt"/>
                <a:cs typeface="Arial MT"/>
              </a:rPr>
              <a:t> </a:t>
            </a:r>
            <a:endParaRPr sz="1100" u="sng" dirty="0">
              <a:solidFill>
                <a:schemeClr val="tx2"/>
              </a:solidFill>
              <a:latin typeface="+mn-l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4" y="1556688"/>
            <a:ext cx="2033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Berlin Wall II, click</a:t>
            </a:r>
            <a:r>
              <a:rPr lang="en-US"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 </a:t>
            </a:r>
            <a:r>
              <a:rPr lang="en-US"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(3:44)</a:t>
            </a:r>
            <a:endParaRPr sz="1100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94" y="1908758"/>
            <a:ext cx="37103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 of Change, click</a:t>
            </a:r>
            <a:r>
              <a:rPr lang="en-US"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 </a:t>
            </a:r>
            <a:r>
              <a:rPr lang="en-US"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(7:36)</a:t>
            </a:r>
            <a:endParaRPr lang="en-US" sz="1100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794" y="438656"/>
            <a:ext cx="3315970" cy="22967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Bottom-up transitions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352425" indent="-137795">
              <a:lnSpc>
                <a:spcPct val="100000"/>
              </a:lnSpc>
              <a:buFont typeface="Verdana"/>
              <a:buChar char="•"/>
              <a:tabLst>
                <a:tab pos="352425" algn="l"/>
              </a:tabLst>
            </a:pPr>
            <a:r>
              <a:rPr sz="1100" dirty="0">
                <a:latin typeface="+mn-lt"/>
                <a:cs typeface="Arial MT"/>
              </a:rPr>
              <a:t>People Power Revolution in the Philippines, 1986.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52425" indent="-137795">
              <a:lnSpc>
                <a:spcPct val="100000"/>
              </a:lnSpc>
              <a:spcBef>
                <a:spcPts val="5"/>
              </a:spcBef>
              <a:buFont typeface="Verdana"/>
              <a:buChar char="•"/>
              <a:tabLst>
                <a:tab pos="352425" algn="l"/>
              </a:tabLst>
            </a:pPr>
            <a:r>
              <a:rPr sz="1100" dirty="0">
                <a:latin typeface="+mn-lt"/>
                <a:cs typeface="Arial MT"/>
              </a:rPr>
              <a:t>June Resistance in South Korea, 1987.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52425" indent="-137795">
              <a:lnSpc>
                <a:spcPct val="100000"/>
              </a:lnSpc>
              <a:buFont typeface="Verdana"/>
              <a:buChar char="•"/>
              <a:tabLst>
                <a:tab pos="352425" algn="l"/>
              </a:tabLst>
            </a:pPr>
            <a:r>
              <a:rPr sz="1100" dirty="0">
                <a:latin typeface="+mn-lt"/>
                <a:cs typeface="Arial MT"/>
              </a:rPr>
              <a:t>Velvet Revolution in Czechoslovakia, 1989.</a:t>
            </a:r>
          </a:p>
          <a:p>
            <a:pPr>
              <a:lnSpc>
                <a:spcPct val="100000"/>
              </a:lnSpc>
              <a:spcBef>
                <a:spcPts val="725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52425" indent="-137795">
              <a:lnSpc>
                <a:spcPct val="100000"/>
              </a:lnSpc>
              <a:buFont typeface="Verdana"/>
              <a:buChar char="•"/>
              <a:tabLst>
                <a:tab pos="352425" algn="l"/>
              </a:tabLst>
            </a:pPr>
            <a:r>
              <a:rPr sz="1100" dirty="0">
                <a:latin typeface="+mn-lt"/>
                <a:cs typeface="Arial MT"/>
              </a:rPr>
              <a:t>Orange Revolution in the Ukraine, 2006.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52425" indent="-137795">
              <a:lnSpc>
                <a:spcPct val="100000"/>
              </a:lnSpc>
              <a:buFont typeface="Verdana"/>
              <a:buChar char="•"/>
              <a:tabLst>
                <a:tab pos="352425" algn="l"/>
              </a:tabLst>
            </a:pPr>
            <a:r>
              <a:rPr sz="1100" dirty="0">
                <a:latin typeface="+mn-lt"/>
                <a:cs typeface="Arial MT"/>
              </a:rPr>
              <a:t>Jasmine Revolution in Tunisia, 2011.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767777"/>
            <a:ext cx="220472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Tiananmen Square, China, June 1989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851" y="1157807"/>
            <a:ext cx="364799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0495" indent="-137795">
              <a:lnSpc>
                <a:spcPct val="100000"/>
              </a:lnSpc>
              <a:spcBef>
                <a:spcPts val="90"/>
              </a:spcBef>
              <a:buFont typeface="Verdana"/>
              <a:buChar char="•"/>
              <a:tabLst>
                <a:tab pos="150495" algn="l"/>
              </a:tabLst>
            </a:pPr>
            <a:r>
              <a:rPr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 Tiananmen Square Documentary, click</a:t>
            </a:r>
            <a:r>
              <a:rPr lang="en-US"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 </a:t>
            </a:r>
            <a:r>
              <a:rPr lang="en-US"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(23:02)</a:t>
            </a:r>
            <a:endParaRPr sz="1100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851" y="1577872"/>
            <a:ext cx="271716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0495" indent="-137795">
              <a:lnSpc>
                <a:spcPct val="100000"/>
              </a:lnSpc>
              <a:spcBef>
                <a:spcPts val="90"/>
              </a:spcBef>
              <a:buFont typeface="Verdana"/>
              <a:buChar char="•"/>
              <a:tabLst>
                <a:tab pos="150495" algn="l"/>
                <a:tab pos="2349500" algn="l"/>
              </a:tabLst>
            </a:pPr>
            <a:r>
              <a:rPr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News, June 4, 1989, click</a:t>
            </a:r>
            <a:r>
              <a:rPr lang="en-US"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here </a:t>
            </a:r>
            <a:r>
              <a:rPr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(3:34)</a:t>
            </a:r>
            <a:endParaRPr sz="1100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5851" y="1997937"/>
            <a:ext cx="307975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0495" indent="-137795">
              <a:lnSpc>
                <a:spcPct val="100000"/>
              </a:lnSpc>
              <a:spcBef>
                <a:spcPts val="90"/>
              </a:spcBef>
              <a:buFont typeface="Verdana"/>
              <a:buChar char="•"/>
              <a:tabLst>
                <a:tab pos="150495" algn="l"/>
                <a:tab pos="2534285" algn="l"/>
              </a:tabLst>
            </a:pPr>
            <a:r>
              <a:rPr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 Frontline Documentary, click</a:t>
            </a:r>
            <a:r>
              <a:rPr lang="en-US"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here </a:t>
            </a:r>
            <a:r>
              <a:rPr sz="11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(1:24:23)</a:t>
            </a:r>
            <a:endParaRPr sz="1100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082" y="530428"/>
            <a:ext cx="2435860" cy="16357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7294" y="2480892"/>
            <a:ext cx="3672204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In 2015, only 15 out of 100 students at Beijing University were able to recognize this photo.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794396"/>
            <a:ext cx="3799840" cy="14464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How can we explain these bottom-up transitions?</a:t>
            </a:r>
          </a:p>
          <a:p>
            <a:pPr>
              <a:lnSpc>
                <a:spcPct val="100000"/>
              </a:lnSpc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Why are revolutions so rare and hard to predict?</a:t>
            </a:r>
          </a:p>
          <a:p>
            <a:pPr>
              <a:lnSpc>
                <a:spcPct val="100000"/>
              </a:lnSpc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 marL="12700" marR="5080">
              <a:lnSpc>
                <a:spcPct val="1026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Why do dictatorship regimes seem so fragile after the fact but so stable beforehand?</a:t>
            </a: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2230" y="1225151"/>
            <a:ext cx="2215820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latin typeface="+mn-lt"/>
                <a:cs typeface="Tahoma"/>
              </a:rPr>
              <a:t>Collective Action Theory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065274"/>
            <a:ext cx="390906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Collective action </a:t>
            </a:r>
            <a:r>
              <a:rPr sz="1100" dirty="0">
                <a:latin typeface="+mn-lt"/>
                <a:cs typeface="Arial MT"/>
              </a:rPr>
              <a:t>refers to the pursuit of some objective by groups of individuals. Typically, the objective is some form of public good.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660398"/>
            <a:ext cx="3807460" cy="17733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Arial MT"/>
              </a:rPr>
              <a:t>A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public good </a:t>
            </a:r>
            <a:r>
              <a:rPr sz="1100" dirty="0">
                <a:latin typeface="+mn-lt"/>
                <a:cs typeface="Arial MT"/>
              </a:rPr>
              <a:t>is nonexcludable and nonrivalrous.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+mn-lt"/>
              <a:cs typeface="Arial MT"/>
            </a:endParaRPr>
          </a:p>
          <a:p>
            <a:pPr marL="326390" marR="43180" indent="-137795">
              <a:lnSpc>
                <a:spcPct val="102600"/>
              </a:lnSpc>
              <a:buClr>
                <a:srgbClr val="000000"/>
              </a:buClr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Nonexcludability</a:t>
            </a:r>
            <a:r>
              <a:rPr sz="1100" dirty="0">
                <a:solidFill>
                  <a:srgbClr val="FF0000"/>
                </a:solidFill>
                <a:latin typeface="+mn-lt"/>
                <a:cs typeface="Arial MT"/>
              </a:rPr>
              <a:t> </a:t>
            </a:r>
            <a:r>
              <a:rPr sz="1100" dirty="0">
                <a:latin typeface="+mn-lt"/>
                <a:cs typeface="Arial MT"/>
              </a:rPr>
              <a:t>means that you can’t exclude people from 	enjoying the public good.</a:t>
            </a:r>
          </a:p>
          <a:p>
            <a:pPr>
              <a:lnSpc>
                <a:spcPct val="100000"/>
              </a:lnSpc>
              <a:spcBef>
                <a:spcPts val="69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46990" indent="-137795">
              <a:lnSpc>
                <a:spcPct val="102600"/>
              </a:lnSpc>
              <a:buClr>
                <a:srgbClr val="000000"/>
              </a:buClr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Nonrivalry</a:t>
            </a:r>
            <a:r>
              <a:rPr sz="1100" dirty="0">
                <a:solidFill>
                  <a:srgbClr val="FF0000"/>
                </a:solidFill>
                <a:latin typeface="+mn-lt"/>
                <a:cs typeface="Arial MT"/>
              </a:rPr>
              <a:t> </a:t>
            </a:r>
            <a:r>
              <a:rPr sz="1100" dirty="0">
                <a:latin typeface="+mn-lt"/>
                <a:cs typeface="Arial MT"/>
              </a:rPr>
              <a:t>means that there’s just as much public good for 	people to enjoy no matter how many people consume it.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Examples: </a:t>
            </a:r>
            <a:r>
              <a:rPr sz="1100" dirty="0">
                <a:latin typeface="+mn-lt"/>
                <a:cs typeface="Arial MT"/>
              </a:rPr>
              <a:t>Lighthouse, fire station, national park, democracy.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78154"/>
            <a:ext cx="391414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Independent Countries, Democracies, and Dictatorships, 1946-2020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35654" y="553299"/>
            <a:ext cx="2959100" cy="2510155"/>
            <a:chOff x="935654" y="553299"/>
            <a:chExt cx="2959100" cy="2510155"/>
          </a:xfrm>
        </p:grpSpPr>
        <p:sp>
          <p:nvSpPr>
            <p:cNvPr id="4" name="object 4"/>
            <p:cNvSpPr/>
            <p:nvPr/>
          </p:nvSpPr>
          <p:spPr>
            <a:xfrm>
              <a:off x="937241" y="554886"/>
              <a:ext cx="2782570" cy="2506980"/>
            </a:xfrm>
            <a:custGeom>
              <a:avLst/>
              <a:gdLst/>
              <a:ahLst/>
              <a:cxnLst/>
              <a:rect l="l" t="t" r="r" b="b"/>
              <a:pathLst>
                <a:path w="2782570" h="2506980">
                  <a:moveTo>
                    <a:pt x="347747" y="2506399"/>
                  </a:moveTo>
                  <a:lnTo>
                    <a:pt x="347747" y="2476696"/>
                  </a:lnTo>
                </a:path>
                <a:path w="2782570" h="2506980">
                  <a:moveTo>
                    <a:pt x="695495" y="2506399"/>
                  </a:moveTo>
                  <a:lnTo>
                    <a:pt x="695495" y="2476696"/>
                  </a:lnTo>
                </a:path>
                <a:path w="2782570" h="2506980">
                  <a:moveTo>
                    <a:pt x="1043243" y="2506399"/>
                  </a:moveTo>
                  <a:lnTo>
                    <a:pt x="1043243" y="2476696"/>
                  </a:lnTo>
                </a:path>
                <a:path w="2782570" h="2506980">
                  <a:moveTo>
                    <a:pt x="1390991" y="2506399"/>
                  </a:moveTo>
                  <a:lnTo>
                    <a:pt x="1390991" y="2476696"/>
                  </a:lnTo>
                </a:path>
                <a:path w="2782570" h="2506980">
                  <a:moveTo>
                    <a:pt x="1738739" y="2506399"/>
                  </a:moveTo>
                  <a:lnTo>
                    <a:pt x="1738739" y="2476696"/>
                  </a:lnTo>
                </a:path>
                <a:path w="2782570" h="2506980">
                  <a:moveTo>
                    <a:pt x="2086487" y="2506399"/>
                  </a:moveTo>
                  <a:lnTo>
                    <a:pt x="2086487" y="2476696"/>
                  </a:lnTo>
                </a:path>
                <a:path w="2782570" h="2506980">
                  <a:moveTo>
                    <a:pt x="2434235" y="2506399"/>
                  </a:moveTo>
                  <a:lnTo>
                    <a:pt x="2434235" y="2476696"/>
                  </a:lnTo>
                </a:path>
                <a:path w="2782570" h="2506980">
                  <a:moveTo>
                    <a:pt x="2781983" y="2506399"/>
                  </a:moveTo>
                  <a:lnTo>
                    <a:pt x="2781983" y="2476696"/>
                  </a:lnTo>
                </a:path>
                <a:path w="2782570" h="2506980">
                  <a:moveTo>
                    <a:pt x="347747" y="0"/>
                  </a:moveTo>
                  <a:lnTo>
                    <a:pt x="347747" y="29703"/>
                  </a:lnTo>
                </a:path>
                <a:path w="2782570" h="2506980">
                  <a:moveTo>
                    <a:pt x="695495" y="0"/>
                  </a:moveTo>
                  <a:lnTo>
                    <a:pt x="695495" y="29703"/>
                  </a:lnTo>
                </a:path>
                <a:path w="2782570" h="2506980">
                  <a:moveTo>
                    <a:pt x="1043243" y="0"/>
                  </a:moveTo>
                  <a:lnTo>
                    <a:pt x="1043243" y="29703"/>
                  </a:lnTo>
                </a:path>
                <a:path w="2782570" h="2506980">
                  <a:moveTo>
                    <a:pt x="1390991" y="0"/>
                  </a:moveTo>
                  <a:lnTo>
                    <a:pt x="1390991" y="29703"/>
                  </a:lnTo>
                </a:path>
                <a:path w="2782570" h="2506980">
                  <a:moveTo>
                    <a:pt x="1738739" y="0"/>
                  </a:moveTo>
                  <a:lnTo>
                    <a:pt x="1738739" y="29703"/>
                  </a:lnTo>
                </a:path>
                <a:path w="2782570" h="2506980">
                  <a:moveTo>
                    <a:pt x="2086487" y="0"/>
                  </a:moveTo>
                  <a:lnTo>
                    <a:pt x="2086487" y="29703"/>
                  </a:lnTo>
                </a:path>
                <a:path w="2782570" h="2506980">
                  <a:moveTo>
                    <a:pt x="2434235" y="0"/>
                  </a:moveTo>
                  <a:lnTo>
                    <a:pt x="2434235" y="29703"/>
                  </a:lnTo>
                </a:path>
                <a:path w="2782570" h="2506980">
                  <a:moveTo>
                    <a:pt x="2781983" y="0"/>
                  </a:moveTo>
                  <a:lnTo>
                    <a:pt x="2781983" y="29703"/>
                  </a:lnTo>
                </a:path>
                <a:path w="2782570" h="2506980">
                  <a:moveTo>
                    <a:pt x="0" y="2481583"/>
                  </a:moveTo>
                  <a:lnTo>
                    <a:pt x="29701" y="2481583"/>
                  </a:lnTo>
                </a:path>
                <a:path w="2782570" h="2506980">
                  <a:moveTo>
                    <a:pt x="0" y="1985267"/>
                  </a:moveTo>
                  <a:lnTo>
                    <a:pt x="29701" y="1985267"/>
                  </a:lnTo>
                </a:path>
                <a:path w="2782570" h="2506980">
                  <a:moveTo>
                    <a:pt x="0" y="1488950"/>
                  </a:moveTo>
                  <a:lnTo>
                    <a:pt x="29701" y="1488950"/>
                  </a:lnTo>
                </a:path>
                <a:path w="2782570" h="2506980">
                  <a:moveTo>
                    <a:pt x="0" y="992633"/>
                  </a:moveTo>
                  <a:lnTo>
                    <a:pt x="29701" y="992633"/>
                  </a:lnTo>
                </a:path>
                <a:path w="2782570" h="2506980">
                  <a:moveTo>
                    <a:pt x="0" y="496316"/>
                  </a:moveTo>
                  <a:lnTo>
                    <a:pt x="29701" y="496316"/>
                  </a:lnTo>
                </a:path>
                <a:path w="2782570" h="2506980">
                  <a:moveTo>
                    <a:pt x="0" y="0"/>
                  </a:moveTo>
                  <a:lnTo>
                    <a:pt x="29701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7241" y="554886"/>
              <a:ext cx="2955925" cy="2506980"/>
            </a:xfrm>
            <a:custGeom>
              <a:avLst/>
              <a:gdLst/>
              <a:ahLst/>
              <a:cxnLst/>
              <a:rect l="l" t="t" r="r" b="b"/>
              <a:pathLst>
                <a:path w="2955925" h="2506980">
                  <a:moveTo>
                    <a:pt x="0" y="2506399"/>
                  </a:moveTo>
                  <a:lnTo>
                    <a:pt x="0" y="0"/>
                  </a:lnTo>
                  <a:lnTo>
                    <a:pt x="2955857" y="0"/>
                  </a:lnTo>
                  <a:lnTo>
                    <a:pt x="2955857" y="2506399"/>
                  </a:lnTo>
                  <a:lnTo>
                    <a:pt x="0" y="25063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04367" y="3046165"/>
            <a:ext cx="16129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0" dirty="0">
                <a:latin typeface="Times New Roman"/>
                <a:cs typeface="Times New Roman"/>
              </a:rPr>
              <a:t>1950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2108" y="3046165"/>
            <a:ext cx="16129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0" dirty="0">
                <a:latin typeface="Times New Roman"/>
                <a:cs typeface="Times New Roman"/>
              </a:rPr>
              <a:t>1960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9857" y="3046165"/>
            <a:ext cx="16129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0" dirty="0">
                <a:latin typeface="Times New Roman"/>
                <a:cs typeface="Times New Roman"/>
              </a:rPr>
              <a:t>1970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3087" y="3046165"/>
            <a:ext cx="16129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0" dirty="0">
                <a:latin typeface="Times New Roman"/>
                <a:cs typeface="Times New Roman"/>
              </a:rPr>
              <a:t>2000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1846" y="2981002"/>
            <a:ext cx="5969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0" dirty="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7885" y="2484696"/>
            <a:ext cx="933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5" dirty="0">
                <a:latin typeface="Times New Roman"/>
                <a:cs typeface="Times New Roman"/>
              </a:rPr>
              <a:t>40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885" y="1988384"/>
            <a:ext cx="933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5" dirty="0">
                <a:latin typeface="Times New Roman"/>
                <a:cs typeface="Times New Roman"/>
              </a:rPr>
              <a:t>80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3924" y="1492072"/>
            <a:ext cx="12763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5" dirty="0">
                <a:latin typeface="Times New Roman"/>
                <a:cs typeface="Times New Roman"/>
              </a:rPr>
              <a:t>120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924" y="995760"/>
            <a:ext cx="12763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5" dirty="0">
                <a:latin typeface="Times New Roman"/>
                <a:cs typeface="Times New Roman"/>
              </a:rPr>
              <a:t>160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3924" y="499455"/>
            <a:ext cx="12763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25" dirty="0">
                <a:latin typeface="Times New Roman"/>
                <a:cs typeface="Times New Roman"/>
              </a:rPr>
              <a:t>200</a:t>
            </a:r>
            <a:endParaRPr sz="5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42920" y="554886"/>
            <a:ext cx="2579370" cy="2506980"/>
            <a:chOff x="1142920" y="554886"/>
            <a:chExt cx="2579370" cy="2506980"/>
          </a:xfrm>
        </p:grpSpPr>
        <p:sp>
          <p:nvSpPr>
            <p:cNvPr id="17" name="object 17"/>
            <p:cNvSpPr/>
            <p:nvPr/>
          </p:nvSpPr>
          <p:spPr>
            <a:xfrm>
              <a:off x="1145890" y="1497888"/>
              <a:ext cx="2573655" cy="1116965"/>
            </a:xfrm>
            <a:custGeom>
              <a:avLst/>
              <a:gdLst/>
              <a:ahLst/>
              <a:cxnLst/>
              <a:rect l="l" t="t" r="r" b="b"/>
              <a:pathLst>
                <a:path w="2573654" h="1116964">
                  <a:moveTo>
                    <a:pt x="0" y="1116712"/>
                  </a:moveTo>
                  <a:lnTo>
                    <a:pt x="34774" y="1104304"/>
                  </a:lnTo>
                  <a:lnTo>
                    <a:pt x="69549" y="1091897"/>
                  </a:lnTo>
                  <a:lnTo>
                    <a:pt x="104324" y="1067081"/>
                  </a:lnTo>
                  <a:lnTo>
                    <a:pt x="139099" y="1067081"/>
                  </a:lnTo>
                  <a:lnTo>
                    <a:pt x="173873" y="1079489"/>
                  </a:lnTo>
                  <a:lnTo>
                    <a:pt x="208648" y="1079489"/>
                  </a:lnTo>
                  <a:lnTo>
                    <a:pt x="243423" y="1067081"/>
                  </a:lnTo>
                  <a:lnTo>
                    <a:pt x="278198" y="1079489"/>
                  </a:lnTo>
                  <a:lnTo>
                    <a:pt x="312973" y="1091897"/>
                  </a:lnTo>
                  <a:lnTo>
                    <a:pt x="347747" y="1067081"/>
                  </a:lnTo>
                  <a:lnTo>
                    <a:pt x="382522" y="1054673"/>
                  </a:lnTo>
                  <a:lnTo>
                    <a:pt x="417297" y="1054673"/>
                  </a:lnTo>
                  <a:lnTo>
                    <a:pt x="452072" y="1054673"/>
                  </a:lnTo>
                  <a:lnTo>
                    <a:pt x="486847" y="992633"/>
                  </a:lnTo>
                  <a:lnTo>
                    <a:pt x="521621" y="980225"/>
                  </a:lnTo>
                  <a:lnTo>
                    <a:pt x="556396" y="992633"/>
                  </a:lnTo>
                  <a:lnTo>
                    <a:pt x="591171" y="1017449"/>
                  </a:lnTo>
                  <a:lnTo>
                    <a:pt x="625946" y="1017449"/>
                  </a:lnTo>
                  <a:lnTo>
                    <a:pt x="660721" y="1017449"/>
                  </a:lnTo>
                  <a:lnTo>
                    <a:pt x="695495" y="1005041"/>
                  </a:lnTo>
                  <a:lnTo>
                    <a:pt x="730270" y="1029857"/>
                  </a:lnTo>
                  <a:lnTo>
                    <a:pt x="765045" y="1029857"/>
                  </a:lnTo>
                  <a:lnTo>
                    <a:pt x="799820" y="1042265"/>
                  </a:lnTo>
                  <a:lnTo>
                    <a:pt x="834595" y="1042265"/>
                  </a:lnTo>
                  <a:lnTo>
                    <a:pt x="869369" y="1029857"/>
                  </a:lnTo>
                  <a:lnTo>
                    <a:pt x="904144" y="1042265"/>
                  </a:lnTo>
                  <a:lnTo>
                    <a:pt x="938919" y="1042265"/>
                  </a:lnTo>
                  <a:lnTo>
                    <a:pt x="973694" y="1005041"/>
                  </a:lnTo>
                  <a:lnTo>
                    <a:pt x="1008468" y="980225"/>
                  </a:lnTo>
                  <a:lnTo>
                    <a:pt x="1043243" y="992633"/>
                  </a:lnTo>
                  <a:lnTo>
                    <a:pt x="1078018" y="1005041"/>
                  </a:lnTo>
                  <a:lnTo>
                    <a:pt x="1112793" y="967817"/>
                  </a:lnTo>
                  <a:lnTo>
                    <a:pt x="1147568" y="880962"/>
                  </a:lnTo>
                  <a:lnTo>
                    <a:pt x="1182343" y="880962"/>
                  </a:lnTo>
                  <a:lnTo>
                    <a:pt x="1217117" y="868554"/>
                  </a:lnTo>
                  <a:lnTo>
                    <a:pt x="1251892" y="856146"/>
                  </a:lnTo>
                  <a:lnTo>
                    <a:pt x="1286667" y="818922"/>
                  </a:lnTo>
                  <a:lnTo>
                    <a:pt x="1321442" y="781698"/>
                  </a:lnTo>
                  <a:lnTo>
                    <a:pt x="1356216" y="769291"/>
                  </a:lnTo>
                  <a:lnTo>
                    <a:pt x="1390991" y="719659"/>
                  </a:lnTo>
                  <a:lnTo>
                    <a:pt x="1425766" y="719659"/>
                  </a:lnTo>
                  <a:lnTo>
                    <a:pt x="1460541" y="682435"/>
                  </a:lnTo>
                  <a:lnTo>
                    <a:pt x="1495316" y="632803"/>
                  </a:lnTo>
                  <a:lnTo>
                    <a:pt x="1530090" y="545948"/>
                  </a:lnTo>
                  <a:lnTo>
                    <a:pt x="1564865" y="372237"/>
                  </a:lnTo>
                  <a:lnTo>
                    <a:pt x="1599640" y="297790"/>
                  </a:lnTo>
                  <a:lnTo>
                    <a:pt x="1634415" y="198526"/>
                  </a:lnTo>
                  <a:lnTo>
                    <a:pt x="1669190" y="173710"/>
                  </a:lnTo>
                  <a:lnTo>
                    <a:pt x="1703964" y="186118"/>
                  </a:lnTo>
                  <a:lnTo>
                    <a:pt x="1738739" y="186118"/>
                  </a:lnTo>
                  <a:lnTo>
                    <a:pt x="1773514" y="210934"/>
                  </a:lnTo>
                  <a:lnTo>
                    <a:pt x="1808289" y="186118"/>
                  </a:lnTo>
                  <a:lnTo>
                    <a:pt x="1843064" y="173710"/>
                  </a:lnTo>
                  <a:lnTo>
                    <a:pt x="1877838" y="136487"/>
                  </a:lnTo>
                  <a:lnTo>
                    <a:pt x="1912613" y="124079"/>
                  </a:lnTo>
                  <a:lnTo>
                    <a:pt x="1947388" y="99263"/>
                  </a:lnTo>
                  <a:lnTo>
                    <a:pt x="1982163" y="124079"/>
                  </a:lnTo>
                  <a:lnTo>
                    <a:pt x="2016938" y="86855"/>
                  </a:lnTo>
                  <a:lnTo>
                    <a:pt x="2051712" y="62039"/>
                  </a:lnTo>
                  <a:lnTo>
                    <a:pt x="2086487" y="49631"/>
                  </a:lnTo>
                  <a:lnTo>
                    <a:pt x="2121262" y="37223"/>
                  </a:lnTo>
                  <a:lnTo>
                    <a:pt x="2156037" y="0"/>
                  </a:lnTo>
                  <a:lnTo>
                    <a:pt x="2190811" y="12407"/>
                  </a:lnTo>
                  <a:lnTo>
                    <a:pt x="2225586" y="37223"/>
                  </a:lnTo>
                  <a:lnTo>
                    <a:pt x="2260361" y="37223"/>
                  </a:lnTo>
                  <a:lnTo>
                    <a:pt x="2295136" y="62039"/>
                  </a:lnTo>
                  <a:lnTo>
                    <a:pt x="2329911" y="37223"/>
                  </a:lnTo>
                  <a:lnTo>
                    <a:pt x="2364686" y="24815"/>
                  </a:lnTo>
                  <a:lnTo>
                    <a:pt x="2399460" y="37223"/>
                  </a:lnTo>
                  <a:lnTo>
                    <a:pt x="2434235" y="62039"/>
                  </a:lnTo>
                  <a:lnTo>
                    <a:pt x="2469010" y="49631"/>
                  </a:lnTo>
                  <a:lnTo>
                    <a:pt x="2503785" y="37223"/>
                  </a:lnTo>
                  <a:lnTo>
                    <a:pt x="2538559" y="24815"/>
                  </a:lnTo>
                  <a:lnTo>
                    <a:pt x="2573334" y="24815"/>
                  </a:lnTo>
                </a:path>
              </a:pathLst>
            </a:custGeom>
            <a:ln w="59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45890" y="1646783"/>
              <a:ext cx="2573655" cy="943610"/>
            </a:xfrm>
            <a:custGeom>
              <a:avLst/>
              <a:gdLst/>
              <a:ahLst/>
              <a:cxnLst/>
              <a:rect l="l" t="t" r="r" b="b"/>
              <a:pathLst>
                <a:path w="2573654" h="943610">
                  <a:moveTo>
                    <a:pt x="0" y="943001"/>
                  </a:moveTo>
                  <a:lnTo>
                    <a:pt x="34774" y="930593"/>
                  </a:lnTo>
                  <a:lnTo>
                    <a:pt x="69549" y="880962"/>
                  </a:lnTo>
                  <a:lnTo>
                    <a:pt x="104324" y="856146"/>
                  </a:lnTo>
                  <a:lnTo>
                    <a:pt x="139099" y="856146"/>
                  </a:lnTo>
                  <a:lnTo>
                    <a:pt x="173873" y="831330"/>
                  </a:lnTo>
                  <a:lnTo>
                    <a:pt x="208648" y="831330"/>
                  </a:lnTo>
                  <a:lnTo>
                    <a:pt x="243423" y="818922"/>
                  </a:lnTo>
                  <a:lnTo>
                    <a:pt x="278198" y="806514"/>
                  </a:lnTo>
                  <a:lnTo>
                    <a:pt x="312973" y="794106"/>
                  </a:lnTo>
                  <a:lnTo>
                    <a:pt x="347747" y="781698"/>
                  </a:lnTo>
                  <a:lnTo>
                    <a:pt x="382522" y="769290"/>
                  </a:lnTo>
                  <a:lnTo>
                    <a:pt x="417297" y="756882"/>
                  </a:lnTo>
                  <a:lnTo>
                    <a:pt x="452072" y="756882"/>
                  </a:lnTo>
                  <a:lnTo>
                    <a:pt x="486847" y="595580"/>
                  </a:lnTo>
                  <a:lnTo>
                    <a:pt x="521621" y="570764"/>
                  </a:lnTo>
                  <a:lnTo>
                    <a:pt x="556396" y="471500"/>
                  </a:lnTo>
                  <a:lnTo>
                    <a:pt x="591171" y="434277"/>
                  </a:lnTo>
                  <a:lnTo>
                    <a:pt x="625946" y="397053"/>
                  </a:lnTo>
                  <a:lnTo>
                    <a:pt x="660721" y="347421"/>
                  </a:lnTo>
                  <a:lnTo>
                    <a:pt x="695495" y="310197"/>
                  </a:lnTo>
                  <a:lnTo>
                    <a:pt x="730270" y="272974"/>
                  </a:lnTo>
                  <a:lnTo>
                    <a:pt x="765045" y="223342"/>
                  </a:lnTo>
                  <a:lnTo>
                    <a:pt x="799820" y="210934"/>
                  </a:lnTo>
                  <a:lnTo>
                    <a:pt x="834595" y="173710"/>
                  </a:lnTo>
                  <a:lnTo>
                    <a:pt x="869369" y="136487"/>
                  </a:lnTo>
                  <a:lnTo>
                    <a:pt x="904144" y="124079"/>
                  </a:lnTo>
                  <a:lnTo>
                    <a:pt x="938919" y="111671"/>
                  </a:lnTo>
                  <a:lnTo>
                    <a:pt x="973694" y="124079"/>
                  </a:lnTo>
                  <a:lnTo>
                    <a:pt x="1008468" y="62039"/>
                  </a:lnTo>
                  <a:lnTo>
                    <a:pt x="1043243" y="24815"/>
                  </a:lnTo>
                  <a:lnTo>
                    <a:pt x="1078018" y="0"/>
                  </a:lnTo>
                  <a:lnTo>
                    <a:pt x="1112793" y="0"/>
                  </a:lnTo>
                  <a:lnTo>
                    <a:pt x="1147568" y="49631"/>
                  </a:lnTo>
                  <a:lnTo>
                    <a:pt x="1182343" y="37223"/>
                  </a:lnTo>
                  <a:lnTo>
                    <a:pt x="1217117" y="24815"/>
                  </a:lnTo>
                  <a:lnTo>
                    <a:pt x="1251892" y="37223"/>
                  </a:lnTo>
                  <a:lnTo>
                    <a:pt x="1286667" y="62039"/>
                  </a:lnTo>
                  <a:lnTo>
                    <a:pt x="1321442" y="86855"/>
                  </a:lnTo>
                  <a:lnTo>
                    <a:pt x="1356216" y="99263"/>
                  </a:lnTo>
                  <a:lnTo>
                    <a:pt x="1390991" y="148894"/>
                  </a:lnTo>
                  <a:lnTo>
                    <a:pt x="1425766" y="148894"/>
                  </a:lnTo>
                  <a:lnTo>
                    <a:pt x="1460541" y="186118"/>
                  </a:lnTo>
                  <a:lnTo>
                    <a:pt x="1495316" y="235750"/>
                  </a:lnTo>
                  <a:lnTo>
                    <a:pt x="1530090" y="322605"/>
                  </a:lnTo>
                  <a:lnTo>
                    <a:pt x="1564865" y="260566"/>
                  </a:lnTo>
                  <a:lnTo>
                    <a:pt x="1599640" y="322605"/>
                  </a:lnTo>
                  <a:lnTo>
                    <a:pt x="1634415" y="384645"/>
                  </a:lnTo>
                  <a:lnTo>
                    <a:pt x="1669190" y="397053"/>
                  </a:lnTo>
                  <a:lnTo>
                    <a:pt x="1703964" y="384645"/>
                  </a:lnTo>
                  <a:lnTo>
                    <a:pt x="1738739" y="384645"/>
                  </a:lnTo>
                  <a:lnTo>
                    <a:pt x="1773514" y="359829"/>
                  </a:lnTo>
                  <a:lnTo>
                    <a:pt x="1808289" y="384645"/>
                  </a:lnTo>
                  <a:lnTo>
                    <a:pt x="1843064" y="397053"/>
                  </a:lnTo>
                  <a:lnTo>
                    <a:pt x="1877838" y="434277"/>
                  </a:lnTo>
                  <a:lnTo>
                    <a:pt x="1912613" y="446685"/>
                  </a:lnTo>
                  <a:lnTo>
                    <a:pt x="1947388" y="459092"/>
                  </a:lnTo>
                  <a:lnTo>
                    <a:pt x="1982163" y="434277"/>
                  </a:lnTo>
                  <a:lnTo>
                    <a:pt x="2016938" y="471500"/>
                  </a:lnTo>
                  <a:lnTo>
                    <a:pt x="2051712" y="496316"/>
                  </a:lnTo>
                  <a:lnTo>
                    <a:pt x="2086487" y="496316"/>
                  </a:lnTo>
                  <a:lnTo>
                    <a:pt x="2121262" y="508724"/>
                  </a:lnTo>
                  <a:lnTo>
                    <a:pt x="2156037" y="545948"/>
                  </a:lnTo>
                  <a:lnTo>
                    <a:pt x="2190811" y="533540"/>
                  </a:lnTo>
                  <a:lnTo>
                    <a:pt x="2225586" y="508724"/>
                  </a:lnTo>
                  <a:lnTo>
                    <a:pt x="2260361" y="508724"/>
                  </a:lnTo>
                  <a:lnTo>
                    <a:pt x="2295136" y="471500"/>
                  </a:lnTo>
                  <a:lnTo>
                    <a:pt x="2329911" y="496316"/>
                  </a:lnTo>
                  <a:lnTo>
                    <a:pt x="2364686" y="496316"/>
                  </a:lnTo>
                  <a:lnTo>
                    <a:pt x="2399460" y="483908"/>
                  </a:lnTo>
                  <a:lnTo>
                    <a:pt x="2434235" y="459092"/>
                  </a:lnTo>
                  <a:lnTo>
                    <a:pt x="2469010" y="471500"/>
                  </a:lnTo>
                  <a:lnTo>
                    <a:pt x="2503785" y="483908"/>
                  </a:lnTo>
                  <a:lnTo>
                    <a:pt x="2538559" y="496316"/>
                  </a:lnTo>
                  <a:lnTo>
                    <a:pt x="2573334" y="496316"/>
                  </a:lnTo>
                </a:path>
              </a:pathLst>
            </a:custGeom>
            <a:ln w="5939">
              <a:solidFill>
                <a:srgbClr val="7F7F7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45890" y="629334"/>
              <a:ext cx="2573655" cy="1538605"/>
            </a:xfrm>
            <a:custGeom>
              <a:avLst/>
              <a:gdLst/>
              <a:ahLst/>
              <a:cxnLst/>
              <a:rect l="l" t="t" r="r" b="b"/>
              <a:pathLst>
                <a:path w="2573654" h="1538605">
                  <a:moveTo>
                    <a:pt x="0" y="1538581"/>
                  </a:moveTo>
                  <a:lnTo>
                    <a:pt x="34774" y="1513766"/>
                  </a:lnTo>
                  <a:lnTo>
                    <a:pt x="69549" y="1451726"/>
                  </a:lnTo>
                  <a:lnTo>
                    <a:pt x="104324" y="1402094"/>
                  </a:lnTo>
                  <a:lnTo>
                    <a:pt x="139099" y="1402094"/>
                  </a:lnTo>
                  <a:lnTo>
                    <a:pt x="173873" y="1389686"/>
                  </a:lnTo>
                  <a:lnTo>
                    <a:pt x="208648" y="1389686"/>
                  </a:lnTo>
                  <a:lnTo>
                    <a:pt x="243423" y="1364871"/>
                  </a:lnTo>
                  <a:lnTo>
                    <a:pt x="278198" y="1364871"/>
                  </a:lnTo>
                  <a:lnTo>
                    <a:pt x="312973" y="1364871"/>
                  </a:lnTo>
                  <a:lnTo>
                    <a:pt x="347747" y="1327647"/>
                  </a:lnTo>
                  <a:lnTo>
                    <a:pt x="382522" y="1302831"/>
                  </a:lnTo>
                  <a:lnTo>
                    <a:pt x="417297" y="1290423"/>
                  </a:lnTo>
                  <a:lnTo>
                    <a:pt x="452072" y="1290423"/>
                  </a:lnTo>
                  <a:lnTo>
                    <a:pt x="486847" y="1067081"/>
                  </a:lnTo>
                  <a:lnTo>
                    <a:pt x="521621" y="1029857"/>
                  </a:lnTo>
                  <a:lnTo>
                    <a:pt x="556396" y="943001"/>
                  </a:lnTo>
                  <a:lnTo>
                    <a:pt x="591171" y="930593"/>
                  </a:lnTo>
                  <a:lnTo>
                    <a:pt x="625946" y="893370"/>
                  </a:lnTo>
                  <a:lnTo>
                    <a:pt x="660721" y="843738"/>
                  </a:lnTo>
                  <a:lnTo>
                    <a:pt x="695495" y="794106"/>
                  </a:lnTo>
                  <a:lnTo>
                    <a:pt x="730270" y="781698"/>
                  </a:lnTo>
                  <a:lnTo>
                    <a:pt x="765045" y="732067"/>
                  </a:lnTo>
                  <a:lnTo>
                    <a:pt x="799820" y="732067"/>
                  </a:lnTo>
                  <a:lnTo>
                    <a:pt x="834595" y="694843"/>
                  </a:lnTo>
                  <a:lnTo>
                    <a:pt x="869369" y="645211"/>
                  </a:lnTo>
                  <a:lnTo>
                    <a:pt x="904144" y="645211"/>
                  </a:lnTo>
                  <a:lnTo>
                    <a:pt x="938919" y="632803"/>
                  </a:lnTo>
                  <a:lnTo>
                    <a:pt x="973694" y="607988"/>
                  </a:lnTo>
                  <a:lnTo>
                    <a:pt x="1008468" y="521132"/>
                  </a:lnTo>
                  <a:lnTo>
                    <a:pt x="1043243" y="496316"/>
                  </a:lnTo>
                  <a:lnTo>
                    <a:pt x="1078018" y="483908"/>
                  </a:lnTo>
                  <a:lnTo>
                    <a:pt x="1112793" y="446685"/>
                  </a:lnTo>
                  <a:lnTo>
                    <a:pt x="1147568" y="409461"/>
                  </a:lnTo>
                  <a:lnTo>
                    <a:pt x="1182343" y="397053"/>
                  </a:lnTo>
                  <a:lnTo>
                    <a:pt x="1217117" y="372237"/>
                  </a:lnTo>
                  <a:lnTo>
                    <a:pt x="1251892" y="372237"/>
                  </a:lnTo>
                  <a:lnTo>
                    <a:pt x="1286667" y="359829"/>
                  </a:lnTo>
                  <a:lnTo>
                    <a:pt x="1321442" y="347421"/>
                  </a:lnTo>
                  <a:lnTo>
                    <a:pt x="1356216" y="347421"/>
                  </a:lnTo>
                  <a:lnTo>
                    <a:pt x="1530090" y="347421"/>
                  </a:lnTo>
                  <a:lnTo>
                    <a:pt x="1564865" y="111671"/>
                  </a:lnTo>
                  <a:lnTo>
                    <a:pt x="1599640" y="99263"/>
                  </a:lnTo>
                  <a:lnTo>
                    <a:pt x="1634415" y="62039"/>
                  </a:lnTo>
                  <a:lnTo>
                    <a:pt x="1669190" y="49631"/>
                  </a:lnTo>
                  <a:lnTo>
                    <a:pt x="1912613" y="49631"/>
                  </a:lnTo>
                  <a:lnTo>
                    <a:pt x="1947388" y="37223"/>
                  </a:lnTo>
                  <a:lnTo>
                    <a:pt x="1982163" y="37223"/>
                  </a:lnTo>
                  <a:lnTo>
                    <a:pt x="2016938" y="37223"/>
                  </a:lnTo>
                  <a:lnTo>
                    <a:pt x="2051712" y="37223"/>
                  </a:lnTo>
                  <a:lnTo>
                    <a:pt x="2086487" y="24815"/>
                  </a:lnTo>
                  <a:lnTo>
                    <a:pt x="2260361" y="24815"/>
                  </a:lnTo>
                  <a:lnTo>
                    <a:pt x="2295136" y="12407"/>
                  </a:lnTo>
                  <a:lnTo>
                    <a:pt x="2329911" y="12407"/>
                  </a:lnTo>
                  <a:lnTo>
                    <a:pt x="2364686" y="0"/>
                  </a:lnTo>
                  <a:lnTo>
                    <a:pt x="2399460" y="0"/>
                  </a:lnTo>
                  <a:lnTo>
                    <a:pt x="2434235" y="0"/>
                  </a:lnTo>
                  <a:lnTo>
                    <a:pt x="2469010" y="0"/>
                  </a:lnTo>
                  <a:lnTo>
                    <a:pt x="2503785" y="0"/>
                  </a:lnTo>
                  <a:lnTo>
                    <a:pt x="2538559" y="0"/>
                  </a:lnTo>
                  <a:lnTo>
                    <a:pt x="2573334" y="0"/>
                  </a:lnTo>
                </a:path>
              </a:pathLst>
            </a:custGeom>
            <a:ln w="5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19584" y="554886"/>
              <a:ext cx="0" cy="2506980"/>
            </a:xfrm>
            <a:custGeom>
              <a:avLst/>
              <a:gdLst/>
              <a:ahLst/>
              <a:cxnLst/>
              <a:rect l="l" t="t" r="r" b="b"/>
              <a:pathLst>
                <a:path h="2506980">
                  <a:moveTo>
                    <a:pt x="0" y="25063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58104" y="2781271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59401" y="0"/>
                  </a:lnTo>
                  <a:lnTo>
                    <a:pt x="118802" y="0"/>
                  </a:lnTo>
                </a:path>
              </a:pathLst>
            </a:custGeom>
            <a:ln w="593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58104" y="2856458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59401" y="0"/>
                  </a:lnTo>
                  <a:lnTo>
                    <a:pt x="118802" y="0"/>
                  </a:lnTo>
                </a:path>
              </a:pathLst>
            </a:custGeom>
            <a:ln w="5939">
              <a:solidFill>
                <a:srgbClr val="7F7F7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58104" y="2932678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59401" y="0"/>
                  </a:lnTo>
                  <a:lnTo>
                    <a:pt x="118802" y="0"/>
                  </a:lnTo>
                </a:path>
              </a:pathLst>
            </a:custGeom>
            <a:ln w="59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47598" y="3041245"/>
            <a:ext cx="509270" cy="1892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60045" algn="l"/>
              </a:tabLst>
            </a:pPr>
            <a:r>
              <a:rPr sz="500" spc="-20" dirty="0">
                <a:latin typeface="Times New Roman"/>
                <a:cs typeface="Times New Roman"/>
              </a:rPr>
              <a:t>1980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0" dirty="0">
                <a:latin typeface="Times New Roman"/>
                <a:cs typeface="Times New Roman"/>
              </a:rPr>
              <a:t>1990</a:t>
            </a:r>
            <a:endParaRPr sz="50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  <a:spcBef>
                <a:spcPts val="45"/>
              </a:spcBef>
            </a:pPr>
            <a:r>
              <a:rPr sz="500" spc="-20" dirty="0">
                <a:latin typeface="Times New Roman"/>
                <a:cs typeface="Times New Roman"/>
              </a:rPr>
              <a:t>Year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81094" y="2718580"/>
            <a:ext cx="619125" cy="429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495" indent="-635" algn="ctr">
              <a:lnSpc>
                <a:spcPct val="125000"/>
              </a:lnSpc>
              <a:spcBef>
                <a:spcPts val="95"/>
              </a:spcBef>
            </a:pPr>
            <a:r>
              <a:rPr sz="400" spc="-10" dirty="0">
                <a:latin typeface="Times New Roman"/>
                <a:cs typeface="Times New Roman"/>
              </a:rPr>
              <a:t>Democracies</a:t>
            </a:r>
            <a:r>
              <a:rPr sz="400" spc="500" dirty="0">
                <a:latin typeface="Times New Roman"/>
                <a:cs typeface="Times New Roman"/>
              </a:rPr>
              <a:t>  </a:t>
            </a:r>
            <a:r>
              <a:rPr sz="400" spc="-10" dirty="0">
                <a:latin typeface="Times New Roman"/>
                <a:cs typeface="Times New Roman"/>
              </a:rPr>
              <a:t>Dictatorships</a:t>
            </a:r>
            <a:r>
              <a:rPr sz="400" spc="500" dirty="0">
                <a:latin typeface="Times New Roman"/>
                <a:cs typeface="Times New Roman"/>
              </a:rPr>
              <a:t> </a:t>
            </a:r>
            <a:r>
              <a:rPr sz="400" spc="40" dirty="0">
                <a:latin typeface="Times New Roman"/>
                <a:cs typeface="Times New Roman"/>
              </a:rPr>
              <a:t>Independent</a:t>
            </a:r>
            <a:r>
              <a:rPr sz="400" spc="7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Countries</a:t>
            </a: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4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tabLst>
                <a:tab pos="469900" algn="l"/>
              </a:tabLst>
            </a:pPr>
            <a:r>
              <a:rPr sz="500" spc="-20" dirty="0">
                <a:latin typeface="Times New Roman"/>
                <a:cs typeface="Times New Roman"/>
              </a:rPr>
              <a:t>2010</a:t>
            </a:r>
            <a:r>
              <a:rPr sz="500" dirty="0">
                <a:latin typeface="Times New Roman"/>
                <a:cs typeface="Times New Roman"/>
              </a:rPr>
              <a:t>	</a:t>
            </a:r>
            <a:r>
              <a:rPr sz="500" spc="-20" dirty="0">
                <a:latin typeface="Times New Roman"/>
                <a:cs typeface="Times New Roman"/>
              </a:rPr>
              <a:t>2020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9568" y="1488655"/>
            <a:ext cx="98425" cy="63944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30" dirty="0">
                <a:latin typeface="Times New Roman"/>
                <a:cs typeface="Times New Roman"/>
              </a:rPr>
              <a:t>Number</a:t>
            </a:r>
            <a:r>
              <a:rPr sz="500" spc="15" dirty="0">
                <a:latin typeface="Times New Roman"/>
                <a:cs typeface="Times New Roman"/>
              </a:rPr>
              <a:t> </a:t>
            </a:r>
            <a:r>
              <a:rPr sz="500" spc="20" dirty="0">
                <a:latin typeface="Times New Roman"/>
                <a:cs typeface="Times New Roman"/>
              </a:rPr>
              <a:t>of </a:t>
            </a:r>
            <a:r>
              <a:rPr sz="500" spc="-10" dirty="0">
                <a:latin typeface="Times New Roman"/>
                <a:cs typeface="Times New Roman"/>
              </a:rPr>
              <a:t>Countries</a:t>
            </a:r>
            <a:endParaRPr sz="5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743229"/>
          </a:xfrm>
          <a:prstGeom prst="rect">
            <a:avLst/>
          </a:prstGeom>
        </p:spPr>
        <p:txBody>
          <a:bodyPr vert="horz" wrap="square" lIns="0" tIns="5684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latin typeface="+mn-lt"/>
              </a:rPr>
              <a:t>Public goods are often quite desirable.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528520"/>
            <a:ext cx="3913504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You might expect that groups of individuals with common interests would act collectively to achieve those interests.</a:t>
            </a:r>
            <a:endParaRPr sz="1100">
              <a:latin typeface="+mn-l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071612"/>
            <a:ext cx="3841115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The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collective action, or free-rider, problem </a:t>
            </a:r>
            <a:r>
              <a:rPr sz="1100" dirty="0">
                <a:latin typeface="+mn-lt"/>
                <a:cs typeface="Arial MT"/>
              </a:rPr>
              <a:t>refers to the fact that individual members of a group often have little incentive to contribute to the provision of a public good that will benefit all members of the group.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435392"/>
            <a:ext cx="3840479" cy="2229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Arial MT"/>
              </a:rPr>
              <a:t>Imagine a group of </a:t>
            </a:r>
            <a:r>
              <a:rPr sz="1100" i="1" dirty="0">
                <a:latin typeface="+mn-lt"/>
                <a:cs typeface="Calibri"/>
              </a:rPr>
              <a:t>N </a:t>
            </a:r>
            <a:r>
              <a:rPr sz="1100" dirty="0">
                <a:latin typeface="+mn-lt"/>
                <a:cs typeface="Arial MT"/>
              </a:rPr>
              <a:t>individuals.</a:t>
            </a:r>
            <a:endParaRPr sz="1100">
              <a:latin typeface="+mn-lt"/>
              <a:cs typeface="Arial MT"/>
            </a:endParaRPr>
          </a:p>
          <a:p>
            <a:pPr marL="12700" marR="5080">
              <a:lnSpc>
                <a:spcPct val="317400"/>
              </a:lnSpc>
            </a:pPr>
            <a:r>
              <a:rPr sz="1100" dirty="0">
                <a:latin typeface="+mn-lt"/>
                <a:cs typeface="Arial MT"/>
              </a:rPr>
              <a:t>If </a:t>
            </a:r>
            <a:r>
              <a:rPr sz="1100" i="1" dirty="0">
                <a:latin typeface="+mn-lt"/>
                <a:cs typeface="Calibri"/>
              </a:rPr>
              <a:t>K </a:t>
            </a:r>
            <a:r>
              <a:rPr sz="1100" dirty="0">
                <a:latin typeface="+mn-lt"/>
                <a:cs typeface="Arial MT"/>
              </a:rPr>
              <a:t>people contribute or participate, the public good is provided. The value of the public good to each individual is </a:t>
            </a:r>
            <a:r>
              <a:rPr sz="1100" i="1" dirty="0">
                <a:latin typeface="+mn-lt"/>
                <a:cs typeface="Calibri"/>
              </a:rPr>
              <a:t>B</a:t>
            </a:r>
            <a:r>
              <a:rPr sz="1100" dirty="0">
                <a:latin typeface="+mn-lt"/>
                <a:cs typeface="Arial MT"/>
              </a:rPr>
              <a:t>.</a:t>
            </a:r>
            <a:endParaRPr sz="1100">
              <a:latin typeface="+mn-lt"/>
              <a:cs typeface="Arial MT"/>
            </a:endParaRPr>
          </a:p>
          <a:p>
            <a:pPr marL="12700" marR="1155065">
              <a:lnSpc>
                <a:spcPct val="317400"/>
              </a:lnSpc>
            </a:pPr>
            <a:r>
              <a:rPr sz="1100" dirty="0">
                <a:latin typeface="+mn-lt"/>
                <a:cs typeface="Arial MT"/>
              </a:rPr>
              <a:t>The cost of contributing or participating is </a:t>
            </a:r>
            <a:r>
              <a:rPr sz="1100" i="1" dirty="0">
                <a:latin typeface="+mn-lt"/>
                <a:cs typeface="Calibri"/>
              </a:rPr>
              <a:t>C</a:t>
            </a:r>
            <a:r>
              <a:rPr sz="1100" dirty="0">
                <a:latin typeface="+mn-lt"/>
                <a:cs typeface="Arial MT"/>
              </a:rPr>
              <a:t>. Let’s assume that </a:t>
            </a:r>
            <a:r>
              <a:rPr sz="1100" i="1" dirty="0">
                <a:latin typeface="+mn-lt"/>
                <a:cs typeface="Calibri"/>
              </a:rPr>
              <a:t>B &gt; C</a:t>
            </a:r>
            <a:r>
              <a:rPr sz="1100" dirty="0">
                <a:latin typeface="+mn-lt"/>
                <a:cs typeface="Arial MT"/>
              </a:rPr>
              <a:t>.</a:t>
            </a:r>
            <a:endParaRPr sz="1100">
              <a:latin typeface="+mn-l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12570"/>
            <a:ext cx="289877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Pro-Democracy Protest: Do I Participate or Not?</a:t>
            </a:r>
          </a:p>
        </p:txBody>
      </p:sp>
      <p:sp>
        <p:nvSpPr>
          <p:cNvPr id="3" name="object 3"/>
          <p:cNvSpPr/>
          <p:nvPr/>
        </p:nvSpPr>
        <p:spPr>
          <a:xfrm>
            <a:off x="291068" y="2132577"/>
            <a:ext cx="4080510" cy="0"/>
          </a:xfrm>
          <a:custGeom>
            <a:avLst/>
            <a:gdLst/>
            <a:ahLst/>
            <a:cxnLst/>
            <a:rect l="l" t="t" r="r" b="b"/>
            <a:pathLst>
              <a:path w="4080510">
                <a:moveTo>
                  <a:pt x="0" y="0"/>
                </a:moveTo>
                <a:lnTo>
                  <a:pt x="4080509" y="0"/>
                </a:lnTo>
              </a:path>
            </a:pathLst>
          </a:custGeom>
          <a:ln w="571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1068" y="1057677"/>
          <a:ext cx="4080509" cy="962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5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r>
                        <a:rPr sz="7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15265">
                        <a:lnSpc>
                          <a:spcPct val="120000"/>
                        </a:lnSpc>
                        <a:spcBef>
                          <a:spcPts val="195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(Fewer</a:t>
                      </a:r>
                      <a:r>
                        <a:rPr sz="75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than</a:t>
                      </a:r>
                      <a:r>
                        <a:rPr sz="75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i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750" b="1" i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sz="75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participate)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83845">
                        <a:lnSpc>
                          <a:spcPct val="120000"/>
                        </a:lnSpc>
                        <a:spcBef>
                          <a:spcPts val="195"/>
                        </a:spcBef>
                      </a:pP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(Exactly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i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750" b="1" i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sz="7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participate)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53060">
                        <a:lnSpc>
                          <a:spcPct val="120000"/>
                        </a:lnSpc>
                        <a:spcBef>
                          <a:spcPts val="195"/>
                        </a:spcBef>
                      </a:pPr>
                      <a:r>
                        <a:rPr sz="7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750" b="1" i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750" b="1" i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5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participate)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Participate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1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6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i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i="1" u="sng" spc="-1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Arial"/>
                          <a:cs typeface="Arial"/>
                        </a:rPr>
                        <a:t>B</a:t>
                      </a:r>
                      <a:r>
                        <a:rPr sz="650" i="1" u="sng" spc="-4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650" u="sng" spc="16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rebuchet MS"/>
                          <a:cs typeface="Trebuchet MS"/>
                        </a:rPr>
                        <a:t>−</a:t>
                      </a:r>
                      <a:r>
                        <a:rPr sz="650" u="sng" spc="-55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i="1" u="sng" spc="-5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Arial"/>
                          <a:cs typeface="Arial"/>
                        </a:rPr>
                        <a:t>C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i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650" i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1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−</a:t>
                      </a:r>
                      <a:r>
                        <a:rPr sz="65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i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Don’t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participate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u="sng" spc="-5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rebuchet MS"/>
                          <a:cs typeface="Trebuchet MS"/>
                        </a:rPr>
                        <a:t>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i="1" u="sng" spc="-50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Arial"/>
                          <a:cs typeface="Arial"/>
                        </a:rPr>
                        <a:t>B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78367" y="2173000"/>
            <a:ext cx="4106545" cy="3194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just">
              <a:lnSpc>
                <a:spcPct val="112500"/>
              </a:lnSpc>
              <a:spcBef>
                <a:spcPts val="95"/>
              </a:spcBef>
            </a:pPr>
            <a:r>
              <a:rPr sz="600" i="1" dirty="0">
                <a:solidFill>
                  <a:srgbClr val="231F20"/>
                </a:solidFill>
                <a:latin typeface="+mn-lt"/>
                <a:cs typeface="Arial"/>
              </a:rPr>
              <a:t>Note: K </a:t>
            </a:r>
            <a:r>
              <a:rPr sz="600" dirty="0">
                <a:solidFill>
                  <a:srgbClr val="231F20"/>
                </a:solidFill>
                <a:latin typeface="+mn-lt"/>
                <a:cs typeface="Trebuchet MS"/>
              </a:rPr>
              <a:t>= the number of individuals that must participate for the pro-democracy protest to be successful; </a:t>
            </a:r>
            <a:r>
              <a:rPr sz="600" i="1" dirty="0">
                <a:solidFill>
                  <a:srgbClr val="231F20"/>
                </a:solidFill>
                <a:latin typeface="+mn-lt"/>
                <a:cs typeface="Arial"/>
              </a:rPr>
              <a:t>C </a:t>
            </a:r>
            <a:r>
              <a:rPr sz="600" dirty="0">
                <a:solidFill>
                  <a:srgbClr val="231F20"/>
                </a:solidFill>
                <a:latin typeface="+mn-lt"/>
                <a:cs typeface="Trebuchet MS"/>
              </a:rPr>
              <a:t>= cost associated with participating; </a:t>
            </a:r>
            <a:r>
              <a:rPr sz="600" i="1" dirty="0">
                <a:solidFill>
                  <a:srgbClr val="231F20"/>
                </a:solidFill>
                <a:latin typeface="+mn-lt"/>
                <a:cs typeface="Arial"/>
              </a:rPr>
              <a:t>B </a:t>
            </a:r>
            <a:r>
              <a:rPr sz="600" dirty="0">
                <a:solidFill>
                  <a:srgbClr val="231F20"/>
                </a:solidFill>
                <a:latin typeface="+mn-lt"/>
                <a:cs typeface="Trebuchet MS"/>
              </a:rPr>
              <a:t>= benefit associated with a successful pro-democracy protest; underlined letters indicate the payoffs associated with the actor’s best response—participate or don’t participate—in each scenario. It’s assumed that </a:t>
            </a:r>
            <a:r>
              <a:rPr sz="600" i="1" dirty="0">
                <a:solidFill>
                  <a:srgbClr val="231F20"/>
                </a:solidFill>
                <a:latin typeface="+mn-lt"/>
                <a:cs typeface="Arial"/>
              </a:rPr>
              <a:t>B </a:t>
            </a:r>
            <a:r>
              <a:rPr sz="600" dirty="0">
                <a:solidFill>
                  <a:srgbClr val="231F20"/>
                </a:solidFill>
                <a:latin typeface="+mn-lt"/>
                <a:cs typeface="Trebuchet MS"/>
              </a:rPr>
              <a:t>− </a:t>
            </a:r>
            <a:r>
              <a:rPr sz="600" i="1" dirty="0">
                <a:solidFill>
                  <a:srgbClr val="231F20"/>
                </a:solidFill>
                <a:latin typeface="+mn-lt"/>
                <a:cs typeface="Arial"/>
              </a:rPr>
              <a:t>C </a:t>
            </a:r>
            <a:r>
              <a:rPr sz="600" dirty="0">
                <a:solidFill>
                  <a:srgbClr val="231F20"/>
                </a:solidFill>
                <a:latin typeface="+mn-lt"/>
                <a:cs typeface="Trebuchet MS"/>
              </a:rPr>
              <a:t>&gt; 0.</a:t>
            </a:r>
            <a:endParaRPr sz="600" dirty="0">
              <a:latin typeface="+mn-lt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783614"/>
            <a:ext cx="384937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The likelihood of successful collective action depends on the costs of participation and the size of the benefit.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487765"/>
            <a:ext cx="3575050" cy="7271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Arial MT"/>
              </a:rPr>
              <a:t>Successful collective action is more likely when </a:t>
            </a:r>
            <a:r>
              <a:rPr sz="1100" i="1" dirty="0">
                <a:latin typeface="+mn-lt"/>
                <a:cs typeface="Calibri"/>
              </a:rPr>
              <a:t>C </a:t>
            </a:r>
            <a:r>
              <a:rPr sz="1100" dirty="0">
                <a:latin typeface="+mn-lt"/>
                <a:cs typeface="Arial MT"/>
              </a:rPr>
              <a:t>goes down.</a:t>
            </a:r>
            <a:endParaRPr sz="1100">
              <a:latin typeface="+mn-l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100">
              <a:latin typeface="+mn-l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+mn-lt"/>
                <a:cs typeface="Arial MT"/>
              </a:rPr>
              <a:t>Successful collective action is more likely when </a:t>
            </a:r>
            <a:r>
              <a:rPr sz="1100" i="1" dirty="0">
                <a:latin typeface="+mn-lt"/>
                <a:cs typeface="Calibri"/>
              </a:rPr>
              <a:t>B </a:t>
            </a:r>
            <a:r>
              <a:rPr sz="1100" dirty="0">
                <a:latin typeface="+mn-lt"/>
                <a:cs typeface="Arial MT"/>
              </a:rPr>
              <a:t>goes up.</a:t>
            </a:r>
            <a:endParaRPr sz="1100">
              <a:latin typeface="+mn-l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736827"/>
            <a:ext cx="3592829" cy="15965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The likelihood of successful collective action also depends on: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287655" indent="-175260">
              <a:lnSpc>
                <a:spcPct val="100000"/>
              </a:lnSpc>
              <a:buAutoNum type="arabicPeriod"/>
              <a:tabLst>
                <a:tab pos="287655" algn="l"/>
              </a:tabLst>
            </a:pPr>
            <a:r>
              <a:rPr sz="1100" dirty="0">
                <a:latin typeface="+mn-lt"/>
                <a:cs typeface="Arial MT"/>
              </a:rPr>
              <a:t>The difference between </a:t>
            </a:r>
            <a:r>
              <a:rPr sz="1100" i="1" dirty="0">
                <a:latin typeface="+mn-lt"/>
                <a:cs typeface="Calibri"/>
              </a:rPr>
              <a:t>K </a:t>
            </a:r>
            <a:r>
              <a:rPr sz="1100" dirty="0">
                <a:latin typeface="+mn-lt"/>
                <a:cs typeface="Arial MT"/>
              </a:rPr>
              <a:t>and </a:t>
            </a:r>
            <a:r>
              <a:rPr sz="1100" i="1" dirty="0">
                <a:latin typeface="+mn-lt"/>
                <a:cs typeface="Calibri"/>
              </a:rPr>
              <a:t>N</a:t>
            </a:r>
            <a:r>
              <a:rPr sz="1100" dirty="0">
                <a:latin typeface="+mn-lt"/>
                <a:cs typeface="Arial MT"/>
              </a:rPr>
              <a:t>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Arial MT"/>
              <a:buAutoNum type="arabicPeriod"/>
            </a:pPr>
            <a:endParaRPr sz="1100" dirty="0">
              <a:latin typeface="+mn-lt"/>
              <a:cs typeface="Arial MT"/>
            </a:endParaRPr>
          </a:p>
          <a:p>
            <a:pPr marL="287655" indent="-1752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7655" algn="l"/>
              </a:tabLst>
            </a:pPr>
            <a:r>
              <a:rPr sz="1100" dirty="0">
                <a:latin typeface="+mn-lt"/>
                <a:cs typeface="Arial MT"/>
              </a:rPr>
              <a:t>The size of </a:t>
            </a:r>
            <a:r>
              <a:rPr sz="1100" i="1" dirty="0">
                <a:latin typeface="+mn-lt"/>
                <a:cs typeface="Calibri"/>
              </a:rPr>
              <a:t>N</a:t>
            </a:r>
            <a:r>
              <a:rPr sz="1100" dirty="0">
                <a:latin typeface="+mn-lt"/>
                <a:cs typeface="Arial MT"/>
              </a:rPr>
              <a:t>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100" dirty="0">
              <a:latin typeface="+mn-l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+mn-lt"/>
                <a:cs typeface="Arial MT"/>
              </a:rPr>
              <a:t>This is because of their effects on the incentive to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free ride.</a:t>
            </a: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494" y="458341"/>
            <a:ext cx="3618865" cy="23121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The difference between </a:t>
            </a:r>
            <a:r>
              <a:rPr sz="1100" i="1" dirty="0">
                <a:solidFill>
                  <a:srgbClr val="00B0F0"/>
                </a:solidFill>
                <a:latin typeface="+mn-lt"/>
                <a:cs typeface="Calibri"/>
              </a:rPr>
              <a:t>K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and </a:t>
            </a:r>
            <a:r>
              <a:rPr sz="1100" i="1" dirty="0">
                <a:solidFill>
                  <a:srgbClr val="00B0F0"/>
                </a:solidFill>
                <a:latin typeface="+mn-lt"/>
                <a:cs typeface="Calibri"/>
              </a:rPr>
              <a:t>N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.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339725" indent="-137795">
              <a:lnSpc>
                <a:spcPct val="100000"/>
              </a:lnSpc>
              <a:buFont typeface="Verdana"/>
              <a:buChar char="•"/>
              <a:tabLst>
                <a:tab pos="339725" algn="l"/>
              </a:tabLst>
            </a:pPr>
            <a:r>
              <a:rPr sz="1100" dirty="0">
                <a:latin typeface="+mn-lt"/>
                <a:cs typeface="Arial MT"/>
              </a:rPr>
              <a:t>If </a:t>
            </a:r>
            <a:r>
              <a:rPr sz="1100" i="1" dirty="0">
                <a:latin typeface="+mn-lt"/>
                <a:cs typeface="Calibri"/>
              </a:rPr>
              <a:t>K </a:t>
            </a:r>
            <a:r>
              <a:rPr sz="1100" dirty="0">
                <a:latin typeface="+mn-lt"/>
                <a:cs typeface="Calibri"/>
              </a:rPr>
              <a:t>= </a:t>
            </a:r>
            <a:r>
              <a:rPr sz="1100" i="1" dirty="0">
                <a:latin typeface="+mn-lt"/>
                <a:cs typeface="Calibri"/>
              </a:rPr>
              <a:t>N </a:t>
            </a:r>
            <a:r>
              <a:rPr sz="1100" dirty="0">
                <a:latin typeface="+mn-lt"/>
                <a:cs typeface="Arial MT"/>
              </a:rPr>
              <a:t>, then there’s no incentive to free-ride.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39725" indent="-137795">
              <a:lnSpc>
                <a:spcPct val="100000"/>
              </a:lnSpc>
              <a:spcBef>
                <a:spcPts val="5"/>
              </a:spcBef>
              <a:buFont typeface="Verdana"/>
              <a:buChar char="•"/>
              <a:tabLst>
                <a:tab pos="339725" algn="l"/>
              </a:tabLst>
            </a:pPr>
            <a:r>
              <a:rPr sz="1100" dirty="0">
                <a:latin typeface="+mn-lt"/>
                <a:cs typeface="Arial MT"/>
              </a:rPr>
              <a:t>If </a:t>
            </a:r>
            <a:r>
              <a:rPr sz="1100" i="1" dirty="0">
                <a:latin typeface="+mn-lt"/>
                <a:cs typeface="Calibri"/>
              </a:rPr>
              <a:t>K &lt; N </a:t>
            </a:r>
            <a:r>
              <a:rPr sz="1100" dirty="0">
                <a:latin typeface="+mn-lt"/>
                <a:cs typeface="Arial MT"/>
              </a:rPr>
              <a:t>, then there’s an incentive to free-ride.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+mn-lt"/>
              <a:cs typeface="Arial MT"/>
            </a:endParaRPr>
          </a:p>
          <a:p>
            <a:pPr marL="63500" marR="61594">
              <a:lnSpc>
                <a:spcPct val="102600"/>
              </a:lnSpc>
            </a:pPr>
            <a:r>
              <a:rPr sz="1100" dirty="0">
                <a:latin typeface="+mn-lt"/>
                <a:cs typeface="Arial MT"/>
              </a:rPr>
              <a:t>The larger the difference between </a:t>
            </a:r>
            <a:r>
              <a:rPr sz="1100" i="1" dirty="0">
                <a:latin typeface="+mn-lt"/>
                <a:cs typeface="Calibri"/>
              </a:rPr>
              <a:t>K </a:t>
            </a:r>
            <a:r>
              <a:rPr sz="1100" dirty="0">
                <a:latin typeface="+mn-lt"/>
                <a:cs typeface="Arial MT"/>
              </a:rPr>
              <a:t>and </a:t>
            </a:r>
            <a:r>
              <a:rPr sz="1100" i="1" dirty="0">
                <a:latin typeface="+mn-lt"/>
                <a:cs typeface="Calibri"/>
              </a:rPr>
              <a:t>N </a:t>
            </a:r>
            <a:r>
              <a:rPr sz="1100" dirty="0">
                <a:latin typeface="+mn-lt"/>
                <a:cs typeface="Arial MT"/>
              </a:rPr>
              <a:t>, the greater the incentive to free-ride.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100" dirty="0">
              <a:latin typeface="+mn-lt"/>
              <a:cs typeface="Arial MT"/>
            </a:endParaRPr>
          </a:p>
          <a:p>
            <a:pPr marL="63500" marR="17780">
              <a:lnSpc>
                <a:spcPct val="1026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Successful collective action is more likely when the difference between </a:t>
            </a:r>
            <a:r>
              <a:rPr sz="1100" i="1" dirty="0">
                <a:solidFill>
                  <a:srgbClr val="00B0F0"/>
                </a:solidFill>
                <a:latin typeface="+mn-lt"/>
                <a:cs typeface="Calibri"/>
              </a:rPr>
              <a:t>K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and </a:t>
            </a:r>
            <a:r>
              <a:rPr sz="1100" i="1" dirty="0">
                <a:solidFill>
                  <a:srgbClr val="00B0F0"/>
                </a:solidFill>
                <a:latin typeface="+mn-lt"/>
                <a:cs typeface="Calibri"/>
              </a:rPr>
              <a:t>N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is small.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494" y="378738"/>
            <a:ext cx="3982085" cy="24876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The size of </a:t>
            </a:r>
            <a:r>
              <a:rPr sz="1100" i="1" dirty="0">
                <a:solidFill>
                  <a:srgbClr val="00B0F0"/>
                </a:solidFill>
                <a:latin typeface="+mn-lt"/>
                <a:cs typeface="Calibri"/>
              </a:rPr>
              <a:t>N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+mn-lt"/>
              <a:cs typeface="Arial MT"/>
            </a:endParaRPr>
          </a:p>
          <a:p>
            <a:pPr marL="339090" marR="258445" indent="-137795">
              <a:lnSpc>
                <a:spcPct val="102600"/>
              </a:lnSpc>
              <a:buFont typeface="Verdana"/>
              <a:buChar char="•"/>
              <a:tabLst>
                <a:tab pos="340360" algn="l"/>
              </a:tabLst>
            </a:pPr>
            <a:r>
              <a:rPr sz="1100" dirty="0">
                <a:latin typeface="+mn-lt"/>
                <a:cs typeface="Arial MT"/>
              </a:rPr>
              <a:t>The size of </a:t>
            </a:r>
            <a:r>
              <a:rPr sz="1100" i="1" dirty="0">
                <a:latin typeface="+mn-lt"/>
                <a:cs typeface="Calibri"/>
              </a:rPr>
              <a:t>N </a:t>
            </a:r>
            <a:r>
              <a:rPr sz="1100" dirty="0">
                <a:latin typeface="+mn-lt"/>
                <a:cs typeface="Arial MT"/>
              </a:rPr>
              <a:t>influences the likelihood that you’ll think of 	yourself as critical to the collective action.</a:t>
            </a:r>
          </a:p>
          <a:p>
            <a:pPr>
              <a:lnSpc>
                <a:spcPct val="100000"/>
              </a:lnSpc>
              <a:spcBef>
                <a:spcPts val="69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39090" marR="43180" indent="-137795">
              <a:lnSpc>
                <a:spcPct val="102600"/>
              </a:lnSpc>
              <a:buFont typeface="Verdana"/>
              <a:buChar char="•"/>
              <a:tabLst>
                <a:tab pos="340360" algn="l"/>
              </a:tabLst>
            </a:pPr>
            <a:r>
              <a:rPr sz="1100" dirty="0">
                <a:latin typeface="+mn-lt"/>
                <a:cs typeface="Arial MT"/>
              </a:rPr>
              <a:t>The larger the group, the harder it is to monitor, identify, and 	punish free-riders.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63500">
              <a:lnSpc>
                <a:spcPct val="1000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Successful collective action is more likely when </a:t>
            </a:r>
            <a:r>
              <a:rPr sz="1100" i="1" dirty="0">
                <a:solidFill>
                  <a:srgbClr val="00B0F0"/>
                </a:solidFill>
                <a:latin typeface="+mn-lt"/>
                <a:cs typeface="Calibri"/>
              </a:rPr>
              <a:t>N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is small.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100" dirty="0">
              <a:latin typeface="+mn-lt"/>
              <a:cs typeface="Arial MT"/>
            </a:endParaRPr>
          </a:p>
          <a:p>
            <a:pPr marL="63500" marR="128905">
              <a:lnSpc>
                <a:spcPct val="102600"/>
              </a:lnSpc>
            </a:pPr>
            <a:r>
              <a:rPr sz="1100" dirty="0">
                <a:latin typeface="+mn-lt"/>
                <a:cs typeface="Arial MT"/>
              </a:rPr>
              <a:t>This leads to the counter-intuitive result that smaller groups may be more powerful than larger groups.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08290"/>
            <a:ext cx="376872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Collective action theory </a:t>
            </a:r>
            <a:r>
              <a:rPr dirty="0">
                <a:latin typeface="+mn-lt"/>
              </a:rPr>
              <a:t>provides an explanation for the apparent stability of communism in Eastern Europe and for why public demonstrations in dictatorships are so rare.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384514"/>
            <a:ext cx="3890010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Although many people under dictatorship share a common interest in the regime’s overthrow, this doesn’t automatically mean they’ll take collective action to achieve this.</a:t>
            </a:r>
            <a:endParaRPr sz="1100">
              <a:latin typeface="+mn-l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08290"/>
            <a:ext cx="376872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Collective action theory </a:t>
            </a:r>
            <a:r>
              <a:rPr dirty="0">
                <a:latin typeface="+mn-lt"/>
              </a:rPr>
              <a:t>provides an explanation for the apparent stability of communism in Eastern Europe and for why public demonstrations in dictatorships are so rare.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384514"/>
            <a:ext cx="3890010" cy="12401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Although many people under dictatorship share a common interest in the regime’s overthrow, this doesn’t automatically mean they’ll take collective action to achieve this.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100" dirty="0">
              <a:latin typeface="+mn-lt"/>
              <a:cs typeface="Arial MT"/>
            </a:endParaRPr>
          </a:p>
          <a:p>
            <a:pPr marL="12700" marR="48260">
              <a:lnSpc>
                <a:spcPct val="102699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Participation in collective action now becomes the puzzle we need to explain.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770850"/>
            <a:ext cx="3676650" cy="14401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Huntington: Three Waves of Democracy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287655" indent="-175260">
              <a:lnSpc>
                <a:spcPct val="100000"/>
              </a:lnSpc>
              <a:buAutoNum type="arabicPeriod"/>
              <a:tabLst>
                <a:tab pos="287655" algn="l"/>
              </a:tabLst>
            </a:pPr>
            <a:r>
              <a:rPr sz="1100" dirty="0">
                <a:latin typeface="+mn-lt"/>
                <a:cs typeface="Arial MT"/>
              </a:rPr>
              <a:t>1828-1926: American and French revolutions, WWI.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Arial MT"/>
              <a:buAutoNum type="arabicPeriod"/>
            </a:pPr>
            <a:endParaRPr sz="1100" dirty="0">
              <a:latin typeface="+mn-lt"/>
              <a:cs typeface="Arial MT"/>
            </a:endParaRPr>
          </a:p>
          <a:p>
            <a:pPr marL="287655" indent="-1752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7655" algn="l"/>
              </a:tabLst>
            </a:pPr>
            <a:r>
              <a:rPr sz="1100" dirty="0">
                <a:latin typeface="+mn-lt"/>
                <a:cs typeface="Arial MT"/>
              </a:rPr>
              <a:t>1943-1962: Italy, West Germany, Japan, Austria etc.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Arial MT"/>
              <a:buAutoNum type="arabicPeriod"/>
            </a:pPr>
            <a:endParaRPr sz="1100" dirty="0">
              <a:latin typeface="+mn-lt"/>
              <a:cs typeface="Arial MT"/>
            </a:endParaRPr>
          </a:p>
          <a:p>
            <a:pPr marL="287655" indent="-175260">
              <a:lnSpc>
                <a:spcPct val="100000"/>
              </a:lnSpc>
              <a:buAutoNum type="arabicPeriod"/>
              <a:tabLst>
                <a:tab pos="287655" algn="l"/>
              </a:tabLst>
            </a:pPr>
            <a:r>
              <a:rPr sz="1100" dirty="0">
                <a:latin typeface="+mn-lt"/>
                <a:cs typeface="Arial MT"/>
              </a:rPr>
              <a:t>1974-: Greece, Spain, Portugal, Latin America, Africa etc.</a:t>
            </a: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2044" y="1225151"/>
            <a:ext cx="1363345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latin typeface="+mn-lt"/>
                <a:cs typeface="Tahoma"/>
              </a:rPr>
              <a:t>Tipping Models</a:t>
            </a: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209280"/>
            <a:ext cx="381063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Tipping models </a:t>
            </a:r>
            <a:r>
              <a:rPr sz="1100" dirty="0">
                <a:latin typeface="+mn-lt"/>
                <a:cs typeface="Arial MT"/>
              </a:rPr>
              <a:t>provide an explanation for the mass protests that occurred in Eastern Europe in 1989.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577124"/>
            <a:ext cx="379412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latin typeface="+mn-lt"/>
              </a:rPr>
              <a:t>An individual must choose whether to publicly support or oppose the dictatorship.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281276"/>
            <a:ext cx="3693795" cy="12401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32639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They have a private and a public preference regarding the dictatorship.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 marL="12700" marR="5080">
              <a:lnSpc>
                <a:spcPct val="1026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Preference falsification: </a:t>
            </a:r>
            <a:r>
              <a:rPr sz="1100" dirty="0">
                <a:latin typeface="+mn-lt"/>
                <a:cs typeface="Arial MT"/>
              </a:rPr>
              <a:t>Because it’s dangerous to reveal your opposition to a dictatorship, individuals who oppose the regime often falsify their preferences in public.</a:t>
            </a: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894" y="687589"/>
            <a:ext cx="3940810" cy="169565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2639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There’s often a protest size at which individuals are willing to publicly reveal their true preferences.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+mn-lt"/>
              <a:cs typeface="Arial MT"/>
            </a:endParaRPr>
          </a:p>
          <a:p>
            <a:pPr marL="313690" marR="30480" indent="-137795">
              <a:lnSpc>
                <a:spcPct val="102699"/>
              </a:lnSpc>
              <a:buFont typeface="Verdana"/>
              <a:buChar char="•"/>
              <a:tabLst>
                <a:tab pos="314960" algn="l"/>
              </a:tabLst>
            </a:pPr>
            <a:r>
              <a:rPr sz="1100" dirty="0">
                <a:latin typeface="+mn-lt"/>
                <a:cs typeface="Arial MT"/>
              </a:rPr>
              <a:t>As protests become larger, it becomes harder for dictatorships 	to monitor and punish each individual.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100" dirty="0">
              <a:latin typeface="+mn-lt"/>
              <a:cs typeface="Arial MT"/>
            </a:endParaRPr>
          </a:p>
          <a:p>
            <a:pPr marL="38100" marR="490855">
              <a:lnSpc>
                <a:spcPct val="102600"/>
              </a:lnSpc>
            </a:pPr>
            <a:r>
              <a:rPr sz="1100" dirty="0">
                <a:latin typeface="+mn-lt"/>
                <a:cs typeface="Arial MT"/>
              </a:rPr>
              <a:t>A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revolutionary threshold </a:t>
            </a:r>
            <a:r>
              <a:rPr sz="1100" dirty="0">
                <a:latin typeface="+mn-lt"/>
                <a:cs typeface="Arial MT"/>
              </a:rPr>
              <a:t>is the size of protest at which an individual is willing to participate.</a:t>
            </a: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564361"/>
            <a:ext cx="3927475" cy="19669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Individuals naturally have different revolutionary thresholds.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+mn-lt"/>
              <a:cs typeface="Arial MT"/>
            </a:endParaRPr>
          </a:p>
          <a:p>
            <a:pPr marL="326390" marR="245110" indent="-137795">
              <a:lnSpc>
                <a:spcPct val="102600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Some people with low thresholds are happy to oppose the 	government irrespective of what others do.</a:t>
            </a:r>
          </a:p>
          <a:p>
            <a:pPr>
              <a:lnSpc>
                <a:spcPct val="100000"/>
              </a:lnSpc>
              <a:spcBef>
                <a:spcPts val="69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30480" indent="-137795">
              <a:lnSpc>
                <a:spcPct val="102600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Some people with higher thresholds will protest only if lots of 	others do.</a:t>
            </a:r>
          </a:p>
          <a:p>
            <a:pPr>
              <a:lnSpc>
                <a:spcPct val="100000"/>
              </a:lnSpc>
              <a:spcBef>
                <a:spcPts val="685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154305" indent="-137795">
              <a:lnSpc>
                <a:spcPct val="102600"/>
              </a:lnSpc>
              <a:spcBef>
                <a:spcPts val="5"/>
              </a:spcBef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Some people with very high thresholds actually support the 	regime and are extremely unwilling to protest.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808214"/>
            <a:ext cx="323659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The distribution of revolutionary thresholds is crucial in determining whether a revolution occurs or not.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104" y="1499614"/>
            <a:ext cx="221996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Arial MT"/>
              </a:rPr>
              <a:t>Society A </a:t>
            </a:r>
            <a:r>
              <a:rPr sz="1100" dirty="0">
                <a:latin typeface="+mn-lt"/>
                <a:cs typeface="Calibri"/>
              </a:rPr>
              <a:t>= </a:t>
            </a:r>
            <a:r>
              <a:rPr sz="1100" i="1" dirty="0">
                <a:latin typeface="+mn-lt"/>
                <a:cs typeface="Verdana"/>
              </a:rPr>
              <a:t>{</a:t>
            </a:r>
            <a:r>
              <a:rPr sz="1100" dirty="0">
                <a:latin typeface="+mn-lt"/>
                <a:cs typeface="Calibri"/>
              </a:rPr>
              <a:t>0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3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4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5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6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7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8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10</a:t>
            </a:r>
            <a:r>
              <a:rPr sz="1100" i="1" dirty="0">
                <a:latin typeface="+mn-lt"/>
                <a:cs typeface="Verdana"/>
              </a:rPr>
              <a:t>}</a:t>
            </a:r>
            <a:endParaRPr sz="1100">
              <a:latin typeface="+mn-lt"/>
              <a:cs typeface="Verdana"/>
            </a:endParaRP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808214"/>
            <a:ext cx="323659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The distribution of revolutionary thresholds is crucial in determining whether a revolution occurs or not.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499614"/>
            <a:ext cx="3067050" cy="6604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915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Arial MT"/>
              </a:rPr>
              <a:t>Society A </a:t>
            </a:r>
            <a:r>
              <a:rPr sz="1100" dirty="0">
                <a:latin typeface="+mn-lt"/>
                <a:cs typeface="Calibri"/>
              </a:rPr>
              <a:t>= </a:t>
            </a:r>
            <a:r>
              <a:rPr sz="1100" i="1" dirty="0">
                <a:latin typeface="+mn-lt"/>
                <a:cs typeface="Verdana"/>
              </a:rPr>
              <a:t>{</a:t>
            </a:r>
            <a:r>
              <a:rPr sz="1100" dirty="0">
                <a:latin typeface="+mn-lt"/>
                <a:cs typeface="Calibri"/>
              </a:rPr>
              <a:t>0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3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4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5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6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7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8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10</a:t>
            </a:r>
            <a:r>
              <a:rPr sz="1100" i="1" dirty="0">
                <a:latin typeface="+mn-lt"/>
                <a:cs typeface="Verdana"/>
              </a:rPr>
              <a:t>}</a:t>
            </a:r>
            <a:endParaRPr sz="1100" dirty="0">
              <a:latin typeface="+mn-lt"/>
              <a:cs typeface="Verdana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100" dirty="0">
              <a:latin typeface="+mn-lt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+mn-lt"/>
                <a:cs typeface="Arial MT"/>
              </a:rPr>
              <a:t>Only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one</a:t>
            </a:r>
            <a:r>
              <a:rPr sz="1100" dirty="0">
                <a:latin typeface="+mn-lt"/>
                <a:cs typeface="Arial MT"/>
              </a:rPr>
              <a:t> person will protest.</a:t>
            </a: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14348"/>
            <a:ext cx="323659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The distribution of revolutionary thresholds is crucial in determining whether a revolution occurs or not.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105749"/>
            <a:ext cx="3086100" cy="11785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915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Arial MT"/>
              </a:rPr>
              <a:t>Society A </a:t>
            </a:r>
            <a:r>
              <a:rPr sz="1100" dirty="0">
                <a:latin typeface="+mn-lt"/>
                <a:cs typeface="Calibri"/>
              </a:rPr>
              <a:t>= </a:t>
            </a:r>
            <a:r>
              <a:rPr sz="1100" i="1" dirty="0">
                <a:latin typeface="+mn-lt"/>
                <a:cs typeface="Verdana"/>
              </a:rPr>
              <a:t>{</a:t>
            </a:r>
            <a:r>
              <a:rPr sz="1100" dirty="0">
                <a:latin typeface="+mn-lt"/>
                <a:cs typeface="Calibri"/>
              </a:rPr>
              <a:t>0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solidFill>
                  <a:srgbClr val="00B0F0"/>
                </a:solidFill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3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4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5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6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7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8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10</a:t>
            </a:r>
            <a:r>
              <a:rPr sz="1100" i="1" dirty="0">
                <a:latin typeface="+mn-lt"/>
                <a:cs typeface="Verdana"/>
              </a:rPr>
              <a:t>}</a:t>
            </a:r>
            <a:endParaRPr sz="1100" dirty="0">
              <a:latin typeface="+mn-lt"/>
              <a:cs typeface="Verdana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100" dirty="0">
              <a:latin typeface="+mn-lt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+mn-lt"/>
                <a:cs typeface="Arial MT"/>
              </a:rPr>
              <a:t>Only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one</a:t>
            </a:r>
            <a:r>
              <a:rPr sz="1100" dirty="0">
                <a:latin typeface="+mn-lt"/>
                <a:cs typeface="Arial MT"/>
              </a:rPr>
              <a:t> person will protest.</a:t>
            </a: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1100" dirty="0">
              <a:latin typeface="+mn-lt"/>
              <a:cs typeface="Arial MT"/>
            </a:endParaRPr>
          </a:p>
          <a:p>
            <a:pPr marL="840105">
              <a:lnSpc>
                <a:spcPct val="100000"/>
              </a:lnSpc>
            </a:pPr>
            <a:r>
              <a:rPr sz="1100" dirty="0">
                <a:latin typeface="+mn-lt"/>
                <a:cs typeface="Arial MT"/>
              </a:rPr>
              <a:t>Society A’ </a:t>
            </a:r>
            <a:r>
              <a:rPr sz="1100" dirty="0">
                <a:latin typeface="+mn-lt"/>
                <a:cs typeface="Calibri"/>
              </a:rPr>
              <a:t>= </a:t>
            </a:r>
            <a:r>
              <a:rPr sz="1100" i="1" dirty="0">
                <a:latin typeface="+mn-lt"/>
                <a:cs typeface="Verdana"/>
              </a:rPr>
              <a:t>{</a:t>
            </a:r>
            <a:r>
              <a:rPr sz="1100" dirty="0">
                <a:latin typeface="+mn-lt"/>
                <a:cs typeface="Calibri"/>
              </a:rPr>
              <a:t>0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solidFill>
                  <a:srgbClr val="00B0F0"/>
                </a:solidFill>
                <a:latin typeface="+mn-lt"/>
                <a:cs typeface="Calibri"/>
              </a:rPr>
              <a:t>1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3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4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5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6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7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8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10</a:t>
            </a:r>
            <a:r>
              <a:rPr sz="1100" i="1" dirty="0">
                <a:latin typeface="+mn-lt"/>
                <a:cs typeface="Verdana"/>
              </a:rPr>
              <a:t>}</a:t>
            </a:r>
            <a:endParaRPr sz="1100" dirty="0">
              <a:latin typeface="+mn-lt"/>
              <a:cs typeface="Verdana"/>
            </a:endParaRPr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14348"/>
            <a:ext cx="323659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The distribution of revolutionary thresholds is crucial in determining whether a revolution occurs or not.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105749"/>
            <a:ext cx="3086100" cy="1670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9155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Arial MT"/>
              </a:rPr>
              <a:t>Society A </a:t>
            </a:r>
            <a:r>
              <a:rPr sz="1100" dirty="0">
                <a:latin typeface="+mn-lt"/>
                <a:cs typeface="Calibri"/>
              </a:rPr>
              <a:t>= </a:t>
            </a:r>
            <a:r>
              <a:rPr sz="1100" i="1" dirty="0">
                <a:latin typeface="+mn-lt"/>
                <a:cs typeface="Verdana"/>
              </a:rPr>
              <a:t>{</a:t>
            </a:r>
            <a:r>
              <a:rPr sz="1100" dirty="0">
                <a:latin typeface="+mn-lt"/>
                <a:cs typeface="Calibri"/>
              </a:rPr>
              <a:t>0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solidFill>
                  <a:srgbClr val="00B0F0"/>
                </a:solidFill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3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4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5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6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7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8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10</a:t>
            </a:r>
            <a:r>
              <a:rPr sz="1100" i="1" dirty="0">
                <a:latin typeface="+mn-lt"/>
                <a:cs typeface="Verdana"/>
              </a:rPr>
              <a:t>}</a:t>
            </a:r>
            <a:endParaRPr sz="1100" dirty="0">
              <a:latin typeface="+mn-lt"/>
              <a:cs typeface="Verdana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100" dirty="0">
              <a:latin typeface="+mn-lt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+mn-lt"/>
                <a:cs typeface="Arial MT"/>
              </a:rPr>
              <a:t>Only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one</a:t>
            </a:r>
            <a:r>
              <a:rPr sz="1100" dirty="0">
                <a:latin typeface="+mn-lt"/>
                <a:cs typeface="Arial MT"/>
              </a:rPr>
              <a:t> person will protest.</a:t>
            </a: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1100" dirty="0">
              <a:latin typeface="+mn-lt"/>
              <a:cs typeface="Arial MT"/>
            </a:endParaRPr>
          </a:p>
          <a:p>
            <a:pPr marL="840105">
              <a:lnSpc>
                <a:spcPct val="100000"/>
              </a:lnSpc>
            </a:pPr>
            <a:r>
              <a:rPr sz="1100" dirty="0">
                <a:latin typeface="+mn-lt"/>
                <a:cs typeface="Arial MT"/>
              </a:rPr>
              <a:t>Society A’ </a:t>
            </a:r>
            <a:r>
              <a:rPr sz="1100" dirty="0">
                <a:latin typeface="+mn-lt"/>
                <a:cs typeface="Calibri"/>
              </a:rPr>
              <a:t>= </a:t>
            </a:r>
            <a:r>
              <a:rPr sz="1100" i="1" dirty="0">
                <a:latin typeface="+mn-lt"/>
                <a:cs typeface="Verdana"/>
              </a:rPr>
              <a:t>{</a:t>
            </a:r>
            <a:r>
              <a:rPr sz="1100" dirty="0">
                <a:latin typeface="+mn-lt"/>
                <a:cs typeface="Calibri"/>
              </a:rPr>
              <a:t>0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solidFill>
                  <a:srgbClr val="00B0F0"/>
                </a:solidFill>
                <a:latin typeface="+mn-lt"/>
                <a:cs typeface="Calibri"/>
              </a:rPr>
              <a:t>1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3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4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5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6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7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8</a:t>
            </a:r>
            <a:r>
              <a:rPr sz="1100" i="1" dirty="0">
                <a:latin typeface="+mn-lt"/>
                <a:cs typeface="Calibri"/>
              </a:rPr>
              <a:t>, </a:t>
            </a:r>
            <a:r>
              <a:rPr sz="1100" dirty="0">
                <a:latin typeface="+mn-lt"/>
                <a:cs typeface="Calibri"/>
              </a:rPr>
              <a:t>10</a:t>
            </a:r>
            <a:r>
              <a:rPr sz="1100" i="1" dirty="0">
                <a:latin typeface="+mn-lt"/>
                <a:cs typeface="Verdana"/>
              </a:rPr>
              <a:t>}</a:t>
            </a:r>
            <a:endParaRPr sz="1100" dirty="0">
              <a:latin typeface="+mn-lt"/>
              <a:cs typeface="Verdana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100" dirty="0">
              <a:latin typeface="+mn-lt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Nine</a:t>
            </a:r>
            <a:r>
              <a:rPr sz="1100" dirty="0">
                <a:latin typeface="+mn-lt"/>
                <a:cs typeface="Arial MT"/>
              </a:rPr>
              <a:t> people protest.</a:t>
            </a: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144294"/>
            <a:ext cx="388556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A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revolutionary cascade </a:t>
            </a:r>
            <a:r>
              <a:rPr sz="1100" dirty="0">
                <a:latin typeface="+mn-lt"/>
                <a:cs typeface="Arial MT"/>
              </a:rPr>
              <a:t>is when one person’s participation triggers the participation of another, which triggers the participation of another, and so on.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783676"/>
          </a:xfrm>
          <a:prstGeom prst="rect">
            <a:avLst/>
          </a:prstGeom>
        </p:spPr>
        <p:txBody>
          <a:bodyPr vert="horz" wrap="square" lIns="0" tIns="437070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dirty="0">
                <a:latin typeface="+mn-lt"/>
              </a:rPr>
              <a:t>A </a:t>
            </a:r>
            <a:r>
              <a:rPr dirty="0">
                <a:solidFill>
                  <a:srgbClr val="00B0F0"/>
                </a:solidFill>
                <a:latin typeface="+mn-lt"/>
              </a:rPr>
              <a:t>bottom-up transition </a:t>
            </a:r>
            <a:r>
              <a:rPr dirty="0">
                <a:latin typeface="+mn-lt"/>
              </a:rPr>
              <a:t>is one in which the people rise up to overthrow an authoritarian regime in a popular revolution.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573706"/>
            <a:ext cx="389826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A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top-down transition </a:t>
            </a:r>
            <a:r>
              <a:rPr sz="1100" dirty="0">
                <a:latin typeface="+mn-lt"/>
                <a:cs typeface="Arial MT"/>
              </a:rPr>
              <a:t>is one in which the dictatorial ruling elite introduces liberalizing reforms that ultimately lead to a democratic transition.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682199"/>
          </a:xfrm>
          <a:prstGeom prst="rect">
            <a:avLst/>
          </a:prstGeom>
        </p:spPr>
        <p:txBody>
          <a:bodyPr vert="horz" wrap="square" lIns="0" tIns="507961" rIns="0" bIns="0" rtlCol="0">
            <a:spAutoFit/>
          </a:bodyPr>
          <a:lstStyle/>
          <a:p>
            <a:pPr marL="859155">
              <a:lnSpc>
                <a:spcPct val="100000"/>
              </a:lnSpc>
              <a:spcBef>
                <a:spcPts val="90"/>
              </a:spcBef>
            </a:pPr>
            <a:r>
              <a:rPr dirty="0">
                <a:latin typeface="+mn-lt"/>
              </a:rPr>
              <a:t>Society A </a:t>
            </a:r>
            <a:r>
              <a:rPr dirty="0">
                <a:latin typeface="+mn-lt"/>
                <a:cs typeface="Calibri"/>
              </a:rPr>
              <a:t>= </a:t>
            </a:r>
            <a:r>
              <a:rPr i="1" dirty="0">
                <a:latin typeface="+mn-lt"/>
                <a:cs typeface="Verdana"/>
              </a:rPr>
              <a:t>{</a:t>
            </a:r>
            <a:r>
              <a:rPr dirty="0">
                <a:latin typeface="+mn-lt"/>
                <a:cs typeface="Calibri"/>
              </a:rPr>
              <a:t>0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solidFill>
                  <a:srgbClr val="00B0F0"/>
                </a:solidFill>
                <a:latin typeface="+mn-lt"/>
                <a:cs typeface="Calibri"/>
              </a:rPr>
              <a:t>2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2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3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4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5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6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7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8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10</a:t>
            </a:r>
            <a:r>
              <a:rPr i="1" dirty="0">
                <a:latin typeface="+mn-lt"/>
                <a:cs typeface="Verdana"/>
              </a:rPr>
              <a:t>}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47294" y="1558504"/>
            <a:ext cx="3086100" cy="7399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0105">
              <a:lnSpc>
                <a:spcPct val="100000"/>
              </a:lnSpc>
              <a:spcBef>
                <a:spcPts val="90"/>
              </a:spcBef>
            </a:pPr>
            <a:r>
              <a:rPr dirty="0">
                <a:latin typeface="+mn-lt"/>
                <a:cs typeface="Arial MT"/>
              </a:rPr>
              <a:t>Society A’ </a:t>
            </a:r>
            <a:r>
              <a:rPr dirty="0">
                <a:latin typeface="+mn-lt"/>
                <a:cs typeface="Calibri"/>
              </a:rPr>
              <a:t>= </a:t>
            </a:r>
            <a:r>
              <a:rPr i="1" dirty="0">
                <a:latin typeface="+mn-lt"/>
                <a:cs typeface="Verdana"/>
              </a:rPr>
              <a:t>{</a:t>
            </a:r>
            <a:r>
              <a:rPr dirty="0">
                <a:latin typeface="+mn-lt"/>
                <a:cs typeface="Calibri"/>
              </a:rPr>
              <a:t>0</a:t>
            </a:r>
            <a:r>
              <a:rPr i="1" dirty="0">
                <a:latin typeface="+mn-lt"/>
              </a:rPr>
              <a:t>, </a:t>
            </a:r>
            <a:r>
              <a:rPr dirty="0">
                <a:solidFill>
                  <a:srgbClr val="00B0F0"/>
                </a:solidFill>
                <a:latin typeface="+mn-lt"/>
                <a:cs typeface="Calibri"/>
              </a:rPr>
              <a:t>1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2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3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4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5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6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7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8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10</a:t>
            </a:r>
            <a:r>
              <a:rPr i="1" dirty="0">
                <a:latin typeface="+mn-lt"/>
                <a:cs typeface="Verdana"/>
              </a:rPr>
              <a:t>}</a:t>
            </a:r>
          </a:p>
          <a:p>
            <a:pPr>
              <a:lnSpc>
                <a:spcPct val="100000"/>
              </a:lnSpc>
            </a:pPr>
            <a:endParaRPr i="1" dirty="0">
              <a:solidFill>
                <a:srgbClr val="00B0F0"/>
              </a:solidFill>
              <a:latin typeface="+mn-lt"/>
              <a:cs typeface="Verdana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i="1" dirty="0">
              <a:solidFill>
                <a:srgbClr val="00B0F0"/>
              </a:solidFill>
              <a:latin typeface="+mn-lt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B0F0"/>
                </a:solidFill>
                <a:latin typeface="+mn-lt"/>
                <a:cs typeface="Arial MT"/>
              </a:rPr>
              <a:t>Nine person revolt and revolutionary cascade.</a:t>
            </a:r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682199"/>
          </a:xfrm>
          <a:prstGeom prst="rect">
            <a:avLst/>
          </a:prstGeom>
        </p:spPr>
        <p:txBody>
          <a:bodyPr vert="horz" wrap="square" lIns="0" tIns="507961" rIns="0" bIns="0" rtlCol="0">
            <a:spAutoFit/>
          </a:bodyPr>
          <a:lstStyle/>
          <a:p>
            <a:pPr marL="859155">
              <a:lnSpc>
                <a:spcPct val="100000"/>
              </a:lnSpc>
              <a:spcBef>
                <a:spcPts val="90"/>
              </a:spcBef>
            </a:pPr>
            <a:r>
              <a:rPr dirty="0">
                <a:latin typeface="+mn-lt"/>
              </a:rPr>
              <a:t>Society B </a:t>
            </a:r>
            <a:r>
              <a:rPr dirty="0">
                <a:latin typeface="+mn-lt"/>
                <a:cs typeface="Calibri"/>
              </a:rPr>
              <a:t>= </a:t>
            </a:r>
            <a:r>
              <a:rPr i="1" dirty="0">
                <a:latin typeface="+mn-lt"/>
                <a:cs typeface="Verdana"/>
              </a:rPr>
              <a:t>{</a:t>
            </a:r>
            <a:r>
              <a:rPr dirty="0">
                <a:latin typeface="+mn-lt"/>
                <a:cs typeface="Calibri"/>
              </a:rPr>
              <a:t>0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solidFill>
                  <a:srgbClr val="00B0F0"/>
                </a:solidFill>
                <a:latin typeface="+mn-lt"/>
                <a:cs typeface="Calibri"/>
              </a:rPr>
              <a:t>2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3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3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4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5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6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7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8</a:t>
            </a:r>
            <a:r>
              <a:rPr i="1" dirty="0">
                <a:latin typeface="+mn-lt"/>
                <a:cs typeface="Calibri"/>
              </a:rPr>
              <a:t>, </a:t>
            </a:r>
            <a:r>
              <a:rPr dirty="0">
                <a:latin typeface="+mn-lt"/>
                <a:cs typeface="Calibri"/>
              </a:rPr>
              <a:t>10</a:t>
            </a:r>
            <a:r>
              <a:rPr i="1" dirty="0">
                <a:latin typeface="+mn-lt"/>
                <a:cs typeface="Verdana"/>
              </a:rPr>
              <a:t>}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47294" y="1558504"/>
            <a:ext cx="3086100" cy="7399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0105">
              <a:lnSpc>
                <a:spcPct val="100000"/>
              </a:lnSpc>
              <a:spcBef>
                <a:spcPts val="90"/>
              </a:spcBef>
            </a:pPr>
            <a:r>
              <a:rPr dirty="0">
                <a:latin typeface="+mn-lt"/>
                <a:cs typeface="Arial MT"/>
              </a:rPr>
              <a:t>Society B’ </a:t>
            </a:r>
            <a:r>
              <a:rPr dirty="0">
                <a:latin typeface="+mn-lt"/>
                <a:cs typeface="Calibri"/>
              </a:rPr>
              <a:t>= </a:t>
            </a:r>
            <a:r>
              <a:rPr i="1" dirty="0">
                <a:latin typeface="+mn-lt"/>
                <a:cs typeface="Verdana"/>
              </a:rPr>
              <a:t>{</a:t>
            </a:r>
            <a:r>
              <a:rPr dirty="0">
                <a:latin typeface="+mn-lt"/>
                <a:cs typeface="Calibri"/>
              </a:rPr>
              <a:t>0</a:t>
            </a:r>
            <a:r>
              <a:rPr i="1" dirty="0">
                <a:latin typeface="+mn-lt"/>
              </a:rPr>
              <a:t>, </a:t>
            </a:r>
            <a:r>
              <a:rPr dirty="0">
                <a:solidFill>
                  <a:srgbClr val="00B0F0"/>
                </a:solidFill>
                <a:latin typeface="+mn-lt"/>
                <a:cs typeface="Calibri"/>
              </a:rPr>
              <a:t>1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3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3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4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5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6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7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8</a:t>
            </a:r>
            <a:r>
              <a:rPr i="1" dirty="0">
                <a:latin typeface="+mn-lt"/>
              </a:rPr>
              <a:t>, </a:t>
            </a:r>
            <a:r>
              <a:rPr dirty="0">
                <a:latin typeface="+mn-lt"/>
                <a:cs typeface="Calibri"/>
              </a:rPr>
              <a:t>10</a:t>
            </a:r>
            <a:r>
              <a:rPr i="1" dirty="0">
                <a:latin typeface="+mn-lt"/>
                <a:cs typeface="Verdana"/>
              </a:rPr>
              <a:t>}</a:t>
            </a:r>
          </a:p>
          <a:p>
            <a:pPr>
              <a:lnSpc>
                <a:spcPct val="100000"/>
              </a:lnSpc>
            </a:pPr>
            <a:endParaRPr i="1" dirty="0">
              <a:latin typeface="+mn-lt"/>
              <a:cs typeface="Verdana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i="1" dirty="0">
              <a:latin typeface="+mn-lt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B0F0"/>
                </a:solidFill>
                <a:latin typeface="+mn-lt"/>
                <a:cs typeface="Arial MT"/>
              </a:rPr>
              <a:t>Two person revolt and no revolutionary cascade.</a:t>
            </a:r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751579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latin typeface="+mn-lt"/>
              </a:rPr>
              <a:t>The same change in revolutionary thresholds may lead to a revolution in one setting but to a small, abortive, and ultimately unsuccessful protest in another.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315693"/>
            <a:ext cx="3912870" cy="14122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032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Economic recessions and deprivation may cause private preferences and revolutionary thresholds to move against the regime without actually causing a revolution.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100" dirty="0">
              <a:latin typeface="+mn-lt"/>
              <a:cs typeface="Arial MT"/>
            </a:endParaRPr>
          </a:p>
          <a:p>
            <a:pPr marL="12700" marR="5080" algn="just">
              <a:lnSpc>
                <a:spcPct val="1026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Structural factors aren’t sufficient to produce revolutions, although they can make revolutions more likely by shifting the distribution of revolutionary thresholds.</a:t>
            </a:r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942079"/>
          </a:xfrm>
          <a:prstGeom prst="rect">
            <a:avLst/>
          </a:prstGeom>
        </p:spPr>
        <p:txBody>
          <a:bodyPr vert="horz" wrap="square" lIns="0" tIns="426301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latin typeface="+mn-lt"/>
              </a:rPr>
              <a:t>Preference falsification means that a society’s distribution of revolutionary thresholds is never known to outsiders or even the individuals in that society.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735009"/>
            <a:ext cx="360362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Thus, a society can come to the brink of a revolution without anyone knowing.</a:t>
            </a: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927619"/>
            <a:ext cx="367982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latin typeface="+mn-lt"/>
              </a:rPr>
              <a:t>Our inability to observe private preferences and revolutionary thresholds conceals potential revolutionary cascades and makes revolutions impossible to predict.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803843"/>
            <a:ext cx="284670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Timur Kuran: “predictability of unpredictability”</a:t>
            </a: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633195"/>
            <a:ext cx="3441065" cy="178811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800" marR="4953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Structural changes in the 1980s lowered the revolutionary thresholds of East Europeans.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327025" indent="-137795">
              <a:lnSpc>
                <a:spcPct val="100000"/>
              </a:lnSpc>
              <a:buFont typeface="Verdana"/>
              <a:buChar char="•"/>
              <a:tabLst>
                <a:tab pos="327025" algn="l"/>
              </a:tabLst>
            </a:pPr>
            <a:r>
              <a:rPr sz="1100" dirty="0">
                <a:latin typeface="+mn-lt"/>
                <a:cs typeface="Arial MT"/>
              </a:rPr>
              <a:t>Appointment of Gorbachev.</a:t>
            </a:r>
          </a:p>
          <a:p>
            <a:pPr>
              <a:lnSpc>
                <a:spcPct val="100000"/>
              </a:lnSpc>
              <a:spcBef>
                <a:spcPts val="725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7025" indent="-137795">
              <a:lnSpc>
                <a:spcPct val="100000"/>
              </a:lnSpc>
              <a:buFont typeface="Verdana"/>
              <a:buChar char="•"/>
              <a:tabLst>
                <a:tab pos="327025" algn="l"/>
              </a:tabLst>
            </a:pPr>
            <a:r>
              <a:rPr sz="1100" dirty="0">
                <a:latin typeface="+mn-lt"/>
                <a:cs typeface="Arial MT"/>
              </a:rPr>
              <a:t>Poor economic performance in Eastern Europe.</a:t>
            </a:r>
          </a:p>
          <a:p>
            <a:pPr>
              <a:lnSpc>
                <a:spcPct val="100000"/>
              </a:lnSpc>
              <a:spcBef>
                <a:spcPts val="685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17780" indent="-137795">
              <a:lnSpc>
                <a:spcPct val="102699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Statement that the Soviet Union would not intervene 	militarily in the domestic politics of Eastern Europe.</a:t>
            </a:r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519568"/>
            <a:ext cx="3889375" cy="21284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Demonstration effects and revolutionary diffusion.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+mn-lt"/>
              <a:cs typeface="Arial MT"/>
            </a:endParaRPr>
          </a:p>
          <a:p>
            <a:pPr marL="326390" marR="43180" indent="-137795">
              <a:lnSpc>
                <a:spcPct val="102600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The successful introduction of pro-democracy reforms in one 	country reduced revolutionary thresholds elsewhere.</a:t>
            </a:r>
          </a:p>
          <a:p>
            <a:pPr>
              <a:lnSpc>
                <a:spcPct val="100000"/>
              </a:lnSpc>
              <a:spcBef>
                <a:spcPts val="69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177800" indent="-137795">
              <a:lnSpc>
                <a:spcPct val="102600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This led to a revolutionary cascade across countries rather 	than simply across individuals within countries.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100" dirty="0">
              <a:latin typeface="+mn-lt"/>
              <a:cs typeface="Arial MT"/>
            </a:endParaRPr>
          </a:p>
          <a:p>
            <a:pPr marL="50800" marR="194945">
              <a:lnSpc>
                <a:spcPct val="102600"/>
              </a:lnSpc>
            </a:pPr>
            <a:r>
              <a:rPr sz="1100" dirty="0">
                <a:latin typeface="+mn-lt"/>
                <a:cs typeface="Arial MT"/>
              </a:rPr>
              <a:t>“Poland – 10 years, Hungary – 10 months, East Germany – 10 weeks, Czechoslovakia – 10 days.”</a:t>
            </a:r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598459"/>
          </a:xfrm>
          <a:prstGeom prst="rect">
            <a:avLst/>
          </a:prstGeom>
        </p:spPr>
        <p:txBody>
          <a:bodyPr vert="horz" wrap="square" lIns="0" tIns="426301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Why did the collapse of communism seem so inevitable in hindsight?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562936"/>
            <a:ext cx="3549015" cy="52373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Historians who interviewed individuals across Eastern Europe report that there was a huge pent-up pool of opposition to Communist rule that was bound to break at some point.</a:t>
            </a:r>
            <a:endParaRPr sz="1100">
              <a:latin typeface="+mn-l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364298"/>
            <a:ext cx="3710940" cy="2527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Preference falsification works both ways!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100" dirty="0">
              <a:latin typeface="+mn-lt"/>
              <a:cs typeface="Arial MT"/>
            </a:endParaRPr>
          </a:p>
          <a:p>
            <a:pPr marL="12700" marR="20320">
              <a:lnSpc>
                <a:spcPct val="102600"/>
              </a:lnSpc>
            </a:pPr>
            <a:r>
              <a:rPr sz="1100" dirty="0">
                <a:latin typeface="+mn-lt"/>
                <a:cs typeface="Arial MT"/>
              </a:rPr>
              <a:t>As a revolutionary cascade starts to snowball, supporters of the Communist regime may feel obliged to join the pro-democracy protests.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100" dirty="0">
              <a:latin typeface="+mn-lt"/>
              <a:cs typeface="Arial MT"/>
            </a:endParaRPr>
          </a:p>
          <a:p>
            <a:pPr marL="12700" marR="5080">
              <a:lnSpc>
                <a:spcPct val="102600"/>
              </a:lnSpc>
            </a:pPr>
            <a:r>
              <a:rPr sz="1100" dirty="0">
                <a:latin typeface="+mn-lt"/>
                <a:cs typeface="Arial MT"/>
              </a:rPr>
              <a:t>Just as pro-democracy supporters falsify their preferences under dictatorship to avoid punishment, pro-dictatorship supporters falsify their preferences under democracy.</a:t>
            </a:r>
          </a:p>
          <a:p>
            <a:pPr>
              <a:lnSpc>
                <a:spcPct val="100000"/>
              </a:lnSpc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Revolutions will always appear inevitable in hindsight.</a:t>
            </a:r>
          </a:p>
        </p:txBody>
      </p:sp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5084" y="1225151"/>
            <a:ext cx="2082966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latin typeface="+mn-lt"/>
                <a:cs typeface="Tahoma"/>
              </a:rPr>
              <a:t>Top-down Transitions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514" y="1225151"/>
            <a:ext cx="2201736" cy="2769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dirty="0">
                <a:latin typeface="+mn-lt"/>
                <a:cs typeface="Tahoma"/>
              </a:rPr>
              <a:t>Bottom-up Transitions</a:t>
            </a:r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872572"/>
          </a:xfrm>
          <a:prstGeom prst="rect">
            <a:avLst/>
          </a:prstGeom>
        </p:spPr>
        <p:txBody>
          <a:bodyPr vert="horz" wrap="square" lIns="0" tIns="357466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latin typeface="+mn-lt"/>
              </a:rPr>
              <a:t>A </a:t>
            </a:r>
            <a:r>
              <a:rPr dirty="0">
                <a:solidFill>
                  <a:srgbClr val="00B0F0"/>
                </a:solidFill>
                <a:latin typeface="+mn-lt"/>
              </a:rPr>
              <a:t>top-down transition </a:t>
            </a:r>
            <a:r>
              <a:rPr dirty="0">
                <a:latin typeface="+mn-lt"/>
              </a:rPr>
              <a:t>is one in which the dictatorial ruling elite introduces liberalizing reforms that ultimately lead to a democratic transition.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66175"/>
            <a:ext cx="3914140" cy="52373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A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policy of liberalization </a:t>
            </a:r>
            <a:r>
              <a:rPr sz="1100" dirty="0">
                <a:latin typeface="+mn-lt"/>
                <a:cs typeface="Arial MT"/>
              </a:rPr>
              <a:t>entails a controlled opening of the political space and might include the formation of political parties, holding elections, establishing a judiciary, opening a legislature, and so on.</a:t>
            </a:r>
          </a:p>
        </p:txBody>
      </p:sp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848116"/>
          </a:xfrm>
          <a:prstGeom prst="rect">
            <a:avLst/>
          </a:prstGeom>
        </p:spPr>
        <p:txBody>
          <a:bodyPr vert="horz" wrap="square" lIns="0" tIns="505904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The period of liberalization often results from a split in the authoritarian regime between hard-liners and soft-liners.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42540"/>
            <a:ext cx="357314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This split is often caused by declining economic conditions or social unrest.</a:t>
            </a:r>
            <a:endParaRPr sz="1100">
              <a:latin typeface="+mn-l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853182"/>
          </a:xfrm>
          <a:prstGeom prst="rect">
            <a:avLst/>
          </a:prstGeom>
        </p:spPr>
        <p:txBody>
          <a:bodyPr vert="horz" wrap="square" lIns="0" tIns="505904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latin typeface="+mn-lt"/>
              </a:rPr>
              <a:t>The hard-liners are satisfied with the </a:t>
            </a:r>
            <a:r>
              <a:rPr dirty="0">
                <a:solidFill>
                  <a:srgbClr val="00B0F0"/>
                </a:solidFill>
                <a:latin typeface="+mn-lt"/>
              </a:rPr>
              <a:t>status quo</a:t>
            </a:r>
            <a:r>
              <a:rPr dirty="0">
                <a:latin typeface="+mn-lt"/>
              </a:rPr>
              <a:t>, but the soft-liners prefer to </a:t>
            </a:r>
            <a:r>
              <a:rPr dirty="0">
                <a:solidFill>
                  <a:srgbClr val="00B0F0"/>
                </a:solidFill>
                <a:latin typeface="+mn-lt"/>
              </a:rPr>
              <a:t>liberalize</a:t>
            </a:r>
            <a:r>
              <a:rPr dirty="0">
                <a:latin typeface="+mn-lt"/>
              </a:rPr>
              <a:t> and broaden the social base of the dictatorship.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42540"/>
            <a:ext cx="391287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The soft-liners must decide whether to stick with the status quo or liberalize.</a:t>
            </a:r>
            <a:endParaRPr sz="1100">
              <a:latin typeface="+mn-l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105015"/>
            <a:ext cx="192405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Transition Game without Payoffs</a:t>
            </a:r>
          </a:p>
        </p:txBody>
      </p:sp>
      <p:sp>
        <p:nvSpPr>
          <p:cNvPr id="3" name="object 3"/>
          <p:cNvSpPr/>
          <p:nvPr/>
        </p:nvSpPr>
        <p:spPr>
          <a:xfrm>
            <a:off x="1647094" y="603747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90">
                <a:moveTo>
                  <a:pt x="46526" y="23263"/>
                </a:moveTo>
                <a:lnTo>
                  <a:pt x="44698" y="14208"/>
                </a:lnTo>
                <a:lnTo>
                  <a:pt x="39712" y="6813"/>
                </a:lnTo>
                <a:lnTo>
                  <a:pt x="32318" y="1828"/>
                </a:lnTo>
                <a:lnTo>
                  <a:pt x="23263" y="0"/>
                </a:lnTo>
                <a:lnTo>
                  <a:pt x="14208" y="1828"/>
                </a:lnTo>
                <a:lnTo>
                  <a:pt x="6813" y="6813"/>
                </a:lnTo>
                <a:lnTo>
                  <a:pt x="1828" y="14208"/>
                </a:lnTo>
                <a:lnTo>
                  <a:pt x="0" y="23263"/>
                </a:lnTo>
                <a:lnTo>
                  <a:pt x="1828" y="32318"/>
                </a:lnTo>
                <a:lnTo>
                  <a:pt x="6813" y="39712"/>
                </a:lnTo>
                <a:lnTo>
                  <a:pt x="14208" y="44698"/>
                </a:lnTo>
                <a:lnTo>
                  <a:pt x="23263" y="46526"/>
                </a:lnTo>
                <a:lnTo>
                  <a:pt x="32318" y="44698"/>
                </a:lnTo>
                <a:lnTo>
                  <a:pt x="39712" y="39712"/>
                </a:lnTo>
                <a:lnTo>
                  <a:pt x="44698" y="32318"/>
                </a:lnTo>
                <a:lnTo>
                  <a:pt x="46526" y="23263"/>
                </a:lnTo>
                <a:close/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4426" y="475984"/>
            <a:ext cx="472440" cy="134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00" b="1" dirty="0">
                <a:latin typeface="Cambria"/>
                <a:cs typeface="Cambria"/>
              </a:rPr>
              <a:t>Soft-</a:t>
            </a:r>
            <a:r>
              <a:rPr sz="700" b="1" spc="-10" dirty="0">
                <a:latin typeface="Cambria"/>
                <a:cs typeface="Cambria"/>
              </a:rPr>
              <a:t>liners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281" y="1337642"/>
            <a:ext cx="521334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10" dirty="0">
                <a:latin typeface="Times New Roman"/>
                <a:cs typeface="Times New Roman"/>
              </a:rPr>
              <a:t>O1:</a:t>
            </a:r>
            <a:r>
              <a:rPr sz="600" spc="30" dirty="0">
                <a:latin typeface="Times New Roman"/>
                <a:cs typeface="Times New Roman"/>
              </a:rPr>
              <a:t> </a:t>
            </a:r>
            <a:r>
              <a:rPr sz="600" spc="10" dirty="0">
                <a:latin typeface="Times New Roman"/>
                <a:cs typeface="Times New Roman"/>
              </a:rPr>
              <a:t>Status</a:t>
            </a:r>
            <a:r>
              <a:rPr sz="600" spc="35" dirty="0">
                <a:latin typeface="Times New Roman"/>
                <a:cs typeface="Times New Roman"/>
              </a:rPr>
              <a:t> </a:t>
            </a:r>
            <a:r>
              <a:rPr sz="600" spc="25" dirty="0">
                <a:latin typeface="Times New Roman"/>
                <a:cs typeface="Times New Roman"/>
              </a:rPr>
              <a:t>quo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8165" y="645537"/>
            <a:ext cx="508634" cy="678180"/>
          </a:xfrm>
          <a:custGeom>
            <a:avLst/>
            <a:gdLst/>
            <a:ahLst/>
            <a:cxnLst/>
            <a:rect l="l" t="t" r="r" b="b"/>
            <a:pathLst>
              <a:path w="508635" h="678180">
                <a:moveTo>
                  <a:pt x="508297" y="0"/>
                </a:moveTo>
                <a:lnTo>
                  <a:pt x="0" y="677724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0164" y="882643"/>
            <a:ext cx="47180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dirty="0">
                <a:latin typeface="Times New Roman"/>
                <a:cs typeface="Times New Roman"/>
              </a:rPr>
              <a:t>Do</a:t>
            </a:r>
            <a:r>
              <a:rPr sz="600" i="1" spc="105" dirty="0">
                <a:latin typeface="Times New Roman"/>
                <a:cs typeface="Times New Roman"/>
              </a:rPr>
              <a:t> </a:t>
            </a:r>
            <a:r>
              <a:rPr sz="600" i="1" spc="65" dirty="0">
                <a:latin typeface="Times New Roman"/>
                <a:cs typeface="Times New Roman"/>
              </a:rPr>
              <a:t>Nothing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84253" y="645537"/>
            <a:ext cx="513080" cy="683895"/>
          </a:xfrm>
          <a:custGeom>
            <a:avLst/>
            <a:gdLst/>
            <a:ahLst/>
            <a:cxnLst/>
            <a:rect l="l" t="t" r="r" b="b"/>
            <a:pathLst>
              <a:path w="513080" h="683894">
                <a:moveTo>
                  <a:pt x="0" y="0"/>
                </a:moveTo>
                <a:lnTo>
                  <a:pt x="512611" y="683482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40135" y="885524"/>
            <a:ext cx="22479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40" dirty="0">
                <a:latin typeface="Times New Roman"/>
                <a:cs typeface="Times New Roman"/>
              </a:rPr>
              <a:t>Open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71760" y="1303937"/>
            <a:ext cx="50800" cy="50800"/>
            <a:chOff x="2171760" y="1303937"/>
            <a:chExt cx="50800" cy="50800"/>
          </a:xfrm>
        </p:grpSpPr>
        <p:sp>
          <p:nvSpPr>
            <p:cNvPr id="11" name="object 11"/>
            <p:cNvSpPr/>
            <p:nvPr/>
          </p:nvSpPr>
          <p:spPr>
            <a:xfrm>
              <a:off x="2173665" y="130584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90">
                  <a:moveTo>
                    <a:pt x="23263" y="0"/>
                  </a:moveTo>
                  <a:lnTo>
                    <a:pt x="14208" y="1828"/>
                  </a:lnTo>
                  <a:lnTo>
                    <a:pt x="6813" y="6813"/>
                  </a:lnTo>
                  <a:lnTo>
                    <a:pt x="1828" y="14208"/>
                  </a:lnTo>
                  <a:lnTo>
                    <a:pt x="0" y="23263"/>
                  </a:lnTo>
                  <a:lnTo>
                    <a:pt x="1828" y="32318"/>
                  </a:lnTo>
                  <a:lnTo>
                    <a:pt x="6813" y="39712"/>
                  </a:lnTo>
                  <a:lnTo>
                    <a:pt x="14208" y="44698"/>
                  </a:lnTo>
                  <a:lnTo>
                    <a:pt x="23263" y="46526"/>
                  </a:lnTo>
                  <a:lnTo>
                    <a:pt x="32318" y="44698"/>
                  </a:lnTo>
                  <a:lnTo>
                    <a:pt x="39712" y="39712"/>
                  </a:lnTo>
                  <a:lnTo>
                    <a:pt x="44698" y="32318"/>
                  </a:lnTo>
                  <a:lnTo>
                    <a:pt x="46526" y="23263"/>
                  </a:lnTo>
                  <a:lnTo>
                    <a:pt x="44698" y="14208"/>
                  </a:lnTo>
                  <a:lnTo>
                    <a:pt x="39712" y="6813"/>
                  </a:lnTo>
                  <a:lnTo>
                    <a:pt x="32318" y="1828"/>
                  </a:lnTo>
                  <a:lnTo>
                    <a:pt x="232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73665" y="130584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90">
                  <a:moveTo>
                    <a:pt x="46526" y="23263"/>
                  </a:moveTo>
                  <a:lnTo>
                    <a:pt x="44698" y="14208"/>
                  </a:lnTo>
                  <a:lnTo>
                    <a:pt x="39712" y="6813"/>
                  </a:lnTo>
                  <a:lnTo>
                    <a:pt x="32318" y="1828"/>
                  </a:lnTo>
                  <a:lnTo>
                    <a:pt x="23263" y="0"/>
                  </a:lnTo>
                  <a:lnTo>
                    <a:pt x="14208" y="1828"/>
                  </a:lnTo>
                  <a:lnTo>
                    <a:pt x="6813" y="6813"/>
                  </a:lnTo>
                  <a:lnTo>
                    <a:pt x="1828" y="14208"/>
                  </a:lnTo>
                  <a:lnTo>
                    <a:pt x="0" y="23263"/>
                  </a:lnTo>
                  <a:lnTo>
                    <a:pt x="1828" y="32318"/>
                  </a:lnTo>
                  <a:lnTo>
                    <a:pt x="6813" y="39712"/>
                  </a:lnTo>
                  <a:lnTo>
                    <a:pt x="14208" y="44698"/>
                  </a:lnTo>
                  <a:lnTo>
                    <a:pt x="23263" y="46526"/>
                  </a:lnTo>
                  <a:lnTo>
                    <a:pt x="32318" y="44698"/>
                  </a:lnTo>
                  <a:lnTo>
                    <a:pt x="39712" y="39712"/>
                  </a:lnTo>
                  <a:lnTo>
                    <a:pt x="44698" y="32318"/>
                  </a:lnTo>
                  <a:lnTo>
                    <a:pt x="46526" y="23263"/>
                  </a:lnTo>
                  <a:close/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22886" y="1166713"/>
            <a:ext cx="501650" cy="134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00" b="1" spc="-10" dirty="0">
                <a:latin typeface="Cambria"/>
                <a:cs typeface="Cambria"/>
              </a:rPr>
              <a:t>Opposition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6091" y="2039812"/>
            <a:ext cx="96901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Times New Roman"/>
                <a:cs typeface="Times New Roman"/>
              </a:rPr>
              <a:t>O2:</a:t>
            </a:r>
            <a:r>
              <a:rPr sz="600" spc="165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Broadened</a:t>
            </a:r>
            <a:r>
              <a:rPr sz="600" spc="165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dictatorship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4800" y="1347633"/>
            <a:ext cx="508634" cy="678180"/>
          </a:xfrm>
          <a:custGeom>
            <a:avLst/>
            <a:gdLst/>
            <a:ahLst/>
            <a:cxnLst/>
            <a:rect l="l" t="t" r="r" b="b"/>
            <a:pathLst>
              <a:path w="508635" h="678180">
                <a:moveTo>
                  <a:pt x="508235" y="0"/>
                </a:moveTo>
                <a:lnTo>
                  <a:pt x="0" y="677808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82711" y="1584772"/>
            <a:ext cx="23431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45" dirty="0">
                <a:latin typeface="Times New Roman"/>
                <a:cs typeface="Times New Roman"/>
              </a:rPr>
              <a:t>Enter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10824" y="1347631"/>
            <a:ext cx="513080" cy="683895"/>
          </a:xfrm>
          <a:custGeom>
            <a:avLst/>
            <a:gdLst/>
            <a:ahLst/>
            <a:cxnLst/>
            <a:rect l="l" t="t" r="r" b="b"/>
            <a:pathLst>
              <a:path w="513080" h="683894">
                <a:moveTo>
                  <a:pt x="0" y="0"/>
                </a:moveTo>
                <a:lnTo>
                  <a:pt x="512676" y="683567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66730" y="1587653"/>
            <a:ext cx="38481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dirty="0">
                <a:latin typeface="Times New Roman"/>
                <a:cs typeface="Times New Roman"/>
              </a:rPr>
              <a:t>Or</a:t>
            </a:r>
            <a:r>
              <a:rPr sz="600" i="1" spc="-40" dirty="0">
                <a:latin typeface="Times New Roman"/>
                <a:cs typeface="Times New Roman"/>
              </a:rPr>
              <a:t> </a:t>
            </a:r>
            <a:r>
              <a:rPr sz="600" i="1" spc="-10" dirty="0">
                <a:latin typeface="Times New Roman"/>
                <a:cs typeface="Times New Roman"/>
              </a:rPr>
              <a:t>g</a:t>
            </a:r>
            <a:r>
              <a:rPr sz="600" i="1" spc="-45" dirty="0">
                <a:latin typeface="Times New Roman"/>
                <a:cs typeface="Times New Roman"/>
              </a:rPr>
              <a:t> </a:t>
            </a:r>
            <a:r>
              <a:rPr sz="600" i="1" spc="45" dirty="0">
                <a:latin typeface="Times New Roman"/>
                <a:cs typeface="Times New Roman"/>
              </a:rPr>
              <a:t>anize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98460" y="2006202"/>
            <a:ext cx="50800" cy="50800"/>
            <a:chOff x="2698460" y="2006202"/>
            <a:chExt cx="50800" cy="50800"/>
          </a:xfrm>
        </p:grpSpPr>
        <p:sp>
          <p:nvSpPr>
            <p:cNvPr id="20" name="object 20"/>
            <p:cNvSpPr/>
            <p:nvPr/>
          </p:nvSpPr>
          <p:spPr>
            <a:xfrm>
              <a:off x="2700365" y="2008107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23263" y="0"/>
                  </a:moveTo>
                  <a:lnTo>
                    <a:pt x="14208" y="1828"/>
                  </a:lnTo>
                  <a:lnTo>
                    <a:pt x="6813" y="6813"/>
                  </a:lnTo>
                  <a:lnTo>
                    <a:pt x="1828" y="14208"/>
                  </a:lnTo>
                  <a:lnTo>
                    <a:pt x="0" y="23263"/>
                  </a:lnTo>
                  <a:lnTo>
                    <a:pt x="1828" y="32318"/>
                  </a:lnTo>
                  <a:lnTo>
                    <a:pt x="6813" y="39712"/>
                  </a:lnTo>
                  <a:lnTo>
                    <a:pt x="14208" y="44698"/>
                  </a:lnTo>
                  <a:lnTo>
                    <a:pt x="23263" y="46526"/>
                  </a:lnTo>
                  <a:lnTo>
                    <a:pt x="32318" y="44698"/>
                  </a:lnTo>
                  <a:lnTo>
                    <a:pt x="39712" y="39712"/>
                  </a:lnTo>
                  <a:lnTo>
                    <a:pt x="44698" y="32318"/>
                  </a:lnTo>
                  <a:lnTo>
                    <a:pt x="46526" y="23263"/>
                  </a:lnTo>
                  <a:lnTo>
                    <a:pt x="44698" y="14208"/>
                  </a:lnTo>
                  <a:lnTo>
                    <a:pt x="39712" y="6813"/>
                  </a:lnTo>
                  <a:lnTo>
                    <a:pt x="32318" y="1828"/>
                  </a:lnTo>
                  <a:lnTo>
                    <a:pt x="232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00365" y="2008107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46526" y="23263"/>
                  </a:moveTo>
                  <a:lnTo>
                    <a:pt x="44698" y="14208"/>
                  </a:lnTo>
                  <a:lnTo>
                    <a:pt x="39712" y="6813"/>
                  </a:lnTo>
                  <a:lnTo>
                    <a:pt x="32318" y="1828"/>
                  </a:lnTo>
                  <a:lnTo>
                    <a:pt x="23263" y="0"/>
                  </a:lnTo>
                  <a:lnTo>
                    <a:pt x="14208" y="1828"/>
                  </a:lnTo>
                  <a:lnTo>
                    <a:pt x="6813" y="6813"/>
                  </a:lnTo>
                  <a:lnTo>
                    <a:pt x="1828" y="14208"/>
                  </a:lnTo>
                  <a:lnTo>
                    <a:pt x="0" y="23263"/>
                  </a:lnTo>
                  <a:lnTo>
                    <a:pt x="1828" y="32318"/>
                  </a:lnTo>
                  <a:lnTo>
                    <a:pt x="6813" y="39712"/>
                  </a:lnTo>
                  <a:lnTo>
                    <a:pt x="14208" y="44698"/>
                  </a:lnTo>
                  <a:lnTo>
                    <a:pt x="23263" y="46526"/>
                  </a:lnTo>
                  <a:lnTo>
                    <a:pt x="32318" y="44698"/>
                  </a:lnTo>
                  <a:lnTo>
                    <a:pt x="39712" y="39712"/>
                  </a:lnTo>
                  <a:lnTo>
                    <a:pt x="44698" y="32318"/>
                  </a:lnTo>
                  <a:lnTo>
                    <a:pt x="46526" y="23263"/>
                  </a:lnTo>
                  <a:close/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749645" y="1887308"/>
            <a:ext cx="472440" cy="134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00" b="1" dirty="0">
                <a:latin typeface="Cambria"/>
                <a:cs typeface="Cambria"/>
              </a:rPr>
              <a:t>Soft-</a:t>
            </a:r>
            <a:r>
              <a:rPr sz="700" b="1" spc="-10" dirty="0">
                <a:latin typeface="Cambria"/>
                <a:cs typeface="Cambria"/>
              </a:rPr>
              <a:t>liners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73335" y="2734262"/>
            <a:ext cx="848360" cy="32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900"/>
              </a:lnSpc>
              <a:spcBef>
                <a:spcPts val="100"/>
              </a:spcBef>
            </a:pPr>
            <a:r>
              <a:rPr sz="600" spc="10" dirty="0">
                <a:latin typeface="Times New Roman"/>
                <a:cs typeface="Times New Roman"/>
              </a:rPr>
              <a:t>O3:</a:t>
            </a:r>
            <a:r>
              <a:rPr sz="600" spc="20" dirty="0">
                <a:latin typeface="Times New Roman"/>
                <a:cs typeface="Times New Roman"/>
              </a:rPr>
              <a:t> </a:t>
            </a:r>
            <a:r>
              <a:rPr sz="600" spc="10" dirty="0">
                <a:latin typeface="Times New Roman"/>
                <a:cs typeface="Times New Roman"/>
              </a:rPr>
              <a:t>Narrow</a:t>
            </a:r>
            <a:r>
              <a:rPr sz="600" spc="20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dictatorship</a:t>
            </a:r>
            <a:r>
              <a:rPr sz="600" spc="500" dirty="0">
                <a:latin typeface="Times New Roman"/>
                <a:cs typeface="Times New Roman"/>
              </a:rPr>
              <a:t> </a:t>
            </a:r>
            <a:r>
              <a:rPr sz="600" spc="-25" dirty="0">
                <a:latin typeface="Times New Roman"/>
                <a:cs typeface="Times New Roman"/>
              </a:rPr>
              <a:t>or</a:t>
            </a:r>
            <a:endParaRPr sz="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600" dirty="0">
                <a:latin typeface="Times New Roman"/>
                <a:cs typeface="Times New Roman"/>
              </a:rPr>
              <a:t>O4:</a:t>
            </a:r>
            <a:r>
              <a:rPr sz="600" spc="5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Insurgency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01564" y="2049900"/>
            <a:ext cx="508634" cy="678180"/>
          </a:xfrm>
          <a:custGeom>
            <a:avLst/>
            <a:gdLst/>
            <a:ahLst/>
            <a:cxnLst/>
            <a:rect l="l" t="t" r="r" b="b"/>
            <a:pathLst>
              <a:path w="508635" h="678180">
                <a:moveTo>
                  <a:pt x="508173" y="0"/>
                </a:moveTo>
                <a:lnTo>
                  <a:pt x="0" y="677892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33030" y="2287074"/>
            <a:ext cx="31686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40" dirty="0">
                <a:latin typeface="Times New Roman"/>
                <a:cs typeface="Times New Roman"/>
              </a:rPr>
              <a:t>Repress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93232" y="2742156"/>
            <a:ext cx="91440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Times New Roman"/>
                <a:cs typeface="Times New Roman"/>
              </a:rPr>
              <a:t>O5:</a:t>
            </a:r>
            <a:r>
              <a:rPr sz="600" spc="17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Democratic</a:t>
            </a:r>
            <a:r>
              <a:rPr sz="600" spc="170" dirty="0">
                <a:latin typeface="Times New Roman"/>
                <a:cs typeface="Times New Roman"/>
              </a:rPr>
              <a:t> </a:t>
            </a:r>
            <a:r>
              <a:rPr sz="600" spc="-10" dirty="0">
                <a:latin typeface="Times New Roman"/>
                <a:cs typeface="Times New Roman"/>
              </a:rPr>
              <a:t>transition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37523" y="2049897"/>
            <a:ext cx="508634" cy="678180"/>
          </a:xfrm>
          <a:custGeom>
            <a:avLst/>
            <a:gdLst/>
            <a:ahLst/>
            <a:cxnLst/>
            <a:rect l="l" t="t" r="r" b="b"/>
            <a:pathLst>
              <a:path w="508635" h="678180">
                <a:moveTo>
                  <a:pt x="0" y="0"/>
                </a:moveTo>
                <a:lnTo>
                  <a:pt x="508425" y="677896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92945" y="2287074"/>
            <a:ext cx="52006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i="1" spc="55" dirty="0">
                <a:latin typeface="Times New Roman"/>
                <a:cs typeface="Times New Roman"/>
              </a:rPr>
              <a:t>Democr</a:t>
            </a:r>
            <a:r>
              <a:rPr sz="600" i="1" spc="-60" dirty="0">
                <a:latin typeface="Times New Roman"/>
                <a:cs typeface="Times New Roman"/>
              </a:rPr>
              <a:t> </a:t>
            </a:r>
            <a:r>
              <a:rPr sz="600" i="1" spc="60" dirty="0">
                <a:latin typeface="Times New Roman"/>
                <a:cs typeface="Times New Roman"/>
              </a:rPr>
              <a:t>atize</a:t>
            </a:r>
            <a:endParaRPr sz="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633601"/>
            <a:ext cx="297688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Turning Outcomes into Payoffs in Transition Game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5539" y="1176329"/>
          <a:ext cx="4081779" cy="1229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8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Soft-liners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Opposition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Status</a:t>
                      </a:r>
                      <a:r>
                        <a:rPr sz="650" spc="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quo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O2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Broadened</a:t>
                      </a:r>
                      <a:r>
                        <a:rPr sz="65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dictatorship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O3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Narrow</a:t>
                      </a:r>
                      <a:r>
                        <a:rPr sz="65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dictatorship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O4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Insurgency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Democratic</a:t>
                      </a:r>
                      <a:r>
                        <a:rPr sz="650" spc="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65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transition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5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650">
                        <a:latin typeface="Trebuchet MS"/>
                        <a:cs typeface="Trebuchet MS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156755"/>
            <a:ext cx="173355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Transition Game with Payoffs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8112" y="526364"/>
            <a:ext cx="56197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latin typeface="Times New Roman"/>
                <a:cs typeface="Times New Roman"/>
              </a:rPr>
              <a:t>(a)</a:t>
            </a:r>
            <a:r>
              <a:rPr sz="450" spc="50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Weak</a:t>
            </a:r>
            <a:r>
              <a:rPr sz="450" spc="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Opposition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633" y="88908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5789" y="17894"/>
                </a:moveTo>
                <a:lnTo>
                  <a:pt x="35789" y="8011"/>
                </a:lnTo>
                <a:lnTo>
                  <a:pt x="27777" y="0"/>
                </a:lnTo>
                <a:lnTo>
                  <a:pt x="17894" y="0"/>
                </a:lnTo>
                <a:lnTo>
                  <a:pt x="8011" y="0"/>
                </a:lnTo>
                <a:lnTo>
                  <a:pt x="0" y="8011"/>
                </a:lnTo>
                <a:lnTo>
                  <a:pt x="0" y="17894"/>
                </a:lnTo>
                <a:lnTo>
                  <a:pt x="0" y="27777"/>
                </a:lnTo>
                <a:lnTo>
                  <a:pt x="8011" y="35789"/>
                </a:lnTo>
                <a:lnTo>
                  <a:pt x="17894" y="35789"/>
                </a:lnTo>
                <a:lnTo>
                  <a:pt x="27777" y="35789"/>
                </a:lnTo>
                <a:lnTo>
                  <a:pt x="35789" y="27777"/>
                </a:lnTo>
                <a:lnTo>
                  <a:pt x="35789" y="1789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0111" y="785094"/>
            <a:ext cx="36893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latin typeface="Cambria"/>
                <a:cs typeface="Cambria"/>
              </a:rPr>
              <a:t>Soft-</a:t>
            </a:r>
            <a:r>
              <a:rPr sz="550" b="1" spc="-10" dirty="0">
                <a:latin typeface="Cambria"/>
                <a:cs typeface="Cambria"/>
              </a:rPr>
              <a:t>liners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486" y="1447715"/>
            <a:ext cx="303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" marR="5080" indent="-86995">
              <a:lnSpc>
                <a:spcPct val="110700"/>
              </a:lnSpc>
              <a:spcBef>
                <a:spcPts val="95"/>
              </a:spcBef>
            </a:pPr>
            <a:r>
              <a:rPr sz="450" spc="10" dirty="0">
                <a:latin typeface="Times New Roman"/>
                <a:cs typeface="Times New Roman"/>
              </a:rPr>
              <a:t>Status</a:t>
            </a:r>
            <a:r>
              <a:rPr sz="450" spc="85" dirty="0">
                <a:latin typeface="Times New Roman"/>
                <a:cs typeface="Times New Roman"/>
              </a:rPr>
              <a:t> </a:t>
            </a:r>
            <a:r>
              <a:rPr sz="450" spc="-25" dirty="0">
                <a:latin typeface="Times New Roman"/>
                <a:cs typeface="Times New Roman"/>
              </a:rPr>
              <a:t>quo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(4,3)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3079" y="921231"/>
            <a:ext cx="391160" cy="521334"/>
          </a:xfrm>
          <a:custGeom>
            <a:avLst/>
            <a:gdLst/>
            <a:ahLst/>
            <a:cxnLst/>
            <a:rect l="l" t="t" r="r" b="b"/>
            <a:pathLst>
              <a:path w="391159" h="521334">
                <a:moveTo>
                  <a:pt x="390760" y="0"/>
                </a:moveTo>
                <a:lnTo>
                  <a:pt x="0" y="5210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858" y="1096708"/>
            <a:ext cx="36893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dirty="0">
                <a:latin typeface="Times New Roman"/>
                <a:cs typeface="Times New Roman"/>
              </a:rPr>
              <a:t>Do</a:t>
            </a:r>
            <a:r>
              <a:rPr sz="450" i="1" spc="100" dirty="0">
                <a:latin typeface="Times New Roman"/>
                <a:cs typeface="Times New Roman"/>
              </a:rPr>
              <a:t> </a:t>
            </a:r>
            <a:r>
              <a:rPr sz="450" i="1" spc="50" dirty="0">
                <a:latin typeface="Times New Roman"/>
                <a:cs typeface="Times New Roman"/>
              </a:rPr>
              <a:t>Nothing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5217" y="921231"/>
            <a:ext cx="394335" cy="525780"/>
          </a:xfrm>
          <a:custGeom>
            <a:avLst/>
            <a:gdLst/>
            <a:ahLst/>
            <a:cxnLst/>
            <a:rect l="l" t="t" r="r" b="b"/>
            <a:pathLst>
              <a:path w="394334" h="525780">
                <a:moveTo>
                  <a:pt x="0" y="0"/>
                </a:moveTo>
                <a:lnTo>
                  <a:pt x="394316" y="525755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7386" y="1093597"/>
            <a:ext cx="1790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30" dirty="0">
                <a:latin typeface="Times New Roman"/>
                <a:cs typeface="Times New Roman"/>
              </a:rPr>
              <a:t>Open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90418" y="1427888"/>
            <a:ext cx="38735" cy="38735"/>
            <a:chOff x="1190418" y="1427888"/>
            <a:chExt cx="38735" cy="38735"/>
          </a:xfrm>
        </p:grpSpPr>
        <p:sp>
          <p:nvSpPr>
            <p:cNvPr id="12" name="object 12"/>
            <p:cNvSpPr/>
            <p:nvPr/>
          </p:nvSpPr>
          <p:spPr>
            <a:xfrm>
              <a:off x="1191688" y="142915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1688" y="142915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29407" y="1316418"/>
            <a:ext cx="39179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10" dirty="0">
                <a:latin typeface="Cambria"/>
                <a:cs typeface="Cambria"/>
              </a:rPr>
              <a:t>Opposition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964" y="1987846"/>
            <a:ext cx="6477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5080" indent="-252095">
              <a:lnSpc>
                <a:spcPct val="110700"/>
              </a:lnSpc>
              <a:spcBef>
                <a:spcPts val="95"/>
              </a:spcBef>
            </a:pPr>
            <a:r>
              <a:rPr sz="450" spc="30" dirty="0">
                <a:latin typeface="Times New Roman"/>
                <a:cs typeface="Times New Roman"/>
              </a:rPr>
              <a:t>Broadened</a:t>
            </a:r>
            <a:r>
              <a:rPr sz="450" spc="2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dictatorship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(5,4)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8182" y="1461305"/>
            <a:ext cx="391160" cy="521334"/>
          </a:xfrm>
          <a:custGeom>
            <a:avLst/>
            <a:gdLst/>
            <a:ahLst/>
            <a:cxnLst/>
            <a:rect l="l" t="t" r="r" b="b"/>
            <a:pathLst>
              <a:path w="391159" h="521335">
                <a:moveTo>
                  <a:pt x="390713" y="0"/>
                </a:moveTo>
                <a:lnTo>
                  <a:pt x="0" y="521074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02947" y="1631321"/>
            <a:ext cx="18605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-10" dirty="0">
                <a:latin typeface="Times New Roman"/>
                <a:cs typeface="Times New Roman"/>
              </a:rPr>
              <a:t>Enter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0271" y="1461304"/>
            <a:ext cx="394970" cy="526415"/>
          </a:xfrm>
          <a:custGeom>
            <a:avLst/>
            <a:gdLst/>
            <a:ahLst/>
            <a:cxnLst/>
            <a:rect l="l" t="t" r="r" b="b"/>
            <a:pathLst>
              <a:path w="394969" h="526414">
                <a:moveTo>
                  <a:pt x="0" y="0"/>
                </a:moveTo>
                <a:lnTo>
                  <a:pt x="394366" y="5258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16979" y="1639176"/>
            <a:ext cx="30162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dirty="0">
                <a:latin typeface="Times New Roman"/>
                <a:cs typeface="Times New Roman"/>
              </a:rPr>
              <a:t>Or</a:t>
            </a:r>
            <a:r>
              <a:rPr sz="450" i="1" spc="-1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g</a:t>
            </a:r>
            <a:r>
              <a:rPr sz="450" i="1" spc="-20" dirty="0">
                <a:latin typeface="Times New Roman"/>
                <a:cs typeface="Times New Roman"/>
              </a:rPr>
              <a:t> </a:t>
            </a:r>
            <a:r>
              <a:rPr sz="450" i="1" spc="45" dirty="0">
                <a:latin typeface="Times New Roman"/>
                <a:cs typeface="Times New Roman"/>
              </a:rPr>
              <a:t>anize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95571" y="1968092"/>
            <a:ext cx="38735" cy="38735"/>
            <a:chOff x="1595571" y="1968092"/>
            <a:chExt cx="38735" cy="38735"/>
          </a:xfrm>
        </p:grpSpPr>
        <p:sp>
          <p:nvSpPr>
            <p:cNvPr id="21" name="object 21"/>
            <p:cNvSpPr/>
            <p:nvPr/>
          </p:nvSpPr>
          <p:spPr>
            <a:xfrm>
              <a:off x="1596841" y="196936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96841" y="196936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34600" y="1870728"/>
            <a:ext cx="36893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latin typeface="Cambria"/>
                <a:cs typeface="Cambria"/>
              </a:rPr>
              <a:t>Soft-</a:t>
            </a:r>
            <a:r>
              <a:rPr sz="550" b="1" spc="-10" dirty="0">
                <a:latin typeface="Cambria"/>
                <a:cs typeface="Cambria"/>
              </a:rPr>
              <a:t>liners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2690" y="2528110"/>
            <a:ext cx="554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804" marR="5080" indent="-205740">
              <a:lnSpc>
                <a:spcPct val="110700"/>
              </a:lnSpc>
              <a:spcBef>
                <a:spcPts val="95"/>
              </a:spcBef>
            </a:pPr>
            <a:r>
              <a:rPr sz="450" spc="10" dirty="0">
                <a:latin typeface="Times New Roman"/>
                <a:cs typeface="Times New Roman"/>
              </a:rPr>
              <a:t>Narrow</a:t>
            </a:r>
            <a:r>
              <a:rPr sz="450" spc="8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dictatorship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(3,1)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3385" y="2001511"/>
            <a:ext cx="391160" cy="521334"/>
          </a:xfrm>
          <a:custGeom>
            <a:avLst/>
            <a:gdLst/>
            <a:ahLst/>
            <a:cxnLst/>
            <a:rect l="l" t="t" r="r" b="b"/>
            <a:pathLst>
              <a:path w="391159" h="521335">
                <a:moveTo>
                  <a:pt x="390666" y="0"/>
                </a:moveTo>
                <a:lnTo>
                  <a:pt x="0" y="521139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49352" y="2171554"/>
            <a:ext cx="24955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35" dirty="0">
                <a:latin typeface="Times New Roman"/>
                <a:cs typeface="Times New Roman"/>
              </a:rPr>
              <a:t>Repress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10679" y="2528110"/>
            <a:ext cx="6057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554" marR="5080" indent="-237490">
              <a:lnSpc>
                <a:spcPct val="110700"/>
              </a:lnSpc>
              <a:spcBef>
                <a:spcPts val="95"/>
              </a:spcBef>
            </a:pPr>
            <a:r>
              <a:rPr sz="450" spc="30" dirty="0">
                <a:latin typeface="Times New Roman"/>
                <a:cs typeface="Times New Roman"/>
              </a:rPr>
              <a:t>Democratic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transition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(2,5)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25425" y="2001508"/>
            <a:ext cx="391160" cy="521334"/>
          </a:xfrm>
          <a:custGeom>
            <a:avLst/>
            <a:gdLst/>
            <a:ahLst/>
            <a:cxnLst/>
            <a:rect l="l" t="t" r="r" b="b"/>
            <a:pathLst>
              <a:path w="391160" h="521335">
                <a:moveTo>
                  <a:pt x="0" y="0"/>
                </a:moveTo>
                <a:lnTo>
                  <a:pt x="390859" y="5211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21639" y="2177034"/>
            <a:ext cx="40576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45" dirty="0">
                <a:latin typeface="Times New Roman"/>
                <a:cs typeface="Times New Roman"/>
              </a:rPr>
              <a:t>Democratize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5614" y="2896933"/>
            <a:ext cx="1387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0" marR="5080" indent="-591185">
              <a:lnSpc>
                <a:spcPct val="110700"/>
              </a:lnSpc>
              <a:spcBef>
                <a:spcPts val="95"/>
              </a:spcBef>
            </a:pPr>
            <a:r>
              <a:rPr sz="450" spc="30" dirty="0">
                <a:latin typeface="Times New Roman"/>
                <a:cs typeface="Times New Roman"/>
              </a:rPr>
              <a:t>The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30" dirty="0">
                <a:latin typeface="Times New Roman"/>
                <a:cs typeface="Times New Roman"/>
              </a:rPr>
              <a:t>subgame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30" dirty="0">
                <a:latin typeface="Times New Roman"/>
                <a:cs typeface="Times New Roman"/>
              </a:rPr>
              <a:t>perfect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30" dirty="0">
                <a:latin typeface="Times New Roman"/>
                <a:cs typeface="Times New Roman"/>
              </a:rPr>
              <a:t>equilibrium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20" dirty="0">
                <a:latin typeface="Times New Roman"/>
                <a:cs typeface="Times New Roman"/>
              </a:rPr>
              <a:t>is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spc="30" dirty="0">
                <a:latin typeface="Times New Roman"/>
                <a:cs typeface="Times New Roman"/>
              </a:rPr>
              <a:t>(Open,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Repress;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Enter).</a:t>
            </a:r>
            <a:endParaRPr sz="45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877" y="522230"/>
            <a:ext cx="59690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10" dirty="0">
                <a:latin typeface="Times New Roman"/>
                <a:cs typeface="Times New Roman"/>
              </a:rPr>
              <a:t>(b)</a:t>
            </a:r>
            <a:r>
              <a:rPr sz="450" spc="45" dirty="0">
                <a:latin typeface="Times New Roman"/>
                <a:cs typeface="Times New Roman"/>
              </a:rPr>
              <a:t> </a:t>
            </a:r>
            <a:r>
              <a:rPr sz="450" spc="10" dirty="0">
                <a:latin typeface="Times New Roman"/>
                <a:cs typeface="Times New Roman"/>
              </a:rPr>
              <a:t>Strong</a:t>
            </a:r>
            <a:r>
              <a:rPr sz="450" spc="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Opposition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20284" y="8862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5789" y="17894"/>
                </a:moveTo>
                <a:lnTo>
                  <a:pt x="35789" y="8011"/>
                </a:lnTo>
                <a:lnTo>
                  <a:pt x="27777" y="0"/>
                </a:lnTo>
                <a:lnTo>
                  <a:pt x="17894" y="0"/>
                </a:lnTo>
                <a:lnTo>
                  <a:pt x="8011" y="0"/>
                </a:lnTo>
                <a:lnTo>
                  <a:pt x="0" y="8011"/>
                </a:lnTo>
                <a:lnTo>
                  <a:pt x="0" y="17894"/>
                </a:lnTo>
                <a:lnTo>
                  <a:pt x="0" y="27777"/>
                </a:lnTo>
                <a:lnTo>
                  <a:pt x="8011" y="35789"/>
                </a:lnTo>
                <a:lnTo>
                  <a:pt x="17894" y="35789"/>
                </a:lnTo>
                <a:lnTo>
                  <a:pt x="27777" y="35789"/>
                </a:lnTo>
                <a:lnTo>
                  <a:pt x="35789" y="27777"/>
                </a:lnTo>
                <a:lnTo>
                  <a:pt x="35789" y="1789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853756" y="782262"/>
            <a:ext cx="36893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latin typeface="Cambria"/>
                <a:cs typeface="Cambria"/>
              </a:rPr>
              <a:t>Soft-</a:t>
            </a:r>
            <a:r>
              <a:rPr sz="550" b="1" spc="-10" dirty="0">
                <a:latin typeface="Cambria"/>
                <a:cs typeface="Cambria"/>
              </a:rPr>
              <a:t>liners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75130" y="1444883"/>
            <a:ext cx="303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" marR="5080" indent="-86995">
              <a:lnSpc>
                <a:spcPct val="110700"/>
              </a:lnSpc>
              <a:spcBef>
                <a:spcPts val="95"/>
              </a:spcBef>
            </a:pPr>
            <a:r>
              <a:rPr sz="450" spc="10" dirty="0">
                <a:latin typeface="Times New Roman"/>
                <a:cs typeface="Times New Roman"/>
              </a:rPr>
              <a:t>Status</a:t>
            </a:r>
            <a:r>
              <a:rPr sz="450" spc="85" dirty="0">
                <a:latin typeface="Times New Roman"/>
                <a:cs typeface="Times New Roman"/>
              </a:rPr>
              <a:t> </a:t>
            </a:r>
            <a:r>
              <a:rPr sz="450" spc="-25" dirty="0">
                <a:latin typeface="Times New Roman"/>
                <a:cs typeface="Times New Roman"/>
              </a:rPr>
              <a:t>quo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(4,3)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36729" y="918399"/>
            <a:ext cx="391160" cy="521334"/>
          </a:xfrm>
          <a:custGeom>
            <a:avLst/>
            <a:gdLst/>
            <a:ahLst/>
            <a:cxnLst/>
            <a:rect l="l" t="t" r="r" b="b"/>
            <a:pathLst>
              <a:path w="391160" h="521334">
                <a:moveTo>
                  <a:pt x="390760" y="0"/>
                </a:moveTo>
                <a:lnTo>
                  <a:pt x="0" y="521010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450023" y="1088390"/>
            <a:ext cx="36893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dirty="0">
                <a:latin typeface="Times New Roman"/>
                <a:cs typeface="Times New Roman"/>
              </a:rPr>
              <a:t>Do</a:t>
            </a:r>
            <a:r>
              <a:rPr sz="450" i="1" spc="100" dirty="0">
                <a:latin typeface="Times New Roman"/>
                <a:cs typeface="Times New Roman"/>
              </a:rPr>
              <a:t> </a:t>
            </a:r>
            <a:r>
              <a:rPr sz="450" i="1" spc="50" dirty="0">
                <a:latin typeface="Times New Roman"/>
                <a:cs typeface="Times New Roman"/>
              </a:rPr>
              <a:t>Nothing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48867" y="918399"/>
            <a:ext cx="394335" cy="525780"/>
          </a:xfrm>
          <a:custGeom>
            <a:avLst/>
            <a:gdLst/>
            <a:ahLst/>
            <a:cxnLst/>
            <a:rect l="l" t="t" r="r" b="b"/>
            <a:pathLst>
              <a:path w="394335" h="525780">
                <a:moveTo>
                  <a:pt x="0" y="0"/>
                </a:moveTo>
                <a:lnTo>
                  <a:pt x="394316" y="5257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245551" y="1096251"/>
            <a:ext cx="1790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30" dirty="0">
                <a:latin typeface="Times New Roman"/>
                <a:cs typeface="Times New Roman"/>
              </a:rPr>
              <a:t>Open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424068" y="1425056"/>
            <a:ext cx="38735" cy="38735"/>
            <a:chOff x="3424068" y="1425056"/>
            <a:chExt cx="38735" cy="38735"/>
          </a:xfrm>
        </p:grpSpPr>
        <p:sp>
          <p:nvSpPr>
            <p:cNvPr id="40" name="object 40"/>
            <p:cNvSpPr/>
            <p:nvPr/>
          </p:nvSpPr>
          <p:spPr>
            <a:xfrm>
              <a:off x="3425338" y="142632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25338" y="142632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463051" y="1313592"/>
            <a:ext cx="39179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10" dirty="0">
                <a:latin typeface="Cambria"/>
                <a:cs typeface="Cambria"/>
              </a:rPr>
              <a:t>Opposition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14608" y="1985014"/>
            <a:ext cx="6477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5080" indent="-252095">
              <a:lnSpc>
                <a:spcPct val="110700"/>
              </a:lnSpc>
              <a:spcBef>
                <a:spcPts val="95"/>
              </a:spcBef>
            </a:pPr>
            <a:r>
              <a:rPr sz="450" spc="30" dirty="0">
                <a:latin typeface="Times New Roman"/>
                <a:cs typeface="Times New Roman"/>
              </a:rPr>
              <a:t>Broadened</a:t>
            </a:r>
            <a:r>
              <a:rPr sz="450" spc="2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dictatorship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(5,4)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41833" y="1458473"/>
            <a:ext cx="391160" cy="521334"/>
          </a:xfrm>
          <a:custGeom>
            <a:avLst/>
            <a:gdLst/>
            <a:ahLst/>
            <a:cxnLst/>
            <a:rect l="l" t="t" r="r" b="b"/>
            <a:pathLst>
              <a:path w="391160" h="521335">
                <a:moveTo>
                  <a:pt x="390713" y="0"/>
                </a:moveTo>
                <a:lnTo>
                  <a:pt x="0" y="5210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042084" y="1633975"/>
            <a:ext cx="18605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-10" dirty="0">
                <a:latin typeface="Times New Roman"/>
                <a:cs typeface="Times New Roman"/>
              </a:rPr>
              <a:t>Enter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53922" y="1458472"/>
            <a:ext cx="394970" cy="526415"/>
          </a:xfrm>
          <a:custGeom>
            <a:avLst/>
            <a:gdLst/>
            <a:ahLst/>
            <a:cxnLst/>
            <a:rect l="l" t="t" r="r" b="b"/>
            <a:pathLst>
              <a:path w="394970" h="526414">
                <a:moveTo>
                  <a:pt x="0" y="0"/>
                </a:moveTo>
                <a:lnTo>
                  <a:pt x="394366" y="525821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656110" y="1630864"/>
            <a:ext cx="30162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dirty="0">
                <a:latin typeface="Times New Roman"/>
                <a:cs typeface="Times New Roman"/>
              </a:rPr>
              <a:t>Or</a:t>
            </a:r>
            <a:r>
              <a:rPr sz="450" i="1" spc="-1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g</a:t>
            </a:r>
            <a:r>
              <a:rPr sz="450" i="1" spc="-20" dirty="0">
                <a:latin typeface="Times New Roman"/>
                <a:cs typeface="Times New Roman"/>
              </a:rPr>
              <a:t> </a:t>
            </a:r>
            <a:r>
              <a:rPr sz="450" i="1" spc="45" dirty="0">
                <a:latin typeface="Times New Roman"/>
                <a:cs typeface="Times New Roman"/>
              </a:rPr>
              <a:t>anize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829222" y="1965260"/>
            <a:ext cx="38735" cy="38735"/>
            <a:chOff x="3829222" y="1965260"/>
            <a:chExt cx="38735" cy="38735"/>
          </a:xfrm>
        </p:grpSpPr>
        <p:sp>
          <p:nvSpPr>
            <p:cNvPr id="49" name="object 49"/>
            <p:cNvSpPr/>
            <p:nvPr/>
          </p:nvSpPr>
          <p:spPr>
            <a:xfrm>
              <a:off x="3830492" y="196653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30492" y="196653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868251" y="1867896"/>
            <a:ext cx="36893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latin typeface="Cambria"/>
                <a:cs typeface="Cambria"/>
              </a:rPr>
              <a:t>Soft-</a:t>
            </a:r>
            <a:r>
              <a:rPr sz="550" b="1" spc="-10" dirty="0">
                <a:latin typeface="Cambria"/>
                <a:cs typeface="Cambria"/>
              </a:rPr>
              <a:t>liners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84451" y="2525278"/>
            <a:ext cx="3181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695" marR="5080" indent="-87630">
              <a:lnSpc>
                <a:spcPct val="110700"/>
              </a:lnSpc>
              <a:spcBef>
                <a:spcPts val="95"/>
              </a:spcBef>
            </a:pPr>
            <a:r>
              <a:rPr sz="450" spc="-10" dirty="0">
                <a:latin typeface="Times New Roman"/>
                <a:cs typeface="Times New Roman"/>
              </a:rPr>
              <a:t>Insurgency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(1,2)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447036" y="1998679"/>
            <a:ext cx="391160" cy="521334"/>
          </a:xfrm>
          <a:custGeom>
            <a:avLst/>
            <a:gdLst/>
            <a:ahLst/>
            <a:cxnLst/>
            <a:rect l="l" t="t" r="r" b="b"/>
            <a:pathLst>
              <a:path w="391160" h="521335">
                <a:moveTo>
                  <a:pt x="390666" y="0"/>
                </a:moveTo>
                <a:lnTo>
                  <a:pt x="0" y="5211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388483" y="2174208"/>
            <a:ext cx="24955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35" dirty="0">
                <a:latin typeface="Times New Roman"/>
                <a:cs typeface="Times New Roman"/>
              </a:rPr>
              <a:t>Repress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44323" y="2525278"/>
            <a:ext cx="6057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190" marR="5080" indent="-237490">
              <a:lnSpc>
                <a:spcPct val="110700"/>
              </a:lnSpc>
              <a:spcBef>
                <a:spcPts val="95"/>
              </a:spcBef>
            </a:pPr>
            <a:r>
              <a:rPr sz="450" spc="30" dirty="0">
                <a:latin typeface="Times New Roman"/>
                <a:cs typeface="Times New Roman"/>
              </a:rPr>
              <a:t>Democratic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transition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(2,5)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59076" y="1998676"/>
            <a:ext cx="391160" cy="521334"/>
          </a:xfrm>
          <a:custGeom>
            <a:avLst/>
            <a:gdLst/>
            <a:ahLst/>
            <a:cxnLst/>
            <a:rect l="l" t="t" r="r" b="b"/>
            <a:pathLst>
              <a:path w="391160" h="521335">
                <a:moveTo>
                  <a:pt x="0" y="0"/>
                </a:moveTo>
                <a:lnTo>
                  <a:pt x="390859" y="521142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060770" y="2168721"/>
            <a:ext cx="40576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45" dirty="0">
                <a:latin typeface="Times New Roman"/>
                <a:cs typeface="Times New Roman"/>
              </a:rPr>
              <a:t>Democratize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03495" y="2896933"/>
            <a:ext cx="1317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8455" marR="5080" indent="-326390">
              <a:lnSpc>
                <a:spcPct val="110700"/>
              </a:lnSpc>
              <a:spcBef>
                <a:spcPts val="95"/>
              </a:spcBef>
            </a:pPr>
            <a:r>
              <a:rPr sz="450" spc="30" dirty="0">
                <a:latin typeface="Times New Roman"/>
                <a:cs typeface="Times New Roman"/>
              </a:rPr>
              <a:t>The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30" dirty="0">
                <a:latin typeface="Times New Roman"/>
                <a:cs typeface="Times New Roman"/>
              </a:rPr>
              <a:t>subgame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30" dirty="0">
                <a:latin typeface="Times New Roman"/>
                <a:cs typeface="Times New Roman"/>
              </a:rPr>
              <a:t>perfect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30" dirty="0">
                <a:latin typeface="Times New Roman"/>
                <a:cs typeface="Times New Roman"/>
              </a:rPr>
              <a:t>equilibrium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20" dirty="0">
                <a:latin typeface="Times New Roman"/>
                <a:cs typeface="Times New Roman"/>
              </a:rPr>
              <a:t>is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30" dirty="0">
                <a:latin typeface="Times New Roman"/>
                <a:cs typeface="Times New Roman"/>
              </a:rPr>
              <a:t>(Do</a:t>
            </a:r>
            <a:r>
              <a:rPr sz="45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Nothing,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20" dirty="0">
                <a:latin typeface="Times New Roman"/>
                <a:cs typeface="Times New Roman"/>
              </a:rPr>
              <a:t>Democratize;</a:t>
            </a:r>
            <a:r>
              <a:rPr sz="450" spc="8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Organize).</a:t>
            </a:r>
            <a:endParaRPr sz="4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726057"/>
            <a:ext cx="3775075" cy="15965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Two possible outcomes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287655" indent="-175260">
              <a:lnSpc>
                <a:spcPct val="100000"/>
              </a:lnSpc>
              <a:buAutoNum type="arabicPeriod"/>
              <a:tabLst>
                <a:tab pos="287655" algn="l"/>
              </a:tabLst>
            </a:pPr>
            <a:r>
              <a:rPr sz="1100" dirty="0">
                <a:latin typeface="+mn-lt"/>
                <a:cs typeface="Arial MT"/>
              </a:rPr>
              <a:t>If the opposition is strong, we have the status quo.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Arial MT"/>
              <a:buAutoNum type="arabicPeriod"/>
            </a:pPr>
            <a:endParaRPr sz="1100" dirty="0">
              <a:latin typeface="+mn-lt"/>
              <a:cs typeface="Arial MT"/>
            </a:endParaRPr>
          </a:p>
          <a:p>
            <a:pPr marL="287655" indent="-1752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7655" algn="l"/>
              </a:tabLst>
            </a:pPr>
            <a:r>
              <a:rPr sz="1100" dirty="0">
                <a:latin typeface="+mn-lt"/>
                <a:cs typeface="Arial MT"/>
              </a:rPr>
              <a:t>If the opposition is weak, we have a broadened dictatorship.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100" dirty="0">
              <a:solidFill>
                <a:srgbClr val="00B0F0"/>
              </a:solidFill>
              <a:latin typeface="+mn-l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A transition to democracy is not possible.</a:t>
            </a:r>
          </a:p>
        </p:txBody>
      </p:sp>
    </p:spTree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927619"/>
            <a:ext cx="3913504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A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complete information game </a:t>
            </a:r>
            <a:r>
              <a:rPr sz="1100" dirty="0">
                <a:latin typeface="+mn-lt"/>
                <a:cs typeface="Arial MT"/>
              </a:rPr>
              <a:t>is one in which each player knows all the information there is to know about the game.</a:t>
            </a:r>
          </a:p>
        </p:txBody>
      </p:sp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837242"/>
          </a:xfrm>
          <a:prstGeom prst="rect">
            <a:avLst/>
          </a:prstGeom>
        </p:spPr>
        <p:txBody>
          <a:bodyPr vert="horz" wrap="square" lIns="0" tIns="49513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latin typeface="+mn-lt"/>
              </a:rPr>
              <a:t>A </a:t>
            </a:r>
            <a:r>
              <a:rPr dirty="0">
                <a:solidFill>
                  <a:srgbClr val="00B0F0"/>
                </a:solidFill>
                <a:latin typeface="+mn-lt"/>
              </a:rPr>
              <a:t>complete information game </a:t>
            </a:r>
            <a:r>
              <a:rPr dirty="0">
                <a:latin typeface="+mn-lt"/>
              </a:rPr>
              <a:t>is one in which each player knows all the information there is to know about the game.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31758"/>
            <a:ext cx="3469640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But what happens if the soft-liners don’t know whether the opposition is weak or strong?</a:t>
            </a:r>
          </a:p>
        </p:txBody>
      </p:sp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848116"/>
          </a:xfrm>
          <a:prstGeom prst="rect">
            <a:avLst/>
          </a:prstGeom>
        </p:spPr>
        <p:txBody>
          <a:bodyPr vert="horz" wrap="square" lIns="0" tIns="505904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latin typeface="+mn-lt"/>
              </a:rPr>
              <a:t>Democratic transitions are possible if the soft-liners think the opposition are weak but the opposition is, in fact, strong.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42540"/>
            <a:ext cx="358457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Top-down democratic transitions can only happen if someone makes a mistake.</a:t>
            </a:r>
            <a:endParaRPr sz="1100">
              <a:solidFill>
                <a:srgbClr val="00B0F0"/>
              </a:solidFill>
              <a:latin typeface="+mn-l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633195"/>
            <a:ext cx="3952875" cy="17926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East Germany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+mn-lt"/>
              <a:cs typeface="Arial MT"/>
            </a:endParaRPr>
          </a:p>
          <a:p>
            <a:pPr marL="326390" marR="43180" indent="-137795">
              <a:lnSpc>
                <a:spcPct val="102699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Mass protests in 1989 forced the East German government to 	open up the Berlin Wall and allow free elections.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7025" indent="-137795">
              <a:lnSpc>
                <a:spcPct val="100000"/>
              </a:lnSpc>
              <a:spcBef>
                <a:spcPts val="5"/>
              </a:spcBef>
              <a:buFont typeface="Verdana"/>
              <a:buChar char="•"/>
              <a:tabLst>
                <a:tab pos="327025" algn="l"/>
              </a:tabLst>
            </a:pPr>
            <a:r>
              <a:rPr sz="1100" dirty="0">
                <a:latin typeface="+mn-lt"/>
                <a:cs typeface="Arial MT"/>
              </a:rPr>
              <a:t>The end result was German reunification.</a:t>
            </a:r>
          </a:p>
          <a:p>
            <a:pPr>
              <a:lnSpc>
                <a:spcPct val="100000"/>
              </a:lnSpc>
              <a:spcBef>
                <a:spcPts val="685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429895" indent="-137795">
              <a:lnSpc>
                <a:spcPct val="102699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From our vantage point, the collapse of communism in 	Eastern Europe is seen as inevitable.</a:t>
            </a:r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506309"/>
            <a:ext cx="3982085" cy="21463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Some further implications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+mn-lt"/>
              <a:cs typeface="Arial MT"/>
            </a:endParaRPr>
          </a:p>
          <a:p>
            <a:pPr marL="326390" marR="43180" indent="-137795">
              <a:lnSpc>
                <a:spcPct val="102699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Dictatorial institutionalization only occurs when the soft-liners 	think the opposition has moderate strength.</a:t>
            </a:r>
          </a:p>
          <a:p>
            <a:pPr>
              <a:lnSpc>
                <a:spcPct val="100000"/>
              </a:lnSpc>
              <a:spcBef>
                <a:spcPts val="685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106680" indent="-137795">
              <a:lnSpc>
                <a:spcPct val="102600"/>
              </a:lnSpc>
              <a:spcBef>
                <a:spcPts val="5"/>
              </a:spcBef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Whether institutionalization helps the authoritarian elites will 	depend on whether their beliefs are correct or not.</a:t>
            </a:r>
          </a:p>
          <a:p>
            <a:pPr>
              <a:lnSpc>
                <a:spcPct val="100000"/>
              </a:lnSpc>
              <a:spcBef>
                <a:spcPts val="685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356870" indent="-137795" algn="just">
              <a:lnSpc>
                <a:spcPct val="102600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Some people living in dictatorships are living under more 	repressive conditions than they or the authoritarian elites 	would like.</a:t>
            </a:r>
          </a:p>
        </p:txBody>
      </p:sp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495540"/>
            <a:ext cx="3940175" cy="2141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Poland 1989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327025" indent="-137795">
              <a:lnSpc>
                <a:spcPct val="100000"/>
              </a:lnSpc>
              <a:buFont typeface="Verdana"/>
              <a:buChar char="•"/>
              <a:tabLst>
                <a:tab pos="327025" algn="l"/>
              </a:tabLst>
            </a:pPr>
            <a:r>
              <a:rPr sz="1100" dirty="0">
                <a:latin typeface="+mn-lt"/>
                <a:cs typeface="Arial MT"/>
              </a:rPr>
              <a:t>Policy of liberalization led to Roundtable Talks and elections.</a:t>
            </a:r>
          </a:p>
          <a:p>
            <a:pPr>
              <a:lnSpc>
                <a:spcPct val="100000"/>
              </a:lnSpc>
              <a:spcBef>
                <a:spcPts val="690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30480" indent="-137795">
              <a:lnSpc>
                <a:spcPct val="102600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The goal was to have Solidarity lend its moral authority to an 	electoral process in which the Communists would stay in 	power.</a:t>
            </a:r>
          </a:p>
          <a:p>
            <a:pPr>
              <a:lnSpc>
                <a:spcPct val="100000"/>
              </a:lnSpc>
              <a:spcBef>
                <a:spcPts val="685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78105" indent="-137795">
              <a:lnSpc>
                <a:spcPct val="102600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Solidarity won the elections and was able to appoint the first 	non-Communist prime minister in Eastern Europe for forty 	years.</a:t>
            </a:r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151215"/>
            <a:ext cx="379031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An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incomplete information game </a:t>
            </a:r>
            <a:r>
              <a:rPr sz="1100" dirty="0">
                <a:latin typeface="+mn-lt"/>
                <a:cs typeface="Arial MT"/>
              </a:rPr>
              <a:t>is one in which a player doesn’t know all of the relevant information about some other player’s characteristics.</a:t>
            </a:r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657223"/>
            <a:ext cx="3684904" cy="1769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Two complete information games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287655" indent="-175260">
              <a:lnSpc>
                <a:spcPct val="100000"/>
              </a:lnSpc>
              <a:buAutoNum type="arabicPeriod"/>
              <a:tabLst>
                <a:tab pos="287655" algn="l"/>
              </a:tabLst>
            </a:pPr>
            <a:r>
              <a:rPr sz="1100" dirty="0">
                <a:latin typeface="+mn-lt"/>
                <a:cs typeface="Arial MT"/>
              </a:rPr>
              <a:t>The soft-liners know the opposition is weak.</a:t>
            </a:r>
          </a:p>
          <a:p>
            <a:pPr>
              <a:lnSpc>
                <a:spcPct val="100000"/>
              </a:lnSpc>
              <a:spcBef>
                <a:spcPts val="720"/>
              </a:spcBef>
              <a:buFont typeface="Arial MT"/>
              <a:buAutoNum type="arabicPeriod"/>
            </a:pPr>
            <a:endParaRPr sz="1100" dirty="0">
              <a:latin typeface="+mn-lt"/>
              <a:cs typeface="Arial MT"/>
            </a:endParaRPr>
          </a:p>
          <a:p>
            <a:pPr marL="287655" indent="-1752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7655" algn="l"/>
              </a:tabLst>
            </a:pPr>
            <a:r>
              <a:rPr sz="1100" dirty="0">
                <a:latin typeface="+mn-lt"/>
                <a:cs typeface="Arial MT"/>
              </a:rPr>
              <a:t>The soft-liners know the opposition is strong.</a:t>
            </a:r>
          </a:p>
          <a:p>
            <a:pPr>
              <a:lnSpc>
                <a:spcPct val="100000"/>
              </a:lnSpc>
            </a:pPr>
            <a:endParaRPr sz="11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100" dirty="0">
              <a:latin typeface="+mn-lt"/>
              <a:cs typeface="Arial MT"/>
            </a:endParaRPr>
          </a:p>
          <a:p>
            <a:pPr marL="12700" marR="5080">
              <a:lnSpc>
                <a:spcPct val="102600"/>
              </a:lnSpc>
              <a:spcBef>
                <a:spcPts val="5"/>
              </a:spcBef>
            </a:pPr>
            <a:r>
              <a:rPr sz="1100" dirty="0">
                <a:latin typeface="+mn-lt"/>
                <a:cs typeface="Arial MT"/>
              </a:rPr>
              <a:t>Our incomplete information game incorporates a new actor,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Nature, </a:t>
            </a:r>
            <a:r>
              <a:rPr sz="1100" dirty="0">
                <a:latin typeface="+mn-lt"/>
                <a:cs typeface="Arial MT"/>
              </a:rPr>
              <a:t>who determines which game the soft-liners are playing.</a:t>
            </a:r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178802"/>
            <a:ext cx="236791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Incomplete Information Transition Game</a:t>
            </a:r>
          </a:p>
        </p:txBody>
      </p:sp>
      <p:sp>
        <p:nvSpPr>
          <p:cNvPr id="3" name="object 3"/>
          <p:cNvSpPr/>
          <p:nvPr/>
        </p:nvSpPr>
        <p:spPr>
          <a:xfrm>
            <a:off x="1862797" y="67939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5789" y="17894"/>
                </a:moveTo>
                <a:lnTo>
                  <a:pt x="35789" y="8011"/>
                </a:lnTo>
                <a:lnTo>
                  <a:pt x="27777" y="0"/>
                </a:lnTo>
                <a:lnTo>
                  <a:pt x="17894" y="0"/>
                </a:lnTo>
                <a:lnTo>
                  <a:pt x="8011" y="0"/>
                </a:lnTo>
                <a:lnTo>
                  <a:pt x="0" y="8011"/>
                </a:lnTo>
                <a:lnTo>
                  <a:pt x="0" y="17894"/>
                </a:lnTo>
                <a:lnTo>
                  <a:pt x="0" y="27777"/>
                </a:lnTo>
                <a:lnTo>
                  <a:pt x="8011" y="35789"/>
                </a:lnTo>
                <a:lnTo>
                  <a:pt x="17894" y="35789"/>
                </a:lnTo>
                <a:lnTo>
                  <a:pt x="27777" y="35789"/>
                </a:lnTo>
                <a:lnTo>
                  <a:pt x="35789" y="27777"/>
                </a:lnTo>
                <a:lnTo>
                  <a:pt x="35789" y="1789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56587" y="579585"/>
            <a:ext cx="24828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10" dirty="0">
                <a:latin typeface="Cambria"/>
                <a:cs typeface="Cambria"/>
              </a:rPr>
              <a:t>Nature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678" y="705224"/>
            <a:ext cx="1064260" cy="532130"/>
          </a:xfrm>
          <a:custGeom>
            <a:avLst/>
            <a:gdLst/>
            <a:ahLst/>
            <a:cxnLst/>
            <a:rect l="l" t="t" r="r" b="b"/>
            <a:pathLst>
              <a:path w="1064260" h="532130">
                <a:moveTo>
                  <a:pt x="1064139" y="0"/>
                </a:moveTo>
                <a:lnTo>
                  <a:pt x="0" y="532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4144" y="852096"/>
            <a:ext cx="89789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20" dirty="0">
                <a:latin typeface="Times New Roman"/>
                <a:cs typeface="Times New Roman"/>
              </a:rPr>
              <a:t>Probability</a:t>
            </a:r>
            <a:r>
              <a:rPr sz="450" i="1" spc="15" dirty="0">
                <a:latin typeface="Times New Roman"/>
                <a:cs typeface="Times New Roman"/>
              </a:rPr>
              <a:t> </a:t>
            </a:r>
            <a:r>
              <a:rPr sz="450" i="1" spc="20" dirty="0">
                <a:latin typeface="Times New Roman"/>
                <a:cs typeface="Times New Roman"/>
              </a:rPr>
              <a:t>opposition</a:t>
            </a:r>
            <a:r>
              <a:rPr sz="450" i="1" spc="25" dirty="0">
                <a:latin typeface="Times New Roman"/>
                <a:cs typeface="Times New Roman"/>
              </a:rPr>
              <a:t> </a:t>
            </a:r>
            <a:r>
              <a:rPr sz="450" i="1" spc="10" dirty="0">
                <a:latin typeface="Times New Roman"/>
                <a:cs typeface="Times New Roman"/>
              </a:rPr>
              <a:t>is</a:t>
            </a:r>
            <a:r>
              <a:rPr sz="450" i="1" spc="25" dirty="0">
                <a:latin typeface="Times New Roman"/>
                <a:cs typeface="Times New Roman"/>
              </a:rPr>
              <a:t> </a:t>
            </a:r>
            <a:r>
              <a:rPr sz="450" i="1" spc="20" dirty="0">
                <a:latin typeface="Times New Roman"/>
                <a:cs typeface="Times New Roman"/>
              </a:rPr>
              <a:t>weak</a:t>
            </a:r>
            <a:r>
              <a:rPr sz="450" i="1" spc="25" dirty="0">
                <a:latin typeface="Times New Roman"/>
                <a:cs typeface="Times New Roman"/>
              </a:rPr>
              <a:t> </a:t>
            </a:r>
            <a:r>
              <a:rPr sz="450" i="1" spc="-25" dirty="0">
                <a:latin typeface="Times New Roman"/>
                <a:cs typeface="Times New Roman"/>
              </a:rPr>
              <a:t>(p)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96566" y="705224"/>
            <a:ext cx="1064260" cy="532130"/>
          </a:xfrm>
          <a:custGeom>
            <a:avLst/>
            <a:gdLst/>
            <a:ahLst/>
            <a:cxnLst/>
            <a:rect l="l" t="t" r="r" b="b"/>
            <a:pathLst>
              <a:path w="1064260" h="532130">
                <a:moveTo>
                  <a:pt x="0" y="0"/>
                </a:moveTo>
                <a:lnTo>
                  <a:pt x="1064139" y="5320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3381" y="852096"/>
            <a:ext cx="97726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20" dirty="0">
                <a:latin typeface="Times New Roman"/>
                <a:cs typeface="Times New Roman"/>
              </a:rPr>
              <a:t>Probability</a:t>
            </a:r>
            <a:r>
              <a:rPr sz="450" i="1" spc="5" dirty="0">
                <a:latin typeface="Times New Roman"/>
                <a:cs typeface="Times New Roman"/>
              </a:rPr>
              <a:t> </a:t>
            </a:r>
            <a:r>
              <a:rPr sz="450" i="1" spc="20" dirty="0">
                <a:latin typeface="Times New Roman"/>
                <a:cs typeface="Times New Roman"/>
              </a:rPr>
              <a:t>opposition</a:t>
            </a:r>
            <a:r>
              <a:rPr sz="450" i="1" spc="10" dirty="0">
                <a:latin typeface="Times New Roman"/>
                <a:cs typeface="Times New Roman"/>
              </a:rPr>
              <a:t> is </a:t>
            </a:r>
            <a:r>
              <a:rPr sz="450" i="1" spc="20" dirty="0">
                <a:latin typeface="Times New Roman"/>
                <a:cs typeface="Times New Roman"/>
              </a:rPr>
              <a:t>strong</a:t>
            </a:r>
            <a:r>
              <a:rPr sz="450" i="1" spc="10" dirty="0">
                <a:latin typeface="Times New Roman"/>
                <a:cs typeface="Times New Roman"/>
              </a:rPr>
              <a:t> (1-</a:t>
            </a:r>
            <a:r>
              <a:rPr sz="450" i="1" spc="-25" dirty="0">
                <a:latin typeface="Times New Roman"/>
                <a:cs typeface="Times New Roman"/>
              </a:rPr>
              <a:t>p)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81381" y="1218194"/>
            <a:ext cx="38735" cy="38735"/>
            <a:chOff x="781381" y="1218194"/>
            <a:chExt cx="38735" cy="38735"/>
          </a:xfrm>
        </p:grpSpPr>
        <p:sp>
          <p:nvSpPr>
            <p:cNvPr id="10" name="object 10"/>
            <p:cNvSpPr/>
            <p:nvPr/>
          </p:nvSpPr>
          <p:spPr>
            <a:xfrm>
              <a:off x="782651" y="1219464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2651" y="1219464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4597" y="1123551"/>
            <a:ext cx="36893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latin typeface="Cambria"/>
                <a:cs typeface="Cambria"/>
              </a:rPr>
              <a:t>Soft-</a:t>
            </a:r>
            <a:r>
              <a:rPr sz="550" b="1" spc="-10" dirty="0">
                <a:latin typeface="Cambria"/>
                <a:cs typeface="Cambria"/>
              </a:rPr>
              <a:t>liners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935" y="1775054"/>
            <a:ext cx="303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 marR="5080" indent="-80010">
              <a:lnSpc>
                <a:spcPct val="110700"/>
              </a:lnSpc>
              <a:spcBef>
                <a:spcPts val="95"/>
              </a:spcBef>
            </a:pPr>
            <a:r>
              <a:rPr sz="450" spc="10" dirty="0">
                <a:latin typeface="Times New Roman"/>
                <a:cs typeface="Times New Roman"/>
              </a:rPr>
              <a:t>Status</a:t>
            </a:r>
            <a:r>
              <a:rPr sz="450" spc="85" dirty="0">
                <a:latin typeface="Times New Roman"/>
                <a:cs typeface="Times New Roman"/>
              </a:rPr>
              <a:t> </a:t>
            </a:r>
            <a:r>
              <a:rPr sz="450" spc="-25" dirty="0">
                <a:latin typeface="Times New Roman"/>
                <a:cs typeface="Times New Roman"/>
              </a:rPr>
              <a:t>quo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(4,3)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8729" y="1251610"/>
            <a:ext cx="391160" cy="521970"/>
          </a:xfrm>
          <a:custGeom>
            <a:avLst/>
            <a:gdLst/>
            <a:ahLst/>
            <a:cxnLst/>
            <a:rect l="l" t="t" r="r" b="b"/>
            <a:pathLst>
              <a:path w="391159" h="521969">
                <a:moveTo>
                  <a:pt x="391127" y="0"/>
                </a:moveTo>
                <a:lnTo>
                  <a:pt x="0" y="5213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2194" y="1431095"/>
            <a:ext cx="3568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dirty="0">
                <a:latin typeface="Times New Roman"/>
                <a:cs typeface="Times New Roman"/>
              </a:rPr>
              <a:t>Do</a:t>
            </a:r>
            <a:r>
              <a:rPr sz="450" i="1" spc="90" dirty="0">
                <a:latin typeface="Times New Roman"/>
                <a:cs typeface="Times New Roman"/>
              </a:rPr>
              <a:t> </a:t>
            </a:r>
            <a:r>
              <a:rPr sz="450" i="1" spc="50" dirty="0">
                <a:latin typeface="Times New Roman"/>
                <a:cs typeface="Times New Roman"/>
              </a:rPr>
              <a:t>nothing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1231" y="1251613"/>
            <a:ext cx="394335" cy="526415"/>
          </a:xfrm>
          <a:custGeom>
            <a:avLst/>
            <a:gdLst/>
            <a:ahLst/>
            <a:cxnLst/>
            <a:rect l="l" t="t" r="r" b="b"/>
            <a:pathLst>
              <a:path w="394334" h="526414">
                <a:moveTo>
                  <a:pt x="0" y="0"/>
                </a:moveTo>
                <a:lnTo>
                  <a:pt x="394188" y="5258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05084" y="1433311"/>
            <a:ext cx="1790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30" dirty="0">
                <a:latin typeface="Times New Roman"/>
                <a:cs typeface="Times New Roman"/>
              </a:rPr>
              <a:t>Open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41672" y="1218194"/>
            <a:ext cx="38735" cy="38735"/>
            <a:chOff x="2941672" y="1218194"/>
            <a:chExt cx="38735" cy="38735"/>
          </a:xfrm>
        </p:grpSpPr>
        <p:sp>
          <p:nvSpPr>
            <p:cNvPr id="19" name="object 19"/>
            <p:cNvSpPr/>
            <p:nvPr/>
          </p:nvSpPr>
          <p:spPr>
            <a:xfrm>
              <a:off x="2942942" y="1219464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42942" y="1219464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77946" y="1123551"/>
            <a:ext cx="36893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latin typeface="Cambria"/>
                <a:cs typeface="Cambria"/>
              </a:rPr>
              <a:t>Soft-</a:t>
            </a:r>
            <a:r>
              <a:rPr sz="550" b="1" spc="-10" dirty="0">
                <a:latin typeface="Cambria"/>
                <a:cs typeface="Cambria"/>
              </a:rPr>
              <a:t>liners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04459" y="1775054"/>
            <a:ext cx="303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 marR="5080" indent="-80010">
              <a:lnSpc>
                <a:spcPct val="110700"/>
              </a:lnSpc>
              <a:spcBef>
                <a:spcPts val="95"/>
              </a:spcBef>
            </a:pPr>
            <a:r>
              <a:rPr sz="450" spc="10" dirty="0">
                <a:latin typeface="Times New Roman"/>
                <a:cs typeface="Times New Roman"/>
              </a:rPr>
              <a:t>Status</a:t>
            </a:r>
            <a:r>
              <a:rPr sz="450" spc="85" dirty="0">
                <a:latin typeface="Times New Roman"/>
                <a:cs typeface="Times New Roman"/>
              </a:rPr>
              <a:t> </a:t>
            </a:r>
            <a:r>
              <a:rPr sz="450" spc="-25" dirty="0">
                <a:latin typeface="Times New Roman"/>
                <a:cs typeface="Times New Roman"/>
              </a:rPr>
              <a:t>quo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(4,3)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59282" y="1251613"/>
            <a:ext cx="391160" cy="521970"/>
          </a:xfrm>
          <a:custGeom>
            <a:avLst/>
            <a:gdLst/>
            <a:ahLst/>
            <a:cxnLst/>
            <a:rect l="l" t="t" r="r" b="b"/>
            <a:pathLst>
              <a:path w="391160" h="521969">
                <a:moveTo>
                  <a:pt x="390870" y="0"/>
                </a:moveTo>
                <a:lnTo>
                  <a:pt x="0" y="521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92591" y="1431095"/>
            <a:ext cx="3568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dirty="0">
                <a:latin typeface="Times New Roman"/>
                <a:cs typeface="Times New Roman"/>
              </a:rPr>
              <a:t>Do</a:t>
            </a:r>
            <a:r>
              <a:rPr sz="450" i="1" spc="90" dirty="0">
                <a:latin typeface="Times New Roman"/>
                <a:cs typeface="Times New Roman"/>
              </a:rPr>
              <a:t> </a:t>
            </a:r>
            <a:r>
              <a:rPr sz="450" i="1" spc="50" dirty="0">
                <a:latin typeface="Times New Roman"/>
                <a:cs typeface="Times New Roman"/>
              </a:rPr>
              <a:t>nothing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71527" y="1251610"/>
            <a:ext cx="394970" cy="526415"/>
          </a:xfrm>
          <a:custGeom>
            <a:avLst/>
            <a:gdLst/>
            <a:ahLst/>
            <a:cxnLst/>
            <a:rect l="l" t="t" r="r" b="b"/>
            <a:pathLst>
              <a:path w="394970" h="526414">
                <a:moveTo>
                  <a:pt x="0" y="0"/>
                </a:moveTo>
                <a:lnTo>
                  <a:pt x="394447" y="5258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65481" y="1433311"/>
            <a:ext cx="17907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30" dirty="0">
                <a:latin typeface="Times New Roman"/>
                <a:cs typeface="Times New Roman"/>
              </a:rPr>
              <a:t>Open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86173" y="1758399"/>
            <a:ext cx="38735" cy="38735"/>
            <a:chOff x="1186173" y="1758399"/>
            <a:chExt cx="38735" cy="38735"/>
          </a:xfrm>
        </p:grpSpPr>
        <p:sp>
          <p:nvSpPr>
            <p:cNvPr id="28" name="object 28"/>
            <p:cNvSpPr/>
            <p:nvPr/>
          </p:nvSpPr>
          <p:spPr>
            <a:xfrm>
              <a:off x="1187443" y="1759669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87443" y="1759669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22254" y="1649776"/>
            <a:ext cx="39179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10" dirty="0">
                <a:latin typeface="Cambria"/>
                <a:cs typeface="Cambria"/>
              </a:rPr>
              <a:t>Opposition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6599" y="2315318"/>
            <a:ext cx="6477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5080" indent="-252095">
              <a:lnSpc>
                <a:spcPct val="110700"/>
              </a:lnSpc>
              <a:spcBef>
                <a:spcPts val="95"/>
              </a:spcBef>
            </a:pPr>
            <a:r>
              <a:rPr sz="450" spc="30" dirty="0">
                <a:latin typeface="Times New Roman"/>
                <a:cs typeface="Times New Roman"/>
              </a:rPr>
              <a:t>Broadened</a:t>
            </a:r>
            <a:r>
              <a:rPr sz="450" spc="25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dictatorship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(5,4)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3570" y="1791815"/>
            <a:ext cx="391160" cy="521970"/>
          </a:xfrm>
          <a:custGeom>
            <a:avLst/>
            <a:gdLst/>
            <a:ahLst/>
            <a:cxnLst/>
            <a:rect l="l" t="t" r="r" b="b"/>
            <a:pathLst>
              <a:path w="391159" h="521969">
                <a:moveTo>
                  <a:pt x="391079" y="0"/>
                </a:moveTo>
                <a:lnTo>
                  <a:pt x="0" y="521458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01312" y="1965841"/>
            <a:ext cx="18605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-10" dirty="0">
                <a:latin typeface="Times New Roman"/>
                <a:cs typeface="Times New Roman"/>
              </a:rPr>
              <a:t>Enter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16023" y="1791817"/>
            <a:ext cx="394335" cy="526415"/>
          </a:xfrm>
          <a:custGeom>
            <a:avLst/>
            <a:gdLst/>
            <a:ahLst/>
            <a:cxnLst/>
            <a:rect l="l" t="t" r="r" b="b"/>
            <a:pathLst>
              <a:path w="394334" h="526414">
                <a:moveTo>
                  <a:pt x="0" y="0"/>
                </a:moveTo>
                <a:lnTo>
                  <a:pt x="394238" y="5258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409896" y="1973544"/>
            <a:ext cx="30162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dirty="0">
                <a:latin typeface="Times New Roman"/>
                <a:cs typeface="Times New Roman"/>
              </a:rPr>
              <a:t>Or</a:t>
            </a:r>
            <a:r>
              <a:rPr sz="450" i="1" spc="-1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g</a:t>
            </a:r>
            <a:r>
              <a:rPr sz="450" i="1" spc="-20" dirty="0">
                <a:latin typeface="Times New Roman"/>
                <a:cs typeface="Times New Roman"/>
              </a:rPr>
              <a:t> </a:t>
            </a:r>
            <a:r>
              <a:rPr sz="450" i="1" spc="45" dirty="0">
                <a:latin typeface="Times New Roman"/>
                <a:cs typeface="Times New Roman"/>
              </a:rPr>
              <a:t>anize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346991" y="1758399"/>
            <a:ext cx="38735" cy="38735"/>
            <a:chOff x="3346991" y="1758399"/>
            <a:chExt cx="38735" cy="38735"/>
          </a:xfrm>
        </p:grpSpPr>
        <p:sp>
          <p:nvSpPr>
            <p:cNvPr id="37" name="object 37"/>
            <p:cNvSpPr/>
            <p:nvPr/>
          </p:nvSpPr>
          <p:spPr>
            <a:xfrm>
              <a:off x="3348261" y="1759669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48261" y="1759669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383311" y="1649776"/>
            <a:ext cx="39179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spc="-10" dirty="0">
                <a:latin typeface="Cambria"/>
                <a:cs typeface="Cambria"/>
              </a:rPr>
              <a:t>Opposition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37650" y="2315318"/>
            <a:ext cx="6477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5080" indent="-252095">
              <a:lnSpc>
                <a:spcPct val="110700"/>
              </a:lnSpc>
              <a:spcBef>
                <a:spcPts val="95"/>
              </a:spcBef>
            </a:pPr>
            <a:r>
              <a:rPr sz="450" spc="30" dirty="0">
                <a:latin typeface="Times New Roman"/>
                <a:cs typeface="Times New Roman"/>
              </a:rPr>
              <a:t>Broadened</a:t>
            </a:r>
            <a:r>
              <a:rPr sz="450" spc="2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dictatorship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(5,4)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64649" y="1791818"/>
            <a:ext cx="391160" cy="521970"/>
          </a:xfrm>
          <a:custGeom>
            <a:avLst/>
            <a:gdLst/>
            <a:ahLst/>
            <a:cxnLst/>
            <a:rect l="l" t="t" r="r" b="b"/>
            <a:pathLst>
              <a:path w="391160" h="521969">
                <a:moveTo>
                  <a:pt x="390822" y="0"/>
                </a:moveTo>
                <a:lnTo>
                  <a:pt x="0" y="5214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967723" y="1971328"/>
            <a:ext cx="18605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-10" dirty="0">
                <a:latin typeface="Times New Roman"/>
                <a:cs typeface="Times New Roman"/>
              </a:rPr>
              <a:t>Enter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76846" y="1791814"/>
            <a:ext cx="394970" cy="526415"/>
          </a:xfrm>
          <a:custGeom>
            <a:avLst/>
            <a:gdLst/>
            <a:ahLst/>
            <a:cxnLst/>
            <a:rect l="l" t="t" r="r" b="b"/>
            <a:pathLst>
              <a:path w="394970" h="526414">
                <a:moveTo>
                  <a:pt x="0" y="0"/>
                </a:moveTo>
                <a:lnTo>
                  <a:pt x="394496" y="525888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576301" y="1968057"/>
            <a:ext cx="30162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dirty="0">
                <a:latin typeface="Times New Roman"/>
                <a:cs typeface="Times New Roman"/>
              </a:rPr>
              <a:t>Or</a:t>
            </a:r>
            <a:r>
              <a:rPr sz="450" i="1" spc="-15" dirty="0">
                <a:latin typeface="Times New Roman"/>
                <a:cs typeface="Times New Roman"/>
              </a:rPr>
              <a:t> </a:t>
            </a:r>
            <a:r>
              <a:rPr sz="450" i="1" dirty="0">
                <a:latin typeface="Times New Roman"/>
                <a:cs typeface="Times New Roman"/>
              </a:rPr>
              <a:t>g</a:t>
            </a:r>
            <a:r>
              <a:rPr sz="450" i="1" spc="-20" dirty="0">
                <a:latin typeface="Times New Roman"/>
                <a:cs typeface="Times New Roman"/>
              </a:rPr>
              <a:t> </a:t>
            </a:r>
            <a:r>
              <a:rPr sz="450" i="1" spc="45" dirty="0">
                <a:latin typeface="Times New Roman"/>
                <a:cs typeface="Times New Roman"/>
              </a:rPr>
              <a:t>anize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591063" y="2298735"/>
            <a:ext cx="38735" cy="38735"/>
            <a:chOff x="1591063" y="2298735"/>
            <a:chExt cx="38735" cy="38735"/>
          </a:xfrm>
        </p:grpSpPr>
        <p:sp>
          <p:nvSpPr>
            <p:cNvPr id="46" name="object 46"/>
            <p:cNvSpPr/>
            <p:nvPr/>
          </p:nvSpPr>
          <p:spPr>
            <a:xfrm>
              <a:off x="1592333" y="230000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92333" y="230000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627193" y="2204213"/>
            <a:ext cx="36893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latin typeface="Cambria"/>
                <a:cs typeface="Cambria"/>
              </a:rPr>
              <a:t>Soft-</a:t>
            </a:r>
            <a:r>
              <a:rPr sz="550" b="1" spc="-10" dirty="0">
                <a:latin typeface="Cambria"/>
                <a:cs typeface="Cambria"/>
              </a:rPr>
              <a:t>liners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8065" y="2855709"/>
            <a:ext cx="554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804" marR="5080" indent="-205740">
              <a:lnSpc>
                <a:spcPct val="110700"/>
              </a:lnSpc>
              <a:spcBef>
                <a:spcPts val="95"/>
              </a:spcBef>
            </a:pPr>
            <a:r>
              <a:rPr sz="450" spc="10" dirty="0">
                <a:latin typeface="Times New Roman"/>
                <a:cs typeface="Times New Roman"/>
              </a:rPr>
              <a:t>Narrow</a:t>
            </a:r>
            <a:r>
              <a:rPr sz="450" spc="8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dictatorship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(3,1)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08509" y="2332152"/>
            <a:ext cx="391160" cy="521970"/>
          </a:xfrm>
          <a:custGeom>
            <a:avLst/>
            <a:gdLst/>
            <a:ahLst/>
            <a:cxnLst/>
            <a:rect l="l" t="t" r="r" b="b"/>
            <a:pathLst>
              <a:path w="391159" h="521969">
                <a:moveTo>
                  <a:pt x="391032" y="0"/>
                </a:moveTo>
                <a:lnTo>
                  <a:pt x="0" y="521522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47457" y="2506207"/>
            <a:ext cx="24955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35" dirty="0">
                <a:latin typeface="Times New Roman"/>
                <a:cs typeface="Times New Roman"/>
              </a:rPr>
              <a:t>Repress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12601" y="2855709"/>
            <a:ext cx="6057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marR="5080" indent="-231140">
              <a:lnSpc>
                <a:spcPct val="110700"/>
              </a:lnSpc>
              <a:spcBef>
                <a:spcPts val="95"/>
              </a:spcBef>
            </a:pPr>
            <a:r>
              <a:rPr sz="450" spc="30" dirty="0">
                <a:latin typeface="Times New Roman"/>
                <a:cs typeface="Times New Roman"/>
              </a:rPr>
              <a:t>Democratic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transition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(2,5)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620913" y="2332153"/>
            <a:ext cx="391160" cy="521970"/>
          </a:xfrm>
          <a:custGeom>
            <a:avLst/>
            <a:gdLst/>
            <a:ahLst/>
            <a:cxnLst/>
            <a:rect l="l" t="t" r="r" b="b"/>
            <a:pathLst>
              <a:path w="391160" h="521969">
                <a:moveTo>
                  <a:pt x="0" y="0"/>
                </a:moveTo>
                <a:lnTo>
                  <a:pt x="390968" y="5215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814410" y="2511687"/>
            <a:ext cx="40576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45" dirty="0">
                <a:latin typeface="Times New Roman"/>
                <a:cs typeface="Times New Roman"/>
              </a:rPr>
              <a:t>Democratize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752408" y="2298735"/>
            <a:ext cx="38735" cy="38735"/>
            <a:chOff x="3752408" y="2298735"/>
            <a:chExt cx="38735" cy="38735"/>
          </a:xfrm>
        </p:grpSpPr>
        <p:sp>
          <p:nvSpPr>
            <p:cNvPr id="56" name="object 56"/>
            <p:cNvSpPr/>
            <p:nvPr/>
          </p:nvSpPr>
          <p:spPr>
            <a:xfrm>
              <a:off x="3753678" y="230000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53678" y="230000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788771" y="2204213"/>
            <a:ext cx="368935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b="1" dirty="0">
                <a:latin typeface="Cambria"/>
                <a:cs typeface="Cambria"/>
              </a:rPr>
              <a:t>Soft-</a:t>
            </a:r>
            <a:r>
              <a:rPr sz="550" b="1" spc="-10" dirty="0">
                <a:latin typeface="Cambria"/>
                <a:cs typeface="Cambria"/>
              </a:rPr>
              <a:t>liners</a:t>
            </a:r>
            <a:endParaRPr sz="55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07753" y="2855709"/>
            <a:ext cx="3181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695" marR="5080" indent="-87630">
              <a:lnSpc>
                <a:spcPct val="110700"/>
              </a:lnSpc>
              <a:spcBef>
                <a:spcPts val="95"/>
              </a:spcBef>
            </a:pPr>
            <a:r>
              <a:rPr sz="450" spc="-10" dirty="0">
                <a:latin typeface="Times New Roman"/>
                <a:cs typeface="Times New Roman"/>
              </a:rPr>
              <a:t>Insurgency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(1,2)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370116" y="2332156"/>
            <a:ext cx="391160" cy="521970"/>
          </a:xfrm>
          <a:custGeom>
            <a:avLst/>
            <a:gdLst/>
            <a:ahLst/>
            <a:cxnLst/>
            <a:rect l="l" t="t" r="r" b="b"/>
            <a:pathLst>
              <a:path w="391160" h="521969">
                <a:moveTo>
                  <a:pt x="390775" y="0"/>
                </a:moveTo>
                <a:lnTo>
                  <a:pt x="0" y="5215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314388" y="2511694"/>
            <a:ext cx="24955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35" dirty="0">
                <a:latin typeface="Times New Roman"/>
                <a:cs typeface="Times New Roman"/>
              </a:rPr>
              <a:t>Repress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74179" y="2855709"/>
            <a:ext cx="6057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marR="5080" indent="-231140">
              <a:lnSpc>
                <a:spcPct val="110700"/>
              </a:lnSpc>
              <a:spcBef>
                <a:spcPts val="95"/>
              </a:spcBef>
            </a:pPr>
            <a:r>
              <a:rPr sz="450" spc="30" dirty="0">
                <a:latin typeface="Times New Roman"/>
                <a:cs typeface="Times New Roman"/>
              </a:rPr>
              <a:t>Democratic</a:t>
            </a:r>
            <a:r>
              <a:rPr sz="450" spc="1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transition</a:t>
            </a:r>
            <a:r>
              <a:rPr sz="450" spc="500" dirty="0">
                <a:latin typeface="Times New Roman"/>
                <a:cs typeface="Times New Roman"/>
              </a:rPr>
              <a:t> </a:t>
            </a:r>
            <a:r>
              <a:rPr sz="450" spc="-10" dirty="0">
                <a:latin typeface="Times New Roman"/>
                <a:cs typeface="Times New Roman"/>
              </a:rPr>
              <a:t>(2,5)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782263" y="2332150"/>
            <a:ext cx="391795" cy="521970"/>
          </a:xfrm>
          <a:custGeom>
            <a:avLst/>
            <a:gdLst/>
            <a:ahLst/>
            <a:cxnLst/>
            <a:rect l="l" t="t" r="r" b="b"/>
            <a:pathLst>
              <a:path w="391795" h="521969">
                <a:moveTo>
                  <a:pt x="0" y="0"/>
                </a:moveTo>
                <a:lnTo>
                  <a:pt x="391225" y="521525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981348" y="2506201"/>
            <a:ext cx="40576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i="1" spc="45" dirty="0">
                <a:latin typeface="Times New Roman"/>
                <a:cs typeface="Times New Roman"/>
              </a:rPr>
              <a:t>Democratize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81386" y="1218199"/>
            <a:ext cx="2179320" cy="38735"/>
            <a:chOff x="781386" y="1218199"/>
            <a:chExt cx="2179320" cy="38735"/>
          </a:xfrm>
        </p:grpSpPr>
        <p:sp>
          <p:nvSpPr>
            <p:cNvPr id="66" name="object 66"/>
            <p:cNvSpPr/>
            <p:nvPr/>
          </p:nvSpPr>
          <p:spPr>
            <a:xfrm>
              <a:off x="782651" y="1219464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7777" y="0"/>
                  </a:moveTo>
                  <a:lnTo>
                    <a:pt x="8011" y="0"/>
                  </a:lnTo>
                  <a:lnTo>
                    <a:pt x="0" y="8011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8011"/>
                  </a:lnTo>
                  <a:lnTo>
                    <a:pt x="27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82651" y="1219464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5789" y="17894"/>
                  </a:moveTo>
                  <a:lnTo>
                    <a:pt x="35789" y="8011"/>
                  </a:lnTo>
                  <a:lnTo>
                    <a:pt x="27777" y="0"/>
                  </a:lnTo>
                  <a:lnTo>
                    <a:pt x="17894" y="0"/>
                  </a:lnTo>
                  <a:lnTo>
                    <a:pt x="8011" y="0"/>
                  </a:lnTo>
                  <a:lnTo>
                    <a:pt x="0" y="8011"/>
                  </a:lnTo>
                  <a:lnTo>
                    <a:pt x="0" y="17894"/>
                  </a:lnTo>
                  <a:lnTo>
                    <a:pt x="0" y="27777"/>
                  </a:lnTo>
                  <a:lnTo>
                    <a:pt x="8011" y="35789"/>
                  </a:lnTo>
                  <a:lnTo>
                    <a:pt x="17894" y="35789"/>
                  </a:lnTo>
                  <a:lnTo>
                    <a:pt x="27777" y="35789"/>
                  </a:lnTo>
                  <a:lnTo>
                    <a:pt x="35789" y="27777"/>
                  </a:lnTo>
                  <a:lnTo>
                    <a:pt x="35789" y="178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18179" y="1237359"/>
              <a:ext cx="2142490" cy="635"/>
            </a:xfrm>
            <a:custGeom>
              <a:avLst/>
              <a:gdLst/>
              <a:ahLst/>
              <a:cxnLst/>
              <a:rect l="l" t="t" r="r" b="b"/>
              <a:pathLst>
                <a:path w="2142490" h="634">
                  <a:moveTo>
                    <a:pt x="0" y="0"/>
                  </a:moveTo>
                  <a:lnTo>
                    <a:pt x="2142262" y="65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278101"/>
            <a:ext cx="230632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Arial MT"/>
              </a:rPr>
              <a:t>Backward induction only gets us so far.</a:t>
            </a:r>
          </a:p>
        </p:txBody>
      </p: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564361"/>
            <a:ext cx="3944620" cy="19624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800" marR="43180">
              <a:lnSpc>
                <a:spcPct val="102699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Given the soft-liners don’t know which game they’re playing, what will they do?</a:t>
            </a: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100" dirty="0">
              <a:latin typeface="+mn-lt"/>
              <a:cs typeface="Arial MT"/>
            </a:endParaRPr>
          </a:p>
          <a:p>
            <a:pPr marL="327025" indent="-137795">
              <a:lnSpc>
                <a:spcPct val="100000"/>
              </a:lnSpc>
              <a:buFont typeface="Verdana"/>
              <a:buChar char="•"/>
              <a:tabLst>
                <a:tab pos="327025" algn="l"/>
              </a:tabLst>
            </a:pPr>
            <a:r>
              <a:rPr sz="1100" dirty="0">
                <a:latin typeface="+mn-lt"/>
                <a:cs typeface="Arial MT"/>
              </a:rPr>
              <a:t>If they do nothing in either game, they get 4.</a:t>
            </a:r>
          </a:p>
          <a:p>
            <a:pPr>
              <a:lnSpc>
                <a:spcPct val="100000"/>
              </a:lnSpc>
              <a:spcBef>
                <a:spcPts val="685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229235" indent="-137795">
              <a:lnSpc>
                <a:spcPct val="102600"/>
              </a:lnSpc>
              <a:spcBef>
                <a:spcPts val="5"/>
              </a:spcBef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If they open up in the game where the opposition is weak, 	they get 5.</a:t>
            </a:r>
          </a:p>
          <a:p>
            <a:pPr>
              <a:lnSpc>
                <a:spcPct val="100000"/>
              </a:lnSpc>
              <a:spcBef>
                <a:spcPts val="685"/>
              </a:spcBef>
              <a:buFont typeface="Verdana"/>
              <a:buChar char="•"/>
            </a:pPr>
            <a:endParaRPr sz="1100" dirty="0">
              <a:latin typeface="+mn-lt"/>
              <a:cs typeface="Arial MT"/>
            </a:endParaRPr>
          </a:p>
          <a:p>
            <a:pPr marL="326390" marR="154940" indent="-137795">
              <a:lnSpc>
                <a:spcPct val="102600"/>
              </a:lnSpc>
              <a:buFont typeface="Verdana"/>
              <a:buChar char="•"/>
              <a:tabLst>
                <a:tab pos="327660" algn="l"/>
              </a:tabLst>
            </a:pPr>
            <a:r>
              <a:rPr sz="1100" dirty="0">
                <a:latin typeface="+mn-lt"/>
                <a:cs typeface="Arial MT"/>
              </a:rPr>
              <a:t>If they open up in the game where the opposition is strong, 	they get 2.</a:t>
            </a:r>
          </a:p>
        </p:txBody>
      </p:sp>
    </p:spTree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439469"/>
            <a:ext cx="3915511" cy="782586"/>
          </a:xfrm>
          <a:prstGeom prst="rect">
            <a:avLst/>
          </a:prstGeom>
        </p:spPr>
        <p:txBody>
          <a:bodyPr vert="horz" wrap="square" lIns="0" tIns="437070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dirty="0">
                <a:latin typeface="+mn-lt"/>
              </a:rPr>
              <a:t>What do the soft-liners </a:t>
            </a:r>
            <a:r>
              <a:rPr i="1" dirty="0">
                <a:latin typeface="+mn-lt"/>
                <a:cs typeface="Calibri"/>
              </a:rPr>
              <a:t>expect </a:t>
            </a:r>
            <a:r>
              <a:rPr dirty="0">
                <a:latin typeface="+mn-lt"/>
              </a:rPr>
              <a:t>to get if they open up and what do they </a:t>
            </a:r>
            <a:r>
              <a:rPr i="1" dirty="0">
                <a:latin typeface="+mn-lt"/>
                <a:cs typeface="Calibri"/>
              </a:rPr>
              <a:t>expect </a:t>
            </a:r>
            <a:r>
              <a:rPr dirty="0">
                <a:latin typeface="+mn-lt"/>
              </a:rPr>
              <a:t>to get if they do nothing?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573706"/>
            <a:ext cx="3847465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An </a:t>
            </a: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expected payoff </a:t>
            </a:r>
            <a:r>
              <a:rPr sz="1100" dirty="0">
                <a:latin typeface="+mn-lt"/>
                <a:cs typeface="Arial MT"/>
              </a:rPr>
              <a:t>is the sum of the payoffs associated with each outcome multiplied by the probability with which each outcome occurs.</a:t>
            </a:r>
          </a:p>
        </p:txBody>
      </p:sp>
    </p:spTree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47294" y="866151"/>
            <a:ext cx="316865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Suppose we have a choice with two possible 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1457544"/>
            <a:ext cx="3949065" cy="545662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15"/>
              </a:spcBef>
            </a:pPr>
            <a:r>
              <a:rPr sz="900" dirty="0">
                <a:latin typeface="+mn-lt"/>
                <a:cs typeface="Tahoma"/>
              </a:rPr>
              <a:t>Expected payoff (choice) </a:t>
            </a:r>
            <a:r>
              <a:rPr sz="900" dirty="0">
                <a:latin typeface="+mn-lt"/>
                <a:cs typeface="Lucida Sans Unicode"/>
              </a:rPr>
              <a:t>= </a:t>
            </a:r>
            <a:r>
              <a:rPr sz="900" dirty="0">
                <a:latin typeface="+mn-lt"/>
                <a:cs typeface="Tahoma"/>
              </a:rPr>
              <a:t>(Probability outcome 1 occurs </a:t>
            </a:r>
            <a:r>
              <a:rPr sz="900" i="1" dirty="0">
                <a:latin typeface="+mn-lt"/>
                <a:cs typeface="Verdana"/>
              </a:rPr>
              <a:t>× </a:t>
            </a:r>
            <a:r>
              <a:rPr sz="900" dirty="0">
                <a:latin typeface="+mn-lt"/>
                <a:cs typeface="Tahoma"/>
              </a:rPr>
              <a:t>Payoff from outcome 1)</a:t>
            </a:r>
          </a:p>
          <a:p>
            <a:pPr marR="1223645" algn="r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latin typeface="+mn-lt"/>
                <a:cs typeface="Lucida Sans Unicode"/>
              </a:rPr>
              <a:t>+</a:t>
            </a:r>
          </a:p>
          <a:p>
            <a:pPr marR="5080" algn="r">
              <a:lnSpc>
                <a:spcPct val="100000"/>
              </a:lnSpc>
              <a:spcBef>
                <a:spcPts val="315"/>
              </a:spcBef>
            </a:pPr>
            <a:r>
              <a:rPr sz="900" dirty="0">
                <a:latin typeface="+mn-lt"/>
                <a:cs typeface="Tahoma"/>
              </a:rPr>
              <a:t>(Probability outcome 2 occurs </a:t>
            </a:r>
            <a:r>
              <a:rPr sz="900" i="1" dirty="0">
                <a:latin typeface="+mn-lt"/>
                <a:cs typeface="Verdana"/>
              </a:rPr>
              <a:t>× </a:t>
            </a:r>
            <a:r>
              <a:rPr sz="900" dirty="0">
                <a:latin typeface="+mn-lt"/>
                <a:cs typeface="Tahoma"/>
              </a:rPr>
              <a:t>Payoff from outcome 2)</a:t>
            </a:r>
          </a:p>
        </p:txBody>
      </p:sp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264539"/>
            <a:ext cx="56388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>
                <a:solidFill>
                  <a:srgbClr val="00B0F0"/>
                </a:solidFill>
                <a:latin typeface="+mn-lt"/>
              </a:rPr>
              <a:t>Softliners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692" y="884095"/>
            <a:ext cx="3279140" cy="64055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dirty="0">
                <a:latin typeface="+mn-lt"/>
                <a:cs typeface="Arial MT"/>
              </a:rPr>
              <a:t>Expected payoff (Do Nothing) </a:t>
            </a:r>
            <a:r>
              <a:rPr sz="1100" dirty="0">
                <a:latin typeface="+mn-lt"/>
                <a:cs typeface="Calibri"/>
              </a:rPr>
              <a:t>= (</a:t>
            </a:r>
            <a:r>
              <a:rPr sz="1100" i="1" dirty="0">
                <a:latin typeface="+mn-lt"/>
                <a:cs typeface="Calibri"/>
              </a:rPr>
              <a:t>p </a:t>
            </a:r>
            <a:r>
              <a:rPr sz="1100" i="1" dirty="0">
                <a:latin typeface="+mn-lt"/>
                <a:cs typeface="Verdana"/>
              </a:rPr>
              <a:t>× </a:t>
            </a:r>
            <a:r>
              <a:rPr sz="1100" dirty="0">
                <a:latin typeface="+mn-lt"/>
                <a:cs typeface="Calibri"/>
              </a:rPr>
              <a:t>4) + [(1 </a:t>
            </a:r>
            <a:r>
              <a:rPr sz="1100" i="1" dirty="0">
                <a:latin typeface="+mn-lt"/>
                <a:cs typeface="Verdana"/>
              </a:rPr>
              <a:t>− </a:t>
            </a:r>
            <a:r>
              <a:rPr sz="1100" i="1" dirty="0">
                <a:latin typeface="+mn-lt"/>
                <a:cs typeface="Calibri"/>
              </a:rPr>
              <a:t>p</a:t>
            </a:r>
            <a:r>
              <a:rPr sz="1100" dirty="0">
                <a:latin typeface="+mn-lt"/>
                <a:cs typeface="Calibri"/>
              </a:rPr>
              <a:t>) </a:t>
            </a:r>
            <a:r>
              <a:rPr sz="1100" i="1" dirty="0">
                <a:latin typeface="+mn-lt"/>
                <a:cs typeface="Verdana"/>
              </a:rPr>
              <a:t>× </a:t>
            </a:r>
            <a:r>
              <a:rPr sz="1100" dirty="0">
                <a:latin typeface="+mn-lt"/>
                <a:cs typeface="Calibri"/>
              </a:rPr>
              <a:t>4]</a:t>
            </a:r>
            <a:endParaRPr sz="1100">
              <a:latin typeface="+mn-lt"/>
              <a:cs typeface="Calibri"/>
            </a:endParaRPr>
          </a:p>
          <a:p>
            <a:pPr marL="1802130">
              <a:lnSpc>
                <a:spcPct val="100000"/>
              </a:lnSpc>
              <a:spcBef>
                <a:spcPts val="334"/>
              </a:spcBef>
            </a:pPr>
            <a:r>
              <a:rPr sz="1100" dirty="0">
                <a:latin typeface="+mn-lt"/>
                <a:cs typeface="Calibri"/>
              </a:rPr>
              <a:t>= 4</a:t>
            </a:r>
            <a:r>
              <a:rPr sz="1100" i="1" dirty="0">
                <a:latin typeface="+mn-lt"/>
                <a:cs typeface="Calibri"/>
              </a:rPr>
              <a:t>p </a:t>
            </a:r>
            <a:r>
              <a:rPr sz="1100" dirty="0">
                <a:latin typeface="+mn-lt"/>
                <a:cs typeface="Calibri"/>
              </a:rPr>
              <a:t>+ 4 </a:t>
            </a:r>
            <a:r>
              <a:rPr sz="1100" i="1" dirty="0">
                <a:latin typeface="+mn-lt"/>
                <a:cs typeface="Verdana"/>
              </a:rPr>
              <a:t>− </a:t>
            </a:r>
            <a:r>
              <a:rPr sz="1100" dirty="0">
                <a:latin typeface="+mn-lt"/>
                <a:cs typeface="Calibri"/>
              </a:rPr>
              <a:t>4</a:t>
            </a:r>
            <a:r>
              <a:rPr sz="1100" i="1" dirty="0">
                <a:latin typeface="+mn-lt"/>
                <a:cs typeface="Calibri"/>
              </a:rPr>
              <a:t>p</a:t>
            </a:r>
            <a:endParaRPr sz="1100">
              <a:latin typeface="+mn-lt"/>
              <a:cs typeface="Calibri"/>
            </a:endParaRPr>
          </a:p>
          <a:p>
            <a:pPr marL="1802130">
              <a:lnSpc>
                <a:spcPct val="100000"/>
              </a:lnSpc>
              <a:spcBef>
                <a:spcPts val="330"/>
              </a:spcBef>
            </a:pPr>
            <a:r>
              <a:rPr sz="1100" dirty="0">
                <a:latin typeface="+mn-lt"/>
                <a:cs typeface="Calibri"/>
              </a:rPr>
              <a:t>= 4</a:t>
            </a:r>
            <a:endParaRPr sz="1100">
              <a:latin typeface="+mn-lt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174" y="1982730"/>
            <a:ext cx="2910840" cy="64055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dirty="0">
                <a:latin typeface="+mn-lt"/>
                <a:cs typeface="Arial MT"/>
              </a:rPr>
              <a:t>Expected payoff (Open) </a:t>
            </a:r>
            <a:r>
              <a:rPr sz="1100" dirty="0">
                <a:latin typeface="+mn-lt"/>
                <a:cs typeface="Calibri"/>
              </a:rPr>
              <a:t>= (</a:t>
            </a:r>
            <a:r>
              <a:rPr sz="1100" i="1" dirty="0">
                <a:latin typeface="+mn-lt"/>
                <a:cs typeface="Calibri"/>
              </a:rPr>
              <a:t>p </a:t>
            </a:r>
            <a:r>
              <a:rPr sz="1100" i="1" dirty="0">
                <a:latin typeface="+mn-lt"/>
                <a:cs typeface="Verdana"/>
              </a:rPr>
              <a:t>× </a:t>
            </a:r>
            <a:r>
              <a:rPr sz="1100" dirty="0">
                <a:latin typeface="+mn-lt"/>
                <a:cs typeface="Calibri"/>
              </a:rPr>
              <a:t>5) + [(1 </a:t>
            </a:r>
            <a:r>
              <a:rPr sz="1100" i="1" dirty="0">
                <a:latin typeface="+mn-lt"/>
                <a:cs typeface="Verdana"/>
              </a:rPr>
              <a:t>− </a:t>
            </a:r>
            <a:r>
              <a:rPr sz="1100" i="1" dirty="0">
                <a:latin typeface="+mn-lt"/>
                <a:cs typeface="Calibri"/>
              </a:rPr>
              <a:t>p</a:t>
            </a:r>
            <a:r>
              <a:rPr sz="1100" dirty="0">
                <a:latin typeface="+mn-lt"/>
                <a:cs typeface="Calibri"/>
              </a:rPr>
              <a:t>) </a:t>
            </a:r>
            <a:r>
              <a:rPr sz="1100" i="1" dirty="0">
                <a:latin typeface="+mn-lt"/>
                <a:cs typeface="Verdana"/>
              </a:rPr>
              <a:t>× </a:t>
            </a:r>
            <a:r>
              <a:rPr sz="1100" dirty="0">
                <a:latin typeface="+mn-lt"/>
                <a:cs typeface="Calibri"/>
              </a:rPr>
              <a:t>2]</a:t>
            </a:r>
          </a:p>
          <a:p>
            <a:pPr marL="1434465">
              <a:lnSpc>
                <a:spcPct val="100000"/>
              </a:lnSpc>
              <a:spcBef>
                <a:spcPts val="334"/>
              </a:spcBef>
            </a:pPr>
            <a:r>
              <a:rPr sz="1100" dirty="0">
                <a:latin typeface="+mn-lt"/>
                <a:cs typeface="Calibri"/>
              </a:rPr>
              <a:t>= 5</a:t>
            </a:r>
            <a:r>
              <a:rPr sz="1100" i="1" dirty="0">
                <a:latin typeface="+mn-lt"/>
                <a:cs typeface="Calibri"/>
              </a:rPr>
              <a:t>p </a:t>
            </a:r>
            <a:r>
              <a:rPr sz="1100" dirty="0">
                <a:latin typeface="+mn-lt"/>
                <a:cs typeface="Calibri"/>
              </a:rPr>
              <a:t>+ 2 </a:t>
            </a:r>
            <a:r>
              <a:rPr sz="1100" i="1" dirty="0">
                <a:latin typeface="+mn-lt"/>
                <a:cs typeface="Verdana"/>
              </a:rPr>
              <a:t>− </a:t>
            </a:r>
            <a:r>
              <a:rPr sz="1100" dirty="0">
                <a:latin typeface="+mn-lt"/>
                <a:cs typeface="Calibri"/>
              </a:rPr>
              <a:t>2</a:t>
            </a:r>
            <a:r>
              <a:rPr sz="1100" i="1" dirty="0">
                <a:latin typeface="+mn-lt"/>
                <a:cs typeface="Calibri"/>
              </a:rPr>
              <a:t>p</a:t>
            </a:r>
            <a:endParaRPr sz="1100" dirty="0">
              <a:latin typeface="+mn-lt"/>
              <a:cs typeface="Calibri"/>
            </a:endParaRPr>
          </a:p>
          <a:p>
            <a:pPr marL="1434465">
              <a:lnSpc>
                <a:spcPct val="100000"/>
              </a:lnSpc>
              <a:spcBef>
                <a:spcPts val="330"/>
              </a:spcBef>
            </a:pPr>
            <a:r>
              <a:rPr sz="1100" dirty="0">
                <a:latin typeface="+mn-lt"/>
                <a:cs typeface="Calibri"/>
              </a:rPr>
              <a:t>= 3</a:t>
            </a:r>
            <a:r>
              <a:rPr sz="1100" i="1" dirty="0">
                <a:latin typeface="+mn-lt"/>
                <a:cs typeface="Calibri"/>
              </a:rPr>
              <a:t>p </a:t>
            </a:r>
            <a:r>
              <a:rPr sz="1100" dirty="0">
                <a:latin typeface="+mn-lt"/>
                <a:cs typeface="Calibri"/>
              </a:rPr>
              <a:t>+ 2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994" y="25855"/>
            <a:ext cx="4526915" cy="3402329"/>
            <a:chOff x="36994" y="25855"/>
            <a:chExt cx="4526915" cy="34023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17" y="27748"/>
              <a:ext cx="4516569" cy="33933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164" y="1777292"/>
              <a:ext cx="1615943" cy="12780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2758" y="1121651"/>
              <a:ext cx="75474" cy="591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0941" y="362639"/>
              <a:ext cx="2029871" cy="17015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0941" y="362639"/>
              <a:ext cx="2029871" cy="17015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4430" y="2253304"/>
              <a:ext cx="427643" cy="1981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71762" y="3340891"/>
              <a:ext cx="287655" cy="80645"/>
            </a:xfrm>
            <a:custGeom>
              <a:avLst/>
              <a:gdLst/>
              <a:ahLst/>
              <a:cxnLst/>
              <a:rect l="l" t="t" r="r" b="b"/>
              <a:pathLst>
                <a:path w="287654" h="80645">
                  <a:moveTo>
                    <a:pt x="0" y="80222"/>
                  </a:moveTo>
                  <a:lnTo>
                    <a:pt x="151" y="79848"/>
                  </a:lnTo>
                  <a:lnTo>
                    <a:pt x="2710" y="80222"/>
                  </a:lnTo>
                </a:path>
                <a:path w="287654" h="80645">
                  <a:moveTo>
                    <a:pt x="6712" y="80222"/>
                  </a:moveTo>
                  <a:lnTo>
                    <a:pt x="6926" y="76872"/>
                  </a:lnTo>
                  <a:lnTo>
                    <a:pt x="14496" y="72529"/>
                  </a:lnTo>
                  <a:lnTo>
                    <a:pt x="14050" y="68086"/>
                  </a:lnTo>
                  <a:lnTo>
                    <a:pt x="16085" y="67248"/>
                  </a:lnTo>
                  <a:lnTo>
                    <a:pt x="20212" y="68185"/>
                  </a:lnTo>
                  <a:lnTo>
                    <a:pt x="22149" y="68707"/>
                  </a:lnTo>
                  <a:lnTo>
                    <a:pt x="23404" y="65798"/>
                  </a:lnTo>
                  <a:lnTo>
                    <a:pt x="28757" y="67016"/>
                  </a:lnTo>
                  <a:lnTo>
                    <a:pt x="33776" y="65143"/>
                  </a:lnTo>
                  <a:lnTo>
                    <a:pt x="39743" y="65790"/>
                  </a:lnTo>
                  <a:lnTo>
                    <a:pt x="49487" y="63883"/>
                  </a:lnTo>
                  <a:lnTo>
                    <a:pt x="54715" y="62391"/>
                  </a:lnTo>
                  <a:lnTo>
                    <a:pt x="57879" y="58852"/>
                  </a:lnTo>
                  <a:lnTo>
                    <a:pt x="53293" y="55113"/>
                  </a:lnTo>
                  <a:lnTo>
                    <a:pt x="58925" y="50297"/>
                  </a:lnTo>
                  <a:lnTo>
                    <a:pt x="56680" y="48242"/>
                  </a:lnTo>
                  <a:lnTo>
                    <a:pt x="60779" y="45448"/>
                  </a:lnTo>
                  <a:lnTo>
                    <a:pt x="61596" y="39869"/>
                  </a:lnTo>
                  <a:lnTo>
                    <a:pt x="65603" y="33069"/>
                  </a:lnTo>
                  <a:lnTo>
                    <a:pt x="70926" y="26523"/>
                  </a:lnTo>
                  <a:lnTo>
                    <a:pt x="75696" y="21708"/>
                  </a:lnTo>
                  <a:lnTo>
                    <a:pt x="80463" y="20739"/>
                  </a:lnTo>
                  <a:lnTo>
                    <a:pt x="97025" y="21982"/>
                  </a:lnTo>
                  <a:lnTo>
                    <a:pt x="97345" y="21791"/>
                  </a:lnTo>
                  <a:lnTo>
                    <a:pt x="98628" y="18857"/>
                  </a:lnTo>
                  <a:lnTo>
                    <a:pt x="110812" y="13146"/>
                  </a:lnTo>
                  <a:lnTo>
                    <a:pt x="116235" y="14373"/>
                  </a:lnTo>
                  <a:lnTo>
                    <a:pt x="122745" y="18791"/>
                  </a:lnTo>
                  <a:lnTo>
                    <a:pt x="124251" y="22140"/>
                  </a:lnTo>
                  <a:lnTo>
                    <a:pt x="129235" y="16508"/>
                  </a:lnTo>
                  <a:lnTo>
                    <a:pt x="135285" y="11374"/>
                  </a:lnTo>
                  <a:lnTo>
                    <a:pt x="142945" y="7275"/>
                  </a:lnTo>
                  <a:lnTo>
                    <a:pt x="152760" y="4749"/>
                  </a:lnTo>
                  <a:lnTo>
                    <a:pt x="167704" y="5818"/>
                  </a:lnTo>
                  <a:lnTo>
                    <a:pt x="175706" y="2171"/>
                  </a:lnTo>
                  <a:lnTo>
                    <a:pt x="183582" y="4219"/>
                  </a:lnTo>
                  <a:lnTo>
                    <a:pt x="190873" y="1533"/>
                  </a:lnTo>
                  <a:lnTo>
                    <a:pt x="207489" y="2053"/>
                  </a:lnTo>
                  <a:lnTo>
                    <a:pt x="225549" y="4316"/>
                  </a:lnTo>
                  <a:lnTo>
                    <a:pt x="243073" y="4804"/>
                  </a:lnTo>
                  <a:lnTo>
                    <a:pt x="258081" y="0"/>
                  </a:lnTo>
                  <a:lnTo>
                    <a:pt x="265414" y="1152"/>
                  </a:lnTo>
                  <a:lnTo>
                    <a:pt x="270935" y="1831"/>
                  </a:lnTo>
                  <a:lnTo>
                    <a:pt x="276441" y="2511"/>
                  </a:lnTo>
                  <a:lnTo>
                    <a:pt x="281962" y="3199"/>
                  </a:lnTo>
                  <a:lnTo>
                    <a:pt x="285154" y="3589"/>
                  </a:lnTo>
                  <a:lnTo>
                    <a:pt x="287224" y="3665"/>
                  </a:lnTo>
                </a:path>
              </a:pathLst>
            </a:custGeom>
            <a:ln w="11114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94" y="25855"/>
              <a:ext cx="4526565" cy="340210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5064" y="398121"/>
            <a:ext cx="59055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i="1" spc="210" dirty="0">
                <a:solidFill>
                  <a:srgbClr val="231F20"/>
                </a:solidFill>
                <a:latin typeface="Arial"/>
                <a:cs typeface="Arial"/>
              </a:rPr>
              <a:t>North</a:t>
            </a:r>
            <a:r>
              <a:rPr sz="550" i="1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i="1" spc="235" dirty="0">
                <a:solidFill>
                  <a:srgbClr val="231F20"/>
                </a:solidFill>
                <a:latin typeface="Arial"/>
                <a:cs typeface="Arial"/>
              </a:rPr>
              <a:t>Sea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14769" y="248918"/>
            <a:ext cx="60198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i="1" spc="190" dirty="0">
                <a:solidFill>
                  <a:srgbClr val="231F20"/>
                </a:solidFill>
                <a:latin typeface="Arial"/>
                <a:cs typeface="Arial"/>
              </a:rPr>
              <a:t>Baltic</a:t>
            </a:r>
            <a:r>
              <a:rPr sz="550" i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550" i="1" spc="235" dirty="0">
                <a:solidFill>
                  <a:srgbClr val="231F20"/>
                </a:solidFill>
                <a:latin typeface="Arial"/>
                <a:cs typeface="Arial"/>
              </a:rPr>
              <a:t>Sea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1850" y="1392769"/>
            <a:ext cx="142875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490" dirty="0">
                <a:solidFill>
                  <a:srgbClr val="231F20"/>
                </a:solidFill>
                <a:latin typeface="Arial MT"/>
                <a:cs typeface="Arial MT"/>
              </a:rPr>
              <a:t>G</a:t>
            </a:r>
            <a:r>
              <a:rPr sz="850" spc="35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50" spc="42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850" spc="35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50" spc="450" dirty="0">
                <a:solidFill>
                  <a:srgbClr val="231F20"/>
                </a:solidFill>
                <a:latin typeface="Arial MT"/>
                <a:cs typeface="Arial MT"/>
              </a:rPr>
              <a:t>R</a:t>
            </a:r>
            <a:r>
              <a:rPr sz="850" spc="36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50" spc="520" dirty="0">
                <a:solidFill>
                  <a:srgbClr val="231F20"/>
                </a:solidFill>
                <a:latin typeface="Arial MT"/>
                <a:cs typeface="Arial MT"/>
              </a:rPr>
              <a:t>M</a:t>
            </a:r>
            <a:r>
              <a:rPr sz="850" spc="35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50" spc="420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850" spc="35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50" spc="450" dirty="0">
                <a:solidFill>
                  <a:srgbClr val="231F20"/>
                </a:solidFill>
                <a:latin typeface="Arial MT"/>
                <a:cs typeface="Arial MT"/>
              </a:rPr>
              <a:t>N</a:t>
            </a:r>
            <a:r>
              <a:rPr sz="850" spc="36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50" spc="370" dirty="0">
                <a:solidFill>
                  <a:srgbClr val="231F20"/>
                </a:solidFill>
                <a:latin typeface="Arial MT"/>
                <a:cs typeface="Arial MT"/>
              </a:rPr>
              <a:t>Y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4003" y="3265820"/>
            <a:ext cx="107696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360" dirty="0">
                <a:solidFill>
                  <a:srgbClr val="58595B"/>
                </a:solidFill>
                <a:latin typeface="Arial"/>
                <a:cs typeface="Arial"/>
              </a:rPr>
              <a:t>SWITZERLAND </a:t>
            </a:r>
            <a:endParaRPr sz="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3493" y="2706534"/>
            <a:ext cx="62103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365" dirty="0">
                <a:solidFill>
                  <a:srgbClr val="58595B"/>
                </a:solidFill>
                <a:latin typeface="Arial"/>
                <a:cs typeface="Arial"/>
              </a:rPr>
              <a:t>FRANCE 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9556" y="62364"/>
            <a:ext cx="842644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350" dirty="0">
                <a:solidFill>
                  <a:srgbClr val="58595B"/>
                </a:solidFill>
                <a:latin typeface="Arial"/>
                <a:cs typeface="Arial"/>
              </a:rPr>
              <a:t>D</a:t>
            </a:r>
            <a:r>
              <a:rPr sz="550" b="1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550" b="1" spc="320" dirty="0">
                <a:solidFill>
                  <a:srgbClr val="58595B"/>
                </a:solidFill>
                <a:latin typeface="Arial"/>
                <a:cs typeface="Arial"/>
              </a:rPr>
              <a:t>E</a:t>
            </a:r>
            <a:r>
              <a:rPr sz="550" b="1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550" b="1" spc="350" dirty="0">
                <a:solidFill>
                  <a:srgbClr val="58595B"/>
                </a:solidFill>
                <a:latin typeface="Arial"/>
                <a:cs typeface="Arial"/>
              </a:rPr>
              <a:t>N</a:t>
            </a:r>
            <a:r>
              <a:rPr sz="550" b="1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550" b="1" spc="400" dirty="0">
                <a:solidFill>
                  <a:srgbClr val="58595B"/>
                </a:solidFill>
                <a:latin typeface="Arial"/>
                <a:cs typeface="Arial"/>
              </a:rPr>
              <a:t>M</a:t>
            </a:r>
            <a:r>
              <a:rPr sz="550" b="1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550" b="1" spc="350" dirty="0">
                <a:solidFill>
                  <a:srgbClr val="58595B"/>
                </a:solidFill>
                <a:latin typeface="Arial"/>
                <a:cs typeface="Arial"/>
              </a:rPr>
              <a:t>A</a:t>
            </a:r>
            <a:r>
              <a:rPr sz="550" b="1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550" b="1" spc="35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550" b="1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550" b="1" spc="260" dirty="0">
                <a:solidFill>
                  <a:srgbClr val="58595B"/>
                </a:solidFill>
                <a:latin typeface="Arial"/>
                <a:cs typeface="Arial"/>
              </a:rPr>
              <a:t>K 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7" y="1839070"/>
            <a:ext cx="60452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75" dirty="0">
                <a:solidFill>
                  <a:srgbClr val="58595B"/>
                </a:solidFill>
                <a:latin typeface="Arial"/>
                <a:cs typeface="Arial"/>
              </a:rPr>
              <a:t>BELGIUM</a:t>
            </a:r>
            <a:endParaRPr sz="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617" y="988018"/>
            <a:ext cx="9734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85" dirty="0">
                <a:solidFill>
                  <a:srgbClr val="58595B"/>
                </a:solidFill>
                <a:latin typeface="Arial"/>
                <a:cs typeface="Arial"/>
              </a:rPr>
              <a:t>NETHERLANDS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6042" y="2932949"/>
            <a:ext cx="66230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335" dirty="0">
                <a:solidFill>
                  <a:srgbClr val="58595B"/>
                </a:solidFill>
                <a:latin typeface="Arial"/>
                <a:cs typeface="Arial"/>
              </a:rPr>
              <a:t>AUSTRIA 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44161" y="2068842"/>
            <a:ext cx="118110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65" dirty="0">
                <a:solidFill>
                  <a:srgbClr val="58595B"/>
                </a:solidFill>
                <a:latin typeface="Arial"/>
                <a:cs typeface="Arial"/>
              </a:rPr>
              <a:t>CZECHOSLOVAKIA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70989" y="939676"/>
            <a:ext cx="55562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295" dirty="0">
                <a:solidFill>
                  <a:srgbClr val="58595B"/>
                </a:solidFill>
                <a:latin typeface="Arial"/>
                <a:cs typeface="Arial"/>
              </a:rPr>
              <a:t>POLAND</a:t>
            </a:r>
            <a:endParaRPr sz="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77037" y="17902"/>
            <a:ext cx="57658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305" dirty="0">
                <a:solidFill>
                  <a:srgbClr val="58595B"/>
                </a:solidFill>
                <a:latin typeface="Arial"/>
                <a:cs typeface="Arial"/>
              </a:rPr>
              <a:t>SWEDEN</a:t>
            </a:r>
            <a:endParaRPr sz="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2296" y="2325718"/>
            <a:ext cx="628650" cy="85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b="1" spc="170" dirty="0">
                <a:solidFill>
                  <a:srgbClr val="58595B"/>
                </a:solidFill>
                <a:latin typeface="Arial"/>
                <a:cs typeface="Arial"/>
              </a:rPr>
              <a:t>LUXEMBOURG</a:t>
            </a:r>
            <a:endParaRPr sz="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3580" y="3113608"/>
            <a:ext cx="688340" cy="85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b="1" spc="145" dirty="0">
                <a:solidFill>
                  <a:srgbClr val="58595B"/>
                </a:solidFill>
                <a:latin typeface="Arial"/>
                <a:cs typeface="Arial"/>
              </a:rPr>
              <a:t>LIECHTENSTEIN</a:t>
            </a:r>
            <a:endParaRPr sz="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10174" y="2295621"/>
            <a:ext cx="46482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185" dirty="0">
                <a:solidFill>
                  <a:srgbClr val="231F20"/>
                </a:solidFill>
                <a:latin typeface="Trebuchet MS"/>
                <a:cs typeface="Trebuchet MS"/>
              </a:rPr>
              <a:t>Nürnberg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14909" y="2049255"/>
            <a:ext cx="45402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150" dirty="0">
                <a:solidFill>
                  <a:srgbClr val="231F20"/>
                </a:solidFill>
                <a:latin typeface="Trebuchet MS"/>
                <a:cs typeface="Trebuchet MS"/>
              </a:rPr>
              <a:t>Frankfurt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75874" y="1157901"/>
            <a:ext cx="470534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180" dirty="0">
                <a:solidFill>
                  <a:srgbClr val="231F20"/>
                </a:solidFill>
                <a:latin typeface="Trebuchet MS"/>
                <a:cs typeface="Trebuchet MS"/>
              </a:rPr>
              <a:t>Hannover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7901" y="1552808"/>
            <a:ext cx="7226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marR="5080" indent="-66675">
              <a:lnSpc>
                <a:spcPct val="160200"/>
              </a:lnSpc>
              <a:spcBef>
                <a:spcPts val="95"/>
              </a:spcBef>
            </a:pPr>
            <a:r>
              <a:rPr sz="450" spc="155" dirty="0">
                <a:solidFill>
                  <a:srgbClr val="231F20"/>
                </a:solidFill>
                <a:latin typeface="Trebuchet MS"/>
                <a:cs typeface="Trebuchet MS"/>
              </a:rPr>
              <a:t>Düsseldorf </a:t>
            </a:r>
            <a:r>
              <a:rPr sz="450" spc="185" dirty="0">
                <a:solidFill>
                  <a:srgbClr val="231F20"/>
                </a:solidFill>
                <a:latin typeface="Trebuchet MS"/>
                <a:cs typeface="Trebuchet MS"/>
              </a:rPr>
              <a:t>Cologne</a:t>
            </a:r>
            <a:endParaRPr sz="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200" dirty="0">
                <a:solidFill>
                  <a:srgbClr val="231F20"/>
                </a:solidFill>
                <a:latin typeface="Trebuchet MS"/>
                <a:cs typeface="Trebuchet MS"/>
              </a:rPr>
              <a:t>Bonn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83778" y="2765958"/>
            <a:ext cx="36703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195" dirty="0">
                <a:solidFill>
                  <a:srgbClr val="231F20"/>
                </a:solidFill>
                <a:latin typeface="Trebuchet MS"/>
                <a:cs typeface="Trebuchet MS"/>
              </a:rPr>
              <a:t>Munich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6522" y="2289239"/>
            <a:ext cx="58991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165" dirty="0">
                <a:solidFill>
                  <a:srgbClr val="231F20"/>
                </a:solidFill>
                <a:latin typeface="Trebuchet MS"/>
                <a:cs typeface="Trebuchet MS"/>
              </a:rPr>
              <a:t>Saarbrücken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40329" y="2531718"/>
            <a:ext cx="43751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150" dirty="0">
                <a:solidFill>
                  <a:srgbClr val="231F20"/>
                </a:solidFill>
                <a:latin typeface="Trebuchet MS"/>
                <a:cs typeface="Trebuchet MS"/>
              </a:rPr>
              <a:t>Stuttgart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77044" y="1671523"/>
            <a:ext cx="40005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170" dirty="0">
                <a:solidFill>
                  <a:srgbClr val="231F20"/>
                </a:solidFill>
                <a:latin typeface="Trebuchet MS"/>
                <a:cs typeface="Trebuchet MS"/>
              </a:rPr>
              <a:t>Dresden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73947" y="710136"/>
            <a:ext cx="454025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210" dirty="0">
                <a:solidFill>
                  <a:srgbClr val="231F20"/>
                </a:solidFill>
                <a:latin typeface="Trebuchet MS"/>
                <a:cs typeface="Trebuchet MS"/>
              </a:rPr>
              <a:t>Hamburg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11322" y="922037"/>
            <a:ext cx="37846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190" dirty="0">
                <a:solidFill>
                  <a:srgbClr val="231F20"/>
                </a:solidFill>
                <a:latin typeface="Trebuchet MS"/>
                <a:cs typeface="Trebuchet MS"/>
              </a:rPr>
              <a:t>Bremen</a:t>
            </a:r>
            <a:endParaRPr sz="4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84272" y="1107768"/>
            <a:ext cx="37909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b="1" spc="190" dirty="0">
                <a:solidFill>
                  <a:srgbClr val="231F20"/>
                </a:solidFill>
                <a:latin typeface="Arial"/>
                <a:cs typeface="Arial"/>
              </a:rPr>
              <a:t>Berlin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18416" y="2877004"/>
            <a:ext cx="1077595" cy="503555"/>
            <a:chOff x="118416" y="2877004"/>
            <a:chExt cx="1077595" cy="503555"/>
          </a:xfrm>
        </p:grpSpPr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416" y="2877004"/>
              <a:ext cx="1077316" cy="50330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43909" y="2891021"/>
              <a:ext cx="945515" cy="427355"/>
            </a:xfrm>
            <a:custGeom>
              <a:avLst/>
              <a:gdLst/>
              <a:ahLst/>
              <a:cxnLst/>
              <a:rect l="l" t="t" r="r" b="b"/>
              <a:pathLst>
                <a:path w="945515" h="427354">
                  <a:moveTo>
                    <a:pt x="945246" y="0"/>
                  </a:moveTo>
                  <a:lnTo>
                    <a:pt x="0" y="0"/>
                  </a:lnTo>
                  <a:lnTo>
                    <a:pt x="0" y="427067"/>
                  </a:lnTo>
                  <a:lnTo>
                    <a:pt x="945246" y="427067"/>
                  </a:lnTo>
                  <a:lnTo>
                    <a:pt x="945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3909" y="2891016"/>
              <a:ext cx="945515" cy="427355"/>
            </a:xfrm>
            <a:custGeom>
              <a:avLst/>
              <a:gdLst/>
              <a:ahLst/>
              <a:cxnLst/>
              <a:rect l="l" t="t" r="r" b="b"/>
              <a:pathLst>
                <a:path w="945515" h="427354">
                  <a:moveTo>
                    <a:pt x="0" y="427067"/>
                  </a:moveTo>
                  <a:lnTo>
                    <a:pt x="945246" y="427067"/>
                  </a:lnTo>
                  <a:lnTo>
                    <a:pt x="945246" y="0"/>
                  </a:lnTo>
                  <a:lnTo>
                    <a:pt x="0" y="0"/>
                  </a:lnTo>
                  <a:lnTo>
                    <a:pt x="0" y="427067"/>
                  </a:lnTo>
                  <a:close/>
                </a:path>
              </a:pathLst>
            </a:custGeom>
            <a:ln w="46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80437" y="2910006"/>
            <a:ext cx="671830" cy="383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145" dirty="0">
                <a:solidFill>
                  <a:srgbClr val="231F20"/>
                </a:solidFill>
                <a:latin typeface="Trebuchet MS"/>
                <a:cs typeface="Trebuchet MS"/>
              </a:rPr>
              <a:t>United</a:t>
            </a:r>
            <a:r>
              <a:rPr sz="4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spc="110" dirty="0">
                <a:solidFill>
                  <a:srgbClr val="231F20"/>
                </a:solidFill>
                <a:latin typeface="Trebuchet MS"/>
                <a:cs typeface="Trebuchet MS"/>
              </a:rPr>
              <a:t>States</a:t>
            </a:r>
            <a:endParaRPr sz="400">
              <a:latin typeface="Trebuchet MS"/>
              <a:cs typeface="Trebuchet MS"/>
            </a:endParaRPr>
          </a:p>
          <a:p>
            <a:pPr marL="12700" marR="5080">
              <a:lnSpc>
                <a:spcPct val="163200"/>
              </a:lnSpc>
            </a:pPr>
            <a:r>
              <a:rPr sz="400" spc="145" dirty="0">
                <a:solidFill>
                  <a:srgbClr val="231F20"/>
                </a:solidFill>
                <a:latin typeface="Trebuchet MS"/>
                <a:cs typeface="Trebuchet MS"/>
              </a:rPr>
              <a:t>United</a:t>
            </a:r>
            <a:r>
              <a:rPr sz="4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spc="170" dirty="0">
                <a:solidFill>
                  <a:srgbClr val="231F20"/>
                </a:solidFill>
                <a:latin typeface="Trebuchet MS"/>
                <a:cs typeface="Trebuchet MS"/>
              </a:rPr>
              <a:t>Kingdom </a:t>
            </a:r>
            <a:r>
              <a:rPr sz="400" spc="120" dirty="0">
                <a:solidFill>
                  <a:srgbClr val="231F20"/>
                </a:solidFill>
                <a:latin typeface="Trebuchet MS"/>
                <a:cs typeface="Trebuchet MS"/>
              </a:rPr>
              <a:t>France</a:t>
            </a:r>
            <a:endParaRPr sz="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400" spc="125" dirty="0">
                <a:solidFill>
                  <a:srgbClr val="231F20"/>
                </a:solidFill>
                <a:latin typeface="Trebuchet MS"/>
                <a:cs typeface="Trebuchet MS"/>
              </a:rPr>
              <a:t>Soviet</a:t>
            </a:r>
            <a:r>
              <a:rPr sz="4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400" spc="150" dirty="0">
                <a:solidFill>
                  <a:srgbClr val="231F20"/>
                </a:solidFill>
                <a:latin typeface="Trebuchet MS"/>
                <a:cs typeface="Trebuchet MS"/>
              </a:rPr>
              <a:t>Union</a:t>
            </a:r>
            <a:endParaRPr sz="4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54309" y="105316"/>
            <a:ext cx="4119245" cy="3181985"/>
            <a:chOff x="154309" y="105316"/>
            <a:chExt cx="4119245" cy="3181985"/>
          </a:xfrm>
        </p:grpSpPr>
        <p:sp>
          <p:nvSpPr>
            <p:cNvPr id="42" name="object 42"/>
            <p:cNvSpPr/>
            <p:nvPr/>
          </p:nvSpPr>
          <p:spPr>
            <a:xfrm>
              <a:off x="196605" y="2921002"/>
              <a:ext cx="163195" cy="60325"/>
            </a:xfrm>
            <a:custGeom>
              <a:avLst/>
              <a:gdLst/>
              <a:ahLst/>
              <a:cxnLst/>
              <a:rect l="l" t="t" r="r" b="b"/>
              <a:pathLst>
                <a:path w="163195" h="60325">
                  <a:moveTo>
                    <a:pt x="162645" y="0"/>
                  </a:moveTo>
                  <a:lnTo>
                    <a:pt x="0" y="0"/>
                  </a:lnTo>
                  <a:lnTo>
                    <a:pt x="0" y="60112"/>
                  </a:lnTo>
                  <a:lnTo>
                    <a:pt x="162645" y="60112"/>
                  </a:lnTo>
                  <a:lnTo>
                    <a:pt x="162645" y="0"/>
                  </a:lnTo>
                  <a:close/>
                </a:path>
              </a:pathLst>
            </a:custGeom>
            <a:solidFill>
              <a:srgbClr val="8A8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6605" y="2920998"/>
              <a:ext cx="163195" cy="60325"/>
            </a:xfrm>
            <a:custGeom>
              <a:avLst/>
              <a:gdLst/>
              <a:ahLst/>
              <a:cxnLst/>
              <a:rect l="l" t="t" r="r" b="b"/>
              <a:pathLst>
                <a:path w="163195" h="60325">
                  <a:moveTo>
                    <a:pt x="162645" y="0"/>
                  </a:moveTo>
                  <a:lnTo>
                    <a:pt x="0" y="0"/>
                  </a:lnTo>
                  <a:lnTo>
                    <a:pt x="0" y="60112"/>
                  </a:lnTo>
                  <a:lnTo>
                    <a:pt x="162645" y="60112"/>
                  </a:lnTo>
                  <a:lnTo>
                    <a:pt x="162645" y="0"/>
                  </a:lnTo>
                  <a:close/>
                </a:path>
              </a:pathLst>
            </a:custGeom>
            <a:ln w="44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6605" y="3021358"/>
              <a:ext cx="163195" cy="60325"/>
            </a:xfrm>
            <a:custGeom>
              <a:avLst/>
              <a:gdLst/>
              <a:ahLst/>
              <a:cxnLst/>
              <a:rect l="l" t="t" r="r" b="b"/>
              <a:pathLst>
                <a:path w="163195" h="60325">
                  <a:moveTo>
                    <a:pt x="162645" y="0"/>
                  </a:moveTo>
                  <a:lnTo>
                    <a:pt x="0" y="0"/>
                  </a:lnTo>
                  <a:lnTo>
                    <a:pt x="0" y="60112"/>
                  </a:lnTo>
                  <a:lnTo>
                    <a:pt x="162645" y="60112"/>
                  </a:lnTo>
                  <a:lnTo>
                    <a:pt x="162645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6605" y="3021353"/>
              <a:ext cx="163195" cy="60325"/>
            </a:xfrm>
            <a:custGeom>
              <a:avLst/>
              <a:gdLst/>
              <a:ahLst/>
              <a:cxnLst/>
              <a:rect l="l" t="t" r="r" b="b"/>
              <a:pathLst>
                <a:path w="163195" h="60325">
                  <a:moveTo>
                    <a:pt x="162645" y="0"/>
                  </a:moveTo>
                  <a:lnTo>
                    <a:pt x="0" y="0"/>
                  </a:lnTo>
                  <a:lnTo>
                    <a:pt x="0" y="60112"/>
                  </a:lnTo>
                  <a:lnTo>
                    <a:pt x="162645" y="60112"/>
                  </a:lnTo>
                  <a:lnTo>
                    <a:pt x="162645" y="0"/>
                  </a:lnTo>
                  <a:close/>
                </a:path>
              </a:pathLst>
            </a:custGeom>
            <a:ln w="44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6605" y="3124266"/>
              <a:ext cx="163195" cy="60325"/>
            </a:xfrm>
            <a:custGeom>
              <a:avLst/>
              <a:gdLst/>
              <a:ahLst/>
              <a:cxnLst/>
              <a:rect l="l" t="t" r="r" b="b"/>
              <a:pathLst>
                <a:path w="163195" h="60325">
                  <a:moveTo>
                    <a:pt x="162645" y="0"/>
                  </a:moveTo>
                  <a:lnTo>
                    <a:pt x="0" y="0"/>
                  </a:lnTo>
                  <a:lnTo>
                    <a:pt x="0" y="60112"/>
                  </a:lnTo>
                  <a:lnTo>
                    <a:pt x="162645" y="60112"/>
                  </a:lnTo>
                  <a:lnTo>
                    <a:pt x="162645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05" y="3124266"/>
              <a:ext cx="162645" cy="6011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96605" y="3124262"/>
              <a:ext cx="163195" cy="60325"/>
            </a:xfrm>
            <a:custGeom>
              <a:avLst/>
              <a:gdLst/>
              <a:ahLst/>
              <a:cxnLst/>
              <a:rect l="l" t="t" r="r" b="b"/>
              <a:pathLst>
                <a:path w="163195" h="60325">
                  <a:moveTo>
                    <a:pt x="162645" y="0"/>
                  </a:moveTo>
                  <a:lnTo>
                    <a:pt x="0" y="0"/>
                  </a:lnTo>
                  <a:lnTo>
                    <a:pt x="0" y="60112"/>
                  </a:lnTo>
                  <a:lnTo>
                    <a:pt x="162645" y="60112"/>
                  </a:lnTo>
                  <a:lnTo>
                    <a:pt x="162645" y="0"/>
                  </a:lnTo>
                  <a:close/>
                </a:path>
              </a:pathLst>
            </a:custGeom>
            <a:ln w="44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6605" y="3224613"/>
              <a:ext cx="163195" cy="60325"/>
            </a:xfrm>
            <a:custGeom>
              <a:avLst/>
              <a:gdLst/>
              <a:ahLst/>
              <a:cxnLst/>
              <a:rect l="l" t="t" r="r" b="b"/>
              <a:pathLst>
                <a:path w="163195" h="60325">
                  <a:moveTo>
                    <a:pt x="162645" y="0"/>
                  </a:moveTo>
                  <a:lnTo>
                    <a:pt x="0" y="0"/>
                  </a:lnTo>
                  <a:lnTo>
                    <a:pt x="0" y="60112"/>
                  </a:lnTo>
                  <a:lnTo>
                    <a:pt x="162645" y="60112"/>
                  </a:lnTo>
                  <a:lnTo>
                    <a:pt x="162645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6605" y="3224613"/>
              <a:ext cx="162645" cy="6011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6605" y="3224609"/>
              <a:ext cx="163195" cy="60325"/>
            </a:xfrm>
            <a:custGeom>
              <a:avLst/>
              <a:gdLst/>
              <a:ahLst/>
              <a:cxnLst/>
              <a:rect l="l" t="t" r="r" b="b"/>
              <a:pathLst>
                <a:path w="163195" h="60325">
                  <a:moveTo>
                    <a:pt x="162645" y="0"/>
                  </a:moveTo>
                  <a:lnTo>
                    <a:pt x="0" y="0"/>
                  </a:lnTo>
                  <a:lnTo>
                    <a:pt x="0" y="60112"/>
                  </a:lnTo>
                  <a:lnTo>
                    <a:pt x="162645" y="60112"/>
                  </a:lnTo>
                  <a:lnTo>
                    <a:pt x="162645" y="0"/>
                  </a:lnTo>
                  <a:close/>
                </a:path>
              </a:pathLst>
            </a:custGeom>
            <a:ln w="44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4305" y="105321"/>
              <a:ext cx="535940" cy="319405"/>
            </a:xfrm>
            <a:custGeom>
              <a:avLst/>
              <a:gdLst/>
              <a:ahLst/>
              <a:cxnLst/>
              <a:rect l="l" t="t" r="r" b="b"/>
              <a:pathLst>
                <a:path w="535940" h="319405">
                  <a:moveTo>
                    <a:pt x="81927" y="141071"/>
                  </a:moveTo>
                  <a:lnTo>
                    <a:pt x="70561" y="141071"/>
                  </a:lnTo>
                  <a:lnTo>
                    <a:pt x="59613" y="168795"/>
                  </a:lnTo>
                  <a:lnTo>
                    <a:pt x="59448" y="168795"/>
                  </a:lnTo>
                  <a:lnTo>
                    <a:pt x="49149" y="141071"/>
                  </a:lnTo>
                  <a:lnTo>
                    <a:pt x="33274" y="141071"/>
                  </a:lnTo>
                  <a:lnTo>
                    <a:pt x="23317" y="168795"/>
                  </a:lnTo>
                  <a:lnTo>
                    <a:pt x="23152" y="168795"/>
                  </a:lnTo>
                  <a:lnTo>
                    <a:pt x="12293" y="141071"/>
                  </a:lnTo>
                  <a:lnTo>
                    <a:pt x="0" y="141071"/>
                  </a:lnTo>
                  <a:lnTo>
                    <a:pt x="15468" y="175768"/>
                  </a:lnTo>
                  <a:lnTo>
                    <a:pt x="30594" y="175768"/>
                  </a:lnTo>
                  <a:lnTo>
                    <a:pt x="40957" y="148018"/>
                  </a:lnTo>
                  <a:lnTo>
                    <a:pt x="41122" y="148018"/>
                  </a:lnTo>
                  <a:lnTo>
                    <a:pt x="51663" y="175755"/>
                  </a:lnTo>
                  <a:lnTo>
                    <a:pt x="66713" y="175755"/>
                  </a:lnTo>
                  <a:lnTo>
                    <a:pt x="81927" y="141071"/>
                  </a:lnTo>
                  <a:close/>
                </a:path>
                <a:path w="535940" h="319405">
                  <a:moveTo>
                    <a:pt x="304038" y="308546"/>
                  </a:moveTo>
                  <a:lnTo>
                    <a:pt x="300037" y="302120"/>
                  </a:lnTo>
                  <a:lnTo>
                    <a:pt x="291236" y="298881"/>
                  </a:lnTo>
                  <a:lnTo>
                    <a:pt x="282435" y="296697"/>
                  </a:lnTo>
                  <a:lnTo>
                    <a:pt x="278434" y="293433"/>
                  </a:lnTo>
                  <a:lnTo>
                    <a:pt x="278434" y="289648"/>
                  </a:lnTo>
                  <a:lnTo>
                    <a:pt x="283629" y="288607"/>
                  </a:lnTo>
                  <a:lnTo>
                    <a:pt x="291731" y="288607"/>
                  </a:lnTo>
                  <a:lnTo>
                    <a:pt x="295833" y="289153"/>
                  </a:lnTo>
                  <a:lnTo>
                    <a:pt x="299516" y="290093"/>
                  </a:lnTo>
                  <a:lnTo>
                    <a:pt x="300609" y="284391"/>
                  </a:lnTo>
                  <a:lnTo>
                    <a:pt x="296329" y="283527"/>
                  </a:lnTo>
                  <a:lnTo>
                    <a:pt x="291655" y="283146"/>
                  </a:lnTo>
                  <a:lnTo>
                    <a:pt x="276352" y="283146"/>
                  </a:lnTo>
                  <a:lnTo>
                    <a:pt x="266242" y="285978"/>
                  </a:lnTo>
                  <a:lnTo>
                    <a:pt x="266242" y="293725"/>
                  </a:lnTo>
                  <a:lnTo>
                    <a:pt x="270243" y="300037"/>
                  </a:lnTo>
                  <a:lnTo>
                    <a:pt x="279031" y="303237"/>
                  </a:lnTo>
                  <a:lnTo>
                    <a:pt x="287820" y="305511"/>
                  </a:lnTo>
                  <a:lnTo>
                    <a:pt x="291820" y="309092"/>
                  </a:lnTo>
                  <a:lnTo>
                    <a:pt x="291820" y="312216"/>
                  </a:lnTo>
                  <a:lnTo>
                    <a:pt x="285889" y="313563"/>
                  </a:lnTo>
                  <a:lnTo>
                    <a:pt x="276860" y="313563"/>
                  </a:lnTo>
                  <a:lnTo>
                    <a:pt x="272262" y="312724"/>
                  </a:lnTo>
                  <a:lnTo>
                    <a:pt x="268262" y="311429"/>
                  </a:lnTo>
                  <a:lnTo>
                    <a:pt x="267169" y="317690"/>
                  </a:lnTo>
                  <a:lnTo>
                    <a:pt x="272948" y="318541"/>
                  </a:lnTo>
                  <a:lnTo>
                    <a:pt x="275780" y="319036"/>
                  </a:lnTo>
                  <a:lnTo>
                    <a:pt x="293916" y="319024"/>
                  </a:lnTo>
                  <a:lnTo>
                    <a:pt x="304038" y="316153"/>
                  </a:lnTo>
                  <a:lnTo>
                    <a:pt x="304038" y="308546"/>
                  </a:lnTo>
                  <a:close/>
                </a:path>
                <a:path w="535940" h="319405">
                  <a:moveTo>
                    <a:pt x="306031" y="0"/>
                  </a:moveTo>
                  <a:lnTo>
                    <a:pt x="294843" y="0"/>
                  </a:lnTo>
                  <a:lnTo>
                    <a:pt x="294843" y="25946"/>
                  </a:lnTo>
                  <a:lnTo>
                    <a:pt x="294678" y="25946"/>
                  </a:lnTo>
                  <a:lnTo>
                    <a:pt x="272427" y="0"/>
                  </a:lnTo>
                  <a:lnTo>
                    <a:pt x="258051" y="0"/>
                  </a:lnTo>
                  <a:lnTo>
                    <a:pt x="258051" y="34696"/>
                  </a:lnTo>
                  <a:lnTo>
                    <a:pt x="269278" y="34696"/>
                  </a:lnTo>
                  <a:lnTo>
                    <a:pt x="269252" y="8750"/>
                  </a:lnTo>
                  <a:lnTo>
                    <a:pt x="269430" y="8750"/>
                  </a:lnTo>
                  <a:lnTo>
                    <a:pt x="291744" y="34696"/>
                  </a:lnTo>
                  <a:lnTo>
                    <a:pt x="306031" y="34696"/>
                  </a:lnTo>
                  <a:lnTo>
                    <a:pt x="306031" y="0"/>
                  </a:lnTo>
                  <a:close/>
                </a:path>
                <a:path w="535940" h="319405">
                  <a:moveTo>
                    <a:pt x="535317" y="172072"/>
                  </a:moveTo>
                  <a:lnTo>
                    <a:pt x="511822" y="172072"/>
                  </a:lnTo>
                  <a:lnTo>
                    <a:pt x="511822" y="162077"/>
                  </a:lnTo>
                  <a:lnTo>
                    <a:pt x="533184" y="162077"/>
                  </a:lnTo>
                  <a:lnTo>
                    <a:pt x="533184" y="156476"/>
                  </a:lnTo>
                  <a:lnTo>
                    <a:pt x="511822" y="156476"/>
                  </a:lnTo>
                  <a:lnTo>
                    <a:pt x="511810" y="147701"/>
                  </a:lnTo>
                  <a:lnTo>
                    <a:pt x="535139" y="147701"/>
                  </a:lnTo>
                  <a:lnTo>
                    <a:pt x="535139" y="142100"/>
                  </a:lnTo>
                  <a:lnTo>
                    <a:pt x="499821" y="142100"/>
                  </a:lnTo>
                  <a:lnTo>
                    <a:pt x="499833" y="177673"/>
                  </a:lnTo>
                  <a:lnTo>
                    <a:pt x="535317" y="177673"/>
                  </a:lnTo>
                  <a:lnTo>
                    <a:pt x="535317" y="17207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9534" y="248867"/>
              <a:ext cx="59055" cy="35560"/>
            </a:xfrm>
            <a:custGeom>
              <a:avLst/>
              <a:gdLst/>
              <a:ahLst/>
              <a:cxnLst/>
              <a:rect l="l" t="t" r="r" b="b"/>
              <a:pathLst>
                <a:path w="59054" h="35560">
                  <a:moveTo>
                    <a:pt x="29400" y="34971"/>
                  </a:moveTo>
                  <a:lnTo>
                    <a:pt x="40852" y="33596"/>
                  </a:lnTo>
                  <a:lnTo>
                    <a:pt x="50196" y="29848"/>
                  </a:lnTo>
                  <a:lnTo>
                    <a:pt x="56493" y="24291"/>
                  </a:lnTo>
                  <a:lnTo>
                    <a:pt x="58801" y="17489"/>
                  </a:lnTo>
                  <a:lnTo>
                    <a:pt x="56493" y="10679"/>
                  </a:lnTo>
                  <a:lnTo>
                    <a:pt x="50196" y="5120"/>
                  </a:lnTo>
                  <a:lnTo>
                    <a:pt x="40852" y="1373"/>
                  </a:lnTo>
                  <a:lnTo>
                    <a:pt x="29400" y="0"/>
                  </a:lnTo>
                  <a:lnTo>
                    <a:pt x="17961" y="1373"/>
                  </a:lnTo>
                  <a:lnTo>
                    <a:pt x="8615" y="5120"/>
                  </a:lnTo>
                  <a:lnTo>
                    <a:pt x="2311" y="10679"/>
                  </a:lnTo>
                  <a:lnTo>
                    <a:pt x="0" y="17489"/>
                  </a:lnTo>
                  <a:lnTo>
                    <a:pt x="2311" y="24291"/>
                  </a:lnTo>
                  <a:lnTo>
                    <a:pt x="8615" y="29848"/>
                  </a:lnTo>
                  <a:lnTo>
                    <a:pt x="17961" y="33596"/>
                  </a:lnTo>
                  <a:lnTo>
                    <a:pt x="29400" y="34971"/>
                  </a:lnTo>
                  <a:close/>
                </a:path>
              </a:pathLst>
            </a:custGeom>
            <a:ln w="48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5529" y="151371"/>
              <a:ext cx="387350" cy="230504"/>
            </a:xfrm>
            <a:custGeom>
              <a:avLst/>
              <a:gdLst/>
              <a:ahLst/>
              <a:cxnLst/>
              <a:rect l="l" t="t" r="r" b="b"/>
              <a:pathLst>
                <a:path w="387350" h="230504">
                  <a:moveTo>
                    <a:pt x="163690" y="107797"/>
                  </a:moveTo>
                  <a:lnTo>
                    <a:pt x="0" y="114985"/>
                  </a:lnTo>
                  <a:lnTo>
                    <a:pt x="163690" y="122174"/>
                  </a:lnTo>
                  <a:lnTo>
                    <a:pt x="163690" y="107797"/>
                  </a:lnTo>
                  <a:close/>
                </a:path>
                <a:path w="387350" h="230504">
                  <a:moveTo>
                    <a:pt x="205511" y="132651"/>
                  </a:moveTo>
                  <a:lnTo>
                    <a:pt x="181317" y="132651"/>
                  </a:lnTo>
                  <a:lnTo>
                    <a:pt x="193433" y="229984"/>
                  </a:lnTo>
                  <a:lnTo>
                    <a:pt x="205511" y="132651"/>
                  </a:lnTo>
                  <a:close/>
                </a:path>
                <a:path w="387350" h="230504">
                  <a:moveTo>
                    <a:pt x="205511" y="97320"/>
                  </a:moveTo>
                  <a:lnTo>
                    <a:pt x="193395" y="0"/>
                  </a:lnTo>
                  <a:lnTo>
                    <a:pt x="181317" y="97320"/>
                  </a:lnTo>
                  <a:lnTo>
                    <a:pt x="205511" y="97320"/>
                  </a:lnTo>
                  <a:close/>
                </a:path>
                <a:path w="387350" h="230504">
                  <a:moveTo>
                    <a:pt x="208102" y="110159"/>
                  </a:moveTo>
                  <a:lnTo>
                    <a:pt x="201510" y="106248"/>
                  </a:lnTo>
                  <a:lnTo>
                    <a:pt x="185293" y="106248"/>
                  </a:lnTo>
                  <a:lnTo>
                    <a:pt x="178689" y="110159"/>
                  </a:lnTo>
                  <a:lnTo>
                    <a:pt x="178689" y="119811"/>
                  </a:lnTo>
                  <a:lnTo>
                    <a:pt x="185293" y="123736"/>
                  </a:lnTo>
                  <a:lnTo>
                    <a:pt x="193395" y="123736"/>
                  </a:lnTo>
                  <a:lnTo>
                    <a:pt x="201510" y="123736"/>
                  </a:lnTo>
                  <a:lnTo>
                    <a:pt x="208102" y="119811"/>
                  </a:lnTo>
                  <a:lnTo>
                    <a:pt x="208102" y="110159"/>
                  </a:lnTo>
                  <a:close/>
                </a:path>
                <a:path w="387350" h="230504">
                  <a:moveTo>
                    <a:pt x="386803" y="114985"/>
                  </a:moveTo>
                  <a:lnTo>
                    <a:pt x="223113" y="107797"/>
                  </a:lnTo>
                  <a:lnTo>
                    <a:pt x="223113" y="122174"/>
                  </a:lnTo>
                  <a:lnTo>
                    <a:pt x="386803" y="1149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0938" y="278690"/>
              <a:ext cx="37465" cy="22225"/>
            </a:xfrm>
            <a:custGeom>
              <a:avLst/>
              <a:gdLst/>
              <a:ahLst/>
              <a:cxnLst/>
              <a:rect l="l" t="t" r="r" b="b"/>
              <a:pathLst>
                <a:path w="37465" h="22225">
                  <a:moveTo>
                    <a:pt x="37277" y="0"/>
                  </a:moveTo>
                  <a:lnTo>
                    <a:pt x="0" y="22148"/>
                  </a:lnTo>
                </a:path>
              </a:pathLst>
            </a:custGeom>
            <a:ln w="488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0938" y="231869"/>
              <a:ext cx="37465" cy="22225"/>
            </a:xfrm>
            <a:custGeom>
              <a:avLst/>
              <a:gdLst/>
              <a:ahLst/>
              <a:cxnLst/>
              <a:rect l="l" t="t" r="r" b="b"/>
              <a:pathLst>
                <a:path w="37465" h="22225">
                  <a:moveTo>
                    <a:pt x="37277" y="22148"/>
                  </a:moveTo>
                  <a:lnTo>
                    <a:pt x="0" y="0"/>
                  </a:lnTo>
                </a:path>
              </a:pathLst>
            </a:custGeom>
            <a:ln w="488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59683" y="231869"/>
              <a:ext cx="37465" cy="22225"/>
            </a:xfrm>
            <a:custGeom>
              <a:avLst/>
              <a:gdLst/>
              <a:ahLst/>
              <a:cxnLst/>
              <a:rect l="l" t="t" r="r" b="b"/>
              <a:pathLst>
                <a:path w="37465" h="22225">
                  <a:moveTo>
                    <a:pt x="0" y="22148"/>
                  </a:moveTo>
                  <a:lnTo>
                    <a:pt x="37249" y="0"/>
                  </a:lnTo>
                </a:path>
              </a:pathLst>
            </a:custGeom>
            <a:ln w="48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9683" y="278690"/>
              <a:ext cx="37465" cy="22225"/>
            </a:xfrm>
            <a:custGeom>
              <a:avLst/>
              <a:gdLst/>
              <a:ahLst/>
              <a:cxnLst/>
              <a:rect l="l" t="t" r="r" b="b"/>
              <a:pathLst>
                <a:path w="37465" h="22225">
                  <a:moveTo>
                    <a:pt x="0" y="0"/>
                  </a:moveTo>
                  <a:lnTo>
                    <a:pt x="37249" y="22148"/>
                  </a:lnTo>
                </a:path>
              </a:pathLst>
            </a:custGeom>
            <a:ln w="488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86786" y="3218170"/>
              <a:ext cx="684530" cy="15875"/>
            </a:xfrm>
            <a:custGeom>
              <a:avLst/>
              <a:gdLst/>
              <a:ahLst/>
              <a:cxnLst/>
              <a:rect l="l" t="t" r="r" b="b"/>
              <a:pathLst>
                <a:path w="684529" h="15875">
                  <a:moveTo>
                    <a:pt x="684416" y="828"/>
                  </a:moveTo>
                  <a:lnTo>
                    <a:pt x="684416" y="15757"/>
                  </a:lnTo>
                  <a:lnTo>
                    <a:pt x="0" y="15757"/>
                  </a:lnTo>
                  <a:lnTo>
                    <a:pt x="0" y="15483"/>
                  </a:lnTo>
                  <a:lnTo>
                    <a:pt x="0" y="0"/>
                  </a:lnTo>
                </a:path>
              </a:pathLst>
            </a:custGeom>
            <a:ln w="414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87591" y="3222318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0"/>
                  </a:moveTo>
                  <a:lnTo>
                    <a:pt x="0" y="11604"/>
                  </a:lnTo>
                </a:path>
              </a:pathLst>
            </a:custGeom>
            <a:ln w="69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15012" y="3222318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0"/>
                  </a:moveTo>
                  <a:lnTo>
                    <a:pt x="0" y="11604"/>
                  </a:lnTo>
                </a:path>
              </a:pathLst>
            </a:custGeom>
            <a:ln w="69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42433" y="3222318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0"/>
                  </a:moveTo>
                  <a:lnTo>
                    <a:pt x="0" y="11604"/>
                  </a:lnTo>
                </a:path>
              </a:pathLst>
            </a:custGeom>
            <a:ln w="69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586221" y="3252399"/>
              <a:ext cx="424815" cy="16510"/>
            </a:xfrm>
            <a:custGeom>
              <a:avLst/>
              <a:gdLst/>
              <a:ahLst/>
              <a:cxnLst/>
              <a:rect l="l" t="t" r="r" b="b"/>
              <a:pathLst>
                <a:path w="424814" h="16510">
                  <a:moveTo>
                    <a:pt x="424465" y="16171"/>
                  </a:moveTo>
                  <a:lnTo>
                    <a:pt x="424465" y="0"/>
                  </a:lnTo>
                  <a:lnTo>
                    <a:pt x="0" y="0"/>
                  </a:lnTo>
                  <a:lnTo>
                    <a:pt x="0" y="15765"/>
                  </a:lnTo>
                </a:path>
              </a:pathLst>
            </a:custGeom>
            <a:ln w="414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27340" y="3252396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h="13335">
                  <a:moveTo>
                    <a:pt x="0" y="12856"/>
                  </a:moveTo>
                  <a:lnTo>
                    <a:pt x="0" y="0"/>
                  </a:lnTo>
                </a:path>
              </a:pathLst>
            </a:custGeom>
            <a:ln w="69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68447" y="3252396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h="13335">
                  <a:moveTo>
                    <a:pt x="0" y="12856"/>
                  </a:moveTo>
                  <a:lnTo>
                    <a:pt x="0" y="0"/>
                  </a:lnTo>
                </a:path>
              </a:pathLst>
            </a:custGeom>
            <a:ln w="69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552313" y="3149118"/>
            <a:ext cx="66675" cy="78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spc="8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223012" y="3149118"/>
            <a:ext cx="226060" cy="78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spc="135" dirty="0">
                <a:solidFill>
                  <a:srgbClr val="231F20"/>
                </a:solidFill>
                <a:latin typeface="Trebuchet MS"/>
                <a:cs typeface="Trebuchet MS"/>
              </a:rPr>
              <a:t>75</a:t>
            </a:r>
            <a:r>
              <a:rPr sz="350" spc="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" spc="160" dirty="0">
                <a:solidFill>
                  <a:srgbClr val="231F20"/>
                </a:solidFill>
                <a:latin typeface="Trebuchet MS"/>
                <a:cs typeface="Trebuchet MS"/>
              </a:rPr>
              <a:t>Mi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52313" y="3255170"/>
            <a:ext cx="66675" cy="78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spc="80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51630" y="3255170"/>
            <a:ext cx="250190" cy="78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spc="135" dirty="0">
                <a:solidFill>
                  <a:srgbClr val="231F20"/>
                </a:solidFill>
                <a:latin typeface="Trebuchet MS"/>
                <a:cs typeface="Trebuchet MS"/>
              </a:rPr>
              <a:t>75</a:t>
            </a:r>
            <a:r>
              <a:rPr sz="350" spc="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50" spc="175" dirty="0">
                <a:solidFill>
                  <a:srgbClr val="231F20"/>
                </a:solidFill>
                <a:latin typeface="Trebuchet MS"/>
                <a:cs typeface="Trebuchet MS"/>
              </a:rPr>
              <a:t>Km</a:t>
            </a:r>
            <a:endParaRPr sz="350">
              <a:latin typeface="Trebuchet MS"/>
              <a:cs typeface="Trebuchet M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6316" y="22259"/>
            <a:ext cx="4528820" cy="3404870"/>
            <a:chOff x="36316" y="22259"/>
            <a:chExt cx="4528820" cy="3404870"/>
          </a:xfrm>
        </p:grpSpPr>
        <p:sp>
          <p:nvSpPr>
            <p:cNvPr id="71" name="object 71"/>
            <p:cNvSpPr/>
            <p:nvPr/>
          </p:nvSpPr>
          <p:spPr>
            <a:xfrm>
              <a:off x="42198" y="28141"/>
              <a:ext cx="4517390" cy="3393440"/>
            </a:xfrm>
            <a:custGeom>
              <a:avLst/>
              <a:gdLst/>
              <a:ahLst/>
              <a:cxnLst/>
              <a:rect l="l" t="t" r="r" b="b"/>
              <a:pathLst>
                <a:path w="4517390" h="3393440">
                  <a:moveTo>
                    <a:pt x="4516774" y="3392975"/>
                  </a:moveTo>
                  <a:lnTo>
                    <a:pt x="0" y="3392975"/>
                  </a:lnTo>
                  <a:lnTo>
                    <a:pt x="0" y="0"/>
                  </a:lnTo>
                  <a:lnTo>
                    <a:pt x="4516774" y="0"/>
                  </a:lnTo>
                  <a:lnTo>
                    <a:pt x="4516774" y="3392975"/>
                  </a:lnTo>
                  <a:close/>
                </a:path>
              </a:pathLst>
            </a:custGeom>
            <a:ln w="1032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25245" y="788212"/>
              <a:ext cx="2823845" cy="2052955"/>
            </a:xfrm>
            <a:custGeom>
              <a:avLst/>
              <a:gdLst/>
              <a:ahLst/>
              <a:cxnLst/>
              <a:rect l="l" t="t" r="r" b="b"/>
              <a:pathLst>
                <a:path w="2823845" h="2052955">
                  <a:moveTo>
                    <a:pt x="58445" y="860590"/>
                  </a:moveTo>
                  <a:lnTo>
                    <a:pt x="56146" y="853630"/>
                  </a:lnTo>
                  <a:lnTo>
                    <a:pt x="49885" y="847953"/>
                  </a:lnTo>
                  <a:lnTo>
                    <a:pt x="40601" y="844118"/>
                  </a:lnTo>
                  <a:lnTo>
                    <a:pt x="29222" y="842721"/>
                  </a:lnTo>
                  <a:lnTo>
                    <a:pt x="17856" y="844118"/>
                  </a:lnTo>
                  <a:lnTo>
                    <a:pt x="8559" y="847953"/>
                  </a:lnTo>
                  <a:lnTo>
                    <a:pt x="2298" y="853630"/>
                  </a:lnTo>
                  <a:lnTo>
                    <a:pt x="0" y="860590"/>
                  </a:lnTo>
                  <a:lnTo>
                    <a:pt x="2298" y="867549"/>
                  </a:lnTo>
                  <a:lnTo>
                    <a:pt x="8559" y="873226"/>
                  </a:lnTo>
                  <a:lnTo>
                    <a:pt x="17856" y="877049"/>
                  </a:lnTo>
                  <a:lnTo>
                    <a:pt x="29222" y="878459"/>
                  </a:lnTo>
                  <a:lnTo>
                    <a:pt x="40601" y="877049"/>
                  </a:lnTo>
                  <a:lnTo>
                    <a:pt x="49885" y="873226"/>
                  </a:lnTo>
                  <a:lnTo>
                    <a:pt x="56146" y="867549"/>
                  </a:lnTo>
                  <a:lnTo>
                    <a:pt x="58445" y="860590"/>
                  </a:lnTo>
                  <a:close/>
                </a:path>
                <a:path w="2823845" h="2052955">
                  <a:moveTo>
                    <a:pt x="90957" y="1593659"/>
                  </a:moveTo>
                  <a:lnTo>
                    <a:pt x="88671" y="1586699"/>
                  </a:lnTo>
                  <a:lnTo>
                    <a:pt x="82410" y="1581023"/>
                  </a:lnTo>
                  <a:lnTo>
                    <a:pt x="73113" y="1577187"/>
                  </a:lnTo>
                  <a:lnTo>
                    <a:pt x="61747" y="1575790"/>
                  </a:lnTo>
                  <a:lnTo>
                    <a:pt x="50368" y="1577187"/>
                  </a:lnTo>
                  <a:lnTo>
                    <a:pt x="41084" y="1581023"/>
                  </a:lnTo>
                  <a:lnTo>
                    <a:pt x="34823" y="1586699"/>
                  </a:lnTo>
                  <a:lnTo>
                    <a:pt x="32524" y="1593659"/>
                  </a:lnTo>
                  <a:lnTo>
                    <a:pt x="34823" y="1600619"/>
                  </a:lnTo>
                  <a:lnTo>
                    <a:pt x="41084" y="1606296"/>
                  </a:lnTo>
                  <a:lnTo>
                    <a:pt x="50368" y="1610131"/>
                  </a:lnTo>
                  <a:lnTo>
                    <a:pt x="61747" y="1611528"/>
                  </a:lnTo>
                  <a:lnTo>
                    <a:pt x="73113" y="1610131"/>
                  </a:lnTo>
                  <a:lnTo>
                    <a:pt x="82410" y="1606296"/>
                  </a:lnTo>
                  <a:lnTo>
                    <a:pt x="88671" y="1600619"/>
                  </a:lnTo>
                  <a:lnTo>
                    <a:pt x="90957" y="1593659"/>
                  </a:lnTo>
                  <a:close/>
                </a:path>
                <a:path w="2823845" h="2052955">
                  <a:moveTo>
                    <a:pt x="135420" y="967651"/>
                  </a:moveTo>
                  <a:lnTo>
                    <a:pt x="133121" y="960704"/>
                  </a:lnTo>
                  <a:lnTo>
                    <a:pt x="126860" y="955014"/>
                  </a:lnTo>
                  <a:lnTo>
                    <a:pt x="117576" y="951191"/>
                  </a:lnTo>
                  <a:lnTo>
                    <a:pt x="106197" y="949782"/>
                  </a:lnTo>
                  <a:lnTo>
                    <a:pt x="94830" y="951191"/>
                  </a:lnTo>
                  <a:lnTo>
                    <a:pt x="85547" y="955014"/>
                  </a:lnTo>
                  <a:lnTo>
                    <a:pt x="79286" y="960704"/>
                  </a:lnTo>
                  <a:lnTo>
                    <a:pt x="76987" y="967651"/>
                  </a:lnTo>
                  <a:lnTo>
                    <a:pt x="79286" y="974610"/>
                  </a:lnTo>
                  <a:lnTo>
                    <a:pt x="85547" y="980300"/>
                  </a:lnTo>
                  <a:lnTo>
                    <a:pt x="94830" y="984123"/>
                  </a:lnTo>
                  <a:lnTo>
                    <a:pt x="106197" y="985532"/>
                  </a:lnTo>
                  <a:lnTo>
                    <a:pt x="117576" y="984123"/>
                  </a:lnTo>
                  <a:lnTo>
                    <a:pt x="126860" y="980300"/>
                  </a:lnTo>
                  <a:lnTo>
                    <a:pt x="133121" y="974610"/>
                  </a:lnTo>
                  <a:lnTo>
                    <a:pt x="135420" y="967651"/>
                  </a:lnTo>
                  <a:close/>
                </a:path>
                <a:path w="2823845" h="2052955">
                  <a:moveTo>
                    <a:pt x="164642" y="1052614"/>
                  </a:moveTo>
                  <a:lnTo>
                    <a:pt x="162344" y="1045667"/>
                  </a:lnTo>
                  <a:lnTo>
                    <a:pt x="156083" y="1039977"/>
                  </a:lnTo>
                  <a:lnTo>
                    <a:pt x="146799" y="1036154"/>
                  </a:lnTo>
                  <a:lnTo>
                    <a:pt x="135420" y="1034745"/>
                  </a:lnTo>
                  <a:lnTo>
                    <a:pt x="124053" y="1036154"/>
                  </a:lnTo>
                  <a:lnTo>
                    <a:pt x="114757" y="1039977"/>
                  </a:lnTo>
                  <a:lnTo>
                    <a:pt x="108496" y="1045667"/>
                  </a:lnTo>
                  <a:lnTo>
                    <a:pt x="106197" y="1052614"/>
                  </a:lnTo>
                  <a:lnTo>
                    <a:pt x="108496" y="1059573"/>
                  </a:lnTo>
                  <a:lnTo>
                    <a:pt x="114757" y="1065263"/>
                  </a:lnTo>
                  <a:lnTo>
                    <a:pt x="124053" y="1069086"/>
                  </a:lnTo>
                  <a:lnTo>
                    <a:pt x="135420" y="1070495"/>
                  </a:lnTo>
                  <a:lnTo>
                    <a:pt x="146799" y="1069086"/>
                  </a:lnTo>
                  <a:lnTo>
                    <a:pt x="156083" y="1065263"/>
                  </a:lnTo>
                  <a:lnTo>
                    <a:pt x="162344" y="1059573"/>
                  </a:lnTo>
                  <a:lnTo>
                    <a:pt x="164642" y="1052614"/>
                  </a:lnTo>
                  <a:close/>
                </a:path>
                <a:path w="2823845" h="2052955">
                  <a:moveTo>
                    <a:pt x="796607" y="1305433"/>
                  </a:moveTo>
                  <a:lnTo>
                    <a:pt x="794308" y="1298473"/>
                  </a:lnTo>
                  <a:lnTo>
                    <a:pt x="788047" y="1292796"/>
                  </a:lnTo>
                  <a:lnTo>
                    <a:pt x="778764" y="1288973"/>
                  </a:lnTo>
                  <a:lnTo>
                    <a:pt x="767384" y="1287564"/>
                  </a:lnTo>
                  <a:lnTo>
                    <a:pt x="756018" y="1288973"/>
                  </a:lnTo>
                  <a:lnTo>
                    <a:pt x="746721" y="1292796"/>
                  </a:lnTo>
                  <a:lnTo>
                    <a:pt x="740460" y="1298473"/>
                  </a:lnTo>
                  <a:lnTo>
                    <a:pt x="738162" y="1305433"/>
                  </a:lnTo>
                  <a:lnTo>
                    <a:pt x="740460" y="1312392"/>
                  </a:lnTo>
                  <a:lnTo>
                    <a:pt x="746721" y="1318069"/>
                  </a:lnTo>
                  <a:lnTo>
                    <a:pt x="756018" y="1321904"/>
                  </a:lnTo>
                  <a:lnTo>
                    <a:pt x="767384" y="1323301"/>
                  </a:lnTo>
                  <a:lnTo>
                    <a:pt x="778764" y="1321904"/>
                  </a:lnTo>
                  <a:lnTo>
                    <a:pt x="788047" y="1318069"/>
                  </a:lnTo>
                  <a:lnTo>
                    <a:pt x="794308" y="1312392"/>
                  </a:lnTo>
                  <a:lnTo>
                    <a:pt x="796607" y="1305433"/>
                  </a:lnTo>
                  <a:close/>
                </a:path>
                <a:path w="2823845" h="2052955">
                  <a:moveTo>
                    <a:pt x="894727" y="180886"/>
                  </a:moveTo>
                  <a:lnTo>
                    <a:pt x="892429" y="173926"/>
                  </a:lnTo>
                  <a:lnTo>
                    <a:pt x="886167" y="168249"/>
                  </a:lnTo>
                  <a:lnTo>
                    <a:pt x="876884" y="164414"/>
                  </a:lnTo>
                  <a:lnTo>
                    <a:pt x="865505" y="163017"/>
                  </a:lnTo>
                  <a:lnTo>
                    <a:pt x="854138" y="164414"/>
                  </a:lnTo>
                  <a:lnTo>
                    <a:pt x="844842" y="168249"/>
                  </a:lnTo>
                  <a:lnTo>
                    <a:pt x="838581" y="173926"/>
                  </a:lnTo>
                  <a:lnTo>
                    <a:pt x="836282" y="180886"/>
                  </a:lnTo>
                  <a:lnTo>
                    <a:pt x="838581" y="187845"/>
                  </a:lnTo>
                  <a:lnTo>
                    <a:pt x="844842" y="193522"/>
                  </a:lnTo>
                  <a:lnTo>
                    <a:pt x="854138" y="197345"/>
                  </a:lnTo>
                  <a:lnTo>
                    <a:pt x="865505" y="198755"/>
                  </a:lnTo>
                  <a:lnTo>
                    <a:pt x="876884" y="197345"/>
                  </a:lnTo>
                  <a:lnTo>
                    <a:pt x="886167" y="193522"/>
                  </a:lnTo>
                  <a:lnTo>
                    <a:pt x="892429" y="187845"/>
                  </a:lnTo>
                  <a:lnTo>
                    <a:pt x="894727" y="180886"/>
                  </a:lnTo>
                  <a:close/>
                </a:path>
                <a:path w="2823845" h="2052955">
                  <a:moveTo>
                    <a:pt x="1025004" y="1791716"/>
                  </a:moveTo>
                  <a:lnTo>
                    <a:pt x="1022705" y="1784756"/>
                  </a:lnTo>
                  <a:lnTo>
                    <a:pt x="1016444" y="1779079"/>
                  </a:lnTo>
                  <a:lnTo>
                    <a:pt x="1007160" y="1775256"/>
                  </a:lnTo>
                  <a:lnTo>
                    <a:pt x="995781" y="1773847"/>
                  </a:lnTo>
                  <a:lnTo>
                    <a:pt x="984415" y="1775256"/>
                  </a:lnTo>
                  <a:lnTo>
                    <a:pt x="975131" y="1779079"/>
                  </a:lnTo>
                  <a:lnTo>
                    <a:pt x="968857" y="1784756"/>
                  </a:lnTo>
                  <a:lnTo>
                    <a:pt x="966558" y="1791716"/>
                  </a:lnTo>
                  <a:lnTo>
                    <a:pt x="968857" y="1798675"/>
                  </a:lnTo>
                  <a:lnTo>
                    <a:pt x="975131" y="1804352"/>
                  </a:lnTo>
                  <a:lnTo>
                    <a:pt x="984415" y="1808187"/>
                  </a:lnTo>
                  <a:lnTo>
                    <a:pt x="995781" y="1809584"/>
                  </a:lnTo>
                  <a:lnTo>
                    <a:pt x="1007160" y="1808187"/>
                  </a:lnTo>
                  <a:lnTo>
                    <a:pt x="1016444" y="1804352"/>
                  </a:lnTo>
                  <a:lnTo>
                    <a:pt x="1022705" y="1798675"/>
                  </a:lnTo>
                  <a:lnTo>
                    <a:pt x="1025004" y="1791716"/>
                  </a:lnTo>
                  <a:close/>
                </a:path>
                <a:path w="2823845" h="2052955">
                  <a:moveTo>
                    <a:pt x="1252689" y="461645"/>
                  </a:moveTo>
                  <a:lnTo>
                    <a:pt x="1250391" y="454685"/>
                  </a:lnTo>
                  <a:lnTo>
                    <a:pt x="1244130" y="449008"/>
                  </a:lnTo>
                  <a:lnTo>
                    <a:pt x="1234846" y="445173"/>
                  </a:lnTo>
                  <a:lnTo>
                    <a:pt x="1223467" y="443763"/>
                  </a:lnTo>
                  <a:lnTo>
                    <a:pt x="1212100" y="445173"/>
                  </a:lnTo>
                  <a:lnTo>
                    <a:pt x="1202804" y="449008"/>
                  </a:lnTo>
                  <a:lnTo>
                    <a:pt x="1196543" y="454685"/>
                  </a:lnTo>
                  <a:lnTo>
                    <a:pt x="1194244" y="461645"/>
                  </a:lnTo>
                  <a:lnTo>
                    <a:pt x="1196543" y="468591"/>
                  </a:lnTo>
                  <a:lnTo>
                    <a:pt x="1202804" y="474281"/>
                  </a:lnTo>
                  <a:lnTo>
                    <a:pt x="1212100" y="478104"/>
                  </a:lnTo>
                  <a:lnTo>
                    <a:pt x="1223467" y="479513"/>
                  </a:lnTo>
                  <a:lnTo>
                    <a:pt x="1234846" y="478104"/>
                  </a:lnTo>
                  <a:lnTo>
                    <a:pt x="1244130" y="474281"/>
                  </a:lnTo>
                  <a:lnTo>
                    <a:pt x="1250391" y="468591"/>
                  </a:lnTo>
                  <a:lnTo>
                    <a:pt x="1252689" y="461645"/>
                  </a:lnTo>
                  <a:close/>
                </a:path>
                <a:path w="2823845" h="2052955">
                  <a:moveTo>
                    <a:pt x="1350289" y="17868"/>
                  </a:moveTo>
                  <a:lnTo>
                    <a:pt x="1347990" y="10909"/>
                  </a:lnTo>
                  <a:lnTo>
                    <a:pt x="1341729" y="5232"/>
                  </a:lnTo>
                  <a:lnTo>
                    <a:pt x="1332445" y="1397"/>
                  </a:lnTo>
                  <a:lnTo>
                    <a:pt x="1321066" y="0"/>
                  </a:lnTo>
                  <a:lnTo>
                    <a:pt x="1309700" y="1397"/>
                  </a:lnTo>
                  <a:lnTo>
                    <a:pt x="1300403" y="5232"/>
                  </a:lnTo>
                  <a:lnTo>
                    <a:pt x="1294142" y="10909"/>
                  </a:lnTo>
                  <a:lnTo>
                    <a:pt x="1291844" y="17868"/>
                  </a:lnTo>
                  <a:lnTo>
                    <a:pt x="1294142" y="24828"/>
                  </a:lnTo>
                  <a:lnTo>
                    <a:pt x="1300403" y="30505"/>
                  </a:lnTo>
                  <a:lnTo>
                    <a:pt x="1309700" y="34328"/>
                  </a:lnTo>
                  <a:lnTo>
                    <a:pt x="1321066" y="35737"/>
                  </a:lnTo>
                  <a:lnTo>
                    <a:pt x="1332445" y="34328"/>
                  </a:lnTo>
                  <a:lnTo>
                    <a:pt x="1341729" y="30505"/>
                  </a:lnTo>
                  <a:lnTo>
                    <a:pt x="1347990" y="24828"/>
                  </a:lnTo>
                  <a:lnTo>
                    <a:pt x="1350289" y="17868"/>
                  </a:lnTo>
                  <a:close/>
                </a:path>
                <a:path w="2823845" h="2052955">
                  <a:moveTo>
                    <a:pt x="1782914" y="1554099"/>
                  </a:moveTo>
                  <a:lnTo>
                    <a:pt x="1780616" y="1547139"/>
                  </a:lnTo>
                  <a:lnTo>
                    <a:pt x="1774355" y="1541462"/>
                  </a:lnTo>
                  <a:lnTo>
                    <a:pt x="1765071" y="1537627"/>
                  </a:lnTo>
                  <a:lnTo>
                    <a:pt x="1753692" y="1536230"/>
                  </a:lnTo>
                  <a:lnTo>
                    <a:pt x="1742325" y="1537627"/>
                  </a:lnTo>
                  <a:lnTo>
                    <a:pt x="1733029" y="1541462"/>
                  </a:lnTo>
                  <a:lnTo>
                    <a:pt x="1726768" y="1547139"/>
                  </a:lnTo>
                  <a:lnTo>
                    <a:pt x="1724469" y="1554099"/>
                  </a:lnTo>
                  <a:lnTo>
                    <a:pt x="1726768" y="1561058"/>
                  </a:lnTo>
                  <a:lnTo>
                    <a:pt x="1733029" y="1566735"/>
                  </a:lnTo>
                  <a:lnTo>
                    <a:pt x="1742325" y="1570570"/>
                  </a:lnTo>
                  <a:lnTo>
                    <a:pt x="1753692" y="1571967"/>
                  </a:lnTo>
                  <a:lnTo>
                    <a:pt x="1765071" y="1570570"/>
                  </a:lnTo>
                  <a:lnTo>
                    <a:pt x="1774355" y="1566735"/>
                  </a:lnTo>
                  <a:lnTo>
                    <a:pt x="1780616" y="1561058"/>
                  </a:lnTo>
                  <a:lnTo>
                    <a:pt x="1782914" y="1554099"/>
                  </a:lnTo>
                  <a:close/>
                </a:path>
                <a:path w="2823845" h="2052955">
                  <a:moveTo>
                    <a:pt x="1986915" y="2034857"/>
                  </a:moveTo>
                  <a:lnTo>
                    <a:pt x="1984616" y="2027910"/>
                  </a:lnTo>
                  <a:lnTo>
                    <a:pt x="1978355" y="2022221"/>
                  </a:lnTo>
                  <a:lnTo>
                    <a:pt x="1969071" y="2018398"/>
                  </a:lnTo>
                  <a:lnTo>
                    <a:pt x="1957692" y="2016988"/>
                  </a:lnTo>
                  <a:lnTo>
                    <a:pt x="1946325" y="2018398"/>
                  </a:lnTo>
                  <a:lnTo>
                    <a:pt x="1937042" y="2022221"/>
                  </a:lnTo>
                  <a:lnTo>
                    <a:pt x="1930768" y="2027910"/>
                  </a:lnTo>
                  <a:lnTo>
                    <a:pt x="1928469" y="2034857"/>
                  </a:lnTo>
                  <a:lnTo>
                    <a:pt x="1930768" y="2041817"/>
                  </a:lnTo>
                  <a:lnTo>
                    <a:pt x="1937042" y="2047494"/>
                  </a:lnTo>
                  <a:lnTo>
                    <a:pt x="1946325" y="2051329"/>
                  </a:lnTo>
                  <a:lnTo>
                    <a:pt x="1957692" y="2052739"/>
                  </a:lnTo>
                  <a:lnTo>
                    <a:pt x="1969071" y="2051329"/>
                  </a:lnTo>
                  <a:lnTo>
                    <a:pt x="1978355" y="2047494"/>
                  </a:lnTo>
                  <a:lnTo>
                    <a:pt x="1984616" y="2041817"/>
                  </a:lnTo>
                  <a:lnTo>
                    <a:pt x="1986915" y="2034857"/>
                  </a:lnTo>
                  <a:close/>
                </a:path>
                <a:path w="2823845" h="2052955">
                  <a:moveTo>
                    <a:pt x="2823349" y="937945"/>
                  </a:moveTo>
                  <a:lnTo>
                    <a:pt x="2821063" y="930986"/>
                  </a:lnTo>
                  <a:lnTo>
                    <a:pt x="2814802" y="925309"/>
                  </a:lnTo>
                  <a:lnTo>
                    <a:pt x="2805506" y="921486"/>
                  </a:lnTo>
                  <a:lnTo>
                    <a:pt x="2794139" y="920076"/>
                  </a:lnTo>
                  <a:lnTo>
                    <a:pt x="2782760" y="921486"/>
                  </a:lnTo>
                  <a:lnTo>
                    <a:pt x="2773476" y="925309"/>
                  </a:lnTo>
                  <a:lnTo>
                    <a:pt x="2767215" y="930986"/>
                  </a:lnTo>
                  <a:lnTo>
                    <a:pt x="2764917" y="937945"/>
                  </a:lnTo>
                  <a:lnTo>
                    <a:pt x="2767215" y="944905"/>
                  </a:lnTo>
                  <a:lnTo>
                    <a:pt x="2773476" y="950582"/>
                  </a:lnTo>
                  <a:lnTo>
                    <a:pt x="2782760" y="954417"/>
                  </a:lnTo>
                  <a:lnTo>
                    <a:pt x="2794139" y="955814"/>
                  </a:lnTo>
                  <a:lnTo>
                    <a:pt x="2805506" y="954417"/>
                  </a:lnTo>
                  <a:lnTo>
                    <a:pt x="2814802" y="950582"/>
                  </a:lnTo>
                  <a:lnTo>
                    <a:pt x="2821063" y="944905"/>
                  </a:lnTo>
                  <a:lnTo>
                    <a:pt x="2823349" y="937945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278101"/>
            <a:ext cx="219964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When will soft-liners choose to open?</a:t>
            </a:r>
            <a:endParaRPr sz="1100">
              <a:solidFill>
                <a:srgbClr val="00B0F0"/>
              </a:solidFill>
              <a:latin typeface="+mn-l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532" y="538809"/>
            <a:ext cx="3300095" cy="10318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+mn-lt"/>
                <a:cs typeface="Arial MT"/>
              </a:rPr>
              <a:t>Expected payoff (Open) </a:t>
            </a:r>
            <a:r>
              <a:rPr sz="1100" i="1" dirty="0">
                <a:latin typeface="+mn-lt"/>
                <a:cs typeface="Calibri"/>
              </a:rPr>
              <a:t>&gt; </a:t>
            </a:r>
            <a:r>
              <a:rPr sz="1100" dirty="0">
                <a:latin typeface="+mn-lt"/>
                <a:cs typeface="Arial MT"/>
              </a:rPr>
              <a:t>Expected payoff(Do Nothing)</a:t>
            </a:r>
            <a:endParaRPr sz="110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100">
              <a:latin typeface="+mn-lt"/>
              <a:cs typeface="Arial MT"/>
            </a:endParaRPr>
          </a:p>
          <a:p>
            <a:pPr marR="1641475" algn="r">
              <a:lnSpc>
                <a:spcPct val="100000"/>
              </a:lnSpc>
            </a:pPr>
            <a:r>
              <a:rPr sz="1100" dirty="0">
                <a:latin typeface="+mn-lt"/>
                <a:cs typeface="Calibri"/>
              </a:rPr>
              <a:t>3</a:t>
            </a:r>
            <a:r>
              <a:rPr sz="1100" i="1" dirty="0">
                <a:latin typeface="+mn-lt"/>
                <a:cs typeface="Calibri"/>
              </a:rPr>
              <a:t>p </a:t>
            </a:r>
            <a:r>
              <a:rPr sz="1100" dirty="0">
                <a:latin typeface="+mn-lt"/>
                <a:cs typeface="Calibri"/>
              </a:rPr>
              <a:t>+ 2 </a:t>
            </a:r>
            <a:r>
              <a:rPr sz="1100" i="1" dirty="0">
                <a:latin typeface="+mn-lt"/>
                <a:cs typeface="Calibri"/>
              </a:rPr>
              <a:t>&gt; </a:t>
            </a:r>
            <a:r>
              <a:rPr sz="1100" dirty="0">
                <a:latin typeface="+mn-lt"/>
                <a:cs typeface="Calibri"/>
              </a:rPr>
              <a:t>4</a:t>
            </a:r>
            <a:endParaRPr sz="1100">
              <a:latin typeface="+mn-lt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100">
              <a:latin typeface="+mn-lt"/>
              <a:cs typeface="Calibri"/>
            </a:endParaRPr>
          </a:p>
          <a:p>
            <a:pPr marR="1641475" algn="r">
              <a:lnSpc>
                <a:spcPct val="100000"/>
              </a:lnSpc>
            </a:pPr>
            <a:r>
              <a:rPr sz="1100" dirty="0">
                <a:latin typeface="+mn-lt"/>
                <a:cs typeface="Calibri"/>
              </a:rPr>
              <a:t>3</a:t>
            </a:r>
            <a:r>
              <a:rPr sz="1100" i="1" dirty="0">
                <a:latin typeface="+mn-lt"/>
                <a:cs typeface="Calibri"/>
              </a:rPr>
              <a:t>p &gt; </a:t>
            </a:r>
            <a:r>
              <a:rPr sz="1100" dirty="0">
                <a:latin typeface="+mn-lt"/>
                <a:cs typeface="Calibri"/>
              </a:rPr>
              <a:t>2</a:t>
            </a:r>
            <a:endParaRPr sz="1100">
              <a:latin typeface="+mn-lt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8360" y="1874214"/>
            <a:ext cx="24130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dirty="0">
                <a:latin typeface="+mn-lt"/>
                <a:cs typeface="Calibri"/>
              </a:rPr>
              <a:t>p &gt;</a:t>
            </a:r>
            <a:endParaRPr sz="1100">
              <a:latin typeface="+mn-lt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0681" y="1990826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8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7981" y="1757982"/>
            <a:ext cx="95250" cy="4032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latin typeface="+mn-lt"/>
                <a:cs typeface="Calibri"/>
              </a:rPr>
              <a:t>2</a:t>
            </a:r>
            <a:endParaRPr sz="1100"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dirty="0">
                <a:latin typeface="+mn-lt"/>
                <a:cs typeface="Calibri"/>
              </a:rPr>
              <a:t>3</a:t>
            </a:r>
            <a:endParaRPr sz="1100">
              <a:latin typeface="+mn-lt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2537535"/>
            <a:ext cx="3808729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Authoritarian soft-liners will choose to liberalize whenever they’re sufficiently confident the democratic opposition is weak.</a:t>
            </a:r>
          </a:p>
        </p:txBody>
      </p:sp>
    </p:spTree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4" y="1209280"/>
            <a:ext cx="370268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Incomplete information games highlight the important role that information and beliefs play in politics.</a:t>
            </a:r>
          </a:p>
        </p:txBody>
      </p:sp>
    </p:spTree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594" y="969250"/>
            <a:ext cx="3644900" cy="9264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 marR="177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solidFill>
                  <a:srgbClr val="00B0F0"/>
                </a:solidFill>
                <a:latin typeface="+mn-lt"/>
                <a:cs typeface="Arial MT"/>
              </a:rPr>
              <a:t>One implication is that political actors have incentives to take actions that influence the beliefs of other actors.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+mn-lt"/>
              <a:cs typeface="Arial MT"/>
            </a:endParaRPr>
          </a:p>
          <a:p>
            <a:pPr marL="300990" marR="18415" indent="-137795">
              <a:lnSpc>
                <a:spcPct val="102699"/>
              </a:lnSpc>
              <a:buFont typeface="Verdana"/>
              <a:buChar char="•"/>
              <a:tabLst>
                <a:tab pos="302260" algn="l"/>
              </a:tabLst>
            </a:pPr>
            <a:r>
              <a:rPr sz="1100" dirty="0">
                <a:latin typeface="+mn-lt"/>
                <a:cs typeface="Arial MT"/>
              </a:rPr>
              <a:t>A strong democratic opposition has an incentive to avoid 	taking actions that would reveal its strength.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055" y="16424"/>
            <a:ext cx="4541520" cy="3394075"/>
            <a:chOff x="30055" y="16424"/>
            <a:chExt cx="4541520" cy="3394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2650" y="154856"/>
              <a:ext cx="2367079" cy="304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473" y="290546"/>
              <a:ext cx="1149834" cy="1150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55" y="16424"/>
              <a:ext cx="4541037" cy="339386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232413" y="1405731"/>
            <a:ext cx="443865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231F20"/>
                </a:solidFill>
                <a:latin typeface="Arial MT"/>
                <a:cs typeface="Arial MT"/>
              </a:rPr>
              <a:t>Checkpoint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174" y="379125"/>
            <a:ext cx="520065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b="1" spc="-10" dirty="0">
                <a:solidFill>
                  <a:srgbClr val="231F20"/>
                </a:solidFill>
                <a:latin typeface="Arial"/>
                <a:cs typeface="Arial"/>
              </a:rPr>
              <a:t>Hennigsdorf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0307" y="77544"/>
            <a:ext cx="31369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b="1" spc="-10" dirty="0">
                <a:solidFill>
                  <a:srgbClr val="231F20"/>
                </a:solidFill>
                <a:latin typeface="Arial"/>
                <a:cs typeface="Arial"/>
              </a:rPr>
              <a:t>Bernau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6797" y="1441058"/>
            <a:ext cx="52959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b="1" spc="-10" dirty="0">
                <a:solidFill>
                  <a:srgbClr val="231F20"/>
                </a:solidFill>
                <a:latin typeface="Arial"/>
                <a:cs typeface="Arial"/>
              </a:rPr>
              <a:t>Neuenhagen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686" y="1077492"/>
            <a:ext cx="428625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b="1" spc="-10" dirty="0">
                <a:solidFill>
                  <a:srgbClr val="231F20"/>
                </a:solidFill>
                <a:latin typeface="Arial"/>
                <a:cs typeface="Arial"/>
              </a:rPr>
              <a:t>Falkensee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87" y="2569758"/>
            <a:ext cx="377190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b="1" spc="-10" dirty="0">
                <a:solidFill>
                  <a:srgbClr val="231F20"/>
                </a:solidFill>
                <a:latin typeface="Arial"/>
                <a:cs typeface="Arial"/>
              </a:rPr>
              <a:t>Potsdam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5953" y="1253431"/>
            <a:ext cx="56705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25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b="1" spc="15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25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b="1" spc="-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2413" y="1486757"/>
            <a:ext cx="1139825" cy="311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10"/>
              </a:lnSpc>
              <a:spcBef>
                <a:spcPts val="135"/>
              </a:spcBef>
            </a:pPr>
            <a:r>
              <a:rPr sz="600" spc="-10" dirty="0">
                <a:solidFill>
                  <a:srgbClr val="231F20"/>
                </a:solidFill>
                <a:latin typeface="Arial MT"/>
                <a:cs typeface="Arial MT"/>
              </a:rPr>
              <a:t>Charlie</a:t>
            </a:r>
            <a:endParaRPr sz="600">
              <a:latin typeface="Arial MT"/>
              <a:cs typeface="Arial MT"/>
            </a:endParaRPr>
          </a:p>
          <a:p>
            <a:pPr marL="299720">
              <a:lnSpc>
                <a:spcPts val="1490"/>
              </a:lnSpc>
            </a:pPr>
            <a:r>
              <a:rPr sz="1250" b="1" spc="245" dirty="0">
                <a:solidFill>
                  <a:srgbClr val="231F20"/>
                </a:solidFill>
                <a:latin typeface="Arial"/>
                <a:cs typeface="Arial"/>
              </a:rPr>
              <a:t>BERLIN 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2540" y="2961317"/>
            <a:ext cx="52197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spc="165" dirty="0">
                <a:solidFill>
                  <a:srgbClr val="231F20"/>
                </a:solidFill>
                <a:latin typeface="Arial"/>
                <a:cs typeface="Arial"/>
              </a:rPr>
              <a:t>EA</a:t>
            </a:r>
            <a:r>
              <a:rPr sz="115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5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92970" y="2961317"/>
            <a:ext cx="102806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spc="235" dirty="0">
                <a:solidFill>
                  <a:srgbClr val="231F20"/>
                </a:solidFill>
                <a:latin typeface="Arial"/>
                <a:cs typeface="Arial"/>
              </a:rPr>
              <a:t>GERMANY 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0528" y="1185909"/>
            <a:ext cx="852169" cy="5441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125"/>
              </a:spcBef>
            </a:pPr>
            <a:r>
              <a:rPr sz="1250" b="1" spc="220" dirty="0">
                <a:solidFill>
                  <a:srgbClr val="231F20"/>
                </a:solidFill>
                <a:latin typeface="Arial"/>
                <a:cs typeface="Arial"/>
              </a:rPr>
              <a:t>WES</a:t>
            </a:r>
            <a:r>
              <a:rPr sz="125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50" b="1" spc="-5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1250" b="1" spc="245" dirty="0">
                <a:solidFill>
                  <a:srgbClr val="231F20"/>
                </a:solidFill>
                <a:latin typeface="Arial"/>
                <a:cs typeface="Arial"/>
              </a:rPr>
              <a:t>BERLIN 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71926" y="224587"/>
            <a:ext cx="1078865" cy="962660"/>
            <a:chOff x="3471926" y="224587"/>
            <a:chExt cx="1078865" cy="96266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1926" y="224587"/>
              <a:ext cx="1078240" cy="96258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495565" y="247396"/>
              <a:ext cx="947419" cy="836930"/>
            </a:xfrm>
            <a:custGeom>
              <a:avLst/>
              <a:gdLst/>
              <a:ahLst/>
              <a:cxnLst/>
              <a:rect l="l" t="t" r="r" b="b"/>
              <a:pathLst>
                <a:path w="947420" h="836930">
                  <a:moveTo>
                    <a:pt x="946999" y="0"/>
                  </a:moveTo>
                  <a:lnTo>
                    <a:pt x="0" y="0"/>
                  </a:lnTo>
                  <a:lnTo>
                    <a:pt x="0" y="836720"/>
                  </a:lnTo>
                  <a:lnTo>
                    <a:pt x="946999" y="836720"/>
                  </a:lnTo>
                  <a:lnTo>
                    <a:pt x="946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95572" y="247402"/>
            <a:ext cx="947419" cy="836930"/>
          </a:xfrm>
          <a:prstGeom prst="rect">
            <a:avLst/>
          </a:prstGeom>
          <a:ln w="6864">
            <a:solidFill>
              <a:srgbClr val="231F2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300"/>
              </a:spcBef>
            </a:pPr>
            <a:r>
              <a:rPr sz="600" dirty="0">
                <a:solidFill>
                  <a:srgbClr val="231F20"/>
                </a:solidFill>
                <a:latin typeface="Arial MT"/>
                <a:cs typeface="Arial MT"/>
              </a:rPr>
              <a:t>Berlin</a:t>
            </a:r>
            <a:r>
              <a:rPr sz="600" spc="1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Arial MT"/>
                <a:cs typeface="Arial MT"/>
              </a:rPr>
              <a:t>Wall</a:t>
            </a:r>
            <a:endParaRPr sz="600">
              <a:latin typeface="Arial MT"/>
              <a:cs typeface="Arial MT"/>
            </a:endParaRPr>
          </a:p>
          <a:p>
            <a:pPr marL="250190" marR="82550">
              <a:lnSpc>
                <a:spcPct val="177200"/>
              </a:lnSpc>
            </a:pPr>
            <a:r>
              <a:rPr sz="600" spc="10" dirty="0">
                <a:solidFill>
                  <a:srgbClr val="231F20"/>
                </a:solidFill>
                <a:latin typeface="Arial MT"/>
                <a:cs typeface="Arial MT"/>
              </a:rPr>
              <a:t>American</a:t>
            </a:r>
            <a:r>
              <a:rPr sz="600" spc="16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MT"/>
                <a:cs typeface="Arial MT"/>
              </a:rPr>
              <a:t>sector</a:t>
            </a:r>
            <a:r>
              <a:rPr sz="6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31F20"/>
                </a:solidFill>
                <a:latin typeface="Arial MT"/>
                <a:cs typeface="Arial MT"/>
              </a:rPr>
              <a:t>British</a:t>
            </a:r>
            <a:r>
              <a:rPr sz="600" spc="17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MT"/>
                <a:cs typeface="Arial MT"/>
              </a:rPr>
              <a:t>sector</a:t>
            </a:r>
            <a:r>
              <a:rPr sz="6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31F20"/>
                </a:solidFill>
                <a:latin typeface="Arial MT"/>
                <a:cs typeface="Arial MT"/>
              </a:rPr>
              <a:t>French</a:t>
            </a:r>
            <a:r>
              <a:rPr sz="600" spc="1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MT"/>
                <a:cs typeface="Arial MT"/>
              </a:rPr>
              <a:t>sector</a:t>
            </a:r>
            <a:r>
              <a:rPr sz="6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dirty="0">
                <a:solidFill>
                  <a:srgbClr val="231F20"/>
                </a:solidFill>
                <a:latin typeface="Arial MT"/>
                <a:cs typeface="Arial MT"/>
              </a:rPr>
              <a:t>Soviet</a:t>
            </a:r>
            <a:r>
              <a:rPr sz="600" spc="15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Arial MT"/>
                <a:cs typeface="Arial MT"/>
              </a:rPr>
              <a:t>sector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9088" y="105842"/>
            <a:ext cx="3602354" cy="3138170"/>
            <a:chOff x="119088" y="105842"/>
            <a:chExt cx="3602354" cy="3138170"/>
          </a:xfrm>
        </p:grpSpPr>
        <p:sp>
          <p:nvSpPr>
            <p:cNvPr id="22" name="object 22"/>
            <p:cNvSpPr/>
            <p:nvPr/>
          </p:nvSpPr>
          <p:spPr>
            <a:xfrm>
              <a:off x="3548470" y="442629"/>
              <a:ext cx="163830" cy="98425"/>
            </a:xfrm>
            <a:custGeom>
              <a:avLst/>
              <a:gdLst/>
              <a:ahLst/>
              <a:cxnLst/>
              <a:rect l="l" t="t" r="r" b="b"/>
              <a:pathLst>
                <a:path w="163829" h="98425">
                  <a:moveTo>
                    <a:pt x="163291" y="0"/>
                  </a:moveTo>
                  <a:lnTo>
                    <a:pt x="0" y="0"/>
                  </a:lnTo>
                  <a:lnTo>
                    <a:pt x="0" y="97934"/>
                  </a:lnTo>
                  <a:lnTo>
                    <a:pt x="163291" y="97934"/>
                  </a:lnTo>
                  <a:lnTo>
                    <a:pt x="163291" y="0"/>
                  </a:lnTo>
                  <a:close/>
                </a:path>
              </a:pathLst>
            </a:custGeom>
            <a:solidFill>
              <a:srgbClr val="8A8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48477" y="442622"/>
              <a:ext cx="163830" cy="98425"/>
            </a:xfrm>
            <a:custGeom>
              <a:avLst/>
              <a:gdLst/>
              <a:ahLst/>
              <a:cxnLst/>
              <a:rect l="l" t="t" r="r" b="b"/>
              <a:pathLst>
                <a:path w="163829" h="98425">
                  <a:moveTo>
                    <a:pt x="163291" y="0"/>
                  </a:moveTo>
                  <a:lnTo>
                    <a:pt x="0" y="0"/>
                  </a:lnTo>
                  <a:lnTo>
                    <a:pt x="0" y="97934"/>
                  </a:lnTo>
                  <a:lnTo>
                    <a:pt x="163291" y="97934"/>
                  </a:lnTo>
                  <a:lnTo>
                    <a:pt x="163291" y="0"/>
                  </a:lnTo>
                  <a:close/>
                </a:path>
              </a:pathLst>
            </a:custGeom>
            <a:ln w="68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48470" y="606113"/>
              <a:ext cx="163830" cy="98425"/>
            </a:xfrm>
            <a:custGeom>
              <a:avLst/>
              <a:gdLst/>
              <a:ahLst/>
              <a:cxnLst/>
              <a:rect l="l" t="t" r="r" b="b"/>
              <a:pathLst>
                <a:path w="163829" h="98425">
                  <a:moveTo>
                    <a:pt x="163291" y="0"/>
                  </a:moveTo>
                  <a:lnTo>
                    <a:pt x="0" y="0"/>
                  </a:lnTo>
                  <a:lnTo>
                    <a:pt x="0" y="97934"/>
                  </a:lnTo>
                  <a:lnTo>
                    <a:pt x="163291" y="97934"/>
                  </a:lnTo>
                  <a:lnTo>
                    <a:pt x="163291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48477" y="606120"/>
              <a:ext cx="163830" cy="98425"/>
            </a:xfrm>
            <a:custGeom>
              <a:avLst/>
              <a:gdLst/>
              <a:ahLst/>
              <a:cxnLst/>
              <a:rect l="l" t="t" r="r" b="b"/>
              <a:pathLst>
                <a:path w="163829" h="98425">
                  <a:moveTo>
                    <a:pt x="163291" y="0"/>
                  </a:moveTo>
                  <a:lnTo>
                    <a:pt x="0" y="0"/>
                  </a:lnTo>
                  <a:lnTo>
                    <a:pt x="0" y="97934"/>
                  </a:lnTo>
                  <a:lnTo>
                    <a:pt x="163291" y="97934"/>
                  </a:lnTo>
                  <a:lnTo>
                    <a:pt x="163291" y="0"/>
                  </a:lnTo>
                  <a:close/>
                </a:path>
              </a:pathLst>
            </a:custGeom>
            <a:ln w="68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48957" y="326958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2256" y="0"/>
                  </a:lnTo>
                </a:path>
              </a:pathLst>
            </a:custGeom>
            <a:ln w="2025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9212" y="770975"/>
              <a:ext cx="163291" cy="9793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549219" y="770982"/>
              <a:ext cx="163830" cy="98425"/>
            </a:xfrm>
            <a:custGeom>
              <a:avLst/>
              <a:gdLst/>
              <a:ahLst/>
              <a:cxnLst/>
              <a:rect l="l" t="t" r="r" b="b"/>
              <a:pathLst>
                <a:path w="163829" h="98425">
                  <a:moveTo>
                    <a:pt x="163291" y="0"/>
                  </a:moveTo>
                  <a:lnTo>
                    <a:pt x="0" y="0"/>
                  </a:lnTo>
                  <a:lnTo>
                    <a:pt x="0" y="97934"/>
                  </a:lnTo>
                  <a:lnTo>
                    <a:pt x="163291" y="97934"/>
                  </a:lnTo>
                  <a:lnTo>
                    <a:pt x="163291" y="0"/>
                  </a:lnTo>
                  <a:close/>
                </a:path>
              </a:pathLst>
            </a:custGeom>
            <a:ln w="68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9212" y="934460"/>
              <a:ext cx="163830" cy="98425"/>
            </a:xfrm>
            <a:custGeom>
              <a:avLst/>
              <a:gdLst/>
              <a:ahLst/>
              <a:cxnLst/>
              <a:rect l="l" t="t" r="r" b="b"/>
              <a:pathLst>
                <a:path w="163829" h="98425">
                  <a:moveTo>
                    <a:pt x="163291" y="0"/>
                  </a:moveTo>
                  <a:lnTo>
                    <a:pt x="0" y="0"/>
                  </a:lnTo>
                  <a:lnTo>
                    <a:pt x="0" y="97934"/>
                  </a:lnTo>
                  <a:lnTo>
                    <a:pt x="163291" y="97934"/>
                  </a:lnTo>
                  <a:lnTo>
                    <a:pt x="163291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9212" y="934460"/>
              <a:ext cx="163291" cy="9793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549219" y="934466"/>
              <a:ext cx="163830" cy="98425"/>
            </a:xfrm>
            <a:custGeom>
              <a:avLst/>
              <a:gdLst/>
              <a:ahLst/>
              <a:cxnLst/>
              <a:rect l="l" t="t" r="r" b="b"/>
              <a:pathLst>
                <a:path w="163829" h="98425">
                  <a:moveTo>
                    <a:pt x="163291" y="0"/>
                  </a:moveTo>
                  <a:lnTo>
                    <a:pt x="0" y="0"/>
                  </a:lnTo>
                  <a:lnTo>
                    <a:pt x="0" y="97934"/>
                  </a:lnTo>
                  <a:lnTo>
                    <a:pt x="163291" y="97934"/>
                  </a:lnTo>
                  <a:lnTo>
                    <a:pt x="163291" y="0"/>
                  </a:lnTo>
                  <a:close/>
                </a:path>
              </a:pathLst>
            </a:custGeom>
            <a:ln w="68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9087" y="105854"/>
              <a:ext cx="537845" cy="520065"/>
            </a:xfrm>
            <a:custGeom>
              <a:avLst/>
              <a:gdLst/>
              <a:ahLst/>
              <a:cxnLst/>
              <a:rect l="l" t="t" r="r" b="b"/>
              <a:pathLst>
                <a:path w="537845" h="520065">
                  <a:moveTo>
                    <a:pt x="82245" y="229831"/>
                  </a:moveTo>
                  <a:lnTo>
                    <a:pt x="70827" y="229831"/>
                  </a:lnTo>
                  <a:lnTo>
                    <a:pt x="59842" y="275018"/>
                  </a:lnTo>
                  <a:lnTo>
                    <a:pt x="59690" y="275018"/>
                  </a:lnTo>
                  <a:lnTo>
                    <a:pt x="49339" y="229831"/>
                  </a:lnTo>
                  <a:lnTo>
                    <a:pt x="33401" y="229831"/>
                  </a:lnTo>
                  <a:lnTo>
                    <a:pt x="23406" y="275018"/>
                  </a:lnTo>
                  <a:lnTo>
                    <a:pt x="23241" y="275018"/>
                  </a:lnTo>
                  <a:lnTo>
                    <a:pt x="12344" y="229831"/>
                  </a:lnTo>
                  <a:lnTo>
                    <a:pt x="0" y="229831"/>
                  </a:lnTo>
                  <a:lnTo>
                    <a:pt x="15532" y="286359"/>
                  </a:lnTo>
                  <a:lnTo>
                    <a:pt x="30721" y="286359"/>
                  </a:lnTo>
                  <a:lnTo>
                    <a:pt x="41109" y="241160"/>
                  </a:lnTo>
                  <a:lnTo>
                    <a:pt x="41287" y="241160"/>
                  </a:lnTo>
                  <a:lnTo>
                    <a:pt x="51866" y="286346"/>
                  </a:lnTo>
                  <a:lnTo>
                    <a:pt x="66979" y="286346"/>
                  </a:lnTo>
                  <a:lnTo>
                    <a:pt x="82245" y="229831"/>
                  </a:lnTo>
                  <a:close/>
                </a:path>
                <a:path w="537845" h="520065">
                  <a:moveTo>
                    <a:pt x="305244" y="502678"/>
                  </a:moveTo>
                  <a:lnTo>
                    <a:pt x="301218" y="492213"/>
                  </a:lnTo>
                  <a:lnTo>
                    <a:pt x="292392" y="486943"/>
                  </a:lnTo>
                  <a:lnTo>
                    <a:pt x="283552" y="483374"/>
                  </a:lnTo>
                  <a:lnTo>
                    <a:pt x="279539" y="478053"/>
                  </a:lnTo>
                  <a:lnTo>
                    <a:pt x="279539" y="471906"/>
                  </a:lnTo>
                  <a:lnTo>
                    <a:pt x="284746" y="470204"/>
                  </a:lnTo>
                  <a:lnTo>
                    <a:pt x="292874" y="470204"/>
                  </a:lnTo>
                  <a:lnTo>
                    <a:pt x="297014" y="471093"/>
                  </a:lnTo>
                  <a:lnTo>
                    <a:pt x="300697" y="472630"/>
                  </a:lnTo>
                  <a:lnTo>
                    <a:pt x="301790" y="463321"/>
                  </a:lnTo>
                  <a:lnTo>
                    <a:pt x="297497" y="461937"/>
                  </a:lnTo>
                  <a:lnTo>
                    <a:pt x="292811" y="461302"/>
                  </a:lnTo>
                  <a:lnTo>
                    <a:pt x="287769" y="461302"/>
                  </a:lnTo>
                  <a:lnTo>
                    <a:pt x="280212" y="462216"/>
                  </a:lnTo>
                  <a:lnTo>
                    <a:pt x="273659" y="465188"/>
                  </a:lnTo>
                  <a:lnTo>
                    <a:pt x="269036" y="470522"/>
                  </a:lnTo>
                  <a:lnTo>
                    <a:pt x="267296" y="478548"/>
                  </a:lnTo>
                  <a:lnTo>
                    <a:pt x="271310" y="488835"/>
                  </a:lnTo>
                  <a:lnTo>
                    <a:pt x="280136" y="494030"/>
                  </a:lnTo>
                  <a:lnTo>
                    <a:pt x="288963" y="497751"/>
                  </a:lnTo>
                  <a:lnTo>
                    <a:pt x="292976" y="503567"/>
                  </a:lnTo>
                  <a:lnTo>
                    <a:pt x="292976" y="508673"/>
                  </a:lnTo>
                  <a:lnTo>
                    <a:pt x="287020" y="510844"/>
                  </a:lnTo>
                  <a:lnTo>
                    <a:pt x="277964" y="510857"/>
                  </a:lnTo>
                  <a:lnTo>
                    <a:pt x="273342" y="509485"/>
                  </a:lnTo>
                  <a:lnTo>
                    <a:pt x="269328" y="507377"/>
                  </a:lnTo>
                  <a:lnTo>
                    <a:pt x="268236" y="517588"/>
                  </a:lnTo>
                  <a:lnTo>
                    <a:pt x="274027" y="518960"/>
                  </a:lnTo>
                  <a:lnTo>
                    <a:pt x="276872" y="519772"/>
                  </a:lnTo>
                  <a:lnTo>
                    <a:pt x="283248" y="519760"/>
                  </a:lnTo>
                  <a:lnTo>
                    <a:pt x="291680" y="518833"/>
                  </a:lnTo>
                  <a:lnTo>
                    <a:pt x="298678" y="515874"/>
                  </a:lnTo>
                  <a:lnTo>
                    <a:pt x="303466" y="510578"/>
                  </a:lnTo>
                  <a:lnTo>
                    <a:pt x="305244" y="502678"/>
                  </a:lnTo>
                  <a:close/>
                </a:path>
                <a:path w="537845" h="520065">
                  <a:moveTo>
                    <a:pt x="307238" y="0"/>
                  </a:moveTo>
                  <a:lnTo>
                    <a:pt x="296011" y="12"/>
                  </a:lnTo>
                  <a:lnTo>
                    <a:pt x="296011" y="42278"/>
                  </a:lnTo>
                  <a:lnTo>
                    <a:pt x="295833" y="42278"/>
                  </a:lnTo>
                  <a:lnTo>
                    <a:pt x="273494" y="12"/>
                  </a:lnTo>
                  <a:lnTo>
                    <a:pt x="259067" y="12"/>
                  </a:lnTo>
                  <a:lnTo>
                    <a:pt x="259067" y="56540"/>
                  </a:lnTo>
                  <a:lnTo>
                    <a:pt x="270332" y="56540"/>
                  </a:lnTo>
                  <a:lnTo>
                    <a:pt x="270319" y="14249"/>
                  </a:lnTo>
                  <a:lnTo>
                    <a:pt x="270497" y="14249"/>
                  </a:lnTo>
                  <a:lnTo>
                    <a:pt x="292900" y="56540"/>
                  </a:lnTo>
                  <a:lnTo>
                    <a:pt x="307238" y="56540"/>
                  </a:lnTo>
                  <a:lnTo>
                    <a:pt x="307238" y="0"/>
                  </a:lnTo>
                  <a:close/>
                </a:path>
                <a:path w="537845" h="520065">
                  <a:moveTo>
                    <a:pt x="537438" y="280339"/>
                  </a:moveTo>
                  <a:lnTo>
                    <a:pt x="513854" y="280339"/>
                  </a:lnTo>
                  <a:lnTo>
                    <a:pt x="513854" y="264058"/>
                  </a:lnTo>
                  <a:lnTo>
                    <a:pt x="535292" y="264058"/>
                  </a:lnTo>
                  <a:lnTo>
                    <a:pt x="535292" y="254927"/>
                  </a:lnTo>
                  <a:lnTo>
                    <a:pt x="513854" y="254927"/>
                  </a:lnTo>
                  <a:lnTo>
                    <a:pt x="513842" y="240639"/>
                  </a:lnTo>
                  <a:lnTo>
                    <a:pt x="537260" y="240639"/>
                  </a:lnTo>
                  <a:lnTo>
                    <a:pt x="537260" y="231508"/>
                  </a:lnTo>
                  <a:lnTo>
                    <a:pt x="501802" y="231508"/>
                  </a:lnTo>
                  <a:lnTo>
                    <a:pt x="501815" y="289471"/>
                  </a:lnTo>
                  <a:lnTo>
                    <a:pt x="537438" y="289471"/>
                  </a:lnTo>
                  <a:lnTo>
                    <a:pt x="537438" y="28033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5327" y="339726"/>
              <a:ext cx="59055" cy="57150"/>
            </a:xfrm>
            <a:custGeom>
              <a:avLst/>
              <a:gdLst/>
              <a:ahLst/>
              <a:cxnLst/>
              <a:rect l="l" t="t" r="r" b="b"/>
              <a:pathLst>
                <a:path w="59054" h="57150">
                  <a:moveTo>
                    <a:pt x="29517" y="56975"/>
                  </a:moveTo>
                  <a:lnTo>
                    <a:pt x="41014" y="54735"/>
                  </a:lnTo>
                  <a:lnTo>
                    <a:pt x="50396" y="48629"/>
                  </a:lnTo>
                  <a:lnTo>
                    <a:pt x="56718" y="39575"/>
                  </a:lnTo>
                  <a:lnTo>
                    <a:pt x="59035" y="28494"/>
                  </a:lnTo>
                  <a:lnTo>
                    <a:pt x="56718" y="17399"/>
                  </a:lnTo>
                  <a:lnTo>
                    <a:pt x="50396" y="8342"/>
                  </a:lnTo>
                  <a:lnTo>
                    <a:pt x="41014" y="2237"/>
                  </a:lnTo>
                  <a:lnTo>
                    <a:pt x="29517" y="0"/>
                  </a:lnTo>
                  <a:lnTo>
                    <a:pt x="18032" y="2237"/>
                  </a:lnTo>
                  <a:lnTo>
                    <a:pt x="8649" y="8342"/>
                  </a:lnTo>
                  <a:lnTo>
                    <a:pt x="2321" y="17399"/>
                  </a:lnTo>
                  <a:lnTo>
                    <a:pt x="0" y="28494"/>
                  </a:lnTo>
                  <a:lnTo>
                    <a:pt x="2321" y="39575"/>
                  </a:lnTo>
                  <a:lnTo>
                    <a:pt x="8649" y="48629"/>
                  </a:lnTo>
                  <a:lnTo>
                    <a:pt x="18032" y="54735"/>
                  </a:lnTo>
                  <a:lnTo>
                    <a:pt x="29517" y="56975"/>
                  </a:lnTo>
                  <a:close/>
                </a:path>
              </a:pathLst>
            </a:custGeom>
            <a:ln w="68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0667" y="180873"/>
              <a:ext cx="388620" cy="375285"/>
            </a:xfrm>
            <a:custGeom>
              <a:avLst/>
              <a:gdLst/>
              <a:ahLst/>
              <a:cxnLst/>
              <a:rect l="l" t="t" r="r" b="b"/>
              <a:pathLst>
                <a:path w="388620" h="375284">
                  <a:moveTo>
                    <a:pt x="164350" y="175641"/>
                  </a:moveTo>
                  <a:lnTo>
                    <a:pt x="0" y="187350"/>
                  </a:lnTo>
                  <a:lnTo>
                    <a:pt x="164350" y="199059"/>
                  </a:lnTo>
                  <a:lnTo>
                    <a:pt x="164350" y="175641"/>
                  </a:lnTo>
                  <a:close/>
                </a:path>
                <a:path w="388620" h="375284">
                  <a:moveTo>
                    <a:pt x="206336" y="216128"/>
                  </a:moveTo>
                  <a:lnTo>
                    <a:pt x="182041" y="216128"/>
                  </a:lnTo>
                  <a:lnTo>
                    <a:pt x="194195" y="374700"/>
                  </a:lnTo>
                  <a:lnTo>
                    <a:pt x="206336" y="216128"/>
                  </a:lnTo>
                  <a:close/>
                </a:path>
                <a:path w="388620" h="375284">
                  <a:moveTo>
                    <a:pt x="206336" y="158572"/>
                  </a:moveTo>
                  <a:lnTo>
                    <a:pt x="194170" y="0"/>
                  </a:lnTo>
                  <a:lnTo>
                    <a:pt x="182041" y="158572"/>
                  </a:lnTo>
                  <a:lnTo>
                    <a:pt x="206336" y="158572"/>
                  </a:lnTo>
                  <a:close/>
                </a:path>
                <a:path w="388620" h="375284">
                  <a:moveTo>
                    <a:pt x="208940" y="179489"/>
                  </a:moveTo>
                  <a:lnTo>
                    <a:pt x="202311" y="173113"/>
                  </a:lnTo>
                  <a:lnTo>
                    <a:pt x="186029" y="173113"/>
                  </a:lnTo>
                  <a:lnTo>
                    <a:pt x="179400" y="179489"/>
                  </a:lnTo>
                  <a:lnTo>
                    <a:pt x="179400" y="195199"/>
                  </a:lnTo>
                  <a:lnTo>
                    <a:pt x="186029" y="201587"/>
                  </a:lnTo>
                  <a:lnTo>
                    <a:pt x="194170" y="201587"/>
                  </a:lnTo>
                  <a:lnTo>
                    <a:pt x="202311" y="201587"/>
                  </a:lnTo>
                  <a:lnTo>
                    <a:pt x="208940" y="195199"/>
                  </a:lnTo>
                  <a:lnTo>
                    <a:pt x="208940" y="179489"/>
                  </a:lnTo>
                  <a:close/>
                </a:path>
                <a:path w="388620" h="375284">
                  <a:moveTo>
                    <a:pt x="388340" y="187350"/>
                  </a:moveTo>
                  <a:lnTo>
                    <a:pt x="224002" y="175641"/>
                  </a:lnTo>
                  <a:lnTo>
                    <a:pt x="224002" y="199059"/>
                  </a:lnTo>
                  <a:lnTo>
                    <a:pt x="388340" y="187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6617" y="388314"/>
              <a:ext cx="37465" cy="36195"/>
            </a:xfrm>
            <a:custGeom>
              <a:avLst/>
              <a:gdLst/>
              <a:ahLst/>
              <a:cxnLst/>
              <a:rect l="l" t="t" r="r" b="b"/>
              <a:pathLst>
                <a:path w="37464" h="36195">
                  <a:moveTo>
                    <a:pt x="37425" y="0"/>
                  </a:moveTo>
                  <a:lnTo>
                    <a:pt x="0" y="36083"/>
                  </a:lnTo>
                </a:path>
              </a:pathLst>
            </a:custGeom>
            <a:ln w="68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6617" y="312034"/>
              <a:ext cx="37465" cy="36195"/>
            </a:xfrm>
            <a:custGeom>
              <a:avLst/>
              <a:gdLst/>
              <a:ahLst/>
              <a:cxnLst/>
              <a:rect l="l" t="t" r="r" b="b"/>
              <a:pathLst>
                <a:path w="37464" h="36195">
                  <a:moveTo>
                    <a:pt x="37425" y="36083"/>
                  </a:moveTo>
                  <a:lnTo>
                    <a:pt x="0" y="0"/>
                  </a:lnTo>
                </a:path>
              </a:pathLst>
            </a:custGeom>
            <a:ln w="68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5675" y="312034"/>
              <a:ext cx="37465" cy="36195"/>
            </a:xfrm>
            <a:custGeom>
              <a:avLst/>
              <a:gdLst/>
              <a:ahLst/>
              <a:cxnLst/>
              <a:rect l="l" t="t" r="r" b="b"/>
              <a:pathLst>
                <a:path w="37465" h="36195">
                  <a:moveTo>
                    <a:pt x="0" y="36083"/>
                  </a:moveTo>
                  <a:lnTo>
                    <a:pt x="37397" y="0"/>
                  </a:lnTo>
                </a:path>
              </a:pathLst>
            </a:custGeom>
            <a:ln w="68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5675" y="388314"/>
              <a:ext cx="37465" cy="36195"/>
            </a:xfrm>
            <a:custGeom>
              <a:avLst/>
              <a:gdLst/>
              <a:ahLst/>
              <a:cxnLst/>
              <a:rect l="l" t="t" r="r" b="b"/>
              <a:pathLst>
                <a:path w="37465" h="36195">
                  <a:moveTo>
                    <a:pt x="0" y="0"/>
                  </a:moveTo>
                  <a:lnTo>
                    <a:pt x="37397" y="36083"/>
                  </a:lnTo>
                </a:path>
              </a:pathLst>
            </a:custGeom>
            <a:ln w="68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7745" y="3158244"/>
              <a:ext cx="405765" cy="26034"/>
            </a:xfrm>
            <a:custGeom>
              <a:avLst/>
              <a:gdLst/>
              <a:ahLst/>
              <a:cxnLst/>
              <a:rect l="l" t="t" r="r" b="b"/>
              <a:pathLst>
                <a:path w="405765" h="26035">
                  <a:moveTo>
                    <a:pt x="405661" y="1350"/>
                  </a:moveTo>
                  <a:lnTo>
                    <a:pt x="405661" y="25671"/>
                  </a:lnTo>
                  <a:lnTo>
                    <a:pt x="0" y="25671"/>
                  </a:lnTo>
                  <a:lnTo>
                    <a:pt x="0" y="25226"/>
                  </a:lnTo>
                  <a:lnTo>
                    <a:pt x="0" y="0"/>
                  </a:lnTo>
                </a:path>
              </a:pathLst>
            </a:custGeom>
            <a:ln w="675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8232" y="3165002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8906"/>
                  </a:lnTo>
                </a:path>
              </a:pathLst>
            </a:custGeom>
            <a:ln w="69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3026" y="3165002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8906"/>
                  </a:lnTo>
                </a:path>
              </a:pathLst>
            </a:custGeom>
            <a:ln w="69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7819" y="3165002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8906"/>
                  </a:lnTo>
                </a:path>
              </a:pathLst>
            </a:custGeom>
            <a:ln w="69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269" y="3214009"/>
              <a:ext cx="253365" cy="26670"/>
            </a:xfrm>
            <a:custGeom>
              <a:avLst/>
              <a:gdLst/>
              <a:ahLst/>
              <a:cxnLst/>
              <a:rect l="l" t="t" r="r" b="b"/>
              <a:pathLst>
                <a:path w="253365" h="26669">
                  <a:moveTo>
                    <a:pt x="252754" y="26347"/>
                  </a:moveTo>
                  <a:lnTo>
                    <a:pt x="252754" y="0"/>
                  </a:lnTo>
                  <a:lnTo>
                    <a:pt x="0" y="0"/>
                  </a:lnTo>
                  <a:lnTo>
                    <a:pt x="0" y="25685"/>
                  </a:lnTo>
                </a:path>
              </a:pathLst>
            </a:custGeom>
            <a:ln w="675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1319" y="3214005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5">
                  <a:moveTo>
                    <a:pt x="0" y="20945"/>
                  </a:moveTo>
                  <a:lnTo>
                    <a:pt x="0" y="0"/>
                  </a:lnTo>
                </a:path>
              </a:pathLst>
            </a:custGeom>
            <a:ln w="69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337" y="3214005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5">
                  <a:moveTo>
                    <a:pt x="0" y="20945"/>
                  </a:moveTo>
                  <a:lnTo>
                    <a:pt x="0" y="0"/>
                  </a:lnTo>
                </a:path>
              </a:pathLst>
            </a:custGeom>
            <a:ln w="69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02782" y="3053738"/>
            <a:ext cx="6667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-50" dirty="0">
                <a:solidFill>
                  <a:srgbClr val="231F20"/>
                </a:solidFill>
                <a:latin typeface="Arial MT"/>
                <a:cs typeface="Arial MT"/>
              </a:rPr>
              <a:t>0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8234" y="3053738"/>
            <a:ext cx="17208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r>
              <a:rPr sz="550" spc="5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50" spc="-35" dirty="0">
                <a:solidFill>
                  <a:srgbClr val="231F20"/>
                </a:solidFill>
                <a:latin typeface="Arial MT"/>
                <a:cs typeface="Arial MT"/>
              </a:rPr>
              <a:t>Mi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2782" y="3226517"/>
            <a:ext cx="6667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-50" dirty="0">
                <a:solidFill>
                  <a:srgbClr val="231F20"/>
                </a:solidFill>
                <a:latin typeface="Arial MT"/>
                <a:cs typeface="Arial MT"/>
              </a:rPr>
              <a:t>0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1723" y="3226517"/>
            <a:ext cx="204470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r>
              <a:rPr sz="550" spc="5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550" spc="-35" dirty="0">
                <a:solidFill>
                  <a:srgbClr val="231F20"/>
                </a:solidFill>
                <a:latin typeface="Arial MT"/>
                <a:cs typeface="Arial MT"/>
              </a:rPr>
              <a:t>Km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3457" y="19839"/>
            <a:ext cx="4534535" cy="3387725"/>
          </a:xfrm>
          <a:custGeom>
            <a:avLst/>
            <a:gdLst/>
            <a:ahLst/>
            <a:cxnLst/>
            <a:rect l="l" t="t" r="r" b="b"/>
            <a:pathLst>
              <a:path w="4534535" h="3387725">
                <a:moveTo>
                  <a:pt x="4534197" y="3387677"/>
                </a:moveTo>
                <a:lnTo>
                  <a:pt x="0" y="3387677"/>
                </a:lnTo>
                <a:lnTo>
                  <a:pt x="0" y="0"/>
                </a:lnTo>
                <a:lnTo>
                  <a:pt x="4534197" y="0"/>
                </a:lnTo>
                <a:lnTo>
                  <a:pt x="4534197" y="3387677"/>
                </a:lnTo>
                <a:close/>
              </a:path>
            </a:pathLst>
          </a:custGeom>
          <a:ln w="136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938389"/>
            <a:ext cx="3542665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dirty="0">
                <a:latin typeface="+mn-lt"/>
              </a:rPr>
              <a:t>At the time, the collapse of communism came as a complete surprise to almost everyone.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642540"/>
            <a:ext cx="3776979" cy="3493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+mn-lt"/>
                <a:cs typeface="Arial MT"/>
              </a:rPr>
              <a:t>Communist regimes, and particularly East Germany, seemed very stable.</a:t>
            </a:r>
            <a:endParaRPr sz="1100">
              <a:latin typeface="+mn-l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3062</Words>
  <Application>Microsoft Office PowerPoint</Application>
  <PresentationFormat>Custom</PresentationFormat>
  <Paragraphs>467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Aptos</vt:lpstr>
      <vt:lpstr>Arial</vt:lpstr>
      <vt:lpstr>Arial MT</vt:lpstr>
      <vt:lpstr>Calibri</vt:lpstr>
      <vt:lpstr>Cambria</vt:lpstr>
      <vt:lpstr>Times New Roman</vt:lpstr>
      <vt:lpstr>Trebuchet MS</vt:lpstr>
      <vt:lpstr>Verdana</vt:lpstr>
      <vt:lpstr>Office Theme</vt:lpstr>
      <vt:lpstr>Democratic Transitions</vt:lpstr>
      <vt:lpstr>Independent Countries, Democracies, and Dictatorships, 1946-2020</vt:lpstr>
      <vt:lpstr>PowerPoint Presentation</vt:lpstr>
      <vt:lpstr>A bottom-up transition is one in which the people rise up to overthrow an authoritarian regime in a popular revolution.</vt:lpstr>
      <vt:lpstr>PowerPoint Presentation</vt:lpstr>
      <vt:lpstr>PowerPoint Presentation</vt:lpstr>
      <vt:lpstr>PowerPoint Presentation</vt:lpstr>
      <vt:lpstr>PowerPoint Presentation</vt:lpstr>
      <vt:lpstr>At the time, the collapse of communism came as a complete surprise to almost everyone.</vt:lpstr>
      <vt:lpstr>PowerPoint Presentation</vt:lpstr>
      <vt:lpstr>PowerPoint Presentation</vt:lpstr>
      <vt:lpstr>PowerPoint Presentation</vt:lpstr>
      <vt:lpstr>PowerPoint Presentation</vt:lpstr>
      <vt:lpstr>Tiananmen Square, China, June 1989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goods are often quite desirable.</vt:lpstr>
      <vt:lpstr>PowerPoint Presentation</vt:lpstr>
      <vt:lpstr>PowerPoint Presentation</vt:lpstr>
      <vt:lpstr>Pro-Democracy Protest: Do I Participate or Not?</vt:lpstr>
      <vt:lpstr>The likelihood of successful collective action depends on the costs of participation and the size of the benefit.</vt:lpstr>
      <vt:lpstr>PowerPoint Presentation</vt:lpstr>
      <vt:lpstr>PowerPoint Presentation</vt:lpstr>
      <vt:lpstr>PowerPoint Presentation</vt:lpstr>
      <vt:lpstr>Collective action theory provides an explanation for the apparent stability of communism in Eastern Europe and for why public demonstrations in dictatorships are so rare.</vt:lpstr>
      <vt:lpstr>Collective action theory provides an explanation for the apparent stability of communism in Eastern Europe and for why public demonstrations in dictatorships are so rare.</vt:lpstr>
      <vt:lpstr>PowerPoint Presentation</vt:lpstr>
      <vt:lpstr>PowerPoint Presentation</vt:lpstr>
      <vt:lpstr>An individual must choose whether to publicly support or oppose the dictatorship.</vt:lpstr>
      <vt:lpstr>PowerPoint Presentation</vt:lpstr>
      <vt:lpstr>PowerPoint Presentation</vt:lpstr>
      <vt:lpstr>The distribution of revolutionary thresholds is crucial in determining whether a revolution occurs or not.</vt:lpstr>
      <vt:lpstr>The distribution of revolutionary thresholds is crucial in determining whether a revolution occurs or not.</vt:lpstr>
      <vt:lpstr>The distribution of revolutionary thresholds is crucial in determining whether a revolution occurs or not.</vt:lpstr>
      <vt:lpstr>The distribution of revolutionary thresholds is crucial in determining whether a revolution occurs or not.</vt:lpstr>
      <vt:lpstr>PowerPoint Presentation</vt:lpstr>
      <vt:lpstr>Society A = {0, 2, 2, 3, 4, 5, 6, 7, 8, 10}</vt:lpstr>
      <vt:lpstr>Society B = {0, 2, 3, 3, 4, 5, 6, 7, 8, 10}</vt:lpstr>
      <vt:lpstr>The same change in revolutionary thresholds may lead to a revolution in one setting but to a small, abortive, and ultimately unsuccessful protest in another.</vt:lpstr>
      <vt:lpstr>Preference falsification means that a society’s distribution of revolutionary thresholds is never known to outsiders or even the individuals in that society.</vt:lpstr>
      <vt:lpstr>Our inability to observe private preferences and revolutionary thresholds conceals potential revolutionary cascades and makes revolutions impossible to predict.</vt:lpstr>
      <vt:lpstr>PowerPoint Presentation</vt:lpstr>
      <vt:lpstr>PowerPoint Presentation</vt:lpstr>
      <vt:lpstr>Why did the collapse of communism seem so inevitable in hindsight?</vt:lpstr>
      <vt:lpstr>PowerPoint Presentation</vt:lpstr>
      <vt:lpstr>PowerPoint Presentation</vt:lpstr>
      <vt:lpstr>A top-down transition is one in which the dictatorial ruling elite introduces liberalizing reforms that ultimately lead to a democratic transition.</vt:lpstr>
      <vt:lpstr>The period of liberalization often results from a split in the authoritarian regime between hard-liners and soft-liners.</vt:lpstr>
      <vt:lpstr>The hard-liners are satisfied with the status quo, but the soft-liners prefer to liberalize and broaden the social base of the dictatorship.</vt:lpstr>
      <vt:lpstr>Transition Game without Payoffs</vt:lpstr>
      <vt:lpstr>PowerPoint Presentation</vt:lpstr>
      <vt:lpstr>Transition Game with Payoffs</vt:lpstr>
      <vt:lpstr>PowerPoint Presentation</vt:lpstr>
      <vt:lpstr>PowerPoint Presentation</vt:lpstr>
      <vt:lpstr>A complete information game is one in which each player knows all the information there is to know about the game.</vt:lpstr>
      <vt:lpstr>Democratic transitions are possible if the soft-liners think the opposition are weak but the opposition is, in fact, strong.</vt:lpstr>
      <vt:lpstr>PowerPoint Presentation</vt:lpstr>
      <vt:lpstr>PowerPoint Presentation</vt:lpstr>
      <vt:lpstr>PowerPoint Presentation</vt:lpstr>
      <vt:lpstr>PowerPoint Presentation</vt:lpstr>
      <vt:lpstr>Incomplete Information Transition Game</vt:lpstr>
      <vt:lpstr>PowerPoint Presentation</vt:lpstr>
      <vt:lpstr>PowerPoint Presentation</vt:lpstr>
      <vt:lpstr>What do the soft-liners expect to get if they open up and what do they expect to get if they do nothing?</vt:lpstr>
      <vt:lpstr>Suppose we have a choice with two possible outcomes</vt:lpstr>
      <vt:lpstr>Softliners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Golder, Matthew Richard</cp:lastModifiedBy>
  <cp:revision>4</cp:revision>
  <dcterms:created xsi:type="dcterms:W3CDTF">2024-07-08T20:09:46Z</dcterms:created>
  <dcterms:modified xsi:type="dcterms:W3CDTF">2024-07-14T18:11:43Z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2024-06-21T00:00:00Z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2024-07-08T00:00:00Z</vt:filetime>
  </property>
  <property fmtid="{D5CDD505-2E9C-101B-9397-08002B2CF9AE}" pid="5" name="PTEX.Fullbanner">
    <vt:lpwstr>This is pdfTeX, Version 3.141592653-2.6-1.40.25 (TeX Live 2023) kpathsea version 6.3.5</vt:lpwstr>
  </property>
  <property fmtid="{D5CDD505-2E9C-101B-9397-08002B2CF9AE}" pid="6" name="Producer">
    <vt:lpwstr>pdfTeX-1.40.25</vt:lpwstr>
  </property>
</Properties>
</file>