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Lst>
  <p:sldSz cx="4610100" cy="3460750"/>
  <p:notesSz cx="4610100" cy="34607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87"/>
  </p:normalViewPr>
  <p:slideViewPr>
    <p:cSldViewPr>
      <p:cViewPr varScale="1">
        <p:scale>
          <a:sx n="138" d="100"/>
          <a:sy n="138" d="100"/>
        </p:scale>
        <p:origin x="2358"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997075" cy="1730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2611438" y="0"/>
            <a:ext cx="1997075" cy="173038"/>
          </a:xfrm>
          <a:prstGeom prst="rect">
            <a:avLst/>
          </a:prstGeom>
        </p:spPr>
        <p:txBody>
          <a:bodyPr vert="horz" lIns="91440" tIns="45720" rIns="91440" bIns="45720" rtlCol="0"/>
          <a:lstStyle>
            <a:lvl1pPr algn="r">
              <a:defRPr sz="1200"/>
            </a:lvl1pPr>
          </a:lstStyle>
          <a:p>
            <a:fld id="{B04DD40E-88AB-614D-9A3E-08F068C40888}" type="datetimeFigureOut">
              <a:rPr lang="en-US" smtClean="0"/>
              <a:t>7/14/2024</a:t>
            </a:fld>
            <a:endParaRPr lang="en-US"/>
          </a:p>
        </p:txBody>
      </p:sp>
      <p:sp>
        <p:nvSpPr>
          <p:cNvPr id="4" name="Slide Image Placeholder 3"/>
          <p:cNvSpPr>
            <a:spLocks noGrp="1" noRot="1" noChangeAspect="1"/>
          </p:cNvSpPr>
          <p:nvPr>
            <p:ph type="sldImg" idx="2"/>
          </p:nvPr>
        </p:nvSpPr>
        <p:spPr>
          <a:xfrm>
            <a:off x="1527175" y="433388"/>
            <a:ext cx="1555750" cy="11668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460375" y="1665288"/>
            <a:ext cx="3689350" cy="1363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3287713"/>
            <a:ext cx="1997075" cy="1730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2611438" y="3287713"/>
            <a:ext cx="1997075" cy="173037"/>
          </a:xfrm>
          <a:prstGeom prst="rect">
            <a:avLst/>
          </a:prstGeom>
        </p:spPr>
        <p:txBody>
          <a:bodyPr vert="horz" lIns="91440" tIns="45720" rIns="91440" bIns="45720" rtlCol="0" anchor="b"/>
          <a:lstStyle>
            <a:lvl1pPr algn="r">
              <a:defRPr sz="1200"/>
            </a:lvl1pPr>
          </a:lstStyle>
          <a:p>
            <a:fld id="{2089FCFC-4F5A-854D-ABCD-F5098F37CC14}" type="slidenum">
              <a:rPr lang="en-US" smtClean="0"/>
              <a:t>‹#›</a:t>
            </a:fld>
            <a:endParaRPr lang="en-US"/>
          </a:p>
        </p:txBody>
      </p:sp>
    </p:spTree>
    <p:extLst>
      <p:ext uri="{BB962C8B-B14F-4D97-AF65-F5344CB8AC3E}">
        <p14:creationId xmlns:p14="http://schemas.microsoft.com/office/powerpoint/2010/main" val="3930474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mean society B or C? </a:t>
            </a:r>
          </a:p>
        </p:txBody>
      </p:sp>
      <p:sp>
        <p:nvSpPr>
          <p:cNvPr id="4" name="Slide Number Placeholder 3"/>
          <p:cNvSpPr>
            <a:spLocks noGrp="1"/>
          </p:cNvSpPr>
          <p:nvPr>
            <p:ph type="sldNum" sz="quarter" idx="5"/>
          </p:nvPr>
        </p:nvSpPr>
        <p:spPr/>
        <p:txBody>
          <a:bodyPr/>
          <a:lstStyle/>
          <a:p>
            <a:fld id="{2089FCFC-4F5A-854D-ABCD-F5098F37CC14}" type="slidenum">
              <a:rPr lang="en-US" smtClean="0"/>
              <a:t>84</a:t>
            </a:fld>
            <a:endParaRPr lang="en-US"/>
          </a:p>
        </p:txBody>
      </p:sp>
    </p:spTree>
    <p:extLst>
      <p:ext uri="{BB962C8B-B14F-4D97-AF65-F5344CB8AC3E}">
        <p14:creationId xmlns:p14="http://schemas.microsoft.com/office/powerpoint/2010/main" val="1737172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45757" y="1072832"/>
            <a:ext cx="3918585" cy="726757"/>
          </a:xfrm>
          <a:prstGeom prst="rect">
            <a:avLst/>
          </a:prstGeom>
        </p:spPr>
        <p:txBody>
          <a:bodyPr wrap="square" lIns="0" tIns="0" rIns="0" bIns="0">
            <a:spAutoFit/>
          </a:bodyPr>
          <a:lstStyle>
            <a:lvl1pPr>
              <a:defRPr sz="1100" b="0" i="0">
                <a:solidFill>
                  <a:schemeClr val="tx1"/>
                </a:solidFill>
                <a:latin typeface="Arial MT"/>
                <a:cs typeface="Arial MT"/>
              </a:defRPr>
            </a:lvl1pPr>
          </a:lstStyle>
          <a:p>
            <a:endParaRPr/>
          </a:p>
        </p:txBody>
      </p:sp>
      <p:sp>
        <p:nvSpPr>
          <p:cNvPr id="3" name="Holder 3"/>
          <p:cNvSpPr>
            <a:spLocks noGrp="1"/>
          </p:cNvSpPr>
          <p:nvPr>
            <p:ph type="subTitle" idx="4"/>
          </p:nvPr>
        </p:nvSpPr>
        <p:spPr>
          <a:xfrm>
            <a:off x="691515" y="1938020"/>
            <a:ext cx="3227070" cy="865187"/>
          </a:xfrm>
          <a:prstGeom prst="rect">
            <a:avLst/>
          </a:prstGeom>
        </p:spPr>
        <p:txBody>
          <a:bodyPr wrap="square" lIns="0" tIns="0" rIns="0" bIns="0">
            <a:spAutoFit/>
          </a:bodyPr>
          <a:lstStyle>
            <a:lvl1pPr>
              <a:defRPr sz="11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chemeClr val="tx1"/>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11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chemeClr val="tx1"/>
                </a:solidFill>
                <a:latin typeface="Arial MT"/>
                <a:cs typeface="Arial MT"/>
              </a:defRPr>
            </a:lvl1pPr>
          </a:lstStyle>
          <a:p>
            <a:endParaRPr/>
          </a:p>
        </p:txBody>
      </p:sp>
      <p:sp>
        <p:nvSpPr>
          <p:cNvPr id="3" name="Holder 3"/>
          <p:cNvSpPr>
            <a:spLocks noGrp="1"/>
          </p:cNvSpPr>
          <p:nvPr>
            <p:ph sz="half" idx="2"/>
          </p:nvPr>
        </p:nvSpPr>
        <p:spPr>
          <a:xfrm>
            <a:off x="230505" y="795972"/>
            <a:ext cx="2005393" cy="228409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374201" y="795972"/>
            <a:ext cx="2005393" cy="228409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chemeClr val="tx1"/>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47294" y="581747"/>
            <a:ext cx="3915511" cy="535940"/>
          </a:xfrm>
          <a:prstGeom prst="rect">
            <a:avLst/>
          </a:prstGeom>
        </p:spPr>
        <p:txBody>
          <a:bodyPr wrap="square" lIns="0" tIns="0" rIns="0" bIns="0">
            <a:spAutoFit/>
          </a:bodyPr>
          <a:lstStyle>
            <a:lvl1pPr>
              <a:defRPr sz="1100" b="0" i="0">
                <a:solidFill>
                  <a:schemeClr val="tx1"/>
                </a:solidFill>
                <a:latin typeface="Arial MT"/>
                <a:cs typeface="Arial MT"/>
              </a:defRPr>
            </a:lvl1pPr>
          </a:lstStyle>
          <a:p>
            <a:endParaRPr/>
          </a:p>
        </p:txBody>
      </p:sp>
      <p:sp>
        <p:nvSpPr>
          <p:cNvPr id="3" name="Holder 3"/>
          <p:cNvSpPr>
            <a:spLocks noGrp="1"/>
          </p:cNvSpPr>
          <p:nvPr>
            <p:ph type="body" idx="1"/>
          </p:nvPr>
        </p:nvSpPr>
        <p:spPr>
          <a:xfrm>
            <a:off x="347294" y="1212442"/>
            <a:ext cx="3913504" cy="1412239"/>
          </a:xfrm>
          <a:prstGeom prst="rect">
            <a:avLst/>
          </a:prstGeom>
        </p:spPr>
        <p:txBody>
          <a:bodyPr wrap="square" lIns="0" tIns="0" rIns="0" bIns="0">
            <a:spAutoFit/>
          </a:bodyPr>
          <a:lstStyle>
            <a:lvl1pPr>
              <a:defRPr sz="11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1567434" y="3218497"/>
            <a:ext cx="1475232" cy="1730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30505" y="3218497"/>
            <a:ext cx="1060323" cy="1730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6" name="Holder 6"/>
          <p:cNvSpPr>
            <a:spLocks noGrp="1"/>
          </p:cNvSpPr>
          <p:nvPr>
            <p:ph type="sldNum" sz="quarter" idx="7"/>
          </p:nvPr>
        </p:nvSpPr>
        <p:spPr>
          <a:xfrm>
            <a:off x="3319272" y="3218497"/>
            <a:ext cx="1060323" cy="17303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19RLKDfUPyY&amp;ab_channel=GLOBALPRISON" TargetMode="External"/><Relationship Id="rId2" Type="http://schemas.openxmlformats.org/officeDocument/2006/relationships/hyperlink" Target="http://www.youtube.com/watch?v=loyw9eqkPjU" TargetMode="External"/><Relationship Id="rId1" Type="http://schemas.openxmlformats.org/officeDocument/2006/relationships/slideLayout" Target="../slideLayouts/slideLayout2.xml"/><Relationship Id="rId4" Type="http://schemas.openxmlformats.org/officeDocument/2006/relationships/hyperlink" Target="https://www.youtube.com/watch?v=jUMvS5i6ONk"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3" Type="http://schemas.openxmlformats.org/officeDocument/2006/relationships/hyperlink" Target="https://www.youtube.com/watch?v=ig_qpNfXHIU" TargetMode="External"/><Relationship Id="rId2" Type="http://schemas.openxmlformats.org/officeDocument/2006/relationships/hyperlink" Target="https://www.youtube.com/watch?v=rStL7niR7gs"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48384" y="1196206"/>
            <a:ext cx="2628265" cy="330218"/>
          </a:xfrm>
          <a:prstGeom prst="rect">
            <a:avLst/>
          </a:prstGeom>
        </p:spPr>
        <p:txBody>
          <a:bodyPr vert="horz" wrap="square" lIns="0" tIns="14604" rIns="0" bIns="0" rtlCol="0">
            <a:spAutoFit/>
          </a:bodyPr>
          <a:lstStyle/>
          <a:p>
            <a:pPr marL="12700" algn="ctr">
              <a:lnSpc>
                <a:spcPct val="100000"/>
              </a:lnSpc>
              <a:spcBef>
                <a:spcPts val="114"/>
              </a:spcBef>
            </a:pPr>
            <a:r>
              <a:rPr sz="2050" dirty="0">
                <a:latin typeface="+mn-lt"/>
                <a:cs typeface="Tahoma"/>
              </a:rPr>
              <a:t>Varieties of Dictatorship</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1747"/>
            <a:ext cx="3915511" cy="414229"/>
          </a:xfrm>
          <a:prstGeom prst="rect">
            <a:avLst/>
          </a:prstGeom>
        </p:spPr>
        <p:txBody>
          <a:bodyPr vert="horz" wrap="square" lIns="0" tIns="71196" rIns="0" bIns="0" rtlCol="0">
            <a:spAutoFit/>
          </a:bodyPr>
          <a:lstStyle/>
          <a:p>
            <a:pPr marL="12700" marR="5080">
              <a:lnSpc>
                <a:spcPct val="102600"/>
              </a:lnSpc>
              <a:spcBef>
                <a:spcPts val="55"/>
              </a:spcBef>
            </a:pPr>
            <a:r>
              <a:rPr dirty="0">
                <a:latin typeface="+mn-lt"/>
              </a:rPr>
              <a:t>Less violence and political instability than other forms of dictatorship.</a:t>
            </a:r>
          </a:p>
        </p:txBody>
      </p:sp>
      <p:sp>
        <p:nvSpPr>
          <p:cNvPr id="3" name="object 3"/>
          <p:cNvSpPr txBox="1"/>
          <p:nvPr/>
        </p:nvSpPr>
        <p:spPr>
          <a:xfrm>
            <a:off x="347294" y="1350110"/>
            <a:ext cx="3903345" cy="1068070"/>
          </a:xfrm>
          <a:prstGeom prst="rect">
            <a:avLst/>
          </a:prstGeom>
        </p:spPr>
        <p:txBody>
          <a:bodyPr vert="horz" wrap="square" lIns="0" tIns="6985" rIns="0" bIns="0" rtlCol="0">
            <a:spAutoFit/>
          </a:bodyPr>
          <a:lstStyle/>
          <a:p>
            <a:pPr marL="12700" marR="64769">
              <a:lnSpc>
                <a:spcPct val="102600"/>
              </a:lnSpc>
              <a:spcBef>
                <a:spcPts val="55"/>
              </a:spcBef>
            </a:pPr>
            <a:r>
              <a:rPr sz="1100" dirty="0">
                <a:latin typeface="+mn-lt"/>
                <a:cs typeface="Arial MT"/>
              </a:rPr>
              <a:t>Monarchic leaders survive in office longer than other authoritarian leaders.</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5080">
              <a:lnSpc>
                <a:spcPct val="102699"/>
              </a:lnSpc>
            </a:pPr>
            <a:r>
              <a:rPr sz="1100" dirty="0">
                <a:latin typeface="+mn-lt"/>
                <a:cs typeface="Arial MT"/>
              </a:rPr>
              <a:t>More stable property rights and faster economic growth than other types of dictatorships.</a:t>
            </a:r>
            <a:endParaRPr sz="1100">
              <a:latin typeface="+mn-lt"/>
              <a:cs typeface="Arial MT"/>
            </a:endParaRPr>
          </a:p>
        </p:txBody>
      </p:sp>
    </p:spTree>
  </p:cSld>
  <p:clrMapOvr>
    <a:masterClrMapping/>
  </p:clrMapOvr>
  <p:transition>
    <p:cut/>
  </p:transition>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40816" y="1636918"/>
            <a:ext cx="3564254" cy="0"/>
          </a:xfrm>
          <a:custGeom>
            <a:avLst/>
            <a:gdLst/>
            <a:ahLst/>
            <a:cxnLst/>
            <a:rect l="l" t="t" r="r" b="b"/>
            <a:pathLst>
              <a:path w="3564254">
                <a:moveTo>
                  <a:pt x="0" y="0"/>
                </a:moveTo>
                <a:lnTo>
                  <a:pt x="3564063" y="0"/>
                </a:lnTo>
              </a:path>
            </a:pathLst>
          </a:custGeom>
          <a:ln w="17999">
            <a:solidFill>
              <a:srgbClr val="000000"/>
            </a:solidFill>
          </a:ln>
        </p:spPr>
        <p:txBody>
          <a:bodyPr wrap="square" lIns="0" tIns="0" rIns="0" bIns="0" rtlCol="0"/>
          <a:lstStyle/>
          <a:p>
            <a:endParaRPr>
              <a:latin typeface="+mn-lt"/>
            </a:endParaRPr>
          </a:p>
        </p:txBody>
      </p:sp>
      <p:sp>
        <p:nvSpPr>
          <p:cNvPr id="3" name="object 3"/>
          <p:cNvSpPr txBox="1"/>
          <p:nvPr/>
        </p:nvSpPr>
        <p:spPr>
          <a:xfrm>
            <a:off x="393471" y="1674709"/>
            <a:ext cx="95250" cy="180819"/>
          </a:xfrm>
          <a:prstGeom prst="rect">
            <a:avLst/>
          </a:prstGeom>
        </p:spPr>
        <p:txBody>
          <a:bodyPr vert="horz" wrap="square" lIns="0" tIns="11430" rIns="0" bIns="0" rtlCol="0">
            <a:spAutoFit/>
          </a:bodyPr>
          <a:lstStyle/>
          <a:p>
            <a:pPr marL="12700">
              <a:lnSpc>
                <a:spcPct val="100000"/>
              </a:lnSpc>
              <a:spcBef>
                <a:spcPts val="90"/>
              </a:spcBef>
            </a:pPr>
            <a:r>
              <a:rPr sz="1100" spc="-50" dirty="0">
                <a:latin typeface="+mn-lt"/>
                <a:cs typeface="Arial MT"/>
              </a:rPr>
              <a:t>0</a:t>
            </a:r>
            <a:endParaRPr sz="1100">
              <a:latin typeface="+mn-lt"/>
              <a:cs typeface="Arial MT"/>
            </a:endParaRPr>
          </a:p>
        </p:txBody>
      </p:sp>
      <p:sp>
        <p:nvSpPr>
          <p:cNvPr id="4" name="object 4"/>
          <p:cNvSpPr txBox="1"/>
          <p:nvPr/>
        </p:nvSpPr>
        <p:spPr>
          <a:xfrm>
            <a:off x="3957497" y="1533777"/>
            <a:ext cx="240665" cy="319318"/>
          </a:xfrm>
          <a:prstGeom prst="rect">
            <a:avLst/>
          </a:prstGeom>
        </p:spPr>
        <p:txBody>
          <a:bodyPr vert="horz" wrap="square" lIns="0" tIns="11430" rIns="0" bIns="0" rtlCol="0">
            <a:spAutoFit/>
          </a:bodyPr>
          <a:lstStyle/>
          <a:p>
            <a:pPr marL="135255">
              <a:lnSpc>
                <a:spcPts val="1215"/>
              </a:lnSpc>
              <a:spcBef>
                <a:spcPts val="90"/>
              </a:spcBef>
            </a:pPr>
            <a:r>
              <a:rPr sz="1100" i="1" spc="-50" dirty="0">
                <a:latin typeface="+mn-lt"/>
                <a:cs typeface="Arial"/>
              </a:rPr>
              <a:t>X</a:t>
            </a:r>
            <a:endParaRPr sz="1100">
              <a:latin typeface="+mn-lt"/>
              <a:cs typeface="Arial"/>
            </a:endParaRPr>
          </a:p>
          <a:p>
            <a:pPr marL="12700">
              <a:lnSpc>
                <a:spcPts val="1215"/>
              </a:lnSpc>
            </a:pPr>
            <a:r>
              <a:rPr sz="1100" spc="-50" dirty="0">
                <a:latin typeface="+mn-lt"/>
                <a:cs typeface="Arial MT"/>
              </a:rPr>
              <a:t>1</a:t>
            </a:r>
            <a:endParaRPr sz="1100">
              <a:latin typeface="+mn-lt"/>
              <a:cs typeface="Arial MT"/>
            </a:endParaRPr>
          </a:p>
        </p:txBody>
      </p:sp>
      <p:grpSp>
        <p:nvGrpSpPr>
          <p:cNvPr id="5" name="object 5"/>
          <p:cNvGrpSpPr/>
          <p:nvPr/>
        </p:nvGrpSpPr>
        <p:grpSpPr>
          <a:xfrm>
            <a:off x="409366" y="1874521"/>
            <a:ext cx="63500" cy="158750"/>
            <a:chOff x="409366" y="1874521"/>
            <a:chExt cx="63500" cy="158750"/>
          </a:xfrm>
        </p:grpSpPr>
        <p:sp>
          <p:nvSpPr>
            <p:cNvPr id="6" name="object 6"/>
            <p:cNvSpPr/>
            <p:nvPr/>
          </p:nvSpPr>
          <p:spPr>
            <a:xfrm>
              <a:off x="440816" y="1883928"/>
              <a:ext cx="0" cy="149225"/>
            </a:xfrm>
            <a:custGeom>
              <a:avLst/>
              <a:gdLst/>
              <a:ahLst/>
              <a:cxnLst/>
              <a:rect l="l" t="t" r="r" b="b"/>
              <a:pathLst>
                <a:path h="149225">
                  <a:moveTo>
                    <a:pt x="0" y="148996"/>
                  </a:moveTo>
                  <a:lnTo>
                    <a:pt x="0" y="0"/>
                  </a:lnTo>
                </a:path>
              </a:pathLst>
            </a:custGeom>
            <a:ln w="10799">
              <a:solidFill>
                <a:srgbClr val="000000"/>
              </a:solidFill>
            </a:ln>
          </p:spPr>
          <p:txBody>
            <a:bodyPr wrap="square" lIns="0" tIns="0" rIns="0" bIns="0" rtlCol="0"/>
            <a:lstStyle/>
            <a:p>
              <a:endParaRPr>
                <a:latin typeface="+mn-lt"/>
              </a:endParaRPr>
            </a:p>
          </p:txBody>
        </p:sp>
        <p:sp>
          <p:nvSpPr>
            <p:cNvPr id="7" name="object 7"/>
            <p:cNvSpPr/>
            <p:nvPr/>
          </p:nvSpPr>
          <p:spPr>
            <a:xfrm>
              <a:off x="413686" y="1878841"/>
              <a:ext cx="54610" cy="26034"/>
            </a:xfrm>
            <a:custGeom>
              <a:avLst/>
              <a:gdLst/>
              <a:ahLst/>
              <a:cxnLst/>
              <a:rect l="l" t="t" r="r" b="b"/>
              <a:pathLst>
                <a:path w="54609" h="26035">
                  <a:moveTo>
                    <a:pt x="0" y="25435"/>
                  </a:moveTo>
                  <a:lnTo>
                    <a:pt x="8293" y="21460"/>
                  </a:lnTo>
                  <a:lnTo>
                    <a:pt x="16744" y="13989"/>
                  </a:lnTo>
                  <a:lnTo>
                    <a:pt x="23607" y="5881"/>
                  </a:lnTo>
                  <a:lnTo>
                    <a:pt x="27130" y="0"/>
                  </a:lnTo>
                  <a:lnTo>
                    <a:pt x="30654" y="5881"/>
                  </a:lnTo>
                  <a:lnTo>
                    <a:pt x="37516" y="13989"/>
                  </a:lnTo>
                  <a:lnTo>
                    <a:pt x="45968" y="21460"/>
                  </a:lnTo>
                  <a:lnTo>
                    <a:pt x="54261" y="25435"/>
                  </a:lnTo>
                </a:path>
              </a:pathLst>
            </a:custGeom>
            <a:ln w="8639">
              <a:solidFill>
                <a:srgbClr val="000000"/>
              </a:solidFill>
            </a:ln>
          </p:spPr>
          <p:txBody>
            <a:bodyPr wrap="square" lIns="0" tIns="0" rIns="0" bIns="0" rtlCol="0"/>
            <a:lstStyle/>
            <a:p>
              <a:endParaRPr>
                <a:latin typeface="+mn-lt"/>
              </a:endParaRPr>
            </a:p>
          </p:txBody>
        </p:sp>
      </p:grpSp>
      <p:sp>
        <p:nvSpPr>
          <p:cNvPr id="8" name="object 8"/>
          <p:cNvSpPr txBox="1"/>
          <p:nvPr/>
        </p:nvSpPr>
        <p:spPr>
          <a:xfrm>
            <a:off x="417423" y="2036628"/>
            <a:ext cx="1121410" cy="166071"/>
          </a:xfrm>
          <a:prstGeom prst="rect">
            <a:avLst/>
          </a:prstGeom>
        </p:spPr>
        <p:txBody>
          <a:bodyPr vert="horz" wrap="square" lIns="0" tIns="12065" rIns="0" bIns="0" rtlCol="0">
            <a:spAutoFit/>
          </a:bodyPr>
          <a:lstStyle/>
          <a:p>
            <a:pPr marL="12700">
              <a:lnSpc>
                <a:spcPct val="100000"/>
              </a:lnSpc>
              <a:spcBef>
                <a:spcPts val="95"/>
              </a:spcBef>
            </a:pPr>
            <a:r>
              <a:rPr sz="1000" dirty="0">
                <a:latin typeface="+mn-lt"/>
                <a:cs typeface="Arial MT"/>
              </a:rPr>
              <a:t>B’s</a:t>
            </a:r>
            <a:r>
              <a:rPr sz="1000" spc="-5" dirty="0">
                <a:latin typeface="+mn-lt"/>
                <a:cs typeface="Arial MT"/>
              </a:rPr>
              <a:t> </a:t>
            </a:r>
            <a:r>
              <a:rPr sz="1000" spc="-20" dirty="0">
                <a:latin typeface="+mn-lt"/>
                <a:cs typeface="Arial MT"/>
              </a:rPr>
              <a:t>favorite</a:t>
            </a:r>
            <a:r>
              <a:rPr sz="1000" spc="5" dirty="0">
                <a:latin typeface="+mn-lt"/>
                <a:cs typeface="Arial MT"/>
              </a:rPr>
              <a:t> </a:t>
            </a:r>
            <a:r>
              <a:rPr sz="1000" spc="-30" dirty="0">
                <a:latin typeface="+mn-lt"/>
                <a:cs typeface="Arial MT"/>
              </a:rPr>
              <a:t>outcome</a:t>
            </a:r>
            <a:endParaRPr sz="1000">
              <a:latin typeface="+mn-lt"/>
              <a:cs typeface="Arial MT"/>
            </a:endParaRPr>
          </a:p>
        </p:txBody>
      </p:sp>
      <p:grpSp>
        <p:nvGrpSpPr>
          <p:cNvPr id="9" name="object 9"/>
          <p:cNvGrpSpPr/>
          <p:nvPr/>
        </p:nvGrpSpPr>
        <p:grpSpPr>
          <a:xfrm>
            <a:off x="3973429" y="1874521"/>
            <a:ext cx="63500" cy="158750"/>
            <a:chOff x="3973429" y="1874521"/>
            <a:chExt cx="63500" cy="158750"/>
          </a:xfrm>
        </p:grpSpPr>
        <p:sp>
          <p:nvSpPr>
            <p:cNvPr id="10" name="object 10"/>
            <p:cNvSpPr/>
            <p:nvPr/>
          </p:nvSpPr>
          <p:spPr>
            <a:xfrm>
              <a:off x="4004880" y="1883928"/>
              <a:ext cx="0" cy="149225"/>
            </a:xfrm>
            <a:custGeom>
              <a:avLst/>
              <a:gdLst/>
              <a:ahLst/>
              <a:cxnLst/>
              <a:rect l="l" t="t" r="r" b="b"/>
              <a:pathLst>
                <a:path h="149225">
                  <a:moveTo>
                    <a:pt x="0" y="148996"/>
                  </a:moveTo>
                  <a:lnTo>
                    <a:pt x="0" y="0"/>
                  </a:lnTo>
                </a:path>
              </a:pathLst>
            </a:custGeom>
            <a:ln w="10799">
              <a:solidFill>
                <a:srgbClr val="000000"/>
              </a:solidFill>
            </a:ln>
          </p:spPr>
          <p:txBody>
            <a:bodyPr wrap="square" lIns="0" tIns="0" rIns="0" bIns="0" rtlCol="0"/>
            <a:lstStyle/>
            <a:p>
              <a:endParaRPr>
                <a:latin typeface="+mn-lt"/>
              </a:endParaRPr>
            </a:p>
          </p:txBody>
        </p:sp>
        <p:sp>
          <p:nvSpPr>
            <p:cNvPr id="11" name="object 11"/>
            <p:cNvSpPr/>
            <p:nvPr/>
          </p:nvSpPr>
          <p:spPr>
            <a:xfrm>
              <a:off x="3977749" y="1878841"/>
              <a:ext cx="54610" cy="26034"/>
            </a:xfrm>
            <a:custGeom>
              <a:avLst/>
              <a:gdLst/>
              <a:ahLst/>
              <a:cxnLst/>
              <a:rect l="l" t="t" r="r" b="b"/>
              <a:pathLst>
                <a:path w="54610" h="26035">
                  <a:moveTo>
                    <a:pt x="0" y="25435"/>
                  </a:moveTo>
                  <a:lnTo>
                    <a:pt x="8293" y="21460"/>
                  </a:lnTo>
                  <a:lnTo>
                    <a:pt x="16744" y="13989"/>
                  </a:lnTo>
                  <a:lnTo>
                    <a:pt x="23607" y="5881"/>
                  </a:lnTo>
                  <a:lnTo>
                    <a:pt x="27130" y="0"/>
                  </a:lnTo>
                  <a:lnTo>
                    <a:pt x="30654" y="5881"/>
                  </a:lnTo>
                  <a:lnTo>
                    <a:pt x="37516" y="13989"/>
                  </a:lnTo>
                  <a:lnTo>
                    <a:pt x="45968" y="21460"/>
                  </a:lnTo>
                  <a:lnTo>
                    <a:pt x="54261" y="25435"/>
                  </a:lnTo>
                </a:path>
              </a:pathLst>
            </a:custGeom>
            <a:ln w="8639">
              <a:solidFill>
                <a:srgbClr val="000000"/>
              </a:solidFill>
            </a:ln>
          </p:spPr>
          <p:txBody>
            <a:bodyPr wrap="square" lIns="0" tIns="0" rIns="0" bIns="0" rtlCol="0"/>
            <a:lstStyle/>
            <a:p>
              <a:endParaRPr>
                <a:latin typeface="+mn-lt"/>
              </a:endParaRPr>
            </a:p>
          </p:txBody>
        </p:sp>
      </p:grpSp>
      <p:sp>
        <p:nvSpPr>
          <p:cNvPr id="12" name="object 12"/>
          <p:cNvSpPr txBox="1"/>
          <p:nvPr/>
        </p:nvSpPr>
        <p:spPr>
          <a:xfrm>
            <a:off x="2990850" y="2043554"/>
            <a:ext cx="1121410" cy="166071"/>
          </a:xfrm>
          <a:prstGeom prst="rect">
            <a:avLst/>
          </a:prstGeom>
        </p:spPr>
        <p:txBody>
          <a:bodyPr vert="horz" wrap="square" lIns="0" tIns="12065" rIns="0" bIns="0" rtlCol="0">
            <a:spAutoFit/>
          </a:bodyPr>
          <a:lstStyle/>
          <a:p>
            <a:pPr marL="12700">
              <a:lnSpc>
                <a:spcPct val="100000"/>
              </a:lnSpc>
              <a:spcBef>
                <a:spcPts val="95"/>
              </a:spcBef>
            </a:pPr>
            <a:r>
              <a:rPr sz="1000" dirty="0">
                <a:latin typeface="+mn-lt"/>
                <a:cs typeface="Arial MT"/>
              </a:rPr>
              <a:t>A’s</a:t>
            </a:r>
            <a:r>
              <a:rPr sz="1000" spc="-10" dirty="0">
                <a:latin typeface="+mn-lt"/>
                <a:cs typeface="Arial MT"/>
              </a:rPr>
              <a:t> </a:t>
            </a:r>
            <a:r>
              <a:rPr sz="1000" spc="-20" dirty="0">
                <a:latin typeface="+mn-lt"/>
                <a:cs typeface="Arial MT"/>
              </a:rPr>
              <a:t>favorite</a:t>
            </a:r>
            <a:r>
              <a:rPr sz="1000" spc="-5" dirty="0">
                <a:latin typeface="+mn-lt"/>
                <a:cs typeface="Arial MT"/>
              </a:rPr>
              <a:t> </a:t>
            </a:r>
            <a:r>
              <a:rPr sz="1000" spc="-30" dirty="0">
                <a:latin typeface="+mn-lt"/>
                <a:cs typeface="Arial MT"/>
              </a:rPr>
              <a:t>outcome</a:t>
            </a:r>
            <a:endParaRPr sz="1000" dirty="0">
              <a:latin typeface="+mn-lt"/>
              <a:cs typeface="Arial MT"/>
            </a:endParaRPr>
          </a:p>
        </p:txBody>
      </p:sp>
      <p:sp>
        <p:nvSpPr>
          <p:cNvPr id="13" name="object 13"/>
          <p:cNvSpPr/>
          <p:nvPr/>
        </p:nvSpPr>
        <p:spPr>
          <a:xfrm>
            <a:off x="2222848" y="1587417"/>
            <a:ext cx="0" cy="99060"/>
          </a:xfrm>
          <a:custGeom>
            <a:avLst/>
            <a:gdLst/>
            <a:ahLst/>
            <a:cxnLst/>
            <a:rect l="l" t="t" r="r" b="b"/>
            <a:pathLst>
              <a:path h="99060">
                <a:moveTo>
                  <a:pt x="0" y="99001"/>
                </a:moveTo>
                <a:lnTo>
                  <a:pt x="0" y="0"/>
                </a:lnTo>
              </a:path>
            </a:pathLst>
          </a:custGeom>
          <a:ln w="10799">
            <a:solidFill>
              <a:srgbClr val="000000"/>
            </a:solidFill>
          </a:ln>
        </p:spPr>
        <p:txBody>
          <a:bodyPr wrap="square" lIns="0" tIns="0" rIns="0" bIns="0" rtlCol="0"/>
          <a:lstStyle/>
          <a:p>
            <a:endParaRPr>
              <a:latin typeface="+mn-lt"/>
            </a:endParaRPr>
          </a:p>
        </p:txBody>
      </p:sp>
      <p:sp>
        <p:nvSpPr>
          <p:cNvPr id="14" name="object 14"/>
          <p:cNvSpPr txBox="1"/>
          <p:nvPr/>
        </p:nvSpPr>
        <p:spPr>
          <a:xfrm>
            <a:off x="2171636" y="1645461"/>
            <a:ext cx="97155" cy="180819"/>
          </a:xfrm>
          <a:prstGeom prst="rect">
            <a:avLst/>
          </a:prstGeom>
        </p:spPr>
        <p:txBody>
          <a:bodyPr vert="horz" wrap="square" lIns="0" tIns="11430" rIns="0" bIns="0" rtlCol="0">
            <a:spAutoFit/>
          </a:bodyPr>
          <a:lstStyle/>
          <a:p>
            <a:pPr marL="12700">
              <a:lnSpc>
                <a:spcPct val="100000"/>
              </a:lnSpc>
              <a:spcBef>
                <a:spcPts val="90"/>
              </a:spcBef>
            </a:pPr>
            <a:r>
              <a:rPr sz="1100" i="1" spc="-50" dirty="0">
                <a:latin typeface="+mn-lt"/>
                <a:cs typeface="Arial"/>
              </a:rPr>
              <a:t>p</a:t>
            </a:r>
            <a:endParaRPr sz="1100">
              <a:latin typeface="+mn-lt"/>
              <a:cs typeface="Arial"/>
            </a:endParaRPr>
          </a:p>
        </p:txBody>
      </p:sp>
      <p:grpSp>
        <p:nvGrpSpPr>
          <p:cNvPr id="15" name="object 15"/>
          <p:cNvGrpSpPr/>
          <p:nvPr/>
        </p:nvGrpSpPr>
        <p:grpSpPr>
          <a:xfrm>
            <a:off x="413930" y="1610031"/>
            <a:ext cx="3618229" cy="53975"/>
            <a:chOff x="413930" y="1610031"/>
            <a:chExt cx="3618229" cy="53975"/>
          </a:xfrm>
        </p:grpSpPr>
        <p:sp>
          <p:nvSpPr>
            <p:cNvPr id="16" name="object 16"/>
            <p:cNvSpPr/>
            <p:nvPr/>
          </p:nvSpPr>
          <p:spPr>
            <a:xfrm>
              <a:off x="416460" y="1612561"/>
              <a:ext cx="48895" cy="48895"/>
            </a:xfrm>
            <a:custGeom>
              <a:avLst/>
              <a:gdLst/>
              <a:ahLst/>
              <a:cxnLst/>
              <a:rect l="l" t="t" r="r" b="b"/>
              <a:pathLst>
                <a:path w="48895" h="48894">
                  <a:moveTo>
                    <a:pt x="24356" y="0"/>
                  </a:move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8" y="33837"/>
                  </a:lnTo>
                  <a:lnTo>
                    <a:pt x="48712" y="24356"/>
                  </a:lnTo>
                  <a:lnTo>
                    <a:pt x="46798" y="14875"/>
                  </a:lnTo>
                  <a:lnTo>
                    <a:pt x="41579" y="7133"/>
                  </a:lnTo>
                  <a:lnTo>
                    <a:pt x="33837" y="1914"/>
                  </a:lnTo>
                  <a:lnTo>
                    <a:pt x="24356" y="0"/>
                  </a:lnTo>
                  <a:close/>
                </a:path>
              </a:pathLst>
            </a:custGeom>
            <a:solidFill>
              <a:srgbClr val="000000"/>
            </a:solidFill>
          </p:spPr>
          <p:txBody>
            <a:bodyPr wrap="square" lIns="0" tIns="0" rIns="0" bIns="0" rtlCol="0"/>
            <a:lstStyle/>
            <a:p>
              <a:endParaRPr>
                <a:latin typeface="+mn-lt"/>
              </a:endParaRPr>
            </a:p>
          </p:txBody>
        </p:sp>
        <p:sp>
          <p:nvSpPr>
            <p:cNvPr id="17" name="object 17"/>
            <p:cNvSpPr/>
            <p:nvPr/>
          </p:nvSpPr>
          <p:spPr>
            <a:xfrm>
              <a:off x="416460" y="1612561"/>
              <a:ext cx="48895" cy="48895"/>
            </a:xfrm>
            <a:custGeom>
              <a:avLst/>
              <a:gdLst/>
              <a:ahLst/>
              <a:cxnLst/>
              <a:rect l="l" t="t" r="r" b="b"/>
              <a:pathLst>
                <a:path w="48895" h="48894">
                  <a:moveTo>
                    <a:pt x="48712" y="24356"/>
                  </a:moveTo>
                  <a:lnTo>
                    <a:pt x="46798" y="14875"/>
                  </a:lnTo>
                  <a:lnTo>
                    <a:pt x="41579" y="7133"/>
                  </a:lnTo>
                  <a:lnTo>
                    <a:pt x="33837" y="1914"/>
                  </a:lnTo>
                  <a:lnTo>
                    <a:pt x="24356" y="0"/>
                  </a:ln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8" y="33837"/>
                  </a:lnTo>
                  <a:lnTo>
                    <a:pt x="48712" y="24356"/>
                  </a:lnTo>
                  <a:close/>
                </a:path>
              </a:pathLst>
            </a:custGeom>
            <a:ln w="5060">
              <a:solidFill>
                <a:srgbClr val="000000"/>
              </a:solidFill>
            </a:ln>
          </p:spPr>
          <p:txBody>
            <a:bodyPr wrap="square" lIns="0" tIns="0" rIns="0" bIns="0" rtlCol="0"/>
            <a:lstStyle/>
            <a:p>
              <a:endParaRPr>
                <a:latin typeface="+mn-lt"/>
              </a:endParaRPr>
            </a:p>
          </p:txBody>
        </p:sp>
        <p:sp>
          <p:nvSpPr>
            <p:cNvPr id="18" name="object 18"/>
            <p:cNvSpPr/>
            <p:nvPr/>
          </p:nvSpPr>
          <p:spPr>
            <a:xfrm>
              <a:off x="3980524" y="1612561"/>
              <a:ext cx="48895" cy="48895"/>
            </a:xfrm>
            <a:custGeom>
              <a:avLst/>
              <a:gdLst/>
              <a:ahLst/>
              <a:cxnLst/>
              <a:rect l="l" t="t" r="r" b="b"/>
              <a:pathLst>
                <a:path w="48895" h="48894">
                  <a:moveTo>
                    <a:pt x="24356" y="0"/>
                  </a:move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9" y="33837"/>
                  </a:lnTo>
                  <a:lnTo>
                    <a:pt x="48713" y="24356"/>
                  </a:lnTo>
                  <a:lnTo>
                    <a:pt x="46799" y="14875"/>
                  </a:lnTo>
                  <a:lnTo>
                    <a:pt x="41579" y="7133"/>
                  </a:lnTo>
                  <a:lnTo>
                    <a:pt x="33837" y="1914"/>
                  </a:lnTo>
                  <a:lnTo>
                    <a:pt x="24356" y="0"/>
                  </a:lnTo>
                  <a:close/>
                </a:path>
              </a:pathLst>
            </a:custGeom>
            <a:solidFill>
              <a:srgbClr val="000000"/>
            </a:solidFill>
          </p:spPr>
          <p:txBody>
            <a:bodyPr wrap="square" lIns="0" tIns="0" rIns="0" bIns="0" rtlCol="0"/>
            <a:lstStyle/>
            <a:p>
              <a:endParaRPr>
                <a:latin typeface="+mn-lt"/>
              </a:endParaRPr>
            </a:p>
          </p:txBody>
        </p:sp>
        <p:sp>
          <p:nvSpPr>
            <p:cNvPr id="19" name="object 19"/>
            <p:cNvSpPr/>
            <p:nvPr/>
          </p:nvSpPr>
          <p:spPr>
            <a:xfrm>
              <a:off x="3980524" y="1612561"/>
              <a:ext cx="48895" cy="48895"/>
            </a:xfrm>
            <a:custGeom>
              <a:avLst/>
              <a:gdLst/>
              <a:ahLst/>
              <a:cxnLst/>
              <a:rect l="l" t="t" r="r" b="b"/>
              <a:pathLst>
                <a:path w="48895" h="48894">
                  <a:moveTo>
                    <a:pt x="48713" y="24356"/>
                  </a:moveTo>
                  <a:lnTo>
                    <a:pt x="46799" y="14875"/>
                  </a:lnTo>
                  <a:lnTo>
                    <a:pt x="41579" y="7133"/>
                  </a:lnTo>
                  <a:lnTo>
                    <a:pt x="33837" y="1914"/>
                  </a:lnTo>
                  <a:lnTo>
                    <a:pt x="24356" y="0"/>
                  </a:ln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9" y="33837"/>
                  </a:lnTo>
                  <a:lnTo>
                    <a:pt x="48713" y="24356"/>
                  </a:lnTo>
                  <a:close/>
                </a:path>
              </a:pathLst>
            </a:custGeom>
            <a:ln w="5060">
              <a:solidFill>
                <a:srgbClr val="000000"/>
              </a:solidFill>
            </a:ln>
          </p:spPr>
          <p:txBody>
            <a:bodyPr wrap="square" lIns="0" tIns="0" rIns="0" bIns="0" rtlCol="0"/>
            <a:lstStyle/>
            <a:p>
              <a:endParaRPr>
                <a:latin typeface="+mn-lt"/>
              </a:endParaRPr>
            </a:p>
          </p:txBody>
        </p:sp>
      </p:grpSp>
    </p:spTree>
  </p:cSld>
  <p:clrMapOvr>
    <a:masterClrMapping/>
  </p:clrMapOvr>
  <p:transition>
    <p:cut/>
  </p:transition>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065274"/>
            <a:ext cx="2618740" cy="723900"/>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War is also costly.</a:t>
            </a:r>
            <a:endParaRPr sz="1100">
              <a:latin typeface="+mn-lt"/>
              <a:cs typeface="Arial MT"/>
            </a:endParaRPr>
          </a:p>
          <a:p>
            <a:pPr>
              <a:lnSpc>
                <a:spcPct val="100000"/>
              </a:lnSpc>
            </a:pPr>
            <a:endParaRPr sz="1100">
              <a:latin typeface="+mn-lt"/>
              <a:cs typeface="Arial MT"/>
            </a:endParaRPr>
          </a:p>
          <a:p>
            <a:pPr>
              <a:lnSpc>
                <a:spcPct val="100000"/>
              </a:lnSpc>
              <a:spcBef>
                <a:spcPts val="340"/>
              </a:spcBef>
            </a:pPr>
            <a:endParaRPr sz="1100">
              <a:latin typeface="+mn-lt"/>
              <a:cs typeface="Arial MT"/>
            </a:endParaRPr>
          </a:p>
          <a:p>
            <a:pPr marL="12700">
              <a:lnSpc>
                <a:spcPct val="100000"/>
              </a:lnSpc>
            </a:pPr>
            <a:r>
              <a:rPr sz="1100" dirty="0">
                <a:latin typeface="+mn-lt"/>
                <a:cs typeface="Arial MT"/>
              </a:rPr>
              <a:t>Let’s assume that the costs of fighting are </a:t>
            </a:r>
            <a:r>
              <a:rPr sz="1100" i="1" dirty="0">
                <a:latin typeface="+mn-lt"/>
                <a:cs typeface="Calibri"/>
              </a:rPr>
              <a:t>c</a:t>
            </a:r>
            <a:r>
              <a:rPr sz="1100" dirty="0">
                <a:latin typeface="+mn-lt"/>
                <a:cs typeface="Arial MT"/>
              </a:rPr>
              <a:t>.</a:t>
            </a:r>
            <a:endParaRPr sz="1100">
              <a:latin typeface="+mn-lt"/>
              <a:cs typeface="Arial MT"/>
            </a:endParaRPr>
          </a:p>
        </p:txBody>
      </p:sp>
    </p:spTree>
  </p:cSld>
  <p:clrMapOvr>
    <a:masterClrMapping/>
  </p:clrMapOvr>
  <p:transition>
    <p:cut/>
  </p:transition>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24737"/>
            <a:ext cx="165481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What does </a:t>
            </a:r>
            <a:r>
              <a:rPr i="1" dirty="0">
                <a:solidFill>
                  <a:srgbClr val="00B0F0"/>
                </a:solidFill>
                <a:latin typeface="+mn-lt"/>
                <a:cs typeface="Calibri"/>
              </a:rPr>
              <a:t>A </a:t>
            </a:r>
            <a:r>
              <a:rPr dirty="0">
                <a:solidFill>
                  <a:srgbClr val="00B0F0"/>
                </a:solidFill>
                <a:latin typeface="+mn-lt"/>
              </a:rPr>
              <a:t>get from war?</a:t>
            </a:r>
          </a:p>
        </p:txBody>
      </p:sp>
      <p:sp>
        <p:nvSpPr>
          <p:cNvPr id="3" name="object 3"/>
          <p:cNvSpPr txBox="1"/>
          <p:nvPr/>
        </p:nvSpPr>
        <p:spPr>
          <a:xfrm>
            <a:off x="347294" y="1056816"/>
            <a:ext cx="3688715" cy="1386726"/>
          </a:xfrm>
          <a:prstGeom prst="rect">
            <a:avLst/>
          </a:prstGeom>
        </p:spPr>
        <p:txBody>
          <a:bodyPr vert="horz" wrap="square" lIns="0" tIns="6985" rIns="0" bIns="0" rtlCol="0">
            <a:spAutoFit/>
          </a:bodyPr>
          <a:lstStyle/>
          <a:p>
            <a:pPr marL="12700" marR="5080" indent="-635">
              <a:lnSpc>
                <a:spcPct val="102600"/>
              </a:lnSpc>
              <a:spcBef>
                <a:spcPts val="55"/>
              </a:spcBef>
            </a:pPr>
            <a:r>
              <a:rPr sz="1100" dirty="0">
                <a:latin typeface="+mn-lt"/>
                <a:cs typeface="Arial MT"/>
              </a:rPr>
              <a:t>With probability </a:t>
            </a:r>
            <a:r>
              <a:rPr sz="1100" i="1" dirty="0">
                <a:latin typeface="+mn-lt"/>
                <a:cs typeface="Calibri"/>
              </a:rPr>
              <a:t>p</a:t>
            </a:r>
            <a:r>
              <a:rPr sz="1100" dirty="0">
                <a:latin typeface="+mn-lt"/>
                <a:cs typeface="Arial MT"/>
              </a:rPr>
              <a:t>, </a:t>
            </a:r>
            <a:r>
              <a:rPr sz="1100" i="1" dirty="0">
                <a:latin typeface="+mn-lt"/>
                <a:cs typeface="Calibri"/>
              </a:rPr>
              <a:t>A </a:t>
            </a:r>
            <a:r>
              <a:rPr sz="1100" dirty="0">
                <a:latin typeface="+mn-lt"/>
                <a:cs typeface="Arial MT"/>
              </a:rPr>
              <a:t>wins the war and gets a payoff of </a:t>
            </a:r>
            <a:r>
              <a:rPr sz="1100" dirty="0">
                <a:latin typeface="+mn-lt"/>
                <a:cs typeface="Calibri"/>
              </a:rPr>
              <a:t>1</a:t>
            </a:r>
            <a:r>
              <a:rPr sz="1100" dirty="0">
                <a:latin typeface="+mn-lt"/>
                <a:cs typeface="Arial MT"/>
              </a:rPr>
              <a:t>. And with probability </a:t>
            </a:r>
            <a:r>
              <a:rPr sz="1100" dirty="0">
                <a:latin typeface="+mn-lt"/>
                <a:cs typeface="Calibri"/>
              </a:rPr>
              <a:t>1 </a:t>
            </a:r>
            <a:r>
              <a:rPr sz="1100" i="1" dirty="0">
                <a:latin typeface="+mn-lt"/>
                <a:cs typeface="Verdana"/>
              </a:rPr>
              <a:t>− </a:t>
            </a:r>
            <a:r>
              <a:rPr sz="1100" i="1" dirty="0">
                <a:latin typeface="+mn-lt"/>
                <a:cs typeface="Calibri"/>
              </a:rPr>
              <a:t>p</a:t>
            </a:r>
            <a:r>
              <a:rPr sz="1100" dirty="0">
                <a:latin typeface="+mn-lt"/>
                <a:cs typeface="Arial MT"/>
              </a:rPr>
              <a:t>, </a:t>
            </a:r>
            <a:r>
              <a:rPr sz="1100" i="1" dirty="0">
                <a:latin typeface="+mn-lt"/>
                <a:cs typeface="Calibri"/>
              </a:rPr>
              <a:t>A </a:t>
            </a:r>
            <a:r>
              <a:rPr sz="1100" dirty="0">
                <a:latin typeface="+mn-lt"/>
                <a:cs typeface="Arial MT"/>
              </a:rPr>
              <a:t>loses the war and gets a payoff of </a:t>
            </a:r>
            <a:r>
              <a:rPr sz="1100" dirty="0">
                <a:latin typeface="+mn-lt"/>
                <a:cs typeface="Calibri"/>
              </a:rPr>
              <a:t>0</a:t>
            </a:r>
            <a:r>
              <a:rPr sz="1100" dirty="0">
                <a:latin typeface="+mn-lt"/>
                <a:cs typeface="Arial MT"/>
              </a:rPr>
              <a:t>. Whether </a:t>
            </a:r>
            <a:r>
              <a:rPr sz="1100" i="1" dirty="0">
                <a:latin typeface="+mn-lt"/>
                <a:cs typeface="Calibri"/>
              </a:rPr>
              <a:t>A </a:t>
            </a:r>
            <a:r>
              <a:rPr sz="1100" dirty="0">
                <a:latin typeface="+mn-lt"/>
                <a:cs typeface="Arial MT"/>
              </a:rPr>
              <a:t>wins or loses, it must pay the costs </a:t>
            </a:r>
            <a:r>
              <a:rPr sz="1100" i="1" dirty="0">
                <a:latin typeface="+mn-lt"/>
                <a:cs typeface="Calibri"/>
              </a:rPr>
              <a:t>c </a:t>
            </a:r>
            <a:r>
              <a:rPr sz="1100" dirty="0">
                <a:latin typeface="+mn-lt"/>
                <a:cs typeface="Arial MT"/>
              </a:rPr>
              <a:t>of fighting.</a:t>
            </a: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solidFill>
                  <a:srgbClr val="00B0F0"/>
                </a:solidFill>
                <a:latin typeface="+mn-lt"/>
                <a:cs typeface="Arial MT"/>
              </a:rPr>
              <a:t>Thus, </a:t>
            </a:r>
            <a:r>
              <a:rPr sz="1100" i="1" dirty="0">
                <a:solidFill>
                  <a:srgbClr val="00B0F0"/>
                </a:solidFill>
                <a:latin typeface="+mn-lt"/>
                <a:cs typeface="Calibri"/>
              </a:rPr>
              <a:t>A</a:t>
            </a:r>
            <a:r>
              <a:rPr sz="1100" dirty="0">
                <a:solidFill>
                  <a:srgbClr val="00B0F0"/>
                </a:solidFill>
                <a:latin typeface="+mn-lt"/>
                <a:cs typeface="Arial MT"/>
              </a:rPr>
              <a:t>’s expected payoff of war is</a:t>
            </a:r>
          </a:p>
          <a:p>
            <a:pPr marL="1014730">
              <a:lnSpc>
                <a:spcPct val="100000"/>
              </a:lnSpc>
              <a:spcBef>
                <a:spcPts val="1130"/>
              </a:spcBef>
            </a:pPr>
            <a:r>
              <a:rPr sz="1100" i="1" dirty="0">
                <a:latin typeface="+mn-lt"/>
                <a:cs typeface="Calibri"/>
              </a:rPr>
              <a:t>p </a:t>
            </a:r>
            <a:r>
              <a:rPr sz="1100" i="1" dirty="0">
                <a:latin typeface="+mn-lt"/>
                <a:cs typeface="Verdana"/>
              </a:rPr>
              <a:t>× </a:t>
            </a:r>
            <a:r>
              <a:rPr sz="1100" dirty="0">
                <a:latin typeface="+mn-lt"/>
                <a:cs typeface="Calibri"/>
              </a:rPr>
              <a:t>1 + (1 </a:t>
            </a:r>
            <a:r>
              <a:rPr sz="1100" i="1" dirty="0">
                <a:latin typeface="+mn-lt"/>
                <a:cs typeface="Verdana"/>
              </a:rPr>
              <a:t>− </a:t>
            </a:r>
            <a:r>
              <a:rPr sz="1100" i="1" dirty="0">
                <a:latin typeface="+mn-lt"/>
                <a:cs typeface="Calibri"/>
              </a:rPr>
              <a:t>p</a:t>
            </a:r>
            <a:r>
              <a:rPr sz="1100" dirty="0">
                <a:latin typeface="+mn-lt"/>
                <a:cs typeface="Calibri"/>
              </a:rPr>
              <a:t>) </a:t>
            </a:r>
            <a:r>
              <a:rPr sz="1100" i="1" dirty="0">
                <a:latin typeface="+mn-lt"/>
                <a:cs typeface="Verdana"/>
              </a:rPr>
              <a:t>× </a:t>
            </a:r>
            <a:r>
              <a:rPr sz="1100" dirty="0">
                <a:latin typeface="+mn-lt"/>
                <a:cs typeface="Calibri"/>
              </a:rPr>
              <a:t>0 </a:t>
            </a:r>
            <a:r>
              <a:rPr sz="1100" i="1" dirty="0">
                <a:latin typeface="+mn-lt"/>
                <a:cs typeface="Verdana"/>
              </a:rPr>
              <a:t>− </a:t>
            </a:r>
            <a:r>
              <a:rPr sz="1100" i="1" dirty="0">
                <a:latin typeface="+mn-lt"/>
                <a:cs typeface="Calibri"/>
              </a:rPr>
              <a:t>c </a:t>
            </a:r>
            <a:r>
              <a:rPr sz="1100" dirty="0">
                <a:latin typeface="+mn-lt"/>
                <a:cs typeface="Calibri"/>
              </a:rPr>
              <a:t>= </a:t>
            </a:r>
            <a:r>
              <a:rPr sz="1100" i="1" dirty="0">
                <a:latin typeface="+mn-lt"/>
                <a:cs typeface="Calibri"/>
              </a:rPr>
              <a:t>p </a:t>
            </a:r>
            <a:r>
              <a:rPr sz="1100" i="1" dirty="0">
                <a:latin typeface="+mn-lt"/>
                <a:cs typeface="Verdana"/>
              </a:rPr>
              <a:t>− </a:t>
            </a:r>
            <a:r>
              <a:rPr sz="1100" i="1" dirty="0">
                <a:latin typeface="+mn-lt"/>
                <a:cs typeface="Calibri"/>
              </a:rPr>
              <a:t>c.</a:t>
            </a:r>
            <a:endParaRPr sz="1100" dirty="0">
              <a:latin typeface="+mn-lt"/>
              <a:cs typeface="Calibri"/>
            </a:endParaRPr>
          </a:p>
        </p:txBody>
      </p:sp>
    </p:spTree>
  </p:cSld>
  <p:clrMapOvr>
    <a:masterClrMapping/>
  </p:clrMapOvr>
  <p:transition>
    <p:cut/>
  </p:transition>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39228"/>
            <a:ext cx="3837304" cy="349391"/>
          </a:xfrm>
          <a:prstGeom prst="rect">
            <a:avLst/>
          </a:prstGeom>
        </p:spPr>
        <p:txBody>
          <a:bodyPr vert="horz" wrap="square" lIns="0" tIns="6985" rIns="0" bIns="0" rtlCol="0">
            <a:spAutoFit/>
          </a:bodyPr>
          <a:lstStyle/>
          <a:p>
            <a:pPr marL="12700" marR="5080">
              <a:lnSpc>
                <a:spcPct val="102600"/>
              </a:lnSpc>
              <a:spcBef>
                <a:spcPts val="55"/>
              </a:spcBef>
            </a:pPr>
            <a:r>
              <a:rPr i="1" dirty="0">
                <a:latin typeface="+mn-lt"/>
                <a:cs typeface="Calibri"/>
              </a:rPr>
              <a:t>A </a:t>
            </a:r>
            <a:r>
              <a:rPr dirty="0">
                <a:latin typeface="+mn-lt"/>
              </a:rPr>
              <a:t>will prefer any bargain (division of </a:t>
            </a:r>
            <a:r>
              <a:rPr i="1" dirty="0">
                <a:latin typeface="+mn-lt"/>
                <a:cs typeface="Calibri"/>
              </a:rPr>
              <a:t>X</a:t>
            </a:r>
            <a:r>
              <a:rPr dirty="0">
                <a:latin typeface="+mn-lt"/>
              </a:rPr>
              <a:t>) that gives them a higher payoff than this.</a:t>
            </a:r>
          </a:p>
        </p:txBody>
      </p:sp>
      <p:sp>
        <p:nvSpPr>
          <p:cNvPr id="3" name="object 3"/>
          <p:cNvSpPr txBox="1"/>
          <p:nvPr/>
        </p:nvSpPr>
        <p:spPr>
          <a:xfrm>
            <a:off x="334594" y="1243379"/>
            <a:ext cx="2570480" cy="683260"/>
          </a:xfrm>
          <a:prstGeom prst="rect">
            <a:avLst/>
          </a:prstGeom>
        </p:spPr>
        <p:txBody>
          <a:bodyPr vert="horz" wrap="square" lIns="0" tIns="11430" rIns="0" bIns="0" rtlCol="0">
            <a:spAutoFit/>
          </a:bodyPr>
          <a:lstStyle/>
          <a:p>
            <a:pPr marL="25400">
              <a:lnSpc>
                <a:spcPct val="100000"/>
              </a:lnSpc>
              <a:spcBef>
                <a:spcPts val="90"/>
              </a:spcBef>
            </a:pPr>
            <a:r>
              <a:rPr sz="1100" dirty="0">
                <a:latin typeface="+mn-lt"/>
                <a:cs typeface="Arial MT"/>
              </a:rPr>
              <a:t>We need to find an </a:t>
            </a:r>
            <a:r>
              <a:rPr sz="1100" i="1" dirty="0">
                <a:latin typeface="+mn-lt"/>
                <a:cs typeface="Calibri"/>
              </a:rPr>
              <a:t>x </a:t>
            </a:r>
            <a:r>
              <a:rPr sz="1100" dirty="0">
                <a:latin typeface="+mn-lt"/>
                <a:cs typeface="Arial MT"/>
              </a:rPr>
              <a:t>such that</a:t>
            </a:r>
            <a:endParaRPr sz="1100">
              <a:latin typeface="+mn-lt"/>
              <a:cs typeface="Arial MT"/>
            </a:endParaRPr>
          </a:p>
          <a:p>
            <a:pPr>
              <a:lnSpc>
                <a:spcPct val="100000"/>
              </a:lnSpc>
            </a:pPr>
            <a:endParaRPr sz="1100">
              <a:latin typeface="+mn-lt"/>
              <a:cs typeface="Arial MT"/>
            </a:endParaRPr>
          </a:p>
          <a:p>
            <a:pPr>
              <a:lnSpc>
                <a:spcPct val="100000"/>
              </a:lnSpc>
              <a:spcBef>
                <a:spcPts val="15"/>
              </a:spcBef>
            </a:pPr>
            <a:endParaRPr sz="1100">
              <a:latin typeface="+mn-lt"/>
              <a:cs typeface="Arial MT"/>
            </a:endParaRPr>
          </a:p>
          <a:p>
            <a:pPr marL="1418590">
              <a:lnSpc>
                <a:spcPct val="100000"/>
              </a:lnSpc>
              <a:spcBef>
                <a:spcPts val="5"/>
              </a:spcBef>
            </a:pPr>
            <a:r>
              <a:rPr sz="1100" i="1" dirty="0">
                <a:latin typeface="+mn-lt"/>
                <a:cs typeface="Calibri"/>
              </a:rPr>
              <a:t>u</a:t>
            </a:r>
            <a:r>
              <a:rPr sz="1200" i="1" baseline="-10416" dirty="0">
                <a:latin typeface="+mn-lt"/>
                <a:cs typeface="Calibri"/>
              </a:rPr>
              <a:t>A</a:t>
            </a:r>
            <a:r>
              <a:rPr sz="1100" dirty="0">
                <a:latin typeface="+mn-lt"/>
                <a:cs typeface="Calibri"/>
              </a:rPr>
              <a:t>(</a:t>
            </a:r>
            <a:r>
              <a:rPr sz="1100" i="1" dirty="0">
                <a:latin typeface="+mn-lt"/>
                <a:cs typeface="Calibri"/>
              </a:rPr>
              <a:t>x</a:t>
            </a:r>
            <a:r>
              <a:rPr sz="1100" dirty="0">
                <a:latin typeface="+mn-lt"/>
                <a:cs typeface="Calibri"/>
              </a:rPr>
              <a:t>) = </a:t>
            </a:r>
            <a:r>
              <a:rPr sz="1100" i="1" dirty="0">
                <a:latin typeface="+mn-lt"/>
                <a:cs typeface="Calibri"/>
              </a:rPr>
              <a:t>x &gt; p </a:t>
            </a:r>
            <a:r>
              <a:rPr sz="1100" i="1" dirty="0">
                <a:latin typeface="+mn-lt"/>
                <a:cs typeface="Verdana"/>
              </a:rPr>
              <a:t>− </a:t>
            </a:r>
            <a:r>
              <a:rPr sz="1100" i="1" dirty="0">
                <a:latin typeface="+mn-lt"/>
                <a:cs typeface="Calibri"/>
              </a:rPr>
              <a:t>c</a:t>
            </a:r>
            <a:endParaRPr sz="1100">
              <a:latin typeface="+mn-lt"/>
              <a:cs typeface="Calibri"/>
            </a:endParaRPr>
          </a:p>
        </p:txBody>
      </p:sp>
      <p:sp>
        <p:nvSpPr>
          <p:cNvPr id="4" name="object 4"/>
          <p:cNvSpPr txBox="1"/>
          <p:nvPr/>
        </p:nvSpPr>
        <p:spPr>
          <a:xfrm>
            <a:off x="347294" y="2397961"/>
            <a:ext cx="3740785"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In other words, </a:t>
            </a:r>
            <a:r>
              <a:rPr sz="1100" i="1" dirty="0">
                <a:latin typeface="+mn-lt"/>
                <a:cs typeface="Calibri"/>
              </a:rPr>
              <a:t>A </a:t>
            </a:r>
            <a:r>
              <a:rPr sz="1100" dirty="0">
                <a:latin typeface="+mn-lt"/>
                <a:cs typeface="Arial MT"/>
              </a:rPr>
              <a:t>will prefer any </a:t>
            </a:r>
            <a:r>
              <a:rPr sz="1100" i="1" dirty="0">
                <a:latin typeface="+mn-lt"/>
                <a:cs typeface="Calibri"/>
              </a:rPr>
              <a:t>x </a:t>
            </a:r>
            <a:r>
              <a:rPr sz="1100" dirty="0">
                <a:latin typeface="+mn-lt"/>
                <a:cs typeface="Arial MT"/>
              </a:rPr>
              <a:t>larger than </a:t>
            </a:r>
            <a:r>
              <a:rPr sz="1100" i="1" dirty="0">
                <a:latin typeface="+mn-lt"/>
                <a:cs typeface="Calibri"/>
              </a:rPr>
              <a:t>p </a:t>
            </a:r>
            <a:r>
              <a:rPr sz="1100" i="1" dirty="0">
                <a:latin typeface="+mn-lt"/>
                <a:cs typeface="Verdana"/>
              </a:rPr>
              <a:t>− </a:t>
            </a:r>
            <a:r>
              <a:rPr sz="1100" i="1" dirty="0">
                <a:latin typeface="+mn-lt"/>
                <a:cs typeface="Calibri"/>
              </a:rPr>
              <a:t>c </a:t>
            </a:r>
            <a:r>
              <a:rPr sz="1100" dirty="0">
                <a:latin typeface="+mn-lt"/>
                <a:cs typeface="Arial MT"/>
              </a:rPr>
              <a:t>to fighting.</a:t>
            </a:r>
            <a:endParaRPr sz="1100">
              <a:latin typeface="+mn-lt"/>
              <a:cs typeface="Arial MT"/>
            </a:endParaRPr>
          </a:p>
        </p:txBody>
      </p:sp>
    </p:spTree>
  </p:cSld>
  <p:clrMapOvr>
    <a:masterClrMapping/>
  </p:clrMapOvr>
  <p:transition>
    <p:cut/>
  </p:transition>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40816" y="1626796"/>
            <a:ext cx="3564254" cy="0"/>
          </a:xfrm>
          <a:custGeom>
            <a:avLst/>
            <a:gdLst/>
            <a:ahLst/>
            <a:cxnLst/>
            <a:rect l="l" t="t" r="r" b="b"/>
            <a:pathLst>
              <a:path w="3564254">
                <a:moveTo>
                  <a:pt x="0" y="0"/>
                </a:moveTo>
                <a:lnTo>
                  <a:pt x="3564063" y="0"/>
                </a:lnTo>
              </a:path>
            </a:pathLst>
          </a:custGeom>
          <a:ln w="17999">
            <a:solidFill>
              <a:srgbClr val="000000"/>
            </a:solidFill>
          </a:ln>
        </p:spPr>
        <p:txBody>
          <a:bodyPr wrap="square" lIns="0" tIns="0" rIns="0" bIns="0" rtlCol="0"/>
          <a:lstStyle/>
          <a:p>
            <a:endParaRPr/>
          </a:p>
        </p:txBody>
      </p:sp>
      <p:sp>
        <p:nvSpPr>
          <p:cNvPr id="3" name="object 3"/>
          <p:cNvSpPr txBox="1"/>
          <p:nvPr/>
        </p:nvSpPr>
        <p:spPr>
          <a:xfrm>
            <a:off x="393471" y="1664587"/>
            <a:ext cx="95250" cy="191770"/>
          </a:xfrm>
          <a:prstGeom prst="rect">
            <a:avLst/>
          </a:prstGeom>
        </p:spPr>
        <p:txBody>
          <a:bodyPr vert="horz" wrap="square" lIns="0" tIns="11430" rIns="0" bIns="0" rtlCol="0">
            <a:spAutoFit/>
          </a:bodyPr>
          <a:lstStyle/>
          <a:p>
            <a:pPr marL="12700">
              <a:lnSpc>
                <a:spcPct val="100000"/>
              </a:lnSpc>
              <a:spcBef>
                <a:spcPts val="90"/>
              </a:spcBef>
            </a:pPr>
            <a:r>
              <a:rPr sz="1100" spc="-50" dirty="0">
                <a:latin typeface="Arial MT"/>
                <a:cs typeface="Arial MT"/>
              </a:rPr>
              <a:t>0</a:t>
            </a:r>
            <a:endParaRPr sz="1100">
              <a:latin typeface="Arial MT"/>
              <a:cs typeface="Arial MT"/>
            </a:endParaRPr>
          </a:p>
        </p:txBody>
      </p:sp>
      <p:sp>
        <p:nvSpPr>
          <p:cNvPr id="4" name="object 4"/>
          <p:cNvSpPr txBox="1"/>
          <p:nvPr/>
        </p:nvSpPr>
        <p:spPr>
          <a:xfrm>
            <a:off x="3957497" y="1523655"/>
            <a:ext cx="240665" cy="332740"/>
          </a:xfrm>
          <a:prstGeom prst="rect">
            <a:avLst/>
          </a:prstGeom>
        </p:spPr>
        <p:txBody>
          <a:bodyPr vert="horz" wrap="square" lIns="0" tIns="11430" rIns="0" bIns="0" rtlCol="0">
            <a:spAutoFit/>
          </a:bodyPr>
          <a:lstStyle/>
          <a:p>
            <a:pPr marL="135255">
              <a:lnSpc>
                <a:spcPts val="1215"/>
              </a:lnSpc>
              <a:spcBef>
                <a:spcPts val="90"/>
              </a:spcBef>
            </a:pPr>
            <a:r>
              <a:rPr sz="1100" i="1" spc="-50" dirty="0">
                <a:latin typeface="Arial"/>
                <a:cs typeface="Arial"/>
              </a:rPr>
              <a:t>X</a:t>
            </a:r>
            <a:endParaRPr sz="1100">
              <a:latin typeface="Arial"/>
              <a:cs typeface="Arial"/>
            </a:endParaRPr>
          </a:p>
          <a:p>
            <a:pPr marL="12700">
              <a:lnSpc>
                <a:spcPts val="1215"/>
              </a:lnSpc>
            </a:pPr>
            <a:r>
              <a:rPr sz="1100" spc="-50" dirty="0">
                <a:latin typeface="Arial MT"/>
                <a:cs typeface="Arial MT"/>
              </a:rPr>
              <a:t>1</a:t>
            </a:r>
            <a:endParaRPr sz="1100">
              <a:latin typeface="Arial MT"/>
              <a:cs typeface="Arial MT"/>
            </a:endParaRPr>
          </a:p>
        </p:txBody>
      </p:sp>
      <p:grpSp>
        <p:nvGrpSpPr>
          <p:cNvPr id="5" name="object 5"/>
          <p:cNvGrpSpPr/>
          <p:nvPr/>
        </p:nvGrpSpPr>
        <p:grpSpPr>
          <a:xfrm>
            <a:off x="409366" y="1864399"/>
            <a:ext cx="63500" cy="158750"/>
            <a:chOff x="409366" y="1864399"/>
            <a:chExt cx="63500" cy="158750"/>
          </a:xfrm>
        </p:grpSpPr>
        <p:sp>
          <p:nvSpPr>
            <p:cNvPr id="6" name="object 6"/>
            <p:cNvSpPr/>
            <p:nvPr/>
          </p:nvSpPr>
          <p:spPr>
            <a:xfrm>
              <a:off x="440816" y="1873806"/>
              <a:ext cx="0" cy="149225"/>
            </a:xfrm>
            <a:custGeom>
              <a:avLst/>
              <a:gdLst/>
              <a:ahLst/>
              <a:cxnLst/>
              <a:rect l="l" t="t" r="r" b="b"/>
              <a:pathLst>
                <a:path h="149225">
                  <a:moveTo>
                    <a:pt x="0" y="148996"/>
                  </a:moveTo>
                  <a:lnTo>
                    <a:pt x="0" y="0"/>
                  </a:lnTo>
                </a:path>
              </a:pathLst>
            </a:custGeom>
            <a:ln w="10799">
              <a:solidFill>
                <a:srgbClr val="000000"/>
              </a:solidFill>
            </a:ln>
          </p:spPr>
          <p:txBody>
            <a:bodyPr wrap="square" lIns="0" tIns="0" rIns="0" bIns="0" rtlCol="0"/>
            <a:lstStyle/>
            <a:p>
              <a:endParaRPr/>
            </a:p>
          </p:txBody>
        </p:sp>
        <p:sp>
          <p:nvSpPr>
            <p:cNvPr id="7" name="object 7"/>
            <p:cNvSpPr/>
            <p:nvPr/>
          </p:nvSpPr>
          <p:spPr>
            <a:xfrm>
              <a:off x="413686" y="1868719"/>
              <a:ext cx="54610" cy="26034"/>
            </a:xfrm>
            <a:custGeom>
              <a:avLst/>
              <a:gdLst/>
              <a:ahLst/>
              <a:cxnLst/>
              <a:rect l="l" t="t" r="r" b="b"/>
              <a:pathLst>
                <a:path w="54609" h="26035">
                  <a:moveTo>
                    <a:pt x="0" y="25435"/>
                  </a:moveTo>
                  <a:lnTo>
                    <a:pt x="8293" y="21460"/>
                  </a:lnTo>
                  <a:lnTo>
                    <a:pt x="16744" y="13989"/>
                  </a:lnTo>
                  <a:lnTo>
                    <a:pt x="23607" y="5881"/>
                  </a:lnTo>
                  <a:lnTo>
                    <a:pt x="27130" y="0"/>
                  </a:lnTo>
                  <a:lnTo>
                    <a:pt x="30654" y="5881"/>
                  </a:lnTo>
                  <a:lnTo>
                    <a:pt x="37516" y="13989"/>
                  </a:lnTo>
                  <a:lnTo>
                    <a:pt x="45968" y="21460"/>
                  </a:lnTo>
                  <a:lnTo>
                    <a:pt x="54261" y="25435"/>
                  </a:lnTo>
                </a:path>
              </a:pathLst>
            </a:custGeom>
            <a:ln w="8639">
              <a:solidFill>
                <a:srgbClr val="000000"/>
              </a:solidFill>
            </a:ln>
          </p:spPr>
          <p:txBody>
            <a:bodyPr wrap="square" lIns="0" tIns="0" rIns="0" bIns="0" rtlCol="0"/>
            <a:lstStyle/>
            <a:p>
              <a:endParaRPr/>
            </a:p>
          </p:txBody>
        </p:sp>
      </p:grpSp>
      <p:sp>
        <p:nvSpPr>
          <p:cNvPr id="8" name="object 8"/>
          <p:cNvSpPr txBox="1"/>
          <p:nvPr/>
        </p:nvSpPr>
        <p:spPr>
          <a:xfrm>
            <a:off x="417423" y="2026506"/>
            <a:ext cx="1121410" cy="177800"/>
          </a:xfrm>
          <a:prstGeom prst="rect">
            <a:avLst/>
          </a:prstGeom>
        </p:spPr>
        <p:txBody>
          <a:bodyPr vert="horz" wrap="square" lIns="0" tIns="12065" rIns="0" bIns="0" rtlCol="0">
            <a:spAutoFit/>
          </a:bodyPr>
          <a:lstStyle/>
          <a:p>
            <a:pPr marL="12700">
              <a:lnSpc>
                <a:spcPct val="100000"/>
              </a:lnSpc>
              <a:spcBef>
                <a:spcPts val="95"/>
              </a:spcBef>
            </a:pPr>
            <a:r>
              <a:rPr sz="1000" dirty="0">
                <a:latin typeface="Arial MT"/>
                <a:cs typeface="Arial MT"/>
              </a:rPr>
              <a:t>B’s</a:t>
            </a:r>
            <a:r>
              <a:rPr sz="1000" spc="-5" dirty="0">
                <a:latin typeface="Arial MT"/>
                <a:cs typeface="Arial MT"/>
              </a:rPr>
              <a:t> </a:t>
            </a:r>
            <a:r>
              <a:rPr sz="1000" spc="-20" dirty="0">
                <a:latin typeface="Arial MT"/>
                <a:cs typeface="Arial MT"/>
              </a:rPr>
              <a:t>favorite</a:t>
            </a:r>
            <a:r>
              <a:rPr sz="1000" spc="5" dirty="0">
                <a:latin typeface="Arial MT"/>
                <a:cs typeface="Arial MT"/>
              </a:rPr>
              <a:t> </a:t>
            </a:r>
            <a:r>
              <a:rPr sz="1000" spc="-30" dirty="0">
                <a:latin typeface="Arial MT"/>
                <a:cs typeface="Arial MT"/>
              </a:rPr>
              <a:t>outcome</a:t>
            </a:r>
            <a:endParaRPr sz="1000">
              <a:latin typeface="Arial MT"/>
              <a:cs typeface="Arial MT"/>
            </a:endParaRPr>
          </a:p>
        </p:txBody>
      </p:sp>
      <p:grpSp>
        <p:nvGrpSpPr>
          <p:cNvPr id="9" name="object 9"/>
          <p:cNvGrpSpPr/>
          <p:nvPr/>
        </p:nvGrpSpPr>
        <p:grpSpPr>
          <a:xfrm>
            <a:off x="3973429" y="1864399"/>
            <a:ext cx="63500" cy="158750"/>
            <a:chOff x="3973429" y="1864399"/>
            <a:chExt cx="63500" cy="158750"/>
          </a:xfrm>
        </p:grpSpPr>
        <p:sp>
          <p:nvSpPr>
            <p:cNvPr id="10" name="object 10"/>
            <p:cNvSpPr/>
            <p:nvPr/>
          </p:nvSpPr>
          <p:spPr>
            <a:xfrm>
              <a:off x="4004880" y="1873806"/>
              <a:ext cx="0" cy="149225"/>
            </a:xfrm>
            <a:custGeom>
              <a:avLst/>
              <a:gdLst/>
              <a:ahLst/>
              <a:cxnLst/>
              <a:rect l="l" t="t" r="r" b="b"/>
              <a:pathLst>
                <a:path h="149225">
                  <a:moveTo>
                    <a:pt x="0" y="148996"/>
                  </a:moveTo>
                  <a:lnTo>
                    <a:pt x="0" y="0"/>
                  </a:lnTo>
                </a:path>
              </a:pathLst>
            </a:custGeom>
            <a:ln w="10799">
              <a:solidFill>
                <a:srgbClr val="000000"/>
              </a:solidFill>
            </a:ln>
          </p:spPr>
          <p:txBody>
            <a:bodyPr wrap="square" lIns="0" tIns="0" rIns="0" bIns="0" rtlCol="0"/>
            <a:lstStyle/>
            <a:p>
              <a:endParaRPr/>
            </a:p>
          </p:txBody>
        </p:sp>
        <p:sp>
          <p:nvSpPr>
            <p:cNvPr id="11" name="object 11"/>
            <p:cNvSpPr/>
            <p:nvPr/>
          </p:nvSpPr>
          <p:spPr>
            <a:xfrm>
              <a:off x="3977749" y="1868719"/>
              <a:ext cx="54610" cy="26034"/>
            </a:xfrm>
            <a:custGeom>
              <a:avLst/>
              <a:gdLst/>
              <a:ahLst/>
              <a:cxnLst/>
              <a:rect l="l" t="t" r="r" b="b"/>
              <a:pathLst>
                <a:path w="54610" h="26035">
                  <a:moveTo>
                    <a:pt x="0" y="25435"/>
                  </a:moveTo>
                  <a:lnTo>
                    <a:pt x="8293" y="21460"/>
                  </a:lnTo>
                  <a:lnTo>
                    <a:pt x="16744" y="13989"/>
                  </a:lnTo>
                  <a:lnTo>
                    <a:pt x="23607" y="5881"/>
                  </a:lnTo>
                  <a:lnTo>
                    <a:pt x="27130" y="0"/>
                  </a:lnTo>
                  <a:lnTo>
                    <a:pt x="30654" y="5881"/>
                  </a:lnTo>
                  <a:lnTo>
                    <a:pt x="37516" y="13989"/>
                  </a:lnTo>
                  <a:lnTo>
                    <a:pt x="45968" y="21460"/>
                  </a:lnTo>
                  <a:lnTo>
                    <a:pt x="54261" y="25435"/>
                  </a:lnTo>
                </a:path>
              </a:pathLst>
            </a:custGeom>
            <a:ln w="8639">
              <a:solidFill>
                <a:srgbClr val="000000"/>
              </a:solidFill>
            </a:ln>
          </p:spPr>
          <p:txBody>
            <a:bodyPr wrap="square" lIns="0" tIns="0" rIns="0" bIns="0" rtlCol="0"/>
            <a:lstStyle/>
            <a:p>
              <a:endParaRPr/>
            </a:p>
          </p:txBody>
        </p:sp>
      </p:grpSp>
      <p:sp>
        <p:nvSpPr>
          <p:cNvPr id="12" name="object 12"/>
          <p:cNvSpPr txBox="1"/>
          <p:nvPr/>
        </p:nvSpPr>
        <p:spPr>
          <a:xfrm>
            <a:off x="2906966" y="2026506"/>
            <a:ext cx="1121410" cy="177800"/>
          </a:xfrm>
          <a:prstGeom prst="rect">
            <a:avLst/>
          </a:prstGeom>
        </p:spPr>
        <p:txBody>
          <a:bodyPr vert="horz" wrap="square" lIns="0" tIns="12065" rIns="0" bIns="0" rtlCol="0">
            <a:spAutoFit/>
          </a:bodyPr>
          <a:lstStyle/>
          <a:p>
            <a:pPr marL="12700">
              <a:lnSpc>
                <a:spcPct val="100000"/>
              </a:lnSpc>
              <a:spcBef>
                <a:spcPts val="95"/>
              </a:spcBef>
            </a:pPr>
            <a:r>
              <a:rPr sz="1000" dirty="0">
                <a:latin typeface="Arial MT"/>
                <a:cs typeface="Arial MT"/>
              </a:rPr>
              <a:t>A’s</a:t>
            </a:r>
            <a:r>
              <a:rPr sz="1000" spc="-10" dirty="0">
                <a:latin typeface="Arial MT"/>
                <a:cs typeface="Arial MT"/>
              </a:rPr>
              <a:t> </a:t>
            </a:r>
            <a:r>
              <a:rPr sz="1000" spc="-20" dirty="0">
                <a:latin typeface="Arial MT"/>
                <a:cs typeface="Arial MT"/>
              </a:rPr>
              <a:t>favorite</a:t>
            </a:r>
            <a:r>
              <a:rPr sz="1000" spc="-5" dirty="0">
                <a:latin typeface="Arial MT"/>
                <a:cs typeface="Arial MT"/>
              </a:rPr>
              <a:t> </a:t>
            </a:r>
            <a:r>
              <a:rPr sz="1000" spc="-30" dirty="0">
                <a:latin typeface="Arial MT"/>
                <a:cs typeface="Arial MT"/>
              </a:rPr>
              <a:t>outcome</a:t>
            </a:r>
            <a:endParaRPr sz="1000">
              <a:latin typeface="Arial MT"/>
              <a:cs typeface="Arial MT"/>
            </a:endParaRPr>
          </a:p>
        </p:txBody>
      </p:sp>
      <p:sp>
        <p:nvSpPr>
          <p:cNvPr id="13" name="object 13"/>
          <p:cNvSpPr/>
          <p:nvPr/>
        </p:nvSpPr>
        <p:spPr>
          <a:xfrm>
            <a:off x="2222848" y="1577295"/>
            <a:ext cx="0" cy="99060"/>
          </a:xfrm>
          <a:custGeom>
            <a:avLst/>
            <a:gdLst/>
            <a:ahLst/>
            <a:cxnLst/>
            <a:rect l="l" t="t" r="r" b="b"/>
            <a:pathLst>
              <a:path h="99060">
                <a:moveTo>
                  <a:pt x="0" y="99001"/>
                </a:moveTo>
                <a:lnTo>
                  <a:pt x="0" y="0"/>
                </a:lnTo>
              </a:path>
            </a:pathLst>
          </a:custGeom>
          <a:ln w="10799">
            <a:solidFill>
              <a:srgbClr val="000000"/>
            </a:solidFill>
          </a:ln>
        </p:spPr>
        <p:txBody>
          <a:bodyPr wrap="square" lIns="0" tIns="0" rIns="0" bIns="0" rtlCol="0"/>
          <a:lstStyle/>
          <a:p>
            <a:endParaRPr/>
          </a:p>
        </p:txBody>
      </p:sp>
      <p:sp>
        <p:nvSpPr>
          <p:cNvPr id="14" name="object 14"/>
          <p:cNvSpPr txBox="1"/>
          <p:nvPr/>
        </p:nvSpPr>
        <p:spPr>
          <a:xfrm>
            <a:off x="2171636" y="1635339"/>
            <a:ext cx="97155" cy="191770"/>
          </a:xfrm>
          <a:prstGeom prst="rect">
            <a:avLst/>
          </a:prstGeom>
        </p:spPr>
        <p:txBody>
          <a:bodyPr vert="horz" wrap="square" lIns="0" tIns="11430" rIns="0" bIns="0" rtlCol="0">
            <a:spAutoFit/>
          </a:bodyPr>
          <a:lstStyle/>
          <a:p>
            <a:pPr marL="12700">
              <a:lnSpc>
                <a:spcPct val="100000"/>
              </a:lnSpc>
              <a:spcBef>
                <a:spcPts val="90"/>
              </a:spcBef>
            </a:pPr>
            <a:r>
              <a:rPr sz="1100" i="1" spc="-50" dirty="0">
                <a:latin typeface="Arial"/>
                <a:cs typeface="Arial"/>
              </a:rPr>
              <a:t>p</a:t>
            </a:r>
            <a:endParaRPr sz="1100">
              <a:latin typeface="Arial"/>
              <a:cs typeface="Arial"/>
            </a:endParaRPr>
          </a:p>
        </p:txBody>
      </p:sp>
      <p:sp>
        <p:nvSpPr>
          <p:cNvPr id="15" name="object 15"/>
          <p:cNvSpPr/>
          <p:nvPr/>
        </p:nvSpPr>
        <p:spPr>
          <a:xfrm>
            <a:off x="1628838" y="1577295"/>
            <a:ext cx="0" cy="99060"/>
          </a:xfrm>
          <a:custGeom>
            <a:avLst/>
            <a:gdLst/>
            <a:ahLst/>
            <a:cxnLst/>
            <a:rect l="l" t="t" r="r" b="b"/>
            <a:pathLst>
              <a:path h="99060">
                <a:moveTo>
                  <a:pt x="0" y="99001"/>
                </a:moveTo>
                <a:lnTo>
                  <a:pt x="0" y="0"/>
                </a:lnTo>
              </a:path>
            </a:pathLst>
          </a:custGeom>
          <a:ln w="10799">
            <a:solidFill>
              <a:srgbClr val="000000"/>
            </a:solidFill>
          </a:ln>
        </p:spPr>
        <p:txBody>
          <a:bodyPr wrap="square" lIns="0" tIns="0" rIns="0" bIns="0" rtlCol="0"/>
          <a:lstStyle/>
          <a:p>
            <a:endParaRPr/>
          </a:p>
        </p:txBody>
      </p:sp>
      <p:sp>
        <p:nvSpPr>
          <p:cNvPr id="16" name="object 16"/>
          <p:cNvSpPr txBox="1"/>
          <p:nvPr/>
        </p:nvSpPr>
        <p:spPr>
          <a:xfrm>
            <a:off x="1520672" y="1635339"/>
            <a:ext cx="205104" cy="191770"/>
          </a:xfrm>
          <a:prstGeom prst="rect">
            <a:avLst/>
          </a:prstGeom>
        </p:spPr>
        <p:txBody>
          <a:bodyPr vert="horz" wrap="square" lIns="0" tIns="11430" rIns="0" bIns="0" rtlCol="0">
            <a:spAutoFit/>
          </a:bodyPr>
          <a:lstStyle/>
          <a:p>
            <a:pPr marL="12700">
              <a:lnSpc>
                <a:spcPct val="100000"/>
              </a:lnSpc>
              <a:spcBef>
                <a:spcPts val="90"/>
              </a:spcBef>
            </a:pPr>
            <a:r>
              <a:rPr sz="1100" i="1" spc="-45" dirty="0">
                <a:latin typeface="Arial"/>
                <a:cs typeface="Arial"/>
              </a:rPr>
              <a:t>p-</a:t>
            </a:r>
            <a:r>
              <a:rPr sz="1100" i="1" spc="-50" dirty="0">
                <a:latin typeface="Arial"/>
                <a:cs typeface="Arial"/>
              </a:rPr>
              <a:t>c</a:t>
            </a:r>
            <a:endParaRPr sz="1100">
              <a:latin typeface="Arial"/>
              <a:cs typeface="Arial"/>
            </a:endParaRPr>
          </a:p>
        </p:txBody>
      </p:sp>
      <p:grpSp>
        <p:nvGrpSpPr>
          <p:cNvPr id="17" name="object 17"/>
          <p:cNvGrpSpPr/>
          <p:nvPr/>
        </p:nvGrpSpPr>
        <p:grpSpPr>
          <a:xfrm>
            <a:off x="1623440" y="1199213"/>
            <a:ext cx="2381885" cy="63500"/>
            <a:chOff x="1623440" y="1199213"/>
            <a:chExt cx="2381885" cy="63500"/>
          </a:xfrm>
        </p:grpSpPr>
        <p:sp>
          <p:nvSpPr>
            <p:cNvPr id="18" name="object 18"/>
            <p:cNvSpPr/>
            <p:nvPr/>
          </p:nvSpPr>
          <p:spPr>
            <a:xfrm>
              <a:off x="1628838" y="1230789"/>
              <a:ext cx="2366645" cy="0"/>
            </a:xfrm>
            <a:custGeom>
              <a:avLst/>
              <a:gdLst/>
              <a:ahLst/>
              <a:cxnLst/>
              <a:rect l="l" t="t" r="r" b="b"/>
              <a:pathLst>
                <a:path w="2366645">
                  <a:moveTo>
                    <a:pt x="0" y="0"/>
                  </a:moveTo>
                  <a:lnTo>
                    <a:pt x="2366635" y="0"/>
                  </a:lnTo>
                </a:path>
              </a:pathLst>
            </a:custGeom>
            <a:ln w="10799">
              <a:solidFill>
                <a:srgbClr val="7F7F7F"/>
              </a:solidFill>
            </a:ln>
          </p:spPr>
          <p:txBody>
            <a:bodyPr wrap="square" lIns="0" tIns="0" rIns="0" bIns="0" rtlCol="0"/>
            <a:lstStyle/>
            <a:p>
              <a:endParaRPr/>
            </a:p>
          </p:txBody>
        </p:sp>
        <p:sp>
          <p:nvSpPr>
            <p:cNvPr id="19" name="object 19"/>
            <p:cNvSpPr/>
            <p:nvPr/>
          </p:nvSpPr>
          <p:spPr>
            <a:xfrm>
              <a:off x="3975125" y="1203658"/>
              <a:ext cx="26034" cy="54610"/>
            </a:xfrm>
            <a:custGeom>
              <a:avLst/>
              <a:gdLst/>
              <a:ahLst/>
              <a:cxnLst/>
              <a:rect l="l" t="t" r="r" b="b"/>
              <a:pathLst>
                <a:path w="26035" h="54609">
                  <a:moveTo>
                    <a:pt x="0" y="0"/>
                  </a:moveTo>
                  <a:lnTo>
                    <a:pt x="3974" y="8293"/>
                  </a:lnTo>
                  <a:lnTo>
                    <a:pt x="11445" y="16744"/>
                  </a:lnTo>
                  <a:lnTo>
                    <a:pt x="19553" y="23607"/>
                  </a:lnTo>
                  <a:lnTo>
                    <a:pt x="25435" y="27130"/>
                  </a:lnTo>
                  <a:lnTo>
                    <a:pt x="19553" y="30654"/>
                  </a:lnTo>
                  <a:lnTo>
                    <a:pt x="11445" y="37516"/>
                  </a:lnTo>
                  <a:lnTo>
                    <a:pt x="3974" y="45968"/>
                  </a:lnTo>
                  <a:lnTo>
                    <a:pt x="0" y="54261"/>
                  </a:lnTo>
                </a:path>
              </a:pathLst>
            </a:custGeom>
            <a:ln w="8639">
              <a:solidFill>
                <a:srgbClr val="7F7F7F"/>
              </a:solidFill>
            </a:ln>
          </p:spPr>
          <p:txBody>
            <a:bodyPr wrap="square" lIns="0" tIns="0" rIns="0" bIns="0" rtlCol="0"/>
            <a:lstStyle/>
            <a:p>
              <a:endParaRPr/>
            </a:p>
          </p:txBody>
        </p:sp>
      </p:grpSp>
      <p:sp>
        <p:nvSpPr>
          <p:cNvPr id="20" name="object 20"/>
          <p:cNvSpPr txBox="1"/>
          <p:nvPr/>
        </p:nvSpPr>
        <p:spPr>
          <a:xfrm>
            <a:off x="1963077" y="1018265"/>
            <a:ext cx="1707514" cy="177800"/>
          </a:xfrm>
          <a:prstGeom prst="rect">
            <a:avLst/>
          </a:prstGeom>
        </p:spPr>
        <p:txBody>
          <a:bodyPr vert="horz" wrap="square" lIns="0" tIns="12065" rIns="0" bIns="0" rtlCol="0">
            <a:spAutoFit/>
          </a:bodyPr>
          <a:lstStyle/>
          <a:p>
            <a:pPr marL="12700">
              <a:lnSpc>
                <a:spcPct val="100000"/>
              </a:lnSpc>
              <a:spcBef>
                <a:spcPts val="95"/>
              </a:spcBef>
            </a:pPr>
            <a:r>
              <a:rPr sz="1000" spc="-45" dirty="0">
                <a:solidFill>
                  <a:srgbClr val="7F7F7F"/>
                </a:solidFill>
                <a:latin typeface="Arial MT"/>
                <a:cs typeface="Arial MT"/>
              </a:rPr>
              <a:t>Outcomes</a:t>
            </a:r>
            <a:r>
              <a:rPr sz="1000" spc="45" dirty="0">
                <a:solidFill>
                  <a:srgbClr val="7F7F7F"/>
                </a:solidFill>
                <a:latin typeface="Arial MT"/>
                <a:cs typeface="Arial MT"/>
              </a:rPr>
              <a:t> </a:t>
            </a:r>
            <a:r>
              <a:rPr sz="1000" dirty="0">
                <a:solidFill>
                  <a:srgbClr val="7F7F7F"/>
                </a:solidFill>
                <a:latin typeface="Arial MT"/>
                <a:cs typeface="Arial MT"/>
              </a:rPr>
              <a:t>that</a:t>
            </a:r>
            <a:r>
              <a:rPr sz="1000" spc="50" dirty="0">
                <a:solidFill>
                  <a:srgbClr val="7F7F7F"/>
                </a:solidFill>
                <a:latin typeface="Arial MT"/>
                <a:cs typeface="Arial MT"/>
              </a:rPr>
              <a:t> </a:t>
            </a:r>
            <a:r>
              <a:rPr sz="1000" dirty="0">
                <a:solidFill>
                  <a:srgbClr val="7F7F7F"/>
                </a:solidFill>
                <a:latin typeface="Arial MT"/>
                <a:cs typeface="Arial MT"/>
              </a:rPr>
              <a:t>A</a:t>
            </a:r>
            <a:r>
              <a:rPr sz="1000" spc="45" dirty="0">
                <a:solidFill>
                  <a:srgbClr val="7F7F7F"/>
                </a:solidFill>
                <a:latin typeface="Arial MT"/>
                <a:cs typeface="Arial MT"/>
              </a:rPr>
              <a:t> </a:t>
            </a:r>
            <a:r>
              <a:rPr sz="1000" spc="-45" dirty="0">
                <a:solidFill>
                  <a:srgbClr val="7F7F7F"/>
                </a:solidFill>
                <a:latin typeface="Arial MT"/>
                <a:cs typeface="Arial MT"/>
              </a:rPr>
              <a:t>prefers</a:t>
            </a:r>
            <a:r>
              <a:rPr sz="1000" spc="45" dirty="0">
                <a:solidFill>
                  <a:srgbClr val="7F7F7F"/>
                </a:solidFill>
                <a:latin typeface="Arial MT"/>
                <a:cs typeface="Arial MT"/>
              </a:rPr>
              <a:t> </a:t>
            </a:r>
            <a:r>
              <a:rPr sz="1000" dirty="0">
                <a:solidFill>
                  <a:srgbClr val="7F7F7F"/>
                </a:solidFill>
                <a:latin typeface="Arial MT"/>
                <a:cs typeface="Arial MT"/>
              </a:rPr>
              <a:t>to</a:t>
            </a:r>
            <a:r>
              <a:rPr sz="1000" spc="45" dirty="0">
                <a:solidFill>
                  <a:srgbClr val="7F7F7F"/>
                </a:solidFill>
                <a:latin typeface="Arial MT"/>
                <a:cs typeface="Arial MT"/>
              </a:rPr>
              <a:t> </a:t>
            </a:r>
            <a:r>
              <a:rPr sz="1000" spc="-25" dirty="0">
                <a:solidFill>
                  <a:srgbClr val="7F7F7F"/>
                </a:solidFill>
                <a:latin typeface="Arial MT"/>
                <a:cs typeface="Arial MT"/>
              </a:rPr>
              <a:t>war</a:t>
            </a:r>
            <a:endParaRPr sz="1000">
              <a:latin typeface="Arial MT"/>
              <a:cs typeface="Arial MT"/>
            </a:endParaRPr>
          </a:p>
        </p:txBody>
      </p:sp>
      <p:grpSp>
        <p:nvGrpSpPr>
          <p:cNvPr id="21" name="object 21"/>
          <p:cNvGrpSpPr/>
          <p:nvPr/>
        </p:nvGrpSpPr>
        <p:grpSpPr>
          <a:xfrm>
            <a:off x="413930" y="834781"/>
            <a:ext cx="3618229" cy="819150"/>
            <a:chOff x="413930" y="834781"/>
            <a:chExt cx="3618229" cy="819150"/>
          </a:xfrm>
        </p:grpSpPr>
        <p:sp>
          <p:nvSpPr>
            <p:cNvPr id="22" name="object 22"/>
            <p:cNvSpPr/>
            <p:nvPr/>
          </p:nvSpPr>
          <p:spPr>
            <a:xfrm>
              <a:off x="1614920" y="1216870"/>
              <a:ext cx="27940" cy="27940"/>
            </a:xfrm>
            <a:custGeom>
              <a:avLst/>
              <a:gdLst/>
              <a:ahLst/>
              <a:cxnLst/>
              <a:rect l="l" t="t" r="r" b="b"/>
              <a:pathLst>
                <a:path w="27939" h="27940">
                  <a:moveTo>
                    <a:pt x="21604" y="0"/>
                  </a:moveTo>
                  <a:lnTo>
                    <a:pt x="6231" y="0"/>
                  </a:lnTo>
                  <a:lnTo>
                    <a:pt x="0" y="6231"/>
                  </a:lnTo>
                  <a:lnTo>
                    <a:pt x="0" y="21604"/>
                  </a:lnTo>
                  <a:lnTo>
                    <a:pt x="6231" y="27836"/>
                  </a:lnTo>
                  <a:lnTo>
                    <a:pt x="21604" y="27836"/>
                  </a:lnTo>
                  <a:lnTo>
                    <a:pt x="27835" y="21604"/>
                  </a:lnTo>
                  <a:lnTo>
                    <a:pt x="27835" y="6231"/>
                  </a:lnTo>
                  <a:lnTo>
                    <a:pt x="21604" y="0"/>
                  </a:lnTo>
                  <a:close/>
                </a:path>
              </a:pathLst>
            </a:custGeom>
            <a:solidFill>
              <a:srgbClr val="7F7F7F"/>
            </a:solidFill>
          </p:spPr>
          <p:txBody>
            <a:bodyPr wrap="square" lIns="0" tIns="0" rIns="0" bIns="0" rtlCol="0"/>
            <a:lstStyle/>
            <a:p>
              <a:endParaRPr/>
            </a:p>
          </p:txBody>
        </p:sp>
        <p:sp>
          <p:nvSpPr>
            <p:cNvPr id="23" name="object 23"/>
            <p:cNvSpPr/>
            <p:nvPr/>
          </p:nvSpPr>
          <p:spPr>
            <a:xfrm>
              <a:off x="1614920" y="1216870"/>
              <a:ext cx="27940" cy="27940"/>
            </a:xfrm>
            <a:custGeom>
              <a:avLst/>
              <a:gdLst/>
              <a:ahLst/>
              <a:cxnLst/>
              <a:rect l="l" t="t" r="r" b="b"/>
              <a:pathLst>
                <a:path w="27939" h="27940">
                  <a:moveTo>
                    <a:pt x="27835" y="13918"/>
                  </a:moveTo>
                  <a:lnTo>
                    <a:pt x="27835" y="6231"/>
                  </a:lnTo>
                  <a:lnTo>
                    <a:pt x="21604" y="0"/>
                  </a:lnTo>
                  <a:lnTo>
                    <a:pt x="13917" y="0"/>
                  </a:lnTo>
                  <a:lnTo>
                    <a:pt x="6231" y="0"/>
                  </a:lnTo>
                  <a:lnTo>
                    <a:pt x="0" y="6231"/>
                  </a:lnTo>
                  <a:lnTo>
                    <a:pt x="0" y="13918"/>
                  </a:lnTo>
                  <a:lnTo>
                    <a:pt x="0" y="21604"/>
                  </a:lnTo>
                  <a:lnTo>
                    <a:pt x="6231" y="27836"/>
                  </a:lnTo>
                  <a:lnTo>
                    <a:pt x="13917" y="27836"/>
                  </a:lnTo>
                  <a:lnTo>
                    <a:pt x="21604" y="27836"/>
                  </a:lnTo>
                  <a:lnTo>
                    <a:pt x="27835" y="21604"/>
                  </a:lnTo>
                  <a:lnTo>
                    <a:pt x="27835" y="13918"/>
                  </a:lnTo>
                  <a:close/>
                </a:path>
              </a:pathLst>
            </a:custGeom>
            <a:ln w="5060">
              <a:solidFill>
                <a:srgbClr val="7F7F7F"/>
              </a:solidFill>
            </a:ln>
          </p:spPr>
          <p:txBody>
            <a:bodyPr wrap="square" lIns="0" tIns="0" rIns="0" bIns="0" rtlCol="0"/>
            <a:lstStyle/>
            <a:p>
              <a:endParaRPr/>
            </a:p>
          </p:txBody>
        </p:sp>
        <p:sp>
          <p:nvSpPr>
            <p:cNvPr id="24" name="object 24"/>
            <p:cNvSpPr/>
            <p:nvPr/>
          </p:nvSpPr>
          <p:spPr>
            <a:xfrm>
              <a:off x="416460" y="1602439"/>
              <a:ext cx="48895" cy="48895"/>
            </a:xfrm>
            <a:custGeom>
              <a:avLst/>
              <a:gdLst/>
              <a:ahLst/>
              <a:cxnLst/>
              <a:rect l="l" t="t" r="r" b="b"/>
              <a:pathLst>
                <a:path w="48895" h="48894">
                  <a:moveTo>
                    <a:pt x="24356" y="0"/>
                  </a:move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8" y="33837"/>
                  </a:lnTo>
                  <a:lnTo>
                    <a:pt x="48712" y="24356"/>
                  </a:lnTo>
                  <a:lnTo>
                    <a:pt x="46798" y="14875"/>
                  </a:lnTo>
                  <a:lnTo>
                    <a:pt x="41579" y="7133"/>
                  </a:lnTo>
                  <a:lnTo>
                    <a:pt x="33837" y="1914"/>
                  </a:lnTo>
                  <a:lnTo>
                    <a:pt x="24356" y="0"/>
                  </a:lnTo>
                  <a:close/>
                </a:path>
              </a:pathLst>
            </a:custGeom>
            <a:solidFill>
              <a:srgbClr val="000000"/>
            </a:solidFill>
          </p:spPr>
          <p:txBody>
            <a:bodyPr wrap="square" lIns="0" tIns="0" rIns="0" bIns="0" rtlCol="0"/>
            <a:lstStyle/>
            <a:p>
              <a:endParaRPr/>
            </a:p>
          </p:txBody>
        </p:sp>
        <p:sp>
          <p:nvSpPr>
            <p:cNvPr id="25" name="object 25"/>
            <p:cNvSpPr/>
            <p:nvPr/>
          </p:nvSpPr>
          <p:spPr>
            <a:xfrm>
              <a:off x="416460" y="1602439"/>
              <a:ext cx="48895" cy="48895"/>
            </a:xfrm>
            <a:custGeom>
              <a:avLst/>
              <a:gdLst/>
              <a:ahLst/>
              <a:cxnLst/>
              <a:rect l="l" t="t" r="r" b="b"/>
              <a:pathLst>
                <a:path w="48895" h="48894">
                  <a:moveTo>
                    <a:pt x="48712" y="24356"/>
                  </a:moveTo>
                  <a:lnTo>
                    <a:pt x="46798" y="14875"/>
                  </a:lnTo>
                  <a:lnTo>
                    <a:pt x="41579" y="7133"/>
                  </a:lnTo>
                  <a:lnTo>
                    <a:pt x="33837" y="1914"/>
                  </a:lnTo>
                  <a:lnTo>
                    <a:pt x="24356" y="0"/>
                  </a:ln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8" y="33837"/>
                  </a:lnTo>
                  <a:lnTo>
                    <a:pt x="48712" y="24356"/>
                  </a:lnTo>
                  <a:close/>
                </a:path>
              </a:pathLst>
            </a:custGeom>
            <a:ln w="5060">
              <a:solidFill>
                <a:srgbClr val="000000"/>
              </a:solidFill>
            </a:ln>
          </p:spPr>
          <p:txBody>
            <a:bodyPr wrap="square" lIns="0" tIns="0" rIns="0" bIns="0" rtlCol="0"/>
            <a:lstStyle/>
            <a:p>
              <a:endParaRPr/>
            </a:p>
          </p:txBody>
        </p:sp>
        <p:sp>
          <p:nvSpPr>
            <p:cNvPr id="26" name="object 26"/>
            <p:cNvSpPr/>
            <p:nvPr/>
          </p:nvSpPr>
          <p:spPr>
            <a:xfrm>
              <a:off x="3980524" y="1602439"/>
              <a:ext cx="48895" cy="48895"/>
            </a:xfrm>
            <a:custGeom>
              <a:avLst/>
              <a:gdLst/>
              <a:ahLst/>
              <a:cxnLst/>
              <a:rect l="l" t="t" r="r" b="b"/>
              <a:pathLst>
                <a:path w="48895" h="48894">
                  <a:moveTo>
                    <a:pt x="24356" y="0"/>
                  </a:move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9" y="33837"/>
                  </a:lnTo>
                  <a:lnTo>
                    <a:pt x="48713" y="24356"/>
                  </a:lnTo>
                  <a:lnTo>
                    <a:pt x="46799" y="14875"/>
                  </a:lnTo>
                  <a:lnTo>
                    <a:pt x="41579" y="7133"/>
                  </a:lnTo>
                  <a:lnTo>
                    <a:pt x="33837" y="1914"/>
                  </a:lnTo>
                  <a:lnTo>
                    <a:pt x="24356" y="0"/>
                  </a:lnTo>
                  <a:close/>
                </a:path>
              </a:pathLst>
            </a:custGeom>
            <a:solidFill>
              <a:srgbClr val="000000"/>
            </a:solidFill>
          </p:spPr>
          <p:txBody>
            <a:bodyPr wrap="square" lIns="0" tIns="0" rIns="0" bIns="0" rtlCol="0"/>
            <a:lstStyle/>
            <a:p>
              <a:endParaRPr/>
            </a:p>
          </p:txBody>
        </p:sp>
        <p:sp>
          <p:nvSpPr>
            <p:cNvPr id="27" name="object 27"/>
            <p:cNvSpPr/>
            <p:nvPr/>
          </p:nvSpPr>
          <p:spPr>
            <a:xfrm>
              <a:off x="3980524" y="1602439"/>
              <a:ext cx="48895" cy="48895"/>
            </a:xfrm>
            <a:custGeom>
              <a:avLst/>
              <a:gdLst/>
              <a:ahLst/>
              <a:cxnLst/>
              <a:rect l="l" t="t" r="r" b="b"/>
              <a:pathLst>
                <a:path w="48895" h="48894">
                  <a:moveTo>
                    <a:pt x="48713" y="24356"/>
                  </a:moveTo>
                  <a:lnTo>
                    <a:pt x="46799" y="14875"/>
                  </a:lnTo>
                  <a:lnTo>
                    <a:pt x="41579" y="7133"/>
                  </a:lnTo>
                  <a:lnTo>
                    <a:pt x="33837" y="1914"/>
                  </a:lnTo>
                  <a:lnTo>
                    <a:pt x="24356" y="0"/>
                  </a:ln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9" y="33837"/>
                  </a:lnTo>
                  <a:lnTo>
                    <a:pt x="48713" y="24356"/>
                  </a:lnTo>
                  <a:close/>
                </a:path>
              </a:pathLst>
            </a:custGeom>
            <a:ln w="5060">
              <a:solidFill>
                <a:srgbClr val="000000"/>
              </a:solidFill>
            </a:ln>
          </p:spPr>
          <p:txBody>
            <a:bodyPr wrap="square" lIns="0" tIns="0" rIns="0" bIns="0" rtlCol="0"/>
            <a:lstStyle/>
            <a:p>
              <a:endParaRPr/>
            </a:p>
          </p:txBody>
        </p:sp>
        <p:sp>
          <p:nvSpPr>
            <p:cNvPr id="28" name="object 28"/>
            <p:cNvSpPr/>
            <p:nvPr/>
          </p:nvSpPr>
          <p:spPr>
            <a:xfrm>
              <a:off x="1628838" y="834781"/>
              <a:ext cx="0" cy="792480"/>
            </a:xfrm>
            <a:custGeom>
              <a:avLst/>
              <a:gdLst/>
              <a:ahLst/>
              <a:cxnLst/>
              <a:rect l="l" t="t" r="r" b="b"/>
              <a:pathLst>
                <a:path h="792480">
                  <a:moveTo>
                    <a:pt x="0" y="792014"/>
                  </a:moveTo>
                  <a:lnTo>
                    <a:pt x="0" y="0"/>
                  </a:lnTo>
                </a:path>
              </a:pathLst>
            </a:custGeom>
            <a:ln w="10799">
              <a:solidFill>
                <a:srgbClr val="7F7F7F"/>
              </a:solidFill>
              <a:prstDash val="dot"/>
            </a:ln>
          </p:spPr>
          <p:txBody>
            <a:bodyPr wrap="square" lIns="0" tIns="0" rIns="0" bIns="0" rtlCol="0"/>
            <a:lstStyle/>
            <a:p>
              <a:endParaRPr/>
            </a:p>
          </p:txBody>
        </p:sp>
      </p:grpSp>
    </p:spTree>
  </p:cSld>
  <p:clrMapOvr>
    <a:masterClrMapping/>
  </p:clrMapOvr>
  <p:transition>
    <p:cut/>
  </p:transition>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24737"/>
            <a:ext cx="1663064"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What does </a:t>
            </a:r>
            <a:r>
              <a:rPr i="1" dirty="0">
                <a:solidFill>
                  <a:srgbClr val="00B0F0"/>
                </a:solidFill>
                <a:latin typeface="+mn-lt"/>
                <a:cs typeface="Calibri"/>
              </a:rPr>
              <a:t>B </a:t>
            </a:r>
            <a:r>
              <a:rPr dirty="0">
                <a:solidFill>
                  <a:srgbClr val="00B0F0"/>
                </a:solidFill>
                <a:latin typeface="+mn-lt"/>
              </a:rPr>
              <a:t>get from war?</a:t>
            </a:r>
          </a:p>
        </p:txBody>
      </p:sp>
      <p:sp>
        <p:nvSpPr>
          <p:cNvPr id="3" name="object 3"/>
          <p:cNvSpPr txBox="1"/>
          <p:nvPr/>
        </p:nvSpPr>
        <p:spPr>
          <a:xfrm>
            <a:off x="347294" y="1056816"/>
            <a:ext cx="3846829" cy="1386726"/>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With probability </a:t>
            </a:r>
            <a:r>
              <a:rPr sz="1100" i="1" dirty="0">
                <a:latin typeface="+mn-lt"/>
                <a:cs typeface="Calibri"/>
              </a:rPr>
              <a:t>p</a:t>
            </a:r>
            <a:r>
              <a:rPr sz="1100" dirty="0">
                <a:latin typeface="+mn-lt"/>
                <a:cs typeface="Arial MT"/>
              </a:rPr>
              <a:t>, </a:t>
            </a:r>
            <a:r>
              <a:rPr sz="1100" i="1" dirty="0">
                <a:latin typeface="+mn-lt"/>
                <a:cs typeface="Calibri"/>
              </a:rPr>
              <a:t>A </a:t>
            </a:r>
            <a:r>
              <a:rPr sz="1100" dirty="0">
                <a:latin typeface="+mn-lt"/>
                <a:cs typeface="Arial MT"/>
              </a:rPr>
              <a:t>wins the war and </a:t>
            </a:r>
            <a:r>
              <a:rPr sz="1100" i="1" dirty="0">
                <a:latin typeface="+mn-lt"/>
                <a:cs typeface="Calibri"/>
              </a:rPr>
              <a:t>B </a:t>
            </a:r>
            <a:r>
              <a:rPr sz="1100" dirty="0">
                <a:latin typeface="+mn-lt"/>
                <a:cs typeface="Arial MT"/>
              </a:rPr>
              <a:t>gets a payoff of </a:t>
            </a:r>
            <a:r>
              <a:rPr sz="1100" dirty="0">
                <a:latin typeface="+mn-lt"/>
                <a:cs typeface="Calibri"/>
              </a:rPr>
              <a:t>0</a:t>
            </a:r>
            <a:r>
              <a:rPr sz="1100" dirty="0">
                <a:latin typeface="+mn-lt"/>
                <a:cs typeface="Arial MT"/>
              </a:rPr>
              <a:t>. And with probability </a:t>
            </a:r>
            <a:r>
              <a:rPr sz="1100" dirty="0">
                <a:latin typeface="+mn-lt"/>
                <a:cs typeface="Calibri"/>
              </a:rPr>
              <a:t>1 </a:t>
            </a:r>
            <a:r>
              <a:rPr sz="1100" i="1" dirty="0">
                <a:latin typeface="+mn-lt"/>
                <a:cs typeface="Verdana"/>
              </a:rPr>
              <a:t>− </a:t>
            </a:r>
            <a:r>
              <a:rPr sz="1100" i="1" dirty="0">
                <a:latin typeface="+mn-lt"/>
                <a:cs typeface="Calibri"/>
              </a:rPr>
              <a:t>p</a:t>
            </a:r>
            <a:r>
              <a:rPr sz="1100" dirty="0">
                <a:latin typeface="+mn-lt"/>
                <a:cs typeface="Arial MT"/>
              </a:rPr>
              <a:t>, </a:t>
            </a:r>
            <a:r>
              <a:rPr sz="1100" i="1" dirty="0">
                <a:latin typeface="+mn-lt"/>
                <a:cs typeface="Calibri"/>
              </a:rPr>
              <a:t>A </a:t>
            </a:r>
            <a:r>
              <a:rPr sz="1100" dirty="0">
                <a:latin typeface="+mn-lt"/>
                <a:cs typeface="Arial MT"/>
              </a:rPr>
              <a:t>loses the war and </a:t>
            </a:r>
            <a:r>
              <a:rPr sz="1100" i="1" dirty="0">
                <a:latin typeface="+mn-lt"/>
                <a:cs typeface="Calibri"/>
              </a:rPr>
              <a:t>B </a:t>
            </a:r>
            <a:r>
              <a:rPr sz="1100" dirty="0">
                <a:latin typeface="+mn-lt"/>
                <a:cs typeface="Arial MT"/>
              </a:rPr>
              <a:t>gets a payoff of </a:t>
            </a:r>
            <a:r>
              <a:rPr sz="1100" dirty="0">
                <a:latin typeface="+mn-lt"/>
                <a:cs typeface="Calibri"/>
              </a:rPr>
              <a:t>1</a:t>
            </a:r>
            <a:r>
              <a:rPr sz="1100" dirty="0">
                <a:latin typeface="+mn-lt"/>
                <a:cs typeface="Arial MT"/>
              </a:rPr>
              <a:t>. Whether </a:t>
            </a:r>
            <a:r>
              <a:rPr sz="1100" i="1" dirty="0">
                <a:latin typeface="+mn-lt"/>
                <a:cs typeface="Calibri"/>
              </a:rPr>
              <a:t>A </a:t>
            </a:r>
            <a:r>
              <a:rPr sz="1100" dirty="0">
                <a:latin typeface="+mn-lt"/>
                <a:cs typeface="Arial MT"/>
              </a:rPr>
              <a:t>wins or loses, </a:t>
            </a:r>
            <a:r>
              <a:rPr sz="1100" i="1" dirty="0">
                <a:latin typeface="+mn-lt"/>
                <a:cs typeface="Calibri"/>
              </a:rPr>
              <a:t>B </a:t>
            </a:r>
            <a:r>
              <a:rPr sz="1100" dirty="0">
                <a:latin typeface="+mn-lt"/>
                <a:cs typeface="Arial MT"/>
              </a:rPr>
              <a:t>must pay the costs </a:t>
            </a:r>
            <a:r>
              <a:rPr sz="1100" i="1" dirty="0">
                <a:latin typeface="+mn-lt"/>
                <a:cs typeface="Calibri"/>
              </a:rPr>
              <a:t>c </a:t>
            </a:r>
            <a:r>
              <a:rPr sz="1100" dirty="0">
                <a:latin typeface="+mn-lt"/>
                <a:cs typeface="Arial MT"/>
              </a:rPr>
              <a:t>of fighting.</a:t>
            </a: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solidFill>
                  <a:srgbClr val="00B0F0"/>
                </a:solidFill>
                <a:latin typeface="+mn-lt"/>
                <a:cs typeface="Arial MT"/>
              </a:rPr>
              <a:t>Thus, </a:t>
            </a:r>
            <a:r>
              <a:rPr sz="1100" i="1" dirty="0">
                <a:solidFill>
                  <a:srgbClr val="00B0F0"/>
                </a:solidFill>
                <a:latin typeface="+mn-lt"/>
                <a:cs typeface="Calibri"/>
              </a:rPr>
              <a:t>B</a:t>
            </a:r>
            <a:r>
              <a:rPr sz="1100" dirty="0">
                <a:solidFill>
                  <a:srgbClr val="00B0F0"/>
                </a:solidFill>
                <a:latin typeface="+mn-lt"/>
                <a:cs typeface="Arial MT"/>
              </a:rPr>
              <a:t>’s expected payoff of war is</a:t>
            </a:r>
          </a:p>
          <a:p>
            <a:pPr marL="895350">
              <a:lnSpc>
                <a:spcPct val="100000"/>
              </a:lnSpc>
              <a:spcBef>
                <a:spcPts val="1130"/>
              </a:spcBef>
            </a:pPr>
            <a:r>
              <a:rPr sz="1100" i="1" dirty="0">
                <a:latin typeface="+mn-lt"/>
                <a:cs typeface="Calibri"/>
              </a:rPr>
              <a:t>p </a:t>
            </a:r>
            <a:r>
              <a:rPr sz="1100" i="1" dirty="0">
                <a:latin typeface="+mn-lt"/>
                <a:cs typeface="Verdana"/>
              </a:rPr>
              <a:t>× </a:t>
            </a:r>
            <a:r>
              <a:rPr sz="1100" dirty="0">
                <a:latin typeface="+mn-lt"/>
                <a:cs typeface="Calibri"/>
              </a:rPr>
              <a:t>0 + (1 </a:t>
            </a:r>
            <a:r>
              <a:rPr sz="1100" i="1" dirty="0">
                <a:latin typeface="+mn-lt"/>
                <a:cs typeface="Verdana"/>
              </a:rPr>
              <a:t>− </a:t>
            </a:r>
            <a:r>
              <a:rPr sz="1100" i="1" dirty="0">
                <a:latin typeface="+mn-lt"/>
                <a:cs typeface="Calibri"/>
              </a:rPr>
              <a:t>p</a:t>
            </a:r>
            <a:r>
              <a:rPr sz="1100" dirty="0">
                <a:latin typeface="+mn-lt"/>
                <a:cs typeface="Calibri"/>
              </a:rPr>
              <a:t>) </a:t>
            </a:r>
            <a:r>
              <a:rPr sz="1100" i="1" dirty="0">
                <a:latin typeface="+mn-lt"/>
                <a:cs typeface="Verdana"/>
              </a:rPr>
              <a:t>× </a:t>
            </a:r>
            <a:r>
              <a:rPr sz="1100" dirty="0">
                <a:latin typeface="+mn-lt"/>
                <a:cs typeface="Calibri"/>
              </a:rPr>
              <a:t>1 </a:t>
            </a:r>
            <a:r>
              <a:rPr sz="1100" i="1" dirty="0">
                <a:latin typeface="+mn-lt"/>
                <a:cs typeface="Verdana"/>
              </a:rPr>
              <a:t>− </a:t>
            </a:r>
            <a:r>
              <a:rPr sz="1100" i="1" dirty="0">
                <a:latin typeface="+mn-lt"/>
                <a:cs typeface="Calibri"/>
              </a:rPr>
              <a:t>c </a:t>
            </a:r>
            <a:r>
              <a:rPr sz="1100" dirty="0">
                <a:latin typeface="+mn-lt"/>
                <a:cs typeface="Calibri"/>
              </a:rPr>
              <a:t>= 1 </a:t>
            </a:r>
            <a:r>
              <a:rPr sz="1100" i="1" dirty="0">
                <a:latin typeface="+mn-lt"/>
                <a:cs typeface="Verdana"/>
              </a:rPr>
              <a:t>− </a:t>
            </a:r>
            <a:r>
              <a:rPr sz="1100" i="1" dirty="0">
                <a:latin typeface="+mn-lt"/>
                <a:cs typeface="Calibri"/>
              </a:rPr>
              <a:t>p </a:t>
            </a:r>
            <a:r>
              <a:rPr sz="1100" i="1" dirty="0">
                <a:latin typeface="+mn-lt"/>
                <a:cs typeface="Verdana"/>
              </a:rPr>
              <a:t>− </a:t>
            </a:r>
            <a:r>
              <a:rPr sz="1100" i="1" dirty="0">
                <a:latin typeface="+mn-lt"/>
                <a:cs typeface="Calibri"/>
              </a:rPr>
              <a:t>c.</a:t>
            </a:r>
            <a:endParaRPr sz="1100" dirty="0">
              <a:latin typeface="+mn-lt"/>
              <a:cs typeface="Calibri"/>
            </a:endParaRPr>
          </a:p>
        </p:txBody>
      </p:sp>
    </p:spTree>
  </p:cSld>
  <p:clrMapOvr>
    <a:masterClrMapping/>
  </p:clrMapOvr>
  <p:transition>
    <p:cut/>
  </p:transition>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55217"/>
            <a:ext cx="3844925" cy="349391"/>
          </a:xfrm>
          <a:prstGeom prst="rect">
            <a:avLst/>
          </a:prstGeom>
        </p:spPr>
        <p:txBody>
          <a:bodyPr vert="horz" wrap="square" lIns="0" tIns="6985" rIns="0" bIns="0" rtlCol="0">
            <a:spAutoFit/>
          </a:bodyPr>
          <a:lstStyle/>
          <a:p>
            <a:pPr marL="12700" marR="5080">
              <a:lnSpc>
                <a:spcPct val="102600"/>
              </a:lnSpc>
              <a:spcBef>
                <a:spcPts val="55"/>
              </a:spcBef>
            </a:pPr>
            <a:r>
              <a:rPr i="1" dirty="0">
                <a:latin typeface="+mn-lt"/>
                <a:cs typeface="Calibri"/>
              </a:rPr>
              <a:t>B </a:t>
            </a:r>
            <a:r>
              <a:rPr dirty="0">
                <a:latin typeface="+mn-lt"/>
              </a:rPr>
              <a:t>will prefer any bargain (division of </a:t>
            </a:r>
            <a:r>
              <a:rPr i="1" dirty="0">
                <a:latin typeface="+mn-lt"/>
                <a:cs typeface="Calibri"/>
              </a:rPr>
              <a:t>X</a:t>
            </a:r>
            <a:r>
              <a:rPr dirty="0">
                <a:latin typeface="+mn-lt"/>
              </a:rPr>
              <a:t>) that gives them a higher payoff than this.</a:t>
            </a:r>
          </a:p>
        </p:txBody>
      </p:sp>
      <p:sp>
        <p:nvSpPr>
          <p:cNvPr id="3" name="object 3"/>
          <p:cNvSpPr txBox="1"/>
          <p:nvPr/>
        </p:nvSpPr>
        <p:spPr>
          <a:xfrm>
            <a:off x="334594" y="1159369"/>
            <a:ext cx="2812415" cy="893444"/>
          </a:xfrm>
          <a:prstGeom prst="rect">
            <a:avLst/>
          </a:prstGeom>
        </p:spPr>
        <p:txBody>
          <a:bodyPr vert="horz" wrap="square" lIns="0" tIns="11430" rIns="0" bIns="0" rtlCol="0">
            <a:spAutoFit/>
          </a:bodyPr>
          <a:lstStyle/>
          <a:p>
            <a:pPr marL="25400">
              <a:lnSpc>
                <a:spcPct val="100000"/>
              </a:lnSpc>
              <a:spcBef>
                <a:spcPts val="90"/>
              </a:spcBef>
            </a:pPr>
            <a:r>
              <a:rPr sz="1100" dirty="0">
                <a:latin typeface="+mn-lt"/>
                <a:cs typeface="Arial MT"/>
              </a:rPr>
              <a:t>We need to find an </a:t>
            </a:r>
            <a:r>
              <a:rPr sz="1100" i="1" dirty="0">
                <a:latin typeface="+mn-lt"/>
                <a:cs typeface="Calibri"/>
              </a:rPr>
              <a:t>x </a:t>
            </a:r>
            <a:r>
              <a:rPr sz="1100" dirty="0">
                <a:latin typeface="+mn-lt"/>
                <a:cs typeface="Arial MT"/>
              </a:rPr>
              <a:t>such that</a:t>
            </a:r>
          </a:p>
          <a:p>
            <a:pPr>
              <a:lnSpc>
                <a:spcPct val="100000"/>
              </a:lnSpc>
            </a:pPr>
            <a:endParaRPr sz="1100" dirty="0">
              <a:latin typeface="+mn-lt"/>
              <a:cs typeface="Arial MT"/>
            </a:endParaRPr>
          </a:p>
          <a:p>
            <a:pPr>
              <a:lnSpc>
                <a:spcPct val="100000"/>
              </a:lnSpc>
              <a:spcBef>
                <a:spcPts val="15"/>
              </a:spcBef>
            </a:pPr>
            <a:endParaRPr sz="1100" dirty="0">
              <a:latin typeface="+mn-lt"/>
              <a:cs typeface="Arial MT"/>
            </a:endParaRPr>
          </a:p>
          <a:p>
            <a:pPr marL="1177290">
              <a:lnSpc>
                <a:spcPct val="100000"/>
              </a:lnSpc>
              <a:spcBef>
                <a:spcPts val="5"/>
              </a:spcBef>
            </a:pPr>
            <a:r>
              <a:rPr sz="1100" i="1" dirty="0">
                <a:latin typeface="+mn-lt"/>
                <a:cs typeface="Calibri"/>
              </a:rPr>
              <a:t>u</a:t>
            </a:r>
            <a:r>
              <a:rPr sz="1200" i="1" baseline="-10416" dirty="0">
                <a:latin typeface="+mn-lt"/>
                <a:cs typeface="Calibri"/>
              </a:rPr>
              <a:t>B </a:t>
            </a:r>
            <a:r>
              <a:rPr sz="1100" dirty="0">
                <a:latin typeface="+mn-lt"/>
                <a:cs typeface="Calibri"/>
              </a:rPr>
              <a:t>(</a:t>
            </a:r>
            <a:r>
              <a:rPr sz="1100" i="1" dirty="0">
                <a:latin typeface="+mn-lt"/>
                <a:cs typeface="Calibri"/>
              </a:rPr>
              <a:t>x</a:t>
            </a:r>
            <a:r>
              <a:rPr sz="1100" dirty="0">
                <a:latin typeface="+mn-lt"/>
                <a:cs typeface="Calibri"/>
              </a:rPr>
              <a:t>) = 1 </a:t>
            </a:r>
            <a:r>
              <a:rPr sz="1100" i="1" dirty="0">
                <a:latin typeface="+mn-lt"/>
                <a:cs typeface="Verdana"/>
              </a:rPr>
              <a:t>− </a:t>
            </a:r>
            <a:r>
              <a:rPr sz="1100" i="1" dirty="0">
                <a:latin typeface="+mn-lt"/>
                <a:cs typeface="Calibri"/>
              </a:rPr>
              <a:t>x &gt; </a:t>
            </a:r>
            <a:r>
              <a:rPr sz="1100" dirty="0">
                <a:latin typeface="+mn-lt"/>
                <a:cs typeface="Calibri"/>
              </a:rPr>
              <a:t>1 </a:t>
            </a:r>
            <a:r>
              <a:rPr sz="1100" i="1" dirty="0">
                <a:latin typeface="+mn-lt"/>
                <a:cs typeface="Verdana"/>
              </a:rPr>
              <a:t>− </a:t>
            </a:r>
            <a:r>
              <a:rPr sz="1100" i="1" dirty="0">
                <a:latin typeface="+mn-lt"/>
                <a:cs typeface="Calibri"/>
              </a:rPr>
              <a:t>p </a:t>
            </a:r>
            <a:r>
              <a:rPr sz="1100" i="1" dirty="0">
                <a:latin typeface="+mn-lt"/>
                <a:cs typeface="Verdana"/>
              </a:rPr>
              <a:t>− </a:t>
            </a:r>
            <a:r>
              <a:rPr sz="1100" i="1" dirty="0">
                <a:latin typeface="+mn-lt"/>
                <a:cs typeface="Calibri"/>
              </a:rPr>
              <a:t>c</a:t>
            </a:r>
            <a:endParaRPr sz="1100" dirty="0">
              <a:latin typeface="+mn-lt"/>
              <a:cs typeface="Calibri"/>
            </a:endParaRPr>
          </a:p>
          <a:p>
            <a:pPr marL="1959610">
              <a:lnSpc>
                <a:spcPct val="100000"/>
              </a:lnSpc>
              <a:spcBef>
                <a:spcPts val="330"/>
              </a:spcBef>
            </a:pPr>
            <a:r>
              <a:rPr sz="1100" i="1" dirty="0">
                <a:latin typeface="+mn-lt"/>
                <a:cs typeface="Calibri"/>
              </a:rPr>
              <a:t>x &lt; p </a:t>
            </a:r>
            <a:r>
              <a:rPr sz="1100" dirty="0">
                <a:latin typeface="+mn-lt"/>
                <a:cs typeface="Calibri"/>
              </a:rPr>
              <a:t>+ </a:t>
            </a:r>
            <a:r>
              <a:rPr sz="1100" i="1" dirty="0">
                <a:latin typeface="+mn-lt"/>
                <a:cs typeface="Calibri"/>
              </a:rPr>
              <a:t>c.</a:t>
            </a:r>
            <a:endParaRPr sz="1100" dirty="0">
              <a:latin typeface="+mn-lt"/>
              <a:cs typeface="Calibri"/>
            </a:endParaRPr>
          </a:p>
        </p:txBody>
      </p:sp>
      <p:sp>
        <p:nvSpPr>
          <p:cNvPr id="4" name="object 4"/>
          <p:cNvSpPr txBox="1"/>
          <p:nvPr/>
        </p:nvSpPr>
        <p:spPr>
          <a:xfrm>
            <a:off x="347294" y="2523984"/>
            <a:ext cx="3628390"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In other </a:t>
            </a:r>
            <a:r>
              <a:rPr sz="1100" dirty="0">
                <a:solidFill>
                  <a:schemeClr val="tx1"/>
                </a:solidFill>
                <a:latin typeface="+mn-lt"/>
                <a:cs typeface="Arial MT"/>
              </a:rPr>
              <a:t>words, </a:t>
            </a:r>
            <a:r>
              <a:rPr sz="1100" i="1" dirty="0">
                <a:solidFill>
                  <a:srgbClr val="00B0F0"/>
                </a:solidFill>
                <a:latin typeface="+mn-lt"/>
                <a:cs typeface="Calibri"/>
              </a:rPr>
              <a:t>B </a:t>
            </a:r>
            <a:r>
              <a:rPr sz="1100" dirty="0">
                <a:solidFill>
                  <a:srgbClr val="00B0F0"/>
                </a:solidFill>
                <a:latin typeface="+mn-lt"/>
                <a:cs typeface="Arial MT"/>
              </a:rPr>
              <a:t>will prefer any </a:t>
            </a:r>
            <a:r>
              <a:rPr sz="1100" i="1" dirty="0">
                <a:solidFill>
                  <a:srgbClr val="00B0F0"/>
                </a:solidFill>
                <a:latin typeface="+mn-lt"/>
                <a:cs typeface="Calibri"/>
              </a:rPr>
              <a:t>x </a:t>
            </a:r>
            <a:r>
              <a:rPr sz="1100" dirty="0">
                <a:solidFill>
                  <a:srgbClr val="00B0F0"/>
                </a:solidFill>
                <a:latin typeface="+mn-lt"/>
                <a:cs typeface="Arial MT"/>
              </a:rPr>
              <a:t>less than </a:t>
            </a:r>
            <a:r>
              <a:rPr sz="1100" i="1" dirty="0">
                <a:solidFill>
                  <a:srgbClr val="00B0F0"/>
                </a:solidFill>
                <a:latin typeface="+mn-lt"/>
                <a:cs typeface="Calibri"/>
              </a:rPr>
              <a:t>p </a:t>
            </a:r>
            <a:r>
              <a:rPr sz="1100" dirty="0">
                <a:solidFill>
                  <a:srgbClr val="00B0F0"/>
                </a:solidFill>
                <a:latin typeface="+mn-lt"/>
                <a:cs typeface="Calibri"/>
              </a:rPr>
              <a:t>+ </a:t>
            </a:r>
            <a:r>
              <a:rPr sz="1100" i="1" dirty="0">
                <a:solidFill>
                  <a:srgbClr val="00B0F0"/>
                </a:solidFill>
                <a:latin typeface="+mn-lt"/>
                <a:cs typeface="Calibri"/>
              </a:rPr>
              <a:t>c </a:t>
            </a:r>
            <a:r>
              <a:rPr sz="1100" dirty="0">
                <a:solidFill>
                  <a:srgbClr val="00B0F0"/>
                </a:solidFill>
                <a:latin typeface="+mn-lt"/>
                <a:cs typeface="Arial MT"/>
              </a:rPr>
              <a:t>to fighting.</a:t>
            </a:r>
          </a:p>
        </p:txBody>
      </p:sp>
    </p:spTree>
  </p:cSld>
  <p:clrMapOvr>
    <a:masterClrMapping/>
  </p:clrMapOvr>
  <p:transition>
    <p:cut/>
  </p:transition>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40816" y="1626796"/>
            <a:ext cx="3564254" cy="0"/>
          </a:xfrm>
          <a:custGeom>
            <a:avLst/>
            <a:gdLst/>
            <a:ahLst/>
            <a:cxnLst/>
            <a:rect l="l" t="t" r="r" b="b"/>
            <a:pathLst>
              <a:path w="3564254">
                <a:moveTo>
                  <a:pt x="0" y="0"/>
                </a:moveTo>
                <a:lnTo>
                  <a:pt x="3564063" y="0"/>
                </a:lnTo>
              </a:path>
            </a:pathLst>
          </a:custGeom>
          <a:ln w="17999">
            <a:solidFill>
              <a:srgbClr val="000000"/>
            </a:solidFill>
          </a:ln>
        </p:spPr>
        <p:txBody>
          <a:bodyPr wrap="square" lIns="0" tIns="0" rIns="0" bIns="0" rtlCol="0"/>
          <a:lstStyle/>
          <a:p>
            <a:endParaRPr/>
          </a:p>
        </p:txBody>
      </p:sp>
      <p:sp>
        <p:nvSpPr>
          <p:cNvPr id="3" name="object 3"/>
          <p:cNvSpPr txBox="1"/>
          <p:nvPr/>
        </p:nvSpPr>
        <p:spPr>
          <a:xfrm>
            <a:off x="393471" y="1664587"/>
            <a:ext cx="95250" cy="191770"/>
          </a:xfrm>
          <a:prstGeom prst="rect">
            <a:avLst/>
          </a:prstGeom>
        </p:spPr>
        <p:txBody>
          <a:bodyPr vert="horz" wrap="square" lIns="0" tIns="11430" rIns="0" bIns="0" rtlCol="0">
            <a:spAutoFit/>
          </a:bodyPr>
          <a:lstStyle/>
          <a:p>
            <a:pPr marL="12700">
              <a:lnSpc>
                <a:spcPct val="100000"/>
              </a:lnSpc>
              <a:spcBef>
                <a:spcPts val="90"/>
              </a:spcBef>
            </a:pPr>
            <a:r>
              <a:rPr sz="1100" spc="-50" dirty="0">
                <a:latin typeface="Arial MT"/>
                <a:cs typeface="Arial MT"/>
              </a:rPr>
              <a:t>0</a:t>
            </a:r>
            <a:endParaRPr sz="1100">
              <a:latin typeface="Arial MT"/>
              <a:cs typeface="Arial MT"/>
            </a:endParaRPr>
          </a:p>
        </p:txBody>
      </p:sp>
      <p:sp>
        <p:nvSpPr>
          <p:cNvPr id="4" name="object 4"/>
          <p:cNvSpPr txBox="1"/>
          <p:nvPr/>
        </p:nvSpPr>
        <p:spPr>
          <a:xfrm>
            <a:off x="3957497" y="1523655"/>
            <a:ext cx="240665" cy="332740"/>
          </a:xfrm>
          <a:prstGeom prst="rect">
            <a:avLst/>
          </a:prstGeom>
        </p:spPr>
        <p:txBody>
          <a:bodyPr vert="horz" wrap="square" lIns="0" tIns="11430" rIns="0" bIns="0" rtlCol="0">
            <a:spAutoFit/>
          </a:bodyPr>
          <a:lstStyle/>
          <a:p>
            <a:pPr marL="135255">
              <a:lnSpc>
                <a:spcPts val="1215"/>
              </a:lnSpc>
              <a:spcBef>
                <a:spcPts val="90"/>
              </a:spcBef>
            </a:pPr>
            <a:r>
              <a:rPr sz="1100" i="1" spc="-50" dirty="0">
                <a:latin typeface="Arial"/>
                <a:cs typeface="Arial"/>
              </a:rPr>
              <a:t>X</a:t>
            </a:r>
            <a:endParaRPr sz="1100">
              <a:latin typeface="Arial"/>
              <a:cs typeface="Arial"/>
            </a:endParaRPr>
          </a:p>
          <a:p>
            <a:pPr marL="12700">
              <a:lnSpc>
                <a:spcPts val="1215"/>
              </a:lnSpc>
            </a:pPr>
            <a:r>
              <a:rPr sz="1100" spc="-50" dirty="0">
                <a:latin typeface="Arial MT"/>
                <a:cs typeface="Arial MT"/>
              </a:rPr>
              <a:t>1</a:t>
            </a:r>
            <a:endParaRPr sz="1100">
              <a:latin typeface="Arial MT"/>
              <a:cs typeface="Arial MT"/>
            </a:endParaRPr>
          </a:p>
        </p:txBody>
      </p:sp>
      <p:grpSp>
        <p:nvGrpSpPr>
          <p:cNvPr id="5" name="object 5"/>
          <p:cNvGrpSpPr/>
          <p:nvPr/>
        </p:nvGrpSpPr>
        <p:grpSpPr>
          <a:xfrm>
            <a:off x="409366" y="1864399"/>
            <a:ext cx="63500" cy="158750"/>
            <a:chOff x="409366" y="1864399"/>
            <a:chExt cx="63500" cy="158750"/>
          </a:xfrm>
        </p:grpSpPr>
        <p:sp>
          <p:nvSpPr>
            <p:cNvPr id="6" name="object 6"/>
            <p:cNvSpPr/>
            <p:nvPr/>
          </p:nvSpPr>
          <p:spPr>
            <a:xfrm>
              <a:off x="440816" y="1873806"/>
              <a:ext cx="0" cy="149225"/>
            </a:xfrm>
            <a:custGeom>
              <a:avLst/>
              <a:gdLst/>
              <a:ahLst/>
              <a:cxnLst/>
              <a:rect l="l" t="t" r="r" b="b"/>
              <a:pathLst>
                <a:path h="149225">
                  <a:moveTo>
                    <a:pt x="0" y="148996"/>
                  </a:moveTo>
                  <a:lnTo>
                    <a:pt x="0" y="0"/>
                  </a:lnTo>
                </a:path>
              </a:pathLst>
            </a:custGeom>
            <a:ln w="10799">
              <a:solidFill>
                <a:srgbClr val="000000"/>
              </a:solidFill>
            </a:ln>
          </p:spPr>
          <p:txBody>
            <a:bodyPr wrap="square" lIns="0" tIns="0" rIns="0" bIns="0" rtlCol="0"/>
            <a:lstStyle/>
            <a:p>
              <a:endParaRPr/>
            </a:p>
          </p:txBody>
        </p:sp>
        <p:sp>
          <p:nvSpPr>
            <p:cNvPr id="7" name="object 7"/>
            <p:cNvSpPr/>
            <p:nvPr/>
          </p:nvSpPr>
          <p:spPr>
            <a:xfrm>
              <a:off x="413686" y="1868719"/>
              <a:ext cx="54610" cy="26034"/>
            </a:xfrm>
            <a:custGeom>
              <a:avLst/>
              <a:gdLst/>
              <a:ahLst/>
              <a:cxnLst/>
              <a:rect l="l" t="t" r="r" b="b"/>
              <a:pathLst>
                <a:path w="54609" h="26035">
                  <a:moveTo>
                    <a:pt x="0" y="25435"/>
                  </a:moveTo>
                  <a:lnTo>
                    <a:pt x="8293" y="21460"/>
                  </a:lnTo>
                  <a:lnTo>
                    <a:pt x="16744" y="13989"/>
                  </a:lnTo>
                  <a:lnTo>
                    <a:pt x="23607" y="5881"/>
                  </a:lnTo>
                  <a:lnTo>
                    <a:pt x="27130" y="0"/>
                  </a:lnTo>
                  <a:lnTo>
                    <a:pt x="30654" y="5881"/>
                  </a:lnTo>
                  <a:lnTo>
                    <a:pt x="37516" y="13989"/>
                  </a:lnTo>
                  <a:lnTo>
                    <a:pt x="45968" y="21460"/>
                  </a:lnTo>
                  <a:lnTo>
                    <a:pt x="54261" y="25435"/>
                  </a:lnTo>
                </a:path>
              </a:pathLst>
            </a:custGeom>
            <a:ln w="8639">
              <a:solidFill>
                <a:srgbClr val="000000"/>
              </a:solidFill>
            </a:ln>
          </p:spPr>
          <p:txBody>
            <a:bodyPr wrap="square" lIns="0" tIns="0" rIns="0" bIns="0" rtlCol="0"/>
            <a:lstStyle/>
            <a:p>
              <a:endParaRPr/>
            </a:p>
          </p:txBody>
        </p:sp>
      </p:grpSp>
      <p:sp>
        <p:nvSpPr>
          <p:cNvPr id="8" name="object 8"/>
          <p:cNvSpPr txBox="1"/>
          <p:nvPr/>
        </p:nvSpPr>
        <p:spPr>
          <a:xfrm>
            <a:off x="417423" y="2026506"/>
            <a:ext cx="1121410" cy="177800"/>
          </a:xfrm>
          <a:prstGeom prst="rect">
            <a:avLst/>
          </a:prstGeom>
        </p:spPr>
        <p:txBody>
          <a:bodyPr vert="horz" wrap="square" lIns="0" tIns="12065" rIns="0" bIns="0" rtlCol="0">
            <a:spAutoFit/>
          </a:bodyPr>
          <a:lstStyle/>
          <a:p>
            <a:pPr marL="12700">
              <a:lnSpc>
                <a:spcPct val="100000"/>
              </a:lnSpc>
              <a:spcBef>
                <a:spcPts val="95"/>
              </a:spcBef>
            </a:pPr>
            <a:r>
              <a:rPr sz="1000" dirty="0">
                <a:latin typeface="Arial MT"/>
                <a:cs typeface="Arial MT"/>
              </a:rPr>
              <a:t>B’s</a:t>
            </a:r>
            <a:r>
              <a:rPr sz="1000" spc="-5" dirty="0">
                <a:latin typeface="Arial MT"/>
                <a:cs typeface="Arial MT"/>
              </a:rPr>
              <a:t> </a:t>
            </a:r>
            <a:r>
              <a:rPr sz="1000" spc="-20" dirty="0">
                <a:latin typeface="Arial MT"/>
                <a:cs typeface="Arial MT"/>
              </a:rPr>
              <a:t>favorite</a:t>
            </a:r>
            <a:r>
              <a:rPr sz="1000" spc="5" dirty="0">
                <a:latin typeface="Arial MT"/>
                <a:cs typeface="Arial MT"/>
              </a:rPr>
              <a:t> </a:t>
            </a:r>
            <a:r>
              <a:rPr sz="1000" spc="-30" dirty="0">
                <a:latin typeface="Arial MT"/>
                <a:cs typeface="Arial MT"/>
              </a:rPr>
              <a:t>outcome</a:t>
            </a:r>
            <a:endParaRPr sz="1000">
              <a:latin typeface="Arial MT"/>
              <a:cs typeface="Arial MT"/>
            </a:endParaRPr>
          </a:p>
        </p:txBody>
      </p:sp>
      <p:grpSp>
        <p:nvGrpSpPr>
          <p:cNvPr id="9" name="object 9"/>
          <p:cNvGrpSpPr/>
          <p:nvPr/>
        </p:nvGrpSpPr>
        <p:grpSpPr>
          <a:xfrm>
            <a:off x="3973429" y="1864399"/>
            <a:ext cx="63500" cy="158750"/>
            <a:chOff x="3973429" y="1864399"/>
            <a:chExt cx="63500" cy="158750"/>
          </a:xfrm>
        </p:grpSpPr>
        <p:sp>
          <p:nvSpPr>
            <p:cNvPr id="10" name="object 10"/>
            <p:cNvSpPr/>
            <p:nvPr/>
          </p:nvSpPr>
          <p:spPr>
            <a:xfrm>
              <a:off x="4004880" y="1873806"/>
              <a:ext cx="0" cy="149225"/>
            </a:xfrm>
            <a:custGeom>
              <a:avLst/>
              <a:gdLst/>
              <a:ahLst/>
              <a:cxnLst/>
              <a:rect l="l" t="t" r="r" b="b"/>
              <a:pathLst>
                <a:path h="149225">
                  <a:moveTo>
                    <a:pt x="0" y="148996"/>
                  </a:moveTo>
                  <a:lnTo>
                    <a:pt x="0" y="0"/>
                  </a:lnTo>
                </a:path>
              </a:pathLst>
            </a:custGeom>
            <a:ln w="10799">
              <a:solidFill>
                <a:srgbClr val="000000"/>
              </a:solidFill>
            </a:ln>
          </p:spPr>
          <p:txBody>
            <a:bodyPr wrap="square" lIns="0" tIns="0" rIns="0" bIns="0" rtlCol="0"/>
            <a:lstStyle/>
            <a:p>
              <a:endParaRPr/>
            </a:p>
          </p:txBody>
        </p:sp>
        <p:sp>
          <p:nvSpPr>
            <p:cNvPr id="11" name="object 11"/>
            <p:cNvSpPr/>
            <p:nvPr/>
          </p:nvSpPr>
          <p:spPr>
            <a:xfrm>
              <a:off x="3977749" y="1868719"/>
              <a:ext cx="54610" cy="26034"/>
            </a:xfrm>
            <a:custGeom>
              <a:avLst/>
              <a:gdLst/>
              <a:ahLst/>
              <a:cxnLst/>
              <a:rect l="l" t="t" r="r" b="b"/>
              <a:pathLst>
                <a:path w="54610" h="26035">
                  <a:moveTo>
                    <a:pt x="0" y="25435"/>
                  </a:moveTo>
                  <a:lnTo>
                    <a:pt x="8293" y="21460"/>
                  </a:lnTo>
                  <a:lnTo>
                    <a:pt x="16744" y="13989"/>
                  </a:lnTo>
                  <a:lnTo>
                    <a:pt x="23607" y="5881"/>
                  </a:lnTo>
                  <a:lnTo>
                    <a:pt x="27130" y="0"/>
                  </a:lnTo>
                  <a:lnTo>
                    <a:pt x="30654" y="5881"/>
                  </a:lnTo>
                  <a:lnTo>
                    <a:pt x="37516" y="13989"/>
                  </a:lnTo>
                  <a:lnTo>
                    <a:pt x="45968" y="21460"/>
                  </a:lnTo>
                  <a:lnTo>
                    <a:pt x="54261" y="25435"/>
                  </a:lnTo>
                </a:path>
              </a:pathLst>
            </a:custGeom>
            <a:ln w="8639">
              <a:solidFill>
                <a:srgbClr val="000000"/>
              </a:solidFill>
            </a:ln>
          </p:spPr>
          <p:txBody>
            <a:bodyPr wrap="square" lIns="0" tIns="0" rIns="0" bIns="0" rtlCol="0"/>
            <a:lstStyle/>
            <a:p>
              <a:endParaRPr/>
            </a:p>
          </p:txBody>
        </p:sp>
      </p:grpSp>
      <p:sp>
        <p:nvSpPr>
          <p:cNvPr id="12" name="object 12"/>
          <p:cNvSpPr txBox="1"/>
          <p:nvPr/>
        </p:nvSpPr>
        <p:spPr>
          <a:xfrm>
            <a:off x="2906966" y="2026506"/>
            <a:ext cx="1121410" cy="177800"/>
          </a:xfrm>
          <a:prstGeom prst="rect">
            <a:avLst/>
          </a:prstGeom>
        </p:spPr>
        <p:txBody>
          <a:bodyPr vert="horz" wrap="square" lIns="0" tIns="12065" rIns="0" bIns="0" rtlCol="0">
            <a:spAutoFit/>
          </a:bodyPr>
          <a:lstStyle/>
          <a:p>
            <a:pPr marL="12700">
              <a:lnSpc>
                <a:spcPct val="100000"/>
              </a:lnSpc>
              <a:spcBef>
                <a:spcPts val="95"/>
              </a:spcBef>
            </a:pPr>
            <a:r>
              <a:rPr sz="1000" dirty="0">
                <a:latin typeface="Arial MT"/>
                <a:cs typeface="Arial MT"/>
              </a:rPr>
              <a:t>A’s</a:t>
            </a:r>
            <a:r>
              <a:rPr sz="1000" spc="-10" dirty="0">
                <a:latin typeface="Arial MT"/>
                <a:cs typeface="Arial MT"/>
              </a:rPr>
              <a:t> </a:t>
            </a:r>
            <a:r>
              <a:rPr sz="1000" spc="-20" dirty="0">
                <a:latin typeface="Arial MT"/>
                <a:cs typeface="Arial MT"/>
              </a:rPr>
              <a:t>favorite</a:t>
            </a:r>
            <a:r>
              <a:rPr sz="1000" spc="-5" dirty="0">
                <a:latin typeface="Arial MT"/>
                <a:cs typeface="Arial MT"/>
              </a:rPr>
              <a:t> </a:t>
            </a:r>
            <a:r>
              <a:rPr sz="1000" spc="-30" dirty="0">
                <a:latin typeface="Arial MT"/>
                <a:cs typeface="Arial MT"/>
              </a:rPr>
              <a:t>outcome</a:t>
            </a:r>
            <a:endParaRPr sz="1000">
              <a:latin typeface="Arial MT"/>
              <a:cs typeface="Arial MT"/>
            </a:endParaRPr>
          </a:p>
        </p:txBody>
      </p:sp>
      <p:sp>
        <p:nvSpPr>
          <p:cNvPr id="13" name="object 13"/>
          <p:cNvSpPr/>
          <p:nvPr/>
        </p:nvSpPr>
        <p:spPr>
          <a:xfrm>
            <a:off x="2222848" y="1577295"/>
            <a:ext cx="0" cy="99060"/>
          </a:xfrm>
          <a:custGeom>
            <a:avLst/>
            <a:gdLst/>
            <a:ahLst/>
            <a:cxnLst/>
            <a:rect l="l" t="t" r="r" b="b"/>
            <a:pathLst>
              <a:path h="99060">
                <a:moveTo>
                  <a:pt x="0" y="99001"/>
                </a:moveTo>
                <a:lnTo>
                  <a:pt x="0" y="0"/>
                </a:lnTo>
              </a:path>
            </a:pathLst>
          </a:custGeom>
          <a:ln w="10799">
            <a:solidFill>
              <a:srgbClr val="000000"/>
            </a:solidFill>
          </a:ln>
        </p:spPr>
        <p:txBody>
          <a:bodyPr wrap="square" lIns="0" tIns="0" rIns="0" bIns="0" rtlCol="0"/>
          <a:lstStyle/>
          <a:p>
            <a:endParaRPr/>
          </a:p>
        </p:txBody>
      </p:sp>
      <p:sp>
        <p:nvSpPr>
          <p:cNvPr id="14" name="object 14"/>
          <p:cNvSpPr txBox="1"/>
          <p:nvPr/>
        </p:nvSpPr>
        <p:spPr>
          <a:xfrm>
            <a:off x="2171636" y="1635339"/>
            <a:ext cx="97155" cy="191770"/>
          </a:xfrm>
          <a:prstGeom prst="rect">
            <a:avLst/>
          </a:prstGeom>
        </p:spPr>
        <p:txBody>
          <a:bodyPr vert="horz" wrap="square" lIns="0" tIns="11430" rIns="0" bIns="0" rtlCol="0">
            <a:spAutoFit/>
          </a:bodyPr>
          <a:lstStyle/>
          <a:p>
            <a:pPr marL="12700">
              <a:lnSpc>
                <a:spcPct val="100000"/>
              </a:lnSpc>
              <a:spcBef>
                <a:spcPts val="90"/>
              </a:spcBef>
            </a:pPr>
            <a:r>
              <a:rPr sz="1100" i="1" spc="-50" dirty="0">
                <a:latin typeface="Arial"/>
                <a:cs typeface="Arial"/>
              </a:rPr>
              <a:t>p</a:t>
            </a:r>
            <a:endParaRPr sz="1100">
              <a:latin typeface="Arial"/>
              <a:cs typeface="Arial"/>
            </a:endParaRPr>
          </a:p>
        </p:txBody>
      </p:sp>
      <p:grpSp>
        <p:nvGrpSpPr>
          <p:cNvPr id="15" name="object 15"/>
          <p:cNvGrpSpPr/>
          <p:nvPr/>
        </p:nvGrpSpPr>
        <p:grpSpPr>
          <a:xfrm>
            <a:off x="413920" y="1391308"/>
            <a:ext cx="3618229" cy="262890"/>
            <a:chOff x="413920" y="1391308"/>
            <a:chExt cx="3618229" cy="262890"/>
          </a:xfrm>
        </p:grpSpPr>
        <p:sp>
          <p:nvSpPr>
            <p:cNvPr id="16" name="object 16"/>
            <p:cNvSpPr/>
            <p:nvPr/>
          </p:nvSpPr>
          <p:spPr>
            <a:xfrm>
              <a:off x="416460" y="1602439"/>
              <a:ext cx="48895" cy="48895"/>
            </a:xfrm>
            <a:custGeom>
              <a:avLst/>
              <a:gdLst/>
              <a:ahLst/>
              <a:cxnLst/>
              <a:rect l="l" t="t" r="r" b="b"/>
              <a:pathLst>
                <a:path w="48895" h="48894">
                  <a:moveTo>
                    <a:pt x="24356" y="0"/>
                  </a:move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8" y="33837"/>
                  </a:lnTo>
                  <a:lnTo>
                    <a:pt x="48712" y="24356"/>
                  </a:lnTo>
                  <a:lnTo>
                    <a:pt x="46798" y="14875"/>
                  </a:lnTo>
                  <a:lnTo>
                    <a:pt x="41579" y="7133"/>
                  </a:lnTo>
                  <a:lnTo>
                    <a:pt x="33837" y="1914"/>
                  </a:lnTo>
                  <a:lnTo>
                    <a:pt x="24356" y="0"/>
                  </a:lnTo>
                  <a:close/>
                </a:path>
              </a:pathLst>
            </a:custGeom>
            <a:solidFill>
              <a:srgbClr val="000000"/>
            </a:solidFill>
          </p:spPr>
          <p:txBody>
            <a:bodyPr wrap="square" lIns="0" tIns="0" rIns="0" bIns="0" rtlCol="0"/>
            <a:lstStyle/>
            <a:p>
              <a:endParaRPr/>
            </a:p>
          </p:txBody>
        </p:sp>
        <p:sp>
          <p:nvSpPr>
            <p:cNvPr id="17" name="object 17"/>
            <p:cNvSpPr/>
            <p:nvPr/>
          </p:nvSpPr>
          <p:spPr>
            <a:xfrm>
              <a:off x="416460" y="1602439"/>
              <a:ext cx="48895" cy="48895"/>
            </a:xfrm>
            <a:custGeom>
              <a:avLst/>
              <a:gdLst/>
              <a:ahLst/>
              <a:cxnLst/>
              <a:rect l="l" t="t" r="r" b="b"/>
              <a:pathLst>
                <a:path w="48895" h="48894">
                  <a:moveTo>
                    <a:pt x="48712" y="24356"/>
                  </a:moveTo>
                  <a:lnTo>
                    <a:pt x="46798" y="14875"/>
                  </a:lnTo>
                  <a:lnTo>
                    <a:pt x="41579" y="7133"/>
                  </a:lnTo>
                  <a:lnTo>
                    <a:pt x="33837" y="1914"/>
                  </a:lnTo>
                  <a:lnTo>
                    <a:pt x="24356" y="0"/>
                  </a:ln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8" y="33837"/>
                  </a:lnTo>
                  <a:lnTo>
                    <a:pt x="48712" y="24356"/>
                  </a:lnTo>
                  <a:close/>
                </a:path>
              </a:pathLst>
            </a:custGeom>
            <a:ln w="5060">
              <a:solidFill>
                <a:srgbClr val="000000"/>
              </a:solidFill>
            </a:ln>
          </p:spPr>
          <p:txBody>
            <a:bodyPr wrap="square" lIns="0" tIns="0" rIns="0" bIns="0" rtlCol="0"/>
            <a:lstStyle/>
            <a:p>
              <a:endParaRPr/>
            </a:p>
          </p:txBody>
        </p:sp>
        <p:sp>
          <p:nvSpPr>
            <p:cNvPr id="18" name="object 18"/>
            <p:cNvSpPr/>
            <p:nvPr/>
          </p:nvSpPr>
          <p:spPr>
            <a:xfrm>
              <a:off x="3980524" y="1602439"/>
              <a:ext cx="48895" cy="48895"/>
            </a:xfrm>
            <a:custGeom>
              <a:avLst/>
              <a:gdLst/>
              <a:ahLst/>
              <a:cxnLst/>
              <a:rect l="l" t="t" r="r" b="b"/>
              <a:pathLst>
                <a:path w="48895" h="48894">
                  <a:moveTo>
                    <a:pt x="24356" y="0"/>
                  </a:move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9" y="33837"/>
                  </a:lnTo>
                  <a:lnTo>
                    <a:pt x="48713" y="24356"/>
                  </a:lnTo>
                  <a:lnTo>
                    <a:pt x="46799" y="14875"/>
                  </a:lnTo>
                  <a:lnTo>
                    <a:pt x="41579" y="7133"/>
                  </a:lnTo>
                  <a:lnTo>
                    <a:pt x="33837" y="1914"/>
                  </a:lnTo>
                  <a:lnTo>
                    <a:pt x="24356" y="0"/>
                  </a:lnTo>
                  <a:close/>
                </a:path>
              </a:pathLst>
            </a:custGeom>
            <a:solidFill>
              <a:srgbClr val="000000"/>
            </a:solidFill>
          </p:spPr>
          <p:txBody>
            <a:bodyPr wrap="square" lIns="0" tIns="0" rIns="0" bIns="0" rtlCol="0"/>
            <a:lstStyle/>
            <a:p>
              <a:endParaRPr/>
            </a:p>
          </p:txBody>
        </p:sp>
        <p:sp>
          <p:nvSpPr>
            <p:cNvPr id="19" name="object 19"/>
            <p:cNvSpPr/>
            <p:nvPr/>
          </p:nvSpPr>
          <p:spPr>
            <a:xfrm>
              <a:off x="3980524" y="1602439"/>
              <a:ext cx="48895" cy="48895"/>
            </a:xfrm>
            <a:custGeom>
              <a:avLst/>
              <a:gdLst/>
              <a:ahLst/>
              <a:cxnLst/>
              <a:rect l="l" t="t" r="r" b="b"/>
              <a:pathLst>
                <a:path w="48895" h="48894">
                  <a:moveTo>
                    <a:pt x="48713" y="24356"/>
                  </a:moveTo>
                  <a:lnTo>
                    <a:pt x="46799" y="14875"/>
                  </a:lnTo>
                  <a:lnTo>
                    <a:pt x="41579" y="7133"/>
                  </a:lnTo>
                  <a:lnTo>
                    <a:pt x="33837" y="1914"/>
                  </a:lnTo>
                  <a:lnTo>
                    <a:pt x="24356" y="0"/>
                  </a:ln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9" y="33837"/>
                  </a:lnTo>
                  <a:lnTo>
                    <a:pt x="48713" y="24356"/>
                  </a:lnTo>
                  <a:close/>
                </a:path>
              </a:pathLst>
            </a:custGeom>
            <a:ln w="5060">
              <a:solidFill>
                <a:srgbClr val="000000"/>
              </a:solidFill>
            </a:ln>
          </p:spPr>
          <p:txBody>
            <a:bodyPr wrap="square" lIns="0" tIns="0" rIns="0" bIns="0" rtlCol="0"/>
            <a:lstStyle/>
            <a:p>
              <a:endParaRPr/>
            </a:p>
          </p:txBody>
        </p:sp>
        <p:sp>
          <p:nvSpPr>
            <p:cNvPr id="20" name="object 20"/>
            <p:cNvSpPr/>
            <p:nvPr/>
          </p:nvSpPr>
          <p:spPr>
            <a:xfrm>
              <a:off x="452474" y="1428792"/>
              <a:ext cx="2364740" cy="0"/>
            </a:xfrm>
            <a:custGeom>
              <a:avLst/>
              <a:gdLst/>
              <a:ahLst/>
              <a:cxnLst/>
              <a:rect l="l" t="t" r="r" b="b"/>
              <a:pathLst>
                <a:path w="2364740">
                  <a:moveTo>
                    <a:pt x="2364385" y="0"/>
                  </a:moveTo>
                  <a:lnTo>
                    <a:pt x="0" y="0"/>
                  </a:lnTo>
                </a:path>
              </a:pathLst>
            </a:custGeom>
            <a:ln w="14399">
              <a:solidFill>
                <a:srgbClr val="7F7F7F"/>
              </a:solidFill>
            </a:ln>
          </p:spPr>
          <p:txBody>
            <a:bodyPr wrap="square" lIns="0" tIns="0" rIns="0" bIns="0" rtlCol="0"/>
            <a:lstStyle/>
            <a:p>
              <a:endParaRPr/>
            </a:p>
          </p:txBody>
        </p:sp>
        <p:sp>
          <p:nvSpPr>
            <p:cNvPr id="21" name="object 21"/>
            <p:cNvSpPr/>
            <p:nvPr/>
          </p:nvSpPr>
          <p:spPr>
            <a:xfrm>
              <a:off x="446577" y="1397341"/>
              <a:ext cx="29845" cy="63500"/>
            </a:xfrm>
            <a:custGeom>
              <a:avLst/>
              <a:gdLst/>
              <a:ahLst/>
              <a:cxnLst/>
              <a:rect l="l" t="t" r="r" b="b"/>
              <a:pathLst>
                <a:path w="29845" h="63500">
                  <a:moveTo>
                    <a:pt x="29485" y="62902"/>
                  </a:moveTo>
                  <a:lnTo>
                    <a:pt x="24878" y="53288"/>
                  </a:lnTo>
                  <a:lnTo>
                    <a:pt x="16216" y="43490"/>
                  </a:lnTo>
                  <a:lnTo>
                    <a:pt x="6818" y="35535"/>
                  </a:lnTo>
                  <a:lnTo>
                    <a:pt x="0" y="31451"/>
                  </a:lnTo>
                  <a:lnTo>
                    <a:pt x="6818" y="27366"/>
                  </a:lnTo>
                  <a:lnTo>
                    <a:pt x="16216" y="19411"/>
                  </a:lnTo>
                  <a:lnTo>
                    <a:pt x="24878" y="9613"/>
                  </a:lnTo>
                  <a:lnTo>
                    <a:pt x="29485" y="0"/>
                  </a:lnTo>
                </a:path>
              </a:pathLst>
            </a:custGeom>
            <a:ln w="11519">
              <a:solidFill>
                <a:srgbClr val="7F7F7F"/>
              </a:solidFill>
            </a:ln>
          </p:spPr>
          <p:txBody>
            <a:bodyPr wrap="square" lIns="0" tIns="0" rIns="0" bIns="0" rtlCol="0"/>
            <a:lstStyle/>
            <a:p>
              <a:endParaRPr/>
            </a:p>
          </p:txBody>
        </p:sp>
      </p:grpSp>
      <p:sp>
        <p:nvSpPr>
          <p:cNvPr id="22" name="object 22"/>
          <p:cNvSpPr txBox="1"/>
          <p:nvPr/>
        </p:nvSpPr>
        <p:spPr>
          <a:xfrm>
            <a:off x="577075" y="1216258"/>
            <a:ext cx="1707514" cy="177800"/>
          </a:xfrm>
          <a:prstGeom prst="rect">
            <a:avLst/>
          </a:prstGeom>
        </p:spPr>
        <p:txBody>
          <a:bodyPr vert="horz" wrap="square" lIns="0" tIns="12065" rIns="0" bIns="0" rtlCol="0">
            <a:spAutoFit/>
          </a:bodyPr>
          <a:lstStyle/>
          <a:p>
            <a:pPr marL="12700">
              <a:lnSpc>
                <a:spcPct val="100000"/>
              </a:lnSpc>
              <a:spcBef>
                <a:spcPts val="95"/>
              </a:spcBef>
            </a:pPr>
            <a:r>
              <a:rPr sz="1000" spc="-45" dirty="0">
                <a:solidFill>
                  <a:srgbClr val="7F7F7F"/>
                </a:solidFill>
                <a:latin typeface="Arial MT"/>
                <a:cs typeface="Arial MT"/>
              </a:rPr>
              <a:t>Outcomes</a:t>
            </a:r>
            <a:r>
              <a:rPr sz="1000" spc="40" dirty="0">
                <a:solidFill>
                  <a:srgbClr val="7F7F7F"/>
                </a:solidFill>
                <a:latin typeface="Arial MT"/>
                <a:cs typeface="Arial MT"/>
              </a:rPr>
              <a:t> </a:t>
            </a:r>
            <a:r>
              <a:rPr sz="1000" dirty="0">
                <a:solidFill>
                  <a:srgbClr val="7F7F7F"/>
                </a:solidFill>
                <a:latin typeface="Arial MT"/>
                <a:cs typeface="Arial MT"/>
              </a:rPr>
              <a:t>that</a:t>
            </a:r>
            <a:r>
              <a:rPr sz="1000" spc="50" dirty="0">
                <a:solidFill>
                  <a:srgbClr val="7F7F7F"/>
                </a:solidFill>
                <a:latin typeface="Arial MT"/>
                <a:cs typeface="Arial MT"/>
              </a:rPr>
              <a:t> </a:t>
            </a:r>
            <a:r>
              <a:rPr sz="1000" dirty="0">
                <a:solidFill>
                  <a:srgbClr val="7F7F7F"/>
                </a:solidFill>
                <a:latin typeface="Arial MT"/>
                <a:cs typeface="Arial MT"/>
              </a:rPr>
              <a:t>B</a:t>
            </a:r>
            <a:r>
              <a:rPr sz="1000" spc="40" dirty="0">
                <a:solidFill>
                  <a:srgbClr val="7F7F7F"/>
                </a:solidFill>
                <a:latin typeface="Arial MT"/>
                <a:cs typeface="Arial MT"/>
              </a:rPr>
              <a:t> </a:t>
            </a:r>
            <a:r>
              <a:rPr sz="1000" spc="-45" dirty="0">
                <a:solidFill>
                  <a:srgbClr val="7F7F7F"/>
                </a:solidFill>
                <a:latin typeface="Arial MT"/>
                <a:cs typeface="Arial MT"/>
              </a:rPr>
              <a:t>prefers</a:t>
            </a:r>
            <a:r>
              <a:rPr sz="1000" spc="50" dirty="0">
                <a:solidFill>
                  <a:srgbClr val="7F7F7F"/>
                </a:solidFill>
                <a:latin typeface="Arial MT"/>
                <a:cs typeface="Arial MT"/>
              </a:rPr>
              <a:t> </a:t>
            </a:r>
            <a:r>
              <a:rPr sz="1000" dirty="0">
                <a:solidFill>
                  <a:srgbClr val="7F7F7F"/>
                </a:solidFill>
                <a:latin typeface="Arial MT"/>
                <a:cs typeface="Arial MT"/>
              </a:rPr>
              <a:t>to</a:t>
            </a:r>
            <a:r>
              <a:rPr sz="1000" spc="45" dirty="0">
                <a:solidFill>
                  <a:srgbClr val="7F7F7F"/>
                </a:solidFill>
                <a:latin typeface="Arial MT"/>
                <a:cs typeface="Arial MT"/>
              </a:rPr>
              <a:t> </a:t>
            </a:r>
            <a:r>
              <a:rPr sz="1000" spc="-25" dirty="0">
                <a:solidFill>
                  <a:srgbClr val="7F7F7F"/>
                </a:solidFill>
                <a:latin typeface="Arial MT"/>
                <a:cs typeface="Arial MT"/>
              </a:rPr>
              <a:t>war</a:t>
            </a:r>
            <a:endParaRPr sz="1000">
              <a:latin typeface="Arial MT"/>
              <a:cs typeface="Arial MT"/>
            </a:endParaRPr>
          </a:p>
        </p:txBody>
      </p:sp>
      <p:sp>
        <p:nvSpPr>
          <p:cNvPr id="23" name="object 23"/>
          <p:cNvSpPr/>
          <p:nvPr/>
        </p:nvSpPr>
        <p:spPr>
          <a:xfrm>
            <a:off x="2816859" y="1577295"/>
            <a:ext cx="0" cy="99060"/>
          </a:xfrm>
          <a:custGeom>
            <a:avLst/>
            <a:gdLst/>
            <a:ahLst/>
            <a:cxnLst/>
            <a:rect l="l" t="t" r="r" b="b"/>
            <a:pathLst>
              <a:path h="99060">
                <a:moveTo>
                  <a:pt x="0" y="99001"/>
                </a:moveTo>
                <a:lnTo>
                  <a:pt x="0" y="0"/>
                </a:lnTo>
              </a:path>
            </a:pathLst>
          </a:custGeom>
          <a:ln w="10799">
            <a:solidFill>
              <a:srgbClr val="000000"/>
            </a:solidFill>
          </a:ln>
        </p:spPr>
        <p:txBody>
          <a:bodyPr wrap="square" lIns="0" tIns="0" rIns="0" bIns="0" rtlCol="0"/>
          <a:lstStyle/>
          <a:p>
            <a:endParaRPr/>
          </a:p>
        </p:txBody>
      </p:sp>
      <p:sp>
        <p:nvSpPr>
          <p:cNvPr id="24" name="object 24"/>
          <p:cNvSpPr txBox="1"/>
          <p:nvPr/>
        </p:nvSpPr>
        <p:spPr>
          <a:xfrm>
            <a:off x="2677896" y="1654580"/>
            <a:ext cx="266700" cy="191770"/>
          </a:xfrm>
          <a:prstGeom prst="rect">
            <a:avLst/>
          </a:prstGeom>
        </p:spPr>
        <p:txBody>
          <a:bodyPr vert="horz" wrap="square" lIns="0" tIns="11430" rIns="0" bIns="0" rtlCol="0">
            <a:spAutoFit/>
          </a:bodyPr>
          <a:lstStyle/>
          <a:p>
            <a:pPr marL="12700">
              <a:lnSpc>
                <a:spcPct val="100000"/>
              </a:lnSpc>
              <a:spcBef>
                <a:spcPts val="90"/>
              </a:spcBef>
            </a:pPr>
            <a:r>
              <a:rPr sz="1100" i="1" spc="-25" dirty="0">
                <a:latin typeface="Arial"/>
                <a:cs typeface="Arial"/>
              </a:rPr>
              <a:t>p+c</a:t>
            </a:r>
            <a:endParaRPr sz="1100">
              <a:latin typeface="Arial"/>
              <a:cs typeface="Arial"/>
            </a:endParaRPr>
          </a:p>
        </p:txBody>
      </p:sp>
      <p:grpSp>
        <p:nvGrpSpPr>
          <p:cNvPr id="25" name="object 25"/>
          <p:cNvGrpSpPr/>
          <p:nvPr/>
        </p:nvGrpSpPr>
        <p:grpSpPr>
          <a:xfrm>
            <a:off x="2800411" y="834781"/>
            <a:ext cx="33020" cy="792480"/>
            <a:chOff x="2800411" y="834781"/>
            <a:chExt cx="33020" cy="792480"/>
          </a:xfrm>
        </p:grpSpPr>
        <p:sp>
          <p:nvSpPr>
            <p:cNvPr id="26" name="object 26"/>
            <p:cNvSpPr/>
            <p:nvPr/>
          </p:nvSpPr>
          <p:spPr>
            <a:xfrm>
              <a:off x="2816859" y="834781"/>
              <a:ext cx="0" cy="792480"/>
            </a:xfrm>
            <a:custGeom>
              <a:avLst/>
              <a:gdLst/>
              <a:ahLst/>
              <a:cxnLst/>
              <a:rect l="l" t="t" r="r" b="b"/>
              <a:pathLst>
                <a:path h="792480">
                  <a:moveTo>
                    <a:pt x="0" y="792014"/>
                  </a:moveTo>
                  <a:lnTo>
                    <a:pt x="0" y="0"/>
                  </a:lnTo>
                </a:path>
              </a:pathLst>
            </a:custGeom>
            <a:ln w="10799">
              <a:solidFill>
                <a:srgbClr val="7F7F7F"/>
              </a:solidFill>
              <a:prstDash val="dot"/>
            </a:ln>
          </p:spPr>
          <p:txBody>
            <a:bodyPr wrap="square" lIns="0" tIns="0" rIns="0" bIns="0" rtlCol="0"/>
            <a:lstStyle/>
            <a:p>
              <a:endParaRPr/>
            </a:p>
          </p:txBody>
        </p:sp>
        <p:sp>
          <p:nvSpPr>
            <p:cNvPr id="27" name="object 27"/>
            <p:cNvSpPr/>
            <p:nvPr/>
          </p:nvSpPr>
          <p:spPr>
            <a:xfrm>
              <a:off x="2802941" y="1414874"/>
              <a:ext cx="27940" cy="27940"/>
            </a:xfrm>
            <a:custGeom>
              <a:avLst/>
              <a:gdLst/>
              <a:ahLst/>
              <a:cxnLst/>
              <a:rect l="l" t="t" r="r" b="b"/>
              <a:pathLst>
                <a:path w="27939" h="27940">
                  <a:moveTo>
                    <a:pt x="21604" y="0"/>
                  </a:moveTo>
                  <a:lnTo>
                    <a:pt x="6231" y="0"/>
                  </a:lnTo>
                  <a:lnTo>
                    <a:pt x="0" y="6231"/>
                  </a:lnTo>
                  <a:lnTo>
                    <a:pt x="0" y="21604"/>
                  </a:lnTo>
                  <a:lnTo>
                    <a:pt x="6231" y="27836"/>
                  </a:lnTo>
                  <a:lnTo>
                    <a:pt x="21604" y="27836"/>
                  </a:lnTo>
                  <a:lnTo>
                    <a:pt x="27836" y="21604"/>
                  </a:lnTo>
                  <a:lnTo>
                    <a:pt x="27836" y="6231"/>
                  </a:lnTo>
                  <a:lnTo>
                    <a:pt x="21604" y="0"/>
                  </a:lnTo>
                  <a:close/>
                </a:path>
              </a:pathLst>
            </a:custGeom>
            <a:solidFill>
              <a:srgbClr val="7F7F7F"/>
            </a:solidFill>
          </p:spPr>
          <p:txBody>
            <a:bodyPr wrap="square" lIns="0" tIns="0" rIns="0" bIns="0" rtlCol="0"/>
            <a:lstStyle/>
            <a:p>
              <a:endParaRPr/>
            </a:p>
          </p:txBody>
        </p:sp>
        <p:sp>
          <p:nvSpPr>
            <p:cNvPr id="28" name="object 28"/>
            <p:cNvSpPr/>
            <p:nvPr/>
          </p:nvSpPr>
          <p:spPr>
            <a:xfrm>
              <a:off x="2802941" y="1414874"/>
              <a:ext cx="27940" cy="27940"/>
            </a:xfrm>
            <a:custGeom>
              <a:avLst/>
              <a:gdLst/>
              <a:ahLst/>
              <a:cxnLst/>
              <a:rect l="l" t="t" r="r" b="b"/>
              <a:pathLst>
                <a:path w="27939" h="27940">
                  <a:moveTo>
                    <a:pt x="27836" y="13917"/>
                  </a:moveTo>
                  <a:lnTo>
                    <a:pt x="27836" y="6231"/>
                  </a:lnTo>
                  <a:lnTo>
                    <a:pt x="21604" y="0"/>
                  </a:lnTo>
                  <a:lnTo>
                    <a:pt x="13918" y="0"/>
                  </a:lnTo>
                  <a:lnTo>
                    <a:pt x="6231" y="0"/>
                  </a:lnTo>
                  <a:lnTo>
                    <a:pt x="0" y="6231"/>
                  </a:lnTo>
                  <a:lnTo>
                    <a:pt x="0" y="13917"/>
                  </a:lnTo>
                  <a:lnTo>
                    <a:pt x="0" y="21604"/>
                  </a:lnTo>
                  <a:lnTo>
                    <a:pt x="6231" y="27836"/>
                  </a:lnTo>
                  <a:lnTo>
                    <a:pt x="13918" y="27836"/>
                  </a:lnTo>
                  <a:lnTo>
                    <a:pt x="21604" y="27836"/>
                  </a:lnTo>
                  <a:lnTo>
                    <a:pt x="27836" y="21604"/>
                  </a:lnTo>
                  <a:lnTo>
                    <a:pt x="27836" y="13917"/>
                  </a:lnTo>
                  <a:close/>
                </a:path>
              </a:pathLst>
            </a:custGeom>
            <a:ln w="5060">
              <a:solidFill>
                <a:srgbClr val="7F7F7F"/>
              </a:solidFill>
            </a:ln>
          </p:spPr>
          <p:txBody>
            <a:bodyPr wrap="square" lIns="0" tIns="0" rIns="0" bIns="0" rtlCol="0"/>
            <a:lstStyle/>
            <a:p>
              <a:endParaRPr/>
            </a:p>
          </p:txBody>
        </p:sp>
      </p:grpSp>
    </p:spTree>
  </p:cSld>
  <p:clrMapOvr>
    <a:masterClrMapping/>
  </p:clrMapOvr>
  <p:transition>
    <p:cut/>
  </p:transition>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25272" y="1602767"/>
            <a:ext cx="3564254" cy="0"/>
          </a:xfrm>
          <a:custGeom>
            <a:avLst/>
            <a:gdLst/>
            <a:ahLst/>
            <a:cxnLst/>
            <a:rect l="l" t="t" r="r" b="b"/>
            <a:pathLst>
              <a:path w="3564254">
                <a:moveTo>
                  <a:pt x="0" y="0"/>
                </a:moveTo>
                <a:lnTo>
                  <a:pt x="3564063" y="0"/>
                </a:lnTo>
              </a:path>
            </a:pathLst>
          </a:custGeom>
          <a:ln w="17999">
            <a:solidFill>
              <a:srgbClr val="000000"/>
            </a:solidFill>
          </a:ln>
        </p:spPr>
        <p:txBody>
          <a:bodyPr wrap="square" lIns="0" tIns="0" rIns="0" bIns="0" rtlCol="0"/>
          <a:lstStyle/>
          <a:p>
            <a:endParaRPr/>
          </a:p>
        </p:txBody>
      </p:sp>
      <p:sp>
        <p:nvSpPr>
          <p:cNvPr id="3" name="object 3"/>
          <p:cNvSpPr txBox="1"/>
          <p:nvPr/>
        </p:nvSpPr>
        <p:spPr>
          <a:xfrm>
            <a:off x="477939" y="1640559"/>
            <a:ext cx="95250" cy="191770"/>
          </a:xfrm>
          <a:prstGeom prst="rect">
            <a:avLst/>
          </a:prstGeom>
        </p:spPr>
        <p:txBody>
          <a:bodyPr vert="horz" wrap="square" lIns="0" tIns="11430" rIns="0" bIns="0" rtlCol="0">
            <a:spAutoFit/>
          </a:bodyPr>
          <a:lstStyle/>
          <a:p>
            <a:pPr marL="12700">
              <a:lnSpc>
                <a:spcPct val="100000"/>
              </a:lnSpc>
              <a:spcBef>
                <a:spcPts val="90"/>
              </a:spcBef>
            </a:pPr>
            <a:r>
              <a:rPr sz="1100" spc="-50" dirty="0">
                <a:latin typeface="Arial MT"/>
                <a:cs typeface="Arial MT"/>
              </a:rPr>
              <a:t>0</a:t>
            </a:r>
            <a:endParaRPr sz="1100">
              <a:latin typeface="Arial MT"/>
              <a:cs typeface="Arial MT"/>
            </a:endParaRPr>
          </a:p>
        </p:txBody>
      </p:sp>
      <p:sp>
        <p:nvSpPr>
          <p:cNvPr id="4" name="object 4"/>
          <p:cNvSpPr txBox="1"/>
          <p:nvPr/>
        </p:nvSpPr>
        <p:spPr>
          <a:xfrm>
            <a:off x="4041952" y="1499627"/>
            <a:ext cx="240665" cy="332740"/>
          </a:xfrm>
          <a:prstGeom prst="rect">
            <a:avLst/>
          </a:prstGeom>
        </p:spPr>
        <p:txBody>
          <a:bodyPr vert="horz" wrap="square" lIns="0" tIns="11430" rIns="0" bIns="0" rtlCol="0">
            <a:spAutoFit/>
          </a:bodyPr>
          <a:lstStyle/>
          <a:p>
            <a:pPr marL="135255">
              <a:lnSpc>
                <a:spcPts val="1215"/>
              </a:lnSpc>
              <a:spcBef>
                <a:spcPts val="90"/>
              </a:spcBef>
            </a:pPr>
            <a:r>
              <a:rPr sz="1100" i="1" spc="-50" dirty="0">
                <a:latin typeface="Arial"/>
                <a:cs typeface="Arial"/>
              </a:rPr>
              <a:t>X</a:t>
            </a:r>
            <a:endParaRPr sz="1100">
              <a:latin typeface="Arial"/>
              <a:cs typeface="Arial"/>
            </a:endParaRPr>
          </a:p>
          <a:p>
            <a:pPr marL="12700">
              <a:lnSpc>
                <a:spcPts val="1215"/>
              </a:lnSpc>
            </a:pPr>
            <a:r>
              <a:rPr sz="1100" spc="-50" dirty="0">
                <a:latin typeface="Arial MT"/>
                <a:cs typeface="Arial MT"/>
              </a:rPr>
              <a:t>1</a:t>
            </a:r>
            <a:endParaRPr sz="1100">
              <a:latin typeface="Arial MT"/>
              <a:cs typeface="Arial MT"/>
            </a:endParaRPr>
          </a:p>
        </p:txBody>
      </p:sp>
      <p:grpSp>
        <p:nvGrpSpPr>
          <p:cNvPr id="5" name="object 5"/>
          <p:cNvGrpSpPr/>
          <p:nvPr/>
        </p:nvGrpSpPr>
        <p:grpSpPr>
          <a:xfrm>
            <a:off x="493821" y="1840371"/>
            <a:ext cx="63500" cy="158750"/>
            <a:chOff x="493821" y="1840371"/>
            <a:chExt cx="63500" cy="158750"/>
          </a:xfrm>
        </p:grpSpPr>
        <p:sp>
          <p:nvSpPr>
            <p:cNvPr id="6" name="object 6"/>
            <p:cNvSpPr/>
            <p:nvPr/>
          </p:nvSpPr>
          <p:spPr>
            <a:xfrm>
              <a:off x="525272" y="1849778"/>
              <a:ext cx="0" cy="149225"/>
            </a:xfrm>
            <a:custGeom>
              <a:avLst/>
              <a:gdLst/>
              <a:ahLst/>
              <a:cxnLst/>
              <a:rect l="l" t="t" r="r" b="b"/>
              <a:pathLst>
                <a:path h="149225">
                  <a:moveTo>
                    <a:pt x="0" y="148996"/>
                  </a:moveTo>
                  <a:lnTo>
                    <a:pt x="0" y="0"/>
                  </a:lnTo>
                </a:path>
              </a:pathLst>
            </a:custGeom>
            <a:ln w="10799">
              <a:solidFill>
                <a:srgbClr val="000000"/>
              </a:solidFill>
            </a:ln>
          </p:spPr>
          <p:txBody>
            <a:bodyPr wrap="square" lIns="0" tIns="0" rIns="0" bIns="0" rtlCol="0"/>
            <a:lstStyle/>
            <a:p>
              <a:endParaRPr/>
            </a:p>
          </p:txBody>
        </p:sp>
        <p:sp>
          <p:nvSpPr>
            <p:cNvPr id="7" name="object 7"/>
            <p:cNvSpPr/>
            <p:nvPr/>
          </p:nvSpPr>
          <p:spPr>
            <a:xfrm>
              <a:off x="498141" y="1844691"/>
              <a:ext cx="54610" cy="26034"/>
            </a:xfrm>
            <a:custGeom>
              <a:avLst/>
              <a:gdLst/>
              <a:ahLst/>
              <a:cxnLst/>
              <a:rect l="l" t="t" r="r" b="b"/>
              <a:pathLst>
                <a:path w="54609" h="26035">
                  <a:moveTo>
                    <a:pt x="0" y="25435"/>
                  </a:moveTo>
                  <a:lnTo>
                    <a:pt x="8293" y="21460"/>
                  </a:lnTo>
                  <a:lnTo>
                    <a:pt x="16744" y="13989"/>
                  </a:lnTo>
                  <a:lnTo>
                    <a:pt x="23607" y="5881"/>
                  </a:lnTo>
                  <a:lnTo>
                    <a:pt x="27130" y="0"/>
                  </a:lnTo>
                  <a:lnTo>
                    <a:pt x="30654" y="5881"/>
                  </a:lnTo>
                  <a:lnTo>
                    <a:pt x="37516" y="13989"/>
                  </a:lnTo>
                  <a:lnTo>
                    <a:pt x="45968" y="21460"/>
                  </a:lnTo>
                  <a:lnTo>
                    <a:pt x="54261" y="25435"/>
                  </a:lnTo>
                </a:path>
              </a:pathLst>
            </a:custGeom>
            <a:ln w="8639">
              <a:solidFill>
                <a:srgbClr val="000000"/>
              </a:solidFill>
            </a:ln>
          </p:spPr>
          <p:txBody>
            <a:bodyPr wrap="square" lIns="0" tIns="0" rIns="0" bIns="0" rtlCol="0"/>
            <a:lstStyle/>
            <a:p>
              <a:endParaRPr/>
            </a:p>
          </p:txBody>
        </p:sp>
      </p:grpSp>
      <p:sp>
        <p:nvSpPr>
          <p:cNvPr id="8" name="object 8"/>
          <p:cNvSpPr txBox="1"/>
          <p:nvPr/>
        </p:nvSpPr>
        <p:spPr>
          <a:xfrm>
            <a:off x="501878" y="2002477"/>
            <a:ext cx="1121410" cy="177800"/>
          </a:xfrm>
          <a:prstGeom prst="rect">
            <a:avLst/>
          </a:prstGeom>
        </p:spPr>
        <p:txBody>
          <a:bodyPr vert="horz" wrap="square" lIns="0" tIns="12065" rIns="0" bIns="0" rtlCol="0">
            <a:spAutoFit/>
          </a:bodyPr>
          <a:lstStyle/>
          <a:p>
            <a:pPr marL="12700">
              <a:lnSpc>
                <a:spcPct val="100000"/>
              </a:lnSpc>
              <a:spcBef>
                <a:spcPts val="95"/>
              </a:spcBef>
            </a:pPr>
            <a:r>
              <a:rPr sz="1000" dirty="0">
                <a:latin typeface="Arial MT"/>
                <a:cs typeface="Arial MT"/>
              </a:rPr>
              <a:t>B’s</a:t>
            </a:r>
            <a:r>
              <a:rPr sz="1000" spc="-5" dirty="0">
                <a:latin typeface="Arial MT"/>
                <a:cs typeface="Arial MT"/>
              </a:rPr>
              <a:t> </a:t>
            </a:r>
            <a:r>
              <a:rPr sz="1000" spc="-20" dirty="0">
                <a:latin typeface="Arial MT"/>
                <a:cs typeface="Arial MT"/>
              </a:rPr>
              <a:t>favorite</a:t>
            </a:r>
            <a:r>
              <a:rPr sz="1000" spc="5" dirty="0">
                <a:latin typeface="Arial MT"/>
                <a:cs typeface="Arial MT"/>
              </a:rPr>
              <a:t> </a:t>
            </a:r>
            <a:r>
              <a:rPr sz="1000" spc="-30" dirty="0">
                <a:latin typeface="Arial MT"/>
                <a:cs typeface="Arial MT"/>
              </a:rPr>
              <a:t>outcome</a:t>
            </a:r>
            <a:endParaRPr sz="1000">
              <a:latin typeface="Arial MT"/>
              <a:cs typeface="Arial MT"/>
            </a:endParaRPr>
          </a:p>
        </p:txBody>
      </p:sp>
      <p:grpSp>
        <p:nvGrpSpPr>
          <p:cNvPr id="9" name="object 9"/>
          <p:cNvGrpSpPr/>
          <p:nvPr/>
        </p:nvGrpSpPr>
        <p:grpSpPr>
          <a:xfrm>
            <a:off x="4057885" y="1840371"/>
            <a:ext cx="63500" cy="158750"/>
            <a:chOff x="4057885" y="1840371"/>
            <a:chExt cx="63500" cy="158750"/>
          </a:xfrm>
        </p:grpSpPr>
        <p:sp>
          <p:nvSpPr>
            <p:cNvPr id="10" name="object 10"/>
            <p:cNvSpPr/>
            <p:nvPr/>
          </p:nvSpPr>
          <p:spPr>
            <a:xfrm>
              <a:off x="4089336" y="1849778"/>
              <a:ext cx="0" cy="149225"/>
            </a:xfrm>
            <a:custGeom>
              <a:avLst/>
              <a:gdLst/>
              <a:ahLst/>
              <a:cxnLst/>
              <a:rect l="l" t="t" r="r" b="b"/>
              <a:pathLst>
                <a:path h="149225">
                  <a:moveTo>
                    <a:pt x="0" y="148996"/>
                  </a:moveTo>
                  <a:lnTo>
                    <a:pt x="0" y="0"/>
                  </a:lnTo>
                </a:path>
              </a:pathLst>
            </a:custGeom>
            <a:ln w="10799">
              <a:solidFill>
                <a:srgbClr val="000000"/>
              </a:solidFill>
            </a:ln>
          </p:spPr>
          <p:txBody>
            <a:bodyPr wrap="square" lIns="0" tIns="0" rIns="0" bIns="0" rtlCol="0"/>
            <a:lstStyle/>
            <a:p>
              <a:endParaRPr/>
            </a:p>
          </p:txBody>
        </p:sp>
        <p:sp>
          <p:nvSpPr>
            <p:cNvPr id="11" name="object 11"/>
            <p:cNvSpPr/>
            <p:nvPr/>
          </p:nvSpPr>
          <p:spPr>
            <a:xfrm>
              <a:off x="4062205" y="1844691"/>
              <a:ext cx="54610" cy="26034"/>
            </a:xfrm>
            <a:custGeom>
              <a:avLst/>
              <a:gdLst/>
              <a:ahLst/>
              <a:cxnLst/>
              <a:rect l="l" t="t" r="r" b="b"/>
              <a:pathLst>
                <a:path w="54610" h="26035">
                  <a:moveTo>
                    <a:pt x="0" y="25435"/>
                  </a:moveTo>
                  <a:lnTo>
                    <a:pt x="8293" y="21460"/>
                  </a:lnTo>
                  <a:lnTo>
                    <a:pt x="16744" y="13989"/>
                  </a:lnTo>
                  <a:lnTo>
                    <a:pt x="23607" y="5881"/>
                  </a:lnTo>
                  <a:lnTo>
                    <a:pt x="27130" y="0"/>
                  </a:lnTo>
                  <a:lnTo>
                    <a:pt x="30654" y="5881"/>
                  </a:lnTo>
                  <a:lnTo>
                    <a:pt x="37516" y="13989"/>
                  </a:lnTo>
                  <a:lnTo>
                    <a:pt x="45968" y="21460"/>
                  </a:lnTo>
                  <a:lnTo>
                    <a:pt x="54261" y="25435"/>
                  </a:lnTo>
                </a:path>
              </a:pathLst>
            </a:custGeom>
            <a:ln w="8639">
              <a:solidFill>
                <a:srgbClr val="000000"/>
              </a:solidFill>
            </a:ln>
          </p:spPr>
          <p:txBody>
            <a:bodyPr wrap="square" lIns="0" tIns="0" rIns="0" bIns="0" rtlCol="0"/>
            <a:lstStyle/>
            <a:p>
              <a:endParaRPr/>
            </a:p>
          </p:txBody>
        </p:sp>
      </p:grpSp>
      <p:sp>
        <p:nvSpPr>
          <p:cNvPr id="12" name="object 12"/>
          <p:cNvSpPr txBox="1"/>
          <p:nvPr/>
        </p:nvSpPr>
        <p:spPr>
          <a:xfrm>
            <a:off x="2991434" y="2002477"/>
            <a:ext cx="1121410" cy="177800"/>
          </a:xfrm>
          <a:prstGeom prst="rect">
            <a:avLst/>
          </a:prstGeom>
        </p:spPr>
        <p:txBody>
          <a:bodyPr vert="horz" wrap="square" lIns="0" tIns="12065" rIns="0" bIns="0" rtlCol="0">
            <a:spAutoFit/>
          </a:bodyPr>
          <a:lstStyle/>
          <a:p>
            <a:pPr marL="12700">
              <a:lnSpc>
                <a:spcPct val="100000"/>
              </a:lnSpc>
              <a:spcBef>
                <a:spcPts val="95"/>
              </a:spcBef>
            </a:pPr>
            <a:r>
              <a:rPr sz="1000" dirty="0">
                <a:latin typeface="Arial MT"/>
                <a:cs typeface="Arial MT"/>
              </a:rPr>
              <a:t>A’s</a:t>
            </a:r>
            <a:r>
              <a:rPr sz="1000" spc="-5" dirty="0">
                <a:latin typeface="Arial MT"/>
                <a:cs typeface="Arial MT"/>
              </a:rPr>
              <a:t> </a:t>
            </a:r>
            <a:r>
              <a:rPr sz="1000" spc="-20" dirty="0">
                <a:latin typeface="Arial MT"/>
                <a:cs typeface="Arial MT"/>
              </a:rPr>
              <a:t>favorite</a:t>
            </a:r>
            <a:r>
              <a:rPr sz="1000" spc="5" dirty="0">
                <a:latin typeface="Arial MT"/>
                <a:cs typeface="Arial MT"/>
              </a:rPr>
              <a:t> </a:t>
            </a:r>
            <a:r>
              <a:rPr sz="1000" spc="-30" dirty="0">
                <a:latin typeface="Arial MT"/>
                <a:cs typeface="Arial MT"/>
              </a:rPr>
              <a:t>outcome</a:t>
            </a:r>
            <a:endParaRPr sz="1000">
              <a:latin typeface="Arial MT"/>
              <a:cs typeface="Arial MT"/>
            </a:endParaRPr>
          </a:p>
        </p:txBody>
      </p:sp>
      <p:sp>
        <p:nvSpPr>
          <p:cNvPr id="13" name="object 13"/>
          <p:cNvSpPr/>
          <p:nvPr/>
        </p:nvSpPr>
        <p:spPr>
          <a:xfrm>
            <a:off x="2307303" y="1553266"/>
            <a:ext cx="0" cy="99060"/>
          </a:xfrm>
          <a:custGeom>
            <a:avLst/>
            <a:gdLst/>
            <a:ahLst/>
            <a:cxnLst/>
            <a:rect l="l" t="t" r="r" b="b"/>
            <a:pathLst>
              <a:path h="99060">
                <a:moveTo>
                  <a:pt x="0" y="99001"/>
                </a:moveTo>
                <a:lnTo>
                  <a:pt x="0" y="0"/>
                </a:lnTo>
              </a:path>
            </a:pathLst>
          </a:custGeom>
          <a:ln w="10799">
            <a:solidFill>
              <a:srgbClr val="000000"/>
            </a:solidFill>
          </a:ln>
        </p:spPr>
        <p:txBody>
          <a:bodyPr wrap="square" lIns="0" tIns="0" rIns="0" bIns="0" rtlCol="0"/>
          <a:lstStyle/>
          <a:p>
            <a:endParaRPr/>
          </a:p>
        </p:txBody>
      </p:sp>
      <p:sp>
        <p:nvSpPr>
          <p:cNvPr id="14" name="object 14"/>
          <p:cNvSpPr txBox="1"/>
          <p:nvPr/>
        </p:nvSpPr>
        <p:spPr>
          <a:xfrm>
            <a:off x="2256091" y="1611311"/>
            <a:ext cx="97155" cy="191770"/>
          </a:xfrm>
          <a:prstGeom prst="rect">
            <a:avLst/>
          </a:prstGeom>
        </p:spPr>
        <p:txBody>
          <a:bodyPr vert="horz" wrap="square" lIns="0" tIns="11430" rIns="0" bIns="0" rtlCol="0">
            <a:spAutoFit/>
          </a:bodyPr>
          <a:lstStyle/>
          <a:p>
            <a:pPr marL="12700">
              <a:lnSpc>
                <a:spcPct val="100000"/>
              </a:lnSpc>
              <a:spcBef>
                <a:spcPts val="90"/>
              </a:spcBef>
            </a:pPr>
            <a:r>
              <a:rPr sz="1100" i="1" spc="-50" dirty="0">
                <a:latin typeface="Arial"/>
                <a:cs typeface="Arial"/>
              </a:rPr>
              <a:t>p</a:t>
            </a:r>
            <a:endParaRPr sz="1100">
              <a:latin typeface="Arial"/>
              <a:cs typeface="Arial"/>
            </a:endParaRPr>
          </a:p>
        </p:txBody>
      </p:sp>
      <p:sp>
        <p:nvSpPr>
          <p:cNvPr id="15" name="object 15"/>
          <p:cNvSpPr txBox="1"/>
          <p:nvPr/>
        </p:nvSpPr>
        <p:spPr>
          <a:xfrm>
            <a:off x="1598282" y="1603931"/>
            <a:ext cx="217804" cy="207645"/>
          </a:xfrm>
          <a:prstGeom prst="rect">
            <a:avLst/>
          </a:prstGeom>
        </p:spPr>
        <p:txBody>
          <a:bodyPr vert="horz" wrap="square" lIns="0" tIns="12065" rIns="0" bIns="0" rtlCol="0">
            <a:spAutoFit/>
          </a:bodyPr>
          <a:lstStyle/>
          <a:p>
            <a:pPr marL="12700">
              <a:lnSpc>
                <a:spcPct val="100000"/>
              </a:lnSpc>
              <a:spcBef>
                <a:spcPts val="95"/>
              </a:spcBef>
            </a:pPr>
            <a:r>
              <a:rPr sz="1200" i="1" spc="-10" dirty="0">
                <a:latin typeface="Times New Roman"/>
                <a:cs typeface="Times New Roman"/>
              </a:rPr>
              <a:t>p-</a:t>
            </a:r>
            <a:r>
              <a:rPr sz="1200" i="1" spc="-50" dirty="0">
                <a:latin typeface="Times New Roman"/>
                <a:cs typeface="Times New Roman"/>
              </a:rPr>
              <a:t>c</a:t>
            </a:r>
            <a:endParaRPr sz="1200">
              <a:latin typeface="Times New Roman"/>
              <a:cs typeface="Times New Roman"/>
            </a:endParaRPr>
          </a:p>
        </p:txBody>
      </p:sp>
      <p:grpSp>
        <p:nvGrpSpPr>
          <p:cNvPr id="16" name="object 16"/>
          <p:cNvGrpSpPr/>
          <p:nvPr/>
        </p:nvGrpSpPr>
        <p:grpSpPr>
          <a:xfrm>
            <a:off x="1707895" y="1175184"/>
            <a:ext cx="2381885" cy="63500"/>
            <a:chOff x="1707895" y="1175184"/>
            <a:chExt cx="2381885" cy="63500"/>
          </a:xfrm>
        </p:grpSpPr>
        <p:sp>
          <p:nvSpPr>
            <p:cNvPr id="17" name="object 17"/>
            <p:cNvSpPr/>
            <p:nvPr/>
          </p:nvSpPr>
          <p:spPr>
            <a:xfrm>
              <a:off x="1713293" y="1206760"/>
              <a:ext cx="2366645" cy="0"/>
            </a:xfrm>
            <a:custGeom>
              <a:avLst/>
              <a:gdLst/>
              <a:ahLst/>
              <a:cxnLst/>
              <a:rect l="l" t="t" r="r" b="b"/>
              <a:pathLst>
                <a:path w="2366645">
                  <a:moveTo>
                    <a:pt x="0" y="0"/>
                  </a:moveTo>
                  <a:lnTo>
                    <a:pt x="2366635" y="0"/>
                  </a:lnTo>
                </a:path>
              </a:pathLst>
            </a:custGeom>
            <a:ln w="10799">
              <a:solidFill>
                <a:srgbClr val="7F7F7F"/>
              </a:solidFill>
            </a:ln>
          </p:spPr>
          <p:txBody>
            <a:bodyPr wrap="square" lIns="0" tIns="0" rIns="0" bIns="0" rtlCol="0"/>
            <a:lstStyle/>
            <a:p>
              <a:endParaRPr/>
            </a:p>
          </p:txBody>
        </p:sp>
        <p:sp>
          <p:nvSpPr>
            <p:cNvPr id="18" name="object 18"/>
            <p:cNvSpPr/>
            <p:nvPr/>
          </p:nvSpPr>
          <p:spPr>
            <a:xfrm>
              <a:off x="4059580" y="1179629"/>
              <a:ext cx="26034" cy="54610"/>
            </a:xfrm>
            <a:custGeom>
              <a:avLst/>
              <a:gdLst/>
              <a:ahLst/>
              <a:cxnLst/>
              <a:rect l="l" t="t" r="r" b="b"/>
              <a:pathLst>
                <a:path w="26035" h="54609">
                  <a:moveTo>
                    <a:pt x="0" y="0"/>
                  </a:moveTo>
                  <a:lnTo>
                    <a:pt x="3974" y="8293"/>
                  </a:lnTo>
                  <a:lnTo>
                    <a:pt x="11445" y="16744"/>
                  </a:lnTo>
                  <a:lnTo>
                    <a:pt x="19553" y="23607"/>
                  </a:lnTo>
                  <a:lnTo>
                    <a:pt x="25435" y="27130"/>
                  </a:lnTo>
                  <a:lnTo>
                    <a:pt x="19553" y="30654"/>
                  </a:lnTo>
                  <a:lnTo>
                    <a:pt x="11445" y="37516"/>
                  </a:lnTo>
                  <a:lnTo>
                    <a:pt x="3974" y="45968"/>
                  </a:lnTo>
                  <a:lnTo>
                    <a:pt x="0" y="54261"/>
                  </a:lnTo>
                </a:path>
              </a:pathLst>
            </a:custGeom>
            <a:ln w="8639">
              <a:solidFill>
                <a:srgbClr val="7F7F7F"/>
              </a:solidFill>
            </a:ln>
          </p:spPr>
          <p:txBody>
            <a:bodyPr wrap="square" lIns="0" tIns="0" rIns="0" bIns="0" rtlCol="0"/>
            <a:lstStyle/>
            <a:p>
              <a:endParaRPr/>
            </a:p>
          </p:txBody>
        </p:sp>
      </p:grpSp>
      <p:sp>
        <p:nvSpPr>
          <p:cNvPr id="19" name="object 19"/>
          <p:cNvSpPr txBox="1"/>
          <p:nvPr/>
        </p:nvSpPr>
        <p:spPr>
          <a:xfrm>
            <a:off x="2906293" y="1024456"/>
            <a:ext cx="1455420" cy="147320"/>
          </a:xfrm>
          <a:prstGeom prst="rect">
            <a:avLst/>
          </a:prstGeom>
        </p:spPr>
        <p:txBody>
          <a:bodyPr vert="horz" wrap="square" lIns="0" tIns="12065" rIns="0" bIns="0" rtlCol="0">
            <a:spAutoFit/>
          </a:bodyPr>
          <a:lstStyle/>
          <a:p>
            <a:pPr marL="12700">
              <a:lnSpc>
                <a:spcPct val="100000"/>
              </a:lnSpc>
              <a:spcBef>
                <a:spcPts val="95"/>
              </a:spcBef>
            </a:pPr>
            <a:r>
              <a:rPr sz="800" spc="-10" dirty="0">
                <a:solidFill>
                  <a:srgbClr val="7F7F7F"/>
                </a:solidFill>
                <a:latin typeface="Arial MT"/>
                <a:cs typeface="Arial MT"/>
              </a:rPr>
              <a:t>Outcomes</a:t>
            </a:r>
            <a:r>
              <a:rPr sz="800" spc="70" dirty="0">
                <a:solidFill>
                  <a:srgbClr val="7F7F7F"/>
                </a:solidFill>
                <a:latin typeface="Arial MT"/>
                <a:cs typeface="Arial MT"/>
              </a:rPr>
              <a:t> </a:t>
            </a:r>
            <a:r>
              <a:rPr sz="800" dirty="0">
                <a:solidFill>
                  <a:srgbClr val="7F7F7F"/>
                </a:solidFill>
                <a:latin typeface="Arial MT"/>
                <a:cs typeface="Arial MT"/>
              </a:rPr>
              <a:t>that</a:t>
            </a:r>
            <a:r>
              <a:rPr sz="800" spc="70" dirty="0">
                <a:solidFill>
                  <a:srgbClr val="7F7F7F"/>
                </a:solidFill>
                <a:latin typeface="Arial MT"/>
                <a:cs typeface="Arial MT"/>
              </a:rPr>
              <a:t> </a:t>
            </a:r>
            <a:r>
              <a:rPr sz="800" dirty="0">
                <a:solidFill>
                  <a:srgbClr val="7F7F7F"/>
                </a:solidFill>
                <a:latin typeface="Arial MT"/>
                <a:cs typeface="Arial MT"/>
              </a:rPr>
              <a:t>A</a:t>
            </a:r>
            <a:r>
              <a:rPr sz="800" spc="70" dirty="0">
                <a:solidFill>
                  <a:srgbClr val="7F7F7F"/>
                </a:solidFill>
                <a:latin typeface="Arial MT"/>
                <a:cs typeface="Arial MT"/>
              </a:rPr>
              <a:t> </a:t>
            </a:r>
            <a:r>
              <a:rPr sz="800" spc="-20" dirty="0">
                <a:solidFill>
                  <a:srgbClr val="7F7F7F"/>
                </a:solidFill>
                <a:latin typeface="Arial MT"/>
                <a:cs typeface="Arial MT"/>
              </a:rPr>
              <a:t>prefers</a:t>
            </a:r>
            <a:r>
              <a:rPr sz="800" spc="70" dirty="0">
                <a:solidFill>
                  <a:srgbClr val="7F7F7F"/>
                </a:solidFill>
                <a:latin typeface="Arial MT"/>
                <a:cs typeface="Arial MT"/>
              </a:rPr>
              <a:t> </a:t>
            </a:r>
            <a:r>
              <a:rPr sz="800" dirty="0">
                <a:solidFill>
                  <a:srgbClr val="7F7F7F"/>
                </a:solidFill>
                <a:latin typeface="Arial MT"/>
                <a:cs typeface="Arial MT"/>
              </a:rPr>
              <a:t>to</a:t>
            </a:r>
            <a:r>
              <a:rPr sz="800" spc="70" dirty="0">
                <a:solidFill>
                  <a:srgbClr val="7F7F7F"/>
                </a:solidFill>
                <a:latin typeface="Arial MT"/>
                <a:cs typeface="Arial MT"/>
              </a:rPr>
              <a:t> </a:t>
            </a:r>
            <a:r>
              <a:rPr sz="800" spc="-25" dirty="0">
                <a:solidFill>
                  <a:srgbClr val="7F7F7F"/>
                </a:solidFill>
                <a:latin typeface="Arial MT"/>
                <a:cs typeface="Arial MT"/>
              </a:rPr>
              <a:t>war</a:t>
            </a:r>
            <a:endParaRPr sz="800">
              <a:latin typeface="Arial MT"/>
              <a:cs typeface="Arial MT"/>
            </a:endParaRPr>
          </a:p>
        </p:txBody>
      </p:sp>
      <p:grpSp>
        <p:nvGrpSpPr>
          <p:cNvPr id="20" name="object 20"/>
          <p:cNvGrpSpPr/>
          <p:nvPr/>
        </p:nvGrpSpPr>
        <p:grpSpPr>
          <a:xfrm>
            <a:off x="498375" y="805355"/>
            <a:ext cx="3618229" cy="824865"/>
            <a:chOff x="498375" y="805355"/>
            <a:chExt cx="3618229" cy="824865"/>
          </a:xfrm>
        </p:grpSpPr>
        <p:sp>
          <p:nvSpPr>
            <p:cNvPr id="21" name="object 21"/>
            <p:cNvSpPr/>
            <p:nvPr/>
          </p:nvSpPr>
          <p:spPr>
            <a:xfrm>
              <a:off x="1699375" y="1192842"/>
              <a:ext cx="27940" cy="27940"/>
            </a:xfrm>
            <a:custGeom>
              <a:avLst/>
              <a:gdLst/>
              <a:ahLst/>
              <a:cxnLst/>
              <a:rect l="l" t="t" r="r" b="b"/>
              <a:pathLst>
                <a:path w="27939" h="27940">
                  <a:moveTo>
                    <a:pt x="21604" y="0"/>
                  </a:moveTo>
                  <a:lnTo>
                    <a:pt x="6231" y="0"/>
                  </a:lnTo>
                  <a:lnTo>
                    <a:pt x="0" y="6231"/>
                  </a:lnTo>
                  <a:lnTo>
                    <a:pt x="0" y="21604"/>
                  </a:lnTo>
                  <a:lnTo>
                    <a:pt x="6231" y="27836"/>
                  </a:lnTo>
                  <a:lnTo>
                    <a:pt x="21604" y="27836"/>
                  </a:lnTo>
                  <a:lnTo>
                    <a:pt x="27835" y="21604"/>
                  </a:lnTo>
                  <a:lnTo>
                    <a:pt x="27835" y="6231"/>
                  </a:lnTo>
                  <a:lnTo>
                    <a:pt x="21604" y="0"/>
                  </a:lnTo>
                  <a:close/>
                </a:path>
              </a:pathLst>
            </a:custGeom>
            <a:solidFill>
              <a:srgbClr val="7F7F7F"/>
            </a:solidFill>
          </p:spPr>
          <p:txBody>
            <a:bodyPr wrap="square" lIns="0" tIns="0" rIns="0" bIns="0" rtlCol="0"/>
            <a:lstStyle/>
            <a:p>
              <a:endParaRPr/>
            </a:p>
          </p:txBody>
        </p:sp>
        <p:sp>
          <p:nvSpPr>
            <p:cNvPr id="22" name="object 22"/>
            <p:cNvSpPr/>
            <p:nvPr/>
          </p:nvSpPr>
          <p:spPr>
            <a:xfrm>
              <a:off x="1699375" y="1192842"/>
              <a:ext cx="27940" cy="27940"/>
            </a:xfrm>
            <a:custGeom>
              <a:avLst/>
              <a:gdLst/>
              <a:ahLst/>
              <a:cxnLst/>
              <a:rect l="l" t="t" r="r" b="b"/>
              <a:pathLst>
                <a:path w="27939" h="27940">
                  <a:moveTo>
                    <a:pt x="27835" y="13918"/>
                  </a:moveTo>
                  <a:lnTo>
                    <a:pt x="27835" y="6231"/>
                  </a:lnTo>
                  <a:lnTo>
                    <a:pt x="21604" y="0"/>
                  </a:lnTo>
                  <a:lnTo>
                    <a:pt x="13917" y="0"/>
                  </a:lnTo>
                  <a:lnTo>
                    <a:pt x="6231" y="0"/>
                  </a:lnTo>
                  <a:lnTo>
                    <a:pt x="0" y="6231"/>
                  </a:lnTo>
                  <a:lnTo>
                    <a:pt x="0" y="13918"/>
                  </a:lnTo>
                  <a:lnTo>
                    <a:pt x="0" y="21604"/>
                  </a:lnTo>
                  <a:lnTo>
                    <a:pt x="6231" y="27836"/>
                  </a:lnTo>
                  <a:lnTo>
                    <a:pt x="13917" y="27836"/>
                  </a:lnTo>
                  <a:lnTo>
                    <a:pt x="21604" y="27836"/>
                  </a:lnTo>
                  <a:lnTo>
                    <a:pt x="27835" y="21604"/>
                  </a:lnTo>
                  <a:lnTo>
                    <a:pt x="27835" y="13918"/>
                  </a:lnTo>
                  <a:close/>
                </a:path>
              </a:pathLst>
            </a:custGeom>
            <a:ln w="5060">
              <a:solidFill>
                <a:srgbClr val="7F7F7F"/>
              </a:solidFill>
            </a:ln>
          </p:spPr>
          <p:txBody>
            <a:bodyPr wrap="square" lIns="0" tIns="0" rIns="0" bIns="0" rtlCol="0"/>
            <a:lstStyle/>
            <a:p>
              <a:endParaRPr/>
            </a:p>
          </p:txBody>
        </p:sp>
        <p:sp>
          <p:nvSpPr>
            <p:cNvPr id="23" name="object 23"/>
            <p:cNvSpPr/>
            <p:nvPr/>
          </p:nvSpPr>
          <p:spPr>
            <a:xfrm>
              <a:off x="500915" y="1578411"/>
              <a:ext cx="48895" cy="48895"/>
            </a:xfrm>
            <a:custGeom>
              <a:avLst/>
              <a:gdLst/>
              <a:ahLst/>
              <a:cxnLst/>
              <a:rect l="l" t="t" r="r" b="b"/>
              <a:pathLst>
                <a:path w="48895" h="48894">
                  <a:moveTo>
                    <a:pt x="24356" y="0"/>
                  </a:move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8" y="33837"/>
                  </a:lnTo>
                  <a:lnTo>
                    <a:pt x="48712" y="24356"/>
                  </a:lnTo>
                  <a:lnTo>
                    <a:pt x="46798" y="14875"/>
                  </a:lnTo>
                  <a:lnTo>
                    <a:pt x="41579" y="7133"/>
                  </a:lnTo>
                  <a:lnTo>
                    <a:pt x="33837" y="1914"/>
                  </a:lnTo>
                  <a:lnTo>
                    <a:pt x="24356" y="0"/>
                  </a:lnTo>
                  <a:close/>
                </a:path>
              </a:pathLst>
            </a:custGeom>
            <a:solidFill>
              <a:srgbClr val="000000"/>
            </a:solidFill>
          </p:spPr>
          <p:txBody>
            <a:bodyPr wrap="square" lIns="0" tIns="0" rIns="0" bIns="0" rtlCol="0"/>
            <a:lstStyle/>
            <a:p>
              <a:endParaRPr/>
            </a:p>
          </p:txBody>
        </p:sp>
        <p:sp>
          <p:nvSpPr>
            <p:cNvPr id="24" name="object 24"/>
            <p:cNvSpPr/>
            <p:nvPr/>
          </p:nvSpPr>
          <p:spPr>
            <a:xfrm>
              <a:off x="500915" y="1578411"/>
              <a:ext cx="48895" cy="48895"/>
            </a:xfrm>
            <a:custGeom>
              <a:avLst/>
              <a:gdLst/>
              <a:ahLst/>
              <a:cxnLst/>
              <a:rect l="l" t="t" r="r" b="b"/>
              <a:pathLst>
                <a:path w="48895" h="48894">
                  <a:moveTo>
                    <a:pt x="48712" y="24356"/>
                  </a:moveTo>
                  <a:lnTo>
                    <a:pt x="46798" y="14875"/>
                  </a:lnTo>
                  <a:lnTo>
                    <a:pt x="41579" y="7133"/>
                  </a:lnTo>
                  <a:lnTo>
                    <a:pt x="33837" y="1914"/>
                  </a:lnTo>
                  <a:lnTo>
                    <a:pt x="24356" y="0"/>
                  </a:ln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8" y="33837"/>
                  </a:lnTo>
                  <a:lnTo>
                    <a:pt x="48712" y="24356"/>
                  </a:lnTo>
                  <a:close/>
                </a:path>
              </a:pathLst>
            </a:custGeom>
            <a:ln w="5060">
              <a:solidFill>
                <a:srgbClr val="000000"/>
              </a:solidFill>
            </a:ln>
          </p:spPr>
          <p:txBody>
            <a:bodyPr wrap="square" lIns="0" tIns="0" rIns="0" bIns="0" rtlCol="0"/>
            <a:lstStyle/>
            <a:p>
              <a:endParaRPr/>
            </a:p>
          </p:txBody>
        </p:sp>
        <p:sp>
          <p:nvSpPr>
            <p:cNvPr id="25" name="object 25"/>
            <p:cNvSpPr/>
            <p:nvPr/>
          </p:nvSpPr>
          <p:spPr>
            <a:xfrm>
              <a:off x="4064979" y="1578411"/>
              <a:ext cx="48895" cy="48895"/>
            </a:xfrm>
            <a:custGeom>
              <a:avLst/>
              <a:gdLst/>
              <a:ahLst/>
              <a:cxnLst/>
              <a:rect l="l" t="t" r="r" b="b"/>
              <a:pathLst>
                <a:path w="48895" h="48894">
                  <a:moveTo>
                    <a:pt x="24356" y="0"/>
                  </a:move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9" y="33837"/>
                  </a:lnTo>
                  <a:lnTo>
                    <a:pt x="48713" y="24356"/>
                  </a:lnTo>
                  <a:lnTo>
                    <a:pt x="46799" y="14875"/>
                  </a:lnTo>
                  <a:lnTo>
                    <a:pt x="41579" y="7133"/>
                  </a:lnTo>
                  <a:lnTo>
                    <a:pt x="33837" y="1914"/>
                  </a:lnTo>
                  <a:lnTo>
                    <a:pt x="24356" y="0"/>
                  </a:lnTo>
                  <a:close/>
                </a:path>
              </a:pathLst>
            </a:custGeom>
            <a:solidFill>
              <a:srgbClr val="000000"/>
            </a:solidFill>
          </p:spPr>
          <p:txBody>
            <a:bodyPr wrap="square" lIns="0" tIns="0" rIns="0" bIns="0" rtlCol="0"/>
            <a:lstStyle/>
            <a:p>
              <a:endParaRPr/>
            </a:p>
          </p:txBody>
        </p:sp>
        <p:sp>
          <p:nvSpPr>
            <p:cNvPr id="26" name="object 26"/>
            <p:cNvSpPr/>
            <p:nvPr/>
          </p:nvSpPr>
          <p:spPr>
            <a:xfrm>
              <a:off x="4064979" y="1578411"/>
              <a:ext cx="48895" cy="48895"/>
            </a:xfrm>
            <a:custGeom>
              <a:avLst/>
              <a:gdLst/>
              <a:ahLst/>
              <a:cxnLst/>
              <a:rect l="l" t="t" r="r" b="b"/>
              <a:pathLst>
                <a:path w="48895" h="48894">
                  <a:moveTo>
                    <a:pt x="48713" y="24356"/>
                  </a:moveTo>
                  <a:lnTo>
                    <a:pt x="46799" y="14875"/>
                  </a:lnTo>
                  <a:lnTo>
                    <a:pt x="41579" y="7133"/>
                  </a:lnTo>
                  <a:lnTo>
                    <a:pt x="33837" y="1914"/>
                  </a:lnTo>
                  <a:lnTo>
                    <a:pt x="24356" y="0"/>
                  </a:ln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9" y="33837"/>
                  </a:lnTo>
                  <a:lnTo>
                    <a:pt x="48713" y="24356"/>
                  </a:lnTo>
                  <a:close/>
                </a:path>
              </a:pathLst>
            </a:custGeom>
            <a:ln w="5060">
              <a:solidFill>
                <a:srgbClr val="000000"/>
              </a:solidFill>
            </a:ln>
          </p:spPr>
          <p:txBody>
            <a:bodyPr wrap="square" lIns="0" tIns="0" rIns="0" bIns="0" rtlCol="0"/>
            <a:lstStyle/>
            <a:p>
              <a:endParaRPr/>
            </a:p>
          </p:txBody>
        </p:sp>
        <p:sp>
          <p:nvSpPr>
            <p:cNvPr id="27" name="object 27"/>
            <p:cNvSpPr/>
            <p:nvPr/>
          </p:nvSpPr>
          <p:spPr>
            <a:xfrm>
              <a:off x="1713293" y="810753"/>
              <a:ext cx="0" cy="792480"/>
            </a:xfrm>
            <a:custGeom>
              <a:avLst/>
              <a:gdLst/>
              <a:ahLst/>
              <a:cxnLst/>
              <a:rect l="l" t="t" r="r" b="b"/>
              <a:pathLst>
                <a:path h="792480">
                  <a:moveTo>
                    <a:pt x="0" y="792014"/>
                  </a:moveTo>
                  <a:lnTo>
                    <a:pt x="0" y="0"/>
                  </a:lnTo>
                </a:path>
              </a:pathLst>
            </a:custGeom>
            <a:ln w="10799">
              <a:solidFill>
                <a:srgbClr val="7F7F7F"/>
              </a:solidFill>
              <a:prstDash val="dot"/>
            </a:ln>
          </p:spPr>
          <p:txBody>
            <a:bodyPr wrap="square" lIns="0" tIns="0" rIns="0" bIns="0" rtlCol="0"/>
            <a:lstStyle/>
            <a:p>
              <a:endParaRPr/>
            </a:p>
          </p:txBody>
        </p:sp>
        <p:sp>
          <p:nvSpPr>
            <p:cNvPr id="28" name="object 28"/>
            <p:cNvSpPr/>
            <p:nvPr/>
          </p:nvSpPr>
          <p:spPr>
            <a:xfrm>
              <a:off x="536929" y="1404764"/>
              <a:ext cx="2364740" cy="0"/>
            </a:xfrm>
            <a:custGeom>
              <a:avLst/>
              <a:gdLst/>
              <a:ahLst/>
              <a:cxnLst/>
              <a:rect l="l" t="t" r="r" b="b"/>
              <a:pathLst>
                <a:path w="2364740">
                  <a:moveTo>
                    <a:pt x="2364385" y="0"/>
                  </a:moveTo>
                  <a:lnTo>
                    <a:pt x="0" y="0"/>
                  </a:lnTo>
                </a:path>
              </a:pathLst>
            </a:custGeom>
            <a:ln w="14399">
              <a:solidFill>
                <a:srgbClr val="7F7F7F"/>
              </a:solidFill>
            </a:ln>
          </p:spPr>
          <p:txBody>
            <a:bodyPr wrap="square" lIns="0" tIns="0" rIns="0" bIns="0" rtlCol="0"/>
            <a:lstStyle/>
            <a:p>
              <a:endParaRPr/>
            </a:p>
          </p:txBody>
        </p:sp>
        <p:sp>
          <p:nvSpPr>
            <p:cNvPr id="29" name="object 29"/>
            <p:cNvSpPr/>
            <p:nvPr/>
          </p:nvSpPr>
          <p:spPr>
            <a:xfrm>
              <a:off x="531032" y="1373313"/>
              <a:ext cx="29845" cy="63500"/>
            </a:xfrm>
            <a:custGeom>
              <a:avLst/>
              <a:gdLst/>
              <a:ahLst/>
              <a:cxnLst/>
              <a:rect l="l" t="t" r="r" b="b"/>
              <a:pathLst>
                <a:path w="29845" h="63500">
                  <a:moveTo>
                    <a:pt x="29485" y="62902"/>
                  </a:moveTo>
                  <a:lnTo>
                    <a:pt x="24878" y="53288"/>
                  </a:lnTo>
                  <a:lnTo>
                    <a:pt x="16216" y="43490"/>
                  </a:lnTo>
                  <a:lnTo>
                    <a:pt x="6818" y="35535"/>
                  </a:lnTo>
                  <a:lnTo>
                    <a:pt x="0" y="31451"/>
                  </a:lnTo>
                  <a:lnTo>
                    <a:pt x="6818" y="27366"/>
                  </a:lnTo>
                  <a:lnTo>
                    <a:pt x="16216" y="19411"/>
                  </a:lnTo>
                  <a:lnTo>
                    <a:pt x="24878" y="9613"/>
                  </a:lnTo>
                  <a:lnTo>
                    <a:pt x="29485" y="0"/>
                  </a:lnTo>
                </a:path>
              </a:pathLst>
            </a:custGeom>
            <a:ln w="11519">
              <a:solidFill>
                <a:srgbClr val="7F7F7F"/>
              </a:solidFill>
            </a:ln>
          </p:spPr>
          <p:txBody>
            <a:bodyPr wrap="square" lIns="0" tIns="0" rIns="0" bIns="0" rtlCol="0"/>
            <a:lstStyle/>
            <a:p>
              <a:endParaRPr/>
            </a:p>
          </p:txBody>
        </p:sp>
      </p:grpSp>
      <p:sp>
        <p:nvSpPr>
          <p:cNvPr id="30" name="object 30"/>
          <p:cNvSpPr txBox="1"/>
          <p:nvPr/>
        </p:nvSpPr>
        <p:spPr>
          <a:xfrm>
            <a:off x="213474" y="1222462"/>
            <a:ext cx="1455420" cy="147320"/>
          </a:xfrm>
          <a:prstGeom prst="rect">
            <a:avLst/>
          </a:prstGeom>
        </p:spPr>
        <p:txBody>
          <a:bodyPr vert="horz" wrap="square" lIns="0" tIns="12065" rIns="0" bIns="0" rtlCol="0">
            <a:spAutoFit/>
          </a:bodyPr>
          <a:lstStyle/>
          <a:p>
            <a:pPr marL="12700">
              <a:lnSpc>
                <a:spcPct val="100000"/>
              </a:lnSpc>
              <a:spcBef>
                <a:spcPts val="95"/>
              </a:spcBef>
            </a:pPr>
            <a:r>
              <a:rPr sz="800" spc="-10" dirty="0">
                <a:solidFill>
                  <a:srgbClr val="7F7F7F"/>
                </a:solidFill>
                <a:latin typeface="Arial MT"/>
                <a:cs typeface="Arial MT"/>
              </a:rPr>
              <a:t>Outcomes</a:t>
            </a:r>
            <a:r>
              <a:rPr sz="800" spc="70" dirty="0">
                <a:solidFill>
                  <a:srgbClr val="7F7F7F"/>
                </a:solidFill>
                <a:latin typeface="Arial MT"/>
                <a:cs typeface="Arial MT"/>
              </a:rPr>
              <a:t> </a:t>
            </a:r>
            <a:r>
              <a:rPr sz="800" dirty="0">
                <a:solidFill>
                  <a:srgbClr val="7F7F7F"/>
                </a:solidFill>
                <a:latin typeface="Arial MT"/>
                <a:cs typeface="Arial MT"/>
              </a:rPr>
              <a:t>that</a:t>
            </a:r>
            <a:r>
              <a:rPr sz="800" spc="70" dirty="0">
                <a:solidFill>
                  <a:srgbClr val="7F7F7F"/>
                </a:solidFill>
                <a:latin typeface="Arial MT"/>
                <a:cs typeface="Arial MT"/>
              </a:rPr>
              <a:t> </a:t>
            </a:r>
            <a:r>
              <a:rPr sz="800" dirty="0">
                <a:solidFill>
                  <a:srgbClr val="7F7F7F"/>
                </a:solidFill>
                <a:latin typeface="Arial MT"/>
                <a:cs typeface="Arial MT"/>
              </a:rPr>
              <a:t>B</a:t>
            </a:r>
            <a:r>
              <a:rPr sz="800" spc="70" dirty="0">
                <a:solidFill>
                  <a:srgbClr val="7F7F7F"/>
                </a:solidFill>
                <a:latin typeface="Arial MT"/>
                <a:cs typeface="Arial MT"/>
              </a:rPr>
              <a:t> </a:t>
            </a:r>
            <a:r>
              <a:rPr sz="800" spc="-20" dirty="0">
                <a:solidFill>
                  <a:srgbClr val="7F7F7F"/>
                </a:solidFill>
                <a:latin typeface="Arial MT"/>
                <a:cs typeface="Arial MT"/>
              </a:rPr>
              <a:t>prefers</a:t>
            </a:r>
            <a:r>
              <a:rPr sz="800" spc="70" dirty="0">
                <a:solidFill>
                  <a:srgbClr val="7F7F7F"/>
                </a:solidFill>
                <a:latin typeface="Arial MT"/>
                <a:cs typeface="Arial MT"/>
              </a:rPr>
              <a:t> </a:t>
            </a:r>
            <a:r>
              <a:rPr sz="800" dirty="0">
                <a:solidFill>
                  <a:srgbClr val="7F7F7F"/>
                </a:solidFill>
                <a:latin typeface="Arial MT"/>
                <a:cs typeface="Arial MT"/>
              </a:rPr>
              <a:t>to</a:t>
            </a:r>
            <a:r>
              <a:rPr sz="800" spc="70" dirty="0">
                <a:solidFill>
                  <a:srgbClr val="7F7F7F"/>
                </a:solidFill>
                <a:latin typeface="Arial MT"/>
                <a:cs typeface="Arial MT"/>
              </a:rPr>
              <a:t> </a:t>
            </a:r>
            <a:r>
              <a:rPr sz="800" spc="-25" dirty="0">
                <a:solidFill>
                  <a:srgbClr val="7F7F7F"/>
                </a:solidFill>
                <a:latin typeface="Arial MT"/>
                <a:cs typeface="Arial MT"/>
              </a:rPr>
              <a:t>war</a:t>
            </a:r>
            <a:endParaRPr sz="800">
              <a:latin typeface="Arial MT"/>
              <a:cs typeface="Arial MT"/>
            </a:endParaRPr>
          </a:p>
        </p:txBody>
      </p:sp>
      <p:sp>
        <p:nvSpPr>
          <p:cNvPr id="31" name="object 31"/>
          <p:cNvSpPr/>
          <p:nvPr/>
        </p:nvSpPr>
        <p:spPr>
          <a:xfrm>
            <a:off x="2901314" y="1553266"/>
            <a:ext cx="0" cy="99060"/>
          </a:xfrm>
          <a:custGeom>
            <a:avLst/>
            <a:gdLst/>
            <a:ahLst/>
            <a:cxnLst/>
            <a:rect l="l" t="t" r="r" b="b"/>
            <a:pathLst>
              <a:path h="99060">
                <a:moveTo>
                  <a:pt x="0" y="99001"/>
                </a:moveTo>
                <a:lnTo>
                  <a:pt x="0" y="0"/>
                </a:lnTo>
              </a:path>
            </a:pathLst>
          </a:custGeom>
          <a:ln w="10799">
            <a:solidFill>
              <a:srgbClr val="000000"/>
            </a:solidFill>
          </a:ln>
        </p:spPr>
        <p:txBody>
          <a:bodyPr wrap="square" lIns="0" tIns="0" rIns="0" bIns="0" rtlCol="0"/>
          <a:lstStyle/>
          <a:p>
            <a:endParaRPr/>
          </a:p>
        </p:txBody>
      </p:sp>
      <p:sp>
        <p:nvSpPr>
          <p:cNvPr id="32" name="object 32"/>
          <p:cNvSpPr txBox="1"/>
          <p:nvPr/>
        </p:nvSpPr>
        <p:spPr>
          <a:xfrm>
            <a:off x="2762351" y="1630551"/>
            <a:ext cx="266700" cy="191770"/>
          </a:xfrm>
          <a:prstGeom prst="rect">
            <a:avLst/>
          </a:prstGeom>
        </p:spPr>
        <p:txBody>
          <a:bodyPr vert="horz" wrap="square" lIns="0" tIns="11430" rIns="0" bIns="0" rtlCol="0">
            <a:spAutoFit/>
          </a:bodyPr>
          <a:lstStyle/>
          <a:p>
            <a:pPr marL="12700">
              <a:lnSpc>
                <a:spcPct val="100000"/>
              </a:lnSpc>
              <a:spcBef>
                <a:spcPts val="90"/>
              </a:spcBef>
            </a:pPr>
            <a:r>
              <a:rPr sz="1100" i="1" spc="-25" dirty="0">
                <a:latin typeface="Arial"/>
                <a:cs typeface="Arial"/>
              </a:rPr>
              <a:t>p+c</a:t>
            </a:r>
            <a:endParaRPr sz="1100">
              <a:latin typeface="Arial"/>
              <a:cs typeface="Arial"/>
            </a:endParaRPr>
          </a:p>
        </p:txBody>
      </p:sp>
      <p:grpSp>
        <p:nvGrpSpPr>
          <p:cNvPr id="33" name="object 33"/>
          <p:cNvGrpSpPr/>
          <p:nvPr/>
        </p:nvGrpSpPr>
        <p:grpSpPr>
          <a:xfrm>
            <a:off x="1713293" y="799953"/>
            <a:ext cx="1204595" cy="803275"/>
            <a:chOff x="1713293" y="799953"/>
            <a:chExt cx="1204595" cy="803275"/>
          </a:xfrm>
        </p:grpSpPr>
        <p:sp>
          <p:nvSpPr>
            <p:cNvPr id="34" name="object 34"/>
            <p:cNvSpPr/>
            <p:nvPr/>
          </p:nvSpPr>
          <p:spPr>
            <a:xfrm>
              <a:off x="2901314" y="810753"/>
              <a:ext cx="0" cy="792480"/>
            </a:xfrm>
            <a:custGeom>
              <a:avLst/>
              <a:gdLst/>
              <a:ahLst/>
              <a:cxnLst/>
              <a:rect l="l" t="t" r="r" b="b"/>
              <a:pathLst>
                <a:path h="792480">
                  <a:moveTo>
                    <a:pt x="0" y="792014"/>
                  </a:moveTo>
                  <a:lnTo>
                    <a:pt x="0" y="0"/>
                  </a:lnTo>
                </a:path>
              </a:pathLst>
            </a:custGeom>
            <a:ln w="10799">
              <a:solidFill>
                <a:srgbClr val="7F7F7F"/>
              </a:solidFill>
              <a:prstDash val="dot"/>
            </a:ln>
          </p:spPr>
          <p:txBody>
            <a:bodyPr wrap="square" lIns="0" tIns="0" rIns="0" bIns="0" rtlCol="0"/>
            <a:lstStyle/>
            <a:p>
              <a:endParaRPr/>
            </a:p>
          </p:txBody>
        </p:sp>
        <p:sp>
          <p:nvSpPr>
            <p:cNvPr id="35" name="object 35"/>
            <p:cNvSpPr/>
            <p:nvPr/>
          </p:nvSpPr>
          <p:spPr>
            <a:xfrm>
              <a:off x="2887396" y="1390846"/>
              <a:ext cx="27940" cy="27940"/>
            </a:xfrm>
            <a:custGeom>
              <a:avLst/>
              <a:gdLst/>
              <a:ahLst/>
              <a:cxnLst/>
              <a:rect l="l" t="t" r="r" b="b"/>
              <a:pathLst>
                <a:path w="27939" h="27940">
                  <a:moveTo>
                    <a:pt x="21604" y="0"/>
                  </a:moveTo>
                  <a:lnTo>
                    <a:pt x="6231" y="0"/>
                  </a:lnTo>
                  <a:lnTo>
                    <a:pt x="0" y="6231"/>
                  </a:lnTo>
                  <a:lnTo>
                    <a:pt x="0" y="21604"/>
                  </a:lnTo>
                  <a:lnTo>
                    <a:pt x="6231" y="27836"/>
                  </a:lnTo>
                  <a:lnTo>
                    <a:pt x="21604" y="27836"/>
                  </a:lnTo>
                  <a:lnTo>
                    <a:pt x="27836" y="21604"/>
                  </a:lnTo>
                  <a:lnTo>
                    <a:pt x="27836" y="6231"/>
                  </a:lnTo>
                  <a:lnTo>
                    <a:pt x="21604" y="0"/>
                  </a:lnTo>
                  <a:close/>
                </a:path>
              </a:pathLst>
            </a:custGeom>
            <a:solidFill>
              <a:srgbClr val="7F7F7F"/>
            </a:solidFill>
          </p:spPr>
          <p:txBody>
            <a:bodyPr wrap="square" lIns="0" tIns="0" rIns="0" bIns="0" rtlCol="0"/>
            <a:lstStyle/>
            <a:p>
              <a:endParaRPr/>
            </a:p>
          </p:txBody>
        </p:sp>
        <p:sp>
          <p:nvSpPr>
            <p:cNvPr id="36" name="object 36"/>
            <p:cNvSpPr/>
            <p:nvPr/>
          </p:nvSpPr>
          <p:spPr>
            <a:xfrm>
              <a:off x="2887396" y="1390846"/>
              <a:ext cx="27940" cy="27940"/>
            </a:xfrm>
            <a:custGeom>
              <a:avLst/>
              <a:gdLst/>
              <a:ahLst/>
              <a:cxnLst/>
              <a:rect l="l" t="t" r="r" b="b"/>
              <a:pathLst>
                <a:path w="27939" h="27940">
                  <a:moveTo>
                    <a:pt x="27836" y="13917"/>
                  </a:moveTo>
                  <a:lnTo>
                    <a:pt x="27836" y="6231"/>
                  </a:lnTo>
                  <a:lnTo>
                    <a:pt x="21604" y="0"/>
                  </a:lnTo>
                  <a:lnTo>
                    <a:pt x="13918" y="0"/>
                  </a:lnTo>
                  <a:lnTo>
                    <a:pt x="6231" y="0"/>
                  </a:lnTo>
                  <a:lnTo>
                    <a:pt x="0" y="6231"/>
                  </a:lnTo>
                  <a:lnTo>
                    <a:pt x="0" y="13917"/>
                  </a:lnTo>
                  <a:lnTo>
                    <a:pt x="0" y="21604"/>
                  </a:lnTo>
                  <a:lnTo>
                    <a:pt x="6231" y="27836"/>
                  </a:lnTo>
                  <a:lnTo>
                    <a:pt x="13918" y="27836"/>
                  </a:lnTo>
                  <a:lnTo>
                    <a:pt x="21604" y="27836"/>
                  </a:lnTo>
                  <a:lnTo>
                    <a:pt x="27836" y="21604"/>
                  </a:lnTo>
                  <a:lnTo>
                    <a:pt x="27836" y="13917"/>
                  </a:lnTo>
                  <a:close/>
                </a:path>
              </a:pathLst>
            </a:custGeom>
            <a:ln w="5060">
              <a:solidFill>
                <a:srgbClr val="7F7F7F"/>
              </a:solidFill>
            </a:ln>
          </p:spPr>
          <p:txBody>
            <a:bodyPr wrap="square" lIns="0" tIns="0" rIns="0" bIns="0" rtlCol="0"/>
            <a:lstStyle/>
            <a:p>
              <a:endParaRPr/>
            </a:p>
          </p:txBody>
        </p:sp>
        <p:sp>
          <p:nvSpPr>
            <p:cNvPr id="37" name="object 37"/>
            <p:cNvSpPr/>
            <p:nvPr/>
          </p:nvSpPr>
          <p:spPr>
            <a:xfrm>
              <a:off x="1713293" y="810753"/>
              <a:ext cx="1188085" cy="0"/>
            </a:xfrm>
            <a:custGeom>
              <a:avLst/>
              <a:gdLst/>
              <a:ahLst/>
              <a:cxnLst/>
              <a:rect l="l" t="t" r="r" b="b"/>
              <a:pathLst>
                <a:path w="1188085">
                  <a:moveTo>
                    <a:pt x="0" y="0"/>
                  </a:moveTo>
                  <a:lnTo>
                    <a:pt x="1188021" y="0"/>
                  </a:lnTo>
                </a:path>
              </a:pathLst>
            </a:custGeom>
            <a:ln w="21600">
              <a:solidFill>
                <a:srgbClr val="000000"/>
              </a:solidFill>
            </a:ln>
          </p:spPr>
          <p:txBody>
            <a:bodyPr wrap="square" lIns="0" tIns="0" rIns="0" bIns="0" rtlCol="0"/>
            <a:lstStyle/>
            <a:p>
              <a:endParaRPr/>
            </a:p>
          </p:txBody>
        </p:sp>
      </p:grpSp>
      <p:sp>
        <p:nvSpPr>
          <p:cNvPr id="38" name="object 38"/>
          <p:cNvSpPr txBox="1"/>
          <p:nvPr/>
        </p:nvSpPr>
        <p:spPr>
          <a:xfrm>
            <a:off x="1885899" y="470152"/>
            <a:ext cx="843280" cy="147320"/>
          </a:xfrm>
          <a:prstGeom prst="rect">
            <a:avLst/>
          </a:prstGeom>
        </p:spPr>
        <p:txBody>
          <a:bodyPr vert="horz" wrap="square" lIns="0" tIns="12065" rIns="0" bIns="0" rtlCol="0">
            <a:spAutoFit/>
          </a:bodyPr>
          <a:lstStyle/>
          <a:p>
            <a:pPr marL="12700">
              <a:lnSpc>
                <a:spcPct val="100000"/>
              </a:lnSpc>
              <a:spcBef>
                <a:spcPts val="95"/>
              </a:spcBef>
            </a:pPr>
            <a:r>
              <a:rPr sz="800" b="1" spc="-30" dirty="0">
                <a:latin typeface="Arial"/>
                <a:cs typeface="Arial"/>
              </a:rPr>
              <a:t>Bargaining</a:t>
            </a:r>
            <a:r>
              <a:rPr sz="800" b="1" spc="30" dirty="0">
                <a:latin typeface="Arial"/>
                <a:cs typeface="Arial"/>
              </a:rPr>
              <a:t> </a:t>
            </a:r>
            <a:r>
              <a:rPr sz="800" b="1" spc="-30" dirty="0">
                <a:latin typeface="Arial"/>
                <a:cs typeface="Arial"/>
              </a:rPr>
              <a:t>Range</a:t>
            </a:r>
            <a:endParaRPr sz="800">
              <a:latin typeface="Arial"/>
              <a:cs typeface="Arial"/>
            </a:endParaRPr>
          </a:p>
        </p:txBody>
      </p:sp>
      <p:sp>
        <p:nvSpPr>
          <p:cNvPr id="39" name="object 39"/>
          <p:cNvSpPr txBox="1"/>
          <p:nvPr/>
        </p:nvSpPr>
        <p:spPr>
          <a:xfrm>
            <a:off x="1171422" y="2568713"/>
            <a:ext cx="226568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The bargaining range is (</a:t>
            </a:r>
            <a:r>
              <a:rPr sz="1100" i="1" dirty="0">
                <a:solidFill>
                  <a:srgbClr val="00B0F0"/>
                </a:solidFill>
                <a:latin typeface="+mn-lt"/>
                <a:cs typeface="Calibri"/>
              </a:rPr>
              <a:t>p </a:t>
            </a:r>
            <a:r>
              <a:rPr sz="1100" i="1" dirty="0">
                <a:solidFill>
                  <a:srgbClr val="00B0F0"/>
                </a:solidFill>
                <a:latin typeface="+mn-lt"/>
                <a:cs typeface="Verdana"/>
              </a:rPr>
              <a:t>− </a:t>
            </a:r>
            <a:r>
              <a:rPr sz="1100" i="1" dirty="0">
                <a:solidFill>
                  <a:srgbClr val="00B0F0"/>
                </a:solidFill>
                <a:latin typeface="+mn-lt"/>
                <a:cs typeface="Calibri"/>
              </a:rPr>
              <a:t>c</a:t>
            </a:r>
            <a:r>
              <a:rPr sz="1100" dirty="0">
                <a:solidFill>
                  <a:srgbClr val="00B0F0"/>
                </a:solidFill>
                <a:latin typeface="+mn-lt"/>
                <a:cs typeface="Arial MT"/>
              </a:rPr>
              <a:t>, </a:t>
            </a:r>
            <a:r>
              <a:rPr sz="1100" i="1" dirty="0">
                <a:solidFill>
                  <a:srgbClr val="00B0F0"/>
                </a:solidFill>
                <a:latin typeface="+mn-lt"/>
                <a:cs typeface="Calibri"/>
              </a:rPr>
              <a:t>p </a:t>
            </a:r>
            <a:r>
              <a:rPr sz="1100" dirty="0">
                <a:solidFill>
                  <a:srgbClr val="00B0F0"/>
                </a:solidFill>
                <a:latin typeface="+mn-lt"/>
                <a:cs typeface="Calibri"/>
              </a:rPr>
              <a:t>+ </a:t>
            </a:r>
            <a:r>
              <a:rPr sz="1100" i="1" dirty="0">
                <a:solidFill>
                  <a:srgbClr val="00B0F0"/>
                </a:solidFill>
                <a:latin typeface="+mn-lt"/>
                <a:cs typeface="Calibri"/>
              </a:rPr>
              <a:t>c</a:t>
            </a:r>
            <a:r>
              <a:rPr sz="1100" dirty="0">
                <a:solidFill>
                  <a:srgbClr val="00B0F0"/>
                </a:solidFill>
                <a:latin typeface="+mn-lt"/>
                <a:cs typeface="Arial MT"/>
              </a:rPr>
              <a:t>).</a:t>
            </a:r>
            <a:endParaRPr sz="1100">
              <a:solidFill>
                <a:srgbClr val="00B0F0"/>
              </a:solidFill>
              <a:latin typeface="+mn-lt"/>
              <a:cs typeface="Arial MT"/>
            </a:endParaRPr>
          </a:p>
        </p:txBody>
      </p:sp>
    </p:spTree>
  </p:cSld>
  <p:clrMapOvr>
    <a:masterClrMapping/>
  </p:clrMapOvr>
  <p:transition>
    <p:cut/>
  </p:transition>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14780"/>
            <a:ext cx="3912870" cy="1620828"/>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So long as war is costly, a bargaining range will always exist.</a:t>
            </a: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solidFill>
                  <a:srgbClr val="00B0F0"/>
                </a:solidFill>
                <a:latin typeface="+mn-lt"/>
                <a:cs typeface="Arial MT"/>
              </a:rPr>
              <a:t>War is </a:t>
            </a:r>
            <a:r>
              <a:rPr sz="1100" i="1" dirty="0">
                <a:solidFill>
                  <a:srgbClr val="00B0F0"/>
                </a:solidFill>
                <a:latin typeface="+mn-lt"/>
                <a:cs typeface="Arial"/>
              </a:rPr>
              <a:t>ex post </a:t>
            </a:r>
            <a:r>
              <a:rPr sz="1100" dirty="0">
                <a:solidFill>
                  <a:srgbClr val="00B0F0"/>
                </a:solidFill>
                <a:latin typeface="+mn-lt"/>
                <a:cs typeface="Arial MT"/>
              </a:rPr>
              <a:t>inefficient.</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latin typeface="+mn-lt"/>
                <a:cs typeface="Arial MT"/>
              </a:rPr>
              <a:t>It’s always possible for countries that go to war to have been made better off by reaching a bargaining agreement ahead of time to divide up whatever it is they’re fighting over.</a:t>
            </a: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564361"/>
            <a:ext cx="3745229" cy="1967526"/>
          </a:xfrm>
          <a:prstGeom prst="rect">
            <a:avLst/>
          </a:prstGeom>
        </p:spPr>
        <p:txBody>
          <a:bodyPr vert="horz" wrap="square" lIns="0" tIns="6985" rIns="0" bIns="0" rtlCol="0">
            <a:spAutoFit/>
          </a:bodyPr>
          <a:lstStyle/>
          <a:p>
            <a:pPr marL="50800" marR="74930">
              <a:lnSpc>
                <a:spcPct val="102699"/>
              </a:lnSpc>
              <a:spcBef>
                <a:spcPts val="55"/>
              </a:spcBef>
            </a:pPr>
            <a:r>
              <a:rPr sz="1100" dirty="0">
                <a:solidFill>
                  <a:srgbClr val="00B0F0"/>
                </a:solidFill>
                <a:latin typeface="+mn-lt"/>
                <a:cs typeface="Arial MT"/>
              </a:rPr>
              <a:t>Monarchies have developed a political culture where a leader’s promise to distribute rents is particularly credible.</a:t>
            </a:r>
          </a:p>
          <a:p>
            <a:pPr>
              <a:lnSpc>
                <a:spcPct val="100000"/>
              </a:lnSpc>
              <a:spcBef>
                <a:spcPts val="484"/>
              </a:spcBef>
            </a:pPr>
            <a:endParaRPr sz="1100" dirty="0">
              <a:latin typeface="+mn-lt"/>
              <a:cs typeface="Arial MT"/>
            </a:endParaRPr>
          </a:p>
          <a:p>
            <a:pPr marL="327025" indent="-137795">
              <a:lnSpc>
                <a:spcPct val="100000"/>
              </a:lnSpc>
              <a:buFont typeface="Verdana"/>
              <a:buChar char="•"/>
              <a:tabLst>
                <a:tab pos="327025" algn="l"/>
              </a:tabLst>
            </a:pPr>
            <a:r>
              <a:rPr sz="1100" dirty="0">
                <a:latin typeface="+mn-lt"/>
                <a:cs typeface="Arial MT"/>
              </a:rPr>
              <a:t>Clear rules on who is an insider and who is an outsider.</a:t>
            </a:r>
          </a:p>
          <a:p>
            <a:pPr>
              <a:lnSpc>
                <a:spcPct val="100000"/>
              </a:lnSpc>
              <a:spcBef>
                <a:spcPts val="685"/>
              </a:spcBef>
              <a:buFont typeface="Verdana"/>
              <a:buChar char="•"/>
            </a:pPr>
            <a:endParaRPr sz="1100" dirty="0">
              <a:latin typeface="+mn-lt"/>
              <a:cs typeface="Arial MT"/>
            </a:endParaRPr>
          </a:p>
          <a:p>
            <a:pPr marL="326390" marR="242570" indent="-137795">
              <a:lnSpc>
                <a:spcPct val="102600"/>
              </a:lnSpc>
              <a:spcBef>
                <a:spcPts val="5"/>
              </a:spcBef>
              <a:buFont typeface="Verdana"/>
              <a:buChar char="•"/>
              <a:tabLst>
                <a:tab pos="327660" algn="l"/>
              </a:tabLst>
            </a:pPr>
            <a:r>
              <a:rPr sz="1100" dirty="0">
                <a:latin typeface="+mn-lt"/>
                <a:cs typeface="Arial MT"/>
              </a:rPr>
              <a:t>Rules and norms on how rents are to be shared among 	members of the royal family.</a:t>
            </a:r>
          </a:p>
          <a:p>
            <a:pPr>
              <a:lnSpc>
                <a:spcPct val="100000"/>
              </a:lnSpc>
              <a:spcBef>
                <a:spcPts val="685"/>
              </a:spcBef>
              <a:buFont typeface="Verdana"/>
              <a:buChar char="•"/>
            </a:pPr>
            <a:endParaRPr sz="1100" dirty="0">
              <a:latin typeface="+mn-lt"/>
              <a:cs typeface="Arial MT"/>
            </a:endParaRPr>
          </a:p>
          <a:p>
            <a:pPr marL="326390" marR="17780" indent="-137795">
              <a:lnSpc>
                <a:spcPct val="102600"/>
              </a:lnSpc>
              <a:buFont typeface="Verdana"/>
              <a:buChar char="•"/>
              <a:tabLst>
                <a:tab pos="327660" algn="l"/>
              </a:tabLst>
            </a:pPr>
            <a:r>
              <a:rPr sz="1100" dirty="0">
                <a:latin typeface="+mn-lt"/>
                <a:cs typeface="Arial MT"/>
              </a:rPr>
              <a:t>Institutions to monitor the actions of the ruler and enforce 	norms regarding the distribution of rents.</a:t>
            </a:r>
          </a:p>
        </p:txBody>
      </p:sp>
    </p:spTree>
  </p:cSld>
  <p:clrMapOvr>
    <a:masterClrMapping/>
  </p:clrMapOvr>
  <p:transition>
    <p:cut/>
  </p:transition>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10856"/>
            <a:ext cx="368109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But what if we’re negotiating over a power-sharing agreement?</a:t>
            </a:r>
          </a:p>
        </p:txBody>
      </p:sp>
      <p:sp>
        <p:nvSpPr>
          <p:cNvPr id="3" name="object 3"/>
          <p:cNvSpPr txBox="1"/>
          <p:nvPr/>
        </p:nvSpPr>
        <p:spPr>
          <a:xfrm>
            <a:off x="347294" y="942935"/>
            <a:ext cx="3258185"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Are things different if </a:t>
            </a:r>
            <a:r>
              <a:rPr sz="1100" i="1" dirty="0">
                <a:latin typeface="+mn-lt"/>
                <a:cs typeface="Calibri"/>
              </a:rPr>
              <a:t>X </a:t>
            </a:r>
            <a:r>
              <a:rPr sz="1100" dirty="0">
                <a:latin typeface="+mn-lt"/>
                <a:cs typeface="Arial MT"/>
              </a:rPr>
              <a:t>represents a division of power?</a:t>
            </a:r>
            <a:endParaRPr sz="1100">
              <a:latin typeface="+mn-lt"/>
              <a:cs typeface="Arial MT"/>
            </a:endParaRPr>
          </a:p>
        </p:txBody>
      </p:sp>
    </p:spTree>
  </p:cSld>
  <p:clrMapOvr>
    <a:masterClrMapping/>
  </p:clrMapOvr>
  <p:transition>
    <p:cut/>
  </p:transition>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10856"/>
            <a:ext cx="368109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But what if we’re negotiating over a power-sharing agreement?</a:t>
            </a:r>
          </a:p>
        </p:txBody>
      </p:sp>
      <p:sp>
        <p:nvSpPr>
          <p:cNvPr id="3" name="object 3"/>
          <p:cNvSpPr txBox="1"/>
          <p:nvPr/>
        </p:nvSpPr>
        <p:spPr>
          <a:xfrm>
            <a:off x="347294" y="942935"/>
            <a:ext cx="3258185"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Are things different if </a:t>
            </a:r>
            <a:r>
              <a:rPr sz="1100" i="1" dirty="0">
                <a:latin typeface="+mn-lt"/>
                <a:cs typeface="Calibri"/>
              </a:rPr>
              <a:t>X </a:t>
            </a:r>
            <a:r>
              <a:rPr sz="1100" dirty="0">
                <a:latin typeface="+mn-lt"/>
                <a:cs typeface="Arial MT"/>
              </a:rPr>
              <a:t>represents a division of power?</a:t>
            </a:r>
            <a:endParaRPr sz="1100">
              <a:latin typeface="+mn-lt"/>
              <a:cs typeface="Arial MT"/>
            </a:endParaRPr>
          </a:p>
        </p:txBody>
      </p:sp>
      <p:sp>
        <p:nvSpPr>
          <p:cNvPr id="4" name="object 4"/>
          <p:cNvSpPr txBox="1"/>
          <p:nvPr/>
        </p:nvSpPr>
        <p:spPr>
          <a:xfrm>
            <a:off x="2171420" y="1588883"/>
            <a:ext cx="26543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Yes!</a:t>
            </a:r>
          </a:p>
        </p:txBody>
      </p:sp>
      <p:sp>
        <p:nvSpPr>
          <p:cNvPr id="5" name="object 5"/>
          <p:cNvSpPr txBox="1"/>
          <p:nvPr/>
        </p:nvSpPr>
        <p:spPr>
          <a:xfrm>
            <a:off x="347294" y="2234830"/>
            <a:ext cx="3870325"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This is because a power-sharing agreement divides up power and thus affects the probabilities </a:t>
            </a:r>
            <a:r>
              <a:rPr sz="1100" i="1" dirty="0">
                <a:latin typeface="+mn-lt"/>
                <a:cs typeface="Calibri"/>
              </a:rPr>
              <a:t>p </a:t>
            </a:r>
            <a:r>
              <a:rPr sz="1100" dirty="0">
                <a:latin typeface="+mn-lt"/>
                <a:cs typeface="Arial MT"/>
              </a:rPr>
              <a:t>and </a:t>
            </a:r>
            <a:r>
              <a:rPr sz="1100" dirty="0">
                <a:latin typeface="+mn-lt"/>
                <a:cs typeface="Calibri"/>
              </a:rPr>
              <a:t>1 </a:t>
            </a:r>
            <a:r>
              <a:rPr sz="1100" i="1" dirty="0">
                <a:latin typeface="+mn-lt"/>
                <a:cs typeface="Verdana"/>
              </a:rPr>
              <a:t>− </a:t>
            </a:r>
            <a:r>
              <a:rPr sz="1100" i="1" dirty="0">
                <a:latin typeface="+mn-lt"/>
                <a:cs typeface="Calibri"/>
              </a:rPr>
              <a:t>p </a:t>
            </a:r>
            <a:r>
              <a:rPr sz="1100" dirty="0">
                <a:latin typeface="+mn-lt"/>
                <a:cs typeface="Arial MT"/>
              </a:rPr>
              <a:t>that each side would win in a future fight.</a:t>
            </a:r>
            <a:endParaRPr sz="1100">
              <a:latin typeface="+mn-lt"/>
              <a:cs typeface="Arial MT"/>
            </a:endParaRPr>
          </a:p>
        </p:txBody>
      </p:sp>
    </p:spTree>
  </p:cSld>
  <p:clrMapOvr>
    <a:masterClrMapping/>
  </p:clrMapOvr>
  <p:transition>
    <p:cut/>
  </p:transition>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1747"/>
            <a:ext cx="3915511" cy="326037"/>
          </a:xfrm>
          <a:prstGeom prst="rect">
            <a:avLst/>
          </a:prstGeom>
        </p:spPr>
        <p:txBody>
          <a:bodyPr vert="horz" wrap="square" lIns="0" tIns="155244" rIns="0" bIns="0" rtlCol="0">
            <a:spAutoFit/>
          </a:bodyPr>
          <a:lstStyle/>
          <a:p>
            <a:pPr marL="12700">
              <a:lnSpc>
                <a:spcPct val="100000"/>
              </a:lnSpc>
              <a:spcBef>
                <a:spcPts val="90"/>
              </a:spcBef>
            </a:pPr>
            <a:r>
              <a:rPr dirty="0">
                <a:latin typeface="+mn-lt"/>
              </a:rPr>
              <a:t>Suppose we’re in some time period </a:t>
            </a:r>
            <a:r>
              <a:rPr i="1" dirty="0">
                <a:latin typeface="+mn-lt"/>
                <a:cs typeface="Calibri"/>
              </a:rPr>
              <a:t>t</a:t>
            </a:r>
            <a:r>
              <a:rPr dirty="0">
                <a:latin typeface="+mn-lt"/>
              </a:rPr>
              <a:t>.</a:t>
            </a:r>
          </a:p>
        </p:txBody>
      </p:sp>
      <p:sp>
        <p:nvSpPr>
          <p:cNvPr id="3" name="object 3"/>
          <p:cNvSpPr txBox="1"/>
          <p:nvPr/>
        </p:nvSpPr>
        <p:spPr>
          <a:xfrm>
            <a:off x="347294" y="1257641"/>
            <a:ext cx="3895725" cy="1076385"/>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We know there always exist peaceful settlements (a bargaining range) in </a:t>
            </a:r>
            <a:r>
              <a:rPr sz="1100" i="1" dirty="0">
                <a:latin typeface="+mn-lt"/>
                <a:cs typeface="Calibri"/>
              </a:rPr>
              <a:t>X </a:t>
            </a:r>
            <a:r>
              <a:rPr sz="1100" dirty="0">
                <a:latin typeface="+mn-lt"/>
                <a:cs typeface="Arial MT"/>
              </a:rPr>
              <a:t>such that both states would prefer to see one of these settlements implemented rather than go to war.</a:t>
            </a: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7780" algn="ctr">
              <a:lnSpc>
                <a:spcPct val="100000"/>
              </a:lnSpc>
            </a:pPr>
            <a:r>
              <a:rPr sz="1100" dirty="0">
                <a:solidFill>
                  <a:srgbClr val="00B0F0"/>
                </a:solidFill>
                <a:latin typeface="+mn-lt"/>
                <a:cs typeface="Arial MT"/>
              </a:rPr>
              <a:t>But ...</a:t>
            </a:r>
          </a:p>
        </p:txBody>
      </p:sp>
    </p:spTree>
  </p:cSld>
  <p:clrMapOvr>
    <a:masterClrMapping/>
  </p:clrMapOvr>
  <p:transition>
    <p:cut/>
  </p:transition>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40446"/>
            <a:ext cx="3674110"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 key thing to recognize is that any peaceful settlement in a power-sharing context results in a </a:t>
            </a:r>
            <a:r>
              <a:rPr sz="1100" dirty="0">
                <a:solidFill>
                  <a:srgbClr val="00B0F0"/>
                </a:solidFill>
                <a:latin typeface="+mn-lt"/>
                <a:cs typeface="Arial MT"/>
              </a:rPr>
              <a:t>change to the underlying distribution of power.</a:t>
            </a:r>
          </a:p>
        </p:txBody>
      </p:sp>
    </p:spTree>
  </p:cSld>
  <p:clrMapOvr>
    <a:masterClrMapping/>
  </p:clrMapOvr>
  <p:transition>
    <p:cut/>
  </p:transition>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689350"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Suppose that the original power-sharing agreement saw </a:t>
            </a:r>
            <a:r>
              <a:rPr i="1" dirty="0">
                <a:latin typeface="+mn-lt"/>
                <a:cs typeface="Calibri"/>
              </a:rPr>
              <a:t>B </a:t>
            </a:r>
            <a:r>
              <a:rPr dirty="0">
                <a:latin typeface="+mn-lt"/>
              </a:rPr>
              <a:t>cede some of its power to </a:t>
            </a:r>
            <a:r>
              <a:rPr i="1" dirty="0">
                <a:latin typeface="+mn-lt"/>
                <a:cs typeface="Calibri"/>
              </a:rPr>
              <a:t>A</a:t>
            </a:r>
            <a:r>
              <a:rPr dirty="0">
                <a:latin typeface="+mn-lt"/>
              </a:rPr>
              <a:t>.</a:t>
            </a:r>
          </a:p>
        </p:txBody>
      </p:sp>
      <p:sp>
        <p:nvSpPr>
          <p:cNvPr id="3" name="object 3"/>
          <p:cNvSpPr txBox="1"/>
          <p:nvPr/>
        </p:nvSpPr>
        <p:spPr>
          <a:xfrm>
            <a:off x="347294" y="1281276"/>
            <a:ext cx="3559810" cy="1240155"/>
          </a:xfrm>
          <a:prstGeom prst="rect">
            <a:avLst/>
          </a:prstGeom>
        </p:spPr>
        <p:txBody>
          <a:bodyPr vert="horz" wrap="square" lIns="0" tIns="6985" rIns="0" bIns="0" rtlCol="0">
            <a:spAutoFit/>
          </a:bodyPr>
          <a:lstStyle/>
          <a:p>
            <a:pPr marL="12700" marR="53975" algn="just">
              <a:lnSpc>
                <a:spcPct val="102600"/>
              </a:lnSpc>
              <a:spcBef>
                <a:spcPts val="55"/>
              </a:spcBef>
            </a:pPr>
            <a:r>
              <a:rPr sz="1100" i="1" dirty="0">
                <a:latin typeface="+mn-lt"/>
                <a:cs typeface="Calibri"/>
              </a:rPr>
              <a:t>A </a:t>
            </a:r>
            <a:r>
              <a:rPr sz="1100" dirty="0">
                <a:latin typeface="+mn-lt"/>
                <a:cs typeface="Arial MT"/>
              </a:rPr>
              <a:t>is now more powerful and thus has a higher probability of winning a war in period </a:t>
            </a:r>
            <a:r>
              <a:rPr sz="1100" i="1" dirty="0">
                <a:latin typeface="+mn-lt"/>
                <a:cs typeface="Calibri"/>
              </a:rPr>
              <a:t>t </a:t>
            </a:r>
            <a:r>
              <a:rPr sz="1100" dirty="0">
                <a:latin typeface="+mn-lt"/>
                <a:cs typeface="Calibri"/>
              </a:rPr>
              <a:t>+ 1 </a:t>
            </a:r>
            <a:r>
              <a:rPr sz="1100" dirty="0">
                <a:latin typeface="+mn-lt"/>
                <a:cs typeface="Arial MT"/>
              </a:rPr>
              <a:t>than it did in period </a:t>
            </a:r>
            <a:r>
              <a:rPr sz="1100" i="1" dirty="0">
                <a:latin typeface="+mn-lt"/>
                <a:cs typeface="Calibri"/>
              </a:rPr>
              <a:t>t</a:t>
            </a:r>
            <a:r>
              <a:rPr sz="1100" dirty="0">
                <a:latin typeface="+mn-lt"/>
                <a:cs typeface="Arial MT"/>
              </a:rPr>
              <a:t>.</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5080" algn="just">
              <a:lnSpc>
                <a:spcPct val="102600"/>
              </a:lnSpc>
            </a:pPr>
            <a:r>
              <a:rPr sz="1100" dirty="0">
                <a:latin typeface="+mn-lt"/>
                <a:cs typeface="Arial MT"/>
              </a:rPr>
              <a:t>The problem is that </a:t>
            </a:r>
            <a:r>
              <a:rPr sz="1100" i="1" dirty="0">
                <a:latin typeface="+mn-lt"/>
                <a:cs typeface="Calibri"/>
              </a:rPr>
              <a:t>A </a:t>
            </a:r>
            <a:r>
              <a:rPr sz="1100" dirty="0">
                <a:latin typeface="+mn-lt"/>
                <a:cs typeface="Arial MT"/>
              </a:rPr>
              <a:t>can’t credibly commit to not using its increased power in this future time period to renegotiate the original settlement to seek a better deal.</a:t>
            </a:r>
            <a:endParaRPr sz="1100">
              <a:latin typeface="+mn-lt"/>
              <a:cs typeface="Arial MT"/>
            </a:endParaRPr>
          </a:p>
        </p:txBody>
      </p:sp>
    </p:spTree>
  </p:cSld>
  <p:clrMapOvr>
    <a:masterClrMapping/>
  </p:clrMapOvr>
  <p:transition>
    <p:cut/>
  </p:transition>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64945"/>
            <a:ext cx="3782077"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There’s obviously a bargaining range in period </a:t>
            </a:r>
            <a:r>
              <a:rPr i="1" dirty="0">
                <a:latin typeface="+mn-lt"/>
                <a:cs typeface="Calibri"/>
              </a:rPr>
              <a:t>t </a:t>
            </a:r>
            <a:r>
              <a:rPr dirty="0">
                <a:latin typeface="+mn-lt"/>
                <a:cs typeface="Calibri"/>
              </a:rPr>
              <a:t>+ 1 </a:t>
            </a:r>
            <a:r>
              <a:rPr dirty="0">
                <a:latin typeface="+mn-lt"/>
              </a:rPr>
              <a:t>that both sides prefer to war.</a:t>
            </a:r>
          </a:p>
        </p:txBody>
      </p:sp>
      <p:sp>
        <p:nvSpPr>
          <p:cNvPr id="3" name="object 3"/>
          <p:cNvSpPr txBox="1"/>
          <p:nvPr/>
        </p:nvSpPr>
        <p:spPr>
          <a:xfrm>
            <a:off x="347294" y="1569096"/>
            <a:ext cx="4015156"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But this would see </a:t>
            </a:r>
            <a:r>
              <a:rPr sz="1100" i="1" dirty="0">
                <a:latin typeface="+mn-lt"/>
                <a:cs typeface="Calibri"/>
              </a:rPr>
              <a:t>A </a:t>
            </a:r>
            <a:r>
              <a:rPr sz="1100" dirty="0">
                <a:latin typeface="+mn-lt"/>
                <a:cs typeface="Arial MT"/>
              </a:rPr>
              <a:t>become even more powerful, which might lead it to renegotiate the peaceful settlement once again in period </a:t>
            </a:r>
            <a:r>
              <a:rPr sz="1100" i="1" dirty="0">
                <a:latin typeface="+mn-lt"/>
                <a:cs typeface="Calibri"/>
              </a:rPr>
              <a:t>t </a:t>
            </a:r>
            <a:r>
              <a:rPr sz="1100" dirty="0">
                <a:latin typeface="+mn-lt"/>
                <a:cs typeface="Calibri"/>
              </a:rPr>
              <a:t>+ 2</a:t>
            </a:r>
            <a:r>
              <a:rPr sz="1100" dirty="0">
                <a:latin typeface="+mn-lt"/>
                <a:cs typeface="Arial MT"/>
              </a:rPr>
              <a:t>.</a:t>
            </a:r>
            <a:endParaRPr sz="1100">
              <a:latin typeface="+mn-lt"/>
              <a:cs typeface="Arial MT"/>
            </a:endParaRPr>
          </a:p>
        </p:txBody>
      </p:sp>
    </p:spTree>
  </p:cSld>
  <p:clrMapOvr>
    <a:masterClrMapping/>
  </p:clrMapOvr>
  <p:transition>
    <p:cut/>
  </p:transition>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1747"/>
            <a:ext cx="3915511" cy="540943"/>
          </a:xfrm>
          <a:prstGeom prst="rect">
            <a:avLst/>
          </a:prstGeom>
        </p:spPr>
        <p:txBody>
          <a:bodyPr vert="horz" wrap="square" lIns="0" tIns="368071" rIns="0" bIns="0" rtlCol="0">
            <a:spAutoFit/>
          </a:bodyPr>
          <a:lstStyle/>
          <a:p>
            <a:pPr marL="12700">
              <a:lnSpc>
                <a:spcPct val="100000"/>
              </a:lnSpc>
              <a:spcBef>
                <a:spcPts val="90"/>
              </a:spcBef>
            </a:pPr>
            <a:r>
              <a:rPr dirty="0">
                <a:latin typeface="+mn-lt"/>
              </a:rPr>
              <a:t>This process might continue until </a:t>
            </a:r>
            <a:r>
              <a:rPr i="1" dirty="0">
                <a:latin typeface="+mn-lt"/>
                <a:cs typeface="Calibri"/>
              </a:rPr>
              <a:t>B </a:t>
            </a:r>
            <a:r>
              <a:rPr dirty="0">
                <a:latin typeface="+mn-lt"/>
              </a:rPr>
              <a:t>has ceded all its power to </a:t>
            </a:r>
            <a:r>
              <a:rPr i="1" dirty="0">
                <a:latin typeface="+mn-lt"/>
                <a:cs typeface="Calibri"/>
              </a:rPr>
              <a:t>A</a:t>
            </a:r>
            <a:r>
              <a:rPr dirty="0">
                <a:latin typeface="+mn-lt"/>
              </a:rPr>
              <a:t>.</a:t>
            </a:r>
          </a:p>
        </p:txBody>
      </p:sp>
      <p:sp>
        <p:nvSpPr>
          <p:cNvPr id="3" name="object 3"/>
          <p:cNvSpPr txBox="1"/>
          <p:nvPr/>
        </p:nvSpPr>
        <p:spPr>
          <a:xfrm>
            <a:off x="347294" y="1470468"/>
            <a:ext cx="3912870"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Realizing this, </a:t>
            </a:r>
            <a:r>
              <a:rPr sz="1100" i="1" dirty="0">
                <a:latin typeface="+mn-lt"/>
                <a:cs typeface="Calibri"/>
              </a:rPr>
              <a:t>B </a:t>
            </a:r>
            <a:r>
              <a:rPr sz="1100" dirty="0">
                <a:latin typeface="+mn-lt"/>
                <a:cs typeface="Arial MT"/>
              </a:rPr>
              <a:t>may decide that it’s better off fighting in the first period and taking its chances rather than accepting a negotiated settlement.</a:t>
            </a:r>
            <a:endParaRPr sz="1100">
              <a:latin typeface="+mn-lt"/>
              <a:cs typeface="Arial MT"/>
            </a:endParaRPr>
          </a:p>
        </p:txBody>
      </p:sp>
    </p:spTree>
  </p:cSld>
  <p:clrMapOvr>
    <a:masterClrMapping/>
  </p:clrMapOvr>
  <p:transition>
    <p:cut/>
  </p:transition>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00733"/>
            <a:ext cx="3674745"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Making a stable power-sharing agreement is difficult because it requires that both actors can credibly commit to it.</a:t>
            </a:r>
          </a:p>
        </p:txBody>
      </p:sp>
      <p:sp>
        <p:nvSpPr>
          <p:cNvPr id="3" name="object 3"/>
          <p:cNvSpPr txBox="1">
            <a:spLocks noGrp="1"/>
          </p:cNvSpPr>
          <p:nvPr>
            <p:ph type="body" idx="1"/>
          </p:nvPr>
        </p:nvSpPr>
        <p:spPr>
          <a:xfrm>
            <a:off x="347294" y="1212442"/>
            <a:ext cx="3913504" cy="993374"/>
          </a:xfrm>
          <a:prstGeom prst="rect">
            <a:avLst/>
          </a:prstGeom>
        </p:spPr>
        <p:txBody>
          <a:bodyPr vert="horz" wrap="square" lIns="0" tIns="299427" rIns="0" bIns="0" rtlCol="0">
            <a:spAutoFit/>
          </a:bodyPr>
          <a:lstStyle/>
          <a:p>
            <a:pPr marL="12700" marR="447040">
              <a:lnSpc>
                <a:spcPct val="102600"/>
              </a:lnSpc>
              <a:spcBef>
                <a:spcPts val="55"/>
              </a:spcBef>
            </a:pPr>
            <a:r>
              <a:rPr dirty="0">
                <a:solidFill>
                  <a:srgbClr val="00B0F0"/>
                </a:solidFill>
                <a:latin typeface="+mn-lt"/>
              </a:rPr>
              <a:t>But</a:t>
            </a:r>
            <a:r>
              <a:rPr dirty="0">
                <a:solidFill>
                  <a:srgbClr val="FF0000"/>
                </a:solidFill>
                <a:latin typeface="+mn-lt"/>
              </a:rPr>
              <a:t> </a:t>
            </a:r>
            <a:r>
              <a:rPr dirty="0">
                <a:latin typeface="+mn-lt"/>
              </a:rPr>
              <a:t>how can these actors credibly commit to not using any increased power they might obtain now to renegotiate the</a:t>
            </a:r>
          </a:p>
          <a:p>
            <a:pPr marL="12700" marR="5080">
              <a:lnSpc>
                <a:spcPct val="102600"/>
              </a:lnSpc>
            </a:pPr>
            <a:r>
              <a:rPr dirty="0">
                <a:latin typeface="+mn-lt"/>
              </a:rPr>
              <a:t>power-sharing agreement in the future in order to get a better deal for themselves?</a:t>
            </a: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238250" y="1225151"/>
            <a:ext cx="2285999" cy="276999"/>
          </a:xfrm>
          <a:prstGeom prst="rect">
            <a:avLst/>
          </a:prstGeom>
        </p:spPr>
        <p:txBody>
          <a:bodyPr vert="horz" wrap="square" lIns="0" tIns="15240" rIns="0" bIns="0" rtlCol="0">
            <a:spAutoFit/>
          </a:bodyPr>
          <a:lstStyle/>
          <a:p>
            <a:pPr marL="12700" algn="ctr">
              <a:lnSpc>
                <a:spcPct val="100000"/>
              </a:lnSpc>
              <a:spcBef>
                <a:spcPts val="120"/>
              </a:spcBef>
            </a:pPr>
            <a:r>
              <a:rPr sz="1700" dirty="0">
                <a:latin typeface="+mn-lt"/>
                <a:cs typeface="Tahoma"/>
              </a:rPr>
              <a:t>Military Dictatorships</a:t>
            </a: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13128"/>
            <a:ext cx="3528695"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Examples: </a:t>
            </a:r>
            <a:r>
              <a:rPr sz="1100" dirty="0">
                <a:latin typeface="+mn-lt"/>
                <a:cs typeface="Arial MT"/>
              </a:rPr>
              <a:t>Thailand, Myanmar, Chad, Burkina Faso, Gabon, Guinea, Sudan.</a:t>
            </a: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77952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 most pressing threat to the stability of military dictatorships tends to come from within the military itself.</a:t>
            </a: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80300"/>
            <a:ext cx="384873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Total Number of Failed and Successful Military Coups, 1945-2022</a:t>
            </a:r>
          </a:p>
        </p:txBody>
      </p:sp>
      <p:pic>
        <p:nvPicPr>
          <p:cNvPr id="3" name="object 3"/>
          <p:cNvPicPr/>
          <p:nvPr/>
        </p:nvPicPr>
        <p:blipFill>
          <a:blip r:embed="rId2" cstate="print"/>
          <a:stretch>
            <a:fillRect/>
          </a:stretch>
        </p:blipFill>
        <p:spPr>
          <a:xfrm>
            <a:off x="468295" y="571113"/>
            <a:ext cx="3770581" cy="2478226"/>
          </a:xfrm>
          <a:prstGeom prst="rect">
            <a:avLst/>
          </a:prstGeom>
        </p:spPr>
      </p:pic>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232053"/>
            <a:ext cx="336550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A decline in the number of military coups since the 1960s</a:t>
            </a:r>
          </a:p>
        </p:txBody>
      </p:sp>
      <p:grpSp>
        <p:nvGrpSpPr>
          <p:cNvPr id="3" name="object 3"/>
          <p:cNvGrpSpPr/>
          <p:nvPr/>
        </p:nvGrpSpPr>
        <p:grpSpPr>
          <a:xfrm>
            <a:off x="1016006" y="641097"/>
            <a:ext cx="2735580" cy="2099310"/>
            <a:chOff x="1016006" y="641097"/>
            <a:chExt cx="2735580" cy="2099310"/>
          </a:xfrm>
        </p:grpSpPr>
        <p:sp>
          <p:nvSpPr>
            <p:cNvPr id="4" name="object 4"/>
            <p:cNvSpPr/>
            <p:nvPr/>
          </p:nvSpPr>
          <p:spPr>
            <a:xfrm>
              <a:off x="1017144" y="641097"/>
              <a:ext cx="2647950" cy="2099310"/>
            </a:xfrm>
            <a:custGeom>
              <a:avLst/>
              <a:gdLst/>
              <a:ahLst/>
              <a:cxnLst/>
              <a:rect l="l" t="t" r="r" b="b"/>
              <a:pathLst>
                <a:path w="2647950" h="2099310">
                  <a:moveTo>
                    <a:pt x="85405" y="2099263"/>
                  </a:moveTo>
                  <a:lnTo>
                    <a:pt x="85405" y="2074963"/>
                  </a:lnTo>
                </a:path>
                <a:path w="2647950" h="2099310">
                  <a:moveTo>
                    <a:pt x="256217" y="2099263"/>
                  </a:moveTo>
                  <a:lnTo>
                    <a:pt x="256217" y="2074963"/>
                  </a:lnTo>
                </a:path>
                <a:path w="2647950" h="2099310">
                  <a:moveTo>
                    <a:pt x="427029" y="2099263"/>
                  </a:moveTo>
                  <a:lnTo>
                    <a:pt x="427029" y="2074963"/>
                  </a:lnTo>
                </a:path>
                <a:path w="2647950" h="2099310">
                  <a:moveTo>
                    <a:pt x="597840" y="2099263"/>
                  </a:moveTo>
                  <a:lnTo>
                    <a:pt x="597840" y="2074963"/>
                  </a:lnTo>
                </a:path>
                <a:path w="2647950" h="2099310">
                  <a:moveTo>
                    <a:pt x="768652" y="2099263"/>
                  </a:moveTo>
                  <a:lnTo>
                    <a:pt x="768652" y="2074963"/>
                  </a:lnTo>
                </a:path>
                <a:path w="2647950" h="2099310">
                  <a:moveTo>
                    <a:pt x="939464" y="2099263"/>
                  </a:moveTo>
                  <a:lnTo>
                    <a:pt x="939464" y="2074963"/>
                  </a:lnTo>
                </a:path>
                <a:path w="2647950" h="2099310">
                  <a:moveTo>
                    <a:pt x="1110275" y="2099263"/>
                  </a:moveTo>
                  <a:lnTo>
                    <a:pt x="1110275" y="2074963"/>
                  </a:lnTo>
                </a:path>
                <a:path w="2647950" h="2099310">
                  <a:moveTo>
                    <a:pt x="1281087" y="2099263"/>
                  </a:moveTo>
                  <a:lnTo>
                    <a:pt x="1281087" y="2074963"/>
                  </a:lnTo>
                </a:path>
                <a:path w="2647950" h="2099310">
                  <a:moveTo>
                    <a:pt x="1451899" y="2099263"/>
                  </a:moveTo>
                  <a:lnTo>
                    <a:pt x="1451899" y="2074963"/>
                  </a:lnTo>
                </a:path>
                <a:path w="2647950" h="2099310">
                  <a:moveTo>
                    <a:pt x="1622710" y="2099263"/>
                  </a:moveTo>
                  <a:lnTo>
                    <a:pt x="1622710" y="2074963"/>
                  </a:lnTo>
                </a:path>
                <a:path w="2647950" h="2099310">
                  <a:moveTo>
                    <a:pt x="1793522" y="2099263"/>
                  </a:moveTo>
                  <a:lnTo>
                    <a:pt x="1793522" y="2074963"/>
                  </a:lnTo>
                </a:path>
                <a:path w="2647950" h="2099310">
                  <a:moveTo>
                    <a:pt x="1964334" y="2099263"/>
                  </a:moveTo>
                  <a:lnTo>
                    <a:pt x="1964334" y="2074963"/>
                  </a:lnTo>
                </a:path>
                <a:path w="2647950" h="2099310">
                  <a:moveTo>
                    <a:pt x="2135145" y="2099263"/>
                  </a:moveTo>
                  <a:lnTo>
                    <a:pt x="2135145" y="2074963"/>
                  </a:lnTo>
                </a:path>
                <a:path w="2647950" h="2099310">
                  <a:moveTo>
                    <a:pt x="2305957" y="2099263"/>
                  </a:moveTo>
                  <a:lnTo>
                    <a:pt x="2305957" y="2074963"/>
                  </a:lnTo>
                </a:path>
                <a:path w="2647950" h="2099310">
                  <a:moveTo>
                    <a:pt x="2476769" y="2099263"/>
                  </a:moveTo>
                  <a:lnTo>
                    <a:pt x="2476769" y="2074963"/>
                  </a:lnTo>
                </a:path>
                <a:path w="2647950" h="2099310">
                  <a:moveTo>
                    <a:pt x="2647580" y="2099263"/>
                  </a:moveTo>
                  <a:lnTo>
                    <a:pt x="2647580" y="2074963"/>
                  </a:lnTo>
                </a:path>
                <a:path w="2647950" h="2099310">
                  <a:moveTo>
                    <a:pt x="85405" y="0"/>
                  </a:moveTo>
                  <a:lnTo>
                    <a:pt x="85405" y="24299"/>
                  </a:lnTo>
                </a:path>
                <a:path w="2647950" h="2099310">
                  <a:moveTo>
                    <a:pt x="256217" y="0"/>
                  </a:moveTo>
                  <a:lnTo>
                    <a:pt x="256217" y="24299"/>
                  </a:lnTo>
                </a:path>
                <a:path w="2647950" h="2099310">
                  <a:moveTo>
                    <a:pt x="427029" y="0"/>
                  </a:moveTo>
                  <a:lnTo>
                    <a:pt x="427029" y="24299"/>
                  </a:lnTo>
                </a:path>
                <a:path w="2647950" h="2099310">
                  <a:moveTo>
                    <a:pt x="597840" y="0"/>
                  </a:moveTo>
                  <a:lnTo>
                    <a:pt x="597840" y="24299"/>
                  </a:lnTo>
                </a:path>
                <a:path w="2647950" h="2099310">
                  <a:moveTo>
                    <a:pt x="768652" y="0"/>
                  </a:moveTo>
                  <a:lnTo>
                    <a:pt x="768652" y="24299"/>
                  </a:lnTo>
                </a:path>
                <a:path w="2647950" h="2099310">
                  <a:moveTo>
                    <a:pt x="939464" y="0"/>
                  </a:moveTo>
                  <a:lnTo>
                    <a:pt x="939464" y="24299"/>
                  </a:lnTo>
                </a:path>
                <a:path w="2647950" h="2099310">
                  <a:moveTo>
                    <a:pt x="1110275" y="0"/>
                  </a:moveTo>
                  <a:lnTo>
                    <a:pt x="1110275" y="24299"/>
                  </a:lnTo>
                </a:path>
                <a:path w="2647950" h="2099310">
                  <a:moveTo>
                    <a:pt x="1281087" y="0"/>
                  </a:moveTo>
                  <a:lnTo>
                    <a:pt x="1281087" y="24299"/>
                  </a:lnTo>
                </a:path>
                <a:path w="2647950" h="2099310">
                  <a:moveTo>
                    <a:pt x="1451899" y="0"/>
                  </a:moveTo>
                  <a:lnTo>
                    <a:pt x="1451899" y="24299"/>
                  </a:lnTo>
                </a:path>
                <a:path w="2647950" h="2099310">
                  <a:moveTo>
                    <a:pt x="1622710" y="0"/>
                  </a:moveTo>
                  <a:lnTo>
                    <a:pt x="1622710" y="24299"/>
                  </a:lnTo>
                </a:path>
                <a:path w="2647950" h="2099310">
                  <a:moveTo>
                    <a:pt x="1793522" y="0"/>
                  </a:moveTo>
                  <a:lnTo>
                    <a:pt x="1793522" y="24299"/>
                  </a:lnTo>
                </a:path>
                <a:path w="2647950" h="2099310">
                  <a:moveTo>
                    <a:pt x="1964334" y="0"/>
                  </a:moveTo>
                  <a:lnTo>
                    <a:pt x="1964334" y="24299"/>
                  </a:lnTo>
                </a:path>
                <a:path w="2647950" h="2099310">
                  <a:moveTo>
                    <a:pt x="2135145" y="0"/>
                  </a:moveTo>
                  <a:lnTo>
                    <a:pt x="2135145" y="24299"/>
                  </a:lnTo>
                </a:path>
                <a:path w="2647950" h="2099310">
                  <a:moveTo>
                    <a:pt x="2305957" y="0"/>
                  </a:moveTo>
                  <a:lnTo>
                    <a:pt x="2305957" y="24299"/>
                  </a:lnTo>
                </a:path>
                <a:path w="2647950" h="2099310">
                  <a:moveTo>
                    <a:pt x="2476769" y="0"/>
                  </a:moveTo>
                  <a:lnTo>
                    <a:pt x="2476769" y="24299"/>
                  </a:lnTo>
                </a:path>
                <a:path w="2647950" h="2099310">
                  <a:moveTo>
                    <a:pt x="2647580" y="0"/>
                  </a:moveTo>
                  <a:lnTo>
                    <a:pt x="2647580" y="24299"/>
                  </a:lnTo>
                </a:path>
                <a:path w="2647950" h="2099310">
                  <a:moveTo>
                    <a:pt x="0" y="2074963"/>
                  </a:moveTo>
                  <a:lnTo>
                    <a:pt x="24298" y="2074963"/>
                  </a:lnTo>
                </a:path>
              </a:pathLst>
            </a:custGeom>
            <a:ln w="3175">
              <a:solidFill>
                <a:srgbClr val="7F7F7F"/>
              </a:solidFill>
            </a:ln>
          </p:spPr>
          <p:txBody>
            <a:bodyPr wrap="square" lIns="0" tIns="0" rIns="0" bIns="0" rtlCol="0"/>
            <a:lstStyle/>
            <a:p>
              <a:endParaRPr/>
            </a:p>
          </p:txBody>
        </p:sp>
        <p:sp>
          <p:nvSpPr>
            <p:cNvPr id="5" name="object 5"/>
            <p:cNvSpPr/>
            <p:nvPr/>
          </p:nvSpPr>
          <p:spPr>
            <a:xfrm>
              <a:off x="1017144" y="2203395"/>
              <a:ext cx="22860" cy="256540"/>
            </a:xfrm>
            <a:custGeom>
              <a:avLst/>
              <a:gdLst/>
              <a:ahLst/>
              <a:cxnLst/>
              <a:rect l="l" t="t" r="r" b="b"/>
              <a:pathLst>
                <a:path w="22859" h="256539">
                  <a:moveTo>
                    <a:pt x="0" y="256333"/>
                  </a:moveTo>
                  <a:lnTo>
                    <a:pt x="22774" y="256333"/>
                  </a:lnTo>
                </a:path>
                <a:path w="22859" h="256539">
                  <a:moveTo>
                    <a:pt x="0" y="0"/>
                  </a:moveTo>
                  <a:lnTo>
                    <a:pt x="22774" y="0"/>
                  </a:lnTo>
                </a:path>
              </a:pathLst>
            </a:custGeom>
            <a:ln w="3175">
              <a:solidFill>
                <a:srgbClr val="7F7F7F"/>
              </a:solidFill>
            </a:ln>
          </p:spPr>
          <p:txBody>
            <a:bodyPr wrap="square" lIns="0" tIns="0" rIns="0" bIns="0" rtlCol="0"/>
            <a:lstStyle/>
            <a:p>
              <a:endParaRPr/>
            </a:p>
          </p:txBody>
        </p:sp>
        <p:sp>
          <p:nvSpPr>
            <p:cNvPr id="6" name="object 6"/>
            <p:cNvSpPr/>
            <p:nvPr/>
          </p:nvSpPr>
          <p:spPr>
            <a:xfrm>
              <a:off x="1017144" y="665397"/>
              <a:ext cx="24765" cy="1282065"/>
            </a:xfrm>
            <a:custGeom>
              <a:avLst/>
              <a:gdLst/>
              <a:ahLst/>
              <a:cxnLst/>
              <a:rect l="l" t="t" r="r" b="b"/>
              <a:pathLst>
                <a:path w="24765" h="1282064">
                  <a:moveTo>
                    <a:pt x="0" y="1281665"/>
                  </a:moveTo>
                  <a:lnTo>
                    <a:pt x="24298" y="1281665"/>
                  </a:lnTo>
                </a:path>
                <a:path w="24765" h="1282064">
                  <a:moveTo>
                    <a:pt x="0" y="1025332"/>
                  </a:moveTo>
                  <a:lnTo>
                    <a:pt x="24298" y="1025332"/>
                  </a:lnTo>
                </a:path>
                <a:path w="24765" h="1282064">
                  <a:moveTo>
                    <a:pt x="0" y="768999"/>
                  </a:moveTo>
                  <a:lnTo>
                    <a:pt x="24298" y="768999"/>
                  </a:lnTo>
                </a:path>
                <a:path w="24765" h="1282064">
                  <a:moveTo>
                    <a:pt x="0" y="512666"/>
                  </a:moveTo>
                  <a:lnTo>
                    <a:pt x="24298" y="512666"/>
                  </a:lnTo>
                </a:path>
                <a:path w="24765" h="1282064">
                  <a:moveTo>
                    <a:pt x="0" y="256333"/>
                  </a:moveTo>
                  <a:lnTo>
                    <a:pt x="24298" y="256333"/>
                  </a:lnTo>
                </a:path>
                <a:path w="24765" h="1282064">
                  <a:moveTo>
                    <a:pt x="0" y="0"/>
                  </a:moveTo>
                  <a:lnTo>
                    <a:pt x="24298" y="0"/>
                  </a:lnTo>
                </a:path>
              </a:pathLst>
            </a:custGeom>
            <a:ln w="3175">
              <a:solidFill>
                <a:srgbClr val="7F7F7F"/>
              </a:solidFill>
            </a:ln>
          </p:spPr>
          <p:txBody>
            <a:bodyPr wrap="square" lIns="0" tIns="0" rIns="0" bIns="0" rtlCol="0"/>
            <a:lstStyle/>
            <a:p>
              <a:endParaRPr/>
            </a:p>
          </p:txBody>
        </p:sp>
        <p:sp>
          <p:nvSpPr>
            <p:cNvPr id="7" name="object 7"/>
            <p:cNvSpPr/>
            <p:nvPr/>
          </p:nvSpPr>
          <p:spPr>
            <a:xfrm>
              <a:off x="1017144" y="665397"/>
              <a:ext cx="2733040" cy="2051050"/>
            </a:xfrm>
            <a:custGeom>
              <a:avLst/>
              <a:gdLst/>
              <a:ahLst/>
              <a:cxnLst/>
              <a:rect l="l" t="t" r="r" b="b"/>
              <a:pathLst>
                <a:path w="2733040" h="2051050">
                  <a:moveTo>
                    <a:pt x="0" y="2050664"/>
                  </a:moveTo>
                  <a:lnTo>
                    <a:pt x="0" y="0"/>
                  </a:lnTo>
                  <a:lnTo>
                    <a:pt x="2732986" y="0"/>
                  </a:lnTo>
                  <a:lnTo>
                    <a:pt x="2732986" y="2050664"/>
                  </a:lnTo>
                  <a:lnTo>
                    <a:pt x="0" y="2050664"/>
                  </a:lnTo>
                  <a:close/>
                </a:path>
              </a:pathLst>
            </a:custGeom>
            <a:ln w="3175">
              <a:solidFill>
                <a:srgbClr val="000000"/>
              </a:solidFill>
            </a:ln>
          </p:spPr>
          <p:txBody>
            <a:bodyPr wrap="square" lIns="0" tIns="0" rIns="0" bIns="0" rtlCol="0"/>
            <a:lstStyle/>
            <a:p>
              <a:endParaRPr/>
            </a:p>
          </p:txBody>
        </p:sp>
        <p:sp>
          <p:nvSpPr>
            <p:cNvPr id="8" name="object 8"/>
            <p:cNvSpPr/>
            <p:nvPr/>
          </p:nvSpPr>
          <p:spPr>
            <a:xfrm>
              <a:off x="1039914" y="767930"/>
              <a:ext cx="2619375" cy="1948180"/>
            </a:xfrm>
            <a:custGeom>
              <a:avLst/>
              <a:gdLst/>
              <a:ahLst/>
              <a:cxnLst/>
              <a:rect l="l" t="t" r="r" b="b"/>
              <a:pathLst>
                <a:path w="2619375" h="1948180">
                  <a:moveTo>
                    <a:pt x="56934" y="1179131"/>
                  </a:moveTo>
                  <a:lnTo>
                    <a:pt x="0" y="1179131"/>
                  </a:lnTo>
                  <a:lnTo>
                    <a:pt x="0" y="1948141"/>
                  </a:lnTo>
                  <a:lnTo>
                    <a:pt x="56934" y="1948141"/>
                  </a:lnTo>
                  <a:lnTo>
                    <a:pt x="56934" y="1179131"/>
                  </a:lnTo>
                  <a:close/>
                </a:path>
                <a:path w="2619375" h="1948180">
                  <a:moveTo>
                    <a:pt x="227749" y="1435468"/>
                  </a:moveTo>
                  <a:lnTo>
                    <a:pt x="170815" y="1435468"/>
                  </a:lnTo>
                  <a:lnTo>
                    <a:pt x="170815" y="1948141"/>
                  </a:lnTo>
                  <a:lnTo>
                    <a:pt x="227749" y="1948141"/>
                  </a:lnTo>
                  <a:lnTo>
                    <a:pt x="227749" y="1435468"/>
                  </a:lnTo>
                  <a:close/>
                </a:path>
                <a:path w="2619375" h="1948180">
                  <a:moveTo>
                    <a:pt x="398564" y="1076604"/>
                  </a:moveTo>
                  <a:lnTo>
                    <a:pt x="341617" y="1076604"/>
                  </a:lnTo>
                  <a:lnTo>
                    <a:pt x="341617" y="1948141"/>
                  </a:lnTo>
                  <a:lnTo>
                    <a:pt x="398564" y="1948141"/>
                  </a:lnTo>
                  <a:lnTo>
                    <a:pt x="398564" y="1076604"/>
                  </a:lnTo>
                  <a:close/>
                </a:path>
                <a:path w="2619375" h="1948180">
                  <a:moveTo>
                    <a:pt x="569366" y="102539"/>
                  </a:moveTo>
                  <a:lnTo>
                    <a:pt x="512432" y="102539"/>
                  </a:lnTo>
                  <a:lnTo>
                    <a:pt x="512432" y="1948141"/>
                  </a:lnTo>
                  <a:lnTo>
                    <a:pt x="569366" y="1948141"/>
                  </a:lnTo>
                  <a:lnTo>
                    <a:pt x="569366" y="102539"/>
                  </a:lnTo>
                  <a:close/>
                </a:path>
                <a:path w="2619375" h="1948180">
                  <a:moveTo>
                    <a:pt x="740181" y="0"/>
                  </a:moveTo>
                  <a:lnTo>
                    <a:pt x="683247" y="0"/>
                  </a:lnTo>
                  <a:lnTo>
                    <a:pt x="683247" y="1948141"/>
                  </a:lnTo>
                  <a:lnTo>
                    <a:pt x="740181" y="1948141"/>
                  </a:lnTo>
                  <a:lnTo>
                    <a:pt x="740181" y="0"/>
                  </a:lnTo>
                  <a:close/>
                </a:path>
                <a:path w="2619375" h="1948180">
                  <a:moveTo>
                    <a:pt x="910996" y="563943"/>
                  </a:moveTo>
                  <a:lnTo>
                    <a:pt x="854062" y="563943"/>
                  </a:lnTo>
                  <a:lnTo>
                    <a:pt x="854062" y="1948141"/>
                  </a:lnTo>
                  <a:lnTo>
                    <a:pt x="910996" y="1948141"/>
                  </a:lnTo>
                  <a:lnTo>
                    <a:pt x="910996" y="563943"/>
                  </a:lnTo>
                  <a:close/>
                </a:path>
                <a:path w="2619375" h="1948180">
                  <a:moveTo>
                    <a:pt x="1081811" y="512673"/>
                  </a:moveTo>
                  <a:lnTo>
                    <a:pt x="1024864" y="512673"/>
                  </a:lnTo>
                  <a:lnTo>
                    <a:pt x="1024864" y="1948141"/>
                  </a:lnTo>
                  <a:lnTo>
                    <a:pt x="1081811" y="1948141"/>
                  </a:lnTo>
                  <a:lnTo>
                    <a:pt x="1081811" y="512673"/>
                  </a:lnTo>
                  <a:close/>
                </a:path>
                <a:path w="2619375" h="1948180">
                  <a:moveTo>
                    <a:pt x="1252613" y="769010"/>
                  </a:moveTo>
                  <a:lnTo>
                    <a:pt x="1195679" y="769010"/>
                  </a:lnTo>
                  <a:lnTo>
                    <a:pt x="1195679" y="1948141"/>
                  </a:lnTo>
                  <a:lnTo>
                    <a:pt x="1252613" y="1948141"/>
                  </a:lnTo>
                  <a:lnTo>
                    <a:pt x="1252613" y="769010"/>
                  </a:lnTo>
                  <a:close/>
                </a:path>
                <a:path w="2619375" h="1948180">
                  <a:moveTo>
                    <a:pt x="1423428" y="1230401"/>
                  </a:moveTo>
                  <a:lnTo>
                    <a:pt x="1366494" y="1230401"/>
                  </a:lnTo>
                  <a:lnTo>
                    <a:pt x="1366494" y="1948141"/>
                  </a:lnTo>
                  <a:lnTo>
                    <a:pt x="1423428" y="1948141"/>
                  </a:lnTo>
                  <a:lnTo>
                    <a:pt x="1423428" y="1230401"/>
                  </a:lnTo>
                  <a:close/>
                </a:path>
                <a:path w="2619375" h="1948180">
                  <a:moveTo>
                    <a:pt x="1594243" y="1230401"/>
                  </a:moveTo>
                  <a:lnTo>
                    <a:pt x="1537309" y="1230401"/>
                  </a:lnTo>
                  <a:lnTo>
                    <a:pt x="1537309" y="1948141"/>
                  </a:lnTo>
                  <a:lnTo>
                    <a:pt x="1594243" y="1948141"/>
                  </a:lnTo>
                  <a:lnTo>
                    <a:pt x="1594243" y="1230401"/>
                  </a:lnTo>
                  <a:close/>
                </a:path>
                <a:path w="2619375" h="1948180">
                  <a:moveTo>
                    <a:pt x="1765058" y="1384198"/>
                  </a:moveTo>
                  <a:lnTo>
                    <a:pt x="1708111" y="1384198"/>
                  </a:lnTo>
                  <a:lnTo>
                    <a:pt x="1708111" y="1948141"/>
                  </a:lnTo>
                  <a:lnTo>
                    <a:pt x="1765058" y="1948141"/>
                  </a:lnTo>
                  <a:lnTo>
                    <a:pt x="1765058" y="1384198"/>
                  </a:lnTo>
                  <a:close/>
                </a:path>
                <a:path w="2619375" h="1948180">
                  <a:moveTo>
                    <a:pt x="1935861" y="1640535"/>
                  </a:moveTo>
                  <a:lnTo>
                    <a:pt x="1878926" y="1640535"/>
                  </a:lnTo>
                  <a:lnTo>
                    <a:pt x="1878926" y="1948141"/>
                  </a:lnTo>
                  <a:lnTo>
                    <a:pt x="1935861" y="1948141"/>
                  </a:lnTo>
                  <a:lnTo>
                    <a:pt x="1935861" y="1640535"/>
                  </a:lnTo>
                  <a:close/>
                </a:path>
                <a:path w="2619375" h="1948180">
                  <a:moveTo>
                    <a:pt x="2106676" y="1486738"/>
                  </a:moveTo>
                  <a:lnTo>
                    <a:pt x="2049741" y="1486738"/>
                  </a:lnTo>
                  <a:lnTo>
                    <a:pt x="2049741" y="1948141"/>
                  </a:lnTo>
                  <a:lnTo>
                    <a:pt x="2106676" y="1948141"/>
                  </a:lnTo>
                  <a:lnTo>
                    <a:pt x="2106676" y="1486738"/>
                  </a:lnTo>
                  <a:close/>
                </a:path>
                <a:path w="2619375" h="1948180">
                  <a:moveTo>
                    <a:pt x="2277491" y="1589265"/>
                  </a:moveTo>
                  <a:lnTo>
                    <a:pt x="2220557" y="1589265"/>
                  </a:lnTo>
                  <a:lnTo>
                    <a:pt x="2220557" y="1948141"/>
                  </a:lnTo>
                  <a:lnTo>
                    <a:pt x="2277491" y="1948141"/>
                  </a:lnTo>
                  <a:lnTo>
                    <a:pt x="2277491" y="1589265"/>
                  </a:lnTo>
                  <a:close/>
                </a:path>
                <a:path w="2619375" h="1948180">
                  <a:moveTo>
                    <a:pt x="2448306" y="1640535"/>
                  </a:moveTo>
                  <a:lnTo>
                    <a:pt x="2391359" y="1640535"/>
                  </a:lnTo>
                  <a:lnTo>
                    <a:pt x="2391359" y="1948141"/>
                  </a:lnTo>
                  <a:lnTo>
                    <a:pt x="2448306" y="1948141"/>
                  </a:lnTo>
                  <a:lnTo>
                    <a:pt x="2448306" y="1640535"/>
                  </a:lnTo>
                  <a:close/>
                </a:path>
                <a:path w="2619375" h="1948180">
                  <a:moveTo>
                    <a:pt x="2619108" y="1589265"/>
                  </a:moveTo>
                  <a:lnTo>
                    <a:pt x="2562174" y="1589265"/>
                  </a:lnTo>
                  <a:lnTo>
                    <a:pt x="2562174" y="1948141"/>
                  </a:lnTo>
                  <a:lnTo>
                    <a:pt x="2619108" y="1948141"/>
                  </a:lnTo>
                  <a:lnTo>
                    <a:pt x="2619108" y="1589265"/>
                  </a:lnTo>
                  <a:close/>
                </a:path>
              </a:pathLst>
            </a:custGeom>
            <a:solidFill>
              <a:srgbClr val="333333"/>
            </a:solidFill>
          </p:spPr>
          <p:txBody>
            <a:bodyPr wrap="square" lIns="0" tIns="0" rIns="0" bIns="0" rtlCol="0"/>
            <a:lstStyle/>
            <a:p>
              <a:endParaRPr/>
            </a:p>
          </p:txBody>
        </p:sp>
        <p:sp>
          <p:nvSpPr>
            <p:cNvPr id="9" name="object 9"/>
            <p:cNvSpPr/>
            <p:nvPr/>
          </p:nvSpPr>
          <p:spPr>
            <a:xfrm>
              <a:off x="1039919" y="767930"/>
              <a:ext cx="2619375" cy="1948180"/>
            </a:xfrm>
            <a:custGeom>
              <a:avLst/>
              <a:gdLst/>
              <a:ahLst/>
              <a:cxnLst/>
              <a:rect l="l" t="t" r="r" b="b"/>
              <a:pathLst>
                <a:path w="2619375" h="1948180">
                  <a:moveTo>
                    <a:pt x="0" y="1948131"/>
                  </a:moveTo>
                  <a:lnTo>
                    <a:pt x="56937" y="1948131"/>
                  </a:lnTo>
                  <a:lnTo>
                    <a:pt x="56937" y="1179131"/>
                  </a:lnTo>
                  <a:lnTo>
                    <a:pt x="0" y="1179131"/>
                  </a:lnTo>
                  <a:lnTo>
                    <a:pt x="0" y="1948131"/>
                  </a:lnTo>
                  <a:close/>
                </a:path>
                <a:path w="2619375" h="1948180">
                  <a:moveTo>
                    <a:pt x="170811" y="1948131"/>
                  </a:moveTo>
                  <a:lnTo>
                    <a:pt x="227748" y="1948131"/>
                  </a:lnTo>
                  <a:lnTo>
                    <a:pt x="227748" y="1435465"/>
                  </a:lnTo>
                  <a:lnTo>
                    <a:pt x="170811" y="1435465"/>
                  </a:lnTo>
                  <a:lnTo>
                    <a:pt x="170811" y="1948131"/>
                  </a:lnTo>
                  <a:close/>
                </a:path>
                <a:path w="2619375" h="1948180">
                  <a:moveTo>
                    <a:pt x="341623" y="1948131"/>
                  </a:moveTo>
                  <a:lnTo>
                    <a:pt x="398560" y="1948131"/>
                  </a:lnTo>
                  <a:lnTo>
                    <a:pt x="398560" y="1076598"/>
                  </a:lnTo>
                  <a:lnTo>
                    <a:pt x="341623" y="1076598"/>
                  </a:lnTo>
                  <a:lnTo>
                    <a:pt x="341623" y="1948131"/>
                  </a:lnTo>
                  <a:close/>
                </a:path>
                <a:path w="2619375" h="1948180">
                  <a:moveTo>
                    <a:pt x="512435" y="1948131"/>
                  </a:moveTo>
                  <a:lnTo>
                    <a:pt x="569372" y="1948131"/>
                  </a:lnTo>
                  <a:lnTo>
                    <a:pt x="569372" y="102533"/>
                  </a:lnTo>
                  <a:lnTo>
                    <a:pt x="512435" y="102533"/>
                  </a:lnTo>
                  <a:lnTo>
                    <a:pt x="512435" y="1948131"/>
                  </a:lnTo>
                  <a:close/>
                </a:path>
                <a:path w="2619375" h="1948180">
                  <a:moveTo>
                    <a:pt x="683246" y="1948131"/>
                  </a:moveTo>
                  <a:lnTo>
                    <a:pt x="740183" y="1948131"/>
                  </a:lnTo>
                  <a:lnTo>
                    <a:pt x="740183" y="0"/>
                  </a:lnTo>
                  <a:lnTo>
                    <a:pt x="683246" y="0"/>
                  </a:lnTo>
                  <a:lnTo>
                    <a:pt x="683246" y="1948131"/>
                  </a:lnTo>
                  <a:close/>
                </a:path>
                <a:path w="2619375" h="1948180">
                  <a:moveTo>
                    <a:pt x="854058" y="1948131"/>
                  </a:moveTo>
                  <a:lnTo>
                    <a:pt x="910995" y="1948131"/>
                  </a:lnTo>
                  <a:lnTo>
                    <a:pt x="910995" y="563932"/>
                  </a:lnTo>
                  <a:lnTo>
                    <a:pt x="854058" y="563932"/>
                  </a:lnTo>
                  <a:lnTo>
                    <a:pt x="854058" y="1948131"/>
                  </a:lnTo>
                  <a:close/>
                </a:path>
                <a:path w="2619375" h="1948180">
                  <a:moveTo>
                    <a:pt x="1024870" y="1948131"/>
                  </a:moveTo>
                  <a:lnTo>
                    <a:pt x="1081807" y="1948131"/>
                  </a:lnTo>
                  <a:lnTo>
                    <a:pt x="1081807" y="512666"/>
                  </a:lnTo>
                  <a:lnTo>
                    <a:pt x="1024870" y="512666"/>
                  </a:lnTo>
                  <a:lnTo>
                    <a:pt x="1024870" y="1948131"/>
                  </a:lnTo>
                  <a:close/>
                </a:path>
                <a:path w="2619375" h="1948180">
                  <a:moveTo>
                    <a:pt x="1195681" y="1948131"/>
                  </a:moveTo>
                  <a:lnTo>
                    <a:pt x="1252618" y="1948131"/>
                  </a:lnTo>
                  <a:lnTo>
                    <a:pt x="1252618" y="768999"/>
                  </a:lnTo>
                  <a:lnTo>
                    <a:pt x="1195681" y="768999"/>
                  </a:lnTo>
                  <a:lnTo>
                    <a:pt x="1195681" y="1948131"/>
                  </a:lnTo>
                  <a:close/>
                </a:path>
                <a:path w="2619375" h="1948180">
                  <a:moveTo>
                    <a:pt x="1366493" y="1948131"/>
                  </a:moveTo>
                  <a:lnTo>
                    <a:pt x="1423430" y="1948131"/>
                  </a:lnTo>
                  <a:lnTo>
                    <a:pt x="1423430" y="1230398"/>
                  </a:lnTo>
                  <a:lnTo>
                    <a:pt x="1366493" y="1230398"/>
                  </a:lnTo>
                  <a:lnTo>
                    <a:pt x="1366493" y="1948131"/>
                  </a:lnTo>
                  <a:close/>
                </a:path>
                <a:path w="2619375" h="1948180">
                  <a:moveTo>
                    <a:pt x="1537305" y="1948131"/>
                  </a:moveTo>
                  <a:lnTo>
                    <a:pt x="1594242" y="1948131"/>
                  </a:lnTo>
                  <a:lnTo>
                    <a:pt x="1594242" y="1230398"/>
                  </a:lnTo>
                  <a:lnTo>
                    <a:pt x="1537305" y="1230398"/>
                  </a:lnTo>
                  <a:lnTo>
                    <a:pt x="1537305" y="1948131"/>
                  </a:lnTo>
                  <a:close/>
                </a:path>
                <a:path w="2619375" h="1948180">
                  <a:moveTo>
                    <a:pt x="1708116" y="1948131"/>
                  </a:moveTo>
                  <a:lnTo>
                    <a:pt x="1765053" y="1948131"/>
                  </a:lnTo>
                  <a:lnTo>
                    <a:pt x="1765053" y="1384198"/>
                  </a:lnTo>
                  <a:lnTo>
                    <a:pt x="1708116" y="1384198"/>
                  </a:lnTo>
                  <a:lnTo>
                    <a:pt x="1708116" y="1948131"/>
                  </a:lnTo>
                  <a:close/>
                </a:path>
                <a:path w="2619375" h="1948180">
                  <a:moveTo>
                    <a:pt x="1878928" y="1948131"/>
                  </a:moveTo>
                  <a:lnTo>
                    <a:pt x="1935865" y="1948131"/>
                  </a:lnTo>
                  <a:lnTo>
                    <a:pt x="1935865" y="1640531"/>
                  </a:lnTo>
                  <a:lnTo>
                    <a:pt x="1878928" y="1640531"/>
                  </a:lnTo>
                  <a:lnTo>
                    <a:pt x="1878928" y="1948131"/>
                  </a:lnTo>
                  <a:close/>
                </a:path>
                <a:path w="2619375" h="1948180">
                  <a:moveTo>
                    <a:pt x="2049740" y="1948131"/>
                  </a:moveTo>
                  <a:lnTo>
                    <a:pt x="2106677" y="1948131"/>
                  </a:lnTo>
                  <a:lnTo>
                    <a:pt x="2106677" y="1486731"/>
                  </a:lnTo>
                  <a:lnTo>
                    <a:pt x="2049740" y="1486731"/>
                  </a:lnTo>
                  <a:lnTo>
                    <a:pt x="2049740" y="1948131"/>
                  </a:lnTo>
                  <a:close/>
                </a:path>
                <a:path w="2619375" h="1948180">
                  <a:moveTo>
                    <a:pt x="2220551" y="1948131"/>
                  </a:moveTo>
                  <a:lnTo>
                    <a:pt x="2277488" y="1948131"/>
                  </a:lnTo>
                  <a:lnTo>
                    <a:pt x="2277488" y="1589264"/>
                  </a:lnTo>
                  <a:lnTo>
                    <a:pt x="2220551" y="1589264"/>
                  </a:lnTo>
                  <a:lnTo>
                    <a:pt x="2220551" y="1948131"/>
                  </a:lnTo>
                  <a:close/>
                </a:path>
                <a:path w="2619375" h="1948180">
                  <a:moveTo>
                    <a:pt x="2391363" y="1948131"/>
                  </a:moveTo>
                  <a:lnTo>
                    <a:pt x="2448300" y="1948131"/>
                  </a:lnTo>
                  <a:lnTo>
                    <a:pt x="2448300" y="1640531"/>
                  </a:lnTo>
                  <a:lnTo>
                    <a:pt x="2391363" y="1640531"/>
                  </a:lnTo>
                  <a:lnTo>
                    <a:pt x="2391363" y="1948131"/>
                  </a:lnTo>
                  <a:close/>
                </a:path>
                <a:path w="2619375" h="1948180">
                  <a:moveTo>
                    <a:pt x="2562175" y="1948131"/>
                  </a:moveTo>
                  <a:lnTo>
                    <a:pt x="2619112" y="1948131"/>
                  </a:lnTo>
                  <a:lnTo>
                    <a:pt x="2619112" y="1589264"/>
                  </a:lnTo>
                  <a:lnTo>
                    <a:pt x="2562175" y="1589264"/>
                  </a:lnTo>
                  <a:lnTo>
                    <a:pt x="2562175" y="1948131"/>
                  </a:lnTo>
                  <a:close/>
                </a:path>
              </a:pathLst>
            </a:custGeom>
            <a:ln w="3175">
              <a:solidFill>
                <a:srgbClr val="000000"/>
              </a:solidFill>
            </a:ln>
          </p:spPr>
          <p:txBody>
            <a:bodyPr wrap="square" lIns="0" tIns="0" rIns="0" bIns="0" rtlCol="0"/>
            <a:lstStyle/>
            <a:p>
              <a:endParaRPr/>
            </a:p>
          </p:txBody>
        </p:sp>
        <p:sp>
          <p:nvSpPr>
            <p:cNvPr id="10" name="object 10"/>
            <p:cNvSpPr/>
            <p:nvPr/>
          </p:nvSpPr>
          <p:spPr>
            <a:xfrm>
              <a:off x="1108240" y="819200"/>
              <a:ext cx="2619375" cy="1897380"/>
            </a:xfrm>
            <a:custGeom>
              <a:avLst/>
              <a:gdLst/>
              <a:ahLst/>
              <a:cxnLst/>
              <a:rect l="l" t="t" r="r" b="b"/>
              <a:pathLst>
                <a:path w="2619375" h="1897380">
                  <a:moveTo>
                    <a:pt x="56934" y="1384198"/>
                  </a:moveTo>
                  <a:lnTo>
                    <a:pt x="0" y="1384198"/>
                  </a:lnTo>
                  <a:lnTo>
                    <a:pt x="0" y="1896872"/>
                  </a:lnTo>
                  <a:lnTo>
                    <a:pt x="56934" y="1896872"/>
                  </a:lnTo>
                  <a:lnTo>
                    <a:pt x="56934" y="1384198"/>
                  </a:lnTo>
                  <a:close/>
                </a:path>
                <a:path w="2619375" h="1897380">
                  <a:moveTo>
                    <a:pt x="227749" y="1076604"/>
                  </a:moveTo>
                  <a:lnTo>
                    <a:pt x="170815" y="1076604"/>
                  </a:lnTo>
                  <a:lnTo>
                    <a:pt x="170815" y="1896872"/>
                  </a:lnTo>
                  <a:lnTo>
                    <a:pt x="227749" y="1896872"/>
                  </a:lnTo>
                  <a:lnTo>
                    <a:pt x="227749" y="1076604"/>
                  </a:lnTo>
                  <a:close/>
                </a:path>
                <a:path w="2619375" h="1897380">
                  <a:moveTo>
                    <a:pt x="398564" y="512673"/>
                  </a:moveTo>
                  <a:lnTo>
                    <a:pt x="341617" y="512673"/>
                  </a:lnTo>
                  <a:lnTo>
                    <a:pt x="341617" y="1896872"/>
                  </a:lnTo>
                  <a:lnTo>
                    <a:pt x="398564" y="1896872"/>
                  </a:lnTo>
                  <a:lnTo>
                    <a:pt x="398564" y="512673"/>
                  </a:lnTo>
                  <a:close/>
                </a:path>
                <a:path w="2619375" h="1897380">
                  <a:moveTo>
                    <a:pt x="569366" y="461403"/>
                  </a:moveTo>
                  <a:lnTo>
                    <a:pt x="512432" y="461403"/>
                  </a:lnTo>
                  <a:lnTo>
                    <a:pt x="512432" y="1896872"/>
                  </a:lnTo>
                  <a:lnTo>
                    <a:pt x="569366" y="1896872"/>
                  </a:lnTo>
                  <a:lnTo>
                    <a:pt x="569366" y="461403"/>
                  </a:lnTo>
                  <a:close/>
                </a:path>
                <a:path w="2619375" h="1897380">
                  <a:moveTo>
                    <a:pt x="740181" y="768997"/>
                  </a:moveTo>
                  <a:lnTo>
                    <a:pt x="683247" y="768997"/>
                  </a:lnTo>
                  <a:lnTo>
                    <a:pt x="683247" y="1896872"/>
                  </a:lnTo>
                  <a:lnTo>
                    <a:pt x="740181" y="1896872"/>
                  </a:lnTo>
                  <a:lnTo>
                    <a:pt x="740181" y="768997"/>
                  </a:lnTo>
                  <a:close/>
                </a:path>
                <a:path w="2619375" h="1897380">
                  <a:moveTo>
                    <a:pt x="910996" y="615200"/>
                  </a:moveTo>
                  <a:lnTo>
                    <a:pt x="854062" y="615200"/>
                  </a:lnTo>
                  <a:lnTo>
                    <a:pt x="854062" y="1896872"/>
                  </a:lnTo>
                  <a:lnTo>
                    <a:pt x="910996" y="1896872"/>
                  </a:lnTo>
                  <a:lnTo>
                    <a:pt x="910996" y="615200"/>
                  </a:lnTo>
                  <a:close/>
                </a:path>
                <a:path w="2619375" h="1897380">
                  <a:moveTo>
                    <a:pt x="1081811" y="102539"/>
                  </a:moveTo>
                  <a:lnTo>
                    <a:pt x="1024864" y="102539"/>
                  </a:lnTo>
                  <a:lnTo>
                    <a:pt x="1024864" y="1896872"/>
                  </a:lnTo>
                  <a:lnTo>
                    <a:pt x="1081811" y="1896872"/>
                  </a:lnTo>
                  <a:lnTo>
                    <a:pt x="1081811" y="102539"/>
                  </a:lnTo>
                  <a:close/>
                </a:path>
                <a:path w="2619375" h="1897380">
                  <a:moveTo>
                    <a:pt x="1252613" y="717740"/>
                  </a:moveTo>
                  <a:lnTo>
                    <a:pt x="1195679" y="717740"/>
                  </a:lnTo>
                  <a:lnTo>
                    <a:pt x="1195679" y="1896872"/>
                  </a:lnTo>
                  <a:lnTo>
                    <a:pt x="1252613" y="1896872"/>
                  </a:lnTo>
                  <a:lnTo>
                    <a:pt x="1252613" y="717740"/>
                  </a:lnTo>
                  <a:close/>
                </a:path>
                <a:path w="2619375" h="1897380">
                  <a:moveTo>
                    <a:pt x="1423428" y="615200"/>
                  </a:moveTo>
                  <a:lnTo>
                    <a:pt x="1366494" y="615200"/>
                  </a:lnTo>
                  <a:lnTo>
                    <a:pt x="1366494" y="1896872"/>
                  </a:lnTo>
                  <a:lnTo>
                    <a:pt x="1423428" y="1896872"/>
                  </a:lnTo>
                  <a:lnTo>
                    <a:pt x="1423428" y="615200"/>
                  </a:lnTo>
                  <a:close/>
                </a:path>
                <a:path w="2619375" h="1897380">
                  <a:moveTo>
                    <a:pt x="1594243" y="0"/>
                  </a:moveTo>
                  <a:lnTo>
                    <a:pt x="1537296" y="0"/>
                  </a:lnTo>
                  <a:lnTo>
                    <a:pt x="1537296" y="1896872"/>
                  </a:lnTo>
                  <a:lnTo>
                    <a:pt x="1594243" y="1896872"/>
                  </a:lnTo>
                  <a:lnTo>
                    <a:pt x="1594243" y="0"/>
                  </a:lnTo>
                  <a:close/>
                </a:path>
                <a:path w="2619375" h="1897380">
                  <a:moveTo>
                    <a:pt x="1765046" y="1025334"/>
                  </a:moveTo>
                  <a:lnTo>
                    <a:pt x="1708111" y="1025334"/>
                  </a:lnTo>
                  <a:lnTo>
                    <a:pt x="1708111" y="1896872"/>
                  </a:lnTo>
                  <a:lnTo>
                    <a:pt x="1765046" y="1896872"/>
                  </a:lnTo>
                  <a:lnTo>
                    <a:pt x="1765046" y="1025334"/>
                  </a:lnTo>
                  <a:close/>
                </a:path>
                <a:path w="2619375" h="1897380">
                  <a:moveTo>
                    <a:pt x="1935861" y="1127861"/>
                  </a:moveTo>
                  <a:lnTo>
                    <a:pt x="1878926" y="1127861"/>
                  </a:lnTo>
                  <a:lnTo>
                    <a:pt x="1878926" y="1896872"/>
                  </a:lnTo>
                  <a:lnTo>
                    <a:pt x="1935861" y="1896872"/>
                  </a:lnTo>
                  <a:lnTo>
                    <a:pt x="1935861" y="1127861"/>
                  </a:lnTo>
                  <a:close/>
                </a:path>
                <a:path w="2619375" h="1897380">
                  <a:moveTo>
                    <a:pt x="2106676" y="1332928"/>
                  </a:moveTo>
                  <a:lnTo>
                    <a:pt x="2049741" y="1332928"/>
                  </a:lnTo>
                  <a:lnTo>
                    <a:pt x="2049741" y="1896872"/>
                  </a:lnTo>
                  <a:lnTo>
                    <a:pt x="2106676" y="1896872"/>
                  </a:lnTo>
                  <a:lnTo>
                    <a:pt x="2106676" y="1332928"/>
                  </a:lnTo>
                  <a:close/>
                </a:path>
                <a:path w="2619375" h="1897380">
                  <a:moveTo>
                    <a:pt x="2277491" y="1127861"/>
                  </a:moveTo>
                  <a:lnTo>
                    <a:pt x="2220544" y="1127861"/>
                  </a:lnTo>
                  <a:lnTo>
                    <a:pt x="2220544" y="1896872"/>
                  </a:lnTo>
                  <a:lnTo>
                    <a:pt x="2277491" y="1896872"/>
                  </a:lnTo>
                  <a:lnTo>
                    <a:pt x="2277491" y="1127861"/>
                  </a:lnTo>
                  <a:close/>
                </a:path>
                <a:path w="2619375" h="1897380">
                  <a:moveTo>
                    <a:pt x="2448293" y="1537995"/>
                  </a:moveTo>
                  <a:lnTo>
                    <a:pt x="2391359" y="1537995"/>
                  </a:lnTo>
                  <a:lnTo>
                    <a:pt x="2391359" y="1896872"/>
                  </a:lnTo>
                  <a:lnTo>
                    <a:pt x="2448293" y="1896872"/>
                  </a:lnTo>
                  <a:lnTo>
                    <a:pt x="2448293" y="1537995"/>
                  </a:lnTo>
                  <a:close/>
                </a:path>
                <a:path w="2619375" h="1897380">
                  <a:moveTo>
                    <a:pt x="2619108" y="1384198"/>
                  </a:moveTo>
                  <a:lnTo>
                    <a:pt x="2562174" y="1384198"/>
                  </a:lnTo>
                  <a:lnTo>
                    <a:pt x="2562174" y="1896872"/>
                  </a:lnTo>
                  <a:lnTo>
                    <a:pt x="2619108" y="1896872"/>
                  </a:lnTo>
                  <a:lnTo>
                    <a:pt x="2619108" y="1384198"/>
                  </a:lnTo>
                  <a:close/>
                </a:path>
              </a:pathLst>
            </a:custGeom>
            <a:solidFill>
              <a:srgbClr val="E5E5E5"/>
            </a:solidFill>
          </p:spPr>
          <p:txBody>
            <a:bodyPr wrap="square" lIns="0" tIns="0" rIns="0" bIns="0" rtlCol="0"/>
            <a:lstStyle/>
            <a:p>
              <a:endParaRPr/>
            </a:p>
          </p:txBody>
        </p:sp>
        <p:sp>
          <p:nvSpPr>
            <p:cNvPr id="11" name="object 11"/>
            <p:cNvSpPr/>
            <p:nvPr/>
          </p:nvSpPr>
          <p:spPr>
            <a:xfrm>
              <a:off x="1108244" y="819196"/>
              <a:ext cx="2619375" cy="1897380"/>
            </a:xfrm>
            <a:custGeom>
              <a:avLst/>
              <a:gdLst/>
              <a:ahLst/>
              <a:cxnLst/>
              <a:rect l="l" t="t" r="r" b="b"/>
              <a:pathLst>
                <a:path w="2619375" h="1897380">
                  <a:moveTo>
                    <a:pt x="0" y="1896864"/>
                  </a:moveTo>
                  <a:lnTo>
                    <a:pt x="56937" y="1896864"/>
                  </a:lnTo>
                  <a:lnTo>
                    <a:pt x="56937" y="1384198"/>
                  </a:lnTo>
                  <a:lnTo>
                    <a:pt x="0" y="1384198"/>
                  </a:lnTo>
                  <a:lnTo>
                    <a:pt x="0" y="1896864"/>
                  </a:lnTo>
                  <a:close/>
                </a:path>
                <a:path w="2619375" h="1897380">
                  <a:moveTo>
                    <a:pt x="170811" y="1896864"/>
                  </a:moveTo>
                  <a:lnTo>
                    <a:pt x="227748" y="1896864"/>
                  </a:lnTo>
                  <a:lnTo>
                    <a:pt x="227748" y="1076598"/>
                  </a:lnTo>
                  <a:lnTo>
                    <a:pt x="170811" y="1076598"/>
                  </a:lnTo>
                  <a:lnTo>
                    <a:pt x="170811" y="1896864"/>
                  </a:lnTo>
                  <a:close/>
                </a:path>
                <a:path w="2619375" h="1897380">
                  <a:moveTo>
                    <a:pt x="341623" y="1896864"/>
                  </a:moveTo>
                  <a:lnTo>
                    <a:pt x="398560" y="1896864"/>
                  </a:lnTo>
                  <a:lnTo>
                    <a:pt x="398560" y="512666"/>
                  </a:lnTo>
                  <a:lnTo>
                    <a:pt x="341623" y="512666"/>
                  </a:lnTo>
                  <a:lnTo>
                    <a:pt x="341623" y="1896864"/>
                  </a:lnTo>
                  <a:close/>
                </a:path>
                <a:path w="2619375" h="1897380">
                  <a:moveTo>
                    <a:pt x="512435" y="1896864"/>
                  </a:moveTo>
                  <a:lnTo>
                    <a:pt x="569372" y="1896864"/>
                  </a:lnTo>
                  <a:lnTo>
                    <a:pt x="569372" y="461399"/>
                  </a:lnTo>
                  <a:lnTo>
                    <a:pt x="512435" y="461399"/>
                  </a:lnTo>
                  <a:lnTo>
                    <a:pt x="512435" y="1896864"/>
                  </a:lnTo>
                  <a:close/>
                </a:path>
                <a:path w="2619375" h="1897380">
                  <a:moveTo>
                    <a:pt x="683246" y="1896864"/>
                  </a:moveTo>
                  <a:lnTo>
                    <a:pt x="740183" y="1896864"/>
                  </a:lnTo>
                  <a:lnTo>
                    <a:pt x="740183" y="768999"/>
                  </a:lnTo>
                  <a:lnTo>
                    <a:pt x="683246" y="768999"/>
                  </a:lnTo>
                  <a:lnTo>
                    <a:pt x="683246" y="1896864"/>
                  </a:lnTo>
                  <a:close/>
                </a:path>
                <a:path w="2619375" h="1897380">
                  <a:moveTo>
                    <a:pt x="854058" y="1896864"/>
                  </a:moveTo>
                  <a:lnTo>
                    <a:pt x="910995" y="1896864"/>
                  </a:lnTo>
                  <a:lnTo>
                    <a:pt x="910995" y="615199"/>
                  </a:lnTo>
                  <a:lnTo>
                    <a:pt x="854058" y="615199"/>
                  </a:lnTo>
                  <a:lnTo>
                    <a:pt x="854058" y="1896864"/>
                  </a:lnTo>
                  <a:close/>
                </a:path>
                <a:path w="2619375" h="1897380">
                  <a:moveTo>
                    <a:pt x="1024869" y="1896864"/>
                  </a:moveTo>
                  <a:lnTo>
                    <a:pt x="1081807" y="1896864"/>
                  </a:lnTo>
                  <a:lnTo>
                    <a:pt x="1081807" y="102533"/>
                  </a:lnTo>
                  <a:lnTo>
                    <a:pt x="1024869" y="102533"/>
                  </a:lnTo>
                  <a:lnTo>
                    <a:pt x="1024869" y="1896864"/>
                  </a:lnTo>
                  <a:close/>
                </a:path>
                <a:path w="2619375" h="1897380">
                  <a:moveTo>
                    <a:pt x="1195681" y="1896864"/>
                  </a:moveTo>
                  <a:lnTo>
                    <a:pt x="1252618" y="1896864"/>
                  </a:lnTo>
                  <a:lnTo>
                    <a:pt x="1252618" y="717732"/>
                  </a:lnTo>
                  <a:lnTo>
                    <a:pt x="1195681" y="717732"/>
                  </a:lnTo>
                  <a:lnTo>
                    <a:pt x="1195681" y="1896864"/>
                  </a:lnTo>
                  <a:close/>
                </a:path>
                <a:path w="2619375" h="1897380">
                  <a:moveTo>
                    <a:pt x="1366493" y="1896864"/>
                  </a:moveTo>
                  <a:lnTo>
                    <a:pt x="1423430" y="1896864"/>
                  </a:lnTo>
                  <a:lnTo>
                    <a:pt x="1423430" y="615199"/>
                  </a:lnTo>
                  <a:lnTo>
                    <a:pt x="1366493" y="615199"/>
                  </a:lnTo>
                  <a:lnTo>
                    <a:pt x="1366493" y="1896864"/>
                  </a:lnTo>
                  <a:close/>
                </a:path>
                <a:path w="2619375" h="1897380">
                  <a:moveTo>
                    <a:pt x="1537304" y="1896864"/>
                  </a:moveTo>
                  <a:lnTo>
                    <a:pt x="1594242" y="1896864"/>
                  </a:lnTo>
                  <a:lnTo>
                    <a:pt x="1594242" y="0"/>
                  </a:lnTo>
                  <a:lnTo>
                    <a:pt x="1537304" y="0"/>
                  </a:lnTo>
                  <a:lnTo>
                    <a:pt x="1537304" y="1896864"/>
                  </a:lnTo>
                  <a:close/>
                </a:path>
                <a:path w="2619375" h="1897380">
                  <a:moveTo>
                    <a:pt x="1708116" y="1896864"/>
                  </a:moveTo>
                  <a:lnTo>
                    <a:pt x="1765053" y="1896864"/>
                  </a:lnTo>
                  <a:lnTo>
                    <a:pt x="1765053" y="1025332"/>
                  </a:lnTo>
                  <a:lnTo>
                    <a:pt x="1708116" y="1025332"/>
                  </a:lnTo>
                  <a:lnTo>
                    <a:pt x="1708116" y="1896864"/>
                  </a:lnTo>
                  <a:close/>
                </a:path>
                <a:path w="2619375" h="1897380">
                  <a:moveTo>
                    <a:pt x="1878928" y="1896864"/>
                  </a:moveTo>
                  <a:lnTo>
                    <a:pt x="1935865" y="1896864"/>
                  </a:lnTo>
                  <a:lnTo>
                    <a:pt x="1935865" y="1127865"/>
                  </a:lnTo>
                  <a:lnTo>
                    <a:pt x="1878928" y="1127865"/>
                  </a:lnTo>
                  <a:lnTo>
                    <a:pt x="1878928" y="1896864"/>
                  </a:lnTo>
                  <a:close/>
                </a:path>
                <a:path w="2619375" h="1897380">
                  <a:moveTo>
                    <a:pt x="2049739" y="1896864"/>
                  </a:moveTo>
                  <a:lnTo>
                    <a:pt x="2106677" y="1896864"/>
                  </a:lnTo>
                  <a:lnTo>
                    <a:pt x="2106677" y="1332931"/>
                  </a:lnTo>
                  <a:lnTo>
                    <a:pt x="2049739" y="1332931"/>
                  </a:lnTo>
                  <a:lnTo>
                    <a:pt x="2049739" y="1896864"/>
                  </a:lnTo>
                  <a:close/>
                </a:path>
                <a:path w="2619375" h="1897380">
                  <a:moveTo>
                    <a:pt x="2220551" y="1896864"/>
                  </a:moveTo>
                  <a:lnTo>
                    <a:pt x="2277488" y="1896864"/>
                  </a:lnTo>
                  <a:lnTo>
                    <a:pt x="2277488" y="1127865"/>
                  </a:lnTo>
                  <a:lnTo>
                    <a:pt x="2220551" y="1127865"/>
                  </a:lnTo>
                  <a:lnTo>
                    <a:pt x="2220551" y="1896864"/>
                  </a:lnTo>
                  <a:close/>
                </a:path>
                <a:path w="2619375" h="1897380">
                  <a:moveTo>
                    <a:pt x="2391363" y="1896864"/>
                  </a:moveTo>
                  <a:lnTo>
                    <a:pt x="2448300" y="1896864"/>
                  </a:lnTo>
                  <a:lnTo>
                    <a:pt x="2448300" y="1537998"/>
                  </a:lnTo>
                  <a:lnTo>
                    <a:pt x="2391363" y="1537998"/>
                  </a:lnTo>
                  <a:lnTo>
                    <a:pt x="2391363" y="1896864"/>
                  </a:lnTo>
                  <a:close/>
                </a:path>
                <a:path w="2619375" h="1897380">
                  <a:moveTo>
                    <a:pt x="2562174" y="1896864"/>
                  </a:moveTo>
                  <a:lnTo>
                    <a:pt x="2619112" y="1896864"/>
                  </a:lnTo>
                  <a:lnTo>
                    <a:pt x="2619112" y="1384198"/>
                  </a:lnTo>
                  <a:lnTo>
                    <a:pt x="2562174" y="1384198"/>
                  </a:lnTo>
                  <a:lnTo>
                    <a:pt x="2562174" y="1896864"/>
                  </a:lnTo>
                  <a:close/>
                </a:path>
              </a:pathLst>
            </a:custGeom>
            <a:ln w="3175">
              <a:solidFill>
                <a:srgbClr val="000000"/>
              </a:solidFill>
            </a:ln>
          </p:spPr>
          <p:txBody>
            <a:bodyPr wrap="square" lIns="0" tIns="0" rIns="0" bIns="0" rtlCol="0"/>
            <a:lstStyle/>
            <a:p>
              <a:endParaRPr/>
            </a:p>
          </p:txBody>
        </p:sp>
        <p:sp>
          <p:nvSpPr>
            <p:cNvPr id="12" name="object 12"/>
            <p:cNvSpPr/>
            <p:nvPr/>
          </p:nvSpPr>
          <p:spPr>
            <a:xfrm>
              <a:off x="3278962" y="751928"/>
              <a:ext cx="51435" cy="34290"/>
            </a:xfrm>
            <a:custGeom>
              <a:avLst/>
              <a:gdLst/>
              <a:ahLst/>
              <a:cxnLst/>
              <a:rect l="l" t="t" r="r" b="b"/>
              <a:pathLst>
                <a:path w="51435" h="34290">
                  <a:moveTo>
                    <a:pt x="17081" y="0"/>
                  </a:moveTo>
                  <a:lnTo>
                    <a:pt x="0" y="0"/>
                  </a:lnTo>
                  <a:lnTo>
                    <a:pt x="0" y="34071"/>
                  </a:lnTo>
                  <a:lnTo>
                    <a:pt x="17081" y="34071"/>
                  </a:lnTo>
                  <a:lnTo>
                    <a:pt x="17081" y="0"/>
                  </a:lnTo>
                  <a:close/>
                </a:path>
                <a:path w="51435" h="34290">
                  <a:moveTo>
                    <a:pt x="51243" y="8517"/>
                  </a:moveTo>
                  <a:lnTo>
                    <a:pt x="34162" y="8517"/>
                  </a:lnTo>
                  <a:lnTo>
                    <a:pt x="34162" y="34071"/>
                  </a:lnTo>
                  <a:lnTo>
                    <a:pt x="51243" y="34071"/>
                  </a:lnTo>
                  <a:lnTo>
                    <a:pt x="51243" y="8517"/>
                  </a:lnTo>
                  <a:close/>
                </a:path>
              </a:pathLst>
            </a:custGeom>
            <a:solidFill>
              <a:srgbClr val="333333"/>
            </a:solidFill>
          </p:spPr>
          <p:txBody>
            <a:bodyPr wrap="square" lIns="0" tIns="0" rIns="0" bIns="0" rtlCol="0"/>
            <a:lstStyle/>
            <a:p>
              <a:endParaRPr/>
            </a:p>
          </p:txBody>
        </p:sp>
        <p:sp>
          <p:nvSpPr>
            <p:cNvPr id="13" name="object 13"/>
            <p:cNvSpPr/>
            <p:nvPr/>
          </p:nvSpPr>
          <p:spPr>
            <a:xfrm>
              <a:off x="3278962" y="751928"/>
              <a:ext cx="51435" cy="34290"/>
            </a:xfrm>
            <a:custGeom>
              <a:avLst/>
              <a:gdLst/>
              <a:ahLst/>
              <a:cxnLst/>
              <a:rect l="l" t="t" r="r" b="b"/>
              <a:pathLst>
                <a:path w="51435" h="34290">
                  <a:moveTo>
                    <a:pt x="0" y="34071"/>
                  </a:moveTo>
                  <a:lnTo>
                    <a:pt x="17081" y="34071"/>
                  </a:lnTo>
                  <a:lnTo>
                    <a:pt x="17081" y="0"/>
                  </a:lnTo>
                  <a:lnTo>
                    <a:pt x="0" y="0"/>
                  </a:lnTo>
                  <a:lnTo>
                    <a:pt x="0" y="34071"/>
                  </a:lnTo>
                  <a:close/>
                </a:path>
                <a:path w="51435" h="34290">
                  <a:moveTo>
                    <a:pt x="34162" y="34071"/>
                  </a:moveTo>
                  <a:lnTo>
                    <a:pt x="51243" y="34071"/>
                  </a:lnTo>
                  <a:lnTo>
                    <a:pt x="51243" y="8517"/>
                  </a:lnTo>
                  <a:lnTo>
                    <a:pt x="34162" y="8517"/>
                  </a:lnTo>
                  <a:lnTo>
                    <a:pt x="34162" y="34071"/>
                  </a:lnTo>
                  <a:close/>
                </a:path>
              </a:pathLst>
            </a:custGeom>
            <a:ln w="3175">
              <a:solidFill>
                <a:srgbClr val="000000"/>
              </a:solidFill>
            </a:ln>
          </p:spPr>
          <p:txBody>
            <a:bodyPr wrap="square" lIns="0" tIns="0" rIns="0" bIns="0" rtlCol="0"/>
            <a:lstStyle/>
            <a:p>
              <a:endParaRPr/>
            </a:p>
          </p:txBody>
        </p:sp>
        <p:sp>
          <p:nvSpPr>
            <p:cNvPr id="14" name="object 14"/>
            <p:cNvSpPr/>
            <p:nvPr/>
          </p:nvSpPr>
          <p:spPr>
            <a:xfrm>
              <a:off x="3278962" y="827960"/>
              <a:ext cx="51435" cy="34290"/>
            </a:xfrm>
            <a:custGeom>
              <a:avLst/>
              <a:gdLst/>
              <a:ahLst/>
              <a:cxnLst/>
              <a:rect l="l" t="t" r="r" b="b"/>
              <a:pathLst>
                <a:path w="51435" h="34290">
                  <a:moveTo>
                    <a:pt x="17081" y="0"/>
                  </a:moveTo>
                  <a:lnTo>
                    <a:pt x="0" y="0"/>
                  </a:lnTo>
                  <a:lnTo>
                    <a:pt x="0" y="34071"/>
                  </a:lnTo>
                  <a:lnTo>
                    <a:pt x="17081" y="34071"/>
                  </a:lnTo>
                  <a:lnTo>
                    <a:pt x="17081" y="0"/>
                  </a:lnTo>
                  <a:close/>
                </a:path>
                <a:path w="51435" h="34290">
                  <a:moveTo>
                    <a:pt x="51243" y="8517"/>
                  </a:moveTo>
                  <a:lnTo>
                    <a:pt x="34162" y="8517"/>
                  </a:lnTo>
                  <a:lnTo>
                    <a:pt x="34162" y="34071"/>
                  </a:lnTo>
                  <a:lnTo>
                    <a:pt x="51243" y="34071"/>
                  </a:lnTo>
                  <a:lnTo>
                    <a:pt x="51243" y="8517"/>
                  </a:lnTo>
                  <a:close/>
                </a:path>
              </a:pathLst>
            </a:custGeom>
            <a:solidFill>
              <a:srgbClr val="E5E5E5"/>
            </a:solidFill>
          </p:spPr>
          <p:txBody>
            <a:bodyPr wrap="square" lIns="0" tIns="0" rIns="0" bIns="0" rtlCol="0"/>
            <a:lstStyle/>
            <a:p>
              <a:endParaRPr/>
            </a:p>
          </p:txBody>
        </p:sp>
        <p:sp>
          <p:nvSpPr>
            <p:cNvPr id="15" name="object 15"/>
            <p:cNvSpPr/>
            <p:nvPr/>
          </p:nvSpPr>
          <p:spPr>
            <a:xfrm>
              <a:off x="3278962" y="827960"/>
              <a:ext cx="51435" cy="34290"/>
            </a:xfrm>
            <a:custGeom>
              <a:avLst/>
              <a:gdLst/>
              <a:ahLst/>
              <a:cxnLst/>
              <a:rect l="l" t="t" r="r" b="b"/>
              <a:pathLst>
                <a:path w="51435" h="34290">
                  <a:moveTo>
                    <a:pt x="0" y="34071"/>
                  </a:moveTo>
                  <a:lnTo>
                    <a:pt x="17081" y="34071"/>
                  </a:lnTo>
                  <a:lnTo>
                    <a:pt x="17081" y="0"/>
                  </a:lnTo>
                  <a:lnTo>
                    <a:pt x="0" y="0"/>
                  </a:lnTo>
                  <a:lnTo>
                    <a:pt x="0" y="34071"/>
                  </a:lnTo>
                  <a:close/>
                </a:path>
                <a:path w="51435" h="34290">
                  <a:moveTo>
                    <a:pt x="34162" y="34071"/>
                  </a:moveTo>
                  <a:lnTo>
                    <a:pt x="51243" y="34071"/>
                  </a:lnTo>
                  <a:lnTo>
                    <a:pt x="51243" y="8517"/>
                  </a:lnTo>
                  <a:lnTo>
                    <a:pt x="34162" y="8517"/>
                  </a:lnTo>
                  <a:lnTo>
                    <a:pt x="34162" y="34071"/>
                  </a:lnTo>
                  <a:close/>
                </a:path>
              </a:pathLst>
            </a:custGeom>
            <a:ln w="3175">
              <a:solidFill>
                <a:srgbClr val="000000"/>
              </a:solidFill>
            </a:ln>
          </p:spPr>
          <p:txBody>
            <a:bodyPr wrap="square" lIns="0" tIns="0" rIns="0" bIns="0" rtlCol="0"/>
            <a:lstStyle/>
            <a:p>
              <a:endParaRPr/>
            </a:p>
          </p:txBody>
        </p:sp>
      </p:grpSp>
      <p:sp>
        <p:nvSpPr>
          <p:cNvPr id="16" name="object 16"/>
          <p:cNvSpPr txBox="1"/>
          <p:nvPr/>
        </p:nvSpPr>
        <p:spPr>
          <a:xfrm>
            <a:off x="1060626" y="2743043"/>
            <a:ext cx="85725" cy="268605"/>
          </a:xfrm>
          <a:prstGeom prst="rect">
            <a:avLst/>
          </a:prstGeom>
        </p:spPr>
        <p:txBody>
          <a:bodyPr vert="vert270" wrap="square" lIns="0" tIns="8255" rIns="0" bIns="0" rtlCol="0">
            <a:spAutoFit/>
          </a:bodyPr>
          <a:lstStyle/>
          <a:p>
            <a:pPr marL="12700">
              <a:lnSpc>
                <a:spcPct val="100000"/>
              </a:lnSpc>
              <a:spcBef>
                <a:spcPts val="65"/>
              </a:spcBef>
            </a:pPr>
            <a:r>
              <a:rPr sz="400" dirty="0">
                <a:latin typeface="Times New Roman"/>
                <a:cs typeface="Times New Roman"/>
              </a:rPr>
              <a:t>1945-</a:t>
            </a:r>
            <a:r>
              <a:rPr sz="400" spc="-20" dirty="0">
                <a:latin typeface="Times New Roman"/>
                <a:cs typeface="Times New Roman"/>
              </a:rPr>
              <a:t>1949</a:t>
            </a:r>
            <a:endParaRPr sz="400">
              <a:latin typeface="Times New Roman"/>
              <a:cs typeface="Times New Roman"/>
            </a:endParaRPr>
          </a:p>
        </p:txBody>
      </p:sp>
      <p:sp>
        <p:nvSpPr>
          <p:cNvPr id="17" name="object 17"/>
          <p:cNvSpPr txBox="1"/>
          <p:nvPr/>
        </p:nvSpPr>
        <p:spPr>
          <a:xfrm>
            <a:off x="1231436" y="2743043"/>
            <a:ext cx="85725" cy="268605"/>
          </a:xfrm>
          <a:prstGeom prst="rect">
            <a:avLst/>
          </a:prstGeom>
        </p:spPr>
        <p:txBody>
          <a:bodyPr vert="vert270" wrap="square" lIns="0" tIns="8255" rIns="0" bIns="0" rtlCol="0">
            <a:spAutoFit/>
          </a:bodyPr>
          <a:lstStyle/>
          <a:p>
            <a:pPr marL="12700">
              <a:lnSpc>
                <a:spcPct val="100000"/>
              </a:lnSpc>
              <a:spcBef>
                <a:spcPts val="65"/>
              </a:spcBef>
            </a:pPr>
            <a:r>
              <a:rPr sz="400" dirty="0">
                <a:latin typeface="Times New Roman"/>
                <a:cs typeface="Times New Roman"/>
              </a:rPr>
              <a:t>1950-</a:t>
            </a:r>
            <a:r>
              <a:rPr sz="400" spc="-20" dirty="0">
                <a:latin typeface="Times New Roman"/>
                <a:cs typeface="Times New Roman"/>
              </a:rPr>
              <a:t>1954</a:t>
            </a:r>
            <a:endParaRPr sz="400">
              <a:latin typeface="Times New Roman"/>
              <a:cs typeface="Times New Roman"/>
            </a:endParaRPr>
          </a:p>
        </p:txBody>
      </p:sp>
      <p:sp>
        <p:nvSpPr>
          <p:cNvPr id="18" name="object 18"/>
          <p:cNvSpPr txBox="1"/>
          <p:nvPr/>
        </p:nvSpPr>
        <p:spPr>
          <a:xfrm>
            <a:off x="1402240" y="2743043"/>
            <a:ext cx="85725" cy="268605"/>
          </a:xfrm>
          <a:prstGeom prst="rect">
            <a:avLst/>
          </a:prstGeom>
        </p:spPr>
        <p:txBody>
          <a:bodyPr vert="vert270" wrap="square" lIns="0" tIns="8255" rIns="0" bIns="0" rtlCol="0">
            <a:spAutoFit/>
          </a:bodyPr>
          <a:lstStyle/>
          <a:p>
            <a:pPr marL="12700">
              <a:lnSpc>
                <a:spcPct val="100000"/>
              </a:lnSpc>
              <a:spcBef>
                <a:spcPts val="65"/>
              </a:spcBef>
            </a:pPr>
            <a:r>
              <a:rPr sz="400" dirty="0">
                <a:latin typeface="Times New Roman"/>
                <a:cs typeface="Times New Roman"/>
              </a:rPr>
              <a:t>1955-</a:t>
            </a:r>
            <a:r>
              <a:rPr sz="400" spc="-20" dirty="0">
                <a:latin typeface="Times New Roman"/>
                <a:cs typeface="Times New Roman"/>
              </a:rPr>
              <a:t>1959</a:t>
            </a:r>
            <a:endParaRPr sz="400">
              <a:latin typeface="Times New Roman"/>
              <a:cs typeface="Times New Roman"/>
            </a:endParaRPr>
          </a:p>
        </p:txBody>
      </p:sp>
      <p:sp>
        <p:nvSpPr>
          <p:cNvPr id="19" name="object 19"/>
          <p:cNvSpPr txBox="1"/>
          <p:nvPr/>
        </p:nvSpPr>
        <p:spPr>
          <a:xfrm>
            <a:off x="1573050" y="2743043"/>
            <a:ext cx="85725" cy="268605"/>
          </a:xfrm>
          <a:prstGeom prst="rect">
            <a:avLst/>
          </a:prstGeom>
        </p:spPr>
        <p:txBody>
          <a:bodyPr vert="vert270" wrap="square" lIns="0" tIns="8255" rIns="0" bIns="0" rtlCol="0">
            <a:spAutoFit/>
          </a:bodyPr>
          <a:lstStyle/>
          <a:p>
            <a:pPr marL="12700">
              <a:lnSpc>
                <a:spcPct val="100000"/>
              </a:lnSpc>
              <a:spcBef>
                <a:spcPts val="65"/>
              </a:spcBef>
            </a:pPr>
            <a:r>
              <a:rPr sz="400" dirty="0">
                <a:latin typeface="Times New Roman"/>
                <a:cs typeface="Times New Roman"/>
              </a:rPr>
              <a:t>1960-</a:t>
            </a:r>
            <a:r>
              <a:rPr sz="400" spc="-20" dirty="0">
                <a:latin typeface="Times New Roman"/>
                <a:cs typeface="Times New Roman"/>
              </a:rPr>
              <a:t>1964</a:t>
            </a:r>
            <a:endParaRPr sz="400">
              <a:latin typeface="Times New Roman"/>
              <a:cs typeface="Times New Roman"/>
            </a:endParaRPr>
          </a:p>
        </p:txBody>
      </p:sp>
      <p:sp>
        <p:nvSpPr>
          <p:cNvPr id="20" name="object 20"/>
          <p:cNvSpPr txBox="1"/>
          <p:nvPr/>
        </p:nvSpPr>
        <p:spPr>
          <a:xfrm>
            <a:off x="1743860" y="2743043"/>
            <a:ext cx="85725" cy="268605"/>
          </a:xfrm>
          <a:prstGeom prst="rect">
            <a:avLst/>
          </a:prstGeom>
        </p:spPr>
        <p:txBody>
          <a:bodyPr vert="vert270" wrap="square" lIns="0" tIns="8255" rIns="0" bIns="0" rtlCol="0">
            <a:spAutoFit/>
          </a:bodyPr>
          <a:lstStyle/>
          <a:p>
            <a:pPr marL="12700">
              <a:lnSpc>
                <a:spcPct val="100000"/>
              </a:lnSpc>
              <a:spcBef>
                <a:spcPts val="65"/>
              </a:spcBef>
            </a:pPr>
            <a:r>
              <a:rPr sz="400" dirty="0">
                <a:latin typeface="Times New Roman"/>
                <a:cs typeface="Times New Roman"/>
              </a:rPr>
              <a:t>1965-</a:t>
            </a:r>
            <a:r>
              <a:rPr sz="400" spc="-20" dirty="0">
                <a:latin typeface="Times New Roman"/>
                <a:cs typeface="Times New Roman"/>
              </a:rPr>
              <a:t>1969</a:t>
            </a:r>
            <a:endParaRPr sz="400">
              <a:latin typeface="Times New Roman"/>
              <a:cs typeface="Times New Roman"/>
            </a:endParaRPr>
          </a:p>
        </p:txBody>
      </p:sp>
      <p:sp>
        <p:nvSpPr>
          <p:cNvPr id="21" name="object 21"/>
          <p:cNvSpPr txBox="1"/>
          <p:nvPr/>
        </p:nvSpPr>
        <p:spPr>
          <a:xfrm>
            <a:off x="1914670" y="2743043"/>
            <a:ext cx="85725" cy="268605"/>
          </a:xfrm>
          <a:prstGeom prst="rect">
            <a:avLst/>
          </a:prstGeom>
        </p:spPr>
        <p:txBody>
          <a:bodyPr vert="vert270" wrap="square" lIns="0" tIns="8255" rIns="0" bIns="0" rtlCol="0">
            <a:spAutoFit/>
          </a:bodyPr>
          <a:lstStyle/>
          <a:p>
            <a:pPr marL="12700">
              <a:lnSpc>
                <a:spcPct val="100000"/>
              </a:lnSpc>
              <a:spcBef>
                <a:spcPts val="65"/>
              </a:spcBef>
            </a:pPr>
            <a:r>
              <a:rPr sz="400" dirty="0">
                <a:latin typeface="Times New Roman"/>
                <a:cs typeface="Times New Roman"/>
              </a:rPr>
              <a:t>1970-</a:t>
            </a:r>
            <a:r>
              <a:rPr sz="400" spc="-20" dirty="0">
                <a:latin typeface="Times New Roman"/>
                <a:cs typeface="Times New Roman"/>
              </a:rPr>
              <a:t>1974</a:t>
            </a:r>
            <a:endParaRPr sz="400">
              <a:latin typeface="Times New Roman"/>
              <a:cs typeface="Times New Roman"/>
            </a:endParaRPr>
          </a:p>
        </p:txBody>
      </p:sp>
      <p:sp>
        <p:nvSpPr>
          <p:cNvPr id="22" name="object 22"/>
          <p:cNvSpPr txBox="1"/>
          <p:nvPr/>
        </p:nvSpPr>
        <p:spPr>
          <a:xfrm>
            <a:off x="2085480" y="2743043"/>
            <a:ext cx="85725" cy="268605"/>
          </a:xfrm>
          <a:prstGeom prst="rect">
            <a:avLst/>
          </a:prstGeom>
        </p:spPr>
        <p:txBody>
          <a:bodyPr vert="vert270" wrap="square" lIns="0" tIns="8255" rIns="0" bIns="0" rtlCol="0">
            <a:spAutoFit/>
          </a:bodyPr>
          <a:lstStyle/>
          <a:p>
            <a:pPr marL="12700">
              <a:lnSpc>
                <a:spcPct val="100000"/>
              </a:lnSpc>
              <a:spcBef>
                <a:spcPts val="65"/>
              </a:spcBef>
            </a:pPr>
            <a:r>
              <a:rPr sz="400" dirty="0">
                <a:latin typeface="Times New Roman"/>
                <a:cs typeface="Times New Roman"/>
              </a:rPr>
              <a:t>1975-</a:t>
            </a:r>
            <a:r>
              <a:rPr sz="400" spc="-20" dirty="0">
                <a:latin typeface="Times New Roman"/>
                <a:cs typeface="Times New Roman"/>
              </a:rPr>
              <a:t>1979</a:t>
            </a:r>
            <a:endParaRPr sz="400">
              <a:latin typeface="Times New Roman"/>
              <a:cs typeface="Times New Roman"/>
            </a:endParaRPr>
          </a:p>
        </p:txBody>
      </p:sp>
      <p:sp>
        <p:nvSpPr>
          <p:cNvPr id="23" name="object 23"/>
          <p:cNvSpPr txBox="1"/>
          <p:nvPr/>
        </p:nvSpPr>
        <p:spPr>
          <a:xfrm>
            <a:off x="2256290" y="2743043"/>
            <a:ext cx="85725" cy="268605"/>
          </a:xfrm>
          <a:prstGeom prst="rect">
            <a:avLst/>
          </a:prstGeom>
        </p:spPr>
        <p:txBody>
          <a:bodyPr vert="vert270" wrap="square" lIns="0" tIns="8255" rIns="0" bIns="0" rtlCol="0">
            <a:spAutoFit/>
          </a:bodyPr>
          <a:lstStyle/>
          <a:p>
            <a:pPr marL="12700">
              <a:lnSpc>
                <a:spcPct val="100000"/>
              </a:lnSpc>
              <a:spcBef>
                <a:spcPts val="65"/>
              </a:spcBef>
            </a:pPr>
            <a:r>
              <a:rPr sz="400" dirty="0">
                <a:latin typeface="Times New Roman"/>
                <a:cs typeface="Times New Roman"/>
              </a:rPr>
              <a:t>1980-</a:t>
            </a:r>
            <a:r>
              <a:rPr sz="400" spc="-20" dirty="0">
                <a:latin typeface="Times New Roman"/>
                <a:cs typeface="Times New Roman"/>
              </a:rPr>
              <a:t>1984</a:t>
            </a:r>
            <a:endParaRPr sz="400">
              <a:latin typeface="Times New Roman"/>
              <a:cs typeface="Times New Roman"/>
            </a:endParaRPr>
          </a:p>
        </p:txBody>
      </p:sp>
      <p:sp>
        <p:nvSpPr>
          <p:cNvPr id="24" name="object 24"/>
          <p:cNvSpPr txBox="1"/>
          <p:nvPr/>
        </p:nvSpPr>
        <p:spPr>
          <a:xfrm>
            <a:off x="2427100" y="2743043"/>
            <a:ext cx="85725" cy="268605"/>
          </a:xfrm>
          <a:prstGeom prst="rect">
            <a:avLst/>
          </a:prstGeom>
        </p:spPr>
        <p:txBody>
          <a:bodyPr vert="vert270" wrap="square" lIns="0" tIns="8255" rIns="0" bIns="0" rtlCol="0">
            <a:spAutoFit/>
          </a:bodyPr>
          <a:lstStyle/>
          <a:p>
            <a:pPr marL="12700">
              <a:lnSpc>
                <a:spcPct val="100000"/>
              </a:lnSpc>
              <a:spcBef>
                <a:spcPts val="65"/>
              </a:spcBef>
            </a:pPr>
            <a:r>
              <a:rPr sz="400" dirty="0">
                <a:latin typeface="Times New Roman"/>
                <a:cs typeface="Times New Roman"/>
              </a:rPr>
              <a:t>1985-</a:t>
            </a:r>
            <a:r>
              <a:rPr sz="400" spc="-20" dirty="0">
                <a:latin typeface="Times New Roman"/>
                <a:cs typeface="Times New Roman"/>
              </a:rPr>
              <a:t>1989</a:t>
            </a:r>
            <a:endParaRPr sz="400">
              <a:latin typeface="Times New Roman"/>
              <a:cs typeface="Times New Roman"/>
            </a:endParaRPr>
          </a:p>
        </p:txBody>
      </p:sp>
      <p:sp>
        <p:nvSpPr>
          <p:cNvPr id="25" name="object 25"/>
          <p:cNvSpPr txBox="1"/>
          <p:nvPr/>
        </p:nvSpPr>
        <p:spPr>
          <a:xfrm>
            <a:off x="2597910" y="2743043"/>
            <a:ext cx="85725" cy="268605"/>
          </a:xfrm>
          <a:prstGeom prst="rect">
            <a:avLst/>
          </a:prstGeom>
        </p:spPr>
        <p:txBody>
          <a:bodyPr vert="vert270" wrap="square" lIns="0" tIns="8255" rIns="0" bIns="0" rtlCol="0">
            <a:spAutoFit/>
          </a:bodyPr>
          <a:lstStyle/>
          <a:p>
            <a:pPr marL="12700">
              <a:lnSpc>
                <a:spcPct val="100000"/>
              </a:lnSpc>
              <a:spcBef>
                <a:spcPts val="65"/>
              </a:spcBef>
            </a:pPr>
            <a:r>
              <a:rPr sz="400" dirty="0">
                <a:latin typeface="Times New Roman"/>
                <a:cs typeface="Times New Roman"/>
              </a:rPr>
              <a:t>1990-</a:t>
            </a:r>
            <a:r>
              <a:rPr sz="400" spc="-20" dirty="0">
                <a:latin typeface="Times New Roman"/>
                <a:cs typeface="Times New Roman"/>
              </a:rPr>
              <a:t>1994</a:t>
            </a:r>
            <a:endParaRPr sz="400">
              <a:latin typeface="Times New Roman"/>
              <a:cs typeface="Times New Roman"/>
            </a:endParaRPr>
          </a:p>
        </p:txBody>
      </p:sp>
      <p:sp>
        <p:nvSpPr>
          <p:cNvPr id="26" name="object 26"/>
          <p:cNvSpPr txBox="1"/>
          <p:nvPr/>
        </p:nvSpPr>
        <p:spPr>
          <a:xfrm>
            <a:off x="2768720" y="2743043"/>
            <a:ext cx="85725" cy="268605"/>
          </a:xfrm>
          <a:prstGeom prst="rect">
            <a:avLst/>
          </a:prstGeom>
        </p:spPr>
        <p:txBody>
          <a:bodyPr vert="vert270" wrap="square" lIns="0" tIns="8255" rIns="0" bIns="0" rtlCol="0">
            <a:spAutoFit/>
          </a:bodyPr>
          <a:lstStyle/>
          <a:p>
            <a:pPr marL="12700">
              <a:lnSpc>
                <a:spcPct val="100000"/>
              </a:lnSpc>
              <a:spcBef>
                <a:spcPts val="65"/>
              </a:spcBef>
            </a:pPr>
            <a:r>
              <a:rPr sz="400" dirty="0">
                <a:latin typeface="Times New Roman"/>
                <a:cs typeface="Times New Roman"/>
              </a:rPr>
              <a:t>1995-</a:t>
            </a:r>
            <a:r>
              <a:rPr sz="400" spc="-20" dirty="0">
                <a:latin typeface="Times New Roman"/>
                <a:cs typeface="Times New Roman"/>
              </a:rPr>
              <a:t>1999</a:t>
            </a:r>
            <a:endParaRPr sz="400">
              <a:latin typeface="Times New Roman"/>
              <a:cs typeface="Times New Roman"/>
            </a:endParaRPr>
          </a:p>
        </p:txBody>
      </p:sp>
      <p:sp>
        <p:nvSpPr>
          <p:cNvPr id="27" name="object 27"/>
          <p:cNvSpPr txBox="1"/>
          <p:nvPr/>
        </p:nvSpPr>
        <p:spPr>
          <a:xfrm>
            <a:off x="2939530" y="2743043"/>
            <a:ext cx="85725" cy="268605"/>
          </a:xfrm>
          <a:prstGeom prst="rect">
            <a:avLst/>
          </a:prstGeom>
        </p:spPr>
        <p:txBody>
          <a:bodyPr vert="vert270" wrap="square" lIns="0" tIns="8255" rIns="0" bIns="0" rtlCol="0">
            <a:spAutoFit/>
          </a:bodyPr>
          <a:lstStyle/>
          <a:p>
            <a:pPr marL="12700">
              <a:lnSpc>
                <a:spcPct val="100000"/>
              </a:lnSpc>
              <a:spcBef>
                <a:spcPts val="65"/>
              </a:spcBef>
            </a:pPr>
            <a:r>
              <a:rPr sz="400" dirty="0">
                <a:latin typeface="Times New Roman"/>
                <a:cs typeface="Times New Roman"/>
              </a:rPr>
              <a:t>2000-</a:t>
            </a:r>
            <a:r>
              <a:rPr sz="400" spc="-20" dirty="0">
                <a:latin typeface="Times New Roman"/>
                <a:cs typeface="Times New Roman"/>
              </a:rPr>
              <a:t>2004</a:t>
            </a:r>
            <a:endParaRPr sz="400">
              <a:latin typeface="Times New Roman"/>
              <a:cs typeface="Times New Roman"/>
            </a:endParaRPr>
          </a:p>
        </p:txBody>
      </p:sp>
      <p:sp>
        <p:nvSpPr>
          <p:cNvPr id="28" name="object 28"/>
          <p:cNvSpPr txBox="1"/>
          <p:nvPr/>
        </p:nvSpPr>
        <p:spPr>
          <a:xfrm>
            <a:off x="3110340" y="2743043"/>
            <a:ext cx="85725" cy="268605"/>
          </a:xfrm>
          <a:prstGeom prst="rect">
            <a:avLst/>
          </a:prstGeom>
        </p:spPr>
        <p:txBody>
          <a:bodyPr vert="vert270" wrap="square" lIns="0" tIns="8255" rIns="0" bIns="0" rtlCol="0">
            <a:spAutoFit/>
          </a:bodyPr>
          <a:lstStyle/>
          <a:p>
            <a:pPr marL="12700">
              <a:lnSpc>
                <a:spcPct val="100000"/>
              </a:lnSpc>
              <a:spcBef>
                <a:spcPts val="65"/>
              </a:spcBef>
            </a:pPr>
            <a:r>
              <a:rPr sz="400" dirty="0">
                <a:latin typeface="Times New Roman"/>
                <a:cs typeface="Times New Roman"/>
              </a:rPr>
              <a:t>2005-</a:t>
            </a:r>
            <a:r>
              <a:rPr sz="400" spc="-20" dirty="0">
                <a:latin typeface="Times New Roman"/>
                <a:cs typeface="Times New Roman"/>
              </a:rPr>
              <a:t>2009</a:t>
            </a:r>
            <a:endParaRPr sz="400">
              <a:latin typeface="Times New Roman"/>
              <a:cs typeface="Times New Roman"/>
            </a:endParaRPr>
          </a:p>
        </p:txBody>
      </p:sp>
      <p:sp>
        <p:nvSpPr>
          <p:cNvPr id="29" name="object 29"/>
          <p:cNvSpPr txBox="1"/>
          <p:nvPr/>
        </p:nvSpPr>
        <p:spPr>
          <a:xfrm>
            <a:off x="3281150" y="2743043"/>
            <a:ext cx="85725" cy="268605"/>
          </a:xfrm>
          <a:prstGeom prst="rect">
            <a:avLst/>
          </a:prstGeom>
        </p:spPr>
        <p:txBody>
          <a:bodyPr vert="vert270" wrap="square" lIns="0" tIns="8255" rIns="0" bIns="0" rtlCol="0">
            <a:spAutoFit/>
          </a:bodyPr>
          <a:lstStyle/>
          <a:p>
            <a:pPr marL="12700">
              <a:lnSpc>
                <a:spcPct val="100000"/>
              </a:lnSpc>
              <a:spcBef>
                <a:spcPts val="65"/>
              </a:spcBef>
            </a:pPr>
            <a:r>
              <a:rPr sz="400" dirty="0">
                <a:latin typeface="Times New Roman"/>
                <a:cs typeface="Times New Roman"/>
              </a:rPr>
              <a:t>2010-</a:t>
            </a:r>
            <a:r>
              <a:rPr sz="400" spc="-20" dirty="0">
                <a:latin typeface="Times New Roman"/>
                <a:cs typeface="Times New Roman"/>
              </a:rPr>
              <a:t>2014</a:t>
            </a:r>
            <a:endParaRPr sz="400">
              <a:latin typeface="Times New Roman"/>
              <a:cs typeface="Times New Roman"/>
            </a:endParaRPr>
          </a:p>
        </p:txBody>
      </p:sp>
      <p:sp>
        <p:nvSpPr>
          <p:cNvPr id="30" name="object 30"/>
          <p:cNvSpPr txBox="1"/>
          <p:nvPr/>
        </p:nvSpPr>
        <p:spPr>
          <a:xfrm>
            <a:off x="3451954" y="2743043"/>
            <a:ext cx="85725" cy="268605"/>
          </a:xfrm>
          <a:prstGeom prst="rect">
            <a:avLst/>
          </a:prstGeom>
        </p:spPr>
        <p:txBody>
          <a:bodyPr vert="vert270" wrap="square" lIns="0" tIns="8255" rIns="0" bIns="0" rtlCol="0">
            <a:spAutoFit/>
          </a:bodyPr>
          <a:lstStyle/>
          <a:p>
            <a:pPr marL="12700">
              <a:lnSpc>
                <a:spcPct val="100000"/>
              </a:lnSpc>
              <a:spcBef>
                <a:spcPts val="65"/>
              </a:spcBef>
            </a:pPr>
            <a:r>
              <a:rPr sz="400" dirty="0">
                <a:latin typeface="Times New Roman"/>
                <a:cs typeface="Times New Roman"/>
              </a:rPr>
              <a:t>2015-</a:t>
            </a:r>
            <a:r>
              <a:rPr sz="400" spc="-20" dirty="0">
                <a:latin typeface="Times New Roman"/>
                <a:cs typeface="Times New Roman"/>
              </a:rPr>
              <a:t>2019</a:t>
            </a:r>
            <a:endParaRPr sz="400">
              <a:latin typeface="Times New Roman"/>
              <a:cs typeface="Times New Roman"/>
            </a:endParaRPr>
          </a:p>
        </p:txBody>
      </p:sp>
      <p:sp>
        <p:nvSpPr>
          <p:cNvPr id="31" name="object 31"/>
          <p:cNvSpPr txBox="1"/>
          <p:nvPr/>
        </p:nvSpPr>
        <p:spPr>
          <a:xfrm>
            <a:off x="3622764" y="2743043"/>
            <a:ext cx="85725" cy="268605"/>
          </a:xfrm>
          <a:prstGeom prst="rect">
            <a:avLst/>
          </a:prstGeom>
        </p:spPr>
        <p:txBody>
          <a:bodyPr vert="vert270" wrap="square" lIns="0" tIns="8255" rIns="0" bIns="0" rtlCol="0">
            <a:spAutoFit/>
          </a:bodyPr>
          <a:lstStyle/>
          <a:p>
            <a:pPr marL="12700">
              <a:lnSpc>
                <a:spcPct val="100000"/>
              </a:lnSpc>
              <a:spcBef>
                <a:spcPts val="65"/>
              </a:spcBef>
            </a:pPr>
            <a:r>
              <a:rPr sz="400" dirty="0">
                <a:latin typeface="Times New Roman"/>
                <a:cs typeface="Times New Roman"/>
              </a:rPr>
              <a:t>2020-</a:t>
            </a:r>
            <a:r>
              <a:rPr sz="400" spc="-20" dirty="0">
                <a:latin typeface="Times New Roman"/>
                <a:cs typeface="Times New Roman"/>
              </a:rPr>
              <a:t>2022</a:t>
            </a:r>
            <a:endParaRPr sz="400">
              <a:latin typeface="Times New Roman"/>
              <a:cs typeface="Times New Roman"/>
            </a:endParaRPr>
          </a:p>
        </p:txBody>
      </p:sp>
      <p:sp>
        <p:nvSpPr>
          <p:cNvPr id="32" name="object 32"/>
          <p:cNvSpPr txBox="1"/>
          <p:nvPr/>
        </p:nvSpPr>
        <p:spPr>
          <a:xfrm>
            <a:off x="961325" y="2668376"/>
            <a:ext cx="53340" cy="88265"/>
          </a:xfrm>
          <a:prstGeom prst="rect">
            <a:avLst/>
          </a:prstGeom>
        </p:spPr>
        <p:txBody>
          <a:bodyPr vert="horz" wrap="square" lIns="0" tIns="13970" rIns="0" bIns="0" rtlCol="0">
            <a:spAutoFit/>
          </a:bodyPr>
          <a:lstStyle/>
          <a:p>
            <a:pPr marL="12700">
              <a:lnSpc>
                <a:spcPct val="100000"/>
              </a:lnSpc>
              <a:spcBef>
                <a:spcPts val="110"/>
              </a:spcBef>
            </a:pPr>
            <a:r>
              <a:rPr sz="400" spc="-50" dirty="0">
                <a:latin typeface="Times New Roman"/>
                <a:cs typeface="Times New Roman"/>
              </a:rPr>
              <a:t>0</a:t>
            </a:r>
            <a:endParaRPr sz="400">
              <a:latin typeface="Times New Roman"/>
              <a:cs typeface="Times New Roman"/>
            </a:endParaRPr>
          </a:p>
        </p:txBody>
      </p:sp>
      <p:sp>
        <p:nvSpPr>
          <p:cNvPr id="33" name="object 33"/>
          <p:cNvSpPr txBox="1"/>
          <p:nvPr/>
        </p:nvSpPr>
        <p:spPr>
          <a:xfrm>
            <a:off x="961325" y="2412047"/>
            <a:ext cx="53340" cy="88265"/>
          </a:xfrm>
          <a:prstGeom prst="rect">
            <a:avLst/>
          </a:prstGeom>
        </p:spPr>
        <p:txBody>
          <a:bodyPr vert="horz" wrap="square" lIns="0" tIns="13970" rIns="0" bIns="0" rtlCol="0">
            <a:spAutoFit/>
          </a:bodyPr>
          <a:lstStyle/>
          <a:p>
            <a:pPr marL="12700">
              <a:lnSpc>
                <a:spcPct val="100000"/>
              </a:lnSpc>
              <a:spcBef>
                <a:spcPts val="110"/>
              </a:spcBef>
            </a:pPr>
            <a:r>
              <a:rPr sz="400" spc="-50" dirty="0">
                <a:latin typeface="Times New Roman"/>
                <a:cs typeface="Times New Roman"/>
              </a:rPr>
              <a:t>5</a:t>
            </a:r>
            <a:endParaRPr sz="400">
              <a:latin typeface="Times New Roman"/>
              <a:cs typeface="Times New Roman"/>
            </a:endParaRPr>
          </a:p>
        </p:txBody>
      </p:sp>
      <p:sp>
        <p:nvSpPr>
          <p:cNvPr id="34" name="object 34"/>
          <p:cNvSpPr txBox="1"/>
          <p:nvPr/>
        </p:nvSpPr>
        <p:spPr>
          <a:xfrm>
            <a:off x="933538" y="2155718"/>
            <a:ext cx="81280" cy="88265"/>
          </a:xfrm>
          <a:prstGeom prst="rect">
            <a:avLst/>
          </a:prstGeom>
        </p:spPr>
        <p:txBody>
          <a:bodyPr vert="horz" wrap="square" lIns="0" tIns="13970" rIns="0" bIns="0" rtlCol="0">
            <a:spAutoFit/>
          </a:bodyPr>
          <a:lstStyle/>
          <a:p>
            <a:pPr marL="12700">
              <a:lnSpc>
                <a:spcPct val="100000"/>
              </a:lnSpc>
              <a:spcBef>
                <a:spcPts val="110"/>
              </a:spcBef>
            </a:pPr>
            <a:r>
              <a:rPr sz="400" spc="-25" dirty="0">
                <a:latin typeface="Times New Roman"/>
                <a:cs typeface="Times New Roman"/>
              </a:rPr>
              <a:t>10</a:t>
            </a:r>
            <a:endParaRPr sz="400">
              <a:latin typeface="Times New Roman"/>
              <a:cs typeface="Times New Roman"/>
            </a:endParaRPr>
          </a:p>
        </p:txBody>
      </p:sp>
      <p:sp>
        <p:nvSpPr>
          <p:cNvPr id="35" name="object 35"/>
          <p:cNvSpPr txBox="1"/>
          <p:nvPr/>
        </p:nvSpPr>
        <p:spPr>
          <a:xfrm>
            <a:off x="933538" y="1899388"/>
            <a:ext cx="81280" cy="88265"/>
          </a:xfrm>
          <a:prstGeom prst="rect">
            <a:avLst/>
          </a:prstGeom>
        </p:spPr>
        <p:txBody>
          <a:bodyPr vert="horz" wrap="square" lIns="0" tIns="13970" rIns="0" bIns="0" rtlCol="0">
            <a:spAutoFit/>
          </a:bodyPr>
          <a:lstStyle/>
          <a:p>
            <a:pPr marL="12700">
              <a:lnSpc>
                <a:spcPct val="100000"/>
              </a:lnSpc>
              <a:spcBef>
                <a:spcPts val="110"/>
              </a:spcBef>
            </a:pPr>
            <a:r>
              <a:rPr sz="400" spc="-25" dirty="0">
                <a:latin typeface="Times New Roman"/>
                <a:cs typeface="Times New Roman"/>
              </a:rPr>
              <a:t>15</a:t>
            </a:r>
            <a:endParaRPr sz="400">
              <a:latin typeface="Times New Roman"/>
              <a:cs typeface="Times New Roman"/>
            </a:endParaRPr>
          </a:p>
        </p:txBody>
      </p:sp>
      <p:sp>
        <p:nvSpPr>
          <p:cNvPr id="36" name="object 36"/>
          <p:cNvSpPr txBox="1"/>
          <p:nvPr/>
        </p:nvSpPr>
        <p:spPr>
          <a:xfrm>
            <a:off x="933538" y="1643053"/>
            <a:ext cx="81280" cy="88265"/>
          </a:xfrm>
          <a:prstGeom prst="rect">
            <a:avLst/>
          </a:prstGeom>
        </p:spPr>
        <p:txBody>
          <a:bodyPr vert="horz" wrap="square" lIns="0" tIns="13970" rIns="0" bIns="0" rtlCol="0">
            <a:spAutoFit/>
          </a:bodyPr>
          <a:lstStyle/>
          <a:p>
            <a:pPr marL="12700">
              <a:lnSpc>
                <a:spcPct val="100000"/>
              </a:lnSpc>
              <a:spcBef>
                <a:spcPts val="110"/>
              </a:spcBef>
            </a:pPr>
            <a:r>
              <a:rPr sz="400" spc="-25" dirty="0">
                <a:latin typeface="Times New Roman"/>
                <a:cs typeface="Times New Roman"/>
              </a:rPr>
              <a:t>20</a:t>
            </a:r>
            <a:endParaRPr sz="400">
              <a:latin typeface="Times New Roman"/>
              <a:cs typeface="Times New Roman"/>
            </a:endParaRPr>
          </a:p>
        </p:txBody>
      </p:sp>
      <p:sp>
        <p:nvSpPr>
          <p:cNvPr id="37" name="object 37"/>
          <p:cNvSpPr txBox="1"/>
          <p:nvPr/>
        </p:nvSpPr>
        <p:spPr>
          <a:xfrm>
            <a:off x="933538" y="1386724"/>
            <a:ext cx="81280" cy="88265"/>
          </a:xfrm>
          <a:prstGeom prst="rect">
            <a:avLst/>
          </a:prstGeom>
        </p:spPr>
        <p:txBody>
          <a:bodyPr vert="horz" wrap="square" lIns="0" tIns="13970" rIns="0" bIns="0" rtlCol="0">
            <a:spAutoFit/>
          </a:bodyPr>
          <a:lstStyle/>
          <a:p>
            <a:pPr marL="12700">
              <a:lnSpc>
                <a:spcPct val="100000"/>
              </a:lnSpc>
              <a:spcBef>
                <a:spcPts val="110"/>
              </a:spcBef>
            </a:pPr>
            <a:r>
              <a:rPr sz="400" spc="-25" dirty="0">
                <a:latin typeface="Times New Roman"/>
                <a:cs typeface="Times New Roman"/>
              </a:rPr>
              <a:t>25</a:t>
            </a:r>
            <a:endParaRPr sz="400">
              <a:latin typeface="Times New Roman"/>
              <a:cs typeface="Times New Roman"/>
            </a:endParaRPr>
          </a:p>
        </p:txBody>
      </p:sp>
      <p:sp>
        <p:nvSpPr>
          <p:cNvPr id="38" name="object 38"/>
          <p:cNvSpPr txBox="1"/>
          <p:nvPr/>
        </p:nvSpPr>
        <p:spPr>
          <a:xfrm>
            <a:off x="933538" y="1130395"/>
            <a:ext cx="81280" cy="88265"/>
          </a:xfrm>
          <a:prstGeom prst="rect">
            <a:avLst/>
          </a:prstGeom>
        </p:spPr>
        <p:txBody>
          <a:bodyPr vert="horz" wrap="square" lIns="0" tIns="13970" rIns="0" bIns="0" rtlCol="0">
            <a:spAutoFit/>
          </a:bodyPr>
          <a:lstStyle/>
          <a:p>
            <a:pPr marL="12700">
              <a:lnSpc>
                <a:spcPct val="100000"/>
              </a:lnSpc>
              <a:spcBef>
                <a:spcPts val="110"/>
              </a:spcBef>
            </a:pPr>
            <a:r>
              <a:rPr sz="400" spc="-25" dirty="0">
                <a:latin typeface="Times New Roman"/>
                <a:cs typeface="Times New Roman"/>
              </a:rPr>
              <a:t>30</a:t>
            </a:r>
            <a:endParaRPr sz="400">
              <a:latin typeface="Times New Roman"/>
              <a:cs typeface="Times New Roman"/>
            </a:endParaRPr>
          </a:p>
        </p:txBody>
      </p:sp>
      <p:sp>
        <p:nvSpPr>
          <p:cNvPr id="39" name="object 39"/>
          <p:cNvSpPr txBox="1"/>
          <p:nvPr/>
        </p:nvSpPr>
        <p:spPr>
          <a:xfrm>
            <a:off x="933538" y="874066"/>
            <a:ext cx="81280" cy="88265"/>
          </a:xfrm>
          <a:prstGeom prst="rect">
            <a:avLst/>
          </a:prstGeom>
        </p:spPr>
        <p:txBody>
          <a:bodyPr vert="horz" wrap="square" lIns="0" tIns="13970" rIns="0" bIns="0" rtlCol="0">
            <a:spAutoFit/>
          </a:bodyPr>
          <a:lstStyle/>
          <a:p>
            <a:pPr marL="12700">
              <a:lnSpc>
                <a:spcPct val="100000"/>
              </a:lnSpc>
              <a:spcBef>
                <a:spcPts val="110"/>
              </a:spcBef>
            </a:pPr>
            <a:r>
              <a:rPr sz="400" spc="-25" dirty="0">
                <a:latin typeface="Times New Roman"/>
                <a:cs typeface="Times New Roman"/>
              </a:rPr>
              <a:t>35</a:t>
            </a:r>
            <a:endParaRPr sz="400">
              <a:latin typeface="Times New Roman"/>
              <a:cs typeface="Times New Roman"/>
            </a:endParaRPr>
          </a:p>
        </p:txBody>
      </p:sp>
      <p:sp>
        <p:nvSpPr>
          <p:cNvPr id="40" name="object 40"/>
          <p:cNvSpPr txBox="1"/>
          <p:nvPr/>
        </p:nvSpPr>
        <p:spPr>
          <a:xfrm>
            <a:off x="933538" y="617737"/>
            <a:ext cx="81280" cy="88265"/>
          </a:xfrm>
          <a:prstGeom prst="rect">
            <a:avLst/>
          </a:prstGeom>
        </p:spPr>
        <p:txBody>
          <a:bodyPr vert="horz" wrap="square" lIns="0" tIns="13970" rIns="0" bIns="0" rtlCol="0">
            <a:spAutoFit/>
          </a:bodyPr>
          <a:lstStyle/>
          <a:p>
            <a:pPr marL="12700">
              <a:lnSpc>
                <a:spcPct val="100000"/>
              </a:lnSpc>
              <a:spcBef>
                <a:spcPts val="110"/>
              </a:spcBef>
            </a:pPr>
            <a:r>
              <a:rPr sz="400" spc="-25" dirty="0">
                <a:latin typeface="Times New Roman"/>
                <a:cs typeface="Times New Roman"/>
              </a:rPr>
              <a:t>40</a:t>
            </a:r>
            <a:endParaRPr sz="400">
              <a:latin typeface="Times New Roman"/>
              <a:cs typeface="Times New Roman"/>
            </a:endParaRPr>
          </a:p>
        </p:txBody>
      </p:sp>
      <p:sp>
        <p:nvSpPr>
          <p:cNvPr id="41" name="object 41"/>
          <p:cNvSpPr txBox="1"/>
          <p:nvPr/>
        </p:nvSpPr>
        <p:spPr>
          <a:xfrm>
            <a:off x="832595" y="1306428"/>
            <a:ext cx="97155" cy="768985"/>
          </a:xfrm>
          <a:prstGeom prst="rect">
            <a:avLst/>
          </a:prstGeom>
        </p:spPr>
        <p:txBody>
          <a:bodyPr vert="vert270" wrap="square" lIns="0" tIns="5080" rIns="0" bIns="0" rtlCol="0">
            <a:spAutoFit/>
          </a:bodyPr>
          <a:lstStyle/>
          <a:p>
            <a:pPr marL="12700">
              <a:lnSpc>
                <a:spcPct val="100000"/>
              </a:lnSpc>
              <a:spcBef>
                <a:spcPts val="40"/>
              </a:spcBef>
            </a:pPr>
            <a:r>
              <a:rPr sz="500" spc="20" dirty="0">
                <a:latin typeface="Times New Roman"/>
                <a:cs typeface="Times New Roman"/>
              </a:rPr>
              <a:t>Number of</a:t>
            </a:r>
            <a:r>
              <a:rPr sz="500" spc="25" dirty="0">
                <a:latin typeface="Times New Roman"/>
                <a:cs typeface="Times New Roman"/>
              </a:rPr>
              <a:t> </a:t>
            </a:r>
            <a:r>
              <a:rPr sz="500" spc="10" dirty="0">
                <a:latin typeface="Times New Roman"/>
                <a:cs typeface="Times New Roman"/>
              </a:rPr>
              <a:t>Military</a:t>
            </a:r>
            <a:r>
              <a:rPr sz="500" spc="25" dirty="0">
                <a:latin typeface="Times New Roman"/>
                <a:cs typeface="Times New Roman"/>
              </a:rPr>
              <a:t> </a:t>
            </a:r>
            <a:r>
              <a:rPr sz="500" spc="-10" dirty="0">
                <a:latin typeface="Times New Roman"/>
                <a:cs typeface="Times New Roman"/>
              </a:rPr>
              <a:t>Coups</a:t>
            </a:r>
            <a:endParaRPr sz="500">
              <a:latin typeface="Times New Roman"/>
              <a:cs typeface="Times New Roman"/>
            </a:endParaRPr>
          </a:p>
        </p:txBody>
      </p:sp>
      <p:sp>
        <p:nvSpPr>
          <p:cNvPr id="42" name="object 42"/>
          <p:cNvSpPr txBox="1"/>
          <p:nvPr/>
        </p:nvSpPr>
        <p:spPr>
          <a:xfrm>
            <a:off x="3330032" y="722167"/>
            <a:ext cx="321310" cy="177165"/>
          </a:xfrm>
          <a:prstGeom prst="rect">
            <a:avLst/>
          </a:prstGeom>
        </p:spPr>
        <p:txBody>
          <a:bodyPr vert="horz" wrap="square" lIns="0" tIns="12065" rIns="0" bIns="0" rtlCol="0">
            <a:spAutoFit/>
          </a:bodyPr>
          <a:lstStyle/>
          <a:p>
            <a:pPr marL="74295" marR="5080" indent="-62230">
              <a:lnSpc>
                <a:spcPct val="100000"/>
              </a:lnSpc>
              <a:spcBef>
                <a:spcPts val="95"/>
              </a:spcBef>
            </a:pPr>
            <a:r>
              <a:rPr sz="500" spc="-10" dirty="0">
                <a:latin typeface="Times New Roman"/>
                <a:cs typeface="Times New Roman"/>
              </a:rPr>
              <a:t>Successful</a:t>
            </a:r>
            <a:r>
              <a:rPr sz="500" spc="500" dirty="0">
                <a:latin typeface="Times New Roman"/>
                <a:cs typeface="Times New Roman"/>
              </a:rPr>
              <a:t> </a:t>
            </a:r>
            <a:r>
              <a:rPr sz="500" spc="-10" dirty="0">
                <a:latin typeface="Times New Roman"/>
                <a:cs typeface="Times New Roman"/>
              </a:rPr>
              <a:t>Failed</a:t>
            </a:r>
            <a:endParaRPr sz="500">
              <a:latin typeface="Times New Roman"/>
              <a:cs typeface="Times New Roman"/>
            </a:endParaRP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206297"/>
            <a:ext cx="226631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Africa’s Military Coup Belt, 2020-2023</a:t>
            </a:r>
          </a:p>
        </p:txBody>
      </p:sp>
      <p:pic>
        <p:nvPicPr>
          <p:cNvPr id="3" name="object 3"/>
          <p:cNvPicPr/>
          <p:nvPr/>
        </p:nvPicPr>
        <p:blipFill>
          <a:blip r:embed="rId2" cstate="print"/>
          <a:stretch>
            <a:fillRect/>
          </a:stretch>
        </p:blipFill>
        <p:spPr>
          <a:xfrm>
            <a:off x="1062997" y="610917"/>
            <a:ext cx="2468238" cy="2441464"/>
          </a:xfrm>
          <a:prstGeom prst="rect">
            <a:avLst/>
          </a:prstGeom>
        </p:spPr>
      </p:pic>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8785"/>
            <a:ext cx="3774440" cy="535940"/>
          </a:xfrm>
          <a:prstGeom prst="rect">
            <a:avLst/>
          </a:prstGeom>
        </p:spPr>
        <p:txBody>
          <a:bodyPr vert="horz" wrap="square" lIns="0" tIns="6985" rIns="0" bIns="0" rtlCol="0">
            <a:spAutoFit/>
          </a:bodyPr>
          <a:lstStyle/>
          <a:p>
            <a:pPr marL="12700" marR="5080" algn="just">
              <a:lnSpc>
                <a:spcPct val="102600"/>
              </a:lnSpc>
              <a:spcBef>
                <a:spcPts val="55"/>
              </a:spcBef>
            </a:pPr>
            <a:r>
              <a:rPr dirty="0">
                <a:latin typeface="+mn-lt"/>
              </a:rPr>
              <a:t>Military dictatorships tend to have short durations and are more likely to end with negotiations as opposed to violence than other types of authoritarian regime.</a:t>
            </a:r>
          </a:p>
        </p:txBody>
      </p:sp>
      <p:sp>
        <p:nvSpPr>
          <p:cNvPr id="3" name="object 3"/>
          <p:cNvSpPr txBox="1"/>
          <p:nvPr/>
        </p:nvSpPr>
        <p:spPr>
          <a:xfrm>
            <a:off x="347294" y="1735009"/>
            <a:ext cx="376174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More likely to leave behind competitive and democratic forms of government than other types of dictatorship.</a:t>
            </a:r>
            <a:endParaRPr sz="1100">
              <a:latin typeface="+mn-lt"/>
              <a:cs typeface="Arial MT"/>
            </a:endParaRPr>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364298"/>
            <a:ext cx="3773170"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The value associated with giving up power is considerably higher for military dictatorships than for other forms of dictatorship.</a:t>
            </a:r>
          </a:p>
        </p:txBody>
      </p:sp>
      <p:sp>
        <p:nvSpPr>
          <p:cNvPr id="3" name="object 3"/>
          <p:cNvSpPr txBox="1"/>
          <p:nvPr/>
        </p:nvSpPr>
        <p:spPr>
          <a:xfrm>
            <a:off x="347294" y="1068449"/>
            <a:ext cx="3912870" cy="1800814"/>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Because the military has all the guns, it retains a credible threat to re-intervene in politics.</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5080">
              <a:lnSpc>
                <a:spcPct val="102699"/>
              </a:lnSpc>
            </a:pPr>
            <a:r>
              <a:rPr sz="1100" dirty="0">
                <a:latin typeface="+mn-lt"/>
                <a:cs typeface="Arial MT"/>
              </a:rPr>
              <a:t>The military can give up power safe in the knowledge that whoever wins the elections will still have to take account of its preferences.</a:t>
            </a:r>
            <a:endParaRPr sz="1100">
              <a:latin typeface="+mn-lt"/>
              <a:cs typeface="Arial MT"/>
            </a:endParaRPr>
          </a:p>
          <a:p>
            <a:pPr>
              <a:lnSpc>
                <a:spcPct val="100000"/>
              </a:lnSpc>
            </a:pPr>
            <a:endParaRPr sz="1100">
              <a:latin typeface="+mn-lt"/>
              <a:cs typeface="Arial MT"/>
            </a:endParaRPr>
          </a:p>
          <a:p>
            <a:pPr>
              <a:lnSpc>
                <a:spcPct val="100000"/>
              </a:lnSpc>
              <a:spcBef>
                <a:spcPts val="300"/>
              </a:spcBef>
            </a:pPr>
            <a:endParaRPr sz="1100">
              <a:latin typeface="+mn-lt"/>
              <a:cs typeface="Arial MT"/>
            </a:endParaRPr>
          </a:p>
          <a:p>
            <a:pPr marL="12700" marR="5715">
              <a:lnSpc>
                <a:spcPct val="102699"/>
              </a:lnSpc>
              <a:spcBef>
                <a:spcPts val="5"/>
              </a:spcBef>
            </a:pPr>
            <a:r>
              <a:rPr sz="1100" dirty="0">
                <a:latin typeface="+mn-lt"/>
                <a:cs typeface="Arial MT"/>
              </a:rPr>
              <a:t>In many cases, the military will negotiate the handover of power to make sure that its interests are protected.</a:t>
            </a:r>
            <a:endParaRPr sz="1100">
              <a:latin typeface="+mn-lt"/>
              <a:cs typeface="Arial MT"/>
            </a:endParaRP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87119" y="1225151"/>
            <a:ext cx="2433320" cy="276999"/>
          </a:xfrm>
          <a:prstGeom prst="rect">
            <a:avLst/>
          </a:prstGeom>
        </p:spPr>
        <p:txBody>
          <a:bodyPr vert="horz" wrap="square" lIns="0" tIns="15240" rIns="0" bIns="0" rtlCol="0">
            <a:spAutoFit/>
          </a:bodyPr>
          <a:lstStyle/>
          <a:p>
            <a:pPr marL="12700" algn="ctr">
              <a:lnSpc>
                <a:spcPct val="100000"/>
              </a:lnSpc>
              <a:spcBef>
                <a:spcPts val="120"/>
              </a:spcBef>
            </a:pPr>
            <a:r>
              <a:rPr sz="1700" dirty="0">
                <a:latin typeface="+mn-lt"/>
                <a:cs typeface="Tahoma"/>
              </a:rPr>
              <a:t>A Typology of Dictatorships</a:t>
            </a: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186244"/>
            <a:ext cx="236156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Timing of Elections after Military Coups</a:t>
            </a:r>
          </a:p>
        </p:txBody>
      </p:sp>
      <p:sp>
        <p:nvSpPr>
          <p:cNvPr id="3" name="object 3"/>
          <p:cNvSpPr txBox="1"/>
          <p:nvPr/>
        </p:nvSpPr>
        <p:spPr>
          <a:xfrm>
            <a:off x="980017" y="628744"/>
            <a:ext cx="554355" cy="162560"/>
          </a:xfrm>
          <a:prstGeom prst="rect">
            <a:avLst/>
          </a:prstGeom>
        </p:spPr>
        <p:txBody>
          <a:bodyPr vert="horz" wrap="square" lIns="0" tIns="12065" rIns="0" bIns="0" rtlCol="0">
            <a:spAutoFit/>
          </a:bodyPr>
          <a:lstStyle/>
          <a:p>
            <a:pPr marL="12700">
              <a:lnSpc>
                <a:spcPct val="100000"/>
              </a:lnSpc>
              <a:spcBef>
                <a:spcPts val="95"/>
              </a:spcBef>
            </a:pPr>
            <a:r>
              <a:rPr sz="900" dirty="0">
                <a:latin typeface="Times New Roman"/>
                <a:cs typeface="Times New Roman"/>
              </a:rPr>
              <a:t>1960-</a:t>
            </a:r>
            <a:r>
              <a:rPr sz="900" spc="-20" dirty="0">
                <a:latin typeface="Times New Roman"/>
                <a:cs typeface="Times New Roman"/>
              </a:rPr>
              <a:t>1990</a:t>
            </a:r>
            <a:endParaRPr sz="900">
              <a:latin typeface="Times New Roman"/>
              <a:cs typeface="Times New Roman"/>
            </a:endParaRPr>
          </a:p>
        </p:txBody>
      </p:sp>
      <p:grpSp>
        <p:nvGrpSpPr>
          <p:cNvPr id="4" name="object 4"/>
          <p:cNvGrpSpPr/>
          <p:nvPr/>
        </p:nvGrpSpPr>
        <p:grpSpPr>
          <a:xfrm>
            <a:off x="1253322" y="890719"/>
            <a:ext cx="763905" cy="763905"/>
            <a:chOff x="1253322" y="890719"/>
            <a:chExt cx="763905" cy="763905"/>
          </a:xfrm>
        </p:grpSpPr>
        <p:sp>
          <p:nvSpPr>
            <p:cNvPr id="5" name="object 5"/>
            <p:cNvSpPr/>
            <p:nvPr/>
          </p:nvSpPr>
          <p:spPr>
            <a:xfrm>
              <a:off x="1257132" y="894529"/>
              <a:ext cx="756285" cy="756285"/>
            </a:xfrm>
            <a:custGeom>
              <a:avLst/>
              <a:gdLst/>
              <a:ahLst/>
              <a:cxnLst/>
              <a:rect l="l" t="t" r="r" b="b"/>
              <a:pathLst>
                <a:path w="756285" h="756285">
                  <a:moveTo>
                    <a:pt x="0" y="0"/>
                  </a:moveTo>
                  <a:lnTo>
                    <a:pt x="0" y="756009"/>
                  </a:lnTo>
                  <a:lnTo>
                    <a:pt x="756009" y="756009"/>
                  </a:lnTo>
                  <a:lnTo>
                    <a:pt x="754521" y="708197"/>
                  </a:lnTo>
                  <a:lnTo>
                    <a:pt x="750119" y="661176"/>
                  </a:lnTo>
                  <a:lnTo>
                    <a:pt x="742888" y="615033"/>
                  </a:lnTo>
                  <a:lnTo>
                    <a:pt x="732920" y="569858"/>
                  </a:lnTo>
                  <a:lnTo>
                    <a:pt x="720301" y="525739"/>
                  </a:lnTo>
                  <a:lnTo>
                    <a:pt x="705121" y="482764"/>
                  </a:lnTo>
                  <a:lnTo>
                    <a:pt x="687469" y="441023"/>
                  </a:lnTo>
                  <a:lnTo>
                    <a:pt x="667432" y="400603"/>
                  </a:lnTo>
                  <a:lnTo>
                    <a:pt x="645099" y="361593"/>
                  </a:lnTo>
                  <a:lnTo>
                    <a:pt x="620559" y="324082"/>
                  </a:lnTo>
                  <a:lnTo>
                    <a:pt x="593900" y="288159"/>
                  </a:lnTo>
                  <a:lnTo>
                    <a:pt x="565211" y="253911"/>
                  </a:lnTo>
                  <a:lnTo>
                    <a:pt x="534581" y="221427"/>
                  </a:lnTo>
                  <a:lnTo>
                    <a:pt x="502098" y="190797"/>
                  </a:lnTo>
                  <a:lnTo>
                    <a:pt x="467850" y="162108"/>
                  </a:lnTo>
                  <a:lnTo>
                    <a:pt x="431926" y="135450"/>
                  </a:lnTo>
                  <a:lnTo>
                    <a:pt x="394415" y="110910"/>
                  </a:lnTo>
                  <a:lnTo>
                    <a:pt x="355406" y="88577"/>
                  </a:lnTo>
                  <a:lnTo>
                    <a:pt x="314986" y="68540"/>
                  </a:lnTo>
                  <a:lnTo>
                    <a:pt x="273244" y="50887"/>
                  </a:lnTo>
                  <a:lnTo>
                    <a:pt x="230270" y="35707"/>
                  </a:lnTo>
                  <a:lnTo>
                    <a:pt x="186150" y="23088"/>
                  </a:lnTo>
                  <a:lnTo>
                    <a:pt x="140975" y="13120"/>
                  </a:lnTo>
                  <a:lnTo>
                    <a:pt x="94833" y="5890"/>
                  </a:lnTo>
                  <a:lnTo>
                    <a:pt x="47811" y="1487"/>
                  </a:lnTo>
                  <a:lnTo>
                    <a:pt x="0" y="0"/>
                  </a:lnTo>
                  <a:close/>
                </a:path>
              </a:pathLst>
            </a:custGeom>
            <a:solidFill>
              <a:srgbClr val="999999"/>
            </a:solidFill>
          </p:spPr>
          <p:txBody>
            <a:bodyPr wrap="square" lIns="0" tIns="0" rIns="0" bIns="0" rtlCol="0"/>
            <a:lstStyle/>
            <a:p>
              <a:endParaRPr/>
            </a:p>
          </p:txBody>
        </p:sp>
        <p:sp>
          <p:nvSpPr>
            <p:cNvPr id="6" name="object 6"/>
            <p:cNvSpPr/>
            <p:nvPr/>
          </p:nvSpPr>
          <p:spPr>
            <a:xfrm>
              <a:off x="1257132" y="894529"/>
              <a:ext cx="756285" cy="756285"/>
            </a:xfrm>
            <a:custGeom>
              <a:avLst/>
              <a:gdLst/>
              <a:ahLst/>
              <a:cxnLst/>
              <a:rect l="l" t="t" r="r" b="b"/>
              <a:pathLst>
                <a:path w="756285" h="756285">
                  <a:moveTo>
                    <a:pt x="0" y="756009"/>
                  </a:moveTo>
                  <a:lnTo>
                    <a:pt x="756009" y="756009"/>
                  </a:lnTo>
                  <a:lnTo>
                    <a:pt x="754521" y="708197"/>
                  </a:lnTo>
                  <a:lnTo>
                    <a:pt x="750119" y="661176"/>
                  </a:lnTo>
                  <a:lnTo>
                    <a:pt x="742888" y="615033"/>
                  </a:lnTo>
                  <a:lnTo>
                    <a:pt x="732920" y="569858"/>
                  </a:lnTo>
                  <a:lnTo>
                    <a:pt x="720301" y="525739"/>
                  </a:lnTo>
                  <a:lnTo>
                    <a:pt x="705121" y="482764"/>
                  </a:lnTo>
                  <a:lnTo>
                    <a:pt x="687469" y="441023"/>
                  </a:lnTo>
                  <a:lnTo>
                    <a:pt x="667432" y="400603"/>
                  </a:lnTo>
                  <a:lnTo>
                    <a:pt x="645099" y="361593"/>
                  </a:lnTo>
                  <a:lnTo>
                    <a:pt x="620559" y="324082"/>
                  </a:lnTo>
                  <a:lnTo>
                    <a:pt x="593900" y="288159"/>
                  </a:lnTo>
                  <a:lnTo>
                    <a:pt x="565211" y="253911"/>
                  </a:lnTo>
                  <a:lnTo>
                    <a:pt x="534581" y="221427"/>
                  </a:lnTo>
                  <a:lnTo>
                    <a:pt x="502098" y="190797"/>
                  </a:lnTo>
                  <a:lnTo>
                    <a:pt x="467850" y="162108"/>
                  </a:lnTo>
                  <a:lnTo>
                    <a:pt x="431926" y="135450"/>
                  </a:lnTo>
                  <a:lnTo>
                    <a:pt x="394415" y="110910"/>
                  </a:lnTo>
                  <a:lnTo>
                    <a:pt x="355406" y="88577"/>
                  </a:lnTo>
                  <a:lnTo>
                    <a:pt x="314986" y="68540"/>
                  </a:lnTo>
                  <a:lnTo>
                    <a:pt x="273244" y="50887"/>
                  </a:lnTo>
                  <a:lnTo>
                    <a:pt x="230270" y="35707"/>
                  </a:lnTo>
                  <a:lnTo>
                    <a:pt x="186150" y="23088"/>
                  </a:lnTo>
                  <a:lnTo>
                    <a:pt x="140975" y="13120"/>
                  </a:lnTo>
                  <a:lnTo>
                    <a:pt x="94833" y="5890"/>
                  </a:lnTo>
                  <a:lnTo>
                    <a:pt x="47811" y="1487"/>
                  </a:lnTo>
                  <a:lnTo>
                    <a:pt x="0" y="0"/>
                  </a:lnTo>
                  <a:lnTo>
                    <a:pt x="0" y="756009"/>
                  </a:lnTo>
                  <a:close/>
                </a:path>
              </a:pathLst>
            </a:custGeom>
            <a:ln w="7085">
              <a:solidFill>
                <a:srgbClr val="000000"/>
              </a:solidFill>
            </a:ln>
          </p:spPr>
          <p:txBody>
            <a:bodyPr wrap="square" lIns="0" tIns="0" rIns="0" bIns="0" rtlCol="0"/>
            <a:lstStyle/>
            <a:p>
              <a:endParaRPr/>
            </a:p>
          </p:txBody>
        </p:sp>
      </p:grpSp>
      <p:sp>
        <p:nvSpPr>
          <p:cNvPr id="7" name="object 7"/>
          <p:cNvSpPr txBox="1"/>
          <p:nvPr/>
        </p:nvSpPr>
        <p:spPr>
          <a:xfrm>
            <a:off x="1447151" y="1251942"/>
            <a:ext cx="242570" cy="162560"/>
          </a:xfrm>
          <a:prstGeom prst="rect">
            <a:avLst/>
          </a:prstGeom>
        </p:spPr>
        <p:txBody>
          <a:bodyPr vert="horz" wrap="square" lIns="0" tIns="12065" rIns="0" bIns="0" rtlCol="0">
            <a:spAutoFit/>
          </a:bodyPr>
          <a:lstStyle/>
          <a:p>
            <a:pPr marL="12700">
              <a:lnSpc>
                <a:spcPct val="100000"/>
              </a:lnSpc>
              <a:spcBef>
                <a:spcPts val="95"/>
              </a:spcBef>
            </a:pPr>
            <a:r>
              <a:rPr sz="900" spc="-25" dirty="0">
                <a:latin typeface="Times New Roman"/>
                <a:cs typeface="Times New Roman"/>
              </a:rPr>
              <a:t>25%</a:t>
            </a:r>
            <a:endParaRPr sz="900">
              <a:latin typeface="Times New Roman"/>
              <a:cs typeface="Times New Roman"/>
            </a:endParaRPr>
          </a:p>
        </p:txBody>
      </p:sp>
      <p:grpSp>
        <p:nvGrpSpPr>
          <p:cNvPr id="8" name="object 8"/>
          <p:cNvGrpSpPr/>
          <p:nvPr/>
        </p:nvGrpSpPr>
        <p:grpSpPr>
          <a:xfrm>
            <a:off x="497580" y="890987"/>
            <a:ext cx="1519555" cy="1519555"/>
            <a:chOff x="497580" y="890987"/>
            <a:chExt cx="1519555" cy="1519555"/>
          </a:xfrm>
        </p:grpSpPr>
        <p:sp>
          <p:nvSpPr>
            <p:cNvPr id="9" name="object 9"/>
            <p:cNvSpPr/>
            <p:nvPr/>
          </p:nvSpPr>
          <p:spPr>
            <a:xfrm>
              <a:off x="501123" y="894529"/>
              <a:ext cx="1512570" cy="1512570"/>
            </a:xfrm>
            <a:custGeom>
              <a:avLst/>
              <a:gdLst/>
              <a:ahLst/>
              <a:cxnLst/>
              <a:rect l="l" t="t" r="r" b="b"/>
              <a:pathLst>
                <a:path w="1512570" h="1512570">
                  <a:moveTo>
                    <a:pt x="756009" y="0"/>
                  </a:moveTo>
                  <a:lnTo>
                    <a:pt x="708197" y="1487"/>
                  </a:lnTo>
                  <a:lnTo>
                    <a:pt x="661176" y="5890"/>
                  </a:lnTo>
                  <a:lnTo>
                    <a:pt x="615033" y="13120"/>
                  </a:lnTo>
                  <a:lnTo>
                    <a:pt x="569858" y="23088"/>
                  </a:lnTo>
                  <a:lnTo>
                    <a:pt x="525739" y="35707"/>
                  </a:lnTo>
                  <a:lnTo>
                    <a:pt x="482764" y="50887"/>
                  </a:lnTo>
                  <a:lnTo>
                    <a:pt x="441023" y="68540"/>
                  </a:lnTo>
                  <a:lnTo>
                    <a:pt x="400603" y="88577"/>
                  </a:lnTo>
                  <a:lnTo>
                    <a:pt x="361593" y="110910"/>
                  </a:lnTo>
                  <a:lnTo>
                    <a:pt x="324082" y="135450"/>
                  </a:lnTo>
                  <a:lnTo>
                    <a:pt x="288159" y="162108"/>
                  </a:lnTo>
                  <a:lnTo>
                    <a:pt x="253911" y="190797"/>
                  </a:lnTo>
                  <a:lnTo>
                    <a:pt x="221427" y="221427"/>
                  </a:lnTo>
                  <a:lnTo>
                    <a:pt x="190797" y="253911"/>
                  </a:lnTo>
                  <a:lnTo>
                    <a:pt x="162108" y="288159"/>
                  </a:lnTo>
                  <a:lnTo>
                    <a:pt x="135450" y="324082"/>
                  </a:lnTo>
                  <a:lnTo>
                    <a:pt x="110910" y="361593"/>
                  </a:lnTo>
                  <a:lnTo>
                    <a:pt x="88577" y="400603"/>
                  </a:lnTo>
                  <a:lnTo>
                    <a:pt x="68540" y="441023"/>
                  </a:lnTo>
                  <a:lnTo>
                    <a:pt x="50887" y="482764"/>
                  </a:lnTo>
                  <a:lnTo>
                    <a:pt x="35707" y="525739"/>
                  </a:lnTo>
                  <a:lnTo>
                    <a:pt x="23088" y="569858"/>
                  </a:lnTo>
                  <a:lnTo>
                    <a:pt x="13120" y="615033"/>
                  </a:lnTo>
                  <a:lnTo>
                    <a:pt x="5890" y="661176"/>
                  </a:lnTo>
                  <a:lnTo>
                    <a:pt x="1487" y="708197"/>
                  </a:lnTo>
                  <a:lnTo>
                    <a:pt x="0" y="756009"/>
                  </a:lnTo>
                  <a:lnTo>
                    <a:pt x="1487" y="803821"/>
                  </a:lnTo>
                  <a:lnTo>
                    <a:pt x="5890" y="850842"/>
                  </a:lnTo>
                  <a:lnTo>
                    <a:pt x="13120" y="896985"/>
                  </a:lnTo>
                  <a:lnTo>
                    <a:pt x="23088" y="942160"/>
                  </a:lnTo>
                  <a:lnTo>
                    <a:pt x="35707" y="986279"/>
                  </a:lnTo>
                  <a:lnTo>
                    <a:pt x="50887" y="1029254"/>
                  </a:lnTo>
                  <a:lnTo>
                    <a:pt x="68540" y="1070995"/>
                  </a:lnTo>
                  <a:lnTo>
                    <a:pt x="88577" y="1111415"/>
                  </a:lnTo>
                  <a:lnTo>
                    <a:pt x="110910" y="1150425"/>
                  </a:lnTo>
                  <a:lnTo>
                    <a:pt x="135450" y="1187936"/>
                  </a:lnTo>
                  <a:lnTo>
                    <a:pt x="162108" y="1223859"/>
                  </a:lnTo>
                  <a:lnTo>
                    <a:pt x="190797" y="1258107"/>
                  </a:lnTo>
                  <a:lnTo>
                    <a:pt x="221427" y="1290590"/>
                  </a:lnTo>
                  <a:lnTo>
                    <a:pt x="253911" y="1321220"/>
                  </a:lnTo>
                  <a:lnTo>
                    <a:pt x="288159" y="1349909"/>
                  </a:lnTo>
                  <a:lnTo>
                    <a:pt x="324082" y="1376568"/>
                  </a:lnTo>
                  <a:lnTo>
                    <a:pt x="361593" y="1401108"/>
                  </a:lnTo>
                  <a:lnTo>
                    <a:pt x="400603" y="1423441"/>
                  </a:lnTo>
                  <a:lnTo>
                    <a:pt x="441023" y="1443478"/>
                  </a:lnTo>
                  <a:lnTo>
                    <a:pt x="482764" y="1461131"/>
                  </a:lnTo>
                  <a:lnTo>
                    <a:pt x="525739" y="1476311"/>
                  </a:lnTo>
                  <a:lnTo>
                    <a:pt x="569858" y="1488929"/>
                  </a:lnTo>
                  <a:lnTo>
                    <a:pt x="615033" y="1498898"/>
                  </a:lnTo>
                  <a:lnTo>
                    <a:pt x="661176" y="1506128"/>
                  </a:lnTo>
                  <a:lnTo>
                    <a:pt x="708197" y="1510531"/>
                  </a:lnTo>
                  <a:lnTo>
                    <a:pt x="756009" y="1512018"/>
                  </a:lnTo>
                  <a:lnTo>
                    <a:pt x="803821" y="1510531"/>
                  </a:lnTo>
                  <a:lnTo>
                    <a:pt x="850842" y="1506128"/>
                  </a:lnTo>
                  <a:lnTo>
                    <a:pt x="896985" y="1498898"/>
                  </a:lnTo>
                  <a:lnTo>
                    <a:pt x="942160" y="1488929"/>
                  </a:lnTo>
                  <a:lnTo>
                    <a:pt x="986279" y="1476311"/>
                  </a:lnTo>
                  <a:lnTo>
                    <a:pt x="1029254" y="1461131"/>
                  </a:lnTo>
                  <a:lnTo>
                    <a:pt x="1070995" y="1443478"/>
                  </a:lnTo>
                  <a:lnTo>
                    <a:pt x="1111415" y="1423441"/>
                  </a:lnTo>
                  <a:lnTo>
                    <a:pt x="1150425" y="1401108"/>
                  </a:lnTo>
                  <a:lnTo>
                    <a:pt x="1187936" y="1376568"/>
                  </a:lnTo>
                  <a:lnTo>
                    <a:pt x="1223859" y="1349909"/>
                  </a:lnTo>
                  <a:lnTo>
                    <a:pt x="1258107" y="1321220"/>
                  </a:lnTo>
                  <a:lnTo>
                    <a:pt x="1290590" y="1290590"/>
                  </a:lnTo>
                  <a:lnTo>
                    <a:pt x="1321220" y="1258107"/>
                  </a:lnTo>
                  <a:lnTo>
                    <a:pt x="1349909" y="1223859"/>
                  </a:lnTo>
                  <a:lnTo>
                    <a:pt x="1376568" y="1187936"/>
                  </a:lnTo>
                  <a:lnTo>
                    <a:pt x="1401108" y="1150425"/>
                  </a:lnTo>
                  <a:lnTo>
                    <a:pt x="1423441" y="1111415"/>
                  </a:lnTo>
                  <a:lnTo>
                    <a:pt x="1443478" y="1070995"/>
                  </a:lnTo>
                  <a:lnTo>
                    <a:pt x="1461131" y="1029254"/>
                  </a:lnTo>
                  <a:lnTo>
                    <a:pt x="1476311" y="986279"/>
                  </a:lnTo>
                  <a:lnTo>
                    <a:pt x="1488929" y="942160"/>
                  </a:lnTo>
                  <a:lnTo>
                    <a:pt x="1498898" y="896985"/>
                  </a:lnTo>
                  <a:lnTo>
                    <a:pt x="1506128" y="850842"/>
                  </a:lnTo>
                  <a:lnTo>
                    <a:pt x="1510531" y="803821"/>
                  </a:lnTo>
                  <a:lnTo>
                    <a:pt x="1512018" y="756009"/>
                  </a:lnTo>
                  <a:lnTo>
                    <a:pt x="756009" y="756009"/>
                  </a:lnTo>
                  <a:lnTo>
                    <a:pt x="756009" y="0"/>
                  </a:lnTo>
                  <a:close/>
                </a:path>
              </a:pathLst>
            </a:custGeom>
            <a:solidFill>
              <a:srgbClr val="E5E5E5"/>
            </a:solidFill>
          </p:spPr>
          <p:txBody>
            <a:bodyPr wrap="square" lIns="0" tIns="0" rIns="0" bIns="0" rtlCol="0"/>
            <a:lstStyle/>
            <a:p>
              <a:endParaRPr/>
            </a:p>
          </p:txBody>
        </p:sp>
        <p:sp>
          <p:nvSpPr>
            <p:cNvPr id="10" name="object 10"/>
            <p:cNvSpPr/>
            <p:nvPr/>
          </p:nvSpPr>
          <p:spPr>
            <a:xfrm>
              <a:off x="501123" y="894529"/>
              <a:ext cx="1512570" cy="1512570"/>
            </a:xfrm>
            <a:custGeom>
              <a:avLst/>
              <a:gdLst/>
              <a:ahLst/>
              <a:cxnLst/>
              <a:rect l="l" t="t" r="r" b="b"/>
              <a:pathLst>
                <a:path w="1512570" h="1512570">
                  <a:moveTo>
                    <a:pt x="756009" y="756009"/>
                  </a:moveTo>
                  <a:lnTo>
                    <a:pt x="756009" y="0"/>
                  </a:lnTo>
                  <a:lnTo>
                    <a:pt x="708197" y="1487"/>
                  </a:lnTo>
                  <a:lnTo>
                    <a:pt x="661176" y="5890"/>
                  </a:lnTo>
                  <a:lnTo>
                    <a:pt x="615033" y="13120"/>
                  </a:lnTo>
                  <a:lnTo>
                    <a:pt x="569858" y="23088"/>
                  </a:lnTo>
                  <a:lnTo>
                    <a:pt x="525739" y="35707"/>
                  </a:lnTo>
                  <a:lnTo>
                    <a:pt x="482764" y="50887"/>
                  </a:lnTo>
                  <a:lnTo>
                    <a:pt x="441023" y="68540"/>
                  </a:lnTo>
                  <a:lnTo>
                    <a:pt x="400603" y="88577"/>
                  </a:lnTo>
                  <a:lnTo>
                    <a:pt x="361593" y="110910"/>
                  </a:lnTo>
                  <a:lnTo>
                    <a:pt x="324082" y="135450"/>
                  </a:lnTo>
                  <a:lnTo>
                    <a:pt x="288159" y="162108"/>
                  </a:lnTo>
                  <a:lnTo>
                    <a:pt x="253911" y="190797"/>
                  </a:lnTo>
                  <a:lnTo>
                    <a:pt x="221427" y="221427"/>
                  </a:lnTo>
                  <a:lnTo>
                    <a:pt x="190797" y="253911"/>
                  </a:lnTo>
                  <a:lnTo>
                    <a:pt x="162108" y="288159"/>
                  </a:lnTo>
                  <a:lnTo>
                    <a:pt x="135450" y="324082"/>
                  </a:lnTo>
                  <a:lnTo>
                    <a:pt x="110910" y="361593"/>
                  </a:lnTo>
                  <a:lnTo>
                    <a:pt x="88577" y="400603"/>
                  </a:lnTo>
                  <a:lnTo>
                    <a:pt x="68540" y="441023"/>
                  </a:lnTo>
                  <a:lnTo>
                    <a:pt x="50887" y="482764"/>
                  </a:lnTo>
                  <a:lnTo>
                    <a:pt x="35707" y="525739"/>
                  </a:lnTo>
                  <a:lnTo>
                    <a:pt x="23088" y="569858"/>
                  </a:lnTo>
                  <a:lnTo>
                    <a:pt x="13120" y="615033"/>
                  </a:lnTo>
                  <a:lnTo>
                    <a:pt x="5890" y="661176"/>
                  </a:lnTo>
                  <a:lnTo>
                    <a:pt x="1487" y="708197"/>
                  </a:lnTo>
                  <a:lnTo>
                    <a:pt x="0" y="756009"/>
                  </a:lnTo>
                  <a:lnTo>
                    <a:pt x="1487" y="803821"/>
                  </a:lnTo>
                  <a:lnTo>
                    <a:pt x="5890" y="850842"/>
                  </a:lnTo>
                  <a:lnTo>
                    <a:pt x="13120" y="896985"/>
                  </a:lnTo>
                  <a:lnTo>
                    <a:pt x="23088" y="942160"/>
                  </a:lnTo>
                  <a:lnTo>
                    <a:pt x="35707" y="986279"/>
                  </a:lnTo>
                  <a:lnTo>
                    <a:pt x="50887" y="1029254"/>
                  </a:lnTo>
                  <a:lnTo>
                    <a:pt x="68540" y="1070995"/>
                  </a:lnTo>
                  <a:lnTo>
                    <a:pt x="88577" y="1111415"/>
                  </a:lnTo>
                  <a:lnTo>
                    <a:pt x="110910" y="1150425"/>
                  </a:lnTo>
                  <a:lnTo>
                    <a:pt x="135450" y="1187936"/>
                  </a:lnTo>
                  <a:lnTo>
                    <a:pt x="162108" y="1223859"/>
                  </a:lnTo>
                  <a:lnTo>
                    <a:pt x="190797" y="1258107"/>
                  </a:lnTo>
                  <a:lnTo>
                    <a:pt x="221427" y="1290590"/>
                  </a:lnTo>
                  <a:lnTo>
                    <a:pt x="253911" y="1321220"/>
                  </a:lnTo>
                  <a:lnTo>
                    <a:pt x="288159" y="1349909"/>
                  </a:lnTo>
                  <a:lnTo>
                    <a:pt x="324082" y="1376568"/>
                  </a:lnTo>
                  <a:lnTo>
                    <a:pt x="361593" y="1401108"/>
                  </a:lnTo>
                  <a:lnTo>
                    <a:pt x="400603" y="1423441"/>
                  </a:lnTo>
                  <a:lnTo>
                    <a:pt x="441023" y="1443478"/>
                  </a:lnTo>
                  <a:lnTo>
                    <a:pt x="482764" y="1461131"/>
                  </a:lnTo>
                  <a:lnTo>
                    <a:pt x="525739" y="1476311"/>
                  </a:lnTo>
                  <a:lnTo>
                    <a:pt x="569858" y="1488929"/>
                  </a:lnTo>
                  <a:lnTo>
                    <a:pt x="615033" y="1498898"/>
                  </a:lnTo>
                  <a:lnTo>
                    <a:pt x="661176" y="1506128"/>
                  </a:lnTo>
                  <a:lnTo>
                    <a:pt x="708197" y="1510531"/>
                  </a:lnTo>
                  <a:lnTo>
                    <a:pt x="756009" y="1512018"/>
                  </a:lnTo>
                  <a:lnTo>
                    <a:pt x="803821" y="1510531"/>
                  </a:lnTo>
                  <a:lnTo>
                    <a:pt x="850842" y="1506128"/>
                  </a:lnTo>
                  <a:lnTo>
                    <a:pt x="896985" y="1498898"/>
                  </a:lnTo>
                  <a:lnTo>
                    <a:pt x="942160" y="1488929"/>
                  </a:lnTo>
                  <a:lnTo>
                    <a:pt x="986279" y="1476311"/>
                  </a:lnTo>
                  <a:lnTo>
                    <a:pt x="1029254" y="1461131"/>
                  </a:lnTo>
                  <a:lnTo>
                    <a:pt x="1070995" y="1443478"/>
                  </a:lnTo>
                  <a:lnTo>
                    <a:pt x="1111415" y="1423441"/>
                  </a:lnTo>
                  <a:lnTo>
                    <a:pt x="1150425" y="1401108"/>
                  </a:lnTo>
                  <a:lnTo>
                    <a:pt x="1187936" y="1376568"/>
                  </a:lnTo>
                  <a:lnTo>
                    <a:pt x="1223859" y="1349909"/>
                  </a:lnTo>
                  <a:lnTo>
                    <a:pt x="1258107" y="1321220"/>
                  </a:lnTo>
                  <a:lnTo>
                    <a:pt x="1290590" y="1290590"/>
                  </a:lnTo>
                  <a:lnTo>
                    <a:pt x="1321220" y="1258107"/>
                  </a:lnTo>
                  <a:lnTo>
                    <a:pt x="1349909" y="1223859"/>
                  </a:lnTo>
                  <a:lnTo>
                    <a:pt x="1376568" y="1187936"/>
                  </a:lnTo>
                  <a:lnTo>
                    <a:pt x="1401108" y="1150425"/>
                  </a:lnTo>
                  <a:lnTo>
                    <a:pt x="1423441" y="1111415"/>
                  </a:lnTo>
                  <a:lnTo>
                    <a:pt x="1443478" y="1070995"/>
                  </a:lnTo>
                  <a:lnTo>
                    <a:pt x="1461131" y="1029254"/>
                  </a:lnTo>
                  <a:lnTo>
                    <a:pt x="1476311" y="986279"/>
                  </a:lnTo>
                  <a:lnTo>
                    <a:pt x="1488929" y="942160"/>
                  </a:lnTo>
                  <a:lnTo>
                    <a:pt x="1498898" y="896985"/>
                  </a:lnTo>
                  <a:lnTo>
                    <a:pt x="1506128" y="850842"/>
                  </a:lnTo>
                  <a:lnTo>
                    <a:pt x="1510531" y="803821"/>
                  </a:lnTo>
                  <a:lnTo>
                    <a:pt x="1512018" y="756009"/>
                  </a:lnTo>
                  <a:lnTo>
                    <a:pt x="756009" y="756009"/>
                  </a:lnTo>
                  <a:close/>
                </a:path>
              </a:pathLst>
            </a:custGeom>
            <a:ln w="7085">
              <a:solidFill>
                <a:srgbClr val="000000"/>
              </a:solidFill>
            </a:ln>
          </p:spPr>
          <p:txBody>
            <a:bodyPr wrap="square" lIns="0" tIns="0" rIns="0" bIns="0" rtlCol="0"/>
            <a:lstStyle/>
            <a:p>
              <a:endParaRPr/>
            </a:p>
          </p:txBody>
        </p:sp>
      </p:grpSp>
      <p:sp>
        <p:nvSpPr>
          <p:cNvPr id="11" name="object 11"/>
          <p:cNvSpPr txBox="1"/>
          <p:nvPr/>
        </p:nvSpPr>
        <p:spPr>
          <a:xfrm>
            <a:off x="975749" y="1723352"/>
            <a:ext cx="242570" cy="162560"/>
          </a:xfrm>
          <a:prstGeom prst="rect">
            <a:avLst/>
          </a:prstGeom>
        </p:spPr>
        <p:txBody>
          <a:bodyPr vert="horz" wrap="square" lIns="0" tIns="12065" rIns="0" bIns="0" rtlCol="0">
            <a:spAutoFit/>
          </a:bodyPr>
          <a:lstStyle/>
          <a:p>
            <a:pPr marL="12700">
              <a:lnSpc>
                <a:spcPct val="100000"/>
              </a:lnSpc>
              <a:spcBef>
                <a:spcPts val="95"/>
              </a:spcBef>
            </a:pPr>
            <a:r>
              <a:rPr sz="900" spc="-25" dirty="0">
                <a:latin typeface="Times New Roman"/>
                <a:cs typeface="Times New Roman"/>
              </a:rPr>
              <a:t>75%</a:t>
            </a:r>
            <a:endParaRPr sz="900">
              <a:latin typeface="Times New Roman"/>
              <a:cs typeface="Times New Roman"/>
            </a:endParaRPr>
          </a:p>
        </p:txBody>
      </p:sp>
      <p:sp>
        <p:nvSpPr>
          <p:cNvPr id="12" name="object 12"/>
          <p:cNvSpPr txBox="1"/>
          <p:nvPr/>
        </p:nvSpPr>
        <p:spPr>
          <a:xfrm>
            <a:off x="3059263" y="616414"/>
            <a:ext cx="554355" cy="162560"/>
          </a:xfrm>
          <a:prstGeom prst="rect">
            <a:avLst/>
          </a:prstGeom>
        </p:spPr>
        <p:txBody>
          <a:bodyPr vert="horz" wrap="square" lIns="0" tIns="12065" rIns="0" bIns="0" rtlCol="0">
            <a:spAutoFit/>
          </a:bodyPr>
          <a:lstStyle/>
          <a:p>
            <a:pPr marL="12700">
              <a:lnSpc>
                <a:spcPct val="100000"/>
              </a:lnSpc>
              <a:spcBef>
                <a:spcPts val="95"/>
              </a:spcBef>
            </a:pPr>
            <a:r>
              <a:rPr sz="900" dirty="0">
                <a:latin typeface="Times New Roman"/>
                <a:cs typeface="Times New Roman"/>
              </a:rPr>
              <a:t>1991-</a:t>
            </a:r>
            <a:r>
              <a:rPr sz="900" spc="-20" dirty="0">
                <a:latin typeface="Times New Roman"/>
                <a:cs typeface="Times New Roman"/>
              </a:rPr>
              <a:t>2004</a:t>
            </a:r>
            <a:endParaRPr sz="900">
              <a:latin typeface="Times New Roman"/>
              <a:cs typeface="Times New Roman"/>
            </a:endParaRPr>
          </a:p>
        </p:txBody>
      </p:sp>
      <p:grpSp>
        <p:nvGrpSpPr>
          <p:cNvPr id="13" name="object 13"/>
          <p:cNvGrpSpPr/>
          <p:nvPr/>
        </p:nvGrpSpPr>
        <p:grpSpPr>
          <a:xfrm>
            <a:off x="2581007" y="878389"/>
            <a:ext cx="763905" cy="811530"/>
            <a:chOff x="2581007" y="878389"/>
            <a:chExt cx="763905" cy="811530"/>
          </a:xfrm>
        </p:grpSpPr>
        <p:sp>
          <p:nvSpPr>
            <p:cNvPr id="14" name="object 14"/>
            <p:cNvSpPr/>
            <p:nvPr/>
          </p:nvSpPr>
          <p:spPr>
            <a:xfrm>
              <a:off x="2584817" y="882199"/>
              <a:ext cx="756285" cy="803910"/>
            </a:xfrm>
            <a:custGeom>
              <a:avLst/>
              <a:gdLst/>
              <a:ahLst/>
              <a:cxnLst/>
              <a:rect l="l" t="t" r="r" b="b"/>
              <a:pathLst>
                <a:path w="756285" h="803910">
                  <a:moveTo>
                    <a:pt x="755961" y="0"/>
                  </a:moveTo>
                  <a:lnTo>
                    <a:pt x="705587" y="1675"/>
                  </a:lnTo>
                  <a:lnTo>
                    <a:pt x="655829" y="6649"/>
                  </a:lnTo>
                  <a:lnTo>
                    <a:pt x="606826" y="14842"/>
                  </a:lnTo>
                  <a:lnTo>
                    <a:pt x="558715" y="26174"/>
                  </a:lnTo>
                  <a:lnTo>
                    <a:pt x="511635" y="40565"/>
                  </a:lnTo>
                  <a:lnTo>
                    <a:pt x="465724" y="57936"/>
                  </a:lnTo>
                  <a:lnTo>
                    <a:pt x="421120" y="78207"/>
                  </a:lnTo>
                  <a:lnTo>
                    <a:pt x="377960" y="101298"/>
                  </a:lnTo>
                  <a:lnTo>
                    <a:pt x="336382" y="127130"/>
                  </a:lnTo>
                  <a:lnTo>
                    <a:pt x="296525" y="155623"/>
                  </a:lnTo>
                  <a:lnTo>
                    <a:pt x="258526" y="186698"/>
                  </a:lnTo>
                  <a:lnTo>
                    <a:pt x="222523" y="220274"/>
                  </a:lnTo>
                  <a:lnTo>
                    <a:pt x="188655" y="256273"/>
                  </a:lnTo>
                  <a:lnTo>
                    <a:pt x="157059" y="294614"/>
                  </a:lnTo>
                  <a:lnTo>
                    <a:pt x="127874" y="335217"/>
                  </a:lnTo>
                  <a:lnTo>
                    <a:pt x="101236" y="378004"/>
                  </a:lnTo>
                  <a:lnTo>
                    <a:pt x="77912" y="421648"/>
                  </a:lnTo>
                  <a:lnTo>
                    <a:pt x="57565" y="466558"/>
                  </a:lnTo>
                  <a:lnTo>
                    <a:pt x="40232" y="512580"/>
                  </a:lnTo>
                  <a:lnTo>
                    <a:pt x="25947" y="559560"/>
                  </a:lnTo>
                  <a:lnTo>
                    <a:pt x="14747" y="607345"/>
                  </a:lnTo>
                  <a:lnTo>
                    <a:pt x="6665" y="655779"/>
                  </a:lnTo>
                  <a:lnTo>
                    <a:pt x="1737" y="704710"/>
                  </a:lnTo>
                  <a:lnTo>
                    <a:pt x="0" y="753983"/>
                  </a:lnTo>
                  <a:lnTo>
                    <a:pt x="1486" y="803444"/>
                  </a:lnTo>
                  <a:lnTo>
                    <a:pt x="755961" y="756009"/>
                  </a:lnTo>
                  <a:lnTo>
                    <a:pt x="755961" y="0"/>
                  </a:lnTo>
                  <a:close/>
                </a:path>
              </a:pathLst>
            </a:custGeom>
            <a:solidFill>
              <a:srgbClr val="E5E5E5"/>
            </a:solidFill>
          </p:spPr>
          <p:txBody>
            <a:bodyPr wrap="square" lIns="0" tIns="0" rIns="0" bIns="0" rtlCol="0"/>
            <a:lstStyle/>
            <a:p>
              <a:endParaRPr/>
            </a:p>
          </p:txBody>
        </p:sp>
        <p:sp>
          <p:nvSpPr>
            <p:cNvPr id="15" name="object 15"/>
            <p:cNvSpPr/>
            <p:nvPr/>
          </p:nvSpPr>
          <p:spPr>
            <a:xfrm>
              <a:off x="2584817" y="882199"/>
              <a:ext cx="756285" cy="803910"/>
            </a:xfrm>
            <a:custGeom>
              <a:avLst/>
              <a:gdLst/>
              <a:ahLst/>
              <a:cxnLst/>
              <a:rect l="l" t="t" r="r" b="b"/>
              <a:pathLst>
                <a:path w="756285" h="803910">
                  <a:moveTo>
                    <a:pt x="755961" y="756009"/>
                  </a:moveTo>
                  <a:lnTo>
                    <a:pt x="755961" y="0"/>
                  </a:lnTo>
                  <a:lnTo>
                    <a:pt x="705587" y="1675"/>
                  </a:lnTo>
                  <a:lnTo>
                    <a:pt x="655829" y="6649"/>
                  </a:lnTo>
                  <a:lnTo>
                    <a:pt x="606826" y="14842"/>
                  </a:lnTo>
                  <a:lnTo>
                    <a:pt x="558715" y="26174"/>
                  </a:lnTo>
                  <a:lnTo>
                    <a:pt x="511635" y="40565"/>
                  </a:lnTo>
                  <a:lnTo>
                    <a:pt x="465724" y="57936"/>
                  </a:lnTo>
                  <a:lnTo>
                    <a:pt x="421120" y="78207"/>
                  </a:lnTo>
                  <a:lnTo>
                    <a:pt x="377960" y="101298"/>
                  </a:lnTo>
                  <a:lnTo>
                    <a:pt x="336382" y="127130"/>
                  </a:lnTo>
                  <a:lnTo>
                    <a:pt x="296525" y="155623"/>
                  </a:lnTo>
                  <a:lnTo>
                    <a:pt x="258526" y="186698"/>
                  </a:lnTo>
                  <a:lnTo>
                    <a:pt x="222523" y="220274"/>
                  </a:lnTo>
                  <a:lnTo>
                    <a:pt x="188655" y="256273"/>
                  </a:lnTo>
                  <a:lnTo>
                    <a:pt x="157059" y="294614"/>
                  </a:lnTo>
                  <a:lnTo>
                    <a:pt x="127874" y="335217"/>
                  </a:lnTo>
                  <a:lnTo>
                    <a:pt x="101236" y="378004"/>
                  </a:lnTo>
                  <a:lnTo>
                    <a:pt x="77912" y="421648"/>
                  </a:lnTo>
                  <a:lnTo>
                    <a:pt x="57565" y="466558"/>
                  </a:lnTo>
                  <a:lnTo>
                    <a:pt x="40232" y="512580"/>
                  </a:lnTo>
                  <a:lnTo>
                    <a:pt x="25947" y="559560"/>
                  </a:lnTo>
                  <a:lnTo>
                    <a:pt x="14747" y="607345"/>
                  </a:lnTo>
                  <a:lnTo>
                    <a:pt x="6665" y="655779"/>
                  </a:lnTo>
                  <a:lnTo>
                    <a:pt x="1737" y="704710"/>
                  </a:lnTo>
                  <a:lnTo>
                    <a:pt x="0" y="753983"/>
                  </a:lnTo>
                  <a:lnTo>
                    <a:pt x="1486" y="803444"/>
                  </a:lnTo>
                  <a:lnTo>
                    <a:pt x="755961" y="756009"/>
                  </a:lnTo>
                  <a:close/>
                </a:path>
              </a:pathLst>
            </a:custGeom>
            <a:ln w="7085">
              <a:solidFill>
                <a:srgbClr val="000000"/>
              </a:solidFill>
            </a:ln>
          </p:spPr>
          <p:txBody>
            <a:bodyPr wrap="square" lIns="0" tIns="0" rIns="0" bIns="0" rtlCol="0"/>
            <a:lstStyle/>
            <a:p>
              <a:endParaRPr/>
            </a:p>
          </p:txBody>
        </p:sp>
      </p:grpSp>
      <p:sp>
        <p:nvSpPr>
          <p:cNvPr id="16" name="object 16"/>
          <p:cNvSpPr txBox="1"/>
          <p:nvPr/>
        </p:nvSpPr>
        <p:spPr>
          <a:xfrm>
            <a:off x="2904551" y="1254618"/>
            <a:ext cx="242570" cy="162560"/>
          </a:xfrm>
          <a:prstGeom prst="rect">
            <a:avLst/>
          </a:prstGeom>
        </p:spPr>
        <p:txBody>
          <a:bodyPr vert="horz" wrap="square" lIns="0" tIns="12065" rIns="0" bIns="0" rtlCol="0">
            <a:spAutoFit/>
          </a:bodyPr>
          <a:lstStyle/>
          <a:p>
            <a:pPr marL="12700">
              <a:lnSpc>
                <a:spcPct val="100000"/>
              </a:lnSpc>
              <a:spcBef>
                <a:spcPts val="95"/>
              </a:spcBef>
            </a:pPr>
            <a:r>
              <a:rPr sz="900" spc="-25" dirty="0">
                <a:latin typeface="Times New Roman"/>
                <a:cs typeface="Times New Roman"/>
              </a:rPr>
              <a:t>26%</a:t>
            </a:r>
            <a:endParaRPr sz="900">
              <a:latin typeface="Times New Roman"/>
              <a:cs typeface="Times New Roman"/>
            </a:endParaRPr>
          </a:p>
        </p:txBody>
      </p:sp>
      <p:grpSp>
        <p:nvGrpSpPr>
          <p:cNvPr id="17" name="object 17"/>
          <p:cNvGrpSpPr/>
          <p:nvPr/>
        </p:nvGrpSpPr>
        <p:grpSpPr>
          <a:xfrm>
            <a:off x="2582761" y="878656"/>
            <a:ext cx="1517650" cy="1519555"/>
            <a:chOff x="2582761" y="878656"/>
            <a:chExt cx="1517650" cy="1519555"/>
          </a:xfrm>
        </p:grpSpPr>
        <p:sp>
          <p:nvSpPr>
            <p:cNvPr id="18" name="object 18"/>
            <p:cNvSpPr/>
            <p:nvPr/>
          </p:nvSpPr>
          <p:spPr>
            <a:xfrm>
              <a:off x="2586304" y="882199"/>
              <a:ext cx="1510665" cy="1512570"/>
            </a:xfrm>
            <a:custGeom>
              <a:avLst/>
              <a:gdLst/>
              <a:ahLst/>
              <a:cxnLst/>
              <a:rect l="l" t="t" r="r" b="b"/>
              <a:pathLst>
                <a:path w="1510664" h="1512570">
                  <a:moveTo>
                    <a:pt x="754474" y="0"/>
                  </a:moveTo>
                  <a:lnTo>
                    <a:pt x="754474" y="756009"/>
                  </a:lnTo>
                  <a:lnTo>
                    <a:pt x="0" y="803444"/>
                  </a:lnTo>
                  <a:lnTo>
                    <a:pt x="4484" y="851065"/>
                  </a:lnTo>
                  <a:lnTo>
                    <a:pt x="11828" y="897714"/>
                  </a:lnTo>
                  <a:lnTo>
                    <a:pt x="21939" y="943309"/>
                  </a:lnTo>
                  <a:lnTo>
                    <a:pt x="34722" y="987766"/>
                  </a:lnTo>
                  <a:lnTo>
                    <a:pt x="50083" y="1031004"/>
                  </a:lnTo>
                  <a:lnTo>
                    <a:pt x="67929" y="1072939"/>
                  </a:lnTo>
                  <a:lnTo>
                    <a:pt x="88165" y="1113488"/>
                  </a:lnTo>
                  <a:lnTo>
                    <a:pt x="110698" y="1152568"/>
                  </a:lnTo>
                  <a:lnTo>
                    <a:pt x="135433" y="1190097"/>
                  </a:lnTo>
                  <a:lnTo>
                    <a:pt x="162277" y="1225993"/>
                  </a:lnTo>
                  <a:lnTo>
                    <a:pt x="191136" y="1260171"/>
                  </a:lnTo>
                  <a:lnTo>
                    <a:pt x="221916" y="1292549"/>
                  </a:lnTo>
                  <a:lnTo>
                    <a:pt x="254522" y="1323045"/>
                  </a:lnTo>
                  <a:lnTo>
                    <a:pt x="288862" y="1351575"/>
                  </a:lnTo>
                  <a:lnTo>
                    <a:pt x="324840" y="1378057"/>
                  </a:lnTo>
                  <a:lnTo>
                    <a:pt x="362363" y="1402408"/>
                  </a:lnTo>
                  <a:lnTo>
                    <a:pt x="401338" y="1424544"/>
                  </a:lnTo>
                  <a:lnTo>
                    <a:pt x="441670" y="1444385"/>
                  </a:lnTo>
                  <a:lnTo>
                    <a:pt x="483265" y="1461845"/>
                  </a:lnTo>
                  <a:lnTo>
                    <a:pt x="526029" y="1476843"/>
                  </a:lnTo>
                  <a:lnTo>
                    <a:pt x="569869" y="1489296"/>
                  </a:lnTo>
                  <a:lnTo>
                    <a:pt x="614690" y="1499121"/>
                  </a:lnTo>
                  <a:lnTo>
                    <a:pt x="660398" y="1506235"/>
                  </a:lnTo>
                  <a:lnTo>
                    <a:pt x="706900" y="1510556"/>
                  </a:lnTo>
                  <a:lnTo>
                    <a:pt x="754102" y="1511999"/>
                  </a:lnTo>
                  <a:lnTo>
                    <a:pt x="801910" y="1510484"/>
                  </a:lnTo>
                  <a:lnTo>
                    <a:pt x="849530" y="1506000"/>
                  </a:lnTo>
                  <a:lnTo>
                    <a:pt x="896180" y="1498655"/>
                  </a:lnTo>
                  <a:lnTo>
                    <a:pt x="941774" y="1488545"/>
                  </a:lnTo>
                  <a:lnTo>
                    <a:pt x="986232" y="1475762"/>
                  </a:lnTo>
                  <a:lnTo>
                    <a:pt x="1029470" y="1460400"/>
                  </a:lnTo>
                  <a:lnTo>
                    <a:pt x="1071404" y="1442555"/>
                  </a:lnTo>
                  <a:lnTo>
                    <a:pt x="1111953" y="1422318"/>
                  </a:lnTo>
                  <a:lnTo>
                    <a:pt x="1151034" y="1399786"/>
                  </a:lnTo>
                  <a:lnTo>
                    <a:pt x="1188563" y="1375050"/>
                  </a:lnTo>
                  <a:lnTo>
                    <a:pt x="1224458" y="1348206"/>
                  </a:lnTo>
                  <a:lnTo>
                    <a:pt x="1258636" y="1319347"/>
                  </a:lnTo>
                  <a:lnTo>
                    <a:pt x="1291015" y="1288568"/>
                  </a:lnTo>
                  <a:lnTo>
                    <a:pt x="1321510" y="1255961"/>
                  </a:lnTo>
                  <a:lnTo>
                    <a:pt x="1350040" y="1221622"/>
                  </a:lnTo>
                  <a:lnTo>
                    <a:pt x="1376522" y="1185643"/>
                  </a:lnTo>
                  <a:lnTo>
                    <a:pt x="1400873" y="1148120"/>
                  </a:lnTo>
                  <a:lnTo>
                    <a:pt x="1423010" y="1109145"/>
                  </a:lnTo>
                  <a:lnTo>
                    <a:pt x="1442850" y="1068814"/>
                  </a:lnTo>
                  <a:lnTo>
                    <a:pt x="1460311" y="1027219"/>
                  </a:lnTo>
                  <a:lnTo>
                    <a:pt x="1475309" y="984454"/>
                  </a:lnTo>
                  <a:lnTo>
                    <a:pt x="1487762" y="940615"/>
                  </a:lnTo>
                  <a:lnTo>
                    <a:pt x="1497587" y="895794"/>
                  </a:lnTo>
                  <a:lnTo>
                    <a:pt x="1504701" y="850085"/>
                  </a:lnTo>
                  <a:lnTo>
                    <a:pt x="1509021" y="803583"/>
                  </a:lnTo>
                  <a:lnTo>
                    <a:pt x="1510465" y="756381"/>
                  </a:lnTo>
                  <a:lnTo>
                    <a:pt x="1508949" y="708574"/>
                  </a:lnTo>
                  <a:lnTo>
                    <a:pt x="1504495" y="661221"/>
                  </a:lnTo>
                  <a:lnTo>
                    <a:pt x="1497200" y="614798"/>
                  </a:lnTo>
                  <a:lnTo>
                    <a:pt x="1487156" y="569390"/>
                  </a:lnTo>
                  <a:lnTo>
                    <a:pt x="1474452" y="525081"/>
                  </a:lnTo>
                  <a:lnTo>
                    <a:pt x="1459181" y="481958"/>
                  </a:lnTo>
                  <a:lnTo>
                    <a:pt x="1441433" y="440107"/>
                  </a:lnTo>
                  <a:lnTo>
                    <a:pt x="1421299" y="399611"/>
                  </a:lnTo>
                  <a:lnTo>
                    <a:pt x="1398869" y="360557"/>
                  </a:lnTo>
                  <a:lnTo>
                    <a:pt x="1374236" y="323031"/>
                  </a:lnTo>
                  <a:lnTo>
                    <a:pt x="1347489" y="287117"/>
                  </a:lnTo>
                  <a:lnTo>
                    <a:pt x="1318719" y="252901"/>
                  </a:lnTo>
                  <a:lnTo>
                    <a:pt x="1288018" y="220468"/>
                  </a:lnTo>
                  <a:lnTo>
                    <a:pt x="1255476" y="189904"/>
                  </a:lnTo>
                  <a:lnTo>
                    <a:pt x="1221184" y="161295"/>
                  </a:lnTo>
                  <a:lnTo>
                    <a:pt x="1185233" y="134725"/>
                  </a:lnTo>
                  <a:lnTo>
                    <a:pt x="1147714" y="110280"/>
                  </a:lnTo>
                  <a:lnTo>
                    <a:pt x="1108718" y="88046"/>
                  </a:lnTo>
                  <a:lnTo>
                    <a:pt x="1068335" y="68108"/>
                  </a:lnTo>
                  <a:lnTo>
                    <a:pt x="1026657" y="50551"/>
                  </a:lnTo>
                  <a:lnTo>
                    <a:pt x="983775" y="35460"/>
                  </a:lnTo>
                  <a:lnTo>
                    <a:pt x="939779" y="22922"/>
                  </a:lnTo>
                  <a:lnTo>
                    <a:pt x="894760" y="13022"/>
                  </a:lnTo>
                  <a:lnTo>
                    <a:pt x="848809" y="5844"/>
                  </a:lnTo>
                  <a:lnTo>
                    <a:pt x="802017" y="1475"/>
                  </a:lnTo>
                  <a:lnTo>
                    <a:pt x="754474" y="0"/>
                  </a:lnTo>
                  <a:close/>
                </a:path>
              </a:pathLst>
            </a:custGeom>
            <a:solidFill>
              <a:srgbClr val="999999"/>
            </a:solidFill>
          </p:spPr>
          <p:txBody>
            <a:bodyPr wrap="square" lIns="0" tIns="0" rIns="0" bIns="0" rtlCol="0"/>
            <a:lstStyle/>
            <a:p>
              <a:endParaRPr/>
            </a:p>
          </p:txBody>
        </p:sp>
        <p:sp>
          <p:nvSpPr>
            <p:cNvPr id="19" name="object 19"/>
            <p:cNvSpPr/>
            <p:nvPr/>
          </p:nvSpPr>
          <p:spPr>
            <a:xfrm>
              <a:off x="2586304" y="882199"/>
              <a:ext cx="1510665" cy="1512570"/>
            </a:xfrm>
            <a:custGeom>
              <a:avLst/>
              <a:gdLst/>
              <a:ahLst/>
              <a:cxnLst/>
              <a:rect l="l" t="t" r="r" b="b"/>
              <a:pathLst>
                <a:path w="1510664" h="1512570">
                  <a:moveTo>
                    <a:pt x="754474" y="756009"/>
                  </a:moveTo>
                  <a:lnTo>
                    <a:pt x="0" y="803444"/>
                  </a:lnTo>
                  <a:lnTo>
                    <a:pt x="4484" y="851065"/>
                  </a:lnTo>
                  <a:lnTo>
                    <a:pt x="11828" y="897714"/>
                  </a:lnTo>
                  <a:lnTo>
                    <a:pt x="21939" y="943309"/>
                  </a:lnTo>
                  <a:lnTo>
                    <a:pt x="34722" y="987766"/>
                  </a:lnTo>
                  <a:lnTo>
                    <a:pt x="50083" y="1031004"/>
                  </a:lnTo>
                  <a:lnTo>
                    <a:pt x="67929" y="1072939"/>
                  </a:lnTo>
                  <a:lnTo>
                    <a:pt x="88165" y="1113488"/>
                  </a:lnTo>
                  <a:lnTo>
                    <a:pt x="110698" y="1152568"/>
                  </a:lnTo>
                  <a:lnTo>
                    <a:pt x="135433" y="1190097"/>
                  </a:lnTo>
                  <a:lnTo>
                    <a:pt x="162277" y="1225993"/>
                  </a:lnTo>
                  <a:lnTo>
                    <a:pt x="191136" y="1260171"/>
                  </a:lnTo>
                  <a:lnTo>
                    <a:pt x="221916" y="1292549"/>
                  </a:lnTo>
                  <a:lnTo>
                    <a:pt x="254522" y="1323045"/>
                  </a:lnTo>
                  <a:lnTo>
                    <a:pt x="288862" y="1351575"/>
                  </a:lnTo>
                  <a:lnTo>
                    <a:pt x="324840" y="1378057"/>
                  </a:lnTo>
                  <a:lnTo>
                    <a:pt x="362363" y="1402408"/>
                  </a:lnTo>
                  <a:lnTo>
                    <a:pt x="401338" y="1424544"/>
                  </a:lnTo>
                  <a:lnTo>
                    <a:pt x="441670" y="1444385"/>
                  </a:lnTo>
                  <a:lnTo>
                    <a:pt x="483265" y="1461845"/>
                  </a:lnTo>
                  <a:lnTo>
                    <a:pt x="526029" y="1476843"/>
                  </a:lnTo>
                  <a:lnTo>
                    <a:pt x="569869" y="1489296"/>
                  </a:lnTo>
                  <a:lnTo>
                    <a:pt x="614690" y="1499121"/>
                  </a:lnTo>
                  <a:lnTo>
                    <a:pt x="660398" y="1506235"/>
                  </a:lnTo>
                  <a:lnTo>
                    <a:pt x="706900" y="1510556"/>
                  </a:lnTo>
                  <a:lnTo>
                    <a:pt x="754102" y="1511999"/>
                  </a:lnTo>
                  <a:lnTo>
                    <a:pt x="801910" y="1510484"/>
                  </a:lnTo>
                  <a:lnTo>
                    <a:pt x="849530" y="1506000"/>
                  </a:lnTo>
                  <a:lnTo>
                    <a:pt x="896180" y="1498655"/>
                  </a:lnTo>
                  <a:lnTo>
                    <a:pt x="941774" y="1488545"/>
                  </a:lnTo>
                  <a:lnTo>
                    <a:pt x="986232" y="1475762"/>
                  </a:lnTo>
                  <a:lnTo>
                    <a:pt x="1029470" y="1460400"/>
                  </a:lnTo>
                  <a:lnTo>
                    <a:pt x="1071404" y="1442555"/>
                  </a:lnTo>
                  <a:lnTo>
                    <a:pt x="1111953" y="1422318"/>
                  </a:lnTo>
                  <a:lnTo>
                    <a:pt x="1151034" y="1399786"/>
                  </a:lnTo>
                  <a:lnTo>
                    <a:pt x="1188563" y="1375050"/>
                  </a:lnTo>
                  <a:lnTo>
                    <a:pt x="1224458" y="1348206"/>
                  </a:lnTo>
                  <a:lnTo>
                    <a:pt x="1258636" y="1319347"/>
                  </a:lnTo>
                  <a:lnTo>
                    <a:pt x="1291015" y="1288568"/>
                  </a:lnTo>
                  <a:lnTo>
                    <a:pt x="1321510" y="1255961"/>
                  </a:lnTo>
                  <a:lnTo>
                    <a:pt x="1350040" y="1221622"/>
                  </a:lnTo>
                  <a:lnTo>
                    <a:pt x="1376522" y="1185643"/>
                  </a:lnTo>
                  <a:lnTo>
                    <a:pt x="1400873" y="1148120"/>
                  </a:lnTo>
                  <a:lnTo>
                    <a:pt x="1423010" y="1109145"/>
                  </a:lnTo>
                  <a:lnTo>
                    <a:pt x="1442850" y="1068814"/>
                  </a:lnTo>
                  <a:lnTo>
                    <a:pt x="1460311" y="1027219"/>
                  </a:lnTo>
                  <a:lnTo>
                    <a:pt x="1475309" y="984454"/>
                  </a:lnTo>
                  <a:lnTo>
                    <a:pt x="1487762" y="940615"/>
                  </a:lnTo>
                  <a:lnTo>
                    <a:pt x="1497587" y="895794"/>
                  </a:lnTo>
                  <a:lnTo>
                    <a:pt x="1504701" y="850085"/>
                  </a:lnTo>
                  <a:lnTo>
                    <a:pt x="1509021" y="803583"/>
                  </a:lnTo>
                  <a:lnTo>
                    <a:pt x="1510465" y="756381"/>
                  </a:lnTo>
                  <a:lnTo>
                    <a:pt x="1508949" y="708574"/>
                  </a:lnTo>
                  <a:lnTo>
                    <a:pt x="1504495" y="661221"/>
                  </a:lnTo>
                  <a:lnTo>
                    <a:pt x="1497200" y="614798"/>
                  </a:lnTo>
                  <a:lnTo>
                    <a:pt x="1487156" y="569390"/>
                  </a:lnTo>
                  <a:lnTo>
                    <a:pt x="1474452" y="525081"/>
                  </a:lnTo>
                  <a:lnTo>
                    <a:pt x="1459181" y="481958"/>
                  </a:lnTo>
                  <a:lnTo>
                    <a:pt x="1441433" y="440107"/>
                  </a:lnTo>
                  <a:lnTo>
                    <a:pt x="1421299" y="399611"/>
                  </a:lnTo>
                  <a:lnTo>
                    <a:pt x="1398869" y="360557"/>
                  </a:lnTo>
                  <a:lnTo>
                    <a:pt x="1374236" y="323031"/>
                  </a:lnTo>
                  <a:lnTo>
                    <a:pt x="1347489" y="287117"/>
                  </a:lnTo>
                  <a:lnTo>
                    <a:pt x="1318719" y="252901"/>
                  </a:lnTo>
                  <a:lnTo>
                    <a:pt x="1288018" y="220468"/>
                  </a:lnTo>
                  <a:lnTo>
                    <a:pt x="1255476" y="189904"/>
                  </a:lnTo>
                  <a:lnTo>
                    <a:pt x="1221184" y="161295"/>
                  </a:lnTo>
                  <a:lnTo>
                    <a:pt x="1185233" y="134725"/>
                  </a:lnTo>
                  <a:lnTo>
                    <a:pt x="1147714" y="110280"/>
                  </a:lnTo>
                  <a:lnTo>
                    <a:pt x="1108718" y="88046"/>
                  </a:lnTo>
                  <a:lnTo>
                    <a:pt x="1068335" y="68108"/>
                  </a:lnTo>
                  <a:lnTo>
                    <a:pt x="1026657" y="50551"/>
                  </a:lnTo>
                  <a:lnTo>
                    <a:pt x="983775" y="35460"/>
                  </a:lnTo>
                  <a:lnTo>
                    <a:pt x="939779" y="22922"/>
                  </a:lnTo>
                  <a:lnTo>
                    <a:pt x="894760" y="13022"/>
                  </a:lnTo>
                  <a:lnTo>
                    <a:pt x="848809" y="5844"/>
                  </a:lnTo>
                  <a:lnTo>
                    <a:pt x="802017" y="1475"/>
                  </a:lnTo>
                  <a:lnTo>
                    <a:pt x="754474" y="0"/>
                  </a:lnTo>
                  <a:lnTo>
                    <a:pt x="754474" y="756009"/>
                  </a:lnTo>
                  <a:close/>
                </a:path>
              </a:pathLst>
            </a:custGeom>
            <a:ln w="7085">
              <a:solidFill>
                <a:srgbClr val="000000"/>
              </a:solidFill>
            </a:ln>
          </p:spPr>
          <p:txBody>
            <a:bodyPr wrap="square" lIns="0" tIns="0" rIns="0" bIns="0" rtlCol="0"/>
            <a:lstStyle/>
            <a:p>
              <a:endParaRPr/>
            </a:p>
          </p:txBody>
        </p:sp>
      </p:grpSp>
      <p:sp>
        <p:nvSpPr>
          <p:cNvPr id="20" name="object 20"/>
          <p:cNvSpPr txBox="1"/>
          <p:nvPr/>
        </p:nvSpPr>
        <p:spPr>
          <a:xfrm>
            <a:off x="3385091" y="1705901"/>
            <a:ext cx="242570" cy="162560"/>
          </a:xfrm>
          <a:prstGeom prst="rect">
            <a:avLst/>
          </a:prstGeom>
        </p:spPr>
        <p:txBody>
          <a:bodyPr vert="horz" wrap="square" lIns="0" tIns="12065" rIns="0" bIns="0" rtlCol="0">
            <a:spAutoFit/>
          </a:bodyPr>
          <a:lstStyle/>
          <a:p>
            <a:pPr marL="12700">
              <a:lnSpc>
                <a:spcPct val="100000"/>
              </a:lnSpc>
              <a:spcBef>
                <a:spcPts val="95"/>
              </a:spcBef>
            </a:pPr>
            <a:r>
              <a:rPr sz="900" spc="-25" dirty="0">
                <a:latin typeface="Times New Roman"/>
                <a:cs typeface="Times New Roman"/>
              </a:rPr>
              <a:t>74%</a:t>
            </a:r>
            <a:endParaRPr sz="900">
              <a:latin typeface="Times New Roman"/>
              <a:cs typeface="Times New Roman"/>
            </a:endParaRPr>
          </a:p>
        </p:txBody>
      </p:sp>
      <p:grpSp>
        <p:nvGrpSpPr>
          <p:cNvPr id="21" name="object 21"/>
          <p:cNvGrpSpPr/>
          <p:nvPr/>
        </p:nvGrpSpPr>
        <p:grpSpPr>
          <a:xfrm>
            <a:off x="1016886" y="2633913"/>
            <a:ext cx="255904" cy="129539"/>
            <a:chOff x="1016886" y="2633913"/>
            <a:chExt cx="255904" cy="129539"/>
          </a:xfrm>
        </p:grpSpPr>
        <p:sp>
          <p:nvSpPr>
            <p:cNvPr id="22" name="object 22"/>
            <p:cNvSpPr/>
            <p:nvPr/>
          </p:nvSpPr>
          <p:spPr>
            <a:xfrm>
              <a:off x="1018658" y="2635684"/>
              <a:ext cx="252095" cy="126364"/>
            </a:xfrm>
            <a:custGeom>
              <a:avLst/>
              <a:gdLst/>
              <a:ahLst/>
              <a:cxnLst/>
              <a:rect l="l" t="t" r="r" b="b"/>
              <a:pathLst>
                <a:path w="252094" h="126364">
                  <a:moveTo>
                    <a:pt x="0" y="126001"/>
                  </a:moveTo>
                  <a:lnTo>
                    <a:pt x="0" y="0"/>
                  </a:lnTo>
                  <a:lnTo>
                    <a:pt x="252003" y="0"/>
                  </a:lnTo>
                  <a:lnTo>
                    <a:pt x="252003" y="126001"/>
                  </a:lnTo>
                  <a:lnTo>
                    <a:pt x="0" y="126001"/>
                  </a:lnTo>
                  <a:close/>
                </a:path>
              </a:pathLst>
            </a:custGeom>
            <a:solidFill>
              <a:srgbClr val="999999"/>
            </a:solidFill>
          </p:spPr>
          <p:txBody>
            <a:bodyPr wrap="square" lIns="0" tIns="0" rIns="0" bIns="0" rtlCol="0"/>
            <a:lstStyle/>
            <a:p>
              <a:endParaRPr/>
            </a:p>
          </p:txBody>
        </p:sp>
        <p:sp>
          <p:nvSpPr>
            <p:cNvPr id="23" name="object 23"/>
            <p:cNvSpPr/>
            <p:nvPr/>
          </p:nvSpPr>
          <p:spPr>
            <a:xfrm>
              <a:off x="1018658" y="2635684"/>
              <a:ext cx="252095" cy="126364"/>
            </a:xfrm>
            <a:custGeom>
              <a:avLst/>
              <a:gdLst/>
              <a:ahLst/>
              <a:cxnLst/>
              <a:rect l="l" t="t" r="r" b="b"/>
              <a:pathLst>
                <a:path w="252094" h="126364">
                  <a:moveTo>
                    <a:pt x="0" y="126001"/>
                  </a:moveTo>
                  <a:lnTo>
                    <a:pt x="0" y="0"/>
                  </a:lnTo>
                  <a:lnTo>
                    <a:pt x="252003" y="0"/>
                  </a:lnTo>
                  <a:lnTo>
                    <a:pt x="252003" y="126001"/>
                  </a:lnTo>
                  <a:lnTo>
                    <a:pt x="0" y="126001"/>
                  </a:lnTo>
                  <a:close/>
                </a:path>
              </a:pathLst>
            </a:custGeom>
            <a:ln w="3542">
              <a:solidFill>
                <a:srgbClr val="000000"/>
              </a:solidFill>
            </a:ln>
          </p:spPr>
          <p:txBody>
            <a:bodyPr wrap="square" lIns="0" tIns="0" rIns="0" bIns="0" rtlCol="0"/>
            <a:lstStyle/>
            <a:p>
              <a:endParaRPr/>
            </a:p>
          </p:txBody>
        </p:sp>
      </p:grpSp>
      <p:grpSp>
        <p:nvGrpSpPr>
          <p:cNvPr id="24" name="object 24"/>
          <p:cNvGrpSpPr/>
          <p:nvPr/>
        </p:nvGrpSpPr>
        <p:grpSpPr>
          <a:xfrm>
            <a:off x="1016886" y="2885916"/>
            <a:ext cx="255904" cy="129539"/>
            <a:chOff x="1016886" y="2885916"/>
            <a:chExt cx="255904" cy="129539"/>
          </a:xfrm>
        </p:grpSpPr>
        <p:sp>
          <p:nvSpPr>
            <p:cNvPr id="25" name="object 25"/>
            <p:cNvSpPr/>
            <p:nvPr/>
          </p:nvSpPr>
          <p:spPr>
            <a:xfrm>
              <a:off x="1018658" y="2887687"/>
              <a:ext cx="252095" cy="126364"/>
            </a:xfrm>
            <a:custGeom>
              <a:avLst/>
              <a:gdLst/>
              <a:ahLst/>
              <a:cxnLst/>
              <a:rect l="l" t="t" r="r" b="b"/>
              <a:pathLst>
                <a:path w="252094" h="126364">
                  <a:moveTo>
                    <a:pt x="0" y="126001"/>
                  </a:moveTo>
                  <a:lnTo>
                    <a:pt x="0" y="0"/>
                  </a:lnTo>
                  <a:lnTo>
                    <a:pt x="252003" y="0"/>
                  </a:lnTo>
                  <a:lnTo>
                    <a:pt x="252003" y="126001"/>
                  </a:lnTo>
                  <a:lnTo>
                    <a:pt x="0" y="126001"/>
                  </a:lnTo>
                  <a:close/>
                </a:path>
              </a:pathLst>
            </a:custGeom>
            <a:solidFill>
              <a:srgbClr val="E5E5E5"/>
            </a:solidFill>
          </p:spPr>
          <p:txBody>
            <a:bodyPr wrap="square" lIns="0" tIns="0" rIns="0" bIns="0" rtlCol="0"/>
            <a:lstStyle/>
            <a:p>
              <a:endParaRPr/>
            </a:p>
          </p:txBody>
        </p:sp>
        <p:sp>
          <p:nvSpPr>
            <p:cNvPr id="26" name="object 26"/>
            <p:cNvSpPr/>
            <p:nvPr/>
          </p:nvSpPr>
          <p:spPr>
            <a:xfrm>
              <a:off x="1018658" y="2887687"/>
              <a:ext cx="252095" cy="126364"/>
            </a:xfrm>
            <a:custGeom>
              <a:avLst/>
              <a:gdLst/>
              <a:ahLst/>
              <a:cxnLst/>
              <a:rect l="l" t="t" r="r" b="b"/>
              <a:pathLst>
                <a:path w="252094" h="126364">
                  <a:moveTo>
                    <a:pt x="0" y="126001"/>
                  </a:moveTo>
                  <a:lnTo>
                    <a:pt x="0" y="0"/>
                  </a:lnTo>
                  <a:lnTo>
                    <a:pt x="252003" y="0"/>
                  </a:lnTo>
                  <a:lnTo>
                    <a:pt x="252003" y="126001"/>
                  </a:lnTo>
                  <a:lnTo>
                    <a:pt x="0" y="126001"/>
                  </a:lnTo>
                  <a:close/>
                </a:path>
              </a:pathLst>
            </a:custGeom>
            <a:ln w="3542">
              <a:solidFill>
                <a:srgbClr val="000000"/>
              </a:solidFill>
            </a:ln>
          </p:spPr>
          <p:txBody>
            <a:bodyPr wrap="square" lIns="0" tIns="0" rIns="0" bIns="0" rtlCol="0"/>
            <a:lstStyle/>
            <a:p>
              <a:endParaRPr/>
            </a:p>
          </p:txBody>
        </p:sp>
      </p:grpSp>
      <p:sp>
        <p:nvSpPr>
          <p:cNvPr id="27" name="object 27"/>
          <p:cNvSpPr txBox="1"/>
          <p:nvPr/>
        </p:nvSpPr>
        <p:spPr>
          <a:xfrm>
            <a:off x="1307017" y="2612639"/>
            <a:ext cx="2261870" cy="394970"/>
          </a:xfrm>
          <a:prstGeom prst="rect">
            <a:avLst/>
          </a:prstGeom>
        </p:spPr>
        <p:txBody>
          <a:bodyPr vert="horz" wrap="square" lIns="0" tIns="15240" rIns="0" bIns="0" rtlCol="0">
            <a:spAutoFit/>
          </a:bodyPr>
          <a:lstStyle/>
          <a:p>
            <a:pPr marL="12700">
              <a:lnSpc>
                <a:spcPct val="100000"/>
              </a:lnSpc>
              <a:spcBef>
                <a:spcPts val="120"/>
              </a:spcBef>
            </a:pPr>
            <a:r>
              <a:rPr sz="750" dirty="0">
                <a:latin typeface="+mn-lt"/>
                <a:cs typeface="Times New Roman"/>
              </a:rPr>
              <a:t>Election held less than 5 years after a military coup</a:t>
            </a:r>
          </a:p>
          <a:p>
            <a:pPr>
              <a:lnSpc>
                <a:spcPct val="100000"/>
              </a:lnSpc>
              <a:spcBef>
                <a:spcPts val="220"/>
              </a:spcBef>
            </a:pPr>
            <a:endParaRPr sz="750" dirty="0">
              <a:latin typeface="+mn-lt"/>
              <a:cs typeface="Times New Roman"/>
            </a:endParaRPr>
          </a:p>
          <a:p>
            <a:pPr marL="12700">
              <a:lnSpc>
                <a:spcPct val="100000"/>
              </a:lnSpc>
            </a:pPr>
            <a:r>
              <a:rPr sz="750" dirty="0">
                <a:latin typeface="+mn-lt"/>
                <a:cs typeface="Times New Roman"/>
              </a:rPr>
              <a:t>No elections within 5 years of a military coup</a:t>
            </a: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84452" y="1225151"/>
            <a:ext cx="1911198" cy="276999"/>
          </a:xfrm>
          <a:prstGeom prst="rect">
            <a:avLst/>
          </a:prstGeom>
        </p:spPr>
        <p:txBody>
          <a:bodyPr vert="horz" wrap="square" lIns="0" tIns="15240" rIns="0" bIns="0" rtlCol="0">
            <a:spAutoFit/>
          </a:bodyPr>
          <a:lstStyle/>
          <a:p>
            <a:pPr marL="12700" algn="ctr">
              <a:lnSpc>
                <a:spcPct val="100000"/>
              </a:lnSpc>
              <a:spcBef>
                <a:spcPts val="120"/>
              </a:spcBef>
            </a:pPr>
            <a:r>
              <a:rPr sz="1700" dirty="0">
                <a:latin typeface="+mn-lt"/>
                <a:cs typeface="Tahoma"/>
              </a:rPr>
              <a:t>Civilian Dictatorships</a:t>
            </a:r>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20049"/>
            <a:ext cx="3592829"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Examples: </a:t>
            </a:r>
            <a:r>
              <a:rPr sz="1100" dirty="0">
                <a:latin typeface="+mn-lt"/>
                <a:cs typeface="Arial MT"/>
              </a:rPr>
              <a:t>Belarus, China, Egypt, North Korea, Russia, Syria, Turkmenistan.</a:t>
            </a:r>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8785"/>
            <a:ext cx="3914140" cy="53594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Unlike monarchic and military dictatorships, </a:t>
            </a:r>
            <a:r>
              <a:rPr dirty="0">
                <a:solidFill>
                  <a:srgbClr val="00B0F0"/>
                </a:solidFill>
                <a:latin typeface="+mn-lt"/>
              </a:rPr>
              <a:t>civilian dictatorships</a:t>
            </a:r>
            <a:r>
              <a:rPr dirty="0">
                <a:solidFill>
                  <a:srgbClr val="FF0000"/>
                </a:solidFill>
                <a:latin typeface="+mn-lt"/>
              </a:rPr>
              <a:t> </a:t>
            </a:r>
            <a:r>
              <a:rPr dirty="0">
                <a:latin typeface="+mn-lt"/>
              </a:rPr>
              <a:t>don’t have an immediate institutional base of support; instead they have to create one.</a:t>
            </a:r>
          </a:p>
        </p:txBody>
      </p:sp>
      <p:sp>
        <p:nvSpPr>
          <p:cNvPr id="3" name="object 3"/>
          <p:cNvSpPr txBox="1"/>
          <p:nvPr/>
        </p:nvSpPr>
        <p:spPr>
          <a:xfrm>
            <a:off x="347294" y="1735009"/>
            <a:ext cx="375666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Many civilian dictators do this with the help of </a:t>
            </a:r>
            <a:r>
              <a:rPr sz="1100" dirty="0">
                <a:solidFill>
                  <a:srgbClr val="00B0F0"/>
                </a:solidFill>
                <a:latin typeface="+mn-lt"/>
                <a:cs typeface="Arial MT"/>
              </a:rPr>
              <a:t>regime parties </a:t>
            </a:r>
            <a:r>
              <a:rPr sz="1100" dirty="0">
                <a:latin typeface="+mn-lt"/>
                <a:cs typeface="Arial MT"/>
              </a:rPr>
              <a:t>or </a:t>
            </a:r>
            <a:r>
              <a:rPr sz="1100" dirty="0">
                <a:solidFill>
                  <a:srgbClr val="00B0F0"/>
                </a:solidFill>
                <a:latin typeface="+mn-lt"/>
                <a:cs typeface="Arial MT"/>
              </a:rPr>
              <a:t>personality cults.</a:t>
            </a:r>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94727"/>
            <a:ext cx="3914775" cy="1887312"/>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Two subcategories of civilian dictatorships:</a:t>
            </a:r>
          </a:p>
          <a:p>
            <a:pPr>
              <a:lnSpc>
                <a:spcPct val="100000"/>
              </a:lnSpc>
              <a:spcBef>
                <a:spcPts val="450"/>
              </a:spcBef>
            </a:pPr>
            <a:endParaRPr sz="1100" dirty="0">
              <a:latin typeface="+mn-lt"/>
              <a:cs typeface="Arial MT"/>
            </a:endParaRPr>
          </a:p>
          <a:p>
            <a:pPr marL="287655" marR="179705" indent="-175260" algn="just">
              <a:lnSpc>
                <a:spcPct val="102600"/>
              </a:lnSpc>
              <a:buAutoNum type="arabicPeriod"/>
              <a:tabLst>
                <a:tab pos="289560" algn="l"/>
              </a:tabLst>
            </a:pPr>
            <a:r>
              <a:rPr sz="1100" dirty="0">
                <a:latin typeface="+mn-lt"/>
                <a:cs typeface="Arial MT"/>
              </a:rPr>
              <a:t>A </a:t>
            </a:r>
            <a:r>
              <a:rPr sz="1100" dirty="0">
                <a:solidFill>
                  <a:srgbClr val="00B0F0"/>
                </a:solidFill>
                <a:latin typeface="+mn-lt"/>
                <a:cs typeface="Arial MT"/>
              </a:rPr>
              <a:t>dominant-party dictatorship </a:t>
            </a:r>
            <a:r>
              <a:rPr sz="1100" dirty="0">
                <a:latin typeface="+mn-lt"/>
                <a:cs typeface="Arial MT"/>
              </a:rPr>
              <a:t>is one in which a singe party 	dominates access to political office</a:t>
            </a:r>
            <a:r>
              <a:rPr lang="en-US" sz="1100" dirty="0">
                <a:latin typeface="+mn-lt"/>
                <a:cs typeface="Arial MT"/>
              </a:rPr>
              <a:t> </a:t>
            </a:r>
            <a:r>
              <a:rPr sz="1100" dirty="0">
                <a:latin typeface="+mn-lt"/>
                <a:cs typeface="Arial MT"/>
              </a:rPr>
              <a:t>and control over policy, 	though other parties may exist and compete in elections.</a:t>
            </a:r>
          </a:p>
          <a:p>
            <a:pPr>
              <a:lnSpc>
                <a:spcPct val="100000"/>
              </a:lnSpc>
              <a:spcBef>
                <a:spcPts val="690"/>
              </a:spcBef>
              <a:buFont typeface="Arial MT"/>
              <a:buAutoNum type="arabicPeriod"/>
            </a:pPr>
            <a:endParaRPr sz="1100" dirty="0">
              <a:latin typeface="+mn-lt"/>
              <a:cs typeface="Arial MT"/>
            </a:endParaRPr>
          </a:p>
          <a:p>
            <a:pPr marL="287655" marR="5080" indent="-175260">
              <a:lnSpc>
                <a:spcPct val="102600"/>
              </a:lnSpc>
              <a:buAutoNum type="arabicPeriod"/>
              <a:tabLst>
                <a:tab pos="289560" algn="l"/>
              </a:tabLst>
            </a:pPr>
            <a:r>
              <a:rPr sz="1100" dirty="0">
                <a:latin typeface="+mn-lt"/>
                <a:cs typeface="Arial MT"/>
              </a:rPr>
              <a:t>A </a:t>
            </a:r>
            <a:r>
              <a:rPr sz="1100" dirty="0">
                <a:solidFill>
                  <a:srgbClr val="00B0F0"/>
                </a:solidFill>
                <a:latin typeface="+mn-lt"/>
                <a:cs typeface="Arial MT"/>
              </a:rPr>
              <a:t>personalistic dictatorship </a:t>
            </a:r>
            <a:r>
              <a:rPr sz="1100" dirty="0">
                <a:latin typeface="+mn-lt"/>
                <a:cs typeface="Arial MT"/>
              </a:rPr>
              <a:t>is one in which the leader, 	although often supported by a party or military, retains 	personal control of policy decisions and the selection of regime 	personnel.</a:t>
            </a:r>
          </a:p>
        </p:txBody>
      </p:sp>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96494" y="258685"/>
            <a:ext cx="3972560" cy="2754087"/>
          </a:xfrm>
          <a:prstGeom prst="rect">
            <a:avLst/>
          </a:prstGeom>
        </p:spPr>
        <p:txBody>
          <a:bodyPr vert="horz" wrap="square" lIns="0" tIns="11430" rIns="0" bIns="0" rtlCol="0">
            <a:spAutoFit/>
          </a:bodyPr>
          <a:lstStyle/>
          <a:p>
            <a:pPr marL="63500">
              <a:lnSpc>
                <a:spcPct val="100000"/>
              </a:lnSpc>
              <a:spcBef>
                <a:spcPts val="90"/>
              </a:spcBef>
            </a:pPr>
            <a:r>
              <a:rPr sz="1100" dirty="0">
                <a:solidFill>
                  <a:srgbClr val="00B0F0"/>
                </a:solidFill>
                <a:latin typeface="+mn-lt"/>
                <a:cs typeface="Arial MT"/>
              </a:rPr>
              <a:t>Dominant-Party Dictatorships</a:t>
            </a:r>
          </a:p>
          <a:p>
            <a:pPr>
              <a:lnSpc>
                <a:spcPct val="100000"/>
              </a:lnSpc>
              <a:spcBef>
                <a:spcPts val="450"/>
              </a:spcBef>
            </a:pPr>
            <a:endParaRPr sz="1100" dirty="0">
              <a:latin typeface="+mn-lt"/>
              <a:cs typeface="Arial MT"/>
            </a:endParaRPr>
          </a:p>
          <a:p>
            <a:pPr marL="339090" marR="315595" indent="-137795">
              <a:lnSpc>
                <a:spcPct val="102600"/>
              </a:lnSpc>
              <a:buFont typeface="Verdana"/>
              <a:buChar char="•"/>
              <a:tabLst>
                <a:tab pos="340360" algn="l"/>
              </a:tabLst>
            </a:pPr>
            <a:r>
              <a:rPr sz="1100" dirty="0">
                <a:latin typeface="+mn-lt"/>
                <a:cs typeface="Arial MT"/>
              </a:rPr>
              <a:t>After authoritarian monarchies, they are the longest-lived 	dictatorships.</a:t>
            </a:r>
          </a:p>
          <a:p>
            <a:pPr>
              <a:lnSpc>
                <a:spcPct val="100000"/>
              </a:lnSpc>
              <a:spcBef>
                <a:spcPts val="690"/>
              </a:spcBef>
              <a:buFont typeface="Verdana"/>
              <a:buChar char="•"/>
            </a:pPr>
            <a:endParaRPr sz="1100" dirty="0">
              <a:latin typeface="+mn-lt"/>
              <a:cs typeface="Arial MT"/>
            </a:endParaRPr>
          </a:p>
          <a:p>
            <a:pPr marL="339090" marR="91440" indent="-137795">
              <a:lnSpc>
                <a:spcPct val="102600"/>
              </a:lnSpc>
              <a:buFont typeface="Verdana"/>
              <a:buChar char="•"/>
              <a:tabLst>
                <a:tab pos="340360" algn="l"/>
              </a:tabLst>
            </a:pPr>
            <a:r>
              <a:rPr sz="1100" dirty="0">
                <a:latin typeface="+mn-lt"/>
                <a:cs typeface="Arial MT"/>
              </a:rPr>
              <a:t>Majority factions within regime parties try to co-opt minority 	factions rather than exclude them from power.</a:t>
            </a:r>
          </a:p>
          <a:p>
            <a:pPr>
              <a:lnSpc>
                <a:spcPct val="100000"/>
              </a:lnSpc>
              <a:spcBef>
                <a:spcPts val="685"/>
              </a:spcBef>
              <a:buFont typeface="Verdana"/>
              <a:buChar char="•"/>
            </a:pPr>
            <a:endParaRPr sz="1100" dirty="0">
              <a:latin typeface="+mn-lt"/>
              <a:cs typeface="Arial MT"/>
            </a:endParaRPr>
          </a:p>
          <a:p>
            <a:pPr marL="339090" marR="30480" indent="-137795">
              <a:lnSpc>
                <a:spcPct val="102600"/>
              </a:lnSpc>
              <a:spcBef>
                <a:spcPts val="5"/>
              </a:spcBef>
              <a:buFont typeface="Verdana"/>
              <a:buChar char="•"/>
              <a:tabLst>
                <a:tab pos="340360" algn="l"/>
              </a:tabLst>
            </a:pPr>
            <a:r>
              <a:rPr sz="1100" dirty="0">
                <a:latin typeface="+mn-lt"/>
                <a:cs typeface="Arial MT"/>
              </a:rPr>
              <a:t>Regime parties often engage in electoral fraud to deter regime 	party defections and discourage opponents.</a:t>
            </a:r>
          </a:p>
          <a:p>
            <a:pPr>
              <a:lnSpc>
                <a:spcPct val="100000"/>
              </a:lnSpc>
              <a:spcBef>
                <a:spcPts val="685"/>
              </a:spcBef>
              <a:buFont typeface="Verdana"/>
              <a:buChar char="•"/>
            </a:pPr>
            <a:endParaRPr sz="1100" dirty="0">
              <a:latin typeface="+mn-lt"/>
              <a:cs typeface="Arial MT"/>
            </a:endParaRPr>
          </a:p>
          <a:p>
            <a:pPr marL="339090" marR="227329" indent="-137795" algn="just">
              <a:lnSpc>
                <a:spcPct val="102600"/>
              </a:lnSpc>
              <a:buFont typeface="Verdana"/>
              <a:buChar char="•"/>
              <a:tabLst>
                <a:tab pos="340360" algn="l"/>
              </a:tabLst>
            </a:pPr>
            <a:r>
              <a:rPr sz="1100" dirty="0">
                <a:latin typeface="+mn-lt"/>
                <a:cs typeface="Arial MT"/>
              </a:rPr>
              <a:t>Economic downturns can create problems with stability for 	dominant-party regimes because they reduce the resources 	available for buying off potential rivals.</a:t>
            </a:r>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801229"/>
            <a:ext cx="3938270" cy="1365567"/>
          </a:xfrm>
          <a:prstGeom prst="rect">
            <a:avLst/>
          </a:prstGeom>
        </p:spPr>
        <p:txBody>
          <a:bodyPr vert="horz" wrap="square" lIns="0" tIns="11430" rIns="0" bIns="0" rtlCol="0">
            <a:spAutoFit/>
          </a:bodyPr>
          <a:lstStyle/>
          <a:p>
            <a:pPr marL="38100">
              <a:lnSpc>
                <a:spcPct val="100000"/>
              </a:lnSpc>
              <a:spcBef>
                <a:spcPts val="90"/>
              </a:spcBef>
            </a:pPr>
            <a:r>
              <a:rPr sz="1100" dirty="0">
                <a:solidFill>
                  <a:srgbClr val="00B0F0"/>
                </a:solidFill>
                <a:latin typeface="+mn-lt"/>
                <a:cs typeface="Arial MT"/>
              </a:rPr>
              <a:t>Personalistic Dictatorships</a:t>
            </a:r>
          </a:p>
          <a:p>
            <a:pPr>
              <a:lnSpc>
                <a:spcPct val="100000"/>
              </a:lnSpc>
              <a:spcBef>
                <a:spcPts val="450"/>
              </a:spcBef>
            </a:pPr>
            <a:endParaRPr sz="1100" dirty="0">
              <a:latin typeface="+mn-lt"/>
              <a:cs typeface="Arial MT"/>
            </a:endParaRPr>
          </a:p>
          <a:p>
            <a:pPr marL="313690" marR="30480" indent="-137795">
              <a:lnSpc>
                <a:spcPct val="102600"/>
              </a:lnSpc>
              <a:buFont typeface="Verdana"/>
              <a:buChar char="•"/>
              <a:tabLst>
                <a:tab pos="314960" algn="l"/>
              </a:tabLst>
            </a:pPr>
            <a:r>
              <a:rPr sz="1100" dirty="0">
                <a:latin typeface="+mn-lt"/>
                <a:cs typeface="Arial MT"/>
              </a:rPr>
              <a:t>A weak or nonexistent press, a strong secret police, and an 	arbitrary use of state violence that keeps the population living 	in fear.</a:t>
            </a:r>
          </a:p>
          <a:p>
            <a:pPr>
              <a:lnSpc>
                <a:spcPct val="100000"/>
              </a:lnSpc>
              <a:spcBef>
                <a:spcPts val="725"/>
              </a:spcBef>
              <a:buFont typeface="Verdana"/>
              <a:buChar char="•"/>
            </a:pPr>
            <a:endParaRPr sz="1100" dirty="0">
              <a:latin typeface="+mn-lt"/>
              <a:cs typeface="Arial MT"/>
            </a:endParaRPr>
          </a:p>
          <a:p>
            <a:pPr marL="314325" indent="-137795">
              <a:lnSpc>
                <a:spcPct val="100000"/>
              </a:lnSpc>
              <a:buFont typeface="Verdana"/>
              <a:buChar char="•"/>
              <a:tabLst>
                <a:tab pos="314325" algn="l"/>
              </a:tabLst>
            </a:pPr>
            <a:r>
              <a:rPr sz="1100" dirty="0">
                <a:latin typeface="+mn-lt"/>
                <a:cs typeface="Arial MT"/>
              </a:rPr>
              <a:t>Elaborate personality cults.</a:t>
            </a:r>
          </a:p>
        </p:txBody>
      </p:sp>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1747"/>
            <a:ext cx="3915511" cy="422500"/>
          </a:xfrm>
          <a:prstGeom prst="rect">
            <a:avLst/>
          </a:prstGeom>
        </p:spPr>
        <p:txBody>
          <a:bodyPr vert="horz" wrap="square" lIns="0" tIns="79387" rIns="0" bIns="0" rtlCol="0">
            <a:spAutoFit/>
          </a:bodyPr>
          <a:lstStyle/>
          <a:p>
            <a:pPr marL="12700" marR="5080">
              <a:lnSpc>
                <a:spcPct val="102600"/>
              </a:lnSpc>
              <a:spcBef>
                <a:spcPts val="55"/>
              </a:spcBef>
            </a:pPr>
            <a:r>
              <a:rPr dirty="0">
                <a:latin typeface="+mn-lt"/>
              </a:rPr>
              <a:t>A </a:t>
            </a:r>
            <a:r>
              <a:rPr dirty="0">
                <a:solidFill>
                  <a:srgbClr val="00B0F0"/>
                </a:solidFill>
                <a:latin typeface="+mn-lt"/>
              </a:rPr>
              <a:t>cult of personality </a:t>
            </a:r>
            <a:r>
              <a:rPr dirty="0">
                <a:latin typeface="+mn-lt"/>
              </a:rPr>
              <a:t>consists of a set of beliefs, values, myths, symbols, and rituals directed at the adulation of the leader.</a:t>
            </a:r>
          </a:p>
        </p:txBody>
      </p:sp>
      <p:sp>
        <p:nvSpPr>
          <p:cNvPr id="3" name="object 3"/>
          <p:cNvSpPr txBox="1"/>
          <p:nvPr/>
        </p:nvSpPr>
        <p:spPr>
          <a:xfrm>
            <a:off x="347294" y="1358289"/>
            <a:ext cx="2735580"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Personality Cult of Kim Jong-il in North Korea</a:t>
            </a:r>
            <a:endParaRPr sz="1100">
              <a:latin typeface="+mn-lt"/>
              <a:cs typeface="Arial MT"/>
            </a:endParaRPr>
          </a:p>
        </p:txBody>
      </p:sp>
      <p:sp>
        <p:nvSpPr>
          <p:cNvPr id="9" name="object 9"/>
          <p:cNvSpPr txBox="1"/>
          <p:nvPr/>
        </p:nvSpPr>
        <p:spPr>
          <a:xfrm>
            <a:off x="415315" y="1569724"/>
            <a:ext cx="2682799" cy="886780"/>
          </a:xfrm>
          <a:prstGeom prst="rect">
            <a:avLst/>
          </a:prstGeom>
        </p:spPr>
        <p:txBody>
          <a:bodyPr vert="horz" wrap="square" lIns="0" tIns="55244" rIns="0" bIns="0" rtlCol="0">
            <a:spAutoFit/>
          </a:bodyPr>
          <a:lstStyle/>
          <a:p>
            <a:pPr marL="175895" indent="-137795">
              <a:lnSpc>
                <a:spcPct val="100000"/>
              </a:lnSpc>
              <a:spcBef>
                <a:spcPts val="434"/>
              </a:spcBef>
              <a:buFont typeface="Verdana"/>
              <a:buChar char="•"/>
              <a:tabLst>
                <a:tab pos="175895" algn="l"/>
              </a:tabLst>
            </a:pPr>
            <a:r>
              <a:rPr lang="en-US" sz="1100" u="sng" dirty="0">
                <a:solidFill>
                  <a:schemeClr val="tx2"/>
                </a:solidFill>
                <a:latin typeface="+mn-lt"/>
                <a:cs typeface="Arial MT"/>
                <a:hlinkClick r:id="rId2">
                  <a:extLst>
                    <a:ext uri="{A12FA001-AC4F-418D-AE19-62706E023703}">
                      <ahyp:hlinkClr xmlns:ahyp="http://schemas.microsoft.com/office/drawing/2018/hyperlinkcolor" val="tx"/>
                    </a:ext>
                  </a:extLst>
                </a:hlinkClick>
              </a:rPr>
              <a:t>North Korea, Part I, click here (9:49)</a:t>
            </a:r>
            <a:endParaRPr lang="en-US" sz="1100" u="sng" dirty="0">
              <a:solidFill>
                <a:schemeClr val="tx2"/>
              </a:solidFill>
              <a:latin typeface="+mn-lt"/>
              <a:cs typeface="Arial MT"/>
            </a:endParaRPr>
          </a:p>
          <a:p>
            <a:pPr marL="175895" indent="-137795">
              <a:lnSpc>
                <a:spcPct val="100000"/>
              </a:lnSpc>
              <a:spcBef>
                <a:spcPts val="434"/>
              </a:spcBef>
              <a:buFont typeface="Verdana"/>
              <a:buChar char="•"/>
              <a:tabLst>
                <a:tab pos="175895" algn="l"/>
              </a:tabLst>
            </a:pPr>
            <a:r>
              <a:rPr lang="en-US" sz="1100" u="sng" dirty="0">
                <a:solidFill>
                  <a:schemeClr val="tx2"/>
                </a:solidFill>
                <a:latin typeface="+mn-lt"/>
                <a:cs typeface="Arial MT"/>
                <a:hlinkClick r:id="rId3">
                  <a:extLst>
                    <a:ext uri="{A12FA001-AC4F-418D-AE19-62706E023703}">
                      <ahyp:hlinkClr xmlns:ahyp="http://schemas.microsoft.com/office/drawing/2018/hyperlinkcolor" val="tx"/>
                    </a:ext>
                  </a:extLst>
                </a:hlinkClick>
              </a:rPr>
              <a:t>North Korea, Part II, click here (6:50)</a:t>
            </a:r>
            <a:endParaRPr lang="en-US" sz="1100" u="sng" dirty="0">
              <a:solidFill>
                <a:schemeClr val="tx2"/>
              </a:solidFill>
              <a:latin typeface="+mn-lt"/>
              <a:cs typeface="Arial MT"/>
            </a:endParaRPr>
          </a:p>
          <a:p>
            <a:pPr marL="175895" indent="-137795">
              <a:spcBef>
                <a:spcPts val="434"/>
              </a:spcBef>
              <a:buFont typeface="Verdana"/>
              <a:buChar char="•"/>
              <a:tabLst>
                <a:tab pos="175895" algn="l"/>
              </a:tabLst>
            </a:pPr>
            <a:r>
              <a:rPr lang="en-US" sz="1100" u="sng" dirty="0">
                <a:solidFill>
                  <a:schemeClr val="tx2"/>
                </a:solidFill>
                <a:latin typeface="+mn-lt"/>
                <a:cs typeface="Arial MT"/>
                <a:hlinkClick r:id="rId4">
                  <a:extLst>
                    <a:ext uri="{A12FA001-AC4F-418D-AE19-62706E023703}">
                      <ahyp:hlinkClr xmlns:ahyp="http://schemas.microsoft.com/office/drawing/2018/hyperlinkcolor" val="tx"/>
                    </a:ext>
                  </a:extLst>
                </a:hlinkClick>
              </a:rPr>
              <a:t>North Korea, click here (1:36)</a:t>
            </a:r>
            <a:endParaRPr lang="en-US" sz="1100" u="sng" dirty="0">
              <a:solidFill>
                <a:schemeClr val="tx2"/>
              </a:solidFill>
              <a:latin typeface="+mn-lt"/>
              <a:cs typeface="Arial MT"/>
            </a:endParaRPr>
          </a:p>
          <a:p>
            <a:pPr marL="175895" indent="-137795">
              <a:lnSpc>
                <a:spcPct val="100000"/>
              </a:lnSpc>
              <a:spcBef>
                <a:spcPts val="434"/>
              </a:spcBef>
              <a:buFont typeface="Verdana"/>
              <a:buChar char="•"/>
              <a:tabLst>
                <a:tab pos="175895" algn="l"/>
              </a:tabLst>
            </a:pPr>
            <a:endParaRPr lang="en-US" sz="1100" u="sng" dirty="0">
              <a:solidFill>
                <a:schemeClr val="tx2"/>
              </a:solidFill>
              <a:latin typeface="+mn-lt"/>
              <a:cs typeface="Arial MT"/>
            </a:endParaRPr>
          </a:p>
        </p:txBody>
      </p:sp>
    </p:spTree>
  </p:cSld>
  <p:clrMapOvr>
    <a:masterClrMapping/>
  </p:clrMapOvr>
  <p:transition>
    <p:cut/>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732395"/>
            <a:ext cx="3963670" cy="1539204"/>
          </a:xfrm>
          <a:prstGeom prst="rect">
            <a:avLst/>
          </a:prstGeom>
        </p:spPr>
        <p:txBody>
          <a:bodyPr vert="horz" wrap="square" lIns="0" tIns="6985" rIns="0" bIns="0" rtlCol="0">
            <a:spAutoFit/>
          </a:bodyPr>
          <a:lstStyle/>
          <a:p>
            <a:pPr marL="38100" marR="127635">
              <a:lnSpc>
                <a:spcPct val="102600"/>
              </a:lnSpc>
              <a:spcBef>
                <a:spcPts val="55"/>
              </a:spcBef>
            </a:pPr>
            <a:r>
              <a:rPr sz="1100" dirty="0">
                <a:solidFill>
                  <a:srgbClr val="00B0F0"/>
                </a:solidFill>
                <a:latin typeface="+mn-lt"/>
                <a:cs typeface="Arial MT"/>
              </a:rPr>
              <a:t>What role do personality cults play in keeping civilian dictators in power?</a:t>
            </a:r>
          </a:p>
          <a:p>
            <a:pPr>
              <a:lnSpc>
                <a:spcPct val="100000"/>
              </a:lnSpc>
              <a:spcBef>
                <a:spcPts val="450"/>
              </a:spcBef>
            </a:pPr>
            <a:endParaRPr sz="1100" dirty="0">
              <a:latin typeface="+mn-lt"/>
              <a:cs typeface="Arial MT"/>
            </a:endParaRPr>
          </a:p>
          <a:p>
            <a:pPr marL="313690" marR="30480" indent="-137795">
              <a:lnSpc>
                <a:spcPct val="102600"/>
              </a:lnSpc>
              <a:buFont typeface="Verdana"/>
              <a:buChar char="•"/>
              <a:tabLst>
                <a:tab pos="314960" algn="l"/>
              </a:tabLst>
            </a:pPr>
            <a:r>
              <a:rPr sz="1100" dirty="0">
                <a:latin typeface="+mn-lt"/>
                <a:cs typeface="Arial MT"/>
              </a:rPr>
              <a:t>Creations of narcissistic and power-hungry leaders who wish to 	be flattered and deified.</a:t>
            </a:r>
          </a:p>
          <a:p>
            <a:pPr>
              <a:lnSpc>
                <a:spcPct val="100000"/>
              </a:lnSpc>
              <a:spcBef>
                <a:spcPts val="690"/>
              </a:spcBef>
              <a:buFont typeface="Verdana"/>
              <a:buChar char="•"/>
            </a:pPr>
            <a:endParaRPr sz="1100" dirty="0">
              <a:latin typeface="+mn-lt"/>
              <a:cs typeface="Arial MT"/>
            </a:endParaRPr>
          </a:p>
          <a:p>
            <a:pPr marL="313690" marR="210185" indent="-137795">
              <a:lnSpc>
                <a:spcPct val="102699"/>
              </a:lnSpc>
              <a:buFont typeface="Verdana"/>
              <a:buChar char="•"/>
              <a:tabLst>
                <a:tab pos="314960" algn="l"/>
              </a:tabLst>
            </a:pPr>
            <a:r>
              <a:rPr sz="1100" dirty="0">
                <a:latin typeface="+mn-lt"/>
                <a:cs typeface="Arial MT"/>
              </a:rPr>
              <a:t>They create loyal citizenry – ‘true believers’ – by producing 	false beliefs in the population through state indoctrination.</a:t>
            </a:r>
          </a:p>
        </p:txBody>
      </p:sp>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1747"/>
            <a:ext cx="3915511"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But</a:t>
            </a:r>
            <a:r>
              <a:rPr dirty="0">
                <a:solidFill>
                  <a:srgbClr val="FF0000"/>
                </a:solidFill>
                <a:latin typeface="+mn-lt"/>
              </a:rPr>
              <a:t> </a:t>
            </a:r>
            <a:r>
              <a:rPr dirty="0">
                <a:latin typeface="+mn-lt"/>
              </a:rPr>
              <a:t>personality cults and the propaganda claims made by authoritarian rulers are often ridiculously unbelievable.</a:t>
            </a:r>
          </a:p>
        </p:txBody>
      </p:sp>
      <p:sp>
        <p:nvSpPr>
          <p:cNvPr id="3" name="object 3"/>
          <p:cNvSpPr txBox="1"/>
          <p:nvPr/>
        </p:nvSpPr>
        <p:spPr>
          <a:xfrm>
            <a:off x="347294" y="1292045"/>
            <a:ext cx="3711575"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It’s hard to believe that large numbers of people are actually persuaded by the outlandish claims made by some authoritarian rulers.</a:t>
            </a:r>
            <a:endParaRPr sz="1100">
              <a:latin typeface="+mn-lt"/>
              <a:cs typeface="Arial MT"/>
            </a:endParaRP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96440"/>
            <a:ext cx="2724785" cy="180819"/>
          </a:xfrm>
          <a:prstGeom prst="rect">
            <a:avLst/>
          </a:prstGeom>
        </p:spPr>
        <p:txBody>
          <a:bodyPr vert="horz" wrap="square" lIns="0" tIns="11430" rIns="0" bIns="0" rtlCol="0">
            <a:spAutoFit/>
          </a:bodyPr>
          <a:lstStyle/>
          <a:p>
            <a:pPr marL="12700">
              <a:lnSpc>
                <a:spcPct val="100000"/>
              </a:lnSpc>
              <a:spcBef>
                <a:spcPts val="90"/>
              </a:spcBef>
            </a:pPr>
            <a:r>
              <a:rPr dirty="0">
                <a:latin typeface="+mn-lt"/>
              </a:rPr>
              <a:t>There are many different types of dictatorship.</a:t>
            </a:r>
          </a:p>
        </p:txBody>
      </p:sp>
      <p:sp>
        <p:nvSpPr>
          <p:cNvPr id="3" name="object 3"/>
          <p:cNvSpPr txBox="1"/>
          <p:nvPr/>
        </p:nvSpPr>
        <p:spPr>
          <a:xfrm>
            <a:off x="347294" y="1528520"/>
            <a:ext cx="348742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One common typology classifies dictatorships based on the characteristics of their </a:t>
            </a:r>
            <a:r>
              <a:rPr sz="1100" dirty="0">
                <a:solidFill>
                  <a:srgbClr val="00B0F0"/>
                </a:solidFill>
                <a:latin typeface="+mn-lt"/>
                <a:cs typeface="Arial MT"/>
              </a:rPr>
              <a:t>inner sanctums </a:t>
            </a:r>
            <a:r>
              <a:rPr sz="1100" dirty="0">
                <a:latin typeface="+mn-lt"/>
                <a:cs typeface="Arial MT"/>
              </a:rPr>
              <a:t>or </a:t>
            </a:r>
            <a:r>
              <a:rPr sz="1100" dirty="0">
                <a:solidFill>
                  <a:srgbClr val="00B0F0"/>
                </a:solidFill>
                <a:latin typeface="+mn-lt"/>
                <a:cs typeface="Arial MT"/>
              </a:rPr>
              <a:t>support coalitions.</a:t>
            </a:r>
          </a:p>
        </p:txBody>
      </p:sp>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1747"/>
            <a:ext cx="3915511"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But</a:t>
            </a:r>
            <a:r>
              <a:rPr dirty="0">
                <a:solidFill>
                  <a:srgbClr val="FF0000"/>
                </a:solidFill>
                <a:latin typeface="+mn-lt"/>
              </a:rPr>
              <a:t> </a:t>
            </a:r>
            <a:r>
              <a:rPr dirty="0">
                <a:latin typeface="+mn-lt"/>
              </a:rPr>
              <a:t>personality cults and the propaganda claims made by authoritarian rulers are often ridiculously unbelievable.</a:t>
            </a:r>
          </a:p>
        </p:txBody>
      </p:sp>
      <p:sp>
        <p:nvSpPr>
          <p:cNvPr id="3" name="object 3"/>
          <p:cNvSpPr txBox="1"/>
          <p:nvPr/>
        </p:nvSpPr>
        <p:spPr>
          <a:xfrm>
            <a:off x="347294" y="1292045"/>
            <a:ext cx="3724275" cy="1240155"/>
          </a:xfrm>
          <a:prstGeom prst="rect">
            <a:avLst/>
          </a:prstGeom>
        </p:spPr>
        <p:txBody>
          <a:bodyPr vert="horz" wrap="square" lIns="0" tIns="6985" rIns="0" bIns="0" rtlCol="0">
            <a:spAutoFit/>
          </a:bodyPr>
          <a:lstStyle/>
          <a:p>
            <a:pPr marL="12700" marR="17145">
              <a:lnSpc>
                <a:spcPct val="102600"/>
              </a:lnSpc>
              <a:spcBef>
                <a:spcPts val="55"/>
              </a:spcBef>
            </a:pPr>
            <a:r>
              <a:rPr sz="1100" dirty="0">
                <a:latin typeface="+mn-lt"/>
                <a:cs typeface="Arial MT"/>
              </a:rPr>
              <a:t>It’s hard to believe that large numbers of people are actually persuaded by the outlandish claims made by some authoritarian rulers.</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99"/>
              </a:lnSpc>
            </a:pPr>
            <a:r>
              <a:rPr sz="1100" dirty="0">
                <a:solidFill>
                  <a:srgbClr val="00B0F0"/>
                </a:solidFill>
                <a:latin typeface="+mn-lt"/>
                <a:cs typeface="Arial MT"/>
              </a:rPr>
              <a:t>If personality cults aren’t really about persuasion, what are they about?</a:t>
            </a:r>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45958"/>
            <a:ext cx="3896995" cy="1800236"/>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One story is that personality cults are </a:t>
            </a:r>
            <a:r>
              <a:rPr sz="1100" dirty="0">
                <a:solidFill>
                  <a:srgbClr val="00B0F0"/>
                </a:solidFill>
                <a:latin typeface="+mn-lt"/>
                <a:cs typeface="Arial MT"/>
              </a:rPr>
              <a:t>strategies of domination.</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248285">
              <a:lnSpc>
                <a:spcPct val="102600"/>
              </a:lnSpc>
            </a:pPr>
            <a:r>
              <a:rPr sz="1100" dirty="0">
                <a:latin typeface="+mn-lt"/>
                <a:cs typeface="Arial MT"/>
              </a:rPr>
              <a:t>The use of cult imagery and discourse is designed to habituate citizens into behaving </a:t>
            </a:r>
            <a:r>
              <a:rPr sz="1100" dirty="0">
                <a:solidFill>
                  <a:srgbClr val="00B0F0"/>
                </a:solidFill>
                <a:latin typeface="+mn-lt"/>
                <a:cs typeface="Arial MT"/>
              </a:rPr>
              <a:t>as if </a:t>
            </a:r>
            <a:r>
              <a:rPr sz="1100" dirty="0">
                <a:latin typeface="+mn-lt"/>
                <a:cs typeface="Arial MT"/>
              </a:rPr>
              <a:t>they believe the official rhetoric by enforcing rules on acceptable speech and behavior.</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99"/>
              </a:lnSpc>
            </a:pPr>
            <a:r>
              <a:rPr sz="1100" dirty="0">
                <a:latin typeface="+mn-lt"/>
                <a:cs typeface="Arial MT"/>
              </a:rPr>
              <a:t>They intimidate the masses by showing what the regime is capable of making the people say and do.</a:t>
            </a:r>
          </a:p>
        </p:txBody>
      </p:sp>
    </p:spTree>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27619"/>
            <a:ext cx="3875404"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Another story is that they act as a </a:t>
            </a:r>
            <a:r>
              <a:rPr dirty="0">
                <a:solidFill>
                  <a:srgbClr val="00B0F0"/>
                </a:solidFill>
                <a:latin typeface="+mn-lt"/>
              </a:rPr>
              <a:t>screening device </a:t>
            </a:r>
            <a:r>
              <a:rPr dirty="0">
                <a:latin typeface="+mn-lt"/>
              </a:rPr>
              <a:t>for loyalty and other desirable characteristics of supporters and subordinates.</a:t>
            </a:r>
          </a:p>
        </p:txBody>
      </p:sp>
      <p:sp>
        <p:nvSpPr>
          <p:cNvPr id="3" name="object 3"/>
          <p:cNvSpPr txBox="1"/>
          <p:nvPr/>
        </p:nvSpPr>
        <p:spPr>
          <a:xfrm>
            <a:off x="347294" y="1631770"/>
            <a:ext cx="3750945"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Rulers have to delegate tasks such as repression or policy implementation to subordinates or </a:t>
            </a:r>
            <a:r>
              <a:rPr sz="1100" dirty="0">
                <a:solidFill>
                  <a:srgbClr val="00B0F0"/>
                </a:solidFill>
                <a:latin typeface="+mn-lt"/>
                <a:cs typeface="Arial MT"/>
              </a:rPr>
              <a:t>agents</a:t>
            </a:r>
            <a:r>
              <a:rPr sz="1100" dirty="0">
                <a:solidFill>
                  <a:srgbClr val="FF0000"/>
                </a:solidFill>
                <a:latin typeface="+mn-lt"/>
                <a:cs typeface="Arial MT"/>
              </a:rPr>
              <a:t> </a:t>
            </a:r>
            <a:r>
              <a:rPr sz="1100" dirty="0">
                <a:latin typeface="+mn-lt"/>
                <a:cs typeface="Arial MT"/>
              </a:rPr>
              <a:t>to act on their behalf.</a:t>
            </a:r>
          </a:p>
        </p:txBody>
      </p:sp>
    </p:spTree>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1747"/>
            <a:ext cx="3915511" cy="554561"/>
          </a:xfrm>
          <a:prstGeom prst="rect">
            <a:avLst/>
          </a:prstGeom>
        </p:spPr>
        <p:txBody>
          <a:bodyPr vert="horz" wrap="square" lIns="0" tIns="215188" rIns="0" bIns="0" rtlCol="0">
            <a:spAutoFit/>
          </a:bodyPr>
          <a:lstStyle/>
          <a:p>
            <a:pPr marL="12700" marR="5080">
              <a:lnSpc>
                <a:spcPct val="102600"/>
              </a:lnSpc>
              <a:spcBef>
                <a:spcPts val="55"/>
              </a:spcBef>
            </a:pPr>
            <a:r>
              <a:rPr dirty="0">
                <a:solidFill>
                  <a:srgbClr val="00B0F0"/>
                </a:solidFill>
                <a:latin typeface="+mn-lt"/>
              </a:rPr>
              <a:t>Adverse selection problem: </a:t>
            </a:r>
            <a:r>
              <a:rPr dirty="0">
                <a:latin typeface="+mn-lt"/>
              </a:rPr>
              <a:t>How can you make sure that you delegate to the right </a:t>
            </a:r>
            <a:r>
              <a:rPr dirty="0">
                <a:solidFill>
                  <a:srgbClr val="00B0F0"/>
                </a:solidFill>
                <a:latin typeface="+mn-lt"/>
              </a:rPr>
              <a:t>type</a:t>
            </a:r>
            <a:r>
              <a:rPr dirty="0">
                <a:solidFill>
                  <a:srgbClr val="FF0000"/>
                </a:solidFill>
                <a:latin typeface="+mn-lt"/>
              </a:rPr>
              <a:t> </a:t>
            </a:r>
            <a:r>
              <a:rPr dirty="0">
                <a:latin typeface="+mn-lt"/>
              </a:rPr>
              <a:t>of agent?</a:t>
            </a:r>
          </a:p>
        </p:txBody>
      </p:sp>
      <p:sp>
        <p:nvSpPr>
          <p:cNvPr id="3" name="object 3"/>
          <p:cNvSpPr txBox="1"/>
          <p:nvPr/>
        </p:nvSpPr>
        <p:spPr>
          <a:xfrm>
            <a:off x="347294" y="1494102"/>
            <a:ext cx="3854450" cy="708025"/>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 </a:t>
            </a:r>
            <a:r>
              <a:rPr sz="1100" dirty="0">
                <a:solidFill>
                  <a:srgbClr val="00B0F0"/>
                </a:solidFill>
                <a:latin typeface="+mn-lt"/>
                <a:cs typeface="Arial MT"/>
              </a:rPr>
              <a:t>dictator’s dilemma </a:t>
            </a:r>
            <a:r>
              <a:rPr sz="1100" dirty="0">
                <a:latin typeface="+mn-lt"/>
                <a:cs typeface="Arial MT"/>
              </a:rPr>
              <a:t>is that he relies on repression to stay in power, but this repression creates incentives for everyone to falsify their preferences so that the dictator never knows his true level of societal support.</a:t>
            </a:r>
          </a:p>
        </p:txBody>
      </p:sp>
    </p:spTree>
  </p:cSld>
  <p:clrMapOvr>
    <a:masterClrMapping/>
  </p:clrMapOvr>
  <p:transition>
    <p:cut/>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295464"/>
            <a:ext cx="3547110"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Personality cults can help with adverse selection problems by allowing you to screen out less loyal agents.</a:t>
            </a:r>
          </a:p>
        </p:txBody>
      </p:sp>
      <p:sp>
        <p:nvSpPr>
          <p:cNvPr id="3" name="object 3"/>
          <p:cNvSpPr txBox="1"/>
          <p:nvPr/>
        </p:nvSpPr>
        <p:spPr>
          <a:xfrm>
            <a:off x="347294" y="999615"/>
            <a:ext cx="3912870" cy="1975156"/>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Elaborate personality cults can arise when people try to outdo each other when trying to signal their loyalty to the ruler.</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143510">
              <a:lnSpc>
                <a:spcPct val="102600"/>
              </a:lnSpc>
            </a:pPr>
            <a:r>
              <a:rPr sz="1100" dirty="0">
                <a:latin typeface="+mn-lt"/>
                <a:cs typeface="Arial MT"/>
              </a:rPr>
              <a:t>By repeating outlandish claims, supporters of the leader enhance the credibility of their loyalty signal by tainting their reputation with opposition groups, thereby reducing their exit options.</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26670">
              <a:lnSpc>
                <a:spcPct val="102600"/>
              </a:lnSpc>
            </a:pPr>
            <a:r>
              <a:rPr sz="1100" dirty="0">
                <a:latin typeface="+mn-lt"/>
                <a:cs typeface="Arial MT"/>
              </a:rPr>
              <a:t>The psychological costs of preference falsification may be lower for more loyal and unscrupulous individuals.</a:t>
            </a:r>
            <a:endParaRPr sz="1100">
              <a:latin typeface="+mn-lt"/>
              <a:cs typeface="Arial MT"/>
            </a:endParaRPr>
          </a:p>
        </p:txBody>
      </p:sp>
    </p:spTree>
  </p:cSld>
  <p:clrMapOvr>
    <a:masterClrMapping/>
  </p:clrMapOvr>
  <p:transition>
    <p:cut/>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8785"/>
            <a:ext cx="3687445"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Personality cults are a rational tool for helping dictators stay in power and achieve their goals.</a:t>
            </a:r>
          </a:p>
        </p:txBody>
      </p:sp>
      <p:sp>
        <p:nvSpPr>
          <p:cNvPr id="3" name="object 3"/>
          <p:cNvSpPr txBox="1"/>
          <p:nvPr/>
        </p:nvSpPr>
        <p:spPr>
          <a:xfrm>
            <a:off x="347294" y="1562936"/>
            <a:ext cx="3883660"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This story can help to explain why some leaders in democracies also make outlandish and demonstrably false claims and why some people publicly repeat or accept them.</a:t>
            </a:r>
            <a:endParaRPr sz="1100">
              <a:latin typeface="+mn-lt"/>
              <a:cs typeface="Arial MT"/>
            </a:endParaRPr>
          </a:p>
        </p:txBody>
      </p:sp>
    </p:spTree>
  </p:cSld>
  <p:clrMapOvr>
    <a:masterClrMapping/>
  </p:clrMapOvr>
  <p:transition>
    <p:cut/>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495540"/>
            <a:ext cx="3977004" cy="2141292"/>
          </a:xfrm>
          <a:prstGeom prst="rect">
            <a:avLst/>
          </a:prstGeom>
        </p:spPr>
        <p:txBody>
          <a:bodyPr vert="horz" wrap="square" lIns="0" tIns="11430" rIns="0" bIns="0" rtlCol="0">
            <a:spAutoFit/>
          </a:bodyPr>
          <a:lstStyle/>
          <a:p>
            <a:pPr marL="50800">
              <a:lnSpc>
                <a:spcPct val="100000"/>
              </a:lnSpc>
              <a:spcBef>
                <a:spcPts val="90"/>
              </a:spcBef>
            </a:pPr>
            <a:r>
              <a:rPr sz="1100" dirty="0">
                <a:solidFill>
                  <a:srgbClr val="00B0F0"/>
                </a:solidFill>
                <a:latin typeface="+mn-lt"/>
                <a:cs typeface="Arial MT"/>
              </a:rPr>
              <a:t>Personalist Dictatorships</a:t>
            </a:r>
          </a:p>
          <a:p>
            <a:pPr>
              <a:lnSpc>
                <a:spcPct val="100000"/>
              </a:lnSpc>
              <a:spcBef>
                <a:spcPts val="450"/>
              </a:spcBef>
            </a:pPr>
            <a:endParaRPr sz="1100" dirty="0">
              <a:latin typeface="+mn-lt"/>
              <a:cs typeface="Arial MT"/>
            </a:endParaRPr>
          </a:p>
          <a:p>
            <a:pPr marL="326390" marR="228600" indent="-137795">
              <a:lnSpc>
                <a:spcPct val="102600"/>
              </a:lnSpc>
              <a:buFont typeface="Verdana"/>
              <a:buChar char="•"/>
              <a:tabLst>
                <a:tab pos="327660" algn="l"/>
              </a:tabLst>
            </a:pPr>
            <a:r>
              <a:rPr sz="1100" dirty="0">
                <a:latin typeface="+mn-lt"/>
                <a:cs typeface="Arial MT"/>
              </a:rPr>
              <a:t>The leader’s faction frequently keeps tight control over the 	spoils of office.</a:t>
            </a:r>
          </a:p>
          <a:p>
            <a:pPr>
              <a:lnSpc>
                <a:spcPct val="100000"/>
              </a:lnSpc>
              <a:spcBef>
                <a:spcPts val="725"/>
              </a:spcBef>
              <a:buFont typeface="Verdana"/>
              <a:buChar char="•"/>
            </a:pPr>
            <a:endParaRPr sz="1100" dirty="0">
              <a:latin typeface="+mn-lt"/>
              <a:cs typeface="Arial MT"/>
            </a:endParaRPr>
          </a:p>
          <a:p>
            <a:pPr marL="327025" indent="-137795">
              <a:lnSpc>
                <a:spcPct val="100000"/>
              </a:lnSpc>
              <a:buFont typeface="Verdana"/>
              <a:buChar char="•"/>
              <a:tabLst>
                <a:tab pos="327025" algn="l"/>
              </a:tabLst>
            </a:pPr>
            <a:r>
              <a:rPr sz="1100" dirty="0">
                <a:latin typeface="+mn-lt"/>
                <a:cs typeface="Arial MT"/>
              </a:rPr>
              <a:t>More likely to end in violence than other types of dictatorship.</a:t>
            </a:r>
          </a:p>
          <a:p>
            <a:pPr>
              <a:lnSpc>
                <a:spcPct val="100000"/>
              </a:lnSpc>
              <a:spcBef>
                <a:spcPts val="685"/>
              </a:spcBef>
              <a:buFont typeface="Verdana"/>
              <a:buChar char="•"/>
            </a:pPr>
            <a:endParaRPr sz="1100" dirty="0">
              <a:latin typeface="+mn-lt"/>
              <a:cs typeface="Arial MT"/>
            </a:endParaRPr>
          </a:p>
          <a:p>
            <a:pPr marL="326390" marR="77470" indent="-137795">
              <a:lnSpc>
                <a:spcPct val="102600"/>
              </a:lnSpc>
              <a:buFont typeface="Verdana"/>
              <a:buChar char="•"/>
              <a:tabLst>
                <a:tab pos="327660" algn="l"/>
              </a:tabLst>
            </a:pPr>
            <a:r>
              <a:rPr sz="1100" dirty="0">
                <a:latin typeface="+mn-lt"/>
                <a:cs typeface="Arial MT"/>
              </a:rPr>
              <a:t>Become unstable only when there’s an economic catastrophe, 	when the security apparatus and military defect, or when the 	leader dies and the system of patronage based around him 	collapses.</a:t>
            </a:r>
          </a:p>
        </p:txBody>
      </p:sp>
    </p:spTree>
  </p:cSld>
  <p:clrMapOvr>
    <a:masterClrMapping/>
  </p:clrMapOvr>
  <p:transition>
    <p:cut/>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64082" y="1114819"/>
            <a:ext cx="3079750" cy="559705"/>
          </a:xfrm>
          <a:prstGeom prst="rect">
            <a:avLst/>
          </a:prstGeom>
        </p:spPr>
        <p:txBody>
          <a:bodyPr vert="horz" wrap="square" lIns="0" tIns="12065" rIns="0" bIns="0" rtlCol="0">
            <a:spAutoFit/>
          </a:bodyPr>
          <a:lstStyle/>
          <a:p>
            <a:pPr marL="751840" marR="5080" indent="-739775">
              <a:lnSpc>
                <a:spcPct val="107400"/>
              </a:lnSpc>
              <a:spcBef>
                <a:spcPts val="95"/>
              </a:spcBef>
            </a:pPr>
            <a:r>
              <a:rPr sz="1700" dirty="0">
                <a:latin typeface="+mn-lt"/>
                <a:cs typeface="Tahoma"/>
              </a:rPr>
              <a:t>The Two Fundamental Problems of Authoritarian Rule</a:t>
            </a:r>
          </a:p>
        </p:txBody>
      </p:sp>
    </p:spTree>
  </p:cSld>
  <p:clrMapOvr>
    <a:masterClrMapping/>
  </p:clrMapOvr>
  <p:transition>
    <p:cut/>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938884"/>
            <a:ext cx="3394075" cy="1011815"/>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There are </a:t>
            </a:r>
            <a:r>
              <a:rPr sz="1100" dirty="0">
                <a:solidFill>
                  <a:srgbClr val="00B0F0"/>
                </a:solidFill>
                <a:latin typeface="+mn-lt"/>
                <a:cs typeface="Arial MT"/>
              </a:rPr>
              <a:t>two fundamental problems of authoritarian rule:</a:t>
            </a:r>
          </a:p>
          <a:p>
            <a:pPr>
              <a:lnSpc>
                <a:spcPct val="100000"/>
              </a:lnSpc>
              <a:spcBef>
                <a:spcPts val="484"/>
              </a:spcBef>
            </a:pPr>
            <a:endParaRPr sz="1100" dirty="0">
              <a:latin typeface="+mn-lt"/>
              <a:cs typeface="Arial MT"/>
            </a:endParaRPr>
          </a:p>
          <a:p>
            <a:pPr marL="287655" indent="-175260">
              <a:lnSpc>
                <a:spcPct val="100000"/>
              </a:lnSpc>
              <a:buAutoNum type="arabicPeriod"/>
              <a:tabLst>
                <a:tab pos="287655" algn="l"/>
              </a:tabLst>
            </a:pPr>
            <a:r>
              <a:rPr sz="1100" dirty="0">
                <a:latin typeface="+mn-lt"/>
                <a:cs typeface="Arial MT"/>
              </a:rPr>
              <a:t>The problem of authoritarian power-sharing</a:t>
            </a:r>
          </a:p>
          <a:p>
            <a:pPr>
              <a:lnSpc>
                <a:spcPct val="100000"/>
              </a:lnSpc>
              <a:spcBef>
                <a:spcPts val="720"/>
              </a:spcBef>
              <a:buFont typeface="Arial MT"/>
              <a:buAutoNum type="arabicPeriod"/>
            </a:pPr>
            <a:endParaRPr sz="1100" dirty="0">
              <a:latin typeface="+mn-lt"/>
              <a:cs typeface="Arial MT"/>
            </a:endParaRPr>
          </a:p>
          <a:p>
            <a:pPr marL="287655" indent="-175260">
              <a:lnSpc>
                <a:spcPct val="100000"/>
              </a:lnSpc>
              <a:spcBef>
                <a:spcPts val="5"/>
              </a:spcBef>
              <a:buAutoNum type="arabicPeriod"/>
              <a:tabLst>
                <a:tab pos="287655" algn="l"/>
              </a:tabLst>
            </a:pPr>
            <a:r>
              <a:rPr sz="1100" dirty="0">
                <a:latin typeface="+mn-lt"/>
                <a:cs typeface="Arial MT"/>
              </a:rPr>
              <a:t>The problem of authoritarian control</a:t>
            </a:r>
          </a:p>
        </p:txBody>
      </p:sp>
    </p:spTree>
  </p:cSld>
  <p:clrMapOvr>
    <a:masterClrMapping/>
  </p:clrMapOvr>
  <p:transition>
    <p:cut/>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20049"/>
            <a:ext cx="3791585"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 </a:t>
            </a:r>
            <a:r>
              <a:rPr sz="1100" dirty="0">
                <a:solidFill>
                  <a:srgbClr val="00B0F0"/>
                </a:solidFill>
                <a:latin typeface="+mn-lt"/>
                <a:cs typeface="Arial MT"/>
              </a:rPr>
              <a:t>problem of authoritarian power-sharing </a:t>
            </a:r>
            <a:r>
              <a:rPr sz="1100" dirty="0">
                <a:latin typeface="+mn-lt"/>
                <a:cs typeface="Arial MT"/>
              </a:rPr>
              <a:t>focuses on intra-elite conflict.</a:t>
            </a: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7357" y="743151"/>
            <a:ext cx="3813175" cy="1566134"/>
          </a:xfrm>
          <a:prstGeom prst="rect">
            <a:avLst/>
          </a:prstGeom>
        </p:spPr>
        <p:txBody>
          <a:bodyPr vert="horz" wrap="square" lIns="0" tIns="6985" rIns="0" bIns="0" rtlCol="0">
            <a:spAutoFit/>
          </a:bodyPr>
          <a:lstStyle/>
          <a:p>
            <a:pPr marL="187325" marR="5080" indent="-175260">
              <a:lnSpc>
                <a:spcPct val="102600"/>
              </a:lnSpc>
              <a:spcBef>
                <a:spcPts val="55"/>
              </a:spcBef>
              <a:buAutoNum type="arabicPeriod"/>
              <a:tabLst>
                <a:tab pos="189230" algn="l"/>
              </a:tabLst>
            </a:pPr>
            <a:r>
              <a:rPr sz="1100" dirty="0">
                <a:latin typeface="+mn-lt"/>
                <a:cs typeface="Arial MT"/>
              </a:rPr>
              <a:t>A </a:t>
            </a:r>
            <a:r>
              <a:rPr sz="1100" dirty="0">
                <a:solidFill>
                  <a:srgbClr val="00B0F0"/>
                </a:solidFill>
                <a:latin typeface="+mn-lt"/>
                <a:cs typeface="Arial MT"/>
              </a:rPr>
              <a:t>monarchic dictatorship </a:t>
            </a:r>
            <a:r>
              <a:rPr sz="1100" dirty="0">
                <a:latin typeface="+mn-lt"/>
                <a:cs typeface="Arial MT"/>
              </a:rPr>
              <a:t>is an autocracy in which the 	executive comes to and maintains power on the basis of family 	and kin networks.</a:t>
            </a:r>
          </a:p>
          <a:p>
            <a:pPr>
              <a:lnSpc>
                <a:spcPct val="100000"/>
              </a:lnSpc>
              <a:spcBef>
                <a:spcPts val="690"/>
              </a:spcBef>
              <a:buFont typeface="Arial MT"/>
              <a:buAutoNum type="arabicPeriod"/>
            </a:pPr>
            <a:endParaRPr sz="1100" dirty="0">
              <a:latin typeface="+mn-lt"/>
              <a:cs typeface="Arial MT"/>
            </a:endParaRPr>
          </a:p>
          <a:p>
            <a:pPr marL="187325" marR="63500" indent="-175260">
              <a:lnSpc>
                <a:spcPct val="102600"/>
              </a:lnSpc>
              <a:buAutoNum type="arabicPeriod"/>
              <a:tabLst>
                <a:tab pos="189230" algn="l"/>
              </a:tabLst>
            </a:pPr>
            <a:r>
              <a:rPr sz="1100" dirty="0">
                <a:latin typeface="+mn-lt"/>
                <a:cs typeface="Arial MT"/>
              </a:rPr>
              <a:t>A </a:t>
            </a:r>
            <a:r>
              <a:rPr sz="1100" dirty="0">
                <a:solidFill>
                  <a:srgbClr val="00B0F0"/>
                </a:solidFill>
                <a:latin typeface="+mn-lt"/>
                <a:cs typeface="Arial MT"/>
              </a:rPr>
              <a:t>military dictatorship </a:t>
            </a:r>
            <a:r>
              <a:rPr sz="1100" dirty="0">
                <a:latin typeface="+mn-lt"/>
                <a:cs typeface="Arial MT"/>
              </a:rPr>
              <a:t>is an autocracy in which the executive 	relies on the armed forces to come to and stay in power.</a:t>
            </a:r>
          </a:p>
          <a:p>
            <a:pPr>
              <a:lnSpc>
                <a:spcPct val="100000"/>
              </a:lnSpc>
              <a:spcBef>
                <a:spcPts val="720"/>
              </a:spcBef>
              <a:buFont typeface="Arial MT"/>
              <a:buAutoNum type="arabicPeriod"/>
            </a:pPr>
            <a:endParaRPr sz="1100" dirty="0">
              <a:latin typeface="+mn-lt"/>
              <a:cs typeface="Arial MT"/>
            </a:endParaRPr>
          </a:p>
          <a:p>
            <a:pPr marL="187960" indent="-175260">
              <a:lnSpc>
                <a:spcPct val="100000"/>
              </a:lnSpc>
              <a:buAutoNum type="arabicPeriod"/>
              <a:tabLst>
                <a:tab pos="187960" algn="l"/>
              </a:tabLst>
            </a:pPr>
            <a:r>
              <a:rPr sz="1100" dirty="0">
                <a:latin typeface="+mn-lt"/>
                <a:cs typeface="Arial MT"/>
              </a:rPr>
              <a:t>All other autocracies are </a:t>
            </a:r>
            <a:r>
              <a:rPr sz="1100" dirty="0">
                <a:solidFill>
                  <a:srgbClr val="00B0F0"/>
                </a:solidFill>
                <a:latin typeface="+mn-lt"/>
                <a:cs typeface="Arial MT"/>
              </a:rPr>
              <a:t>civilian dictatorships.</a:t>
            </a:r>
          </a:p>
        </p:txBody>
      </p:sp>
    </p:spTree>
  </p:cSld>
  <p:clrMapOvr>
    <a:masterClrMapping/>
  </p:clrMapOvr>
  <p:transition>
    <p:cut/>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40446"/>
            <a:ext cx="3653790"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When a dictator first comes to power, there is a</a:t>
            </a:r>
            <a:r>
              <a:rPr sz="1100" dirty="0">
                <a:solidFill>
                  <a:srgbClr val="00B0F0"/>
                </a:solidFill>
                <a:latin typeface="+mn-lt"/>
                <a:cs typeface="Arial MT"/>
              </a:rPr>
              <a:t> power-sharing agreement </a:t>
            </a:r>
            <a:r>
              <a:rPr sz="1100" dirty="0">
                <a:latin typeface="+mn-lt"/>
                <a:cs typeface="Arial MT"/>
              </a:rPr>
              <a:t>on how to share rents among the members of his support coalition.</a:t>
            </a:r>
          </a:p>
        </p:txBody>
      </p:sp>
    </p:spTree>
  </p:cSld>
  <p:clrMapOvr>
    <a:masterClrMapping/>
  </p:clrMapOvr>
  <p:transition>
    <p:cut/>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08290"/>
            <a:ext cx="3623310" cy="349391"/>
          </a:xfrm>
          <a:prstGeom prst="rect">
            <a:avLst/>
          </a:prstGeom>
        </p:spPr>
        <p:txBody>
          <a:bodyPr vert="horz" wrap="square" lIns="0" tIns="6985" rIns="0" bIns="0" rtlCol="0">
            <a:spAutoFit/>
          </a:bodyPr>
          <a:lstStyle/>
          <a:p>
            <a:pPr marL="12700" marR="5080">
              <a:lnSpc>
                <a:spcPct val="102699"/>
              </a:lnSpc>
              <a:spcBef>
                <a:spcPts val="55"/>
              </a:spcBef>
            </a:pPr>
            <a:r>
              <a:rPr dirty="0">
                <a:latin typeface="+mn-lt"/>
              </a:rPr>
              <a:t>Regime type – democracy and dictatorship – is a </a:t>
            </a:r>
            <a:r>
              <a:rPr dirty="0">
                <a:solidFill>
                  <a:srgbClr val="00B0F0"/>
                </a:solidFill>
                <a:latin typeface="+mn-lt"/>
              </a:rPr>
              <a:t>foundational political institution.</a:t>
            </a:r>
          </a:p>
        </p:txBody>
      </p:sp>
      <p:sp>
        <p:nvSpPr>
          <p:cNvPr id="3" name="object 3"/>
          <p:cNvSpPr txBox="1">
            <a:spLocks noGrp="1"/>
          </p:cNvSpPr>
          <p:nvPr>
            <p:ph type="body" idx="1"/>
          </p:nvPr>
        </p:nvSpPr>
        <p:spPr>
          <a:prstGeom prst="rect">
            <a:avLst/>
          </a:prstGeom>
        </p:spPr>
        <p:txBody>
          <a:bodyPr vert="horz" wrap="square" lIns="0" tIns="6985" rIns="0" bIns="0" rtlCol="0">
            <a:spAutoFit/>
          </a:bodyPr>
          <a:lstStyle/>
          <a:p>
            <a:pPr marL="12700" marR="5080">
              <a:lnSpc>
                <a:spcPct val="102600"/>
              </a:lnSpc>
              <a:spcBef>
                <a:spcPts val="55"/>
              </a:spcBef>
            </a:pPr>
            <a:r>
              <a:rPr dirty="0">
                <a:latin typeface="+mn-lt"/>
              </a:rPr>
              <a:t>In contrast to contracts between private actors that can be enforced by a third party (the state), there’s no higher independent authority with the power to force a democratic or dictatorial state to comply with the rules of the game.</a:t>
            </a:r>
          </a:p>
          <a:p>
            <a:pPr>
              <a:lnSpc>
                <a:spcPct val="100000"/>
              </a:lnSpc>
            </a:pPr>
            <a:endParaRPr dirty="0">
              <a:latin typeface="+mn-lt"/>
            </a:endParaRPr>
          </a:p>
          <a:p>
            <a:pPr>
              <a:lnSpc>
                <a:spcPct val="100000"/>
              </a:lnSpc>
              <a:spcBef>
                <a:spcPts val="305"/>
              </a:spcBef>
            </a:pPr>
            <a:endParaRPr dirty="0">
              <a:solidFill>
                <a:srgbClr val="00B0F0"/>
              </a:solidFill>
              <a:latin typeface="+mn-lt"/>
            </a:endParaRPr>
          </a:p>
          <a:p>
            <a:pPr marL="12700" marR="67945">
              <a:lnSpc>
                <a:spcPct val="102699"/>
              </a:lnSpc>
            </a:pPr>
            <a:r>
              <a:rPr dirty="0">
                <a:solidFill>
                  <a:srgbClr val="00B0F0"/>
                </a:solidFill>
                <a:latin typeface="+mn-lt"/>
              </a:rPr>
              <a:t>Dictatorial (and democratic) rulers abide by the rules of the game only if it’s in their interests to do so.</a:t>
            </a:r>
          </a:p>
        </p:txBody>
      </p:sp>
    </p:spTree>
  </p:cSld>
  <p:clrMapOvr>
    <a:masterClrMapping/>
  </p:clrMapOvr>
  <p:transition>
    <p:cut/>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364298"/>
            <a:ext cx="3134995"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Power-sharing agreements in these situations must be </a:t>
            </a:r>
            <a:r>
              <a:rPr dirty="0">
                <a:solidFill>
                  <a:srgbClr val="00B0F0"/>
                </a:solidFill>
                <a:latin typeface="+mn-lt"/>
              </a:rPr>
              <a:t>self-enforcing.</a:t>
            </a:r>
          </a:p>
        </p:txBody>
      </p:sp>
      <p:sp>
        <p:nvSpPr>
          <p:cNvPr id="3" name="object 3"/>
          <p:cNvSpPr txBox="1"/>
          <p:nvPr/>
        </p:nvSpPr>
        <p:spPr>
          <a:xfrm>
            <a:off x="347294" y="1068449"/>
            <a:ext cx="3823970" cy="1800814"/>
          </a:xfrm>
          <a:prstGeom prst="rect">
            <a:avLst/>
          </a:prstGeom>
        </p:spPr>
        <p:txBody>
          <a:bodyPr vert="horz" wrap="square" lIns="0" tIns="6985" rIns="0" bIns="0" rtlCol="0">
            <a:spAutoFit/>
          </a:bodyPr>
          <a:lstStyle/>
          <a:p>
            <a:pPr marL="12700" marR="347345">
              <a:lnSpc>
                <a:spcPct val="102600"/>
              </a:lnSpc>
              <a:spcBef>
                <a:spcPts val="55"/>
              </a:spcBef>
            </a:pPr>
            <a:r>
              <a:rPr sz="1100" dirty="0">
                <a:latin typeface="+mn-lt"/>
                <a:cs typeface="Arial MT"/>
              </a:rPr>
              <a:t>Without third-party enforcers, the threat of violence plays a prominent role in the resolution of political conflict.</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5080">
              <a:lnSpc>
                <a:spcPct val="102699"/>
              </a:lnSpc>
            </a:pPr>
            <a:r>
              <a:rPr sz="1100" dirty="0">
                <a:latin typeface="+mn-lt"/>
                <a:cs typeface="Arial MT"/>
              </a:rPr>
              <a:t>Power-sharing agreements reflect the underlying balance of power between different sets of political actors.</a:t>
            </a:r>
            <a:endParaRPr sz="1100">
              <a:latin typeface="+mn-lt"/>
              <a:cs typeface="Arial MT"/>
            </a:endParaRPr>
          </a:p>
          <a:p>
            <a:pPr>
              <a:lnSpc>
                <a:spcPct val="100000"/>
              </a:lnSpc>
            </a:pPr>
            <a:endParaRPr sz="1100">
              <a:latin typeface="+mn-lt"/>
              <a:cs typeface="Arial MT"/>
            </a:endParaRPr>
          </a:p>
          <a:p>
            <a:pPr>
              <a:lnSpc>
                <a:spcPct val="100000"/>
              </a:lnSpc>
              <a:spcBef>
                <a:spcPts val="300"/>
              </a:spcBef>
            </a:pPr>
            <a:endParaRPr sz="1100">
              <a:latin typeface="+mn-lt"/>
              <a:cs typeface="Arial MT"/>
            </a:endParaRPr>
          </a:p>
          <a:p>
            <a:pPr marL="12700" marR="384175">
              <a:lnSpc>
                <a:spcPct val="102699"/>
              </a:lnSpc>
              <a:spcBef>
                <a:spcPts val="5"/>
              </a:spcBef>
            </a:pPr>
            <a:r>
              <a:rPr sz="1100" dirty="0">
                <a:latin typeface="+mn-lt"/>
                <a:cs typeface="Arial MT"/>
              </a:rPr>
              <a:t>If the balance of power changes, so does the power-sharing agreement and with it the nature of the regime.</a:t>
            </a:r>
            <a:endParaRPr sz="1100">
              <a:latin typeface="+mn-lt"/>
              <a:cs typeface="Arial MT"/>
            </a:endParaRPr>
          </a:p>
        </p:txBody>
      </p:sp>
    </p:spTree>
  </p:cSld>
  <p:clrMapOvr>
    <a:masterClrMapping/>
  </p:clrMapOvr>
  <p:transition>
    <p:cut/>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8785"/>
            <a:ext cx="3653790" cy="53594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When a dictator first comes to power, there is a </a:t>
            </a:r>
            <a:r>
              <a:rPr dirty="0">
                <a:solidFill>
                  <a:srgbClr val="00B0F0"/>
                </a:solidFill>
                <a:latin typeface="+mn-lt"/>
              </a:rPr>
              <a:t>power-sharing agreement </a:t>
            </a:r>
            <a:r>
              <a:rPr dirty="0">
                <a:latin typeface="+mn-lt"/>
              </a:rPr>
              <a:t>on how to share rents among the members of his support coalition.</a:t>
            </a:r>
          </a:p>
        </p:txBody>
      </p:sp>
      <p:sp>
        <p:nvSpPr>
          <p:cNvPr id="3" name="object 3"/>
          <p:cNvSpPr txBox="1"/>
          <p:nvPr/>
        </p:nvSpPr>
        <p:spPr>
          <a:xfrm>
            <a:off x="347294" y="1735009"/>
            <a:ext cx="3893820"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But</a:t>
            </a:r>
            <a:r>
              <a:rPr sz="1100" dirty="0">
                <a:solidFill>
                  <a:srgbClr val="FF0000"/>
                </a:solidFill>
                <a:latin typeface="+mn-lt"/>
                <a:cs typeface="Arial MT"/>
              </a:rPr>
              <a:t> </a:t>
            </a:r>
            <a:r>
              <a:rPr sz="1100" dirty="0">
                <a:latin typeface="+mn-lt"/>
                <a:cs typeface="Arial MT"/>
              </a:rPr>
              <a:t>the dictator always has an incentive to alter the power-sharing agreement to his benefit.</a:t>
            </a:r>
          </a:p>
        </p:txBody>
      </p:sp>
    </p:spTree>
  </p:cSld>
  <p:clrMapOvr>
    <a:masterClrMapping/>
  </p:clrMapOvr>
  <p:transition>
    <p:cut/>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9073"/>
            <a:ext cx="3844925"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 only thing stopping the dictator from grabbing more power is the ability of the support coalition to replace him via a coup.</a:t>
            </a:r>
          </a:p>
        </p:txBody>
      </p:sp>
      <p:sp>
        <p:nvSpPr>
          <p:cNvPr id="3" name="object 3"/>
          <p:cNvSpPr txBox="1"/>
          <p:nvPr/>
        </p:nvSpPr>
        <p:spPr>
          <a:xfrm>
            <a:off x="347294" y="1223224"/>
            <a:ext cx="3849370" cy="14122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When the threat to remove the dictator is credible, we have a </a:t>
            </a:r>
            <a:r>
              <a:rPr sz="1100" dirty="0">
                <a:solidFill>
                  <a:srgbClr val="00B0F0"/>
                </a:solidFill>
                <a:latin typeface="+mn-lt"/>
                <a:cs typeface="Arial MT"/>
              </a:rPr>
              <a:t>contested dictatorship </a:t>
            </a:r>
            <a:r>
              <a:rPr sz="1100" dirty="0">
                <a:latin typeface="+mn-lt"/>
                <a:cs typeface="Arial MT"/>
              </a:rPr>
              <a:t>where power is shared between the dictator and his allies.</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65405" algn="just">
              <a:lnSpc>
                <a:spcPct val="102600"/>
              </a:lnSpc>
            </a:pPr>
            <a:r>
              <a:rPr sz="1100" dirty="0">
                <a:latin typeface="+mn-lt"/>
                <a:cs typeface="Arial MT"/>
              </a:rPr>
              <a:t>When the threat to remove the dictator isn’t credible, we have a </a:t>
            </a:r>
            <a:r>
              <a:rPr sz="1100" dirty="0">
                <a:solidFill>
                  <a:srgbClr val="00B0F0"/>
                </a:solidFill>
                <a:latin typeface="+mn-lt"/>
                <a:cs typeface="Arial MT"/>
              </a:rPr>
              <a:t>personalist dictatorship </a:t>
            </a:r>
            <a:r>
              <a:rPr sz="1100" dirty="0">
                <a:latin typeface="+mn-lt"/>
                <a:cs typeface="Arial MT"/>
              </a:rPr>
              <a:t>where power lies only in the hands of the dictator.</a:t>
            </a:r>
          </a:p>
        </p:txBody>
      </p:sp>
    </p:spTree>
  </p:cSld>
  <p:clrMapOvr>
    <a:masterClrMapping/>
  </p:clrMapOvr>
  <p:transition>
    <p:cut/>
  </p:transition>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1747"/>
            <a:ext cx="3915511" cy="414229"/>
          </a:xfrm>
          <a:prstGeom prst="rect">
            <a:avLst/>
          </a:prstGeom>
        </p:spPr>
        <p:txBody>
          <a:bodyPr vert="horz" wrap="square" lIns="0" tIns="71196" rIns="0" bIns="0" rtlCol="0">
            <a:spAutoFit/>
          </a:bodyPr>
          <a:lstStyle/>
          <a:p>
            <a:pPr marL="12700" marR="5080">
              <a:lnSpc>
                <a:spcPct val="102600"/>
              </a:lnSpc>
              <a:spcBef>
                <a:spcPts val="55"/>
              </a:spcBef>
            </a:pPr>
            <a:r>
              <a:rPr dirty="0">
                <a:latin typeface="+mn-lt"/>
              </a:rPr>
              <a:t>The support coalition has </a:t>
            </a:r>
            <a:r>
              <a:rPr dirty="0">
                <a:solidFill>
                  <a:srgbClr val="00B0F0"/>
                </a:solidFill>
                <a:latin typeface="+mn-lt"/>
              </a:rPr>
              <a:t>limited information </a:t>
            </a:r>
            <a:r>
              <a:rPr dirty="0">
                <a:latin typeface="+mn-lt"/>
              </a:rPr>
              <a:t>about whether the dictator is actually violating the power-sharing agreement.</a:t>
            </a:r>
          </a:p>
        </p:txBody>
      </p:sp>
      <p:sp>
        <p:nvSpPr>
          <p:cNvPr id="3" name="object 3"/>
          <p:cNvSpPr txBox="1"/>
          <p:nvPr/>
        </p:nvSpPr>
        <p:spPr>
          <a:xfrm>
            <a:off x="347294" y="1350110"/>
            <a:ext cx="3862070" cy="1068070"/>
          </a:xfrm>
          <a:prstGeom prst="rect">
            <a:avLst/>
          </a:prstGeom>
        </p:spPr>
        <p:txBody>
          <a:bodyPr vert="horz" wrap="square" lIns="0" tIns="11430" rIns="0" bIns="0" rtlCol="0">
            <a:spAutoFit/>
          </a:bodyPr>
          <a:lstStyle/>
          <a:p>
            <a:pPr marL="12700" algn="just">
              <a:lnSpc>
                <a:spcPct val="100000"/>
              </a:lnSpc>
              <a:spcBef>
                <a:spcPts val="90"/>
              </a:spcBef>
            </a:pPr>
            <a:r>
              <a:rPr sz="1100" dirty="0">
                <a:solidFill>
                  <a:srgbClr val="00B0F0"/>
                </a:solidFill>
                <a:latin typeface="+mn-lt"/>
                <a:cs typeface="Arial MT"/>
              </a:rPr>
              <a:t>Coups are costly.</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gn="just">
              <a:lnSpc>
                <a:spcPct val="102600"/>
              </a:lnSpc>
            </a:pPr>
            <a:r>
              <a:rPr sz="1100" dirty="0">
                <a:latin typeface="+mn-lt"/>
                <a:cs typeface="Arial MT"/>
              </a:rPr>
              <a:t>The uncertainty about the dictator’s actions and the reluctance of the support coalition to rebel creates incentives for the dictator to try to gain more power.</a:t>
            </a:r>
          </a:p>
        </p:txBody>
      </p:sp>
    </p:spTree>
  </p:cSld>
  <p:clrMapOvr>
    <a:masterClrMapping/>
  </p:clrMapOvr>
  <p:transition>
    <p:cut/>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40446"/>
            <a:ext cx="3719829" cy="535940"/>
          </a:xfrm>
          <a:prstGeom prst="rect">
            <a:avLst/>
          </a:prstGeom>
        </p:spPr>
        <p:txBody>
          <a:bodyPr vert="horz" wrap="square" lIns="0" tIns="6985" rIns="0" bIns="0" rtlCol="0">
            <a:spAutoFit/>
          </a:bodyPr>
          <a:lstStyle/>
          <a:p>
            <a:pPr marL="12700" marR="5080" algn="just">
              <a:lnSpc>
                <a:spcPct val="102600"/>
              </a:lnSpc>
              <a:spcBef>
                <a:spcPts val="55"/>
              </a:spcBef>
            </a:pPr>
            <a:r>
              <a:rPr sz="1100" dirty="0">
                <a:solidFill>
                  <a:srgbClr val="00B0F0"/>
                </a:solidFill>
                <a:latin typeface="+mn-lt"/>
                <a:cs typeface="Arial MT"/>
              </a:rPr>
              <a:t>In this account, personalist dictatorships arise when the support coalition repeatedly fails to act in response to a series of power grabs by the dictator.</a:t>
            </a:r>
          </a:p>
        </p:txBody>
      </p:sp>
    </p:spTree>
  </p:cSld>
  <p:clrMapOvr>
    <a:masterClrMapping/>
  </p:clrMapOvr>
  <p:transition>
    <p:cut/>
  </p:transition>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999704"/>
            <a:ext cx="3913504" cy="872418"/>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When the support coalition can’t fully monitor the dictator’s actions and can’t be confident the dictator is following the agreement rather than trying to surreptitiously consolidate power, they might either launch an </a:t>
            </a:r>
            <a:r>
              <a:rPr sz="1100" dirty="0">
                <a:solidFill>
                  <a:srgbClr val="00B0F0"/>
                </a:solidFill>
                <a:latin typeface="+mn-lt"/>
                <a:cs typeface="Arial MT"/>
              </a:rPr>
              <a:t>unnecessary coup </a:t>
            </a:r>
            <a:r>
              <a:rPr sz="1100" dirty="0">
                <a:latin typeface="+mn-lt"/>
                <a:cs typeface="Arial MT"/>
              </a:rPr>
              <a:t>or, through inaction, find that they have been </a:t>
            </a:r>
            <a:r>
              <a:rPr sz="1100" dirty="0">
                <a:solidFill>
                  <a:srgbClr val="00B0F0"/>
                </a:solidFill>
                <a:latin typeface="+mn-lt"/>
                <a:cs typeface="Arial MT"/>
              </a:rPr>
              <a:t>marginalized</a:t>
            </a:r>
            <a:r>
              <a:rPr sz="1100" dirty="0">
                <a:solidFill>
                  <a:srgbClr val="FF0000"/>
                </a:solidFill>
                <a:latin typeface="+mn-lt"/>
                <a:cs typeface="Arial MT"/>
              </a:rPr>
              <a:t> </a:t>
            </a:r>
            <a:r>
              <a:rPr sz="1100" dirty="0">
                <a:latin typeface="+mn-lt"/>
                <a:cs typeface="Arial MT"/>
              </a:rPr>
              <a:t>(or worse).</a:t>
            </a:r>
          </a:p>
        </p:txBody>
      </p:sp>
    </p:spTree>
  </p:cSld>
  <p:clrMapOvr>
    <a:masterClrMapping/>
  </p:clrMapOvr>
  <p:transition>
    <p:cut/>
  </p:transition>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732395"/>
            <a:ext cx="3927475" cy="1539204"/>
          </a:xfrm>
          <a:prstGeom prst="rect">
            <a:avLst/>
          </a:prstGeom>
        </p:spPr>
        <p:txBody>
          <a:bodyPr vert="horz" wrap="square" lIns="0" tIns="6985" rIns="0" bIns="0" rtlCol="0">
            <a:spAutoFit/>
          </a:bodyPr>
          <a:lstStyle/>
          <a:p>
            <a:pPr marL="38100" marR="74930">
              <a:lnSpc>
                <a:spcPct val="102600"/>
              </a:lnSpc>
              <a:spcBef>
                <a:spcPts val="55"/>
              </a:spcBef>
            </a:pPr>
            <a:r>
              <a:rPr sz="1100" dirty="0">
                <a:latin typeface="+mn-lt"/>
                <a:cs typeface="Arial MT"/>
              </a:rPr>
              <a:t>Political institutions can help solve the </a:t>
            </a:r>
            <a:r>
              <a:rPr sz="1100" dirty="0">
                <a:solidFill>
                  <a:srgbClr val="00B0F0"/>
                </a:solidFill>
                <a:latin typeface="+mn-lt"/>
                <a:cs typeface="Arial MT"/>
              </a:rPr>
              <a:t>asymmetric information </a:t>
            </a:r>
            <a:r>
              <a:rPr sz="1100" dirty="0">
                <a:latin typeface="+mn-lt"/>
                <a:cs typeface="Arial MT"/>
              </a:rPr>
              <a:t>or </a:t>
            </a:r>
            <a:r>
              <a:rPr sz="1100" dirty="0">
                <a:solidFill>
                  <a:srgbClr val="00B0F0"/>
                </a:solidFill>
                <a:latin typeface="+mn-lt"/>
                <a:cs typeface="Arial MT"/>
              </a:rPr>
              <a:t>monitoring problem </a:t>
            </a:r>
            <a:r>
              <a:rPr sz="1100" dirty="0">
                <a:latin typeface="+mn-lt"/>
                <a:cs typeface="Arial MT"/>
              </a:rPr>
              <a:t>at the heart of intra-regime conflict.</a:t>
            </a:r>
          </a:p>
          <a:p>
            <a:pPr>
              <a:lnSpc>
                <a:spcPct val="100000"/>
              </a:lnSpc>
              <a:spcBef>
                <a:spcPts val="450"/>
              </a:spcBef>
            </a:pPr>
            <a:endParaRPr sz="1100" dirty="0">
              <a:latin typeface="+mn-lt"/>
              <a:cs typeface="Arial MT"/>
            </a:endParaRPr>
          </a:p>
          <a:p>
            <a:pPr marL="313690" marR="158115" indent="-137795">
              <a:lnSpc>
                <a:spcPct val="102600"/>
              </a:lnSpc>
              <a:buFont typeface="Verdana"/>
              <a:buChar char="•"/>
              <a:tabLst>
                <a:tab pos="314960" algn="l"/>
              </a:tabLst>
            </a:pPr>
            <a:r>
              <a:rPr sz="1100" dirty="0">
                <a:latin typeface="+mn-lt"/>
                <a:cs typeface="Arial MT"/>
              </a:rPr>
              <a:t>Legislatures and parties can provide a forum for exchanging 	information and deliberating about policy.</a:t>
            </a:r>
          </a:p>
          <a:p>
            <a:pPr>
              <a:lnSpc>
                <a:spcPct val="100000"/>
              </a:lnSpc>
              <a:spcBef>
                <a:spcPts val="690"/>
              </a:spcBef>
              <a:buFont typeface="Verdana"/>
              <a:buChar char="•"/>
            </a:pPr>
            <a:endParaRPr sz="1100" dirty="0">
              <a:latin typeface="+mn-lt"/>
              <a:cs typeface="Arial MT"/>
            </a:endParaRPr>
          </a:p>
          <a:p>
            <a:pPr marL="313690" marR="17780" indent="-137795">
              <a:lnSpc>
                <a:spcPct val="102699"/>
              </a:lnSpc>
              <a:buFont typeface="Verdana"/>
              <a:buChar char="•"/>
              <a:tabLst>
                <a:tab pos="314960" algn="l"/>
              </a:tabLst>
            </a:pPr>
            <a:r>
              <a:rPr sz="1100" dirty="0">
                <a:latin typeface="+mn-lt"/>
                <a:cs typeface="Arial MT"/>
              </a:rPr>
              <a:t>Having formal rules and protocols makes it easier to see when 	they’ve been violated.</a:t>
            </a:r>
          </a:p>
        </p:txBody>
      </p:sp>
    </p:spTree>
  </p:cSld>
  <p:clrMapOvr>
    <a:masterClrMapping/>
  </p:clrMapOvr>
  <p:transition>
    <p:cut/>
  </p:transition>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69555"/>
            <a:ext cx="3912870" cy="53594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We’ve seen that dictatorships adopt institutions such as legislatures and political parties to reward their allies in the support coalition and to co-opt members of the opposition.</a:t>
            </a:r>
          </a:p>
        </p:txBody>
      </p:sp>
      <p:sp>
        <p:nvSpPr>
          <p:cNvPr id="3" name="object 3"/>
          <p:cNvSpPr txBox="1"/>
          <p:nvPr/>
        </p:nvSpPr>
        <p:spPr>
          <a:xfrm>
            <a:off x="347294" y="1745791"/>
            <a:ext cx="3657600"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But</a:t>
            </a:r>
            <a:r>
              <a:rPr sz="1100" dirty="0">
                <a:solidFill>
                  <a:srgbClr val="FF0000"/>
                </a:solidFill>
                <a:latin typeface="+mn-lt"/>
                <a:cs typeface="Arial MT"/>
              </a:rPr>
              <a:t> </a:t>
            </a:r>
            <a:r>
              <a:rPr sz="1100" dirty="0">
                <a:latin typeface="+mn-lt"/>
                <a:cs typeface="Arial MT"/>
              </a:rPr>
              <a:t>they also adopt them to help solve </a:t>
            </a:r>
            <a:r>
              <a:rPr sz="1100" dirty="0">
                <a:solidFill>
                  <a:srgbClr val="00B0F0"/>
                </a:solidFill>
                <a:latin typeface="+mn-lt"/>
                <a:cs typeface="Arial MT"/>
              </a:rPr>
              <a:t>informational problems </a:t>
            </a:r>
            <a:r>
              <a:rPr sz="1100" dirty="0">
                <a:latin typeface="+mn-lt"/>
                <a:cs typeface="Arial MT"/>
              </a:rPr>
              <a:t>within the authoritarian elite.</a:t>
            </a: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2251"/>
            <a:ext cx="143510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Classifying Dictatorships</a:t>
            </a:r>
          </a:p>
        </p:txBody>
      </p:sp>
      <p:sp>
        <p:nvSpPr>
          <p:cNvPr id="3" name="object 3"/>
          <p:cNvSpPr/>
          <p:nvPr/>
        </p:nvSpPr>
        <p:spPr>
          <a:xfrm>
            <a:off x="1930308" y="798555"/>
            <a:ext cx="0" cy="158750"/>
          </a:xfrm>
          <a:custGeom>
            <a:avLst/>
            <a:gdLst/>
            <a:ahLst/>
            <a:cxnLst/>
            <a:rect l="l" t="t" r="r" b="b"/>
            <a:pathLst>
              <a:path h="158750">
                <a:moveTo>
                  <a:pt x="0" y="0"/>
                </a:moveTo>
                <a:lnTo>
                  <a:pt x="0" y="158402"/>
                </a:lnTo>
              </a:path>
            </a:pathLst>
          </a:custGeom>
          <a:ln w="14399">
            <a:solidFill>
              <a:srgbClr val="000000"/>
            </a:solidFill>
          </a:ln>
        </p:spPr>
        <p:txBody>
          <a:bodyPr wrap="square" lIns="0" tIns="0" rIns="0" bIns="0" rtlCol="0"/>
          <a:lstStyle/>
          <a:p>
            <a:pPr algn="ctr"/>
            <a:endParaRPr>
              <a:latin typeface="+mn-lt"/>
            </a:endParaRPr>
          </a:p>
        </p:txBody>
      </p:sp>
      <p:sp>
        <p:nvSpPr>
          <p:cNvPr id="4" name="object 4"/>
          <p:cNvSpPr txBox="1"/>
          <p:nvPr/>
        </p:nvSpPr>
        <p:spPr>
          <a:xfrm>
            <a:off x="445373" y="619366"/>
            <a:ext cx="2970530" cy="633571"/>
          </a:xfrm>
          <a:prstGeom prst="rect">
            <a:avLst/>
          </a:prstGeom>
        </p:spPr>
        <p:txBody>
          <a:bodyPr vert="horz" wrap="square" lIns="0" tIns="16510" rIns="0" bIns="0" rtlCol="0">
            <a:spAutoFit/>
          </a:bodyPr>
          <a:lstStyle/>
          <a:p>
            <a:pPr marL="508000" indent="-113664" algn="ctr">
              <a:lnSpc>
                <a:spcPct val="100000"/>
              </a:lnSpc>
              <a:spcBef>
                <a:spcPts val="130"/>
              </a:spcBef>
              <a:buAutoNum type="arabicPeriod"/>
              <a:tabLst>
                <a:tab pos="508000" algn="l"/>
              </a:tabLst>
            </a:pPr>
            <a:r>
              <a:rPr sz="850" dirty="0">
                <a:latin typeface="+mn-lt"/>
                <a:cs typeface="Times New Roman"/>
              </a:rPr>
              <a:t>Who is the effective head of government?</a:t>
            </a:r>
          </a:p>
          <a:p>
            <a:pPr algn="ctr">
              <a:lnSpc>
                <a:spcPct val="100000"/>
              </a:lnSpc>
              <a:spcBef>
                <a:spcPts val="580"/>
              </a:spcBef>
              <a:buFont typeface="Times New Roman"/>
              <a:buAutoNum type="arabicPeriod"/>
            </a:pPr>
            <a:endParaRPr sz="850" dirty="0">
              <a:latin typeface="+mn-lt"/>
              <a:cs typeface="Times New Roman"/>
            </a:endParaRPr>
          </a:p>
          <a:p>
            <a:pPr marL="67945" marR="5080" indent="-55880" algn="ctr">
              <a:lnSpc>
                <a:spcPct val="109400"/>
              </a:lnSpc>
              <a:buAutoNum type="arabicPeriod"/>
              <a:tabLst>
                <a:tab pos="67945" algn="l"/>
                <a:tab pos="135890" algn="l"/>
              </a:tabLst>
            </a:pPr>
            <a:r>
              <a:rPr sz="850" dirty="0">
                <a:latin typeface="+mn-lt"/>
                <a:cs typeface="Times New Roman"/>
              </a:rPr>
              <a:t>	Does the effective head of government bear the title of “king” and have a hereditary successor or predecessor?</a:t>
            </a:r>
          </a:p>
        </p:txBody>
      </p:sp>
      <p:sp>
        <p:nvSpPr>
          <p:cNvPr id="5" name="object 5"/>
          <p:cNvSpPr/>
          <p:nvPr/>
        </p:nvSpPr>
        <p:spPr>
          <a:xfrm>
            <a:off x="979891" y="1289600"/>
            <a:ext cx="1901189" cy="316865"/>
          </a:xfrm>
          <a:custGeom>
            <a:avLst/>
            <a:gdLst/>
            <a:ahLst/>
            <a:cxnLst/>
            <a:rect l="l" t="t" r="r" b="b"/>
            <a:pathLst>
              <a:path w="1901189" h="316865">
                <a:moveTo>
                  <a:pt x="950417" y="0"/>
                </a:moveTo>
                <a:lnTo>
                  <a:pt x="950417" y="158402"/>
                </a:lnTo>
              </a:path>
              <a:path w="1901189" h="316865">
                <a:moveTo>
                  <a:pt x="0" y="158402"/>
                </a:moveTo>
                <a:lnTo>
                  <a:pt x="1900834" y="158402"/>
                </a:lnTo>
              </a:path>
              <a:path w="1901189" h="316865">
                <a:moveTo>
                  <a:pt x="0" y="158402"/>
                </a:moveTo>
                <a:lnTo>
                  <a:pt x="0" y="316805"/>
                </a:lnTo>
              </a:path>
              <a:path w="1901189" h="316865">
                <a:moveTo>
                  <a:pt x="1900834" y="158402"/>
                </a:moveTo>
                <a:lnTo>
                  <a:pt x="1900834" y="316805"/>
                </a:lnTo>
              </a:path>
            </a:pathLst>
          </a:custGeom>
          <a:ln w="14399">
            <a:solidFill>
              <a:srgbClr val="000000"/>
            </a:solidFill>
          </a:ln>
        </p:spPr>
        <p:txBody>
          <a:bodyPr wrap="square" lIns="0" tIns="0" rIns="0" bIns="0" rtlCol="0"/>
          <a:lstStyle/>
          <a:p>
            <a:pPr algn="ctr"/>
            <a:endParaRPr>
              <a:latin typeface="+mn-lt"/>
            </a:endParaRPr>
          </a:p>
        </p:txBody>
      </p:sp>
      <p:sp>
        <p:nvSpPr>
          <p:cNvPr id="6" name="object 6"/>
          <p:cNvSpPr txBox="1"/>
          <p:nvPr/>
        </p:nvSpPr>
        <p:spPr>
          <a:xfrm>
            <a:off x="886287" y="1588305"/>
            <a:ext cx="187325" cy="147476"/>
          </a:xfrm>
          <a:prstGeom prst="rect">
            <a:avLst/>
          </a:prstGeom>
        </p:spPr>
        <p:txBody>
          <a:bodyPr vert="horz" wrap="square" lIns="0" tIns="16510" rIns="0" bIns="0" rtlCol="0">
            <a:spAutoFit/>
          </a:bodyPr>
          <a:lstStyle/>
          <a:p>
            <a:pPr marL="12700" algn="ctr">
              <a:lnSpc>
                <a:spcPct val="100000"/>
              </a:lnSpc>
              <a:spcBef>
                <a:spcPts val="130"/>
              </a:spcBef>
            </a:pPr>
            <a:r>
              <a:rPr sz="850" dirty="0">
                <a:latin typeface="+mn-lt"/>
                <a:cs typeface="Times New Roman"/>
              </a:rPr>
              <a:t>Yes</a:t>
            </a:r>
            <a:endParaRPr sz="850">
              <a:latin typeface="+mn-lt"/>
              <a:cs typeface="Times New Roman"/>
            </a:endParaRPr>
          </a:p>
        </p:txBody>
      </p:sp>
      <p:sp>
        <p:nvSpPr>
          <p:cNvPr id="7" name="object 7"/>
          <p:cNvSpPr/>
          <p:nvPr/>
        </p:nvSpPr>
        <p:spPr>
          <a:xfrm>
            <a:off x="979891" y="1764809"/>
            <a:ext cx="0" cy="190500"/>
          </a:xfrm>
          <a:custGeom>
            <a:avLst/>
            <a:gdLst/>
            <a:ahLst/>
            <a:cxnLst/>
            <a:rect l="l" t="t" r="r" b="b"/>
            <a:pathLst>
              <a:path h="190500">
                <a:moveTo>
                  <a:pt x="0" y="0"/>
                </a:moveTo>
                <a:lnTo>
                  <a:pt x="0" y="190085"/>
                </a:lnTo>
              </a:path>
            </a:pathLst>
          </a:custGeom>
          <a:ln w="14399">
            <a:solidFill>
              <a:srgbClr val="000000"/>
            </a:solidFill>
          </a:ln>
        </p:spPr>
        <p:txBody>
          <a:bodyPr wrap="square" lIns="0" tIns="0" rIns="0" bIns="0" rtlCol="0"/>
          <a:lstStyle/>
          <a:p>
            <a:pPr algn="ctr"/>
            <a:endParaRPr>
              <a:latin typeface="+mn-lt"/>
            </a:endParaRPr>
          </a:p>
        </p:txBody>
      </p:sp>
      <p:sp>
        <p:nvSpPr>
          <p:cNvPr id="8" name="object 8"/>
          <p:cNvSpPr txBox="1"/>
          <p:nvPr/>
        </p:nvSpPr>
        <p:spPr>
          <a:xfrm>
            <a:off x="642559" y="1936793"/>
            <a:ext cx="675005" cy="147476"/>
          </a:xfrm>
          <a:prstGeom prst="rect">
            <a:avLst/>
          </a:prstGeom>
        </p:spPr>
        <p:txBody>
          <a:bodyPr vert="horz" wrap="square" lIns="0" tIns="16510" rIns="0" bIns="0" rtlCol="0">
            <a:spAutoFit/>
          </a:bodyPr>
          <a:lstStyle/>
          <a:p>
            <a:pPr marL="12700" algn="ctr">
              <a:lnSpc>
                <a:spcPct val="100000"/>
              </a:lnSpc>
              <a:spcBef>
                <a:spcPts val="130"/>
              </a:spcBef>
            </a:pPr>
            <a:r>
              <a:rPr sz="850" dirty="0">
                <a:latin typeface="+mn-lt"/>
                <a:cs typeface="Times New Roman"/>
              </a:rPr>
              <a:t>MONARCHY</a:t>
            </a:r>
            <a:endParaRPr sz="850">
              <a:latin typeface="+mn-lt"/>
              <a:cs typeface="Times New Roman"/>
            </a:endParaRPr>
          </a:p>
        </p:txBody>
      </p:sp>
      <p:sp>
        <p:nvSpPr>
          <p:cNvPr id="9" name="object 9"/>
          <p:cNvSpPr txBox="1"/>
          <p:nvPr/>
        </p:nvSpPr>
        <p:spPr>
          <a:xfrm>
            <a:off x="2793837" y="1588305"/>
            <a:ext cx="173990" cy="147476"/>
          </a:xfrm>
          <a:prstGeom prst="rect">
            <a:avLst/>
          </a:prstGeom>
        </p:spPr>
        <p:txBody>
          <a:bodyPr vert="horz" wrap="square" lIns="0" tIns="16510" rIns="0" bIns="0" rtlCol="0">
            <a:spAutoFit/>
          </a:bodyPr>
          <a:lstStyle/>
          <a:p>
            <a:pPr marL="12700" algn="ctr">
              <a:lnSpc>
                <a:spcPct val="100000"/>
              </a:lnSpc>
              <a:spcBef>
                <a:spcPts val="130"/>
              </a:spcBef>
            </a:pPr>
            <a:r>
              <a:rPr sz="850" dirty="0">
                <a:latin typeface="+mn-lt"/>
                <a:cs typeface="Times New Roman"/>
              </a:rPr>
              <a:t>No</a:t>
            </a:r>
            <a:endParaRPr sz="850">
              <a:latin typeface="+mn-lt"/>
              <a:cs typeface="Times New Roman"/>
            </a:endParaRPr>
          </a:p>
        </p:txBody>
      </p:sp>
      <p:sp>
        <p:nvSpPr>
          <p:cNvPr id="10" name="object 10"/>
          <p:cNvSpPr/>
          <p:nvPr/>
        </p:nvSpPr>
        <p:spPr>
          <a:xfrm>
            <a:off x="2880725" y="1764809"/>
            <a:ext cx="0" cy="158750"/>
          </a:xfrm>
          <a:custGeom>
            <a:avLst/>
            <a:gdLst/>
            <a:ahLst/>
            <a:cxnLst/>
            <a:rect l="l" t="t" r="r" b="b"/>
            <a:pathLst>
              <a:path h="158750">
                <a:moveTo>
                  <a:pt x="0" y="0"/>
                </a:moveTo>
                <a:lnTo>
                  <a:pt x="0" y="158402"/>
                </a:lnTo>
              </a:path>
            </a:pathLst>
          </a:custGeom>
          <a:ln w="14399">
            <a:solidFill>
              <a:srgbClr val="000000"/>
            </a:solidFill>
          </a:ln>
        </p:spPr>
        <p:txBody>
          <a:bodyPr wrap="square" lIns="0" tIns="0" rIns="0" bIns="0" rtlCol="0"/>
          <a:lstStyle/>
          <a:p>
            <a:pPr algn="ctr"/>
            <a:endParaRPr>
              <a:latin typeface="+mn-lt"/>
            </a:endParaRPr>
          </a:p>
        </p:txBody>
      </p:sp>
      <p:sp>
        <p:nvSpPr>
          <p:cNvPr id="11" name="object 11"/>
          <p:cNvSpPr txBox="1"/>
          <p:nvPr/>
        </p:nvSpPr>
        <p:spPr>
          <a:xfrm>
            <a:off x="1645726" y="1917585"/>
            <a:ext cx="2470150" cy="289888"/>
          </a:xfrm>
          <a:prstGeom prst="rect">
            <a:avLst/>
          </a:prstGeom>
        </p:spPr>
        <p:txBody>
          <a:bodyPr vert="horz" wrap="square" lIns="0" tIns="11430" rIns="0" bIns="0" rtlCol="0">
            <a:spAutoFit/>
          </a:bodyPr>
          <a:lstStyle/>
          <a:p>
            <a:pPr marL="281305" marR="5080" indent="-269240" algn="ctr">
              <a:lnSpc>
                <a:spcPct val="109400"/>
              </a:lnSpc>
              <a:spcBef>
                <a:spcPts val="90"/>
              </a:spcBef>
            </a:pPr>
            <a:r>
              <a:rPr sz="850" dirty="0">
                <a:latin typeface="+mn-lt"/>
                <a:cs typeface="Times New Roman"/>
              </a:rPr>
              <a:t>3. Is the effective head of government a current or past member of the armed forces?</a:t>
            </a:r>
            <a:endParaRPr sz="850">
              <a:latin typeface="+mn-lt"/>
              <a:cs typeface="Times New Roman"/>
            </a:endParaRPr>
          </a:p>
        </p:txBody>
      </p:sp>
      <p:sp>
        <p:nvSpPr>
          <p:cNvPr id="12" name="object 12"/>
          <p:cNvSpPr/>
          <p:nvPr/>
        </p:nvSpPr>
        <p:spPr>
          <a:xfrm>
            <a:off x="2247113" y="2255858"/>
            <a:ext cx="1267460" cy="316865"/>
          </a:xfrm>
          <a:custGeom>
            <a:avLst/>
            <a:gdLst/>
            <a:ahLst/>
            <a:cxnLst/>
            <a:rect l="l" t="t" r="r" b="b"/>
            <a:pathLst>
              <a:path w="1267460" h="316864">
                <a:moveTo>
                  <a:pt x="633611" y="0"/>
                </a:moveTo>
                <a:lnTo>
                  <a:pt x="633611" y="158403"/>
                </a:lnTo>
              </a:path>
              <a:path w="1267460" h="316864">
                <a:moveTo>
                  <a:pt x="0" y="158403"/>
                </a:moveTo>
                <a:lnTo>
                  <a:pt x="1267222" y="158403"/>
                </a:lnTo>
              </a:path>
              <a:path w="1267460" h="316864">
                <a:moveTo>
                  <a:pt x="0" y="158403"/>
                </a:moveTo>
                <a:lnTo>
                  <a:pt x="0" y="316805"/>
                </a:lnTo>
              </a:path>
              <a:path w="1267460" h="316864">
                <a:moveTo>
                  <a:pt x="1267222" y="158403"/>
                </a:moveTo>
                <a:lnTo>
                  <a:pt x="1267222" y="316805"/>
                </a:lnTo>
              </a:path>
            </a:pathLst>
          </a:custGeom>
          <a:ln w="14399">
            <a:solidFill>
              <a:srgbClr val="000000"/>
            </a:solidFill>
          </a:ln>
        </p:spPr>
        <p:txBody>
          <a:bodyPr wrap="square" lIns="0" tIns="0" rIns="0" bIns="0" rtlCol="0"/>
          <a:lstStyle/>
          <a:p>
            <a:pPr algn="ctr"/>
            <a:endParaRPr>
              <a:latin typeface="+mn-lt"/>
            </a:endParaRPr>
          </a:p>
        </p:txBody>
      </p:sp>
      <p:sp>
        <p:nvSpPr>
          <p:cNvPr id="13" name="object 13"/>
          <p:cNvSpPr txBox="1"/>
          <p:nvPr/>
        </p:nvSpPr>
        <p:spPr>
          <a:xfrm>
            <a:off x="2153493" y="2554552"/>
            <a:ext cx="187325" cy="147476"/>
          </a:xfrm>
          <a:prstGeom prst="rect">
            <a:avLst/>
          </a:prstGeom>
        </p:spPr>
        <p:txBody>
          <a:bodyPr vert="horz" wrap="square" lIns="0" tIns="16510" rIns="0" bIns="0" rtlCol="0">
            <a:spAutoFit/>
          </a:bodyPr>
          <a:lstStyle/>
          <a:p>
            <a:pPr marL="12700" algn="ctr">
              <a:lnSpc>
                <a:spcPct val="100000"/>
              </a:lnSpc>
              <a:spcBef>
                <a:spcPts val="130"/>
              </a:spcBef>
            </a:pPr>
            <a:r>
              <a:rPr sz="850" dirty="0">
                <a:latin typeface="+mn-lt"/>
                <a:cs typeface="Times New Roman"/>
              </a:rPr>
              <a:t>Yes</a:t>
            </a:r>
            <a:endParaRPr sz="850">
              <a:latin typeface="+mn-lt"/>
              <a:cs typeface="Times New Roman"/>
            </a:endParaRPr>
          </a:p>
        </p:txBody>
      </p:sp>
      <p:sp>
        <p:nvSpPr>
          <p:cNvPr id="14" name="object 14"/>
          <p:cNvSpPr/>
          <p:nvPr/>
        </p:nvSpPr>
        <p:spPr>
          <a:xfrm>
            <a:off x="2247113" y="2731067"/>
            <a:ext cx="0" cy="158750"/>
          </a:xfrm>
          <a:custGeom>
            <a:avLst/>
            <a:gdLst/>
            <a:ahLst/>
            <a:cxnLst/>
            <a:rect l="l" t="t" r="r" b="b"/>
            <a:pathLst>
              <a:path h="158750">
                <a:moveTo>
                  <a:pt x="0" y="0"/>
                </a:moveTo>
                <a:lnTo>
                  <a:pt x="0" y="158402"/>
                </a:lnTo>
              </a:path>
            </a:pathLst>
          </a:custGeom>
          <a:ln w="14399">
            <a:solidFill>
              <a:srgbClr val="000000"/>
            </a:solidFill>
          </a:ln>
        </p:spPr>
        <p:txBody>
          <a:bodyPr wrap="square" lIns="0" tIns="0" rIns="0" bIns="0" rtlCol="0"/>
          <a:lstStyle/>
          <a:p>
            <a:pPr algn="ctr"/>
            <a:endParaRPr>
              <a:latin typeface="+mn-lt"/>
            </a:endParaRPr>
          </a:p>
        </p:txBody>
      </p:sp>
      <p:sp>
        <p:nvSpPr>
          <p:cNvPr id="15" name="object 15"/>
          <p:cNvSpPr txBox="1"/>
          <p:nvPr/>
        </p:nvSpPr>
        <p:spPr>
          <a:xfrm>
            <a:off x="1978091" y="2871361"/>
            <a:ext cx="538480" cy="147476"/>
          </a:xfrm>
          <a:prstGeom prst="rect">
            <a:avLst/>
          </a:prstGeom>
        </p:spPr>
        <p:txBody>
          <a:bodyPr vert="horz" wrap="square" lIns="0" tIns="16510" rIns="0" bIns="0" rtlCol="0">
            <a:spAutoFit/>
          </a:bodyPr>
          <a:lstStyle/>
          <a:p>
            <a:pPr marL="12700" algn="ctr">
              <a:lnSpc>
                <a:spcPct val="100000"/>
              </a:lnSpc>
              <a:spcBef>
                <a:spcPts val="130"/>
              </a:spcBef>
            </a:pPr>
            <a:r>
              <a:rPr sz="850" dirty="0">
                <a:latin typeface="+mn-lt"/>
                <a:cs typeface="Times New Roman"/>
              </a:rPr>
              <a:t>MILITARY</a:t>
            </a:r>
            <a:endParaRPr sz="850">
              <a:latin typeface="+mn-lt"/>
              <a:cs typeface="Times New Roman"/>
            </a:endParaRPr>
          </a:p>
        </p:txBody>
      </p:sp>
      <p:sp>
        <p:nvSpPr>
          <p:cNvPr id="16" name="object 16"/>
          <p:cNvSpPr txBox="1"/>
          <p:nvPr/>
        </p:nvSpPr>
        <p:spPr>
          <a:xfrm>
            <a:off x="3427435" y="2554552"/>
            <a:ext cx="173990" cy="147476"/>
          </a:xfrm>
          <a:prstGeom prst="rect">
            <a:avLst/>
          </a:prstGeom>
        </p:spPr>
        <p:txBody>
          <a:bodyPr vert="horz" wrap="square" lIns="0" tIns="16510" rIns="0" bIns="0" rtlCol="0">
            <a:spAutoFit/>
          </a:bodyPr>
          <a:lstStyle/>
          <a:p>
            <a:pPr marL="12700" algn="ctr">
              <a:lnSpc>
                <a:spcPct val="100000"/>
              </a:lnSpc>
              <a:spcBef>
                <a:spcPts val="130"/>
              </a:spcBef>
            </a:pPr>
            <a:r>
              <a:rPr sz="850" dirty="0">
                <a:latin typeface="+mn-lt"/>
                <a:cs typeface="Times New Roman"/>
              </a:rPr>
              <a:t>No</a:t>
            </a:r>
            <a:endParaRPr sz="850">
              <a:latin typeface="+mn-lt"/>
              <a:cs typeface="Times New Roman"/>
            </a:endParaRPr>
          </a:p>
        </p:txBody>
      </p:sp>
      <p:sp>
        <p:nvSpPr>
          <p:cNvPr id="17" name="object 17"/>
          <p:cNvSpPr/>
          <p:nvPr/>
        </p:nvSpPr>
        <p:spPr>
          <a:xfrm>
            <a:off x="3514336" y="2731067"/>
            <a:ext cx="0" cy="158750"/>
          </a:xfrm>
          <a:custGeom>
            <a:avLst/>
            <a:gdLst/>
            <a:ahLst/>
            <a:cxnLst/>
            <a:rect l="l" t="t" r="r" b="b"/>
            <a:pathLst>
              <a:path h="158750">
                <a:moveTo>
                  <a:pt x="0" y="0"/>
                </a:moveTo>
                <a:lnTo>
                  <a:pt x="0" y="158402"/>
                </a:lnTo>
              </a:path>
            </a:pathLst>
          </a:custGeom>
          <a:ln w="14399">
            <a:solidFill>
              <a:srgbClr val="000000"/>
            </a:solidFill>
          </a:ln>
        </p:spPr>
        <p:txBody>
          <a:bodyPr wrap="square" lIns="0" tIns="0" rIns="0" bIns="0" rtlCol="0"/>
          <a:lstStyle/>
          <a:p>
            <a:pPr algn="ctr"/>
            <a:endParaRPr>
              <a:latin typeface="+mn-lt"/>
            </a:endParaRPr>
          </a:p>
        </p:txBody>
      </p:sp>
      <p:sp>
        <p:nvSpPr>
          <p:cNvPr id="18" name="object 18"/>
          <p:cNvSpPr txBox="1"/>
          <p:nvPr/>
        </p:nvSpPr>
        <p:spPr>
          <a:xfrm>
            <a:off x="3258657" y="2871361"/>
            <a:ext cx="511175" cy="147476"/>
          </a:xfrm>
          <a:prstGeom prst="rect">
            <a:avLst/>
          </a:prstGeom>
        </p:spPr>
        <p:txBody>
          <a:bodyPr vert="horz" wrap="square" lIns="0" tIns="16510" rIns="0" bIns="0" rtlCol="0">
            <a:spAutoFit/>
          </a:bodyPr>
          <a:lstStyle/>
          <a:p>
            <a:pPr marL="12700" algn="ctr">
              <a:lnSpc>
                <a:spcPct val="100000"/>
              </a:lnSpc>
              <a:spcBef>
                <a:spcPts val="130"/>
              </a:spcBef>
            </a:pPr>
            <a:r>
              <a:rPr sz="850" dirty="0">
                <a:latin typeface="+mn-lt"/>
                <a:cs typeface="Times New Roman"/>
              </a:rPr>
              <a:t>CIVILIAN</a:t>
            </a:r>
            <a:endParaRPr sz="850">
              <a:latin typeface="+mn-lt"/>
              <a:cs typeface="Times New Roman"/>
            </a:endParaRPr>
          </a:p>
        </p:txBody>
      </p:sp>
    </p:spTree>
  </p:cSld>
  <p:clrMapOvr>
    <a:masterClrMapping/>
  </p:clrMapOvr>
  <p:transition>
    <p:cut/>
  </p:transition>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27619"/>
            <a:ext cx="3773804"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Information on its own, though, isn’t sufficient to create a stable power-sharing arrangement.</a:t>
            </a:r>
          </a:p>
        </p:txBody>
      </p:sp>
      <p:sp>
        <p:nvSpPr>
          <p:cNvPr id="3" name="object 3"/>
          <p:cNvSpPr txBox="1"/>
          <p:nvPr/>
        </p:nvSpPr>
        <p:spPr>
          <a:xfrm>
            <a:off x="347294" y="1631770"/>
            <a:ext cx="380746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 support coalition still needs the ability to </a:t>
            </a:r>
            <a:r>
              <a:rPr sz="1100" dirty="0">
                <a:solidFill>
                  <a:srgbClr val="00B0F0"/>
                </a:solidFill>
                <a:latin typeface="+mn-lt"/>
                <a:cs typeface="Arial MT"/>
              </a:rPr>
              <a:t>credibly punish </a:t>
            </a:r>
            <a:r>
              <a:rPr sz="1100" dirty="0">
                <a:latin typeface="+mn-lt"/>
                <a:cs typeface="Arial MT"/>
              </a:rPr>
              <a:t>the dictator if he reneges on the agreement.</a:t>
            </a:r>
          </a:p>
        </p:txBody>
      </p:sp>
    </p:spTree>
  </p:cSld>
  <p:clrMapOvr>
    <a:masterClrMapping/>
  </p:clrMapOvr>
  <p:transition>
    <p:cut/>
  </p:transition>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927619"/>
            <a:ext cx="3891915" cy="1069460"/>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This means that dictatorial institutions designed to support</a:t>
            </a:r>
          </a:p>
          <a:p>
            <a:pPr marL="12700">
              <a:lnSpc>
                <a:spcPct val="100000"/>
              </a:lnSpc>
              <a:spcBef>
                <a:spcPts val="35"/>
              </a:spcBef>
            </a:pPr>
            <a:r>
              <a:rPr sz="1100" dirty="0">
                <a:latin typeface="+mn-lt"/>
                <a:cs typeface="Arial MT"/>
              </a:rPr>
              <a:t>power-sharing agreements aren’t only about information gathering.</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125095">
              <a:lnSpc>
                <a:spcPct val="102600"/>
              </a:lnSpc>
            </a:pPr>
            <a:r>
              <a:rPr sz="1100" dirty="0">
                <a:latin typeface="+mn-lt"/>
                <a:cs typeface="Arial MT"/>
              </a:rPr>
              <a:t>They also have to </a:t>
            </a:r>
            <a:r>
              <a:rPr sz="1100" dirty="0">
                <a:solidFill>
                  <a:srgbClr val="00B0F0"/>
                </a:solidFill>
                <a:latin typeface="+mn-lt"/>
                <a:cs typeface="Arial MT"/>
              </a:rPr>
              <a:t>share</a:t>
            </a:r>
            <a:r>
              <a:rPr sz="1100" dirty="0">
                <a:solidFill>
                  <a:srgbClr val="FF0000"/>
                </a:solidFill>
                <a:latin typeface="+mn-lt"/>
                <a:cs typeface="Arial MT"/>
              </a:rPr>
              <a:t> </a:t>
            </a:r>
            <a:r>
              <a:rPr sz="1100" dirty="0">
                <a:latin typeface="+mn-lt"/>
                <a:cs typeface="Arial MT"/>
              </a:rPr>
              <a:t>or </a:t>
            </a:r>
            <a:r>
              <a:rPr sz="1100" dirty="0">
                <a:solidFill>
                  <a:srgbClr val="00B0F0"/>
                </a:solidFill>
                <a:latin typeface="+mn-lt"/>
                <a:cs typeface="Arial MT"/>
              </a:rPr>
              <a:t>transfer</a:t>
            </a:r>
            <a:r>
              <a:rPr sz="1100" dirty="0">
                <a:solidFill>
                  <a:srgbClr val="FF0000"/>
                </a:solidFill>
                <a:latin typeface="+mn-lt"/>
                <a:cs typeface="Arial MT"/>
              </a:rPr>
              <a:t> </a:t>
            </a:r>
            <a:r>
              <a:rPr sz="1100" dirty="0">
                <a:latin typeface="+mn-lt"/>
                <a:cs typeface="Arial MT"/>
              </a:rPr>
              <a:t>enough power to the support coalition that it can actually constrain the dictator.</a:t>
            </a:r>
          </a:p>
        </p:txBody>
      </p:sp>
    </p:spTree>
  </p:cSld>
  <p:clrMapOvr>
    <a:masterClrMapping/>
  </p:clrMapOvr>
  <p:transition>
    <p:cut/>
  </p:transition>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87907"/>
            <a:ext cx="3906520" cy="1969514"/>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Making a stable power-sharing agreement is difficult.</a:t>
            </a:r>
          </a:p>
          <a:p>
            <a:pPr>
              <a:lnSpc>
                <a:spcPct val="100000"/>
              </a:lnSpc>
            </a:pPr>
            <a:endParaRPr sz="1100" dirty="0">
              <a:solidFill>
                <a:srgbClr val="00B0F0"/>
              </a:solidFill>
              <a:latin typeface="+mn-lt"/>
              <a:cs typeface="Arial MT"/>
            </a:endParaRPr>
          </a:p>
          <a:p>
            <a:pPr>
              <a:lnSpc>
                <a:spcPct val="100000"/>
              </a:lnSpc>
              <a:spcBef>
                <a:spcPts val="305"/>
              </a:spcBef>
            </a:pPr>
            <a:endParaRPr sz="1100" dirty="0">
              <a:latin typeface="+mn-lt"/>
              <a:cs typeface="Arial MT"/>
            </a:endParaRPr>
          </a:p>
          <a:p>
            <a:pPr marL="12700" marR="287655">
              <a:lnSpc>
                <a:spcPct val="102600"/>
              </a:lnSpc>
            </a:pPr>
            <a:r>
              <a:rPr sz="1100" dirty="0">
                <a:latin typeface="+mn-lt"/>
                <a:cs typeface="Arial MT"/>
              </a:rPr>
              <a:t>To credibly commit to any power-sharing agreement, the ruler needs to share enough power that the support coalition can constrain him.</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solidFill>
                  <a:srgbClr val="00B0F0"/>
                </a:solidFill>
                <a:latin typeface="+mn-lt"/>
                <a:cs typeface="Arial MT"/>
              </a:rPr>
              <a:t>But</a:t>
            </a:r>
            <a:r>
              <a:rPr sz="1100" dirty="0">
                <a:solidFill>
                  <a:srgbClr val="FF0000"/>
                </a:solidFill>
                <a:latin typeface="+mn-lt"/>
                <a:cs typeface="Arial MT"/>
              </a:rPr>
              <a:t> </a:t>
            </a:r>
            <a:r>
              <a:rPr sz="1100" dirty="0">
                <a:latin typeface="+mn-lt"/>
                <a:cs typeface="Arial MT"/>
              </a:rPr>
              <a:t>how can the support coalition credibly commit to not using its increased power to renegotiate the power-sharing agreement on more favorable terms?</a:t>
            </a:r>
          </a:p>
        </p:txBody>
      </p:sp>
    </p:spTree>
  </p:cSld>
  <p:clrMapOvr>
    <a:masterClrMapping/>
  </p:clrMapOvr>
  <p:transition>
    <p:cut/>
  </p:transition>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00733"/>
            <a:ext cx="3863340" cy="53594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A stable authoritarian power-sharing agreement requires institutionalization </a:t>
            </a:r>
            <a:r>
              <a:rPr dirty="0">
                <a:solidFill>
                  <a:srgbClr val="00B0F0"/>
                </a:solidFill>
                <a:latin typeface="+mn-lt"/>
              </a:rPr>
              <a:t>and</a:t>
            </a:r>
            <a:r>
              <a:rPr dirty="0">
                <a:solidFill>
                  <a:srgbClr val="FF0000"/>
                </a:solidFill>
                <a:latin typeface="+mn-lt"/>
              </a:rPr>
              <a:t> </a:t>
            </a:r>
            <a:r>
              <a:rPr dirty="0">
                <a:latin typeface="+mn-lt"/>
              </a:rPr>
              <a:t>a fairly even distribution of power between the dictator and his support coalition.</a:t>
            </a:r>
          </a:p>
        </p:txBody>
      </p:sp>
      <p:sp>
        <p:nvSpPr>
          <p:cNvPr id="3" name="object 3"/>
          <p:cNvSpPr txBox="1"/>
          <p:nvPr/>
        </p:nvSpPr>
        <p:spPr>
          <a:xfrm>
            <a:off x="347294" y="1676957"/>
            <a:ext cx="3406140"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This has implications both for when we’ll see dictatorships institutionalize and for the effectiveness of authoritarian institutions.</a:t>
            </a:r>
            <a:endParaRPr sz="1100">
              <a:latin typeface="+mn-lt"/>
              <a:cs typeface="Arial MT"/>
            </a:endParaRPr>
          </a:p>
        </p:txBody>
      </p:sp>
    </p:spTree>
  </p:cSld>
  <p:clrMapOvr>
    <a:masterClrMapping/>
  </p:clrMapOvr>
  <p:transition>
    <p:cut/>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8785"/>
            <a:ext cx="3811904" cy="535940"/>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Strong dictators </a:t>
            </a:r>
            <a:r>
              <a:rPr dirty="0">
                <a:latin typeface="+mn-lt"/>
              </a:rPr>
              <a:t>have no need to institutionalize. If there </a:t>
            </a:r>
            <a:r>
              <a:rPr i="1" dirty="0">
                <a:latin typeface="+mn-lt"/>
                <a:cs typeface="Arial"/>
              </a:rPr>
              <a:t>are </a:t>
            </a:r>
            <a:r>
              <a:rPr dirty="0">
                <a:latin typeface="+mn-lt"/>
              </a:rPr>
              <a:t>institutions, they won’t constrain the dictator because they won’t be empowered.</a:t>
            </a:r>
          </a:p>
        </p:txBody>
      </p:sp>
      <p:sp>
        <p:nvSpPr>
          <p:cNvPr id="3" name="object 3"/>
          <p:cNvSpPr txBox="1"/>
          <p:nvPr/>
        </p:nvSpPr>
        <p:spPr>
          <a:xfrm>
            <a:off x="347294" y="1735009"/>
            <a:ext cx="3575685"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Weak dictators </a:t>
            </a:r>
            <a:r>
              <a:rPr sz="1100" dirty="0">
                <a:latin typeface="+mn-lt"/>
                <a:cs typeface="Arial MT"/>
              </a:rPr>
              <a:t>have an incentive to create institutions and empower them. These institutions will constrain the dictator.</a:t>
            </a:r>
          </a:p>
        </p:txBody>
      </p:sp>
    </p:spTree>
  </p:cSld>
  <p:clrMapOvr>
    <a:masterClrMapping/>
  </p:clrMapOvr>
  <p:transition>
    <p:cut/>
  </p:transition>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743164"/>
            <a:ext cx="3934460" cy="1534138"/>
          </a:xfrm>
          <a:prstGeom prst="rect">
            <a:avLst/>
          </a:prstGeom>
        </p:spPr>
        <p:txBody>
          <a:bodyPr vert="horz" wrap="square" lIns="0" tIns="6985" rIns="0" bIns="0" rtlCol="0">
            <a:spAutoFit/>
          </a:bodyPr>
          <a:lstStyle/>
          <a:p>
            <a:pPr marL="38100" marR="196215">
              <a:lnSpc>
                <a:spcPct val="102699"/>
              </a:lnSpc>
              <a:spcBef>
                <a:spcPts val="55"/>
              </a:spcBef>
            </a:pPr>
            <a:r>
              <a:rPr sz="1100" dirty="0">
                <a:latin typeface="+mn-lt"/>
                <a:cs typeface="Arial MT"/>
              </a:rPr>
              <a:t>If dictators have </a:t>
            </a:r>
            <a:r>
              <a:rPr sz="1100" dirty="0">
                <a:solidFill>
                  <a:srgbClr val="00B0F0"/>
                </a:solidFill>
                <a:latin typeface="+mn-lt"/>
                <a:cs typeface="Arial MT"/>
              </a:rPr>
              <a:t>middling strength, </a:t>
            </a:r>
            <a:r>
              <a:rPr sz="1100" dirty="0">
                <a:latin typeface="+mn-lt"/>
                <a:cs typeface="Arial MT"/>
              </a:rPr>
              <a:t>then institutionalization will improve the monitoring capacity of the support coalition.</a:t>
            </a:r>
          </a:p>
          <a:p>
            <a:pPr>
              <a:lnSpc>
                <a:spcPct val="100000"/>
              </a:lnSpc>
              <a:spcBef>
                <a:spcPts val="450"/>
              </a:spcBef>
            </a:pPr>
            <a:endParaRPr sz="1100" dirty="0">
              <a:latin typeface="+mn-lt"/>
              <a:cs typeface="Arial MT"/>
            </a:endParaRPr>
          </a:p>
          <a:p>
            <a:pPr marL="313690" marR="30480" indent="-137795">
              <a:lnSpc>
                <a:spcPct val="102600"/>
              </a:lnSpc>
              <a:buFont typeface="Verdana"/>
              <a:buChar char="•"/>
              <a:tabLst>
                <a:tab pos="314960" algn="l"/>
              </a:tabLst>
            </a:pPr>
            <a:r>
              <a:rPr sz="1100" dirty="0">
                <a:latin typeface="+mn-lt"/>
                <a:cs typeface="Arial MT"/>
              </a:rPr>
              <a:t>If the balance of power is equal, the institutions will constrain 	the dictator.</a:t>
            </a:r>
          </a:p>
          <a:p>
            <a:pPr>
              <a:lnSpc>
                <a:spcPct val="100000"/>
              </a:lnSpc>
              <a:spcBef>
                <a:spcPts val="690"/>
              </a:spcBef>
              <a:buFont typeface="Verdana"/>
              <a:buChar char="•"/>
            </a:pPr>
            <a:endParaRPr sz="1100" dirty="0">
              <a:latin typeface="+mn-lt"/>
              <a:cs typeface="Arial MT"/>
            </a:endParaRPr>
          </a:p>
          <a:p>
            <a:pPr marL="313690" marR="94615" indent="-137795">
              <a:lnSpc>
                <a:spcPct val="102600"/>
              </a:lnSpc>
              <a:buFont typeface="Verdana"/>
              <a:buChar char="•"/>
              <a:tabLst>
                <a:tab pos="314960" algn="l"/>
              </a:tabLst>
            </a:pPr>
            <a:r>
              <a:rPr sz="1100" dirty="0">
                <a:latin typeface="+mn-lt"/>
                <a:cs typeface="Arial MT"/>
              </a:rPr>
              <a:t>If the dictator has more power, the constraining effect of the 	institutions will decline over time.</a:t>
            </a:r>
          </a:p>
        </p:txBody>
      </p:sp>
    </p:spTree>
  </p:cSld>
  <p:clrMapOvr>
    <a:masterClrMapping/>
  </p:clrMapOvr>
  <p:transition>
    <p:cut/>
  </p:transition>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20049"/>
            <a:ext cx="3781425"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 </a:t>
            </a:r>
            <a:r>
              <a:rPr sz="1100" dirty="0">
                <a:solidFill>
                  <a:srgbClr val="00B0F0"/>
                </a:solidFill>
                <a:latin typeface="+mn-lt"/>
                <a:cs typeface="Arial MT"/>
              </a:rPr>
              <a:t>problem of authoritarian control </a:t>
            </a:r>
            <a:r>
              <a:rPr sz="1100" dirty="0">
                <a:latin typeface="+mn-lt"/>
                <a:cs typeface="Arial MT"/>
              </a:rPr>
              <a:t>focuses on conflict between the elite and the masses.</a:t>
            </a:r>
          </a:p>
        </p:txBody>
      </p:sp>
    </p:spTree>
  </p:cSld>
  <p:clrMapOvr>
    <a:masterClrMapping/>
  </p:clrMapOvr>
  <p:transition>
    <p:cut/>
  </p:transition>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870050"/>
            <a:ext cx="3280410" cy="1186735"/>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There are two distinct strategies to solve the </a:t>
            </a:r>
            <a:r>
              <a:rPr sz="1100" dirty="0">
                <a:solidFill>
                  <a:srgbClr val="00B0F0"/>
                </a:solidFill>
                <a:latin typeface="+mn-lt"/>
                <a:cs typeface="Arial MT"/>
              </a:rPr>
              <a:t>problem of authoritarian control.</a:t>
            </a:r>
          </a:p>
          <a:p>
            <a:pPr>
              <a:lnSpc>
                <a:spcPct val="100000"/>
              </a:lnSpc>
              <a:spcBef>
                <a:spcPts val="484"/>
              </a:spcBef>
            </a:pPr>
            <a:endParaRPr sz="1100" dirty="0">
              <a:latin typeface="+mn-lt"/>
              <a:cs typeface="Arial MT"/>
            </a:endParaRPr>
          </a:p>
          <a:p>
            <a:pPr marL="287655" indent="-175260">
              <a:lnSpc>
                <a:spcPct val="100000"/>
              </a:lnSpc>
              <a:buAutoNum type="arabicPeriod"/>
              <a:tabLst>
                <a:tab pos="287655" algn="l"/>
              </a:tabLst>
            </a:pPr>
            <a:r>
              <a:rPr sz="1100" dirty="0">
                <a:latin typeface="+mn-lt"/>
                <a:cs typeface="Arial MT"/>
              </a:rPr>
              <a:t>Repression</a:t>
            </a:r>
          </a:p>
          <a:p>
            <a:pPr>
              <a:lnSpc>
                <a:spcPct val="100000"/>
              </a:lnSpc>
              <a:spcBef>
                <a:spcPts val="725"/>
              </a:spcBef>
              <a:buFont typeface="Arial MT"/>
              <a:buAutoNum type="arabicPeriod"/>
            </a:pPr>
            <a:endParaRPr sz="1100" dirty="0">
              <a:latin typeface="+mn-lt"/>
              <a:cs typeface="Arial MT"/>
            </a:endParaRPr>
          </a:p>
          <a:p>
            <a:pPr marL="287655" indent="-175260">
              <a:lnSpc>
                <a:spcPct val="100000"/>
              </a:lnSpc>
              <a:buAutoNum type="arabicPeriod"/>
              <a:tabLst>
                <a:tab pos="287655" algn="l"/>
              </a:tabLst>
            </a:pPr>
            <a:r>
              <a:rPr sz="1100" dirty="0">
                <a:latin typeface="+mn-lt"/>
                <a:cs typeface="Arial MT"/>
              </a:rPr>
              <a:t>Cooptation</a:t>
            </a:r>
          </a:p>
        </p:txBody>
      </p:sp>
    </p:spTree>
  </p:cSld>
  <p:clrMapOvr>
    <a:masterClrMapping/>
  </p:clrMapOvr>
  <p:transition>
    <p:cut/>
  </p:transition>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660398"/>
            <a:ext cx="3923029" cy="1773306"/>
          </a:xfrm>
          <a:prstGeom prst="rect">
            <a:avLst/>
          </a:prstGeom>
        </p:spPr>
        <p:txBody>
          <a:bodyPr vert="horz" wrap="square" lIns="0" tIns="11430" rIns="0" bIns="0" rtlCol="0">
            <a:spAutoFit/>
          </a:bodyPr>
          <a:lstStyle/>
          <a:p>
            <a:pPr marL="50800">
              <a:lnSpc>
                <a:spcPct val="100000"/>
              </a:lnSpc>
              <a:spcBef>
                <a:spcPts val="90"/>
              </a:spcBef>
            </a:pPr>
            <a:r>
              <a:rPr sz="1100" dirty="0">
                <a:solidFill>
                  <a:srgbClr val="00B0F0"/>
                </a:solidFill>
                <a:latin typeface="+mn-lt"/>
                <a:cs typeface="Arial MT"/>
              </a:rPr>
              <a:t>Repression is a double-edged sword.</a:t>
            </a:r>
          </a:p>
          <a:p>
            <a:pPr>
              <a:lnSpc>
                <a:spcPct val="100000"/>
              </a:lnSpc>
              <a:spcBef>
                <a:spcPts val="450"/>
              </a:spcBef>
            </a:pPr>
            <a:endParaRPr sz="1100" dirty="0">
              <a:latin typeface="+mn-lt"/>
              <a:cs typeface="Arial MT"/>
            </a:endParaRPr>
          </a:p>
          <a:p>
            <a:pPr marL="326390" marR="186055" indent="-137795">
              <a:lnSpc>
                <a:spcPct val="102600"/>
              </a:lnSpc>
              <a:buFont typeface="Verdana"/>
              <a:buChar char="•"/>
              <a:tabLst>
                <a:tab pos="327660" algn="l"/>
              </a:tabLst>
            </a:pPr>
            <a:r>
              <a:rPr sz="1100" dirty="0">
                <a:latin typeface="+mn-lt"/>
                <a:cs typeface="Arial MT"/>
              </a:rPr>
              <a:t>Strengthening the military and police can help the dictator 	control the masses.</a:t>
            </a:r>
          </a:p>
          <a:p>
            <a:pPr>
              <a:lnSpc>
                <a:spcPct val="100000"/>
              </a:lnSpc>
              <a:spcBef>
                <a:spcPts val="690"/>
              </a:spcBef>
              <a:buFont typeface="Verdana"/>
              <a:buChar char="•"/>
            </a:pPr>
            <a:endParaRPr sz="1100" dirty="0">
              <a:latin typeface="+mn-lt"/>
              <a:cs typeface="Arial MT"/>
            </a:endParaRPr>
          </a:p>
          <a:p>
            <a:pPr marL="326390" marR="30480" indent="-137795">
              <a:lnSpc>
                <a:spcPct val="102600"/>
              </a:lnSpc>
              <a:buFont typeface="Verdana"/>
              <a:buChar char="•"/>
              <a:tabLst>
                <a:tab pos="327660" algn="l"/>
              </a:tabLst>
            </a:pPr>
            <a:r>
              <a:rPr sz="1100" dirty="0">
                <a:latin typeface="+mn-lt"/>
                <a:cs typeface="Arial MT"/>
              </a:rPr>
              <a:t>Strengthening the military and the police gives them leverage 	over the dictator.</a:t>
            </a:r>
          </a:p>
          <a:p>
            <a:pPr>
              <a:lnSpc>
                <a:spcPct val="100000"/>
              </a:lnSpc>
              <a:spcBef>
                <a:spcPts val="484"/>
              </a:spcBef>
            </a:pPr>
            <a:endParaRPr sz="1100" dirty="0">
              <a:latin typeface="+mn-lt"/>
              <a:cs typeface="Arial MT"/>
            </a:endParaRPr>
          </a:p>
          <a:p>
            <a:pPr marL="50800">
              <a:lnSpc>
                <a:spcPct val="100000"/>
              </a:lnSpc>
            </a:pPr>
            <a:r>
              <a:rPr sz="1100" dirty="0">
                <a:solidFill>
                  <a:srgbClr val="00B0F0"/>
                </a:solidFill>
                <a:latin typeface="+mn-lt"/>
                <a:cs typeface="Arial MT"/>
              </a:rPr>
              <a:t>This trade-off depends on the level of societal opposition.</a:t>
            </a:r>
          </a:p>
        </p:txBody>
      </p:sp>
    </p:spTree>
  </p:cSld>
  <p:clrMapOvr>
    <a:masterClrMapping/>
  </p:clrMapOvr>
  <p:transition>
    <p:cut/>
  </p:transition>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01953"/>
            <a:ext cx="3882390"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If societal opposition is high, </a:t>
            </a:r>
            <a:r>
              <a:rPr dirty="0">
                <a:latin typeface="+mn-lt"/>
              </a:rPr>
              <a:t>only the military has the institutional capacity to put down violent unrest.</a:t>
            </a:r>
          </a:p>
        </p:txBody>
      </p:sp>
      <p:sp>
        <p:nvSpPr>
          <p:cNvPr id="3" name="object 3"/>
          <p:cNvSpPr txBox="1">
            <a:spLocks noGrp="1"/>
          </p:cNvSpPr>
          <p:nvPr>
            <p:ph type="body" idx="1"/>
          </p:nvPr>
        </p:nvSpPr>
        <p:spPr>
          <a:xfrm>
            <a:off x="347294" y="1212442"/>
            <a:ext cx="3913504" cy="1326966"/>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 military will demand policy concessions, large budgets, and institutional autonomy.</a:t>
            </a:r>
          </a:p>
          <a:p>
            <a:pPr marL="12700" marR="502284">
              <a:lnSpc>
                <a:spcPct val="317400"/>
              </a:lnSpc>
            </a:pPr>
            <a:r>
              <a:rPr dirty="0">
                <a:latin typeface="+mn-lt"/>
              </a:rPr>
              <a:t>The military won’t need to intervene openly in politics. There will be a system of </a:t>
            </a:r>
            <a:r>
              <a:rPr dirty="0">
                <a:solidFill>
                  <a:srgbClr val="00B0F0"/>
                </a:solidFill>
                <a:latin typeface="+mn-lt"/>
              </a:rPr>
              <a:t>military tutelage.</a:t>
            </a: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7090"/>
            <a:ext cx="339471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Monarchic, Military, and Civilian Dictatorships, 1950-2022</a:t>
            </a:r>
          </a:p>
        </p:txBody>
      </p:sp>
      <p:grpSp>
        <p:nvGrpSpPr>
          <p:cNvPr id="3" name="object 3"/>
          <p:cNvGrpSpPr/>
          <p:nvPr/>
        </p:nvGrpSpPr>
        <p:grpSpPr>
          <a:xfrm>
            <a:off x="891227" y="467716"/>
            <a:ext cx="2972435" cy="2520950"/>
            <a:chOff x="891227" y="467716"/>
            <a:chExt cx="2972435" cy="2520950"/>
          </a:xfrm>
        </p:grpSpPr>
        <p:sp>
          <p:nvSpPr>
            <p:cNvPr id="4" name="object 4"/>
            <p:cNvSpPr/>
            <p:nvPr/>
          </p:nvSpPr>
          <p:spPr>
            <a:xfrm>
              <a:off x="892625" y="469114"/>
              <a:ext cx="2783840" cy="2518410"/>
            </a:xfrm>
            <a:custGeom>
              <a:avLst/>
              <a:gdLst/>
              <a:ahLst/>
              <a:cxnLst/>
              <a:rect l="l" t="t" r="r" b="b"/>
              <a:pathLst>
                <a:path w="2783840" h="2518410">
                  <a:moveTo>
                    <a:pt x="185576" y="2517809"/>
                  </a:moveTo>
                  <a:lnTo>
                    <a:pt x="185576" y="2487973"/>
                  </a:lnTo>
                </a:path>
                <a:path w="2783840" h="2518410">
                  <a:moveTo>
                    <a:pt x="556729" y="2517809"/>
                  </a:moveTo>
                  <a:lnTo>
                    <a:pt x="556729" y="2487973"/>
                  </a:lnTo>
                </a:path>
                <a:path w="2783840" h="2518410">
                  <a:moveTo>
                    <a:pt x="927882" y="2517809"/>
                  </a:moveTo>
                  <a:lnTo>
                    <a:pt x="927882" y="2487973"/>
                  </a:lnTo>
                </a:path>
                <a:path w="2783840" h="2518410">
                  <a:moveTo>
                    <a:pt x="1299035" y="2517809"/>
                  </a:moveTo>
                  <a:lnTo>
                    <a:pt x="1299035" y="2487973"/>
                  </a:lnTo>
                </a:path>
                <a:path w="2783840" h="2518410">
                  <a:moveTo>
                    <a:pt x="1670188" y="2517809"/>
                  </a:moveTo>
                  <a:lnTo>
                    <a:pt x="1670188" y="2487973"/>
                  </a:lnTo>
                </a:path>
                <a:path w="2783840" h="2518410">
                  <a:moveTo>
                    <a:pt x="2041341" y="2517809"/>
                  </a:moveTo>
                  <a:lnTo>
                    <a:pt x="2041341" y="2487973"/>
                  </a:lnTo>
                </a:path>
                <a:path w="2783840" h="2518410">
                  <a:moveTo>
                    <a:pt x="2412494" y="2517809"/>
                  </a:moveTo>
                  <a:lnTo>
                    <a:pt x="2412494" y="2487973"/>
                  </a:lnTo>
                </a:path>
                <a:path w="2783840" h="2518410">
                  <a:moveTo>
                    <a:pt x="2783647" y="2517809"/>
                  </a:moveTo>
                  <a:lnTo>
                    <a:pt x="2783647" y="2487973"/>
                  </a:lnTo>
                </a:path>
                <a:path w="2783840" h="2518410">
                  <a:moveTo>
                    <a:pt x="185576" y="0"/>
                  </a:moveTo>
                  <a:lnTo>
                    <a:pt x="185576" y="29836"/>
                  </a:lnTo>
                </a:path>
                <a:path w="2783840" h="2518410">
                  <a:moveTo>
                    <a:pt x="556729" y="0"/>
                  </a:moveTo>
                  <a:lnTo>
                    <a:pt x="556729" y="29836"/>
                  </a:lnTo>
                </a:path>
                <a:path w="2783840" h="2518410">
                  <a:moveTo>
                    <a:pt x="927882" y="0"/>
                  </a:moveTo>
                  <a:lnTo>
                    <a:pt x="927882" y="29836"/>
                  </a:lnTo>
                </a:path>
                <a:path w="2783840" h="2518410">
                  <a:moveTo>
                    <a:pt x="1299035" y="0"/>
                  </a:moveTo>
                  <a:lnTo>
                    <a:pt x="1299035" y="29836"/>
                  </a:lnTo>
                </a:path>
                <a:path w="2783840" h="2518410">
                  <a:moveTo>
                    <a:pt x="1670188" y="0"/>
                  </a:moveTo>
                  <a:lnTo>
                    <a:pt x="1670188" y="29836"/>
                  </a:lnTo>
                </a:path>
                <a:path w="2783840" h="2518410">
                  <a:moveTo>
                    <a:pt x="2041341" y="0"/>
                  </a:moveTo>
                  <a:lnTo>
                    <a:pt x="2041341" y="29836"/>
                  </a:lnTo>
                </a:path>
                <a:path w="2783840" h="2518410">
                  <a:moveTo>
                    <a:pt x="2412494" y="0"/>
                  </a:moveTo>
                  <a:lnTo>
                    <a:pt x="2412494" y="29836"/>
                  </a:lnTo>
                </a:path>
                <a:path w="2783840" h="2518410">
                  <a:moveTo>
                    <a:pt x="2783647" y="0"/>
                  </a:moveTo>
                  <a:lnTo>
                    <a:pt x="2783647" y="29836"/>
                  </a:lnTo>
                </a:path>
                <a:path w="2783840" h="2518410">
                  <a:moveTo>
                    <a:pt x="0" y="2516970"/>
                  </a:moveTo>
                  <a:lnTo>
                    <a:pt x="29832" y="2516970"/>
                  </a:lnTo>
                </a:path>
                <a:path w="2783840" h="2518410">
                  <a:moveTo>
                    <a:pt x="0" y="2097475"/>
                  </a:moveTo>
                  <a:lnTo>
                    <a:pt x="29832" y="2097475"/>
                  </a:lnTo>
                </a:path>
                <a:path w="2783840" h="2518410">
                  <a:moveTo>
                    <a:pt x="0" y="1677980"/>
                  </a:moveTo>
                  <a:lnTo>
                    <a:pt x="29832" y="1677980"/>
                  </a:lnTo>
                </a:path>
                <a:path w="2783840" h="2518410">
                  <a:moveTo>
                    <a:pt x="0" y="1258485"/>
                  </a:moveTo>
                  <a:lnTo>
                    <a:pt x="29832" y="1258485"/>
                  </a:lnTo>
                </a:path>
                <a:path w="2783840" h="2518410">
                  <a:moveTo>
                    <a:pt x="0" y="838990"/>
                  </a:moveTo>
                  <a:lnTo>
                    <a:pt x="29832" y="838990"/>
                  </a:lnTo>
                </a:path>
                <a:path w="2783840" h="2518410">
                  <a:moveTo>
                    <a:pt x="0" y="419495"/>
                  </a:moveTo>
                  <a:lnTo>
                    <a:pt x="29832" y="419495"/>
                  </a:lnTo>
                </a:path>
                <a:path w="2783840" h="2518410">
                  <a:moveTo>
                    <a:pt x="0" y="0"/>
                  </a:moveTo>
                  <a:lnTo>
                    <a:pt x="29832" y="0"/>
                  </a:lnTo>
                </a:path>
              </a:pathLst>
            </a:custGeom>
            <a:ln w="3175">
              <a:solidFill>
                <a:srgbClr val="7F7F7F"/>
              </a:solidFill>
            </a:ln>
          </p:spPr>
          <p:txBody>
            <a:bodyPr wrap="square" lIns="0" tIns="0" rIns="0" bIns="0" rtlCol="0"/>
            <a:lstStyle/>
            <a:p>
              <a:endParaRPr/>
            </a:p>
          </p:txBody>
        </p:sp>
        <p:sp>
          <p:nvSpPr>
            <p:cNvPr id="5" name="object 5"/>
            <p:cNvSpPr/>
            <p:nvPr/>
          </p:nvSpPr>
          <p:spPr>
            <a:xfrm>
              <a:off x="892625" y="469114"/>
              <a:ext cx="2969260" cy="2518410"/>
            </a:xfrm>
            <a:custGeom>
              <a:avLst/>
              <a:gdLst/>
              <a:ahLst/>
              <a:cxnLst/>
              <a:rect l="l" t="t" r="r" b="b"/>
              <a:pathLst>
                <a:path w="2969260" h="2518410">
                  <a:moveTo>
                    <a:pt x="0" y="2517809"/>
                  </a:moveTo>
                  <a:lnTo>
                    <a:pt x="0" y="0"/>
                  </a:lnTo>
                  <a:lnTo>
                    <a:pt x="2969223" y="0"/>
                  </a:lnTo>
                  <a:lnTo>
                    <a:pt x="2969223" y="2517809"/>
                  </a:lnTo>
                  <a:lnTo>
                    <a:pt x="0" y="2517809"/>
                  </a:lnTo>
                  <a:close/>
                </a:path>
              </a:pathLst>
            </a:custGeom>
            <a:ln w="3175">
              <a:solidFill>
                <a:srgbClr val="000000"/>
              </a:solidFill>
            </a:ln>
          </p:spPr>
          <p:txBody>
            <a:bodyPr wrap="square" lIns="0" tIns="0" rIns="0" bIns="0" rtlCol="0"/>
            <a:lstStyle/>
            <a:p>
              <a:endParaRPr/>
            </a:p>
          </p:txBody>
        </p:sp>
        <p:sp>
          <p:nvSpPr>
            <p:cNvPr id="6" name="object 6"/>
            <p:cNvSpPr/>
            <p:nvPr/>
          </p:nvSpPr>
          <p:spPr>
            <a:xfrm>
              <a:off x="1078202" y="594963"/>
              <a:ext cx="2672715" cy="1552575"/>
            </a:xfrm>
            <a:custGeom>
              <a:avLst/>
              <a:gdLst/>
              <a:ahLst/>
              <a:cxnLst/>
              <a:rect l="l" t="t" r="r" b="b"/>
              <a:pathLst>
                <a:path w="2672715" h="1552575">
                  <a:moveTo>
                    <a:pt x="0" y="1426283"/>
                  </a:moveTo>
                  <a:lnTo>
                    <a:pt x="37115" y="1468233"/>
                  </a:lnTo>
                  <a:lnTo>
                    <a:pt x="74230" y="1510182"/>
                  </a:lnTo>
                  <a:lnTo>
                    <a:pt x="111345" y="1552132"/>
                  </a:lnTo>
                  <a:lnTo>
                    <a:pt x="148461" y="1552132"/>
                  </a:lnTo>
                  <a:lnTo>
                    <a:pt x="185576" y="1552132"/>
                  </a:lnTo>
                  <a:lnTo>
                    <a:pt x="222691" y="1468233"/>
                  </a:lnTo>
                  <a:lnTo>
                    <a:pt x="259807" y="1384334"/>
                  </a:lnTo>
                  <a:lnTo>
                    <a:pt x="296922" y="1300434"/>
                  </a:lnTo>
                  <a:lnTo>
                    <a:pt x="334037" y="1216535"/>
                  </a:lnTo>
                  <a:lnTo>
                    <a:pt x="371152" y="1006788"/>
                  </a:lnTo>
                  <a:lnTo>
                    <a:pt x="408268" y="629242"/>
                  </a:lnTo>
                  <a:lnTo>
                    <a:pt x="445383" y="629242"/>
                  </a:lnTo>
                  <a:lnTo>
                    <a:pt x="482498" y="503394"/>
                  </a:lnTo>
                  <a:lnTo>
                    <a:pt x="519614" y="419495"/>
                  </a:lnTo>
                  <a:lnTo>
                    <a:pt x="556729" y="293646"/>
                  </a:lnTo>
                  <a:lnTo>
                    <a:pt x="593844" y="419495"/>
                  </a:lnTo>
                  <a:lnTo>
                    <a:pt x="630960" y="461444"/>
                  </a:lnTo>
                  <a:lnTo>
                    <a:pt x="668075" y="419495"/>
                  </a:lnTo>
                  <a:lnTo>
                    <a:pt x="705190" y="545343"/>
                  </a:lnTo>
                  <a:lnTo>
                    <a:pt x="742305" y="461444"/>
                  </a:lnTo>
                  <a:lnTo>
                    <a:pt x="779421" y="377545"/>
                  </a:lnTo>
                  <a:lnTo>
                    <a:pt x="816536" y="461444"/>
                  </a:lnTo>
                  <a:lnTo>
                    <a:pt x="853651" y="419495"/>
                  </a:lnTo>
                  <a:lnTo>
                    <a:pt x="890767" y="545343"/>
                  </a:lnTo>
                  <a:lnTo>
                    <a:pt x="927882" y="419495"/>
                  </a:lnTo>
                  <a:lnTo>
                    <a:pt x="964997" y="251697"/>
                  </a:lnTo>
                  <a:lnTo>
                    <a:pt x="1002113" y="167798"/>
                  </a:lnTo>
                  <a:lnTo>
                    <a:pt x="1039228" y="167798"/>
                  </a:lnTo>
                  <a:lnTo>
                    <a:pt x="1076343" y="0"/>
                  </a:lnTo>
                  <a:lnTo>
                    <a:pt x="1113458" y="0"/>
                  </a:lnTo>
                  <a:lnTo>
                    <a:pt x="1150574" y="83899"/>
                  </a:lnTo>
                  <a:lnTo>
                    <a:pt x="1187689" y="209747"/>
                  </a:lnTo>
                  <a:lnTo>
                    <a:pt x="1224804" y="251697"/>
                  </a:lnTo>
                  <a:lnTo>
                    <a:pt x="1261920" y="335596"/>
                  </a:lnTo>
                  <a:lnTo>
                    <a:pt x="1299035" y="335596"/>
                  </a:lnTo>
                  <a:lnTo>
                    <a:pt x="1336150" y="461444"/>
                  </a:lnTo>
                  <a:lnTo>
                    <a:pt x="1373266" y="461444"/>
                  </a:lnTo>
                  <a:lnTo>
                    <a:pt x="1410381" y="545343"/>
                  </a:lnTo>
                  <a:lnTo>
                    <a:pt x="1447496" y="629242"/>
                  </a:lnTo>
                  <a:lnTo>
                    <a:pt x="1484611" y="713141"/>
                  </a:lnTo>
                  <a:lnTo>
                    <a:pt x="1521727" y="293646"/>
                  </a:lnTo>
                  <a:lnTo>
                    <a:pt x="1558842" y="419495"/>
                  </a:lnTo>
                  <a:lnTo>
                    <a:pt x="1595957" y="335596"/>
                  </a:lnTo>
                  <a:lnTo>
                    <a:pt x="1633073" y="419495"/>
                  </a:lnTo>
                  <a:lnTo>
                    <a:pt x="1670188" y="461444"/>
                  </a:lnTo>
                  <a:lnTo>
                    <a:pt x="1707303" y="419495"/>
                  </a:lnTo>
                  <a:lnTo>
                    <a:pt x="1744419" y="419495"/>
                  </a:lnTo>
                  <a:lnTo>
                    <a:pt x="1781534" y="419495"/>
                  </a:lnTo>
                  <a:lnTo>
                    <a:pt x="1818649" y="419495"/>
                  </a:lnTo>
                  <a:lnTo>
                    <a:pt x="1855765" y="545343"/>
                  </a:lnTo>
                  <a:lnTo>
                    <a:pt x="1892880" y="503394"/>
                  </a:lnTo>
                  <a:lnTo>
                    <a:pt x="1929995" y="545343"/>
                  </a:lnTo>
                  <a:lnTo>
                    <a:pt x="1967110" y="545343"/>
                  </a:lnTo>
                  <a:lnTo>
                    <a:pt x="2004226" y="629242"/>
                  </a:lnTo>
                  <a:lnTo>
                    <a:pt x="2041341" y="671192"/>
                  </a:lnTo>
                  <a:lnTo>
                    <a:pt x="2078456" y="797040"/>
                  </a:lnTo>
                  <a:lnTo>
                    <a:pt x="2115571" y="797040"/>
                  </a:lnTo>
                  <a:lnTo>
                    <a:pt x="2152687" y="838990"/>
                  </a:lnTo>
                  <a:lnTo>
                    <a:pt x="2189802" y="755091"/>
                  </a:lnTo>
                  <a:lnTo>
                    <a:pt x="2226917" y="713141"/>
                  </a:lnTo>
                  <a:lnTo>
                    <a:pt x="2264033" y="629242"/>
                  </a:lnTo>
                  <a:lnTo>
                    <a:pt x="2301148" y="797040"/>
                  </a:lnTo>
                  <a:lnTo>
                    <a:pt x="2338263" y="713141"/>
                  </a:lnTo>
                  <a:lnTo>
                    <a:pt x="2375379" y="755091"/>
                  </a:lnTo>
                  <a:lnTo>
                    <a:pt x="2412494" y="671192"/>
                  </a:lnTo>
                  <a:lnTo>
                    <a:pt x="2449609" y="503394"/>
                  </a:lnTo>
                  <a:lnTo>
                    <a:pt x="2486725" y="503394"/>
                  </a:lnTo>
                  <a:lnTo>
                    <a:pt x="2523840" y="461444"/>
                  </a:lnTo>
                  <a:lnTo>
                    <a:pt x="2560955" y="419495"/>
                  </a:lnTo>
                  <a:lnTo>
                    <a:pt x="2598070" y="377545"/>
                  </a:lnTo>
                  <a:lnTo>
                    <a:pt x="2635186" y="419495"/>
                  </a:lnTo>
                  <a:lnTo>
                    <a:pt x="2672301" y="461444"/>
                  </a:lnTo>
                </a:path>
              </a:pathLst>
            </a:custGeom>
            <a:ln w="5966">
              <a:solidFill>
                <a:srgbClr val="000000"/>
              </a:solidFill>
            </a:ln>
          </p:spPr>
          <p:txBody>
            <a:bodyPr wrap="square" lIns="0" tIns="0" rIns="0" bIns="0" rtlCol="0"/>
            <a:lstStyle/>
            <a:p>
              <a:endParaRPr/>
            </a:p>
          </p:txBody>
        </p:sp>
        <p:sp>
          <p:nvSpPr>
            <p:cNvPr id="7" name="object 7"/>
            <p:cNvSpPr/>
            <p:nvPr/>
          </p:nvSpPr>
          <p:spPr>
            <a:xfrm>
              <a:off x="1078202" y="1140307"/>
              <a:ext cx="2672715" cy="1342390"/>
            </a:xfrm>
            <a:custGeom>
              <a:avLst/>
              <a:gdLst/>
              <a:ahLst/>
              <a:cxnLst/>
              <a:rect l="l" t="t" r="r" b="b"/>
              <a:pathLst>
                <a:path w="2672715" h="1342389">
                  <a:moveTo>
                    <a:pt x="0" y="1300434"/>
                  </a:moveTo>
                  <a:lnTo>
                    <a:pt x="37115" y="1258485"/>
                  </a:lnTo>
                  <a:lnTo>
                    <a:pt x="74230" y="1258485"/>
                  </a:lnTo>
                  <a:lnTo>
                    <a:pt x="111345" y="1174586"/>
                  </a:lnTo>
                  <a:lnTo>
                    <a:pt x="148461" y="1132636"/>
                  </a:lnTo>
                  <a:lnTo>
                    <a:pt x="185576" y="1090687"/>
                  </a:lnTo>
                  <a:lnTo>
                    <a:pt x="222691" y="1132636"/>
                  </a:lnTo>
                  <a:lnTo>
                    <a:pt x="259807" y="1132636"/>
                  </a:lnTo>
                  <a:lnTo>
                    <a:pt x="296922" y="1342384"/>
                  </a:lnTo>
                  <a:lnTo>
                    <a:pt x="334037" y="1258485"/>
                  </a:lnTo>
                  <a:lnTo>
                    <a:pt x="371152" y="1216535"/>
                  </a:lnTo>
                  <a:lnTo>
                    <a:pt x="408268" y="1300434"/>
                  </a:lnTo>
                  <a:lnTo>
                    <a:pt x="445383" y="1174586"/>
                  </a:lnTo>
                  <a:lnTo>
                    <a:pt x="482498" y="1090687"/>
                  </a:lnTo>
                  <a:lnTo>
                    <a:pt x="519614" y="1006788"/>
                  </a:lnTo>
                  <a:lnTo>
                    <a:pt x="556729" y="964838"/>
                  </a:lnTo>
                  <a:lnTo>
                    <a:pt x="593844" y="713141"/>
                  </a:lnTo>
                  <a:lnTo>
                    <a:pt x="630960" y="545343"/>
                  </a:lnTo>
                  <a:lnTo>
                    <a:pt x="668075" y="587293"/>
                  </a:lnTo>
                  <a:lnTo>
                    <a:pt x="705190" y="335596"/>
                  </a:lnTo>
                  <a:lnTo>
                    <a:pt x="742305" y="335596"/>
                  </a:lnTo>
                  <a:lnTo>
                    <a:pt x="779421" y="335596"/>
                  </a:lnTo>
                  <a:lnTo>
                    <a:pt x="816536" y="209747"/>
                  </a:lnTo>
                  <a:lnTo>
                    <a:pt x="853651" y="209747"/>
                  </a:lnTo>
                  <a:lnTo>
                    <a:pt x="890767" y="0"/>
                  </a:lnTo>
                  <a:lnTo>
                    <a:pt x="927882" y="125848"/>
                  </a:lnTo>
                  <a:lnTo>
                    <a:pt x="964997" y="83899"/>
                  </a:lnTo>
                  <a:lnTo>
                    <a:pt x="1002113" y="41949"/>
                  </a:lnTo>
                  <a:lnTo>
                    <a:pt x="1039228" y="0"/>
                  </a:lnTo>
                  <a:lnTo>
                    <a:pt x="1076343" y="251697"/>
                  </a:lnTo>
                  <a:lnTo>
                    <a:pt x="1113458" y="251697"/>
                  </a:lnTo>
                  <a:lnTo>
                    <a:pt x="1150574" y="167798"/>
                  </a:lnTo>
                  <a:lnTo>
                    <a:pt x="1187689" y="0"/>
                  </a:lnTo>
                  <a:lnTo>
                    <a:pt x="1224804" y="125848"/>
                  </a:lnTo>
                  <a:lnTo>
                    <a:pt x="1261920" y="83899"/>
                  </a:lnTo>
                  <a:lnTo>
                    <a:pt x="1299035" y="167798"/>
                  </a:lnTo>
                  <a:lnTo>
                    <a:pt x="1336150" y="167798"/>
                  </a:lnTo>
                  <a:lnTo>
                    <a:pt x="1373266" y="167798"/>
                  </a:lnTo>
                  <a:lnTo>
                    <a:pt x="1410381" y="209747"/>
                  </a:lnTo>
                  <a:lnTo>
                    <a:pt x="1447496" y="335596"/>
                  </a:lnTo>
                  <a:lnTo>
                    <a:pt x="1484611" y="461444"/>
                  </a:lnTo>
                  <a:lnTo>
                    <a:pt x="1521727" y="503394"/>
                  </a:lnTo>
                  <a:lnTo>
                    <a:pt x="1558842" y="671192"/>
                  </a:lnTo>
                  <a:lnTo>
                    <a:pt x="1595957" y="922889"/>
                  </a:lnTo>
                  <a:lnTo>
                    <a:pt x="1633073" y="922889"/>
                  </a:lnTo>
                  <a:lnTo>
                    <a:pt x="1670188" y="880939"/>
                  </a:lnTo>
                  <a:lnTo>
                    <a:pt x="1707303" y="838990"/>
                  </a:lnTo>
                  <a:lnTo>
                    <a:pt x="1744419" y="797040"/>
                  </a:lnTo>
                  <a:lnTo>
                    <a:pt x="1781534" y="755091"/>
                  </a:lnTo>
                  <a:lnTo>
                    <a:pt x="1818649" y="838990"/>
                  </a:lnTo>
                  <a:lnTo>
                    <a:pt x="1855765" y="755091"/>
                  </a:lnTo>
                  <a:lnTo>
                    <a:pt x="1892880" y="922889"/>
                  </a:lnTo>
                  <a:lnTo>
                    <a:pt x="1929995" y="922889"/>
                  </a:lnTo>
                  <a:lnTo>
                    <a:pt x="1967110" y="880939"/>
                  </a:lnTo>
                  <a:lnTo>
                    <a:pt x="2004226" y="922889"/>
                  </a:lnTo>
                  <a:lnTo>
                    <a:pt x="2041341" y="880939"/>
                  </a:lnTo>
                  <a:lnTo>
                    <a:pt x="2078456" y="838990"/>
                  </a:lnTo>
                  <a:lnTo>
                    <a:pt x="2115571" y="797040"/>
                  </a:lnTo>
                  <a:lnTo>
                    <a:pt x="2152687" y="880939"/>
                  </a:lnTo>
                  <a:lnTo>
                    <a:pt x="2189802" y="880939"/>
                  </a:lnTo>
                  <a:lnTo>
                    <a:pt x="2226917" y="838990"/>
                  </a:lnTo>
                  <a:lnTo>
                    <a:pt x="2264033" y="964838"/>
                  </a:lnTo>
                  <a:lnTo>
                    <a:pt x="2301148" y="922889"/>
                  </a:lnTo>
                  <a:lnTo>
                    <a:pt x="2338263" y="964838"/>
                  </a:lnTo>
                  <a:lnTo>
                    <a:pt x="2375379" y="964838"/>
                  </a:lnTo>
                  <a:lnTo>
                    <a:pt x="2412494" y="1006788"/>
                  </a:lnTo>
                  <a:lnTo>
                    <a:pt x="2449609" y="1090687"/>
                  </a:lnTo>
                  <a:lnTo>
                    <a:pt x="2486725" y="1132636"/>
                  </a:lnTo>
                  <a:lnTo>
                    <a:pt x="2523840" y="1132636"/>
                  </a:lnTo>
                  <a:lnTo>
                    <a:pt x="2560955" y="1174586"/>
                  </a:lnTo>
                  <a:lnTo>
                    <a:pt x="2598070" y="1132636"/>
                  </a:lnTo>
                  <a:lnTo>
                    <a:pt x="2635186" y="1090687"/>
                  </a:lnTo>
                  <a:lnTo>
                    <a:pt x="2672301" y="1006788"/>
                  </a:lnTo>
                </a:path>
              </a:pathLst>
            </a:custGeom>
            <a:ln w="5966">
              <a:solidFill>
                <a:srgbClr val="7F7F7F"/>
              </a:solidFill>
            </a:ln>
          </p:spPr>
          <p:txBody>
            <a:bodyPr wrap="square" lIns="0" tIns="0" rIns="0" bIns="0" rtlCol="0"/>
            <a:lstStyle/>
            <a:p>
              <a:endParaRPr/>
            </a:p>
          </p:txBody>
        </p:sp>
        <p:sp>
          <p:nvSpPr>
            <p:cNvPr id="8" name="object 8"/>
            <p:cNvSpPr/>
            <p:nvPr/>
          </p:nvSpPr>
          <p:spPr>
            <a:xfrm>
              <a:off x="1078202" y="2272944"/>
              <a:ext cx="2672715" cy="252095"/>
            </a:xfrm>
            <a:custGeom>
              <a:avLst/>
              <a:gdLst/>
              <a:ahLst/>
              <a:cxnLst/>
              <a:rect l="l" t="t" r="r" b="b"/>
              <a:pathLst>
                <a:path w="2672715" h="252094">
                  <a:moveTo>
                    <a:pt x="0" y="41949"/>
                  </a:moveTo>
                  <a:lnTo>
                    <a:pt x="37115" y="41949"/>
                  </a:lnTo>
                  <a:lnTo>
                    <a:pt x="74230" y="0"/>
                  </a:lnTo>
                  <a:lnTo>
                    <a:pt x="111345" y="41949"/>
                  </a:lnTo>
                  <a:lnTo>
                    <a:pt x="148461" y="41949"/>
                  </a:lnTo>
                  <a:lnTo>
                    <a:pt x="185576" y="83899"/>
                  </a:lnTo>
                  <a:lnTo>
                    <a:pt x="222691" y="41949"/>
                  </a:lnTo>
                  <a:lnTo>
                    <a:pt x="259807" y="41949"/>
                  </a:lnTo>
                  <a:lnTo>
                    <a:pt x="296922" y="41949"/>
                  </a:lnTo>
                  <a:lnTo>
                    <a:pt x="334037" y="83899"/>
                  </a:lnTo>
                  <a:lnTo>
                    <a:pt x="371152" y="83899"/>
                  </a:lnTo>
                  <a:lnTo>
                    <a:pt x="408268" y="83899"/>
                  </a:lnTo>
                  <a:lnTo>
                    <a:pt x="445383" y="41949"/>
                  </a:lnTo>
                  <a:lnTo>
                    <a:pt x="668075" y="41949"/>
                  </a:lnTo>
                  <a:lnTo>
                    <a:pt x="705190" y="0"/>
                  </a:lnTo>
                  <a:lnTo>
                    <a:pt x="742305" y="41949"/>
                  </a:lnTo>
                  <a:lnTo>
                    <a:pt x="779421" y="41949"/>
                  </a:lnTo>
                  <a:lnTo>
                    <a:pt x="816536" y="0"/>
                  </a:lnTo>
                  <a:lnTo>
                    <a:pt x="853651" y="0"/>
                  </a:lnTo>
                  <a:lnTo>
                    <a:pt x="890767" y="41949"/>
                  </a:lnTo>
                  <a:lnTo>
                    <a:pt x="927882" y="83899"/>
                  </a:lnTo>
                  <a:lnTo>
                    <a:pt x="964997" y="83899"/>
                  </a:lnTo>
                  <a:lnTo>
                    <a:pt x="1002113" y="83899"/>
                  </a:lnTo>
                  <a:lnTo>
                    <a:pt x="1039228" y="83899"/>
                  </a:lnTo>
                  <a:lnTo>
                    <a:pt x="1076343" y="125848"/>
                  </a:lnTo>
                  <a:lnTo>
                    <a:pt x="1484611" y="125848"/>
                  </a:lnTo>
                  <a:lnTo>
                    <a:pt x="1521727" y="167798"/>
                  </a:lnTo>
                  <a:lnTo>
                    <a:pt x="1892880" y="167798"/>
                  </a:lnTo>
                  <a:lnTo>
                    <a:pt x="1929995" y="125848"/>
                  </a:lnTo>
                  <a:lnTo>
                    <a:pt x="2115571" y="125848"/>
                  </a:lnTo>
                  <a:lnTo>
                    <a:pt x="2152687" y="209747"/>
                  </a:lnTo>
                  <a:lnTo>
                    <a:pt x="2189802" y="209747"/>
                  </a:lnTo>
                  <a:lnTo>
                    <a:pt x="2226917" y="209747"/>
                  </a:lnTo>
                  <a:lnTo>
                    <a:pt x="2264033" y="251697"/>
                  </a:lnTo>
                  <a:lnTo>
                    <a:pt x="2635186" y="251697"/>
                  </a:lnTo>
                  <a:lnTo>
                    <a:pt x="2672301" y="251697"/>
                  </a:lnTo>
                </a:path>
              </a:pathLst>
            </a:custGeom>
            <a:ln w="5966">
              <a:solidFill>
                <a:srgbClr val="000000"/>
              </a:solidFill>
              <a:prstDash val="dash"/>
            </a:ln>
          </p:spPr>
          <p:txBody>
            <a:bodyPr wrap="square" lIns="0" tIns="0" rIns="0" bIns="0" rtlCol="0"/>
            <a:lstStyle/>
            <a:p>
              <a:endParaRPr/>
            </a:p>
          </p:txBody>
        </p:sp>
        <p:sp>
          <p:nvSpPr>
            <p:cNvPr id="9" name="object 9"/>
            <p:cNvSpPr/>
            <p:nvPr/>
          </p:nvSpPr>
          <p:spPr>
            <a:xfrm>
              <a:off x="3185026" y="2630593"/>
              <a:ext cx="119380" cy="0"/>
            </a:xfrm>
            <a:custGeom>
              <a:avLst/>
              <a:gdLst/>
              <a:ahLst/>
              <a:cxnLst/>
              <a:rect l="l" t="t" r="r" b="b"/>
              <a:pathLst>
                <a:path w="119379">
                  <a:moveTo>
                    <a:pt x="0" y="0"/>
                  </a:moveTo>
                  <a:lnTo>
                    <a:pt x="59671" y="0"/>
                  </a:lnTo>
                  <a:lnTo>
                    <a:pt x="119342" y="0"/>
                  </a:lnTo>
                </a:path>
              </a:pathLst>
            </a:custGeom>
            <a:ln w="5966">
              <a:solidFill>
                <a:srgbClr val="000000"/>
              </a:solidFill>
            </a:ln>
          </p:spPr>
          <p:txBody>
            <a:bodyPr wrap="square" lIns="0" tIns="0" rIns="0" bIns="0" rtlCol="0"/>
            <a:lstStyle/>
            <a:p>
              <a:endParaRPr/>
            </a:p>
          </p:txBody>
        </p:sp>
        <p:sp>
          <p:nvSpPr>
            <p:cNvPr id="10" name="object 10"/>
            <p:cNvSpPr/>
            <p:nvPr/>
          </p:nvSpPr>
          <p:spPr>
            <a:xfrm>
              <a:off x="3185026" y="2736763"/>
              <a:ext cx="119380" cy="0"/>
            </a:xfrm>
            <a:custGeom>
              <a:avLst/>
              <a:gdLst/>
              <a:ahLst/>
              <a:cxnLst/>
              <a:rect l="l" t="t" r="r" b="b"/>
              <a:pathLst>
                <a:path w="119379">
                  <a:moveTo>
                    <a:pt x="0" y="0"/>
                  </a:moveTo>
                  <a:lnTo>
                    <a:pt x="59671" y="0"/>
                  </a:lnTo>
                  <a:lnTo>
                    <a:pt x="119342" y="0"/>
                  </a:lnTo>
                </a:path>
              </a:pathLst>
            </a:custGeom>
            <a:ln w="5966">
              <a:solidFill>
                <a:srgbClr val="7F7F7F"/>
              </a:solidFill>
            </a:ln>
          </p:spPr>
          <p:txBody>
            <a:bodyPr wrap="square" lIns="0" tIns="0" rIns="0" bIns="0" rtlCol="0"/>
            <a:lstStyle/>
            <a:p>
              <a:endParaRPr/>
            </a:p>
          </p:txBody>
        </p:sp>
        <p:sp>
          <p:nvSpPr>
            <p:cNvPr id="11" name="object 11"/>
            <p:cNvSpPr/>
            <p:nvPr/>
          </p:nvSpPr>
          <p:spPr>
            <a:xfrm>
              <a:off x="3185026" y="2842934"/>
              <a:ext cx="119380" cy="0"/>
            </a:xfrm>
            <a:custGeom>
              <a:avLst/>
              <a:gdLst/>
              <a:ahLst/>
              <a:cxnLst/>
              <a:rect l="l" t="t" r="r" b="b"/>
              <a:pathLst>
                <a:path w="119379">
                  <a:moveTo>
                    <a:pt x="0" y="0"/>
                  </a:moveTo>
                  <a:lnTo>
                    <a:pt x="59671" y="0"/>
                  </a:lnTo>
                  <a:lnTo>
                    <a:pt x="119342" y="0"/>
                  </a:lnTo>
                </a:path>
              </a:pathLst>
            </a:custGeom>
            <a:ln w="5966">
              <a:solidFill>
                <a:srgbClr val="000000"/>
              </a:solidFill>
              <a:prstDash val="dash"/>
            </a:ln>
          </p:spPr>
          <p:txBody>
            <a:bodyPr wrap="square" lIns="0" tIns="0" rIns="0" bIns="0" rtlCol="0"/>
            <a:lstStyle/>
            <a:p>
              <a:endParaRPr/>
            </a:p>
          </p:txBody>
        </p:sp>
      </p:grpSp>
      <p:sp>
        <p:nvSpPr>
          <p:cNvPr id="12" name="object 12"/>
          <p:cNvSpPr txBox="1"/>
          <p:nvPr/>
        </p:nvSpPr>
        <p:spPr>
          <a:xfrm>
            <a:off x="806165" y="2913249"/>
            <a:ext cx="73660" cy="133985"/>
          </a:xfrm>
          <a:prstGeom prst="rect">
            <a:avLst/>
          </a:prstGeom>
        </p:spPr>
        <p:txBody>
          <a:bodyPr vert="horz" wrap="square" lIns="0" tIns="13335" rIns="0" bIns="0" rtlCol="0">
            <a:spAutoFit/>
          </a:bodyPr>
          <a:lstStyle/>
          <a:p>
            <a:pPr marL="12700">
              <a:lnSpc>
                <a:spcPct val="100000"/>
              </a:lnSpc>
              <a:spcBef>
                <a:spcPts val="105"/>
              </a:spcBef>
            </a:pPr>
            <a:r>
              <a:rPr sz="700" spc="-50" dirty="0">
                <a:latin typeface="Times New Roman"/>
                <a:cs typeface="Times New Roman"/>
              </a:rPr>
              <a:t>0</a:t>
            </a:r>
            <a:endParaRPr sz="700">
              <a:latin typeface="Times New Roman"/>
              <a:cs typeface="Times New Roman"/>
            </a:endParaRPr>
          </a:p>
        </p:txBody>
      </p:sp>
      <p:sp>
        <p:nvSpPr>
          <p:cNvPr id="13" name="object 13"/>
          <p:cNvSpPr txBox="1"/>
          <p:nvPr/>
        </p:nvSpPr>
        <p:spPr>
          <a:xfrm>
            <a:off x="758402" y="2493760"/>
            <a:ext cx="121285" cy="133985"/>
          </a:xfrm>
          <a:prstGeom prst="rect">
            <a:avLst/>
          </a:prstGeom>
        </p:spPr>
        <p:txBody>
          <a:bodyPr vert="horz" wrap="square" lIns="0" tIns="13335" rIns="0" bIns="0" rtlCol="0">
            <a:spAutoFit/>
          </a:bodyPr>
          <a:lstStyle/>
          <a:p>
            <a:pPr marL="12700">
              <a:lnSpc>
                <a:spcPct val="100000"/>
              </a:lnSpc>
              <a:spcBef>
                <a:spcPts val="105"/>
              </a:spcBef>
            </a:pPr>
            <a:r>
              <a:rPr sz="700" spc="-25" dirty="0">
                <a:latin typeface="Times New Roman"/>
                <a:cs typeface="Times New Roman"/>
              </a:rPr>
              <a:t>10</a:t>
            </a:r>
            <a:endParaRPr sz="700">
              <a:latin typeface="Times New Roman"/>
              <a:cs typeface="Times New Roman"/>
            </a:endParaRPr>
          </a:p>
        </p:txBody>
      </p:sp>
      <p:sp>
        <p:nvSpPr>
          <p:cNvPr id="14" name="object 14"/>
          <p:cNvSpPr txBox="1"/>
          <p:nvPr/>
        </p:nvSpPr>
        <p:spPr>
          <a:xfrm>
            <a:off x="758402" y="2074271"/>
            <a:ext cx="121285" cy="133985"/>
          </a:xfrm>
          <a:prstGeom prst="rect">
            <a:avLst/>
          </a:prstGeom>
        </p:spPr>
        <p:txBody>
          <a:bodyPr vert="horz" wrap="square" lIns="0" tIns="13335" rIns="0" bIns="0" rtlCol="0">
            <a:spAutoFit/>
          </a:bodyPr>
          <a:lstStyle/>
          <a:p>
            <a:pPr marL="12700">
              <a:lnSpc>
                <a:spcPct val="100000"/>
              </a:lnSpc>
              <a:spcBef>
                <a:spcPts val="105"/>
              </a:spcBef>
            </a:pPr>
            <a:r>
              <a:rPr sz="700" spc="-25" dirty="0">
                <a:latin typeface="Times New Roman"/>
                <a:cs typeface="Times New Roman"/>
              </a:rPr>
              <a:t>20</a:t>
            </a:r>
            <a:endParaRPr sz="700">
              <a:latin typeface="Times New Roman"/>
              <a:cs typeface="Times New Roman"/>
            </a:endParaRPr>
          </a:p>
        </p:txBody>
      </p:sp>
      <p:sp>
        <p:nvSpPr>
          <p:cNvPr id="15" name="object 15"/>
          <p:cNvSpPr txBox="1"/>
          <p:nvPr/>
        </p:nvSpPr>
        <p:spPr>
          <a:xfrm>
            <a:off x="758402" y="1654781"/>
            <a:ext cx="121285" cy="133985"/>
          </a:xfrm>
          <a:prstGeom prst="rect">
            <a:avLst/>
          </a:prstGeom>
        </p:spPr>
        <p:txBody>
          <a:bodyPr vert="horz" wrap="square" lIns="0" tIns="13335" rIns="0" bIns="0" rtlCol="0">
            <a:spAutoFit/>
          </a:bodyPr>
          <a:lstStyle/>
          <a:p>
            <a:pPr marL="12700">
              <a:lnSpc>
                <a:spcPct val="100000"/>
              </a:lnSpc>
              <a:spcBef>
                <a:spcPts val="105"/>
              </a:spcBef>
            </a:pPr>
            <a:r>
              <a:rPr sz="700" spc="-25" dirty="0">
                <a:latin typeface="Times New Roman"/>
                <a:cs typeface="Times New Roman"/>
              </a:rPr>
              <a:t>30</a:t>
            </a:r>
            <a:endParaRPr sz="700">
              <a:latin typeface="Times New Roman"/>
              <a:cs typeface="Times New Roman"/>
            </a:endParaRPr>
          </a:p>
        </p:txBody>
      </p:sp>
      <p:sp>
        <p:nvSpPr>
          <p:cNvPr id="16" name="object 16"/>
          <p:cNvSpPr txBox="1"/>
          <p:nvPr/>
        </p:nvSpPr>
        <p:spPr>
          <a:xfrm>
            <a:off x="758402" y="1235292"/>
            <a:ext cx="121285" cy="133985"/>
          </a:xfrm>
          <a:prstGeom prst="rect">
            <a:avLst/>
          </a:prstGeom>
        </p:spPr>
        <p:txBody>
          <a:bodyPr vert="horz" wrap="square" lIns="0" tIns="13335" rIns="0" bIns="0" rtlCol="0">
            <a:spAutoFit/>
          </a:bodyPr>
          <a:lstStyle/>
          <a:p>
            <a:pPr marL="12700">
              <a:lnSpc>
                <a:spcPct val="100000"/>
              </a:lnSpc>
              <a:spcBef>
                <a:spcPts val="105"/>
              </a:spcBef>
            </a:pPr>
            <a:r>
              <a:rPr sz="700" spc="-25" dirty="0">
                <a:latin typeface="Times New Roman"/>
                <a:cs typeface="Times New Roman"/>
              </a:rPr>
              <a:t>40</a:t>
            </a:r>
            <a:endParaRPr sz="700">
              <a:latin typeface="Times New Roman"/>
              <a:cs typeface="Times New Roman"/>
            </a:endParaRPr>
          </a:p>
        </p:txBody>
      </p:sp>
      <p:sp>
        <p:nvSpPr>
          <p:cNvPr id="17" name="object 17"/>
          <p:cNvSpPr txBox="1"/>
          <p:nvPr/>
        </p:nvSpPr>
        <p:spPr>
          <a:xfrm>
            <a:off x="758402" y="815802"/>
            <a:ext cx="121285" cy="133985"/>
          </a:xfrm>
          <a:prstGeom prst="rect">
            <a:avLst/>
          </a:prstGeom>
        </p:spPr>
        <p:txBody>
          <a:bodyPr vert="horz" wrap="square" lIns="0" tIns="13335" rIns="0" bIns="0" rtlCol="0">
            <a:spAutoFit/>
          </a:bodyPr>
          <a:lstStyle/>
          <a:p>
            <a:pPr marL="12700">
              <a:lnSpc>
                <a:spcPct val="100000"/>
              </a:lnSpc>
              <a:spcBef>
                <a:spcPts val="105"/>
              </a:spcBef>
            </a:pPr>
            <a:r>
              <a:rPr sz="700" spc="-25" dirty="0">
                <a:latin typeface="Times New Roman"/>
                <a:cs typeface="Times New Roman"/>
              </a:rPr>
              <a:t>50</a:t>
            </a:r>
            <a:endParaRPr sz="700">
              <a:latin typeface="Times New Roman"/>
              <a:cs typeface="Times New Roman"/>
            </a:endParaRPr>
          </a:p>
        </p:txBody>
      </p:sp>
      <p:sp>
        <p:nvSpPr>
          <p:cNvPr id="18" name="object 18"/>
          <p:cNvSpPr txBox="1"/>
          <p:nvPr/>
        </p:nvSpPr>
        <p:spPr>
          <a:xfrm>
            <a:off x="758402" y="396313"/>
            <a:ext cx="121285" cy="133985"/>
          </a:xfrm>
          <a:prstGeom prst="rect">
            <a:avLst/>
          </a:prstGeom>
        </p:spPr>
        <p:txBody>
          <a:bodyPr vert="horz" wrap="square" lIns="0" tIns="13335" rIns="0" bIns="0" rtlCol="0">
            <a:spAutoFit/>
          </a:bodyPr>
          <a:lstStyle/>
          <a:p>
            <a:pPr marL="12700">
              <a:lnSpc>
                <a:spcPct val="100000"/>
              </a:lnSpc>
              <a:spcBef>
                <a:spcPts val="105"/>
              </a:spcBef>
            </a:pPr>
            <a:r>
              <a:rPr sz="700" spc="-25" dirty="0">
                <a:latin typeface="Times New Roman"/>
                <a:cs typeface="Times New Roman"/>
              </a:rPr>
              <a:t>60</a:t>
            </a:r>
            <a:endParaRPr sz="700">
              <a:latin typeface="Times New Roman"/>
              <a:cs typeface="Times New Roman"/>
            </a:endParaRPr>
          </a:p>
        </p:txBody>
      </p:sp>
      <p:sp>
        <p:nvSpPr>
          <p:cNvPr id="19" name="object 19"/>
          <p:cNvSpPr txBox="1"/>
          <p:nvPr/>
        </p:nvSpPr>
        <p:spPr>
          <a:xfrm>
            <a:off x="2277901" y="3085286"/>
            <a:ext cx="198755" cy="133985"/>
          </a:xfrm>
          <a:prstGeom prst="rect">
            <a:avLst/>
          </a:prstGeom>
        </p:spPr>
        <p:txBody>
          <a:bodyPr vert="horz" wrap="square" lIns="0" tIns="13335" rIns="0" bIns="0" rtlCol="0">
            <a:spAutoFit/>
          </a:bodyPr>
          <a:lstStyle/>
          <a:p>
            <a:pPr marL="12700">
              <a:lnSpc>
                <a:spcPct val="100000"/>
              </a:lnSpc>
              <a:spcBef>
                <a:spcPts val="105"/>
              </a:spcBef>
            </a:pPr>
            <a:r>
              <a:rPr sz="700" spc="-20" dirty="0">
                <a:latin typeface="Times New Roman"/>
                <a:cs typeface="Times New Roman"/>
              </a:rPr>
              <a:t>Year</a:t>
            </a:r>
            <a:endParaRPr sz="700">
              <a:latin typeface="Times New Roman"/>
              <a:cs typeface="Times New Roman"/>
            </a:endParaRPr>
          </a:p>
        </p:txBody>
      </p:sp>
      <p:sp>
        <p:nvSpPr>
          <p:cNvPr id="20" name="object 20"/>
          <p:cNvSpPr txBox="1"/>
          <p:nvPr/>
        </p:nvSpPr>
        <p:spPr>
          <a:xfrm>
            <a:off x="969978" y="2555886"/>
            <a:ext cx="2814955" cy="548640"/>
          </a:xfrm>
          <a:prstGeom prst="rect">
            <a:avLst/>
          </a:prstGeom>
        </p:spPr>
        <p:txBody>
          <a:bodyPr vert="horz" wrap="square" lIns="0" tIns="13335" rIns="0" bIns="0" rtlCol="0">
            <a:spAutoFit/>
          </a:bodyPr>
          <a:lstStyle/>
          <a:p>
            <a:pPr marL="2350770" marR="40005" indent="50165" algn="just">
              <a:lnSpc>
                <a:spcPct val="100000"/>
              </a:lnSpc>
              <a:spcBef>
                <a:spcPts val="105"/>
              </a:spcBef>
            </a:pPr>
            <a:r>
              <a:rPr sz="700" spc="-10" dirty="0">
                <a:latin typeface="Times New Roman"/>
                <a:cs typeface="Times New Roman"/>
              </a:rPr>
              <a:t>Civilian</a:t>
            </a:r>
            <a:r>
              <a:rPr sz="700" spc="500" dirty="0">
                <a:latin typeface="Times New Roman"/>
                <a:cs typeface="Times New Roman"/>
              </a:rPr>
              <a:t> </a:t>
            </a:r>
            <a:r>
              <a:rPr sz="700" spc="-10" dirty="0">
                <a:latin typeface="Times New Roman"/>
                <a:cs typeface="Times New Roman"/>
              </a:rPr>
              <a:t>Military</a:t>
            </a:r>
            <a:r>
              <a:rPr sz="700" spc="35" dirty="0">
                <a:latin typeface="Times New Roman"/>
                <a:cs typeface="Times New Roman"/>
              </a:rPr>
              <a:t> Monarchy</a:t>
            </a:r>
            <a:endParaRPr sz="700">
              <a:latin typeface="Times New Roman"/>
              <a:cs typeface="Times New Roman"/>
            </a:endParaRPr>
          </a:p>
          <a:p>
            <a:pPr marL="12700">
              <a:lnSpc>
                <a:spcPct val="100000"/>
              </a:lnSpc>
              <a:spcBef>
                <a:spcPts val="745"/>
              </a:spcBef>
              <a:tabLst>
                <a:tab pos="383540" algn="l"/>
                <a:tab pos="754380" algn="l"/>
                <a:tab pos="1125855" algn="l"/>
                <a:tab pos="1496695" algn="l"/>
                <a:tab pos="1868170" algn="l"/>
                <a:tab pos="2239010" algn="l"/>
                <a:tab pos="2610485" algn="l"/>
              </a:tabLst>
            </a:pPr>
            <a:r>
              <a:rPr sz="700" spc="-20" dirty="0">
                <a:latin typeface="Times New Roman"/>
                <a:cs typeface="Times New Roman"/>
              </a:rPr>
              <a:t>1950</a:t>
            </a:r>
            <a:r>
              <a:rPr sz="700" dirty="0">
                <a:latin typeface="Times New Roman"/>
                <a:cs typeface="Times New Roman"/>
              </a:rPr>
              <a:t>	</a:t>
            </a:r>
            <a:r>
              <a:rPr sz="700" spc="-20" dirty="0">
                <a:latin typeface="Times New Roman"/>
                <a:cs typeface="Times New Roman"/>
              </a:rPr>
              <a:t>1960</a:t>
            </a:r>
            <a:r>
              <a:rPr sz="700" dirty="0">
                <a:latin typeface="Times New Roman"/>
                <a:cs typeface="Times New Roman"/>
              </a:rPr>
              <a:t>	</a:t>
            </a:r>
            <a:r>
              <a:rPr sz="700" spc="-20" dirty="0">
                <a:latin typeface="Times New Roman"/>
                <a:cs typeface="Times New Roman"/>
              </a:rPr>
              <a:t>1970</a:t>
            </a:r>
            <a:r>
              <a:rPr sz="700" dirty="0">
                <a:latin typeface="Times New Roman"/>
                <a:cs typeface="Times New Roman"/>
              </a:rPr>
              <a:t>	</a:t>
            </a:r>
            <a:r>
              <a:rPr sz="700" spc="-20" dirty="0">
                <a:latin typeface="Times New Roman"/>
                <a:cs typeface="Times New Roman"/>
              </a:rPr>
              <a:t>1980</a:t>
            </a:r>
            <a:r>
              <a:rPr sz="700" dirty="0">
                <a:latin typeface="Times New Roman"/>
                <a:cs typeface="Times New Roman"/>
              </a:rPr>
              <a:t>	</a:t>
            </a:r>
            <a:r>
              <a:rPr sz="700" spc="-20" dirty="0">
                <a:latin typeface="Times New Roman"/>
                <a:cs typeface="Times New Roman"/>
              </a:rPr>
              <a:t>1990</a:t>
            </a:r>
            <a:r>
              <a:rPr sz="700" dirty="0">
                <a:latin typeface="Times New Roman"/>
                <a:cs typeface="Times New Roman"/>
              </a:rPr>
              <a:t>	</a:t>
            </a:r>
            <a:r>
              <a:rPr sz="700" spc="-20" dirty="0">
                <a:latin typeface="Times New Roman"/>
                <a:cs typeface="Times New Roman"/>
              </a:rPr>
              <a:t>2000</a:t>
            </a:r>
            <a:r>
              <a:rPr sz="700" dirty="0">
                <a:latin typeface="Times New Roman"/>
                <a:cs typeface="Times New Roman"/>
              </a:rPr>
              <a:t>	</a:t>
            </a:r>
            <a:r>
              <a:rPr sz="700" spc="-20" dirty="0">
                <a:latin typeface="Times New Roman"/>
                <a:cs typeface="Times New Roman"/>
              </a:rPr>
              <a:t>2010</a:t>
            </a:r>
            <a:r>
              <a:rPr sz="700" dirty="0">
                <a:latin typeface="Times New Roman"/>
                <a:cs typeface="Times New Roman"/>
              </a:rPr>
              <a:t>	</a:t>
            </a:r>
            <a:r>
              <a:rPr sz="700" spc="-20" dirty="0">
                <a:latin typeface="Times New Roman"/>
                <a:cs typeface="Times New Roman"/>
              </a:rPr>
              <a:t>2020</a:t>
            </a:r>
            <a:endParaRPr sz="700">
              <a:latin typeface="Times New Roman"/>
              <a:cs typeface="Times New Roman"/>
            </a:endParaRPr>
          </a:p>
        </p:txBody>
      </p:sp>
      <p:sp>
        <p:nvSpPr>
          <p:cNvPr id="21" name="object 21"/>
          <p:cNvSpPr txBox="1"/>
          <p:nvPr/>
        </p:nvSpPr>
        <p:spPr>
          <a:xfrm>
            <a:off x="607504" y="1209373"/>
            <a:ext cx="128270" cy="1037590"/>
          </a:xfrm>
          <a:prstGeom prst="rect">
            <a:avLst/>
          </a:prstGeom>
        </p:spPr>
        <p:txBody>
          <a:bodyPr vert="vert270" wrap="square" lIns="0" tIns="3810" rIns="0" bIns="0" rtlCol="0">
            <a:spAutoFit/>
          </a:bodyPr>
          <a:lstStyle/>
          <a:p>
            <a:pPr marL="12700">
              <a:lnSpc>
                <a:spcPct val="100000"/>
              </a:lnSpc>
              <a:spcBef>
                <a:spcPts val="30"/>
              </a:spcBef>
            </a:pPr>
            <a:r>
              <a:rPr sz="700" spc="55" dirty="0">
                <a:latin typeface="Times New Roman"/>
                <a:cs typeface="Times New Roman"/>
              </a:rPr>
              <a:t>Number</a:t>
            </a:r>
            <a:r>
              <a:rPr sz="700" spc="15" dirty="0">
                <a:latin typeface="Times New Roman"/>
                <a:cs typeface="Times New Roman"/>
              </a:rPr>
              <a:t> </a:t>
            </a:r>
            <a:r>
              <a:rPr sz="700" dirty="0">
                <a:latin typeface="Times New Roman"/>
                <a:cs typeface="Times New Roman"/>
              </a:rPr>
              <a:t>of</a:t>
            </a:r>
            <a:r>
              <a:rPr sz="700" spc="15" dirty="0">
                <a:latin typeface="Times New Roman"/>
                <a:cs typeface="Times New Roman"/>
              </a:rPr>
              <a:t> </a:t>
            </a:r>
            <a:r>
              <a:rPr sz="700" spc="-10" dirty="0">
                <a:latin typeface="Times New Roman"/>
                <a:cs typeface="Times New Roman"/>
              </a:rPr>
              <a:t>Dictatorships</a:t>
            </a:r>
            <a:endParaRPr sz="700">
              <a:latin typeface="Times New Roman"/>
              <a:cs typeface="Times New Roman"/>
            </a:endParaRPr>
          </a:p>
        </p:txBody>
      </p:sp>
    </p:spTree>
  </p:cSld>
  <p:clrMapOvr>
    <a:masterClrMapping/>
  </p:clrMapOvr>
  <p:transition>
    <p:cut/>
  </p:transition>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01953"/>
            <a:ext cx="3681729"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If societal opposition is low, </a:t>
            </a:r>
            <a:r>
              <a:rPr dirty="0">
                <a:latin typeface="+mn-lt"/>
              </a:rPr>
              <a:t>the dictator can afford to keep the military weak.</a:t>
            </a:r>
          </a:p>
        </p:txBody>
      </p:sp>
      <p:sp>
        <p:nvSpPr>
          <p:cNvPr id="3" name="object 3"/>
          <p:cNvSpPr txBox="1">
            <a:spLocks noGrp="1"/>
          </p:cNvSpPr>
          <p:nvPr>
            <p:ph type="body" idx="1"/>
          </p:nvPr>
        </p:nvSpPr>
        <p:spPr>
          <a:xfrm>
            <a:off x="347294" y="1212442"/>
            <a:ext cx="3913504" cy="1326966"/>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 dictator will give few resources to the military but reward a small and loyal palace guard.</a:t>
            </a:r>
          </a:p>
          <a:p>
            <a:pPr marL="12700" marR="796290">
              <a:lnSpc>
                <a:spcPct val="317400"/>
              </a:lnSpc>
            </a:pPr>
            <a:r>
              <a:rPr dirty="0">
                <a:latin typeface="+mn-lt"/>
              </a:rPr>
              <a:t>The military won’t be able to intervene in politics. There will be a system of </a:t>
            </a:r>
            <a:r>
              <a:rPr dirty="0">
                <a:solidFill>
                  <a:srgbClr val="00B0F0"/>
                </a:solidFill>
                <a:latin typeface="+mn-lt"/>
              </a:rPr>
              <a:t>civilian control.</a:t>
            </a:r>
          </a:p>
        </p:txBody>
      </p:sp>
    </p:spTree>
  </p:cSld>
  <p:clrMapOvr>
    <a:masterClrMapping/>
  </p:clrMapOvr>
  <p:transition>
    <p:cut/>
  </p:transition>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70787"/>
            <a:ext cx="3837304" cy="1882823"/>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If societal opposition is moderately high, </a:t>
            </a:r>
            <a:r>
              <a:rPr sz="1100" dirty="0">
                <a:latin typeface="+mn-lt"/>
                <a:cs typeface="Arial MT"/>
              </a:rPr>
              <a:t>things get interesting.</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8890">
              <a:lnSpc>
                <a:spcPct val="102699"/>
              </a:lnSpc>
            </a:pPr>
            <a:r>
              <a:rPr sz="1100" dirty="0">
                <a:latin typeface="+mn-lt"/>
                <a:cs typeface="Arial MT"/>
              </a:rPr>
              <a:t>The military may threaten to intervene to obtain concessions, but the dictator may call the military’s bluff.</a:t>
            </a:r>
          </a:p>
          <a:p>
            <a:pPr marL="12700" marR="5080">
              <a:lnSpc>
                <a:spcPct val="317400"/>
              </a:lnSpc>
            </a:pPr>
            <a:r>
              <a:rPr sz="1100" dirty="0">
                <a:latin typeface="+mn-lt"/>
                <a:cs typeface="Arial MT"/>
              </a:rPr>
              <a:t>The military may intervene in politics if miscalculations are made. There will be a system of </a:t>
            </a:r>
            <a:r>
              <a:rPr sz="1100" dirty="0">
                <a:solidFill>
                  <a:srgbClr val="00B0F0"/>
                </a:solidFill>
                <a:latin typeface="+mn-lt"/>
                <a:cs typeface="Arial MT"/>
              </a:rPr>
              <a:t>military brinkmanship.</a:t>
            </a:r>
          </a:p>
        </p:txBody>
      </p:sp>
    </p:spTree>
  </p:cSld>
  <p:clrMapOvr>
    <a:masterClrMapping/>
  </p:clrMapOvr>
  <p:transition>
    <p:cut/>
  </p:transition>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83614"/>
            <a:ext cx="301307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Is a military coup a sign that the military is strong?</a:t>
            </a:r>
          </a:p>
        </p:txBody>
      </p:sp>
    </p:spTree>
  </p:cSld>
  <p:clrMapOvr>
    <a:masterClrMapping/>
  </p:clrMapOvr>
  <p:transition>
    <p:cut/>
  </p:transition>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83614"/>
            <a:ext cx="3891279" cy="1446486"/>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Is a military coup a sign that the military is strong?</a:t>
            </a: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latin typeface="+mn-lt"/>
                <a:cs typeface="Arial MT"/>
              </a:rPr>
              <a:t>A really strong military has no need to intervene openly in politics.</a:t>
            </a:r>
          </a:p>
          <a:p>
            <a:pPr>
              <a:lnSpc>
                <a:spcPct val="100000"/>
              </a:lnSpc>
            </a:pPr>
            <a:endParaRPr sz="1100" dirty="0">
              <a:latin typeface="+mn-lt"/>
              <a:cs typeface="Arial MT"/>
            </a:endParaRPr>
          </a:p>
          <a:p>
            <a:pPr>
              <a:lnSpc>
                <a:spcPct val="100000"/>
              </a:lnSpc>
              <a:spcBef>
                <a:spcPts val="300"/>
              </a:spcBef>
            </a:pPr>
            <a:endParaRPr sz="1100" dirty="0">
              <a:latin typeface="+mn-lt"/>
              <a:cs typeface="Arial MT"/>
            </a:endParaRPr>
          </a:p>
          <a:p>
            <a:pPr marL="12700" marR="235585">
              <a:lnSpc>
                <a:spcPct val="102699"/>
              </a:lnSpc>
              <a:spcBef>
                <a:spcPts val="5"/>
              </a:spcBef>
            </a:pPr>
            <a:r>
              <a:rPr sz="1100" dirty="0">
                <a:latin typeface="+mn-lt"/>
                <a:cs typeface="Arial MT"/>
              </a:rPr>
              <a:t>This is another example of where power is often at its greatest when it’s least likely to be observed.</a:t>
            </a:r>
          </a:p>
        </p:txBody>
      </p:sp>
    </p:spTree>
  </p:cSld>
  <p:clrMapOvr>
    <a:masterClrMapping/>
  </p:clrMapOvr>
  <p:transition>
    <p:cut/>
  </p:transition>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96440"/>
            <a:ext cx="3913504"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Rather than repress the masses, the dictator can try to coopt them.</a:t>
            </a:r>
          </a:p>
        </p:txBody>
      </p:sp>
      <p:sp>
        <p:nvSpPr>
          <p:cNvPr id="3" name="object 3"/>
          <p:cNvSpPr txBox="1"/>
          <p:nvPr/>
        </p:nvSpPr>
        <p:spPr>
          <a:xfrm>
            <a:off x="347294" y="1528520"/>
            <a:ext cx="380492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Dictators often create institutions such as parties and legislatures to coopt opposition groups.</a:t>
            </a:r>
            <a:endParaRPr sz="1100">
              <a:latin typeface="+mn-lt"/>
              <a:cs typeface="Arial MT"/>
            </a:endParaRPr>
          </a:p>
        </p:txBody>
      </p:sp>
    </p:spTree>
  </p:cSld>
  <p:clrMapOvr>
    <a:masterClrMapping/>
  </p:clrMapOvr>
  <p:transition>
    <p:cut/>
  </p:transition>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45958"/>
            <a:ext cx="3900804"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But why create institutions to coopt opposition groups rather than buy them off directly?</a:t>
            </a:r>
          </a:p>
        </p:txBody>
      </p:sp>
    </p:spTree>
  </p:cSld>
  <p:clrMapOvr>
    <a:masterClrMapping/>
  </p:clrMapOvr>
  <p:transition>
    <p:cut/>
  </p:transition>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1747"/>
            <a:ext cx="3915511" cy="414229"/>
          </a:xfrm>
          <a:prstGeom prst="rect">
            <a:avLst/>
          </a:prstGeom>
        </p:spPr>
        <p:txBody>
          <a:bodyPr vert="horz" wrap="square" lIns="0" tIns="71196" rIns="0" bIns="0" rtlCol="0">
            <a:spAutoFit/>
          </a:bodyPr>
          <a:lstStyle/>
          <a:p>
            <a:pPr marL="12700" marR="5080">
              <a:lnSpc>
                <a:spcPct val="102600"/>
              </a:lnSpc>
              <a:spcBef>
                <a:spcPts val="55"/>
              </a:spcBef>
            </a:pPr>
            <a:r>
              <a:rPr dirty="0">
                <a:solidFill>
                  <a:srgbClr val="00B0F0"/>
                </a:solidFill>
                <a:latin typeface="+mn-lt"/>
              </a:rPr>
              <a:t>But why create institutions to coopt opposition groups rather than buy them off directly?</a:t>
            </a:r>
          </a:p>
        </p:txBody>
      </p:sp>
      <p:sp>
        <p:nvSpPr>
          <p:cNvPr id="3" name="object 3"/>
          <p:cNvSpPr txBox="1"/>
          <p:nvPr/>
        </p:nvSpPr>
        <p:spPr>
          <a:xfrm>
            <a:off x="347294" y="1350110"/>
            <a:ext cx="3912870" cy="1068070"/>
          </a:xfrm>
          <a:prstGeom prst="rect">
            <a:avLst/>
          </a:prstGeom>
        </p:spPr>
        <p:txBody>
          <a:bodyPr vert="horz" wrap="square" lIns="0" tIns="6985" rIns="0" bIns="0" rtlCol="0">
            <a:spAutoFit/>
          </a:bodyPr>
          <a:lstStyle/>
          <a:p>
            <a:pPr marL="12700" marR="332105">
              <a:lnSpc>
                <a:spcPct val="102600"/>
              </a:lnSpc>
              <a:spcBef>
                <a:spcPts val="55"/>
              </a:spcBef>
            </a:pPr>
            <a:r>
              <a:rPr sz="1100" dirty="0">
                <a:latin typeface="+mn-lt"/>
                <a:cs typeface="Arial MT"/>
              </a:rPr>
              <a:t>One possibility is that the dictator’s promise to provide direct transfers isn’t credible.</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5080">
              <a:lnSpc>
                <a:spcPct val="102699"/>
              </a:lnSpc>
            </a:pPr>
            <a:r>
              <a:rPr sz="1100" dirty="0">
                <a:latin typeface="+mn-lt"/>
                <a:cs typeface="Arial MT"/>
              </a:rPr>
              <a:t>A second possibility is that institutions can give the masses a stake in preserving the regime.</a:t>
            </a:r>
            <a:endParaRPr sz="1100">
              <a:latin typeface="+mn-lt"/>
              <a:cs typeface="Arial MT"/>
            </a:endParaRPr>
          </a:p>
        </p:txBody>
      </p:sp>
    </p:spTree>
  </p:cSld>
  <p:clrMapOvr>
    <a:masterClrMapping/>
  </p:clrMapOvr>
  <p:transition>
    <p:cut/>
  </p:transition>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486369" y="1225151"/>
            <a:ext cx="1733081" cy="276999"/>
          </a:xfrm>
          <a:prstGeom prst="rect">
            <a:avLst/>
          </a:prstGeom>
        </p:spPr>
        <p:txBody>
          <a:bodyPr vert="horz" wrap="square" lIns="0" tIns="15240" rIns="0" bIns="0" rtlCol="0">
            <a:spAutoFit/>
          </a:bodyPr>
          <a:lstStyle/>
          <a:p>
            <a:pPr marL="12700" algn="ctr">
              <a:lnSpc>
                <a:spcPct val="100000"/>
              </a:lnSpc>
              <a:spcBef>
                <a:spcPts val="120"/>
              </a:spcBef>
            </a:pPr>
            <a:r>
              <a:rPr sz="1700" dirty="0">
                <a:latin typeface="+mn-lt"/>
                <a:cs typeface="Tahoma"/>
              </a:rPr>
              <a:t>Selectorate Theory</a:t>
            </a:r>
          </a:p>
        </p:txBody>
      </p:sp>
    </p:spTree>
  </p:cSld>
  <p:clrMapOvr>
    <a:masterClrMapping/>
  </p:clrMapOvr>
  <p:transition>
    <p:cut/>
  </p:transition>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1007223"/>
            <a:ext cx="3894454" cy="180819"/>
          </a:xfrm>
          <a:prstGeom prst="rect">
            <a:avLst/>
          </a:prstGeom>
        </p:spPr>
        <p:txBody>
          <a:bodyPr vert="horz" wrap="square" lIns="0" tIns="11430" rIns="0" bIns="0" rtlCol="0">
            <a:spAutoFit/>
          </a:bodyPr>
          <a:lstStyle/>
          <a:p>
            <a:pPr marL="12700">
              <a:lnSpc>
                <a:spcPct val="100000"/>
              </a:lnSpc>
              <a:spcBef>
                <a:spcPts val="90"/>
              </a:spcBef>
            </a:pPr>
            <a:r>
              <a:rPr dirty="0">
                <a:latin typeface="+mn-lt"/>
              </a:rPr>
              <a:t>All leaders are motivated by the desire to gain and maintain office.</a:t>
            </a:r>
          </a:p>
        </p:txBody>
      </p:sp>
      <p:sp>
        <p:nvSpPr>
          <p:cNvPr id="3" name="object 3"/>
          <p:cNvSpPr txBox="1"/>
          <p:nvPr/>
        </p:nvSpPr>
        <p:spPr>
          <a:xfrm>
            <a:off x="347294" y="1539289"/>
            <a:ext cx="3533140" cy="349391"/>
          </a:xfrm>
          <a:prstGeom prst="rect">
            <a:avLst/>
          </a:prstGeom>
        </p:spPr>
        <p:txBody>
          <a:bodyPr vert="horz" wrap="square" lIns="0" tIns="6985" rIns="0" bIns="0" rtlCol="0">
            <a:spAutoFit/>
          </a:bodyPr>
          <a:lstStyle/>
          <a:p>
            <a:pPr marL="12700" marR="5080">
              <a:lnSpc>
                <a:spcPct val="102699"/>
              </a:lnSpc>
              <a:spcBef>
                <a:spcPts val="55"/>
              </a:spcBef>
            </a:pPr>
            <a:r>
              <a:rPr sz="1100" dirty="0">
                <a:solidFill>
                  <a:srgbClr val="00B0F0"/>
                </a:solidFill>
                <a:latin typeface="+mn-lt"/>
                <a:cs typeface="Arial MT"/>
              </a:rPr>
              <a:t>If all leaders have the same goals, why do we get variance in outcomes?</a:t>
            </a:r>
          </a:p>
        </p:txBody>
      </p:sp>
    </p:spTree>
  </p:cSld>
  <p:clrMapOvr>
    <a:masterClrMapping/>
  </p:clrMapOvr>
  <p:transition>
    <p:cut/>
  </p:transition>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27619"/>
            <a:ext cx="3779520" cy="523733"/>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Some environments encourage leaders to behave in ways that benefit society, whereas others encourage them to behave in way</a:t>
            </a:r>
            <a:r>
              <a:rPr lang="en-US" dirty="0">
                <a:latin typeface="+mn-lt"/>
              </a:rPr>
              <a:t>s</a:t>
            </a:r>
            <a:r>
              <a:rPr dirty="0">
                <a:latin typeface="+mn-lt"/>
              </a:rPr>
              <a:t> that benefit only themselves and a few others.</a:t>
            </a:r>
          </a:p>
        </p:txBody>
      </p:sp>
      <p:sp>
        <p:nvSpPr>
          <p:cNvPr id="3" name="object 3"/>
          <p:cNvSpPr txBox="1"/>
          <p:nvPr/>
        </p:nvSpPr>
        <p:spPr>
          <a:xfrm>
            <a:off x="347294" y="1803843"/>
            <a:ext cx="2566670"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The key factor is how the leader is </a:t>
            </a:r>
            <a:r>
              <a:rPr sz="1100" dirty="0">
                <a:solidFill>
                  <a:srgbClr val="00B0F0"/>
                </a:solidFill>
                <a:latin typeface="+mn-lt"/>
                <a:cs typeface="Arial MT"/>
              </a:rPr>
              <a:t>selected.</a:t>
            </a: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1747"/>
            <a:ext cx="3915511"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Dictators need to keep their support coalitions happy to stay in power.</a:t>
            </a:r>
          </a:p>
        </p:txBody>
      </p:sp>
      <p:sp>
        <p:nvSpPr>
          <p:cNvPr id="3" name="object 3"/>
          <p:cNvSpPr txBox="1"/>
          <p:nvPr/>
        </p:nvSpPr>
        <p:spPr>
          <a:xfrm>
            <a:off x="347294" y="1281276"/>
            <a:ext cx="3771900" cy="1240155"/>
          </a:xfrm>
          <a:prstGeom prst="rect">
            <a:avLst/>
          </a:prstGeom>
        </p:spPr>
        <p:txBody>
          <a:bodyPr vert="horz" wrap="square" lIns="0" tIns="6985" rIns="0" bIns="0" rtlCol="0">
            <a:spAutoFit/>
          </a:bodyPr>
          <a:lstStyle/>
          <a:p>
            <a:pPr marL="12700" marR="273685">
              <a:lnSpc>
                <a:spcPct val="102600"/>
              </a:lnSpc>
              <a:spcBef>
                <a:spcPts val="55"/>
              </a:spcBef>
            </a:pPr>
            <a:r>
              <a:rPr sz="1100" dirty="0">
                <a:latin typeface="+mn-lt"/>
                <a:cs typeface="Arial MT"/>
              </a:rPr>
              <a:t>Dictators tend to be replaced by defecting members of their support coalition.</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latin typeface="+mn-lt"/>
                <a:cs typeface="Arial MT"/>
              </a:rPr>
              <a:t>The persistence of an authoritarian leader’s </a:t>
            </a:r>
            <a:r>
              <a:rPr sz="1100" dirty="0">
                <a:solidFill>
                  <a:srgbClr val="00B0F0"/>
                </a:solidFill>
                <a:latin typeface="+mn-lt"/>
                <a:cs typeface="Arial MT"/>
              </a:rPr>
              <a:t>type</a:t>
            </a:r>
            <a:r>
              <a:rPr sz="1100" dirty="0">
                <a:solidFill>
                  <a:srgbClr val="FF0000"/>
                </a:solidFill>
                <a:latin typeface="+mn-lt"/>
                <a:cs typeface="Arial MT"/>
              </a:rPr>
              <a:t> </a:t>
            </a:r>
            <a:r>
              <a:rPr sz="1100" dirty="0">
                <a:latin typeface="+mn-lt"/>
                <a:cs typeface="Arial MT"/>
              </a:rPr>
              <a:t>when the particular authoritarian leader is removed is why we often talk of dictatorial </a:t>
            </a:r>
            <a:r>
              <a:rPr sz="1100" dirty="0">
                <a:solidFill>
                  <a:srgbClr val="00B0F0"/>
                </a:solidFill>
                <a:latin typeface="+mn-lt"/>
                <a:cs typeface="Arial MT"/>
              </a:rPr>
              <a:t>regimes</a:t>
            </a:r>
            <a:r>
              <a:rPr sz="1100" dirty="0">
                <a:solidFill>
                  <a:srgbClr val="FF0000"/>
                </a:solidFill>
                <a:latin typeface="+mn-lt"/>
                <a:cs typeface="Arial MT"/>
              </a:rPr>
              <a:t> </a:t>
            </a:r>
            <a:r>
              <a:rPr sz="1100" dirty="0">
                <a:latin typeface="+mn-lt"/>
                <a:cs typeface="Arial MT"/>
              </a:rPr>
              <a:t>rather than just dictatorial </a:t>
            </a:r>
            <a:r>
              <a:rPr sz="1100" dirty="0">
                <a:solidFill>
                  <a:srgbClr val="00B0F0"/>
                </a:solidFill>
                <a:latin typeface="+mn-lt"/>
                <a:cs typeface="Arial MT"/>
              </a:rPr>
              <a:t>leaders.</a:t>
            </a:r>
          </a:p>
        </p:txBody>
      </p:sp>
    </p:spTree>
  </p:cSld>
  <p:clrMapOvr>
    <a:masterClrMapping/>
  </p:clrMapOvr>
  <p:transition>
    <p:cut/>
  </p:transition>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450734"/>
            <a:ext cx="3837940" cy="2303387"/>
          </a:xfrm>
          <a:prstGeom prst="rect">
            <a:avLst/>
          </a:prstGeom>
        </p:spPr>
        <p:txBody>
          <a:bodyPr vert="horz" wrap="square" lIns="0" tIns="6985" rIns="0" bIns="0" rtlCol="0">
            <a:spAutoFit/>
          </a:bodyPr>
          <a:lstStyle/>
          <a:p>
            <a:pPr marL="12700" marR="394335">
              <a:lnSpc>
                <a:spcPct val="102600"/>
              </a:lnSpc>
              <a:spcBef>
                <a:spcPts val="55"/>
              </a:spcBef>
            </a:pPr>
            <a:r>
              <a:rPr sz="1100" dirty="0">
                <a:latin typeface="+mn-lt"/>
                <a:cs typeface="Arial MT"/>
              </a:rPr>
              <a:t>All governments can be characterized by their location in a two-dimensional institutional space.</a:t>
            </a:r>
          </a:p>
          <a:p>
            <a:pPr>
              <a:lnSpc>
                <a:spcPct val="100000"/>
              </a:lnSpc>
              <a:spcBef>
                <a:spcPts val="450"/>
              </a:spcBef>
            </a:pPr>
            <a:endParaRPr sz="1100" dirty="0">
              <a:latin typeface="+mn-lt"/>
              <a:cs typeface="Arial MT"/>
            </a:endParaRPr>
          </a:p>
          <a:p>
            <a:pPr marL="287655" marR="179705" indent="-175260">
              <a:lnSpc>
                <a:spcPct val="102699"/>
              </a:lnSpc>
              <a:buAutoNum type="arabicPeriod"/>
              <a:tabLst>
                <a:tab pos="289560" algn="l"/>
              </a:tabLst>
            </a:pPr>
            <a:r>
              <a:rPr sz="1100" dirty="0">
                <a:latin typeface="+mn-lt"/>
                <a:cs typeface="Arial MT"/>
              </a:rPr>
              <a:t>The </a:t>
            </a:r>
            <a:r>
              <a:rPr sz="1100" dirty="0">
                <a:solidFill>
                  <a:srgbClr val="00B0F0"/>
                </a:solidFill>
                <a:latin typeface="+mn-lt"/>
                <a:cs typeface="Arial MT"/>
              </a:rPr>
              <a:t>selectorate</a:t>
            </a:r>
            <a:r>
              <a:rPr sz="1100" dirty="0">
                <a:solidFill>
                  <a:srgbClr val="FF0000"/>
                </a:solidFill>
                <a:latin typeface="+mn-lt"/>
                <a:cs typeface="Arial MT"/>
              </a:rPr>
              <a:t> </a:t>
            </a:r>
            <a:r>
              <a:rPr sz="1100" dirty="0">
                <a:latin typeface="+mn-lt"/>
                <a:cs typeface="Arial MT"/>
              </a:rPr>
              <a:t>is the set of people who can play a role in 	selecting the leader.</a:t>
            </a:r>
          </a:p>
          <a:p>
            <a:pPr>
              <a:lnSpc>
                <a:spcPct val="100000"/>
              </a:lnSpc>
              <a:spcBef>
                <a:spcPts val="685"/>
              </a:spcBef>
              <a:buFont typeface="Arial MT"/>
              <a:buAutoNum type="arabicPeriod"/>
            </a:pPr>
            <a:endParaRPr sz="1100" dirty="0">
              <a:latin typeface="+mn-lt"/>
              <a:cs typeface="Arial MT"/>
            </a:endParaRPr>
          </a:p>
          <a:p>
            <a:pPr marL="287655" marR="5080" indent="-175260">
              <a:lnSpc>
                <a:spcPct val="102699"/>
              </a:lnSpc>
              <a:spcBef>
                <a:spcPts val="5"/>
              </a:spcBef>
              <a:buAutoNum type="arabicPeriod"/>
              <a:tabLst>
                <a:tab pos="289560" algn="l"/>
              </a:tabLst>
            </a:pPr>
            <a:r>
              <a:rPr sz="1100" dirty="0">
                <a:latin typeface="+mn-lt"/>
                <a:cs typeface="Arial MT"/>
              </a:rPr>
              <a:t>The </a:t>
            </a:r>
            <a:r>
              <a:rPr sz="1100" dirty="0">
                <a:solidFill>
                  <a:srgbClr val="00B0F0"/>
                </a:solidFill>
                <a:latin typeface="+mn-lt"/>
                <a:cs typeface="Arial MT"/>
              </a:rPr>
              <a:t>winning coalition </a:t>
            </a:r>
            <a:r>
              <a:rPr sz="1100" dirty="0">
                <a:latin typeface="+mn-lt"/>
                <a:cs typeface="Arial MT"/>
              </a:rPr>
              <a:t>includes those people whose support is 	necessary for the leader to stay in power.</a:t>
            </a:r>
          </a:p>
          <a:p>
            <a:pPr>
              <a:lnSpc>
                <a:spcPct val="100000"/>
              </a:lnSpc>
            </a:pPr>
            <a:endParaRPr sz="1100" dirty="0">
              <a:latin typeface="+mn-lt"/>
              <a:cs typeface="Arial MT"/>
            </a:endParaRPr>
          </a:p>
          <a:p>
            <a:pPr>
              <a:lnSpc>
                <a:spcPct val="100000"/>
              </a:lnSpc>
              <a:spcBef>
                <a:spcPts val="600"/>
              </a:spcBef>
            </a:pPr>
            <a:endParaRPr sz="1100" dirty="0">
              <a:latin typeface="+mn-lt"/>
              <a:cs typeface="Arial MT"/>
            </a:endParaRPr>
          </a:p>
          <a:p>
            <a:pPr marL="12700" marR="114935">
              <a:lnSpc>
                <a:spcPct val="102600"/>
              </a:lnSpc>
            </a:pPr>
            <a:r>
              <a:rPr sz="1100" dirty="0">
                <a:latin typeface="+mn-lt"/>
                <a:cs typeface="Arial MT"/>
              </a:rPr>
              <a:t>The </a:t>
            </a:r>
            <a:r>
              <a:rPr sz="1100" dirty="0">
                <a:solidFill>
                  <a:srgbClr val="00B0F0"/>
                </a:solidFill>
                <a:latin typeface="+mn-lt"/>
                <a:cs typeface="Arial MT"/>
              </a:rPr>
              <a:t>disenfranchised</a:t>
            </a:r>
            <a:r>
              <a:rPr sz="1100" dirty="0">
                <a:solidFill>
                  <a:srgbClr val="FF0000"/>
                </a:solidFill>
                <a:latin typeface="+mn-lt"/>
                <a:cs typeface="Arial MT"/>
              </a:rPr>
              <a:t> </a:t>
            </a:r>
            <a:r>
              <a:rPr sz="1100" dirty="0">
                <a:latin typeface="+mn-lt"/>
                <a:cs typeface="Arial MT"/>
              </a:rPr>
              <a:t>are those residents who do not have a legal right to participate in choosing the government.</a:t>
            </a:r>
          </a:p>
        </p:txBody>
      </p:sp>
    </p:spTree>
  </p:cSld>
  <p:clrMapOvr>
    <a:masterClrMapping/>
  </p:clrMapOvr>
  <p:transition>
    <p:cut/>
  </p:transition>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119747"/>
            <a:ext cx="305308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The Institutional Environment in Selectorate Theory</a:t>
            </a:r>
          </a:p>
        </p:txBody>
      </p:sp>
      <p:pic>
        <p:nvPicPr>
          <p:cNvPr id="3" name="object 3"/>
          <p:cNvPicPr/>
          <p:nvPr/>
        </p:nvPicPr>
        <p:blipFill>
          <a:blip r:embed="rId2" cstate="print"/>
          <a:stretch>
            <a:fillRect/>
          </a:stretch>
        </p:blipFill>
        <p:spPr>
          <a:xfrm>
            <a:off x="748215" y="585901"/>
            <a:ext cx="3027581" cy="2523574"/>
          </a:xfrm>
          <a:prstGeom prst="rect">
            <a:avLst/>
          </a:prstGeom>
        </p:spPr>
      </p:pic>
      <p:sp>
        <p:nvSpPr>
          <p:cNvPr id="4" name="object 4"/>
          <p:cNvSpPr txBox="1"/>
          <p:nvPr/>
        </p:nvSpPr>
        <p:spPr>
          <a:xfrm>
            <a:off x="901413" y="1899399"/>
            <a:ext cx="453390" cy="142875"/>
          </a:xfrm>
          <a:prstGeom prst="rect">
            <a:avLst/>
          </a:prstGeom>
        </p:spPr>
        <p:txBody>
          <a:bodyPr vert="horz" wrap="square" lIns="0" tIns="15240" rIns="0" bIns="0" rtlCol="0">
            <a:spAutoFit/>
          </a:bodyPr>
          <a:lstStyle/>
          <a:p>
            <a:pPr marL="12700">
              <a:lnSpc>
                <a:spcPct val="100000"/>
              </a:lnSpc>
              <a:spcBef>
                <a:spcPts val="120"/>
              </a:spcBef>
            </a:pPr>
            <a:r>
              <a:rPr sz="750" spc="35" dirty="0">
                <a:latin typeface="Times New Roman"/>
                <a:cs typeface="Times New Roman"/>
              </a:rPr>
              <a:t>Residents</a:t>
            </a:r>
            <a:endParaRPr sz="750">
              <a:latin typeface="Times New Roman"/>
              <a:cs typeface="Times New Roman"/>
            </a:endParaRPr>
          </a:p>
        </p:txBody>
      </p:sp>
      <p:sp>
        <p:nvSpPr>
          <p:cNvPr id="5" name="object 5"/>
          <p:cNvSpPr txBox="1"/>
          <p:nvPr/>
        </p:nvSpPr>
        <p:spPr>
          <a:xfrm>
            <a:off x="1953820" y="1218283"/>
            <a:ext cx="515620" cy="142875"/>
          </a:xfrm>
          <a:prstGeom prst="rect">
            <a:avLst/>
          </a:prstGeom>
        </p:spPr>
        <p:txBody>
          <a:bodyPr vert="horz" wrap="square" lIns="0" tIns="15240" rIns="0" bIns="0" rtlCol="0">
            <a:spAutoFit/>
          </a:bodyPr>
          <a:lstStyle/>
          <a:p>
            <a:pPr marL="12700">
              <a:lnSpc>
                <a:spcPct val="100000"/>
              </a:lnSpc>
              <a:spcBef>
                <a:spcPts val="120"/>
              </a:spcBef>
            </a:pPr>
            <a:r>
              <a:rPr sz="750" spc="-10" dirty="0">
                <a:latin typeface="Times New Roman"/>
                <a:cs typeface="Times New Roman"/>
              </a:rPr>
              <a:t>Selectorate</a:t>
            </a:r>
            <a:endParaRPr sz="750">
              <a:latin typeface="Times New Roman"/>
              <a:cs typeface="Times New Roman"/>
            </a:endParaRPr>
          </a:p>
        </p:txBody>
      </p:sp>
      <p:sp>
        <p:nvSpPr>
          <p:cNvPr id="6" name="object 6"/>
          <p:cNvSpPr txBox="1"/>
          <p:nvPr/>
        </p:nvSpPr>
        <p:spPr>
          <a:xfrm>
            <a:off x="2356821" y="1887629"/>
            <a:ext cx="818515" cy="142875"/>
          </a:xfrm>
          <a:prstGeom prst="rect">
            <a:avLst/>
          </a:prstGeom>
        </p:spPr>
        <p:txBody>
          <a:bodyPr vert="horz" wrap="square" lIns="0" tIns="15240" rIns="0" bIns="0" rtlCol="0">
            <a:spAutoFit/>
          </a:bodyPr>
          <a:lstStyle/>
          <a:p>
            <a:pPr marL="12700">
              <a:lnSpc>
                <a:spcPct val="100000"/>
              </a:lnSpc>
              <a:spcBef>
                <a:spcPts val="120"/>
              </a:spcBef>
            </a:pPr>
            <a:r>
              <a:rPr sz="750" spc="45" dirty="0">
                <a:latin typeface="Times New Roman"/>
                <a:cs typeface="Times New Roman"/>
              </a:rPr>
              <a:t>Winning</a:t>
            </a:r>
            <a:r>
              <a:rPr sz="750" dirty="0">
                <a:latin typeface="Times New Roman"/>
                <a:cs typeface="Times New Roman"/>
              </a:rPr>
              <a:t> </a:t>
            </a:r>
            <a:r>
              <a:rPr sz="750" spc="-10" dirty="0">
                <a:latin typeface="Times New Roman"/>
                <a:cs typeface="Times New Roman"/>
              </a:rPr>
              <a:t>coalition</a:t>
            </a:r>
            <a:endParaRPr sz="750">
              <a:latin typeface="Times New Roman"/>
              <a:cs typeface="Times New Roman"/>
            </a:endParaRPr>
          </a:p>
        </p:txBody>
      </p:sp>
    </p:spTree>
  </p:cSld>
  <p:clrMapOvr>
    <a:masterClrMapping/>
  </p:clrMapOvr>
  <p:transition>
    <p:cut/>
  </p:transition>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159434"/>
            <a:ext cx="271462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Selectorate Theory and Regime-Type Location</a:t>
            </a:r>
          </a:p>
        </p:txBody>
      </p:sp>
      <p:sp>
        <p:nvSpPr>
          <p:cNvPr id="3" name="object 3"/>
          <p:cNvSpPr/>
          <p:nvPr/>
        </p:nvSpPr>
        <p:spPr>
          <a:xfrm>
            <a:off x="1021421" y="501126"/>
            <a:ext cx="2722245" cy="2419350"/>
          </a:xfrm>
          <a:custGeom>
            <a:avLst/>
            <a:gdLst/>
            <a:ahLst/>
            <a:cxnLst/>
            <a:rect l="l" t="t" r="r" b="b"/>
            <a:pathLst>
              <a:path w="2722245" h="2419350">
                <a:moveTo>
                  <a:pt x="0" y="2419223"/>
                </a:moveTo>
                <a:lnTo>
                  <a:pt x="0" y="0"/>
                </a:lnTo>
              </a:path>
              <a:path w="2722245" h="2419350">
                <a:moveTo>
                  <a:pt x="0" y="2419223"/>
                </a:moveTo>
                <a:lnTo>
                  <a:pt x="2721626" y="2419223"/>
                </a:lnTo>
              </a:path>
            </a:pathLst>
          </a:custGeom>
          <a:ln w="12599">
            <a:solidFill>
              <a:srgbClr val="000000"/>
            </a:solidFill>
          </a:ln>
        </p:spPr>
        <p:txBody>
          <a:bodyPr wrap="square" lIns="0" tIns="0" rIns="0" bIns="0" rtlCol="0"/>
          <a:lstStyle/>
          <a:p>
            <a:endParaRPr/>
          </a:p>
        </p:txBody>
      </p:sp>
      <p:sp>
        <p:nvSpPr>
          <p:cNvPr id="4" name="object 4"/>
          <p:cNvSpPr txBox="1"/>
          <p:nvPr/>
        </p:nvSpPr>
        <p:spPr>
          <a:xfrm>
            <a:off x="1782836" y="2932729"/>
            <a:ext cx="1198880" cy="162560"/>
          </a:xfrm>
          <a:prstGeom prst="rect">
            <a:avLst/>
          </a:prstGeom>
        </p:spPr>
        <p:txBody>
          <a:bodyPr vert="horz" wrap="square" lIns="0" tIns="12065" rIns="0" bIns="0" rtlCol="0">
            <a:spAutoFit/>
          </a:bodyPr>
          <a:lstStyle/>
          <a:p>
            <a:pPr marL="12700">
              <a:lnSpc>
                <a:spcPct val="100000"/>
              </a:lnSpc>
              <a:spcBef>
                <a:spcPts val="95"/>
              </a:spcBef>
            </a:pPr>
            <a:r>
              <a:rPr sz="900" spc="45" dirty="0">
                <a:latin typeface="Times New Roman"/>
                <a:cs typeface="Times New Roman"/>
              </a:rPr>
              <a:t>Winning</a:t>
            </a:r>
            <a:r>
              <a:rPr sz="900" spc="135" dirty="0">
                <a:latin typeface="Times New Roman"/>
                <a:cs typeface="Times New Roman"/>
              </a:rPr>
              <a:t> </a:t>
            </a:r>
            <a:r>
              <a:rPr sz="900" dirty="0">
                <a:latin typeface="Times New Roman"/>
                <a:cs typeface="Times New Roman"/>
              </a:rPr>
              <a:t>Coalition</a:t>
            </a:r>
            <a:r>
              <a:rPr sz="900" spc="135" dirty="0">
                <a:latin typeface="Times New Roman"/>
                <a:cs typeface="Times New Roman"/>
              </a:rPr>
              <a:t> </a:t>
            </a:r>
            <a:r>
              <a:rPr sz="900" spc="-10" dirty="0">
                <a:latin typeface="Times New Roman"/>
                <a:cs typeface="Times New Roman"/>
              </a:rPr>
              <a:t>(</a:t>
            </a:r>
            <a:r>
              <a:rPr sz="900" i="1" spc="-10" dirty="0">
                <a:latin typeface="Arial"/>
                <a:cs typeface="Arial"/>
              </a:rPr>
              <a:t>W</a:t>
            </a:r>
            <a:r>
              <a:rPr sz="900" i="1" spc="-40" dirty="0">
                <a:latin typeface="Arial"/>
                <a:cs typeface="Arial"/>
              </a:rPr>
              <a:t> </a:t>
            </a:r>
            <a:r>
              <a:rPr sz="900" spc="-50" dirty="0">
                <a:latin typeface="Times New Roman"/>
                <a:cs typeface="Times New Roman"/>
              </a:rPr>
              <a:t>)</a:t>
            </a:r>
            <a:endParaRPr sz="900">
              <a:latin typeface="Times New Roman"/>
              <a:cs typeface="Times New Roman"/>
            </a:endParaRPr>
          </a:p>
        </p:txBody>
      </p:sp>
      <p:sp>
        <p:nvSpPr>
          <p:cNvPr id="5" name="object 5"/>
          <p:cNvSpPr txBox="1"/>
          <p:nvPr/>
        </p:nvSpPr>
        <p:spPr>
          <a:xfrm>
            <a:off x="1112023" y="2936874"/>
            <a:ext cx="272415" cy="142875"/>
          </a:xfrm>
          <a:prstGeom prst="rect">
            <a:avLst/>
          </a:prstGeom>
        </p:spPr>
        <p:txBody>
          <a:bodyPr vert="horz" wrap="square" lIns="0" tIns="15240" rIns="0" bIns="0" rtlCol="0">
            <a:spAutoFit/>
          </a:bodyPr>
          <a:lstStyle/>
          <a:p>
            <a:pPr marL="12700">
              <a:lnSpc>
                <a:spcPct val="100000"/>
              </a:lnSpc>
              <a:spcBef>
                <a:spcPts val="120"/>
              </a:spcBef>
            </a:pPr>
            <a:r>
              <a:rPr sz="750" spc="-10" dirty="0">
                <a:latin typeface="Times New Roman"/>
                <a:cs typeface="Times New Roman"/>
              </a:rPr>
              <a:t>Small</a:t>
            </a:r>
            <a:endParaRPr sz="750">
              <a:latin typeface="Times New Roman"/>
              <a:cs typeface="Times New Roman"/>
            </a:endParaRPr>
          </a:p>
        </p:txBody>
      </p:sp>
      <p:sp>
        <p:nvSpPr>
          <p:cNvPr id="6" name="object 6"/>
          <p:cNvSpPr txBox="1"/>
          <p:nvPr/>
        </p:nvSpPr>
        <p:spPr>
          <a:xfrm>
            <a:off x="3305319" y="2933149"/>
            <a:ext cx="271145" cy="142875"/>
          </a:xfrm>
          <a:prstGeom prst="rect">
            <a:avLst/>
          </a:prstGeom>
        </p:spPr>
        <p:txBody>
          <a:bodyPr vert="horz" wrap="square" lIns="0" tIns="15240" rIns="0" bIns="0" rtlCol="0">
            <a:spAutoFit/>
          </a:bodyPr>
          <a:lstStyle/>
          <a:p>
            <a:pPr marL="12700">
              <a:lnSpc>
                <a:spcPct val="100000"/>
              </a:lnSpc>
              <a:spcBef>
                <a:spcPts val="120"/>
              </a:spcBef>
            </a:pPr>
            <a:r>
              <a:rPr sz="750" spc="-10" dirty="0">
                <a:latin typeface="Times New Roman"/>
                <a:cs typeface="Times New Roman"/>
              </a:rPr>
              <a:t>Large</a:t>
            </a:r>
            <a:endParaRPr sz="750">
              <a:latin typeface="Times New Roman"/>
              <a:cs typeface="Times New Roman"/>
            </a:endParaRPr>
          </a:p>
        </p:txBody>
      </p:sp>
      <p:sp>
        <p:nvSpPr>
          <p:cNvPr id="7" name="object 7"/>
          <p:cNvSpPr txBox="1"/>
          <p:nvPr/>
        </p:nvSpPr>
        <p:spPr>
          <a:xfrm>
            <a:off x="838661" y="1328482"/>
            <a:ext cx="155575" cy="764540"/>
          </a:xfrm>
          <a:prstGeom prst="rect">
            <a:avLst/>
          </a:prstGeom>
        </p:spPr>
        <p:txBody>
          <a:bodyPr vert="vert270" wrap="square" lIns="0" tIns="0" rIns="0" bIns="0" rtlCol="0">
            <a:spAutoFit/>
          </a:bodyPr>
          <a:lstStyle/>
          <a:p>
            <a:pPr marL="12700">
              <a:lnSpc>
                <a:spcPct val="100000"/>
              </a:lnSpc>
            </a:pPr>
            <a:r>
              <a:rPr sz="900" spc="30" dirty="0">
                <a:latin typeface="Times New Roman"/>
                <a:cs typeface="Times New Roman"/>
              </a:rPr>
              <a:t>Selectorate</a:t>
            </a:r>
            <a:r>
              <a:rPr sz="900" spc="105" dirty="0">
                <a:latin typeface="Times New Roman"/>
                <a:cs typeface="Times New Roman"/>
              </a:rPr>
              <a:t> </a:t>
            </a:r>
            <a:r>
              <a:rPr sz="900" spc="-25" dirty="0">
                <a:latin typeface="Times New Roman"/>
                <a:cs typeface="Times New Roman"/>
              </a:rPr>
              <a:t>(</a:t>
            </a:r>
            <a:r>
              <a:rPr sz="900" i="1" spc="-25" dirty="0">
                <a:latin typeface="Arial"/>
                <a:cs typeface="Arial"/>
              </a:rPr>
              <a:t>S</a:t>
            </a:r>
            <a:r>
              <a:rPr sz="900" spc="-25" dirty="0">
                <a:latin typeface="Times New Roman"/>
                <a:cs typeface="Times New Roman"/>
              </a:rPr>
              <a:t>)</a:t>
            </a:r>
            <a:endParaRPr sz="900">
              <a:latin typeface="Times New Roman"/>
              <a:cs typeface="Times New Roman"/>
            </a:endParaRPr>
          </a:p>
        </p:txBody>
      </p:sp>
      <p:sp>
        <p:nvSpPr>
          <p:cNvPr id="8" name="object 8"/>
          <p:cNvSpPr txBox="1"/>
          <p:nvPr/>
        </p:nvSpPr>
        <p:spPr>
          <a:xfrm>
            <a:off x="709439" y="564435"/>
            <a:ext cx="271145" cy="142875"/>
          </a:xfrm>
          <a:prstGeom prst="rect">
            <a:avLst/>
          </a:prstGeom>
        </p:spPr>
        <p:txBody>
          <a:bodyPr vert="horz" wrap="square" lIns="0" tIns="15240" rIns="0" bIns="0" rtlCol="0">
            <a:spAutoFit/>
          </a:bodyPr>
          <a:lstStyle/>
          <a:p>
            <a:pPr marL="12700">
              <a:lnSpc>
                <a:spcPct val="100000"/>
              </a:lnSpc>
              <a:spcBef>
                <a:spcPts val="120"/>
              </a:spcBef>
            </a:pPr>
            <a:r>
              <a:rPr sz="750" spc="-10" dirty="0">
                <a:latin typeface="Times New Roman"/>
                <a:cs typeface="Times New Roman"/>
              </a:rPr>
              <a:t>Large</a:t>
            </a:r>
            <a:endParaRPr sz="750">
              <a:latin typeface="Times New Roman"/>
              <a:cs typeface="Times New Roman"/>
            </a:endParaRPr>
          </a:p>
        </p:txBody>
      </p:sp>
      <p:sp>
        <p:nvSpPr>
          <p:cNvPr id="9" name="object 9"/>
          <p:cNvSpPr txBox="1"/>
          <p:nvPr/>
        </p:nvSpPr>
        <p:spPr>
          <a:xfrm>
            <a:off x="707635" y="2694141"/>
            <a:ext cx="272415" cy="142875"/>
          </a:xfrm>
          <a:prstGeom prst="rect">
            <a:avLst/>
          </a:prstGeom>
        </p:spPr>
        <p:txBody>
          <a:bodyPr vert="horz" wrap="square" lIns="0" tIns="15240" rIns="0" bIns="0" rtlCol="0">
            <a:spAutoFit/>
          </a:bodyPr>
          <a:lstStyle/>
          <a:p>
            <a:pPr marL="12700">
              <a:lnSpc>
                <a:spcPct val="100000"/>
              </a:lnSpc>
              <a:spcBef>
                <a:spcPts val="120"/>
              </a:spcBef>
            </a:pPr>
            <a:r>
              <a:rPr sz="750" spc="-10" dirty="0">
                <a:latin typeface="Times New Roman"/>
                <a:cs typeface="Times New Roman"/>
              </a:rPr>
              <a:t>Small</a:t>
            </a:r>
            <a:endParaRPr sz="750">
              <a:latin typeface="Times New Roman"/>
              <a:cs typeface="Times New Roman"/>
            </a:endParaRPr>
          </a:p>
        </p:txBody>
      </p:sp>
      <p:sp>
        <p:nvSpPr>
          <p:cNvPr id="10" name="object 10"/>
          <p:cNvSpPr txBox="1"/>
          <p:nvPr/>
        </p:nvSpPr>
        <p:spPr>
          <a:xfrm>
            <a:off x="1108174" y="708354"/>
            <a:ext cx="1181100" cy="387985"/>
          </a:xfrm>
          <a:prstGeom prst="rect">
            <a:avLst/>
          </a:prstGeom>
        </p:spPr>
        <p:txBody>
          <a:bodyPr vert="horz" wrap="square" lIns="0" tIns="33655" rIns="0" bIns="0" rtlCol="0">
            <a:spAutoFit/>
          </a:bodyPr>
          <a:lstStyle/>
          <a:p>
            <a:pPr marL="12700">
              <a:lnSpc>
                <a:spcPct val="100000"/>
              </a:lnSpc>
              <a:spcBef>
                <a:spcPts val="265"/>
              </a:spcBef>
            </a:pPr>
            <a:r>
              <a:rPr sz="650" spc="10" dirty="0">
                <a:latin typeface="Times New Roman"/>
                <a:cs typeface="Times New Roman"/>
              </a:rPr>
              <a:t>Other</a:t>
            </a:r>
            <a:r>
              <a:rPr sz="650" spc="114" dirty="0">
                <a:latin typeface="Times New Roman"/>
                <a:cs typeface="Times New Roman"/>
              </a:rPr>
              <a:t> </a:t>
            </a:r>
            <a:r>
              <a:rPr sz="650" spc="-10" dirty="0">
                <a:latin typeface="Times New Roman"/>
                <a:cs typeface="Times New Roman"/>
              </a:rPr>
              <a:t>dictatorships</a:t>
            </a:r>
            <a:endParaRPr sz="650">
              <a:latin typeface="Times New Roman"/>
              <a:cs typeface="Times New Roman"/>
            </a:endParaRPr>
          </a:p>
          <a:p>
            <a:pPr marL="12700" marR="5080">
              <a:lnSpc>
                <a:spcPts val="960"/>
              </a:lnSpc>
              <a:spcBef>
                <a:spcPts val="50"/>
              </a:spcBef>
            </a:pPr>
            <a:r>
              <a:rPr sz="650" spc="20" dirty="0">
                <a:latin typeface="Times New Roman"/>
                <a:cs typeface="Times New Roman"/>
              </a:rPr>
              <a:t>(Example:</a:t>
            </a:r>
            <a:r>
              <a:rPr sz="650" spc="50" dirty="0">
                <a:latin typeface="Times New Roman"/>
                <a:cs typeface="Times New Roman"/>
              </a:rPr>
              <a:t> </a:t>
            </a:r>
            <a:r>
              <a:rPr sz="650" spc="45" dirty="0">
                <a:latin typeface="Times New Roman"/>
                <a:cs typeface="Times New Roman"/>
              </a:rPr>
              <a:t>Dominant-</a:t>
            </a:r>
            <a:r>
              <a:rPr sz="650" spc="20" dirty="0">
                <a:latin typeface="Times New Roman"/>
                <a:cs typeface="Times New Roman"/>
              </a:rPr>
              <a:t>party</a:t>
            </a:r>
            <a:r>
              <a:rPr sz="650" spc="55" dirty="0">
                <a:latin typeface="Times New Roman"/>
                <a:cs typeface="Times New Roman"/>
              </a:rPr>
              <a:t> </a:t>
            </a:r>
            <a:r>
              <a:rPr sz="650" spc="30" dirty="0">
                <a:latin typeface="Times New Roman"/>
                <a:cs typeface="Times New Roman"/>
              </a:rPr>
              <a:t>and</a:t>
            </a:r>
            <a:r>
              <a:rPr sz="650" spc="500" dirty="0">
                <a:latin typeface="Times New Roman"/>
                <a:cs typeface="Times New Roman"/>
              </a:rPr>
              <a:t> </a:t>
            </a:r>
            <a:r>
              <a:rPr sz="650" spc="30" dirty="0">
                <a:latin typeface="Times New Roman"/>
                <a:cs typeface="Times New Roman"/>
              </a:rPr>
              <a:t>personalist</a:t>
            </a:r>
            <a:r>
              <a:rPr sz="650" spc="55" dirty="0">
                <a:latin typeface="Times New Roman"/>
                <a:cs typeface="Times New Roman"/>
              </a:rPr>
              <a:t> </a:t>
            </a:r>
            <a:r>
              <a:rPr sz="650" spc="-10" dirty="0">
                <a:latin typeface="Times New Roman"/>
                <a:cs typeface="Times New Roman"/>
              </a:rPr>
              <a:t>dictatorships)</a:t>
            </a:r>
            <a:endParaRPr sz="650">
              <a:latin typeface="Times New Roman"/>
              <a:cs typeface="Times New Roman"/>
            </a:endParaRPr>
          </a:p>
        </p:txBody>
      </p:sp>
      <p:sp>
        <p:nvSpPr>
          <p:cNvPr id="11" name="object 11"/>
          <p:cNvSpPr txBox="1"/>
          <p:nvPr/>
        </p:nvSpPr>
        <p:spPr>
          <a:xfrm>
            <a:off x="1108174" y="2540547"/>
            <a:ext cx="723265" cy="248285"/>
          </a:xfrm>
          <a:prstGeom prst="rect">
            <a:avLst/>
          </a:prstGeom>
        </p:spPr>
        <p:txBody>
          <a:bodyPr vert="horz" wrap="square" lIns="0" tIns="12700" rIns="0" bIns="0" rtlCol="0">
            <a:spAutoFit/>
          </a:bodyPr>
          <a:lstStyle/>
          <a:p>
            <a:pPr marL="12700" marR="5080">
              <a:lnSpc>
                <a:spcPct val="112200"/>
              </a:lnSpc>
              <a:spcBef>
                <a:spcPts val="100"/>
              </a:spcBef>
            </a:pPr>
            <a:r>
              <a:rPr sz="650" dirty="0">
                <a:latin typeface="Times New Roman"/>
                <a:cs typeface="Times New Roman"/>
              </a:rPr>
              <a:t>Most</a:t>
            </a:r>
            <a:r>
              <a:rPr sz="650" spc="105" dirty="0">
                <a:latin typeface="Times New Roman"/>
                <a:cs typeface="Times New Roman"/>
              </a:rPr>
              <a:t> </a:t>
            </a:r>
            <a:r>
              <a:rPr sz="650" spc="-10" dirty="0">
                <a:latin typeface="Times New Roman"/>
                <a:cs typeface="Times New Roman"/>
              </a:rPr>
              <a:t>monarchies</a:t>
            </a:r>
            <a:r>
              <a:rPr sz="650" spc="55" dirty="0">
                <a:latin typeface="Times New Roman"/>
                <a:cs typeface="Times New Roman"/>
              </a:rPr>
              <a:t> and</a:t>
            </a:r>
            <a:r>
              <a:rPr sz="650" spc="20" dirty="0">
                <a:latin typeface="Times New Roman"/>
                <a:cs typeface="Times New Roman"/>
              </a:rPr>
              <a:t> military</a:t>
            </a:r>
            <a:r>
              <a:rPr sz="650" spc="25" dirty="0">
                <a:latin typeface="Times New Roman"/>
                <a:cs typeface="Times New Roman"/>
              </a:rPr>
              <a:t> </a:t>
            </a:r>
            <a:r>
              <a:rPr sz="650" spc="-10" dirty="0">
                <a:latin typeface="Times New Roman"/>
                <a:cs typeface="Times New Roman"/>
              </a:rPr>
              <a:t>juntas</a:t>
            </a:r>
            <a:endParaRPr sz="650">
              <a:latin typeface="Times New Roman"/>
              <a:cs typeface="Times New Roman"/>
            </a:endParaRPr>
          </a:p>
        </p:txBody>
      </p:sp>
      <p:sp>
        <p:nvSpPr>
          <p:cNvPr id="12" name="object 12"/>
          <p:cNvSpPr txBox="1"/>
          <p:nvPr/>
        </p:nvSpPr>
        <p:spPr>
          <a:xfrm>
            <a:off x="2732545" y="739524"/>
            <a:ext cx="697230" cy="123189"/>
          </a:xfrm>
          <a:prstGeom prst="rect">
            <a:avLst/>
          </a:prstGeom>
        </p:spPr>
        <p:txBody>
          <a:bodyPr vert="horz" wrap="square" lIns="0" tIns="11430" rIns="0" bIns="0" rtlCol="0">
            <a:spAutoFit/>
          </a:bodyPr>
          <a:lstStyle/>
          <a:p>
            <a:pPr marL="12700">
              <a:lnSpc>
                <a:spcPct val="100000"/>
              </a:lnSpc>
              <a:spcBef>
                <a:spcPts val="90"/>
              </a:spcBef>
            </a:pPr>
            <a:r>
              <a:rPr sz="650" dirty="0">
                <a:latin typeface="Times New Roman"/>
                <a:cs typeface="Times New Roman"/>
              </a:rPr>
              <a:t>Most</a:t>
            </a:r>
            <a:r>
              <a:rPr sz="650" spc="105" dirty="0">
                <a:latin typeface="Times New Roman"/>
                <a:cs typeface="Times New Roman"/>
              </a:rPr>
              <a:t> </a:t>
            </a:r>
            <a:r>
              <a:rPr sz="650" spc="-10" dirty="0">
                <a:latin typeface="Times New Roman"/>
                <a:cs typeface="Times New Roman"/>
              </a:rPr>
              <a:t>democracies</a:t>
            </a:r>
            <a:endParaRPr sz="650">
              <a:latin typeface="Times New Roman"/>
              <a:cs typeface="Times New Roman"/>
            </a:endParaRPr>
          </a:p>
        </p:txBody>
      </p:sp>
    </p:spTree>
  </p:cSld>
  <p:clrMapOvr>
    <a:masterClrMapping/>
  </p:clrMapOvr>
  <p:transition>
    <p:cut/>
  </p:transition>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44397"/>
            <a:ext cx="3913504"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Leaders must keep their winning coalition satisfied to stay in power.</a:t>
            </a:r>
          </a:p>
        </p:txBody>
      </p:sp>
      <p:sp>
        <p:nvSpPr>
          <p:cNvPr id="3" name="object 3"/>
          <p:cNvSpPr txBox="1"/>
          <p:nvPr/>
        </p:nvSpPr>
        <p:spPr>
          <a:xfrm>
            <a:off x="347294" y="976463"/>
            <a:ext cx="3745865" cy="177599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Leaders can distribute:</a:t>
            </a:r>
          </a:p>
          <a:p>
            <a:pPr>
              <a:lnSpc>
                <a:spcPct val="100000"/>
              </a:lnSpc>
              <a:spcBef>
                <a:spcPts val="484"/>
              </a:spcBef>
            </a:pPr>
            <a:endParaRPr sz="1100" dirty="0">
              <a:latin typeface="+mn-lt"/>
              <a:cs typeface="Arial MT"/>
            </a:endParaRPr>
          </a:p>
          <a:p>
            <a:pPr marL="287655" indent="-175260">
              <a:lnSpc>
                <a:spcPct val="100000"/>
              </a:lnSpc>
              <a:buAutoNum type="arabicPeriod"/>
              <a:tabLst>
                <a:tab pos="287655" algn="l"/>
              </a:tabLst>
            </a:pPr>
            <a:r>
              <a:rPr sz="1100" dirty="0">
                <a:solidFill>
                  <a:srgbClr val="00B0F0"/>
                </a:solidFill>
                <a:latin typeface="+mn-lt"/>
                <a:cs typeface="Arial MT"/>
              </a:rPr>
              <a:t>Public goods, </a:t>
            </a:r>
            <a:r>
              <a:rPr sz="1100" dirty="0">
                <a:latin typeface="+mn-lt"/>
                <a:cs typeface="Arial MT"/>
              </a:rPr>
              <a:t>which can be consumed by everyone.</a:t>
            </a:r>
          </a:p>
          <a:p>
            <a:pPr>
              <a:lnSpc>
                <a:spcPct val="100000"/>
              </a:lnSpc>
              <a:spcBef>
                <a:spcPts val="690"/>
              </a:spcBef>
              <a:buFont typeface="Arial MT"/>
              <a:buAutoNum type="arabicPeriod"/>
            </a:pPr>
            <a:endParaRPr sz="1100" dirty="0">
              <a:latin typeface="+mn-lt"/>
              <a:cs typeface="Arial MT"/>
            </a:endParaRPr>
          </a:p>
          <a:p>
            <a:pPr marL="287655" marR="5080" indent="-175260">
              <a:lnSpc>
                <a:spcPct val="102600"/>
              </a:lnSpc>
              <a:buAutoNum type="arabicPeriod"/>
              <a:tabLst>
                <a:tab pos="289560" algn="l"/>
              </a:tabLst>
            </a:pPr>
            <a:r>
              <a:rPr sz="1100" dirty="0">
                <a:solidFill>
                  <a:srgbClr val="00B0F0"/>
                </a:solidFill>
                <a:latin typeface="+mn-lt"/>
                <a:cs typeface="Arial MT"/>
              </a:rPr>
              <a:t>Private goods, </a:t>
            </a:r>
            <a:r>
              <a:rPr sz="1100" dirty="0">
                <a:latin typeface="+mn-lt"/>
                <a:cs typeface="Arial MT"/>
              </a:rPr>
              <a:t>which can be consumed only by the winning 	coalition.</a:t>
            </a:r>
          </a:p>
          <a:p>
            <a:pPr>
              <a:lnSpc>
                <a:spcPct val="100000"/>
              </a:lnSpc>
            </a:pPr>
            <a:endParaRPr sz="1100" dirty="0">
              <a:latin typeface="+mn-lt"/>
              <a:cs typeface="Arial MT"/>
            </a:endParaRPr>
          </a:p>
          <a:p>
            <a:pPr>
              <a:lnSpc>
                <a:spcPct val="100000"/>
              </a:lnSpc>
              <a:spcBef>
                <a:spcPts val="635"/>
              </a:spcBef>
            </a:pPr>
            <a:endParaRPr sz="1100" dirty="0">
              <a:latin typeface="+mn-lt"/>
              <a:cs typeface="Arial MT"/>
            </a:endParaRPr>
          </a:p>
          <a:p>
            <a:pPr marL="12700">
              <a:lnSpc>
                <a:spcPct val="100000"/>
              </a:lnSpc>
              <a:spcBef>
                <a:spcPts val="5"/>
              </a:spcBef>
            </a:pPr>
            <a:r>
              <a:rPr sz="1100" dirty="0">
                <a:latin typeface="+mn-lt"/>
                <a:cs typeface="Arial MT"/>
              </a:rPr>
              <a:t>The leader chooses a tax rate to generate revenue.</a:t>
            </a:r>
          </a:p>
        </p:txBody>
      </p:sp>
    </p:spTree>
  </p:cSld>
  <p:clrMapOvr>
    <a:masterClrMapping/>
  </p:clrMapOvr>
  <p:transition>
    <p:cut/>
  </p:transition>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38389"/>
            <a:ext cx="3730625"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A </a:t>
            </a:r>
            <a:r>
              <a:rPr dirty="0">
                <a:solidFill>
                  <a:srgbClr val="00B0F0"/>
                </a:solidFill>
                <a:latin typeface="+mn-lt"/>
              </a:rPr>
              <a:t>challenger</a:t>
            </a:r>
            <a:r>
              <a:rPr dirty="0">
                <a:solidFill>
                  <a:srgbClr val="FF0000"/>
                </a:solidFill>
                <a:latin typeface="+mn-lt"/>
              </a:rPr>
              <a:t> </a:t>
            </a:r>
            <a:r>
              <a:rPr dirty="0">
                <a:latin typeface="+mn-lt"/>
              </a:rPr>
              <a:t>also makes an offer regarding public goods, private goods, and the tax rate.</a:t>
            </a:r>
          </a:p>
        </p:txBody>
      </p:sp>
      <p:sp>
        <p:nvSpPr>
          <p:cNvPr id="3" name="object 3"/>
          <p:cNvSpPr txBox="1"/>
          <p:nvPr/>
        </p:nvSpPr>
        <p:spPr>
          <a:xfrm>
            <a:off x="347294" y="1642540"/>
            <a:ext cx="369062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Whoever makes the best offer obtains the support of a winning coalition and is selected as the leader.</a:t>
            </a:r>
            <a:endParaRPr sz="1100">
              <a:latin typeface="+mn-lt"/>
              <a:cs typeface="Arial MT"/>
            </a:endParaRPr>
          </a:p>
        </p:txBody>
      </p:sp>
    </p:spTree>
  </p:cSld>
  <p:clrMapOvr>
    <a:masterClrMapping/>
  </p:clrMapOvr>
  <p:transition>
    <p:cut/>
  </p:transition>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938884"/>
            <a:ext cx="2469515" cy="1002030"/>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Two factors are key:</a:t>
            </a:r>
          </a:p>
          <a:p>
            <a:pPr>
              <a:lnSpc>
                <a:spcPct val="100000"/>
              </a:lnSpc>
              <a:spcBef>
                <a:spcPts val="484"/>
              </a:spcBef>
            </a:pPr>
            <a:endParaRPr sz="1100" dirty="0">
              <a:latin typeface="+mn-lt"/>
              <a:cs typeface="Arial MT"/>
            </a:endParaRPr>
          </a:p>
          <a:p>
            <a:pPr marL="287655" indent="-175260">
              <a:lnSpc>
                <a:spcPct val="100000"/>
              </a:lnSpc>
              <a:buAutoNum type="arabicPeriod"/>
              <a:tabLst>
                <a:tab pos="287655" algn="l"/>
              </a:tabLst>
            </a:pPr>
            <a:r>
              <a:rPr sz="1100" dirty="0">
                <a:latin typeface="+mn-lt"/>
                <a:cs typeface="Arial MT"/>
              </a:rPr>
              <a:t>The loyalty norm, </a:t>
            </a:r>
            <a:r>
              <a:rPr sz="1100" i="1" dirty="0">
                <a:latin typeface="+mn-lt"/>
                <a:cs typeface="Calibri"/>
              </a:rPr>
              <a:t>W/S</a:t>
            </a:r>
            <a:r>
              <a:rPr sz="1100" dirty="0">
                <a:latin typeface="+mn-lt"/>
                <a:cs typeface="Arial MT"/>
              </a:rPr>
              <a:t>.</a:t>
            </a:r>
          </a:p>
          <a:p>
            <a:pPr>
              <a:lnSpc>
                <a:spcPct val="100000"/>
              </a:lnSpc>
              <a:spcBef>
                <a:spcPts val="720"/>
              </a:spcBef>
              <a:buFont typeface="Arial MT"/>
              <a:buAutoNum type="arabicPeriod"/>
            </a:pPr>
            <a:endParaRPr sz="1100" dirty="0">
              <a:latin typeface="+mn-lt"/>
              <a:cs typeface="Arial MT"/>
            </a:endParaRPr>
          </a:p>
          <a:p>
            <a:pPr marL="287655" indent="-175260">
              <a:lnSpc>
                <a:spcPct val="100000"/>
              </a:lnSpc>
              <a:spcBef>
                <a:spcPts val="5"/>
              </a:spcBef>
              <a:buAutoNum type="arabicPeriod"/>
              <a:tabLst>
                <a:tab pos="287655" algn="l"/>
              </a:tabLst>
            </a:pPr>
            <a:r>
              <a:rPr sz="1100" dirty="0">
                <a:latin typeface="+mn-lt"/>
                <a:cs typeface="Arial MT"/>
              </a:rPr>
              <a:t>The size of the winning coalition, </a:t>
            </a:r>
            <a:r>
              <a:rPr sz="1100" i="1" dirty="0">
                <a:latin typeface="+mn-lt"/>
                <a:cs typeface="Calibri"/>
              </a:rPr>
              <a:t>W </a:t>
            </a:r>
            <a:r>
              <a:rPr sz="1100" dirty="0">
                <a:latin typeface="+mn-lt"/>
                <a:cs typeface="Arial MT"/>
              </a:rPr>
              <a:t>.</a:t>
            </a:r>
          </a:p>
        </p:txBody>
      </p:sp>
    </p:spTree>
  </p:cSld>
  <p:clrMapOvr>
    <a:masterClrMapping/>
  </p:clrMapOvr>
  <p:transition>
    <p:cut/>
  </p:transition>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1021715"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cs typeface="Tahoma"/>
              </a:rPr>
              <a:t>Loyalty Norm</a:t>
            </a:r>
            <a:endParaRPr sz="1400">
              <a:latin typeface="+mn-lt"/>
              <a:cs typeface="Tahoma"/>
            </a:endParaRPr>
          </a:p>
        </p:txBody>
      </p:sp>
      <p:sp>
        <p:nvSpPr>
          <p:cNvPr id="3" name="object 3"/>
          <p:cNvSpPr txBox="1"/>
          <p:nvPr/>
        </p:nvSpPr>
        <p:spPr>
          <a:xfrm>
            <a:off x="347294" y="885353"/>
            <a:ext cx="3912870" cy="1627753"/>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Individuals in the winning coalition who are disgruntled must weigh the costs and benefits of defecting.</a:t>
            </a:r>
          </a:p>
          <a:p>
            <a:pPr>
              <a:lnSpc>
                <a:spcPct val="100000"/>
              </a:lnSpc>
            </a:pPr>
            <a:endParaRPr sz="1100" dirty="0">
              <a:latin typeface="+mn-lt"/>
              <a:cs typeface="Arial MT"/>
            </a:endParaRPr>
          </a:p>
          <a:p>
            <a:pPr>
              <a:lnSpc>
                <a:spcPct val="100000"/>
              </a:lnSpc>
              <a:spcBef>
                <a:spcPts val="305"/>
              </a:spcBef>
            </a:pPr>
            <a:endParaRPr sz="1100" dirty="0">
              <a:solidFill>
                <a:srgbClr val="00B0F0"/>
              </a:solidFill>
              <a:latin typeface="+mn-lt"/>
              <a:cs typeface="Arial MT"/>
            </a:endParaRPr>
          </a:p>
          <a:p>
            <a:pPr marL="12700" marR="19685">
              <a:lnSpc>
                <a:spcPct val="102600"/>
              </a:lnSpc>
            </a:pPr>
            <a:r>
              <a:rPr sz="1100" dirty="0">
                <a:solidFill>
                  <a:srgbClr val="00B0F0"/>
                </a:solidFill>
                <a:latin typeface="+mn-lt"/>
                <a:cs typeface="Arial MT"/>
              </a:rPr>
              <a:t>Defectors have no guarantee they’ll be in the next leader’s winning coalition and, thus, risk losing access to private goods.</a:t>
            </a: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latin typeface="+mn-lt"/>
                <a:cs typeface="Arial MT"/>
              </a:rPr>
              <a:t>The probability of being in a leader’s winning coalition is </a:t>
            </a:r>
            <a:r>
              <a:rPr sz="1100" i="1" dirty="0">
                <a:latin typeface="+mn-lt"/>
                <a:cs typeface="Calibri"/>
              </a:rPr>
              <a:t>W/S</a:t>
            </a:r>
            <a:r>
              <a:rPr sz="1100" dirty="0">
                <a:latin typeface="+mn-lt"/>
                <a:cs typeface="Arial MT"/>
              </a:rPr>
              <a:t>.</a:t>
            </a:r>
          </a:p>
        </p:txBody>
      </p:sp>
    </p:spTree>
  </p:cSld>
  <p:clrMapOvr>
    <a:masterClrMapping/>
  </p:clrMapOvr>
  <p:transition>
    <p:cut/>
  </p:transition>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805839"/>
            <a:ext cx="3910965" cy="1364284"/>
          </a:xfrm>
          <a:prstGeom prst="rect">
            <a:avLst/>
          </a:prstGeom>
        </p:spPr>
        <p:txBody>
          <a:bodyPr vert="horz" wrap="square" lIns="0" tIns="11430" rIns="0" bIns="0" rtlCol="0">
            <a:spAutoFit/>
          </a:bodyPr>
          <a:lstStyle/>
          <a:p>
            <a:pPr marL="38100">
              <a:lnSpc>
                <a:spcPct val="100000"/>
              </a:lnSpc>
              <a:spcBef>
                <a:spcPts val="90"/>
              </a:spcBef>
            </a:pPr>
            <a:r>
              <a:rPr sz="1100" dirty="0">
                <a:solidFill>
                  <a:srgbClr val="00B0F0"/>
                </a:solidFill>
                <a:latin typeface="+mn-lt"/>
                <a:cs typeface="Arial MT"/>
              </a:rPr>
              <a:t>The size of </a:t>
            </a:r>
            <a:r>
              <a:rPr sz="1100" i="1" dirty="0">
                <a:solidFill>
                  <a:srgbClr val="00B0F0"/>
                </a:solidFill>
                <a:latin typeface="+mn-lt"/>
                <a:cs typeface="Calibri"/>
              </a:rPr>
              <a:t>W/S </a:t>
            </a:r>
            <a:r>
              <a:rPr sz="1100" dirty="0">
                <a:solidFill>
                  <a:srgbClr val="00B0F0"/>
                </a:solidFill>
                <a:latin typeface="+mn-lt"/>
                <a:cs typeface="Arial MT"/>
              </a:rPr>
              <a:t>generates a loyalty norm.</a:t>
            </a:r>
          </a:p>
          <a:p>
            <a:pPr>
              <a:lnSpc>
                <a:spcPct val="100000"/>
              </a:lnSpc>
              <a:spcBef>
                <a:spcPts val="450"/>
              </a:spcBef>
            </a:pPr>
            <a:endParaRPr sz="1100" dirty="0">
              <a:latin typeface="+mn-lt"/>
              <a:cs typeface="Arial MT"/>
            </a:endParaRPr>
          </a:p>
          <a:p>
            <a:pPr marL="313690" marR="201295" indent="-137795">
              <a:lnSpc>
                <a:spcPct val="102699"/>
              </a:lnSpc>
              <a:buFont typeface="Verdana"/>
              <a:buChar char="•"/>
              <a:tabLst>
                <a:tab pos="314960" algn="l"/>
              </a:tabLst>
            </a:pPr>
            <a:r>
              <a:rPr sz="1100" dirty="0">
                <a:latin typeface="+mn-lt"/>
                <a:cs typeface="Arial MT"/>
              </a:rPr>
              <a:t>When </a:t>
            </a:r>
            <a:r>
              <a:rPr sz="1100" i="1" dirty="0">
                <a:latin typeface="+mn-lt"/>
                <a:cs typeface="Calibri"/>
              </a:rPr>
              <a:t>W/S </a:t>
            </a:r>
            <a:r>
              <a:rPr sz="1100" dirty="0">
                <a:latin typeface="+mn-lt"/>
                <a:cs typeface="Arial MT"/>
              </a:rPr>
              <a:t>is small, members of the winning coalition are 	extremely loyal to the incumbent leader.</a:t>
            </a:r>
          </a:p>
          <a:p>
            <a:pPr>
              <a:lnSpc>
                <a:spcPct val="100000"/>
              </a:lnSpc>
              <a:spcBef>
                <a:spcPts val="685"/>
              </a:spcBef>
              <a:buFont typeface="Verdana"/>
              <a:buChar char="•"/>
            </a:pPr>
            <a:endParaRPr sz="1100" dirty="0">
              <a:latin typeface="+mn-lt"/>
              <a:cs typeface="Arial MT"/>
            </a:endParaRPr>
          </a:p>
          <a:p>
            <a:pPr marL="313690" marR="17780" indent="-137795">
              <a:lnSpc>
                <a:spcPct val="102600"/>
              </a:lnSpc>
              <a:spcBef>
                <a:spcPts val="5"/>
              </a:spcBef>
              <a:buFont typeface="Verdana"/>
              <a:buChar char="•"/>
              <a:tabLst>
                <a:tab pos="314960" algn="l"/>
              </a:tabLst>
            </a:pPr>
            <a:r>
              <a:rPr sz="1100" dirty="0">
                <a:latin typeface="+mn-lt"/>
                <a:cs typeface="Arial MT"/>
              </a:rPr>
              <a:t>When </a:t>
            </a:r>
            <a:r>
              <a:rPr sz="1100" i="1" dirty="0">
                <a:latin typeface="+mn-lt"/>
                <a:cs typeface="Calibri"/>
              </a:rPr>
              <a:t>W/S </a:t>
            </a:r>
            <a:r>
              <a:rPr sz="1100" dirty="0">
                <a:latin typeface="+mn-lt"/>
                <a:cs typeface="Arial MT"/>
              </a:rPr>
              <a:t>is large, members of the winning coalition will be 	less loyal.</a:t>
            </a:r>
          </a:p>
        </p:txBody>
      </p:sp>
    </p:spTree>
  </p:cSld>
  <p:clrMapOvr>
    <a:masterClrMapping/>
  </p:clrMapOvr>
  <p:transition>
    <p:cut/>
  </p:transition>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2138"/>
            <a:ext cx="3692525" cy="180819"/>
          </a:xfrm>
          <a:prstGeom prst="rect">
            <a:avLst/>
          </a:prstGeom>
        </p:spPr>
        <p:txBody>
          <a:bodyPr vert="horz" wrap="square" lIns="0" tIns="11430" rIns="0" bIns="0" rtlCol="0">
            <a:spAutoFit/>
          </a:bodyPr>
          <a:lstStyle/>
          <a:p>
            <a:pPr marL="12700">
              <a:lnSpc>
                <a:spcPct val="100000"/>
              </a:lnSpc>
              <a:spcBef>
                <a:spcPts val="90"/>
              </a:spcBef>
            </a:pPr>
            <a:r>
              <a:rPr dirty="0">
                <a:latin typeface="+mn-lt"/>
              </a:rPr>
              <a:t>The</a:t>
            </a:r>
            <a:r>
              <a:rPr spc="-25" dirty="0">
                <a:latin typeface="+mn-lt"/>
              </a:rPr>
              <a:t> </a:t>
            </a:r>
            <a:r>
              <a:rPr spc="-70" dirty="0">
                <a:latin typeface="+mn-lt"/>
              </a:rPr>
              <a:t>size</a:t>
            </a:r>
            <a:r>
              <a:rPr spc="-5" dirty="0">
                <a:latin typeface="+mn-lt"/>
              </a:rPr>
              <a:t> </a:t>
            </a:r>
            <a:r>
              <a:rPr dirty="0">
                <a:latin typeface="+mn-lt"/>
              </a:rPr>
              <a:t>of</a:t>
            </a:r>
            <a:r>
              <a:rPr spc="-10" dirty="0">
                <a:latin typeface="+mn-lt"/>
              </a:rPr>
              <a:t> </a:t>
            </a:r>
            <a:r>
              <a:rPr dirty="0">
                <a:latin typeface="+mn-lt"/>
              </a:rPr>
              <a:t>the</a:t>
            </a:r>
            <a:r>
              <a:rPr spc="-15" dirty="0">
                <a:latin typeface="+mn-lt"/>
              </a:rPr>
              <a:t> </a:t>
            </a:r>
            <a:r>
              <a:rPr spc="-25" dirty="0">
                <a:latin typeface="+mn-lt"/>
              </a:rPr>
              <a:t>loyalty</a:t>
            </a:r>
            <a:r>
              <a:rPr spc="-15" dirty="0">
                <a:latin typeface="+mn-lt"/>
              </a:rPr>
              <a:t> </a:t>
            </a:r>
            <a:r>
              <a:rPr spc="-25" dirty="0">
                <a:latin typeface="+mn-lt"/>
              </a:rPr>
              <a:t>norm</a:t>
            </a:r>
            <a:r>
              <a:rPr spc="-10" dirty="0">
                <a:latin typeface="+mn-lt"/>
              </a:rPr>
              <a:t> </a:t>
            </a:r>
            <a:r>
              <a:rPr spc="-30" dirty="0">
                <a:latin typeface="+mn-lt"/>
              </a:rPr>
              <a:t>affects</a:t>
            </a:r>
            <a:r>
              <a:rPr spc="-15" dirty="0">
                <a:latin typeface="+mn-lt"/>
              </a:rPr>
              <a:t> </a:t>
            </a:r>
            <a:r>
              <a:rPr dirty="0">
                <a:latin typeface="+mn-lt"/>
              </a:rPr>
              <a:t>the</a:t>
            </a:r>
            <a:r>
              <a:rPr spc="-15" dirty="0">
                <a:latin typeface="+mn-lt"/>
              </a:rPr>
              <a:t> </a:t>
            </a:r>
            <a:r>
              <a:rPr spc="-55" dirty="0">
                <a:latin typeface="+mn-lt"/>
              </a:rPr>
              <a:t>performance</a:t>
            </a:r>
            <a:r>
              <a:rPr spc="-10" dirty="0">
                <a:latin typeface="+mn-lt"/>
              </a:rPr>
              <a:t> </a:t>
            </a:r>
            <a:r>
              <a:rPr dirty="0">
                <a:latin typeface="+mn-lt"/>
              </a:rPr>
              <a:t>of</a:t>
            </a:r>
            <a:r>
              <a:rPr spc="-15" dirty="0">
                <a:latin typeface="+mn-lt"/>
              </a:rPr>
              <a:t> </a:t>
            </a:r>
            <a:r>
              <a:rPr spc="-35" dirty="0">
                <a:latin typeface="+mn-lt"/>
              </a:rPr>
              <a:t>leaders.</a:t>
            </a:r>
          </a:p>
        </p:txBody>
      </p:sp>
      <p:sp>
        <p:nvSpPr>
          <p:cNvPr id="3" name="object 3"/>
          <p:cNvSpPr txBox="1"/>
          <p:nvPr/>
        </p:nvSpPr>
        <p:spPr>
          <a:xfrm>
            <a:off x="201904" y="962346"/>
            <a:ext cx="1692275" cy="974725"/>
          </a:xfrm>
          <a:prstGeom prst="rect">
            <a:avLst/>
          </a:prstGeom>
        </p:spPr>
        <p:txBody>
          <a:bodyPr vert="horz" wrap="square" lIns="0" tIns="65405" rIns="0" bIns="0" rtlCol="0">
            <a:spAutoFit/>
          </a:bodyPr>
          <a:lstStyle/>
          <a:p>
            <a:pPr marL="38100">
              <a:lnSpc>
                <a:spcPct val="100000"/>
              </a:lnSpc>
              <a:spcBef>
                <a:spcPts val="515"/>
              </a:spcBef>
            </a:pPr>
            <a:r>
              <a:rPr sz="900" dirty="0">
                <a:solidFill>
                  <a:srgbClr val="00B0F0"/>
                </a:solidFill>
                <a:latin typeface="+mn-lt"/>
                <a:cs typeface="Tahoma"/>
              </a:rPr>
              <a:t>Society</a:t>
            </a:r>
            <a:r>
              <a:rPr sz="900" spc="-50" dirty="0">
                <a:solidFill>
                  <a:srgbClr val="00B0F0"/>
                </a:solidFill>
                <a:latin typeface="+mn-lt"/>
                <a:cs typeface="Tahoma"/>
              </a:rPr>
              <a:t> </a:t>
            </a:r>
            <a:r>
              <a:rPr sz="900" spc="25" dirty="0">
                <a:solidFill>
                  <a:srgbClr val="00B0F0"/>
                </a:solidFill>
                <a:latin typeface="+mn-lt"/>
                <a:cs typeface="Tahoma"/>
              </a:rPr>
              <a:t>A</a:t>
            </a:r>
            <a:endParaRPr sz="900" dirty="0">
              <a:solidFill>
                <a:srgbClr val="00B0F0"/>
              </a:solidFill>
              <a:latin typeface="+mn-lt"/>
              <a:cs typeface="Tahoma"/>
            </a:endParaRPr>
          </a:p>
          <a:p>
            <a:pPr marL="314960" indent="-127635">
              <a:lnSpc>
                <a:spcPct val="100000"/>
              </a:lnSpc>
              <a:spcBef>
                <a:spcPts val="414"/>
              </a:spcBef>
              <a:buFont typeface="Arial"/>
              <a:buChar char="•"/>
              <a:tabLst>
                <a:tab pos="314960" algn="l"/>
              </a:tabLst>
            </a:pPr>
            <a:r>
              <a:rPr sz="900" dirty="0">
                <a:latin typeface="+mn-lt"/>
                <a:cs typeface="Tahoma"/>
              </a:rPr>
              <a:t>Tax</a:t>
            </a:r>
            <a:r>
              <a:rPr sz="900" spc="5" dirty="0">
                <a:latin typeface="+mn-lt"/>
                <a:cs typeface="Tahoma"/>
              </a:rPr>
              <a:t> </a:t>
            </a:r>
            <a:r>
              <a:rPr sz="900" spc="-35" dirty="0">
                <a:latin typeface="+mn-lt"/>
                <a:cs typeface="Tahoma"/>
              </a:rPr>
              <a:t>revenue</a:t>
            </a:r>
            <a:r>
              <a:rPr sz="900" spc="5" dirty="0">
                <a:latin typeface="+mn-lt"/>
                <a:cs typeface="Tahoma"/>
              </a:rPr>
              <a:t> </a:t>
            </a:r>
            <a:r>
              <a:rPr sz="900" spc="265" dirty="0">
                <a:latin typeface="+mn-lt"/>
                <a:cs typeface="Calibri"/>
              </a:rPr>
              <a:t>=</a:t>
            </a:r>
            <a:r>
              <a:rPr sz="900" spc="35" dirty="0">
                <a:latin typeface="+mn-lt"/>
                <a:cs typeface="Calibri"/>
              </a:rPr>
              <a:t> </a:t>
            </a:r>
            <a:r>
              <a:rPr sz="900" dirty="0">
                <a:latin typeface="+mn-lt"/>
                <a:cs typeface="Calibri"/>
              </a:rPr>
              <a:t>$1</a:t>
            </a:r>
            <a:r>
              <a:rPr sz="900" spc="85" dirty="0">
                <a:latin typeface="+mn-lt"/>
                <a:cs typeface="Calibri"/>
              </a:rPr>
              <a:t> </a:t>
            </a:r>
            <a:r>
              <a:rPr sz="900" spc="-10" dirty="0">
                <a:latin typeface="+mn-lt"/>
                <a:cs typeface="Tahoma"/>
              </a:rPr>
              <a:t>billion.</a:t>
            </a:r>
            <a:endParaRPr sz="900" dirty="0">
              <a:latin typeface="+mn-lt"/>
              <a:cs typeface="Tahoma"/>
            </a:endParaRPr>
          </a:p>
          <a:p>
            <a:pPr marL="314960" indent="-127635">
              <a:lnSpc>
                <a:spcPct val="100000"/>
              </a:lnSpc>
              <a:spcBef>
                <a:spcPts val="409"/>
              </a:spcBef>
              <a:buFont typeface="Arial"/>
              <a:buChar char="•"/>
              <a:tabLst>
                <a:tab pos="314960" algn="l"/>
              </a:tabLst>
            </a:pPr>
            <a:r>
              <a:rPr sz="900" dirty="0">
                <a:latin typeface="+mn-lt"/>
                <a:cs typeface="Tahoma"/>
              </a:rPr>
              <a:t>Winning</a:t>
            </a:r>
            <a:r>
              <a:rPr sz="900" spc="10" dirty="0">
                <a:latin typeface="+mn-lt"/>
                <a:cs typeface="Tahoma"/>
              </a:rPr>
              <a:t> </a:t>
            </a:r>
            <a:r>
              <a:rPr sz="900" dirty="0">
                <a:latin typeface="+mn-lt"/>
                <a:cs typeface="Tahoma"/>
              </a:rPr>
              <a:t>coalition</a:t>
            </a:r>
            <a:r>
              <a:rPr sz="900" spc="15" dirty="0">
                <a:latin typeface="+mn-lt"/>
                <a:cs typeface="Tahoma"/>
              </a:rPr>
              <a:t> </a:t>
            </a:r>
            <a:r>
              <a:rPr sz="900" spc="265" dirty="0">
                <a:latin typeface="+mn-lt"/>
                <a:cs typeface="Calibri"/>
              </a:rPr>
              <a:t>=</a:t>
            </a:r>
            <a:r>
              <a:rPr sz="900" spc="40" dirty="0">
                <a:latin typeface="+mn-lt"/>
                <a:cs typeface="Calibri"/>
              </a:rPr>
              <a:t> </a:t>
            </a:r>
            <a:r>
              <a:rPr sz="900" dirty="0">
                <a:latin typeface="+mn-lt"/>
                <a:cs typeface="Calibri"/>
              </a:rPr>
              <a:t>1</a:t>
            </a:r>
            <a:r>
              <a:rPr sz="900" i="1" dirty="0">
                <a:latin typeface="+mn-lt"/>
                <a:cs typeface="Calibri"/>
              </a:rPr>
              <a:t>,</a:t>
            </a:r>
            <a:r>
              <a:rPr sz="900" i="1" spc="-50" dirty="0">
                <a:latin typeface="+mn-lt"/>
                <a:cs typeface="Calibri"/>
              </a:rPr>
              <a:t> </a:t>
            </a:r>
            <a:r>
              <a:rPr sz="900" spc="-20" dirty="0">
                <a:latin typeface="+mn-lt"/>
                <a:cs typeface="Calibri"/>
              </a:rPr>
              <a:t>000</a:t>
            </a:r>
            <a:r>
              <a:rPr sz="900" spc="-20" dirty="0">
                <a:latin typeface="+mn-lt"/>
                <a:cs typeface="Tahoma"/>
              </a:rPr>
              <a:t>.</a:t>
            </a:r>
            <a:endParaRPr sz="900" dirty="0">
              <a:latin typeface="+mn-lt"/>
              <a:cs typeface="Tahoma"/>
            </a:endParaRPr>
          </a:p>
          <a:p>
            <a:pPr marL="314960" indent="-127635">
              <a:lnSpc>
                <a:spcPct val="100000"/>
              </a:lnSpc>
              <a:spcBef>
                <a:spcPts val="415"/>
              </a:spcBef>
              <a:buFont typeface="Arial"/>
              <a:buChar char="•"/>
              <a:tabLst>
                <a:tab pos="314960" algn="l"/>
              </a:tabLst>
            </a:pPr>
            <a:r>
              <a:rPr sz="900" spc="-20" dirty="0">
                <a:latin typeface="+mn-lt"/>
                <a:cs typeface="Tahoma"/>
              </a:rPr>
              <a:t>Selectorate</a:t>
            </a:r>
            <a:r>
              <a:rPr sz="900" spc="45" dirty="0">
                <a:latin typeface="+mn-lt"/>
                <a:cs typeface="Tahoma"/>
              </a:rPr>
              <a:t> </a:t>
            </a:r>
            <a:r>
              <a:rPr sz="900" spc="65" dirty="0">
                <a:latin typeface="+mn-lt"/>
                <a:cs typeface="Tahoma"/>
              </a:rPr>
              <a:t>=</a:t>
            </a:r>
            <a:r>
              <a:rPr sz="900" spc="40" dirty="0">
                <a:latin typeface="+mn-lt"/>
                <a:cs typeface="Tahoma"/>
              </a:rPr>
              <a:t> </a:t>
            </a:r>
            <a:r>
              <a:rPr sz="900" dirty="0">
                <a:latin typeface="+mn-lt"/>
                <a:cs typeface="Calibri"/>
              </a:rPr>
              <a:t>100</a:t>
            </a:r>
            <a:r>
              <a:rPr sz="900" i="1" dirty="0">
                <a:latin typeface="+mn-lt"/>
                <a:cs typeface="Calibri"/>
              </a:rPr>
              <a:t>,</a:t>
            </a:r>
            <a:r>
              <a:rPr sz="900" i="1" spc="-40" dirty="0">
                <a:latin typeface="+mn-lt"/>
                <a:cs typeface="Calibri"/>
              </a:rPr>
              <a:t> </a:t>
            </a:r>
            <a:r>
              <a:rPr sz="900" spc="-20" dirty="0">
                <a:latin typeface="+mn-lt"/>
                <a:cs typeface="Calibri"/>
              </a:rPr>
              <a:t>000</a:t>
            </a:r>
            <a:r>
              <a:rPr sz="900" spc="-20" dirty="0">
                <a:latin typeface="+mn-lt"/>
                <a:cs typeface="Tahoma"/>
              </a:rPr>
              <a:t>.</a:t>
            </a:r>
            <a:endParaRPr sz="900" dirty="0">
              <a:latin typeface="+mn-lt"/>
              <a:cs typeface="Tahoma"/>
            </a:endParaRPr>
          </a:p>
          <a:p>
            <a:pPr marL="314960" indent="-127635">
              <a:lnSpc>
                <a:spcPct val="100000"/>
              </a:lnSpc>
              <a:spcBef>
                <a:spcPts val="415"/>
              </a:spcBef>
              <a:buFont typeface="Arial"/>
              <a:buChar char="•"/>
              <a:tabLst>
                <a:tab pos="314960" algn="l"/>
              </a:tabLst>
            </a:pPr>
            <a:r>
              <a:rPr sz="900" i="1" spc="114" dirty="0">
                <a:latin typeface="+mn-lt"/>
                <a:cs typeface="Calibri"/>
              </a:rPr>
              <a:t>W/S</a:t>
            </a:r>
            <a:r>
              <a:rPr sz="900" i="1" spc="100" dirty="0">
                <a:latin typeface="+mn-lt"/>
                <a:cs typeface="Calibri"/>
              </a:rPr>
              <a:t> </a:t>
            </a:r>
            <a:r>
              <a:rPr sz="900" spc="265" dirty="0">
                <a:latin typeface="+mn-lt"/>
                <a:cs typeface="Calibri"/>
              </a:rPr>
              <a:t>=</a:t>
            </a:r>
            <a:r>
              <a:rPr sz="900" spc="50" dirty="0">
                <a:latin typeface="+mn-lt"/>
                <a:cs typeface="Calibri"/>
              </a:rPr>
              <a:t> </a:t>
            </a:r>
            <a:r>
              <a:rPr sz="900" spc="-10" dirty="0">
                <a:latin typeface="+mn-lt"/>
                <a:cs typeface="Calibri"/>
              </a:rPr>
              <a:t>0</a:t>
            </a:r>
            <a:r>
              <a:rPr sz="900" i="1" spc="-10" dirty="0">
                <a:latin typeface="+mn-lt"/>
                <a:cs typeface="Calibri"/>
              </a:rPr>
              <a:t>.</a:t>
            </a:r>
            <a:r>
              <a:rPr sz="900" spc="-10" dirty="0">
                <a:latin typeface="+mn-lt"/>
                <a:cs typeface="Calibri"/>
              </a:rPr>
              <a:t>01</a:t>
            </a:r>
            <a:r>
              <a:rPr sz="900" spc="-10" dirty="0">
                <a:latin typeface="+mn-lt"/>
                <a:cs typeface="Tahoma"/>
              </a:rPr>
              <a:t>.</a:t>
            </a:r>
            <a:endParaRPr sz="900" dirty="0">
              <a:latin typeface="+mn-lt"/>
              <a:cs typeface="Tahoma"/>
            </a:endParaRPr>
          </a:p>
        </p:txBody>
      </p:sp>
      <p:sp>
        <p:nvSpPr>
          <p:cNvPr id="4" name="object 4"/>
          <p:cNvSpPr txBox="1"/>
          <p:nvPr/>
        </p:nvSpPr>
        <p:spPr>
          <a:xfrm>
            <a:off x="2385898" y="962346"/>
            <a:ext cx="1692275" cy="974725"/>
          </a:xfrm>
          <a:prstGeom prst="rect">
            <a:avLst/>
          </a:prstGeom>
        </p:spPr>
        <p:txBody>
          <a:bodyPr vert="horz" wrap="square" lIns="0" tIns="65405" rIns="0" bIns="0" rtlCol="0">
            <a:spAutoFit/>
          </a:bodyPr>
          <a:lstStyle/>
          <a:p>
            <a:pPr marL="38100">
              <a:lnSpc>
                <a:spcPct val="100000"/>
              </a:lnSpc>
              <a:spcBef>
                <a:spcPts val="515"/>
              </a:spcBef>
            </a:pPr>
            <a:r>
              <a:rPr sz="900" dirty="0">
                <a:solidFill>
                  <a:srgbClr val="00B0F0"/>
                </a:solidFill>
                <a:latin typeface="+mn-lt"/>
                <a:cs typeface="Tahoma"/>
              </a:rPr>
              <a:t>Society</a:t>
            </a:r>
            <a:r>
              <a:rPr sz="900" spc="-55" dirty="0">
                <a:solidFill>
                  <a:srgbClr val="00B0F0"/>
                </a:solidFill>
                <a:latin typeface="+mn-lt"/>
                <a:cs typeface="Tahoma"/>
              </a:rPr>
              <a:t> </a:t>
            </a:r>
            <a:r>
              <a:rPr sz="900" spc="30" dirty="0">
                <a:solidFill>
                  <a:srgbClr val="00B0F0"/>
                </a:solidFill>
                <a:latin typeface="+mn-lt"/>
                <a:cs typeface="Tahoma"/>
              </a:rPr>
              <a:t>B</a:t>
            </a:r>
            <a:endParaRPr sz="900" dirty="0">
              <a:solidFill>
                <a:srgbClr val="00B0F0"/>
              </a:solidFill>
              <a:latin typeface="+mn-lt"/>
              <a:cs typeface="Tahoma"/>
            </a:endParaRPr>
          </a:p>
          <a:p>
            <a:pPr marL="314960" indent="-127635">
              <a:lnSpc>
                <a:spcPct val="100000"/>
              </a:lnSpc>
              <a:spcBef>
                <a:spcPts val="414"/>
              </a:spcBef>
              <a:buFont typeface="Arial"/>
              <a:buChar char="•"/>
              <a:tabLst>
                <a:tab pos="314960" algn="l"/>
              </a:tabLst>
            </a:pPr>
            <a:r>
              <a:rPr sz="900" dirty="0">
                <a:latin typeface="+mn-lt"/>
                <a:cs typeface="Tahoma"/>
              </a:rPr>
              <a:t>Tax</a:t>
            </a:r>
            <a:r>
              <a:rPr sz="900" spc="5" dirty="0">
                <a:latin typeface="+mn-lt"/>
                <a:cs typeface="Tahoma"/>
              </a:rPr>
              <a:t> </a:t>
            </a:r>
            <a:r>
              <a:rPr sz="900" spc="-35" dirty="0">
                <a:latin typeface="+mn-lt"/>
                <a:cs typeface="Tahoma"/>
              </a:rPr>
              <a:t>revenue</a:t>
            </a:r>
            <a:r>
              <a:rPr sz="900" spc="5" dirty="0">
                <a:latin typeface="+mn-lt"/>
                <a:cs typeface="Tahoma"/>
              </a:rPr>
              <a:t> </a:t>
            </a:r>
            <a:r>
              <a:rPr sz="900" spc="265" dirty="0">
                <a:latin typeface="+mn-lt"/>
                <a:cs typeface="Calibri"/>
              </a:rPr>
              <a:t>=</a:t>
            </a:r>
            <a:r>
              <a:rPr sz="900" spc="35" dirty="0">
                <a:latin typeface="+mn-lt"/>
                <a:cs typeface="Calibri"/>
              </a:rPr>
              <a:t> </a:t>
            </a:r>
            <a:r>
              <a:rPr sz="900" dirty="0">
                <a:latin typeface="+mn-lt"/>
                <a:cs typeface="Calibri"/>
              </a:rPr>
              <a:t>$1</a:t>
            </a:r>
            <a:r>
              <a:rPr sz="900" spc="85" dirty="0">
                <a:latin typeface="+mn-lt"/>
                <a:cs typeface="Calibri"/>
              </a:rPr>
              <a:t> </a:t>
            </a:r>
            <a:r>
              <a:rPr sz="900" spc="-10" dirty="0">
                <a:latin typeface="+mn-lt"/>
                <a:cs typeface="Tahoma"/>
              </a:rPr>
              <a:t>billion.</a:t>
            </a:r>
            <a:endParaRPr sz="900" dirty="0">
              <a:latin typeface="+mn-lt"/>
              <a:cs typeface="Tahoma"/>
            </a:endParaRPr>
          </a:p>
          <a:p>
            <a:pPr marL="314960" indent="-127635">
              <a:lnSpc>
                <a:spcPct val="100000"/>
              </a:lnSpc>
              <a:spcBef>
                <a:spcPts val="409"/>
              </a:spcBef>
              <a:buFont typeface="Arial"/>
              <a:buChar char="•"/>
              <a:tabLst>
                <a:tab pos="314960" algn="l"/>
              </a:tabLst>
            </a:pPr>
            <a:r>
              <a:rPr sz="900" dirty="0">
                <a:latin typeface="+mn-lt"/>
                <a:cs typeface="Tahoma"/>
              </a:rPr>
              <a:t>Winning</a:t>
            </a:r>
            <a:r>
              <a:rPr sz="900" spc="10" dirty="0">
                <a:latin typeface="+mn-lt"/>
                <a:cs typeface="Tahoma"/>
              </a:rPr>
              <a:t> </a:t>
            </a:r>
            <a:r>
              <a:rPr sz="900" dirty="0">
                <a:latin typeface="+mn-lt"/>
                <a:cs typeface="Tahoma"/>
              </a:rPr>
              <a:t>coalition</a:t>
            </a:r>
            <a:r>
              <a:rPr sz="900" spc="15" dirty="0">
                <a:latin typeface="+mn-lt"/>
                <a:cs typeface="Tahoma"/>
              </a:rPr>
              <a:t> </a:t>
            </a:r>
            <a:r>
              <a:rPr sz="900" spc="265" dirty="0">
                <a:latin typeface="+mn-lt"/>
                <a:cs typeface="Calibri"/>
              </a:rPr>
              <a:t>=</a:t>
            </a:r>
            <a:r>
              <a:rPr sz="900" spc="40" dirty="0">
                <a:latin typeface="+mn-lt"/>
                <a:cs typeface="Calibri"/>
              </a:rPr>
              <a:t> </a:t>
            </a:r>
            <a:r>
              <a:rPr sz="900" dirty="0">
                <a:latin typeface="+mn-lt"/>
                <a:cs typeface="Calibri"/>
              </a:rPr>
              <a:t>1</a:t>
            </a:r>
            <a:r>
              <a:rPr sz="900" i="1" dirty="0">
                <a:latin typeface="+mn-lt"/>
                <a:cs typeface="Calibri"/>
              </a:rPr>
              <a:t>,</a:t>
            </a:r>
            <a:r>
              <a:rPr sz="900" i="1" spc="-50" dirty="0">
                <a:latin typeface="+mn-lt"/>
                <a:cs typeface="Calibri"/>
              </a:rPr>
              <a:t> </a:t>
            </a:r>
            <a:r>
              <a:rPr sz="900" spc="-20" dirty="0">
                <a:latin typeface="+mn-lt"/>
                <a:cs typeface="Calibri"/>
              </a:rPr>
              <a:t>000</a:t>
            </a:r>
            <a:r>
              <a:rPr sz="900" spc="-20" dirty="0">
                <a:latin typeface="+mn-lt"/>
                <a:cs typeface="Tahoma"/>
              </a:rPr>
              <a:t>.</a:t>
            </a:r>
            <a:endParaRPr sz="900" dirty="0">
              <a:latin typeface="+mn-lt"/>
              <a:cs typeface="Tahoma"/>
            </a:endParaRPr>
          </a:p>
          <a:p>
            <a:pPr marL="314960" indent="-127635">
              <a:lnSpc>
                <a:spcPct val="100000"/>
              </a:lnSpc>
              <a:spcBef>
                <a:spcPts val="415"/>
              </a:spcBef>
              <a:buFont typeface="Arial"/>
              <a:buChar char="•"/>
              <a:tabLst>
                <a:tab pos="314960" algn="l"/>
              </a:tabLst>
            </a:pPr>
            <a:r>
              <a:rPr sz="900" spc="-20" dirty="0">
                <a:latin typeface="+mn-lt"/>
                <a:cs typeface="Tahoma"/>
              </a:rPr>
              <a:t>Selectorate</a:t>
            </a:r>
            <a:r>
              <a:rPr sz="900" spc="40" dirty="0">
                <a:latin typeface="+mn-lt"/>
                <a:cs typeface="Tahoma"/>
              </a:rPr>
              <a:t> </a:t>
            </a:r>
            <a:r>
              <a:rPr sz="900" spc="65" dirty="0">
                <a:latin typeface="+mn-lt"/>
                <a:cs typeface="Tahoma"/>
              </a:rPr>
              <a:t>=</a:t>
            </a:r>
            <a:r>
              <a:rPr sz="900" spc="40" dirty="0">
                <a:latin typeface="+mn-lt"/>
                <a:cs typeface="Tahoma"/>
              </a:rPr>
              <a:t> </a:t>
            </a:r>
            <a:r>
              <a:rPr sz="900" dirty="0">
                <a:latin typeface="+mn-lt"/>
                <a:cs typeface="Calibri"/>
              </a:rPr>
              <a:t>10</a:t>
            </a:r>
            <a:r>
              <a:rPr sz="900" i="1" dirty="0">
                <a:latin typeface="+mn-lt"/>
                <a:cs typeface="Calibri"/>
              </a:rPr>
              <a:t>,</a:t>
            </a:r>
            <a:r>
              <a:rPr sz="900" i="1" spc="-45" dirty="0">
                <a:latin typeface="+mn-lt"/>
                <a:cs typeface="Calibri"/>
              </a:rPr>
              <a:t> </a:t>
            </a:r>
            <a:r>
              <a:rPr sz="900" spc="-20" dirty="0">
                <a:latin typeface="+mn-lt"/>
                <a:cs typeface="Calibri"/>
              </a:rPr>
              <a:t>000</a:t>
            </a:r>
            <a:r>
              <a:rPr sz="900" spc="-20" dirty="0">
                <a:latin typeface="+mn-lt"/>
                <a:cs typeface="Tahoma"/>
              </a:rPr>
              <a:t>.</a:t>
            </a:r>
            <a:endParaRPr sz="900" dirty="0">
              <a:latin typeface="+mn-lt"/>
              <a:cs typeface="Tahoma"/>
            </a:endParaRPr>
          </a:p>
          <a:p>
            <a:pPr marL="314960" indent="-127635">
              <a:lnSpc>
                <a:spcPct val="100000"/>
              </a:lnSpc>
              <a:spcBef>
                <a:spcPts val="415"/>
              </a:spcBef>
              <a:buFont typeface="Arial"/>
              <a:buChar char="•"/>
              <a:tabLst>
                <a:tab pos="314960" algn="l"/>
              </a:tabLst>
            </a:pPr>
            <a:r>
              <a:rPr sz="900" i="1" spc="114" dirty="0">
                <a:latin typeface="+mn-lt"/>
                <a:cs typeface="Calibri"/>
              </a:rPr>
              <a:t>W/S</a:t>
            </a:r>
            <a:r>
              <a:rPr sz="900" i="1" spc="100" dirty="0">
                <a:latin typeface="+mn-lt"/>
                <a:cs typeface="Calibri"/>
              </a:rPr>
              <a:t> </a:t>
            </a:r>
            <a:r>
              <a:rPr sz="900" spc="265" dirty="0">
                <a:latin typeface="+mn-lt"/>
                <a:cs typeface="Calibri"/>
              </a:rPr>
              <a:t>=</a:t>
            </a:r>
            <a:r>
              <a:rPr sz="900" spc="50" dirty="0">
                <a:latin typeface="+mn-lt"/>
                <a:cs typeface="Calibri"/>
              </a:rPr>
              <a:t> </a:t>
            </a:r>
            <a:r>
              <a:rPr sz="900" spc="-20" dirty="0">
                <a:latin typeface="+mn-lt"/>
                <a:cs typeface="Calibri"/>
              </a:rPr>
              <a:t>0</a:t>
            </a:r>
            <a:r>
              <a:rPr sz="900" i="1" spc="-20" dirty="0">
                <a:latin typeface="+mn-lt"/>
                <a:cs typeface="Calibri"/>
              </a:rPr>
              <a:t>.</a:t>
            </a:r>
            <a:r>
              <a:rPr sz="900" spc="-20" dirty="0">
                <a:latin typeface="+mn-lt"/>
                <a:cs typeface="Calibri"/>
              </a:rPr>
              <a:t>1</a:t>
            </a:r>
            <a:r>
              <a:rPr sz="900" spc="-20" dirty="0">
                <a:latin typeface="+mn-lt"/>
                <a:cs typeface="Tahoma"/>
              </a:rPr>
              <a:t>.</a:t>
            </a:r>
            <a:endParaRPr sz="900" dirty="0">
              <a:latin typeface="+mn-lt"/>
              <a:cs typeface="Tahoma"/>
            </a:endParaRPr>
          </a:p>
        </p:txBody>
      </p:sp>
      <p:sp>
        <p:nvSpPr>
          <p:cNvPr id="5" name="object 5"/>
          <p:cNvSpPr txBox="1"/>
          <p:nvPr/>
        </p:nvSpPr>
        <p:spPr>
          <a:xfrm>
            <a:off x="347294" y="2254972"/>
            <a:ext cx="391414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a:t>
            </a:r>
            <a:r>
              <a:rPr sz="1100" spc="-5" dirty="0">
                <a:latin typeface="+mn-lt"/>
                <a:cs typeface="Arial MT"/>
              </a:rPr>
              <a:t> </a:t>
            </a:r>
            <a:r>
              <a:rPr sz="1100" spc="-75" dirty="0">
                <a:latin typeface="+mn-lt"/>
                <a:cs typeface="Arial MT"/>
              </a:rPr>
              <a:t>leaders</a:t>
            </a:r>
            <a:r>
              <a:rPr sz="1100" dirty="0">
                <a:latin typeface="+mn-lt"/>
                <a:cs typeface="Arial MT"/>
              </a:rPr>
              <a:t> of both</a:t>
            </a:r>
            <a:r>
              <a:rPr sz="1100" spc="-5" dirty="0">
                <a:latin typeface="+mn-lt"/>
                <a:cs typeface="Arial MT"/>
              </a:rPr>
              <a:t> </a:t>
            </a:r>
            <a:r>
              <a:rPr sz="1100" spc="-50" dirty="0">
                <a:latin typeface="+mn-lt"/>
                <a:cs typeface="Arial MT"/>
              </a:rPr>
              <a:t>societies</a:t>
            </a:r>
            <a:r>
              <a:rPr sz="1100" dirty="0">
                <a:latin typeface="+mn-lt"/>
                <a:cs typeface="Arial MT"/>
              </a:rPr>
              <a:t> </a:t>
            </a:r>
            <a:r>
              <a:rPr sz="1100" spc="-30" dirty="0">
                <a:solidFill>
                  <a:srgbClr val="00B0F0"/>
                </a:solidFill>
                <a:latin typeface="+mn-lt"/>
                <a:cs typeface="Arial MT"/>
              </a:rPr>
              <a:t>could</a:t>
            </a:r>
            <a:r>
              <a:rPr sz="1100" dirty="0">
                <a:solidFill>
                  <a:srgbClr val="FF0000"/>
                </a:solidFill>
                <a:latin typeface="+mn-lt"/>
                <a:cs typeface="Arial MT"/>
              </a:rPr>
              <a:t> </a:t>
            </a:r>
            <a:r>
              <a:rPr sz="1100" spc="-45" dirty="0">
                <a:latin typeface="+mn-lt"/>
                <a:cs typeface="Arial MT"/>
              </a:rPr>
              <a:t>give</a:t>
            </a:r>
            <a:r>
              <a:rPr sz="1100" spc="-5" dirty="0">
                <a:latin typeface="+mn-lt"/>
                <a:cs typeface="Arial MT"/>
              </a:rPr>
              <a:t> </a:t>
            </a:r>
            <a:r>
              <a:rPr sz="1100" dirty="0">
                <a:latin typeface="+mn-lt"/>
                <a:cs typeface="Times New Roman"/>
              </a:rPr>
              <a:t>$</a:t>
            </a:r>
            <a:r>
              <a:rPr sz="1100" dirty="0">
                <a:latin typeface="+mn-lt"/>
                <a:cs typeface="Arial MT"/>
              </a:rPr>
              <a:t>1 </a:t>
            </a:r>
            <a:r>
              <a:rPr sz="1100" spc="-10" dirty="0">
                <a:latin typeface="+mn-lt"/>
                <a:cs typeface="Arial MT"/>
              </a:rPr>
              <a:t>million</a:t>
            </a:r>
            <a:r>
              <a:rPr sz="1100" dirty="0">
                <a:latin typeface="+mn-lt"/>
                <a:cs typeface="Arial MT"/>
              </a:rPr>
              <a:t> to </a:t>
            </a:r>
            <a:r>
              <a:rPr sz="1100" spc="-70" dirty="0">
                <a:latin typeface="+mn-lt"/>
                <a:cs typeface="Arial MT"/>
              </a:rPr>
              <a:t>each</a:t>
            </a:r>
            <a:r>
              <a:rPr sz="1100" spc="-5" dirty="0">
                <a:latin typeface="+mn-lt"/>
                <a:cs typeface="Arial MT"/>
              </a:rPr>
              <a:t> </a:t>
            </a:r>
            <a:r>
              <a:rPr sz="1100" spc="-40" dirty="0">
                <a:latin typeface="+mn-lt"/>
                <a:cs typeface="Arial MT"/>
              </a:rPr>
              <a:t>member </a:t>
            </a:r>
            <a:r>
              <a:rPr sz="1100" dirty="0">
                <a:latin typeface="+mn-lt"/>
                <a:cs typeface="Arial MT"/>
              </a:rPr>
              <a:t>of</a:t>
            </a:r>
            <a:r>
              <a:rPr sz="1100" spc="-25" dirty="0">
                <a:latin typeface="+mn-lt"/>
                <a:cs typeface="Arial MT"/>
              </a:rPr>
              <a:t> </a:t>
            </a:r>
            <a:r>
              <a:rPr sz="1100" dirty="0">
                <a:latin typeface="+mn-lt"/>
                <a:cs typeface="Arial MT"/>
              </a:rPr>
              <a:t>their</a:t>
            </a:r>
            <a:r>
              <a:rPr sz="1100" spc="20" dirty="0">
                <a:latin typeface="+mn-lt"/>
                <a:cs typeface="Arial MT"/>
              </a:rPr>
              <a:t> </a:t>
            </a:r>
            <a:r>
              <a:rPr sz="1100" spc="-25" dirty="0">
                <a:latin typeface="+mn-lt"/>
                <a:cs typeface="Arial MT"/>
              </a:rPr>
              <a:t>winning</a:t>
            </a:r>
            <a:r>
              <a:rPr sz="1100" spc="15" dirty="0">
                <a:latin typeface="+mn-lt"/>
                <a:cs typeface="Arial MT"/>
              </a:rPr>
              <a:t> </a:t>
            </a:r>
            <a:r>
              <a:rPr sz="1100" spc="-30" dirty="0">
                <a:latin typeface="+mn-lt"/>
                <a:cs typeface="Arial MT"/>
              </a:rPr>
              <a:t>coalitions.</a:t>
            </a:r>
            <a:r>
              <a:rPr sz="1100" spc="120" dirty="0">
                <a:latin typeface="+mn-lt"/>
                <a:cs typeface="Arial MT"/>
              </a:rPr>
              <a:t> </a:t>
            </a:r>
            <a:r>
              <a:rPr sz="1100" dirty="0">
                <a:solidFill>
                  <a:srgbClr val="00B0F0"/>
                </a:solidFill>
                <a:latin typeface="+mn-lt"/>
                <a:cs typeface="Arial MT"/>
              </a:rPr>
              <a:t>But</a:t>
            </a:r>
            <a:r>
              <a:rPr sz="1100" spc="20" dirty="0">
                <a:solidFill>
                  <a:srgbClr val="00B0F0"/>
                </a:solidFill>
                <a:latin typeface="+mn-lt"/>
                <a:cs typeface="Arial MT"/>
              </a:rPr>
              <a:t> </a:t>
            </a:r>
            <a:r>
              <a:rPr sz="1100" dirty="0">
                <a:solidFill>
                  <a:srgbClr val="00B0F0"/>
                </a:solidFill>
                <a:latin typeface="+mn-lt"/>
                <a:cs typeface="Arial MT"/>
              </a:rPr>
              <a:t>.</a:t>
            </a:r>
            <a:r>
              <a:rPr sz="1100" spc="-125" dirty="0">
                <a:solidFill>
                  <a:srgbClr val="00B0F0"/>
                </a:solidFill>
                <a:latin typeface="+mn-lt"/>
                <a:cs typeface="Arial MT"/>
              </a:rPr>
              <a:t> </a:t>
            </a:r>
            <a:r>
              <a:rPr sz="1100" dirty="0">
                <a:solidFill>
                  <a:srgbClr val="00B0F0"/>
                </a:solidFill>
                <a:latin typeface="+mn-lt"/>
                <a:cs typeface="Arial MT"/>
              </a:rPr>
              <a:t>.</a:t>
            </a:r>
            <a:r>
              <a:rPr sz="1100" spc="-125" dirty="0">
                <a:solidFill>
                  <a:srgbClr val="00B0F0"/>
                </a:solidFill>
                <a:latin typeface="+mn-lt"/>
                <a:cs typeface="Arial MT"/>
              </a:rPr>
              <a:t> </a:t>
            </a:r>
            <a:r>
              <a:rPr sz="1100" spc="-50" dirty="0">
                <a:solidFill>
                  <a:srgbClr val="00B0F0"/>
                </a:solidFill>
                <a:latin typeface="+mn-lt"/>
                <a:cs typeface="Arial MT"/>
              </a:rPr>
              <a:t>.</a:t>
            </a:r>
            <a:endParaRPr sz="1100" dirty="0">
              <a:solidFill>
                <a:srgbClr val="00B0F0"/>
              </a:solidFill>
              <a:latin typeface="+mn-lt"/>
              <a:cs typeface="Arial MT"/>
            </a:endParaRPr>
          </a:p>
        </p:txBody>
      </p:sp>
    </p:spTree>
  </p:cSld>
  <p:clrMapOvr>
    <a:masterClrMapping/>
  </p:clrMapOvr>
  <p:transition>
    <p:cut/>
  </p:transition>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328128"/>
            <a:ext cx="3669029" cy="89639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Society A</a:t>
            </a: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latin typeface="+mn-lt"/>
                <a:cs typeface="Arial MT"/>
              </a:rPr>
              <a:t>The probability of being in the challenger’s winning coalition is</a:t>
            </a:r>
          </a:p>
          <a:p>
            <a:pPr marL="12700">
              <a:lnSpc>
                <a:spcPct val="100000"/>
              </a:lnSpc>
              <a:spcBef>
                <a:spcPts val="35"/>
              </a:spcBef>
            </a:pPr>
            <a:r>
              <a:rPr sz="1100" i="1" dirty="0">
                <a:latin typeface="+mn-lt"/>
                <a:cs typeface="Calibri"/>
              </a:rPr>
              <a:t>W/S </a:t>
            </a:r>
            <a:r>
              <a:rPr sz="1100" dirty="0">
                <a:latin typeface="+mn-lt"/>
                <a:cs typeface="Calibri"/>
              </a:rPr>
              <a:t>= 0</a:t>
            </a:r>
            <a:r>
              <a:rPr sz="1100" i="1" dirty="0">
                <a:latin typeface="+mn-lt"/>
                <a:cs typeface="Calibri"/>
              </a:rPr>
              <a:t>.</a:t>
            </a:r>
            <a:r>
              <a:rPr sz="1100" dirty="0">
                <a:latin typeface="+mn-lt"/>
                <a:cs typeface="Calibri"/>
              </a:rPr>
              <a:t>01</a:t>
            </a:r>
            <a:r>
              <a:rPr sz="1100" dirty="0">
                <a:latin typeface="+mn-lt"/>
                <a:cs typeface="Arial MT"/>
              </a:rPr>
              <a:t>.</a:t>
            </a:r>
          </a:p>
        </p:txBody>
      </p:sp>
      <p:sp>
        <p:nvSpPr>
          <p:cNvPr id="3" name="object 3"/>
          <p:cNvSpPr txBox="1"/>
          <p:nvPr/>
        </p:nvSpPr>
        <p:spPr>
          <a:xfrm>
            <a:off x="347294" y="1695601"/>
            <a:ext cx="4130040" cy="180819"/>
          </a:xfrm>
          <a:prstGeom prst="rect">
            <a:avLst/>
          </a:prstGeom>
        </p:spPr>
        <p:txBody>
          <a:bodyPr vert="horz" wrap="square" lIns="0" tIns="11430" rIns="0" bIns="0" rtlCol="0">
            <a:spAutoFit/>
          </a:bodyPr>
          <a:lstStyle/>
          <a:p>
            <a:pPr marL="12700">
              <a:lnSpc>
                <a:spcPct val="100000"/>
              </a:lnSpc>
              <a:spcBef>
                <a:spcPts val="90"/>
              </a:spcBef>
            </a:pPr>
            <a:r>
              <a:rPr sz="900" dirty="0">
                <a:latin typeface="+mn-lt"/>
                <a:cs typeface="Tahoma"/>
              </a:rPr>
              <a:t>Expected payoff (Defect) </a:t>
            </a:r>
            <a:r>
              <a:rPr sz="1100" dirty="0">
                <a:latin typeface="+mn-lt"/>
                <a:cs typeface="Calibri"/>
              </a:rPr>
              <a:t>= (0</a:t>
            </a:r>
            <a:r>
              <a:rPr sz="1100" i="1" dirty="0">
                <a:latin typeface="+mn-lt"/>
                <a:cs typeface="Calibri"/>
              </a:rPr>
              <a:t>.</a:t>
            </a:r>
            <a:r>
              <a:rPr sz="1100" dirty="0">
                <a:latin typeface="+mn-lt"/>
                <a:cs typeface="Calibri"/>
              </a:rPr>
              <a:t>01 </a:t>
            </a:r>
            <a:r>
              <a:rPr sz="1100" i="1" dirty="0">
                <a:latin typeface="+mn-lt"/>
                <a:cs typeface="Verdana"/>
              </a:rPr>
              <a:t>× </a:t>
            </a:r>
            <a:r>
              <a:rPr sz="1100" dirty="0">
                <a:latin typeface="+mn-lt"/>
                <a:cs typeface="Calibri"/>
              </a:rPr>
              <a:t>$1</a:t>
            </a:r>
            <a:r>
              <a:rPr sz="1100" i="1" dirty="0">
                <a:latin typeface="+mn-lt"/>
                <a:cs typeface="Calibri"/>
              </a:rPr>
              <a:t>, </a:t>
            </a:r>
            <a:r>
              <a:rPr sz="1100" dirty="0">
                <a:latin typeface="+mn-lt"/>
                <a:cs typeface="Calibri"/>
              </a:rPr>
              <a:t>000</a:t>
            </a:r>
            <a:r>
              <a:rPr sz="1100" i="1" dirty="0">
                <a:latin typeface="+mn-lt"/>
                <a:cs typeface="Calibri"/>
              </a:rPr>
              <a:t>, </a:t>
            </a:r>
            <a:r>
              <a:rPr sz="1100" dirty="0">
                <a:latin typeface="+mn-lt"/>
                <a:cs typeface="Calibri"/>
              </a:rPr>
              <a:t>000) + (0</a:t>
            </a:r>
            <a:r>
              <a:rPr sz="1100" i="1" dirty="0">
                <a:latin typeface="+mn-lt"/>
                <a:cs typeface="Calibri"/>
              </a:rPr>
              <a:t>.</a:t>
            </a:r>
            <a:r>
              <a:rPr sz="1100" dirty="0">
                <a:latin typeface="+mn-lt"/>
                <a:cs typeface="Calibri"/>
              </a:rPr>
              <a:t>99 </a:t>
            </a:r>
            <a:r>
              <a:rPr sz="1100" i="1" dirty="0">
                <a:latin typeface="+mn-lt"/>
                <a:cs typeface="Verdana"/>
              </a:rPr>
              <a:t>× </a:t>
            </a:r>
            <a:r>
              <a:rPr sz="1100" dirty="0">
                <a:latin typeface="+mn-lt"/>
                <a:cs typeface="Calibri"/>
              </a:rPr>
              <a:t>$0) = $10</a:t>
            </a:r>
            <a:r>
              <a:rPr sz="1100" i="1" dirty="0">
                <a:latin typeface="+mn-lt"/>
                <a:cs typeface="Calibri"/>
              </a:rPr>
              <a:t>, </a:t>
            </a:r>
            <a:r>
              <a:rPr sz="1100" dirty="0">
                <a:latin typeface="+mn-lt"/>
                <a:cs typeface="Calibri"/>
              </a:rPr>
              <a:t>000</a:t>
            </a:r>
            <a:endParaRPr sz="1100">
              <a:latin typeface="+mn-lt"/>
              <a:cs typeface="Calibri"/>
            </a:endParaRPr>
          </a:p>
        </p:txBody>
      </p:sp>
      <p:sp>
        <p:nvSpPr>
          <p:cNvPr id="4" name="object 4"/>
          <p:cNvSpPr txBox="1"/>
          <p:nvPr/>
        </p:nvSpPr>
        <p:spPr>
          <a:xfrm>
            <a:off x="347294" y="2358922"/>
            <a:ext cx="3587115" cy="525016"/>
          </a:xfrm>
          <a:prstGeom prst="rect">
            <a:avLst/>
          </a:prstGeom>
        </p:spPr>
        <p:txBody>
          <a:bodyPr vert="horz" wrap="square" lIns="0" tIns="6985" rIns="0" bIns="0" rtlCol="0">
            <a:spAutoFit/>
          </a:bodyPr>
          <a:lstStyle/>
          <a:p>
            <a:pPr marL="12700" marR="5080">
              <a:lnSpc>
                <a:spcPct val="102699"/>
              </a:lnSpc>
              <a:spcBef>
                <a:spcPts val="55"/>
              </a:spcBef>
            </a:pPr>
            <a:r>
              <a:rPr sz="1100" dirty="0">
                <a:solidFill>
                  <a:srgbClr val="00B0F0"/>
                </a:solidFill>
                <a:latin typeface="+mn-lt"/>
                <a:cs typeface="Arial MT"/>
              </a:rPr>
              <a:t>While the leader could give </a:t>
            </a:r>
            <a:r>
              <a:rPr sz="1100" dirty="0">
                <a:solidFill>
                  <a:srgbClr val="00B0F0"/>
                </a:solidFill>
                <a:latin typeface="+mn-lt"/>
                <a:cs typeface="Times New Roman"/>
              </a:rPr>
              <a:t>$</a:t>
            </a:r>
            <a:r>
              <a:rPr sz="1100" dirty="0">
                <a:solidFill>
                  <a:srgbClr val="00B0F0"/>
                </a:solidFill>
                <a:latin typeface="+mn-lt"/>
                <a:cs typeface="Arial MT"/>
              </a:rPr>
              <a:t>1 million to each member of the winning coalition, he need only give them slightly more than</a:t>
            </a:r>
          </a:p>
          <a:p>
            <a:pPr marL="12700">
              <a:lnSpc>
                <a:spcPct val="100000"/>
              </a:lnSpc>
              <a:spcBef>
                <a:spcPts val="35"/>
              </a:spcBef>
            </a:pPr>
            <a:r>
              <a:rPr sz="1100" dirty="0">
                <a:solidFill>
                  <a:srgbClr val="00B0F0"/>
                </a:solidFill>
                <a:latin typeface="+mn-lt"/>
                <a:cs typeface="Times New Roman"/>
              </a:rPr>
              <a:t>$</a:t>
            </a:r>
            <a:r>
              <a:rPr sz="1100" dirty="0">
                <a:solidFill>
                  <a:srgbClr val="00B0F0"/>
                </a:solidFill>
                <a:latin typeface="+mn-lt"/>
                <a:cs typeface="Arial MT"/>
              </a:rPr>
              <a:t>10,000 to stop them defecting.</a:t>
            </a: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252880" y="1225151"/>
            <a:ext cx="2195170" cy="276999"/>
          </a:xfrm>
          <a:prstGeom prst="rect">
            <a:avLst/>
          </a:prstGeom>
        </p:spPr>
        <p:txBody>
          <a:bodyPr vert="horz" wrap="square" lIns="0" tIns="15240" rIns="0" bIns="0" rtlCol="0">
            <a:spAutoFit/>
          </a:bodyPr>
          <a:lstStyle/>
          <a:p>
            <a:pPr marL="12700" algn="ctr">
              <a:lnSpc>
                <a:spcPct val="100000"/>
              </a:lnSpc>
              <a:spcBef>
                <a:spcPts val="120"/>
              </a:spcBef>
            </a:pPr>
            <a:r>
              <a:rPr sz="1700" dirty="0">
                <a:latin typeface="+mn-lt"/>
                <a:cs typeface="Tahoma"/>
              </a:rPr>
              <a:t>Monarchic Dictatorships</a:t>
            </a:r>
          </a:p>
        </p:txBody>
      </p:sp>
    </p:spTree>
  </p:cSld>
  <p:clrMapOvr>
    <a:masterClrMapping/>
  </p:clrMapOvr>
  <p:transition>
    <p:cut/>
  </p:transition>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328128"/>
            <a:ext cx="3669029" cy="89639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Society B</a:t>
            </a: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latin typeface="+mn-lt"/>
                <a:cs typeface="Arial MT"/>
              </a:rPr>
              <a:t>The probability of being in the challenger’s winning coalition is</a:t>
            </a:r>
          </a:p>
          <a:p>
            <a:pPr marL="12700">
              <a:lnSpc>
                <a:spcPct val="100000"/>
              </a:lnSpc>
              <a:spcBef>
                <a:spcPts val="35"/>
              </a:spcBef>
            </a:pPr>
            <a:r>
              <a:rPr sz="1100" i="1" dirty="0">
                <a:latin typeface="+mn-lt"/>
                <a:cs typeface="Calibri"/>
              </a:rPr>
              <a:t>W/S </a:t>
            </a:r>
            <a:r>
              <a:rPr sz="1100" dirty="0">
                <a:latin typeface="+mn-lt"/>
                <a:cs typeface="Calibri"/>
              </a:rPr>
              <a:t>= 0</a:t>
            </a:r>
            <a:r>
              <a:rPr sz="1100" i="1" dirty="0">
                <a:latin typeface="+mn-lt"/>
                <a:cs typeface="Calibri"/>
              </a:rPr>
              <a:t>.</a:t>
            </a:r>
            <a:r>
              <a:rPr sz="1100" dirty="0">
                <a:latin typeface="+mn-lt"/>
                <a:cs typeface="Calibri"/>
              </a:rPr>
              <a:t>1</a:t>
            </a:r>
            <a:r>
              <a:rPr sz="1100" dirty="0">
                <a:latin typeface="+mn-lt"/>
                <a:cs typeface="Arial MT"/>
              </a:rPr>
              <a:t>.</a:t>
            </a:r>
          </a:p>
        </p:txBody>
      </p:sp>
      <p:sp>
        <p:nvSpPr>
          <p:cNvPr id="3" name="object 3"/>
          <p:cNvSpPr txBox="1"/>
          <p:nvPr/>
        </p:nvSpPr>
        <p:spPr>
          <a:xfrm>
            <a:off x="347294" y="1695601"/>
            <a:ext cx="4060190" cy="180819"/>
          </a:xfrm>
          <a:prstGeom prst="rect">
            <a:avLst/>
          </a:prstGeom>
        </p:spPr>
        <p:txBody>
          <a:bodyPr vert="horz" wrap="square" lIns="0" tIns="11430" rIns="0" bIns="0" rtlCol="0">
            <a:spAutoFit/>
          </a:bodyPr>
          <a:lstStyle/>
          <a:p>
            <a:pPr marL="12700">
              <a:lnSpc>
                <a:spcPct val="100000"/>
              </a:lnSpc>
              <a:spcBef>
                <a:spcPts val="90"/>
              </a:spcBef>
            </a:pPr>
            <a:r>
              <a:rPr sz="900" dirty="0">
                <a:latin typeface="+mn-lt"/>
                <a:cs typeface="Tahoma"/>
              </a:rPr>
              <a:t>Expected payoff (Defect) </a:t>
            </a:r>
            <a:r>
              <a:rPr sz="1100" dirty="0">
                <a:latin typeface="+mn-lt"/>
                <a:cs typeface="Calibri"/>
              </a:rPr>
              <a:t>= (0</a:t>
            </a:r>
            <a:r>
              <a:rPr sz="1100" i="1" dirty="0">
                <a:latin typeface="+mn-lt"/>
                <a:cs typeface="Calibri"/>
              </a:rPr>
              <a:t>.</a:t>
            </a:r>
            <a:r>
              <a:rPr sz="1100" dirty="0">
                <a:latin typeface="+mn-lt"/>
                <a:cs typeface="Calibri"/>
              </a:rPr>
              <a:t>1 </a:t>
            </a:r>
            <a:r>
              <a:rPr sz="1100" i="1" dirty="0">
                <a:latin typeface="+mn-lt"/>
                <a:cs typeface="Verdana"/>
              </a:rPr>
              <a:t>× </a:t>
            </a:r>
            <a:r>
              <a:rPr sz="1100" dirty="0">
                <a:latin typeface="+mn-lt"/>
                <a:cs typeface="Calibri"/>
              </a:rPr>
              <a:t>$1</a:t>
            </a:r>
            <a:r>
              <a:rPr sz="1100" i="1" dirty="0">
                <a:latin typeface="+mn-lt"/>
                <a:cs typeface="Calibri"/>
              </a:rPr>
              <a:t>, </a:t>
            </a:r>
            <a:r>
              <a:rPr sz="1100" dirty="0">
                <a:latin typeface="+mn-lt"/>
                <a:cs typeface="Calibri"/>
              </a:rPr>
              <a:t>000</a:t>
            </a:r>
            <a:r>
              <a:rPr sz="1100" i="1" dirty="0">
                <a:latin typeface="+mn-lt"/>
                <a:cs typeface="Calibri"/>
              </a:rPr>
              <a:t>, </a:t>
            </a:r>
            <a:r>
              <a:rPr sz="1100" dirty="0">
                <a:latin typeface="+mn-lt"/>
                <a:cs typeface="Calibri"/>
              </a:rPr>
              <a:t>000) + (0</a:t>
            </a:r>
            <a:r>
              <a:rPr sz="1100" i="1" dirty="0">
                <a:latin typeface="+mn-lt"/>
                <a:cs typeface="Calibri"/>
              </a:rPr>
              <a:t>.</a:t>
            </a:r>
            <a:r>
              <a:rPr sz="1100" dirty="0">
                <a:latin typeface="+mn-lt"/>
                <a:cs typeface="Calibri"/>
              </a:rPr>
              <a:t>9 </a:t>
            </a:r>
            <a:r>
              <a:rPr sz="1100" i="1" dirty="0">
                <a:latin typeface="+mn-lt"/>
                <a:cs typeface="Verdana"/>
              </a:rPr>
              <a:t>× </a:t>
            </a:r>
            <a:r>
              <a:rPr sz="1100" dirty="0">
                <a:latin typeface="+mn-lt"/>
                <a:cs typeface="Calibri"/>
              </a:rPr>
              <a:t>$0) = $100</a:t>
            </a:r>
            <a:r>
              <a:rPr sz="1100" i="1" dirty="0">
                <a:latin typeface="+mn-lt"/>
                <a:cs typeface="Calibri"/>
              </a:rPr>
              <a:t>, </a:t>
            </a:r>
            <a:r>
              <a:rPr sz="1100" dirty="0">
                <a:latin typeface="+mn-lt"/>
                <a:cs typeface="Calibri"/>
              </a:rPr>
              <a:t>000</a:t>
            </a:r>
            <a:endParaRPr sz="1100">
              <a:latin typeface="+mn-lt"/>
              <a:cs typeface="Calibri"/>
            </a:endParaRPr>
          </a:p>
        </p:txBody>
      </p:sp>
      <p:sp>
        <p:nvSpPr>
          <p:cNvPr id="4" name="object 4"/>
          <p:cNvSpPr txBox="1"/>
          <p:nvPr/>
        </p:nvSpPr>
        <p:spPr>
          <a:xfrm>
            <a:off x="347294" y="2358922"/>
            <a:ext cx="3587115" cy="525016"/>
          </a:xfrm>
          <a:prstGeom prst="rect">
            <a:avLst/>
          </a:prstGeom>
        </p:spPr>
        <p:txBody>
          <a:bodyPr vert="horz" wrap="square" lIns="0" tIns="6985" rIns="0" bIns="0" rtlCol="0">
            <a:spAutoFit/>
          </a:bodyPr>
          <a:lstStyle/>
          <a:p>
            <a:pPr marL="12700" marR="5080">
              <a:lnSpc>
                <a:spcPct val="102699"/>
              </a:lnSpc>
              <a:spcBef>
                <a:spcPts val="55"/>
              </a:spcBef>
            </a:pPr>
            <a:r>
              <a:rPr sz="1100" dirty="0">
                <a:solidFill>
                  <a:srgbClr val="00B0F0"/>
                </a:solidFill>
                <a:latin typeface="+mn-lt"/>
                <a:cs typeface="Arial MT"/>
              </a:rPr>
              <a:t>While the leader could give </a:t>
            </a:r>
            <a:r>
              <a:rPr sz="1100" dirty="0">
                <a:solidFill>
                  <a:srgbClr val="00B0F0"/>
                </a:solidFill>
                <a:latin typeface="+mn-lt"/>
                <a:cs typeface="Times New Roman"/>
              </a:rPr>
              <a:t>$</a:t>
            </a:r>
            <a:r>
              <a:rPr sz="1100" dirty="0">
                <a:solidFill>
                  <a:srgbClr val="00B0F0"/>
                </a:solidFill>
                <a:latin typeface="+mn-lt"/>
                <a:cs typeface="Arial MT"/>
              </a:rPr>
              <a:t>1 million to each member of the winning coalition, he need only give them slightly more than</a:t>
            </a:r>
          </a:p>
          <a:p>
            <a:pPr marL="12700">
              <a:lnSpc>
                <a:spcPct val="100000"/>
              </a:lnSpc>
              <a:spcBef>
                <a:spcPts val="35"/>
              </a:spcBef>
            </a:pPr>
            <a:r>
              <a:rPr sz="1100" dirty="0">
                <a:solidFill>
                  <a:srgbClr val="00B0F0"/>
                </a:solidFill>
                <a:latin typeface="+mn-lt"/>
                <a:cs typeface="Times New Roman"/>
              </a:rPr>
              <a:t>$</a:t>
            </a:r>
            <a:r>
              <a:rPr sz="1100" dirty="0">
                <a:solidFill>
                  <a:srgbClr val="00B0F0"/>
                </a:solidFill>
                <a:latin typeface="+mn-lt"/>
                <a:cs typeface="Arial MT"/>
              </a:rPr>
              <a:t>100,000 to stop them defecting.</a:t>
            </a:r>
          </a:p>
        </p:txBody>
      </p:sp>
    </p:spTree>
  </p:cSld>
  <p:clrMapOvr>
    <a:masterClrMapping/>
  </p:clrMapOvr>
  <p:transition>
    <p:cut/>
  </p:transition>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1747"/>
            <a:ext cx="3837940" cy="53594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Leaders in small </a:t>
            </a:r>
            <a:r>
              <a:rPr i="1" dirty="0">
                <a:latin typeface="+mn-lt"/>
                <a:cs typeface="Calibri"/>
              </a:rPr>
              <a:t>W/S </a:t>
            </a:r>
            <a:r>
              <a:rPr dirty="0">
                <a:latin typeface="+mn-lt"/>
              </a:rPr>
              <a:t>systems with strong loyalty norms like </a:t>
            </a:r>
            <a:r>
              <a:rPr lang="en-US" dirty="0">
                <a:latin typeface="+mn-lt"/>
              </a:rPr>
              <a:t>S</a:t>
            </a:r>
            <a:r>
              <a:rPr dirty="0">
                <a:latin typeface="+mn-lt"/>
              </a:rPr>
              <a:t>ociety A have greater opportunities to engage in kleptocracy and corruption.</a:t>
            </a:r>
          </a:p>
        </p:txBody>
      </p:sp>
      <p:sp>
        <p:nvSpPr>
          <p:cNvPr id="3" name="object 3"/>
          <p:cNvSpPr txBox="1"/>
          <p:nvPr/>
        </p:nvSpPr>
        <p:spPr>
          <a:xfrm>
            <a:off x="347294" y="1457971"/>
            <a:ext cx="3670300" cy="1075103"/>
          </a:xfrm>
          <a:prstGeom prst="rect">
            <a:avLst/>
          </a:prstGeom>
        </p:spPr>
        <p:txBody>
          <a:bodyPr vert="horz" wrap="square" lIns="0" tIns="6985" rIns="0" bIns="0" rtlCol="0">
            <a:spAutoFit/>
          </a:bodyPr>
          <a:lstStyle/>
          <a:p>
            <a:pPr marL="12700" marR="285115">
              <a:lnSpc>
                <a:spcPct val="102600"/>
              </a:lnSpc>
              <a:spcBef>
                <a:spcPts val="55"/>
              </a:spcBef>
            </a:pPr>
            <a:r>
              <a:rPr sz="1100" dirty="0">
                <a:solidFill>
                  <a:srgbClr val="00B0F0"/>
                </a:solidFill>
                <a:latin typeface="+mn-lt"/>
                <a:cs typeface="Arial MT"/>
              </a:rPr>
              <a:t>Corruption </a:t>
            </a:r>
            <a:r>
              <a:rPr sz="1100" dirty="0">
                <a:latin typeface="+mn-lt"/>
                <a:cs typeface="Arial MT"/>
              </a:rPr>
              <a:t>is when public officials take illegal payments in exchange for providing benefits for particular individuals.</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solidFill>
                  <a:srgbClr val="00B0F0"/>
                </a:solidFill>
                <a:latin typeface="+mn-lt"/>
                <a:cs typeface="Arial MT"/>
              </a:rPr>
              <a:t>Kleptocracy</a:t>
            </a:r>
            <a:r>
              <a:rPr sz="1100" dirty="0">
                <a:solidFill>
                  <a:srgbClr val="FF0000"/>
                </a:solidFill>
                <a:latin typeface="+mn-lt"/>
                <a:cs typeface="Arial MT"/>
              </a:rPr>
              <a:t> </a:t>
            </a:r>
            <a:r>
              <a:rPr sz="1100" dirty="0">
                <a:latin typeface="+mn-lt"/>
                <a:cs typeface="Arial MT"/>
              </a:rPr>
              <a:t>is when corruption is organized by political leaders with the goal of personal enrichment.</a:t>
            </a:r>
          </a:p>
        </p:txBody>
      </p:sp>
    </p:spTree>
  </p:cSld>
  <p:clrMapOvr>
    <a:masterClrMapping/>
  </p:clrMapOvr>
  <p:transition>
    <p:cut/>
  </p:transition>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41982"/>
            <a:ext cx="3813175" cy="523733"/>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Unlike leaders in large </a:t>
            </a:r>
            <a:r>
              <a:rPr sz="1100" i="1" dirty="0">
                <a:solidFill>
                  <a:srgbClr val="00B0F0"/>
                </a:solidFill>
                <a:latin typeface="+mn-lt"/>
                <a:cs typeface="Calibri"/>
              </a:rPr>
              <a:t>W/S </a:t>
            </a:r>
            <a:r>
              <a:rPr sz="1100" dirty="0">
                <a:solidFill>
                  <a:srgbClr val="00B0F0"/>
                </a:solidFill>
                <a:latin typeface="+mn-lt"/>
                <a:cs typeface="Arial MT"/>
              </a:rPr>
              <a:t>systems who have to perform well to maintain the loyalty of their winning coalitions, leaders in small </a:t>
            </a:r>
            <a:r>
              <a:rPr sz="1100" i="1" dirty="0">
                <a:solidFill>
                  <a:srgbClr val="00B0F0"/>
                </a:solidFill>
                <a:latin typeface="+mn-lt"/>
                <a:cs typeface="Calibri"/>
              </a:rPr>
              <a:t>W/S </a:t>
            </a:r>
            <a:r>
              <a:rPr sz="1100" dirty="0">
                <a:solidFill>
                  <a:srgbClr val="00B0F0"/>
                </a:solidFill>
                <a:latin typeface="+mn-lt"/>
                <a:cs typeface="Arial MT"/>
              </a:rPr>
              <a:t>systems have incentives to produce poor public policy.</a:t>
            </a:r>
          </a:p>
        </p:txBody>
      </p:sp>
    </p:spTree>
  </p:cSld>
  <p:clrMapOvr>
    <a:masterClrMapping/>
  </p:clrMapOvr>
  <p:transition>
    <p:cut/>
  </p:transition>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2214880"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cs typeface="Tahoma"/>
              </a:rPr>
              <a:t>Size of the Winning Coalition</a:t>
            </a:r>
            <a:endParaRPr sz="1400">
              <a:latin typeface="+mn-lt"/>
              <a:cs typeface="Tahoma"/>
            </a:endParaRPr>
          </a:p>
        </p:txBody>
      </p:sp>
      <p:sp>
        <p:nvSpPr>
          <p:cNvPr id="3" name="object 3"/>
          <p:cNvSpPr txBox="1"/>
          <p:nvPr/>
        </p:nvSpPr>
        <p:spPr>
          <a:xfrm>
            <a:off x="321894" y="930070"/>
            <a:ext cx="3883025" cy="1522596"/>
          </a:xfrm>
          <a:prstGeom prst="rect">
            <a:avLst/>
          </a:prstGeom>
        </p:spPr>
        <p:txBody>
          <a:bodyPr vert="horz" wrap="square" lIns="0" tIns="6985" rIns="0" bIns="0" rtlCol="0">
            <a:spAutoFit/>
          </a:bodyPr>
          <a:lstStyle/>
          <a:p>
            <a:pPr marL="38100" marR="69215">
              <a:lnSpc>
                <a:spcPct val="102600"/>
              </a:lnSpc>
              <a:spcBef>
                <a:spcPts val="55"/>
              </a:spcBef>
            </a:pPr>
            <a:r>
              <a:rPr sz="1100" dirty="0">
                <a:latin typeface="+mn-lt"/>
                <a:cs typeface="Arial MT"/>
              </a:rPr>
              <a:t>Leaders always prefer to buy the support of the winning coalition with private goods.</a:t>
            </a:r>
          </a:p>
          <a:p>
            <a:pPr>
              <a:lnSpc>
                <a:spcPct val="100000"/>
              </a:lnSpc>
              <a:spcBef>
                <a:spcPts val="450"/>
              </a:spcBef>
            </a:pPr>
            <a:endParaRPr sz="1100" dirty="0">
              <a:latin typeface="+mn-lt"/>
              <a:cs typeface="Arial MT"/>
            </a:endParaRPr>
          </a:p>
          <a:p>
            <a:pPr marL="313690" marR="30480" indent="-137795">
              <a:lnSpc>
                <a:spcPct val="102600"/>
              </a:lnSpc>
              <a:buFont typeface="Verdana"/>
              <a:buChar char="•"/>
              <a:tabLst>
                <a:tab pos="314960" algn="l"/>
              </a:tabLst>
            </a:pPr>
            <a:r>
              <a:rPr sz="1100" dirty="0">
                <a:latin typeface="+mn-lt"/>
                <a:cs typeface="Arial MT"/>
              </a:rPr>
              <a:t>Challengers can’t credibly commit to give defectors access to 	private goods.</a:t>
            </a:r>
          </a:p>
          <a:p>
            <a:pPr>
              <a:lnSpc>
                <a:spcPct val="100000"/>
              </a:lnSpc>
            </a:pPr>
            <a:endParaRPr sz="1100" dirty="0">
              <a:latin typeface="+mn-lt"/>
              <a:cs typeface="Arial MT"/>
            </a:endParaRPr>
          </a:p>
          <a:p>
            <a:pPr>
              <a:lnSpc>
                <a:spcPct val="100000"/>
              </a:lnSpc>
              <a:spcBef>
                <a:spcPts val="640"/>
              </a:spcBef>
            </a:pPr>
            <a:endParaRPr sz="1100" dirty="0">
              <a:latin typeface="+mn-lt"/>
              <a:cs typeface="Arial MT"/>
            </a:endParaRPr>
          </a:p>
          <a:p>
            <a:pPr marL="38100">
              <a:lnSpc>
                <a:spcPct val="100000"/>
              </a:lnSpc>
            </a:pPr>
            <a:r>
              <a:rPr sz="1100" dirty="0">
                <a:solidFill>
                  <a:srgbClr val="00B0F0"/>
                </a:solidFill>
                <a:latin typeface="+mn-lt"/>
                <a:cs typeface="Arial MT"/>
              </a:rPr>
              <a:t>But using only private goods isn’t always possible.</a:t>
            </a:r>
          </a:p>
        </p:txBody>
      </p:sp>
    </p:spTree>
  </p:cSld>
  <p:clrMapOvr>
    <a:masterClrMapping/>
  </p:clrMapOvr>
  <p:transition>
    <p:cut/>
  </p:transition>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1747"/>
            <a:ext cx="3915511" cy="505458"/>
          </a:xfrm>
          <a:prstGeom prst="rect">
            <a:avLst/>
          </a:prstGeom>
        </p:spPr>
        <p:txBody>
          <a:bodyPr vert="horz" wrap="square" lIns="0" tIns="161543" rIns="0" bIns="0" rtlCol="0">
            <a:spAutoFit/>
          </a:bodyPr>
          <a:lstStyle/>
          <a:p>
            <a:pPr marL="12700" marR="5080">
              <a:lnSpc>
                <a:spcPct val="102600"/>
              </a:lnSpc>
              <a:spcBef>
                <a:spcPts val="55"/>
              </a:spcBef>
            </a:pPr>
            <a:r>
              <a:rPr dirty="0">
                <a:latin typeface="+mn-lt"/>
              </a:rPr>
              <a:t>As the size of the winning coalition, </a:t>
            </a:r>
            <a:r>
              <a:rPr i="1" dirty="0">
                <a:latin typeface="+mn-lt"/>
                <a:cs typeface="Calibri"/>
              </a:rPr>
              <a:t>W </a:t>
            </a:r>
            <a:r>
              <a:rPr dirty="0">
                <a:latin typeface="+mn-lt"/>
              </a:rPr>
              <a:t>, increases, the value of the private goods going to each member decreases.</a:t>
            </a:r>
          </a:p>
        </p:txBody>
      </p:sp>
      <p:sp>
        <p:nvSpPr>
          <p:cNvPr id="3" name="object 3"/>
          <p:cNvSpPr txBox="1"/>
          <p:nvPr/>
        </p:nvSpPr>
        <p:spPr>
          <a:xfrm>
            <a:off x="201904" y="1358586"/>
            <a:ext cx="1958339" cy="912429"/>
          </a:xfrm>
          <a:prstGeom prst="rect">
            <a:avLst/>
          </a:prstGeom>
        </p:spPr>
        <p:txBody>
          <a:bodyPr vert="horz" wrap="square" lIns="0" tIns="65405" rIns="0" bIns="0" rtlCol="0">
            <a:spAutoFit/>
          </a:bodyPr>
          <a:lstStyle/>
          <a:p>
            <a:pPr marL="38100">
              <a:lnSpc>
                <a:spcPct val="100000"/>
              </a:lnSpc>
              <a:spcBef>
                <a:spcPts val="515"/>
              </a:spcBef>
            </a:pPr>
            <a:r>
              <a:rPr sz="900" dirty="0">
                <a:solidFill>
                  <a:srgbClr val="00B0F0"/>
                </a:solidFill>
                <a:latin typeface="+mn-lt"/>
                <a:cs typeface="Tahoma"/>
              </a:rPr>
              <a:t>Society A</a:t>
            </a:r>
          </a:p>
          <a:p>
            <a:pPr marL="314960" indent="-127635">
              <a:lnSpc>
                <a:spcPct val="100000"/>
              </a:lnSpc>
              <a:spcBef>
                <a:spcPts val="414"/>
              </a:spcBef>
              <a:buFont typeface="Arial"/>
              <a:buChar char="•"/>
              <a:tabLst>
                <a:tab pos="314960" algn="l"/>
              </a:tabLst>
            </a:pPr>
            <a:r>
              <a:rPr sz="900" dirty="0">
                <a:latin typeface="+mn-lt"/>
                <a:cs typeface="Tahoma"/>
              </a:rPr>
              <a:t>Tax revenue </a:t>
            </a:r>
            <a:r>
              <a:rPr sz="900" dirty="0">
                <a:latin typeface="+mn-lt"/>
                <a:cs typeface="Calibri"/>
              </a:rPr>
              <a:t>= $1 </a:t>
            </a:r>
            <a:r>
              <a:rPr sz="900" dirty="0">
                <a:latin typeface="+mn-lt"/>
                <a:cs typeface="Tahoma"/>
              </a:rPr>
              <a:t>billion.</a:t>
            </a:r>
          </a:p>
          <a:p>
            <a:pPr marL="314960" indent="-127635">
              <a:lnSpc>
                <a:spcPct val="100000"/>
              </a:lnSpc>
              <a:spcBef>
                <a:spcPts val="409"/>
              </a:spcBef>
              <a:buFont typeface="Arial"/>
              <a:buChar char="•"/>
              <a:tabLst>
                <a:tab pos="314960" algn="l"/>
              </a:tabLst>
            </a:pPr>
            <a:r>
              <a:rPr sz="900" dirty="0">
                <a:latin typeface="+mn-lt"/>
                <a:cs typeface="Tahoma"/>
              </a:rPr>
              <a:t>Winning coalition </a:t>
            </a:r>
            <a:r>
              <a:rPr sz="900" dirty="0">
                <a:latin typeface="+mn-lt"/>
                <a:cs typeface="Calibri"/>
              </a:rPr>
              <a:t>= 1</a:t>
            </a:r>
            <a:r>
              <a:rPr sz="900" i="1" dirty="0">
                <a:latin typeface="+mn-lt"/>
                <a:cs typeface="Calibri"/>
              </a:rPr>
              <a:t>, </a:t>
            </a:r>
            <a:r>
              <a:rPr sz="900" dirty="0">
                <a:latin typeface="+mn-lt"/>
                <a:cs typeface="Calibri"/>
              </a:rPr>
              <a:t>000</a:t>
            </a:r>
            <a:r>
              <a:rPr sz="900" dirty="0">
                <a:latin typeface="+mn-lt"/>
                <a:cs typeface="Tahoma"/>
              </a:rPr>
              <a:t>.</a:t>
            </a:r>
          </a:p>
          <a:p>
            <a:pPr marL="314960" indent="-127635">
              <a:lnSpc>
                <a:spcPct val="100000"/>
              </a:lnSpc>
              <a:spcBef>
                <a:spcPts val="415"/>
              </a:spcBef>
              <a:buClr>
                <a:srgbClr val="000000"/>
              </a:buClr>
              <a:buFont typeface="Arial"/>
              <a:buChar char="•"/>
              <a:tabLst>
                <a:tab pos="314960" algn="l"/>
              </a:tabLst>
            </a:pPr>
            <a:r>
              <a:rPr sz="900" dirty="0">
                <a:solidFill>
                  <a:srgbClr val="00B0F0"/>
                </a:solidFill>
                <a:latin typeface="+mn-lt"/>
                <a:cs typeface="Tahoma"/>
              </a:rPr>
              <a:t>Maximum value of private goods</a:t>
            </a:r>
          </a:p>
          <a:p>
            <a:pPr marL="314960">
              <a:lnSpc>
                <a:spcPct val="100000"/>
              </a:lnSpc>
              <a:spcBef>
                <a:spcPts val="20"/>
              </a:spcBef>
            </a:pPr>
            <a:r>
              <a:rPr sz="900" dirty="0">
                <a:solidFill>
                  <a:srgbClr val="00B0F0"/>
                </a:solidFill>
                <a:latin typeface="+mn-lt"/>
                <a:cs typeface="Calibri"/>
              </a:rPr>
              <a:t>= $1</a:t>
            </a:r>
            <a:r>
              <a:rPr sz="900" i="1" dirty="0">
                <a:solidFill>
                  <a:srgbClr val="00B0F0"/>
                </a:solidFill>
                <a:latin typeface="+mn-lt"/>
                <a:cs typeface="Calibri"/>
              </a:rPr>
              <a:t>, </a:t>
            </a:r>
            <a:r>
              <a:rPr sz="900" dirty="0">
                <a:solidFill>
                  <a:srgbClr val="00B0F0"/>
                </a:solidFill>
                <a:latin typeface="+mn-lt"/>
                <a:cs typeface="Calibri"/>
              </a:rPr>
              <a:t>000</a:t>
            </a:r>
            <a:r>
              <a:rPr sz="900" i="1" dirty="0">
                <a:solidFill>
                  <a:srgbClr val="00B0F0"/>
                </a:solidFill>
                <a:latin typeface="+mn-lt"/>
                <a:cs typeface="Calibri"/>
              </a:rPr>
              <a:t>, </a:t>
            </a:r>
            <a:r>
              <a:rPr sz="900" dirty="0">
                <a:solidFill>
                  <a:srgbClr val="00B0F0"/>
                </a:solidFill>
                <a:latin typeface="+mn-lt"/>
                <a:cs typeface="Calibri"/>
              </a:rPr>
              <a:t>000</a:t>
            </a:r>
            <a:r>
              <a:rPr sz="900" dirty="0">
                <a:solidFill>
                  <a:srgbClr val="00B0F0"/>
                </a:solidFill>
                <a:latin typeface="+mn-lt"/>
                <a:cs typeface="Tahoma"/>
              </a:rPr>
              <a:t>.</a:t>
            </a:r>
          </a:p>
        </p:txBody>
      </p:sp>
      <p:sp>
        <p:nvSpPr>
          <p:cNvPr id="4" name="object 4"/>
          <p:cNvSpPr txBox="1"/>
          <p:nvPr/>
        </p:nvSpPr>
        <p:spPr>
          <a:xfrm>
            <a:off x="2385898" y="1358586"/>
            <a:ext cx="1958339" cy="912429"/>
          </a:xfrm>
          <a:prstGeom prst="rect">
            <a:avLst/>
          </a:prstGeom>
        </p:spPr>
        <p:txBody>
          <a:bodyPr vert="horz" wrap="square" lIns="0" tIns="65405" rIns="0" bIns="0" rtlCol="0">
            <a:spAutoFit/>
          </a:bodyPr>
          <a:lstStyle/>
          <a:p>
            <a:pPr marL="38100">
              <a:lnSpc>
                <a:spcPct val="100000"/>
              </a:lnSpc>
              <a:spcBef>
                <a:spcPts val="515"/>
              </a:spcBef>
            </a:pPr>
            <a:r>
              <a:rPr sz="900" dirty="0">
                <a:solidFill>
                  <a:srgbClr val="00B0F0"/>
                </a:solidFill>
                <a:latin typeface="+mn-lt"/>
                <a:cs typeface="Tahoma"/>
              </a:rPr>
              <a:t>Society C</a:t>
            </a:r>
          </a:p>
          <a:p>
            <a:pPr marL="314960" indent="-127635">
              <a:lnSpc>
                <a:spcPct val="100000"/>
              </a:lnSpc>
              <a:spcBef>
                <a:spcPts val="414"/>
              </a:spcBef>
              <a:buFont typeface="Arial"/>
              <a:buChar char="•"/>
              <a:tabLst>
                <a:tab pos="314960" algn="l"/>
              </a:tabLst>
            </a:pPr>
            <a:r>
              <a:rPr sz="900" dirty="0">
                <a:latin typeface="+mn-lt"/>
                <a:cs typeface="Tahoma"/>
              </a:rPr>
              <a:t>Tax revenue </a:t>
            </a:r>
            <a:r>
              <a:rPr sz="900" dirty="0">
                <a:latin typeface="+mn-lt"/>
                <a:cs typeface="Calibri"/>
              </a:rPr>
              <a:t>= $1 </a:t>
            </a:r>
            <a:r>
              <a:rPr sz="900" dirty="0">
                <a:latin typeface="+mn-lt"/>
                <a:cs typeface="Tahoma"/>
              </a:rPr>
              <a:t>billion.</a:t>
            </a:r>
          </a:p>
          <a:p>
            <a:pPr marL="314960" indent="-127635">
              <a:lnSpc>
                <a:spcPct val="100000"/>
              </a:lnSpc>
              <a:spcBef>
                <a:spcPts val="409"/>
              </a:spcBef>
              <a:buFont typeface="Arial"/>
              <a:buChar char="•"/>
              <a:tabLst>
                <a:tab pos="314960" algn="l"/>
              </a:tabLst>
            </a:pPr>
            <a:r>
              <a:rPr sz="900" dirty="0">
                <a:latin typeface="+mn-lt"/>
                <a:cs typeface="Tahoma"/>
              </a:rPr>
              <a:t>Winning coalition </a:t>
            </a:r>
            <a:r>
              <a:rPr sz="900" dirty="0">
                <a:latin typeface="+mn-lt"/>
                <a:cs typeface="Calibri"/>
              </a:rPr>
              <a:t>= 1</a:t>
            </a:r>
            <a:r>
              <a:rPr sz="900" i="1" dirty="0">
                <a:latin typeface="+mn-lt"/>
                <a:cs typeface="Calibri"/>
              </a:rPr>
              <a:t>, </a:t>
            </a:r>
            <a:r>
              <a:rPr sz="900" dirty="0">
                <a:latin typeface="+mn-lt"/>
                <a:cs typeface="Calibri"/>
              </a:rPr>
              <a:t>000</a:t>
            </a:r>
            <a:r>
              <a:rPr sz="900" i="1" dirty="0">
                <a:latin typeface="+mn-lt"/>
                <a:cs typeface="Calibri"/>
              </a:rPr>
              <a:t>, </a:t>
            </a:r>
            <a:r>
              <a:rPr sz="900" dirty="0">
                <a:latin typeface="+mn-lt"/>
                <a:cs typeface="Calibri"/>
              </a:rPr>
              <a:t>000</a:t>
            </a:r>
            <a:r>
              <a:rPr sz="900" dirty="0">
                <a:latin typeface="+mn-lt"/>
                <a:cs typeface="Tahoma"/>
              </a:rPr>
              <a:t>.</a:t>
            </a:r>
          </a:p>
          <a:p>
            <a:pPr marL="314960" indent="-127635">
              <a:lnSpc>
                <a:spcPct val="100000"/>
              </a:lnSpc>
              <a:spcBef>
                <a:spcPts val="415"/>
              </a:spcBef>
              <a:buClr>
                <a:srgbClr val="000000"/>
              </a:buClr>
              <a:buFont typeface="Arial"/>
              <a:buChar char="•"/>
              <a:tabLst>
                <a:tab pos="314960" algn="l"/>
              </a:tabLst>
            </a:pPr>
            <a:r>
              <a:rPr sz="900" dirty="0">
                <a:solidFill>
                  <a:srgbClr val="00B0F0"/>
                </a:solidFill>
                <a:latin typeface="+mn-lt"/>
                <a:cs typeface="Tahoma"/>
              </a:rPr>
              <a:t>Maximum value of private goods</a:t>
            </a:r>
          </a:p>
          <a:p>
            <a:pPr marL="314960">
              <a:lnSpc>
                <a:spcPct val="100000"/>
              </a:lnSpc>
              <a:spcBef>
                <a:spcPts val="20"/>
              </a:spcBef>
            </a:pPr>
            <a:r>
              <a:rPr sz="900" dirty="0">
                <a:solidFill>
                  <a:srgbClr val="00B0F0"/>
                </a:solidFill>
                <a:latin typeface="+mn-lt"/>
                <a:cs typeface="Calibri"/>
              </a:rPr>
              <a:t>= $1</a:t>
            </a:r>
            <a:r>
              <a:rPr sz="900" i="1" dirty="0">
                <a:solidFill>
                  <a:srgbClr val="00B0F0"/>
                </a:solidFill>
                <a:latin typeface="+mn-lt"/>
                <a:cs typeface="Calibri"/>
              </a:rPr>
              <a:t>, </a:t>
            </a:r>
            <a:r>
              <a:rPr sz="900" dirty="0">
                <a:solidFill>
                  <a:srgbClr val="00B0F0"/>
                </a:solidFill>
                <a:latin typeface="+mn-lt"/>
                <a:cs typeface="Calibri"/>
              </a:rPr>
              <a:t>000</a:t>
            </a:r>
            <a:r>
              <a:rPr sz="900" dirty="0">
                <a:solidFill>
                  <a:srgbClr val="00B0F0"/>
                </a:solidFill>
                <a:latin typeface="+mn-lt"/>
                <a:cs typeface="Tahoma"/>
              </a:rPr>
              <a:t>.</a:t>
            </a:r>
          </a:p>
        </p:txBody>
      </p:sp>
    </p:spTree>
  </p:cSld>
  <p:clrMapOvr>
    <a:masterClrMapping/>
  </p:clrMapOvr>
  <p:transition>
    <p:cut/>
  </p:transition>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657223"/>
            <a:ext cx="3977004" cy="1771511"/>
          </a:xfrm>
          <a:prstGeom prst="rect">
            <a:avLst/>
          </a:prstGeom>
        </p:spPr>
        <p:txBody>
          <a:bodyPr vert="horz" wrap="square" lIns="0" tIns="6985" rIns="0" bIns="0" rtlCol="0">
            <a:spAutoFit/>
          </a:bodyPr>
          <a:lstStyle/>
          <a:p>
            <a:pPr marL="50800" marR="43180">
              <a:lnSpc>
                <a:spcPct val="102600"/>
              </a:lnSpc>
              <a:spcBef>
                <a:spcPts val="55"/>
              </a:spcBef>
            </a:pPr>
            <a:r>
              <a:rPr sz="1100" dirty="0">
                <a:latin typeface="+mn-lt"/>
                <a:cs typeface="Arial MT"/>
              </a:rPr>
              <a:t>At some point, it becomes more efficient to buy the support of the winning coalition with public goods rather than private goods.</a:t>
            </a:r>
          </a:p>
          <a:p>
            <a:pPr>
              <a:lnSpc>
                <a:spcPct val="100000"/>
              </a:lnSpc>
              <a:spcBef>
                <a:spcPts val="484"/>
              </a:spcBef>
            </a:pPr>
            <a:endParaRPr sz="1100" dirty="0">
              <a:latin typeface="+mn-lt"/>
              <a:cs typeface="Arial MT"/>
            </a:endParaRPr>
          </a:p>
          <a:p>
            <a:pPr marL="327025" indent="-137795">
              <a:lnSpc>
                <a:spcPct val="100000"/>
              </a:lnSpc>
              <a:buFont typeface="Verdana"/>
              <a:buChar char="•"/>
              <a:tabLst>
                <a:tab pos="327025" algn="l"/>
              </a:tabLst>
            </a:pPr>
            <a:r>
              <a:rPr sz="1100" dirty="0">
                <a:latin typeface="+mn-lt"/>
                <a:cs typeface="Arial MT"/>
              </a:rPr>
              <a:t>Leaders in </a:t>
            </a:r>
            <a:r>
              <a:rPr sz="1100" dirty="0">
                <a:solidFill>
                  <a:srgbClr val="00B0F0"/>
                </a:solidFill>
                <a:latin typeface="+mn-lt"/>
                <a:cs typeface="Arial MT"/>
              </a:rPr>
              <a:t>small</a:t>
            </a:r>
            <a:r>
              <a:rPr sz="1100" dirty="0">
                <a:latin typeface="+mn-lt"/>
                <a:cs typeface="Arial MT"/>
              </a:rPr>
              <a:t> </a:t>
            </a:r>
            <a:r>
              <a:rPr sz="1100" i="1" dirty="0">
                <a:latin typeface="+mn-lt"/>
                <a:cs typeface="Calibri"/>
              </a:rPr>
              <a:t>W </a:t>
            </a:r>
            <a:r>
              <a:rPr sz="1100" dirty="0">
                <a:latin typeface="+mn-lt"/>
                <a:cs typeface="Arial MT"/>
              </a:rPr>
              <a:t>systems provide </a:t>
            </a:r>
            <a:r>
              <a:rPr sz="1100" dirty="0">
                <a:solidFill>
                  <a:srgbClr val="00B0F0"/>
                </a:solidFill>
                <a:latin typeface="+mn-lt"/>
                <a:cs typeface="Arial MT"/>
              </a:rPr>
              <a:t>private goods.</a:t>
            </a:r>
          </a:p>
          <a:p>
            <a:pPr>
              <a:lnSpc>
                <a:spcPct val="100000"/>
              </a:lnSpc>
              <a:spcBef>
                <a:spcPts val="725"/>
              </a:spcBef>
              <a:buFont typeface="Verdana"/>
              <a:buChar char="•"/>
            </a:pPr>
            <a:endParaRPr sz="1100" dirty="0">
              <a:latin typeface="+mn-lt"/>
              <a:cs typeface="Arial MT"/>
            </a:endParaRPr>
          </a:p>
          <a:p>
            <a:pPr marL="327025" indent="-137795">
              <a:lnSpc>
                <a:spcPct val="100000"/>
              </a:lnSpc>
              <a:buFont typeface="Verdana"/>
              <a:buChar char="•"/>
              <a:tabLst>
                <a:tab pos="327025" algn="l"/>
              </a:tabLst>
            </a:pPr>
            <a:r>
              <a:rPr sz="1100" dirty="0">
                <a:latin typeface="+mn-lt"/>
                <a:cs typeface="Arial MT"/>
              </a:rPr>
              <a:t>Leaders in </a:t>
            </a:r>
            <a:r>
              <a:rPr sz="1100" dirty="0">
                <a:solidFill>
                  <a:srgbClr val="00B0F0"/>
                </a:solidFill>
                <a:latin typeface="+mn-lt"/>
                <a:cs typeface="Arial MT"/>
              </a:rPr>
              <a:t>large</a:t>
            </a:r>
            <a:r>
              <a:rPr sz="1100" dirty="0">
                <a:latin typeface="+mn-lt"/>
                <a:cs typeface="Arial MT"/>
              </a:rPr>
              <a:t> </a:t>
            </a:r>
            <a:r>
              <a:rPr sz="1100" i="1" dirty="0">
                <a:latin typeface="+mn-lt"/>
                <a:cs typeface="Calibri"/>
              </a:rPr>
              <a:t>W </a:t>
            </a:r>
            <a:r>
              <a:rPr sz="1100" dirty="0">
                <a:latin typeface="+mn-lt"/>
                <a:cs typeface="Arial MT"/>
              </a:rPr>
              <a:t>systems provide </a:t>
            </a:r>
            <a:r>
              <a:rPr sz="1100" dirty="0">
                <a:solidFill>
                  <a:srgbClr val="00B0F0"/>
                </a:solidFill>
                <a:latin typeface="+mn-lt"/>
                <a:cs typeface="Arial MT"/>
              </a:rPr>
              <a:t>public goods.</a:t>
            </a:r>
          </a:p>
          <a:p>
            <a:pPr>
              <a:lnSpc>
                <a:spcPct val="100000"/>
              </a:lnSpc>
            </a:pPr>
            <a:endParaRPr sz="1100" dirty="0">
              <a:latin typeface="+mn-lt"/>
              <a:cs typeface="Arial MT"/>
            </a:endParaRPr>
          </a:p>
          <a:p>
            <a:pPr>
              <a:lnSpc>
                <a:spcPct val="100000"/>
              </a:lnSpc>
              <a:spcBef>
                <a:spcPts val="635"/>
              </a:spcBef>
            </a:pPr>
            <a:endParaRPr sz="1100" dirty="0">
              <a:latin typeface="+mn-lt"/>
              <a:cs typeface="Arial MT"/>
            </a:endParaRPr>
          </a:p>
          <a:p>
            <a:pPr marL="50800">
              <a:lnSpc>
                <a:spcPct val="100000"/>
              </a:lnSpc>
              <a:spcBef>
                <a:spcPts val="5"/>
              </a:spcBef>
            </a:pPr>
            <a:r>
              <a:rPr sz="1100" dirty="0">
                <a:solidFill>
                  <a:srgbClr val="00B0F0"/>
                </a:solidFill>
                <a:latin typeface="+mn-lt"/>
                <a:cs typeface="Arial MT"/>
              </a:rPr>
              <a:t>Public goods increase with the size of the winning coalition.</a:t>
            </a:r>
          </a:p>
        </p:txBody>
      </p:sp>
    </p:spTree>
  </p:cSld>
  <p:clrMapOvr>
    <a:masterClrMapping/>
  </p:clrMapOvr>
  <p:transition>
    <p:cut/>
  </p:transition>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829634" y="401160"/>
            <a:ext cx="2731770" cy="2429510"/>
            <a:chOff x="829634" y="401160"/>
            <a:chExt cx="2731770" cy="2429510"/>
          </a:xfrm>
        </p:grpSpPr>
        <p:sp>
          <p:nvSpPr>
            <p:cNvPr id="3" name="object 3"/>
            <p:cNvSpPr/>
            <p:nvPr/>
          </p:nvSpPr>
          <p:spPr>
            <a:xfrm>
              <a:off x="835934" y="404940"/>
              <a:ext cx="2722245" cy="2419350"/>
            </a:xfrm>
            <a:custGeom>
              <a:avLst/>
              <a:gdLst/>
              <a:ahLst/>
              <a:cxnLst/>
              <a:rect l="l" t="t" r="r" b="b"/>
              <a:pathLst>
                <a:path w="2722245" h="2419350">
                  <a:moveTo>
                    <a:pt x="0" y="2419223"/>
                  </a:moveTo>
                  <a:lnTo>
                    <a:pt x="0" y="0"/>
                  </a:lnTo>
                </a:path>
                <a:path w="2722245" h="2419350">
                  <a:moveTo>
                    <a:pt x="0" y="2419223"/>
                  </a:moveTo>
                  <a:lnTo>
                    <a:pt x="2721626" y="2419223"/>
                  </a:lnTo>
                </a:path>
              </a:pathLst>
            </a:custGeom>
            <a:ln w="12599">
              <a:solidFill>
                <a:srgbClr val="000000"/>
              </a:solidFill>
            </a:ln>
          </p:spPr>
          <p:txBody>
            <a:bodyPr wrap="square" lIns="0" tIns="0" rIns="0" bIns="0" rtlCol="0"/>
            <a:lstStyle/>
            <a:p>
              <a:endParaRPr/>
            </a:p>
          </p:txBody>
        </p:sp>
        <p:sp>
          <p:nvSpPr>
            <p:cNvPr id="4" name="object 4"/>
            <p:cNvSpPr/>
            <p:nvPr/>
          </p:nvSpPr>
          <p:spPr>
            <a:xfrm>
              <a:off x="835934" y="404940"/>
              <a:ext cx="2722245" cy="2419350"/>
            </a:xfrm>
            <a:custGeom>
              <a:avLst/>
              <a:gdLst/>
              <a:ahLst/>
              <a:cxnLst/>
              <a:rect l="l" t="t" r="r" b="b"/>
              <a:pathLst>
                <a:path w="2722245" h="2419350">
                  <a:moveTo>
                    <a:pt x="0" y="2419223"/>
                  </a:moveTo>
                  <a:lnTo>
                    <a:pt x="2721626" y="0"/>
                  </a:lnTo>
                </a:path>
              </a:pathLst>
            </a:custGeom>
            <a:ln w="7559">
              <a:solidFill>
                <a:srgbClr val="7F7F7F"/>
              </a:solidFill>
              <a:prstDash val="dash"/>
            </a:ln>
          </p:spPr>
          <p:txBody>
            <a:bodyPr wrap="square" lIns="0" tIns="0" rIns="0" bIns="0" rtlCol="0"/>
            <a:lstStyle/>
            <a:p>
              <a:endParaRPr/>
            </a:p>
          </p:txBody>
        </p:sp>
      </p:grpSp>
      <p:sp>
        <p:nvSpPr>
          <p:cNvPr id="5" name="object 5"/>
          <p:cNvSpPr txBox="1"/>
          <p:nvPr/>
        </p:nvSpPr>
        <p:spPr>
          <a:xfrm>
            <a:off x="1597348" y="2836543"/>
            <a:ext cx="1198880" cy="162560"/>
          </a:xfrm>
          <a:prstGeom prst="rect">
            <a:avLst/>
          </a:prstGeom>
        </p:spPr>
        <p:txBody>
          <a:bodyPr vert="horz" wrap="square" lIns="0" tIns="12065" rIns="0" bIns="0" rtlCol="0">
            <a:spAutoFit/>
          </a:bodyPr>
          <a:lstStyle/>
          <a:p>
            <a:pPr marL="12700">
              <a:lnSpc>
                <a:spcPct val="100000"/>
              </a:lnSpc>
              <a:spcBef>
                <a:spcPts val="95"/>
              </a:spcBef>
            </a:pPr>
            <a:r>
              <a:rPr sz="900" spc="45" dirty="0">
                <a:latin typeface="Times New Roman"/>
                <a:cs typeface="Times New Roman"/>
              </a:rPr>
              <a:t>Winning</a:t>
            </a:r>
            <a:r>
              <a:rPr sz="900" spc="130" dirty="0">
                <a:latin typeface="Times New Roman"/>
                <a:cs typeface="Times New Roman"/>
              </a:rPr>
              <a:t> </a:t>
            </a:r>
            <a:r>
              <a:rPr sz="900" dirty="0">
                <a:latin typeface="Times New Roman"/>
                <a:cs typeface="Times New Roman"/>
              </a:rPr>
              <a:t>Coalition</a:t>
            </a:r>
            <a:r>
              <a:rPr sz="900" spc="130" dirty="0">
                <a:latin typeface="Times New Roman"/>
                <a:cs typeface="Times New Roman"/>
              </a:rPr>
              <a:t> </a:t>
            </a:r>
            <a:r>
              <a:rPr sz="900" spc="-10" dirty="0">
                <a:latin typeface="Times New Roman"/>
                <a:cs typeface="Times New Roman"/>
              </a:rPr>
              <a:t>(</a:t>
            </a:r>
            <a:r>
              <a:rPr sz="900" i="1" spc="-10" dirty="0">
                <a:latin typeface="Arial"/>
                <a:cs typeface="Arial"/>
              </a:rPr>
              <a:t>W</a:t>
            </a:r>
            <a:r>
              <a:rPr sz="900" i="1" spc="-45" dirty="0">
                <a:latin typeface="Arial"/>
                <a:cs typeface="Arial"/>
              </a:rPr>
              <a:t> </a:t>
            </a:r>
            <a:r>
              <a:rPr sz="900" spc="-50" dirty="0">
                <a:latin typeface="Times New Roman"/>
                <a:cs typeface="Times New Roman"/>
              </a:rPr>
              <a:t>)</a:t>
            </a:r>
            <a:endParaRPr sz="900">
              <a:latin typeface="Times New Roman"/>
              <a:cs typeface="Times New Roman"/>
            </a:endParaRPr>
          </a:p>
        </p:txBody>
      </p:sp>
      <p:sp>
        <p:nvSpPr>
          <p:cNvPr id="6" name="object 6"/>
          <p:cNvSpPr txBox="1"/>
          <p:nvPr/>
        </p:nvSpPr>
        <p:spPr>
          <a:xfrm>
            <a:off x="926536" y="2840687"/>
            <a:ext cx="272415" cy="142875"/>
          </a:xfrm>
          <a:prstGeom prst="rect">
            <a:avLst/>
          </a:prstGeom>
        </p:spPr>
        <p:txBody>
          <a:bodyPr vert="horz" wrap="square" lIns="0" tIns="15240" rIns="0" bIns="0" rtlCol="0">
            <a:spAutoFit/>
          </a:bodyPr>
          <a:lstStyle/>
          <a:p>
            <a:pPr marL="12700">
              <a:lnSpc>
                <a:spcPct val="100000"/>
              </a:lnSpc>
              <a:spcBef>
                <a:spcPts val="120"/>
              </a:spcBef>
            </a:pPr>
            <a:r>
              <a:rPr sz="750" spc="-10" dirty="0">
                <a:latin typeface="Times New Roman"/>
                <a:cs typeface="Times New Roman"/>
              </a:rPr>
              <a:t>Small</a:t>
            </a:r>
            <a:endParaRPr sz="750">
              <a:latin typeface="Times New Roman"/>
              <a:cs typeface="Times New Roman"/>
            </a:endParaRPr>
          </a:p>
        </p:txBody>
      </p:sp>
      <p:sp>
        <p:nvSpPr>
          <p:cNvPr id="7" name="object 7"/>
          <p:cNvSpPr txBox="1"/>
          <p:nvPr/>
        </p:nvSpPr>
        <p:spPr>
          <a:xfrm>
            <a:off x="3119832" y="2836963"/>
            <a:ext cx="271145" cy="142875"/>
          </a:xfrm>
          <a:prstGeom prst="rect">
            <a:avLst/>
          </a:prstGeom>
        </p:spPr>
        <p:txBody>
          <a:bodyPr vert="horz" wrap="square" lIns="0" tIns="15240" rIns="0" bIns="0" rtlCol="0">
            <a:spAutoFit/>
          </a:bodyPr>
          <a:lstStyle/>
          <a:p>
            <a:pPr marL="12700">
              <a:lnSpc>
                <a:spcPct val="100000"/>
              </a:lnSpc>
              <a:spcBef>
                <a:spcPts val="120"/>
              </a:spcBef>
            </a:pPr>
            <a:r>
              <a:rPr sz="750" spc="-10" dirty="0">
                <a:latin typeface="Times New Roman"/>
                <a:cs typeface="Times New Roman"/>
              </a:rPr>
              <a:t>Large</a:t>
            </a:r>
            <a:endParaRPr sz="750">
              <a:latin typeface="Times New Roman"/>
              <a:cs typeface="Times New Roman"/>
            </a:endParaRPr>
          </a:p>
        </p:txBody>
      </p:sp>
      <p:sp>
        <p:nvSpPr>
          <p:cNvPr id="8" name="object 8"/>
          <p:cNvSpPr txBox="1"/>
          <p:nvPr/>
        </p:nvSpPr>
        <p:spPr>
          <a:xfrm>
            <a:off x="653165" y="1232296"/>
            <a:ext cx="155575" cy="764540"/>
          </a:xfrm>
          <a:prstGeom prst="rect">
            <a:avLst/>
          </a:prstGeom>
        </p:spPr>
        <p:txBody>
          <a:bodyPr vert="vert270" wrap="square" lIns="0" tIns="0" rIns="0" bIns="0" rtlCol="0">
            <a:spAutoFit/>
          </a:bodyPr>
          <a:lstStyle/>
          <a:p>
            <a:pPr marL="12700">
              <a:lnSpc>
                <a:spcPct val="100000"/>
              </a:lnSpc>
            </a:pPr>
            <a:r>
              <a:rPr sz="900" spc="30" dirty="0">
                <a:latin typeface="Times New Roman"/>
                <a:cs typeface="Times New Roman"/>
              </a:rPr>
              <a:t>Selectorate</a:t>
            </a:r>
            <a:r>
              <a:rPr sz="900" spc="105" dirty="0">
                <a:latin typeface="Times New Roman"/>
                <a:cs typeface="Times New Roman"/>
              </a:rPr>
              <a:t> </a:t>
            </a:r>
            <a:r>
              <a:rPr sz="900" spc="-25" dirty="0">
                <a:latin typeface="Times New Roman"/>
                <a:cs typeface="Times New Roman"/>
              </a:rPr>
              <a:t>(</a:t>
            </a:r>
            <a:r>
              <a:rPr sz="900" i="1" spc="-25" dirty="0">
                <a:latin typeface="Arial"/>
                <a:cs typeface="Arial"/>
              </a:rPr>
              <a:t>S</a:t>
            </a:r>
            <a:r>
              <a:rPr sz="900" spc="-25" dirty="0">
                <a:latin typeface="Times New Roman"/>
                <a:cs typeface="Times New Roman"/>
              </a:rPr>
              <a:t>)</a:t>
            </a:r>
            <a:endParaRPr sz="900">
              <a:latin typeface="Times New Roman"/>
              <a:cs typeface="Times New Roman"/>
            </a:endParaRPr>
          </a:p>
        </p:txBody>
      </p:sp>
      <p:sp>
        <p:nvSpPr>
          <p:cNvPr id="9" name="object 9"/>
          <p:cNvSpPr txBox="1"/>
          <p:nvPr/>
        </p:nvSpPr>
        <p:spPr>
          <a:xfrm>
            <a:off x="523952" y="468249"/>
            <a:ext cx="271145" cy="142875"/>
          </a:xfrm>
          <a:prstGeom prst="rect">
            <a:avLst/>
          </a:prstGeom>
        </p:spPr>
        <p:txBody>
          <a:bodyPr vert="horz" wrap="square" lIns="0" tIns="15240" rIns="0" bIns="0" rtlCol="0">
            <a:spAutoFit/>
          </a:bodyPr>
          <a:lstStyle/>
          <a:p>
            <a:pPr marL="12700">
              <a:lnSpc>
                <a:spcPct val="100000"/>
              </a:lnSpc>
              <a:spcBef>
                <a:spcPts val="120"/>
              </a:spcBef>
            </a:pPr>
            <a:r>
              <a:rPr sz="750" spc="-10" dirty="0">
                <a:latin typeface="Times New Roman"/>
                <a:cs typeface="Times New Roman"/>
              </a:rPr>
              <a:t>Large</a:t>
            </a:r>
            <a:endParaRPr sz="750">
              <a:latin typeface="Times New Roman"/>
              <a:cs typeface="Times New Roman"/>
            </a:endParaRPr>
          </a:p>
        </p:txBody>
      </p:sp>
      <p:sp>
        <p:nvSpPr>
          <p:cNvPr id="10" name="object 10"/>
          <p:cNvSpPr txBox="1"/>
          <p:nvPr/>
        </p:nvSpPr>
        <p:spPr>
          <a:xfrm>
            <a:off x="522138" y="2597955"/>
            <a:ext cx="272415" cy="142875"/>
          </a:xfrm>
          <a:prstGeom prst="rect">
            <a:avLst/>
          </a:prstGeom>
        </p:spPr>
        <p:txBody>
          <a:bodyPr vert="horz" wrap="square" lIns="0" tIns="15240" rIns="0" bIns="0" rtlCol="0">
            <a:spAutoFit/>
          </a:bodyPr>
          <a:lstStyle/>
          <a:p>
            <a:pPr marL="12700">
              <a:lnSpc>
                <a:spcPct val="100000"/>
              </a:lnSpc>
              <a:spcBef>
                <a:spcPts val="120"/>
              </a:spcBef>
            </a:pPr>
            <a:r>
              <a:rPr sz="750" spc="-10" dirty="0">
                <a:latin typeface="Times New Roman"/>
                <a:cs typeface="Times New Roman"/>
              </a:rPr>
              <a:t>Small</a:t>
            </a:r>
            <a:endParaRPr sz="750">
              <a:latin typeface="Times New Roman"/>
              <a:cs typeface="Times New Roman"/>
            </a:endParaRPr>
          </a:p>
        </p:txBody>
      </p:sp>
      <p:sp>
        <p:nvSpPr>
          <p:cNvPr id="11" name="object 11"/>
          <p:cNvSpPr txBox="1"/>
          <p:nvPr/>
        </p:nvSpPr>
        <p:spPr>
          <a:xfrm>
            <a:off x="922686" y="459153"/>
            <a:ext cx="1721485" cy="393700"/>
          </a:xfrm>
          <a:prstGeom prst="rect">
            <a:avLst/>
          </a:prstGeom>
        </p:spPr>
        <p:txBody>
          <a:bodyPr vert="horz" wrap="square" lIns="0" tIns="12700" rIns="0" bIns="0" rtlCol="0">
            <a:spAutoFit/>
          </a:bodyPr>
          <a:lstStyle/>
          <a:p>
            <a:pPr marL="12700" marR="5080">
              <a:lnSpc>
                <a:spcPct val="122100"/>
              </a:lnSpc>
              <a:spcBef>
                <a:spcPts val="100"/>
              </a:spcBef>
            </a:pPr>
            <a:r>
              <a:rPr sz="650" spc="45" dirty="0">
                <a:latin typeface="Times New Roman"/>
                <a:cs typeface="Times New Roman"/>
              </a:rPr>
              <a:t>Dominant-</a:t>
            </a:r>
            <a:r>
              <a:rPr sz="650" spc="30" dirty="0">
                <a:latin typeface="Times New Roman"/>
                <a:cs typeface="Times New Roman"/>
              </a:rPr>
              <a:t>party</a:t>
            </a:r>
            <a:r>
              <a:rPr sz="650" spc="25" dirty="0">
                <a:latin typeface="Times New Roman"/>
                <a:cs typeface="Times New Roman"/>
              </a:rPr>
              <a:t> </a:t>
            </a:r>
            <a:r>
              <a:rPr sz="650" spc="55" dirty="0">
                <a:latin typeface="Times New Roman"/>
                <a:cs typeface="Times New Roman"/>
              </a:rPr>
              <a:t>and</a:t>
            </a:r>
            <a:r>
              <a:rPr sz="650" spc="30" dirty="0">
                <a:latin typeface="Times New Roman"/>
                <a:cs typeface="Times New Roman"/>
              </a:rPr>
              <a:t> personalist </a:t>
            </a:r>
            <a:r>
              <a:rPr sz="650" spc="-10" dirty="0">
                <a:latin typeface="Times New Roman"/>
                <a:cs typeface="Times New Roman"/>
              </a:rPr>
              <a:t>dictatorships</a:t>
            </a:r>
            <a:r>
              <a:rPr sz="650" spc="500" dirty="0">
                <a:latin typeface="Times New Roman"/>
                <a:cs typeface="Times New Roman"/>
              </a:rPr>
              <a:t> </a:t>
            </a:r>
            <a:r>
              <a:rPr sz="650" spc="10" dirty="0">
                <a:latin typeface="Times New Roman"/>
                <a:cs typeface="Times New Roman"/>
              </a:rPr>
              <a:t>(Poor</a:t>
            </a:r>
            <a:r>
              <a:rPr sz="650" spc="65" dirty="0">
                <a:latin typeface="Times New Roman"/>
                <a:cs typeface="Times New Roman"/>
              </a:rPr>
              <a:t> </a:t>
            </a:r>
            <a:r>
              <a:rPr sz="650" spc="10" dirty="0">
                <a:latin typeface="Times New Roman"/>
                <a:cs typeface="Times New Roman"/>
              </a:rPr>
              <a:t>policy</a:t>
            </a:r>
            <a:r>
              <a:rPr sz="650" spc="65" dirty="0">
                <a:latin typeface="Times New Roman"/>
                <a:cs typeface="Times New Roman"/>
              </a:rPr>
              <a:t> </a:t>
            </a:r>
            <a:r>
              <a:rPr sz="650" spc="-10" dirty="0">
                <a:latin typeface="Times New Roman"/>
                <a:cs typeface="Times New Roman"/>
              </a:rPr>
              <a:t>performance:</a:t>
            </a:r>
            <a:endParaRPr sz="650">
              <a:latin typeface="Times New Roman"/>
              <a:cs typeface="Times New Roman"/>
            </a:endParaRPr>
          </a:p>
          <a:p>
            <a:pPr marL="12700">
              <a:lnSpc>
                <a:spcPct val="100000"/>
              </a:lnSpc>
              <a:spcBef>
                <a:spcPts val="210"/>
              </a:spcBef>
            </a:pPr>
            <a:r>
              <a:rPr sz="650" i="1" dirty="0">
                <a:latin typeface="Arial"/>
                <a:cs typeface="Arial"/>
              </a:rPr>
              <a:t>W</a:t>
            </a:r>
            <a:r>
              <a:rPr sz="650" i="1" spc="130" dirty="0">
                <a:latin typeface="Arial"/>
                <a:cs typeface="Arial"/>
              </a:rPr>
              <a:t> </a:t>
            </a:r>
            <a:r>
              <a:rPr sz="650" spc="55" dirty="0">
                <a:latin typeface="Times New Roman"/>
                <a:cs typeface="Times New Roman"/>
              </a:rPr>
              <a:t>and</a:t>
            </a:r>
            <a:r>
              <a:rPr sz="650" spc="40" dirty="0">
                <a:latin typeface="Times New Roman"/>
                <a:cs typeface="Times New Roman"/>
              </a:rPr>
              <a:t> </a:t>
            </a:r>
            <a:r>
              <a:rPr sz="650" i="1" spc="-40" dirty="0">
                <a:latin typeface="Arial"/>
                <a:cs typeface="Arial"/>
              </a:rPr>
              <a:t>W/S</a:t>
            </a:r>
            <a:r>
              <a:rPr sz="650" i="1" spc="20" dirty="0">
                <a:latin typeface="Arial"/>
                <a:cs typeface="Arial"/>
              </a:rPr>
              <a:t> </a:t>
            </a:r>
            <a:r>
              <a:rPr sz="650" dirty="0">
                <a:latin typeface="Times New Roman"/>
                <a:cs typeface="Times New Roman"/>
              </a:rPr>
              <a:t>are</a:t>
            </a:r>
            <a:r>
              <a:rPr sz="650" spc="40" dirty="0">
                <a:latin typeface="Times New Roman"/>
                <a:cs typeface="Times New Roman"/>
              </a:rPr>
              <a:t> </a:t>
            </a:r>
            <a:r>
              <a:rPr sz="650" dirty="0">
                <a:latin typeface="Times New Roman"/>
                <a:cs typeface="Times New Roman"/>
              </a:rPr>
              <a:t>both</a:t>
            </a:r>
            <a:r>
              <a:rPr sz="650" spc="35" dirty="0">
                <a:latin typeface="Times New Roman"/>
                <a:cs typeface="Times New Roman"/>
              </a:rPr>
              <a:t> </a:t>
            </a:r>
            <a:r>
              <a:rPr sz="650" spc="-10" dirty="0">
                <a:latin typeface="Times New Roman"/>
                <a:cs typeface="Times New Roman"/>
              </a:rPr>
              <a:t>small.)</a:t>
            </a:r>
            <a:endParaRPr sz="650">
              <a:latin typeface="Times New Roman"/>
              <a:cs typeface="Times New Roman"/>
            </a:endParaRPr>
          </a:p>
        </p:txBody>
      </p:sp>
      <p:sp>
        <p:nvSpPr>
          <p:cNvPr id="12" name="object 12"/>
          <p:cNvSpPr txBox="1"/>
          <p:nvPr/>
        </p:nvSpPr>
        <p:spPr>
          <a:xfrm>
            <a:off x="922686" y="1971155"/>
            <a:ext cx="1177290" cy="388620"/>
          </a:xfrm>
          <a:prstGeom prst="rect">
            <a:avLst/>
          </a:prstGeom>
        </p:spPr>
        <p:txBody>
          <a:bodyPr vert="horz" wrap="square" lIns="0" tIns="12700" rIns="0" bIns="0" rtlCol="0">
            <a:spAutoFit/>
          </a:bodyPr>
          <a:lstStyle/>
          <a:p>
            <a:pPr marL="12700" marR="5080" algn="just">
              <a:lnSpc>
                <a:spcPct val="122100"/>
              </a:lnSpc>
              <a:spcBef>
                <a:spcPts val="100"/>
              </a:spcBef>
            </a:pPr>
            <a:r>
              <a:rPr sz="650" spc="30" dirty="0">
                <a:latin typeface="Times New Roman"/>
                <a:cs typeface="Times New Roman"/>
              </a:rPr>
              <a:t>Monarchies</a:t>
            </a:r>
            <a:r>
              <a:rPr sz="650" dirty="0">
                <a:latin typeface="Times New Roman"/>
                <a:cs typeface="Times New Roman"/>
              </a:rPr>
              <a:t> </a:t>
            </a:r>
            <a:r>
              <a:rPr sz="650" spc="55" dirty="0">
                <a:latin typeface="Times New Roman"/>
                <a:cs typeface="Times New Roman"/>
              </a:rPr>
              <a:t>and</a:t>
            </a:r>
            <a:r>
              <a:rPr sz="650" dirty="0">
                <a:latin typeface="Times New Roman"/>
                <a:cs typeface="Times New Roman"/>
              </a:rPr>
              <a:t> </a:t>
            </a:r>
            <a:r>
              <a:rPr sz="650" spc="30" dirty="0">
                <a:latin typeface="Times New Roman"/>
                <a:cs typeface="Times New Roman"/>
              </a:rPr>
              <a:t>military</a:t>
            </a:r>
            <a:r>
              <a:rPr sz="650" dirty="0">
                <a:latin typeface="Times New Roman"/>
                <a:cs typeface="Times New Roman"/>
              </a:rPr>
              <a:t> </a:t>
            </a:r>
            <a:r>
              <a:rPr sz="650" spc="-10" dirty="0">
                <a:latin typeface="Times New Roman"/>
                <a:cs typeface="Times New Roman"/>
              </a:rPr>
              <a:t>juntas</a:t>
            </a:r>
            <a:r>
              <a:rPr sz="650" spc="500" dirty="0">
                <a:latin typeface="Times New Roman"/>
                <a:cs typeface="Times New Roman"/>
              </a:rPr>
              <a:t> </a:t>
            </a:r>
            <a:r>
              <a:rPr sz="650" spc="20" dirty="0">
                <a:latin typeface="Times New Roman"/>
                <a:cs typeface="Times New Roman"/>
              </a:rPr>
              <a:t>(Middling policy</a:t>
            </a:r>
            <a:r>
              <a:rPr sz="650" spc="25" dirty="0">
                <a:latin typeface="Times New Roman"/>
                <a:cs typeface="Times New Roman"/>
              </a:rPr>
              <a:t> </a:t>
            </a:r>
            <a:r>
              <a:rPr sz="650" spc="-10" dirty="0">
                <a:latin typeface="Times New Roman"/>
                <a:cs typeface="Times New Roman"/>
              </a:rPr>
              <a:t>performance:</a:t>
            </a:r>
            <a:r>
              <a:rPr sz="650" spc="500" dirty="0">
                <a:latin typeface="Times New Roman"/>
                <a:cs typeface="Times New Roman"/>
              </a:rPr>
              <a:t> </a:t>
            </a:r>
            <a:r>
              <a:rPr sz="650" i="1" dirty="0">
                <a:latin typeface="Arial"/>
                <a:cs typeface="Arial"/>
              </a:rPr>
              <a:t>W</a:t>
            </a:r>
            <a:r>
              <a:rPr sz="650" i="1" spc="105" dirty="0">
                <a:latin typeface="Arial"/>
                <a:cs typeface="Arial"/>
              </a:rPr>
              <a:t> </a:t>
            </a:r>
            <a:r>
              <a:rPr sz="650" dirty="0">
                <a:latin typeface="Times New Roman"/>
                <a:cs typeface="Times New Roman"/>
              </a:rPr>
              <a:t>is</a:t>
            </a:r>
            <a:r>
              <a:rPr sz="650" spc="20" dirty="0">
                <a:latin typeface="Times New Roman"/>
                <a:cs typeface="Times New Roman"/>
              </a:rPr>
              <a:t> </a:t>
            </a:r>
            <a:r>
              <a:rPr sz="650" dirty="0">
                <a:latin typeface="Times New Roman"/>
                <a:cs typeface="Times New Roman"/>
              </a:rPr>
              <a:t>small</a:t>
            </a:r>
            <a:r>
              <a:rPr sz="650" spc="20" dirty="0">
                <a:latin typeface="Times New Roman"/>
                <a:cs typeface="Times New Roman"/>
              </a:rPr>
              <a:t> </a:t>
            </a:r>
            <a:r>
              <a:rPr sz="650" spc="50" dirty="0">
                <a:latin typeface="Times New Roman"/>
                <a:cs typeface="Times New Roman"/>
              </a:rPr>
              <a:t>but</a:t>
            </a:r>
            <a:r>
              <a:rPr sz="650" spc="20" dirty="0">
                <a:latin typeface="Times New Roman"/>
                <a:cs typeface="Times New Roman"/>
              </a:rPr>
              <a:t> </a:t>
            </a:r>
            <a:r>
              <a:rPr sz="650" i="1" spc="-40" dirty="0">
                <a:latin typeface="Arial"/>
                <a:cs typeface="Arial"/>
              </a:rPr>
              <a:t>W/S</a:t>
            </a:r>
            <a:r>
              <a:rPr sz="650" i="1" spc="5" dirty="0">
                <a:latin typeface="Arial"/>
                <a:cs typeface="Arial"/>
              </a:rPr>
              <a:t> </a:t>
            </a:r>
            <a:r>
              <a:rPr sz="650" dirty="0">
                <a:latin typeface="Times New Roman"/>
                <a:cs typeface="Times New Roman"/>
              </a:rPr>
              <a:t>is</a:t>
            </a:r>
            <a:r>
              <a:rPr sz="650" spc="20" dirty="0">
                <a:latin typeface="Times New Roman"/>
                <a:cs typeface="Times New Roman"/>
              </a:rPr>
              <a:t> </a:t>
            </a:r>
            <a:r>
              <a:rPr sz="650" spc="-10" dirty="0">
                <a:latin typeface="Times New Roman"/>
                <a:cs typeface="Times New Roman"/>
              </a:rPr>
              <a:t>large.)</a:t>
            </a:r>
            <a:endParaRPr sz="650">
              <a:latin typeface="Times New Roman"/>
              <a:cs typeface="Times New Roman"/>
            </a:endParaRPr>
          </a:p>
        </p:txBody>
      </p:sp>
      <p:sp>
        <p:nvSpPr>
          <p:cNvPr id="13" name="object 13"/>
          <p:cNvSpPr txBox="1"/>
          <p:nvPr/>
        </p:nvSpPr>
        <p:spPr>
          <a:xfrm>
            <a:off x="2963875" y="475670"/>
            <a:ext cx="1019810" cy="372110"/>
          </a:xfrm>
          <a:prstGeom prst="rect">
            <a:avLst/>
          </a:prstGeom>
        </p:spPr>
        <p:txBody>
          <a:bodyPr vert="horz" wrap="square" lIns="0" tIns="26669" rIns="0" bIns="0" rtlCol="0">
            <a:spAutoFit/>
          </a:bodyPr>
          <a:lstStyle/>
          <a:p>
            <a:pPr marL="12700">
              <a:lnSpc>
                <a:spcPct val="100000"/>
              </a:lnSpc>
              <a:spcBef>
                <a:spcPts val="209"/>
              </a:spcBef>
            </a:pPr>
            <a:r>
              <a:rPr sz="650" spc="-10" dirty="0">
                <a:latin typeface="Times New Roman"/>
                <a:cs typeface="Times New Roman"/>
              </a:rPr>
              <a:t>Democracies</a:t>
            </a:r>
            <a:endParaRPr sz="650">
              <a:latin typeface="Times New Roman"/>
              <a:cs typeface="Times New Roman"/>
            </a:endParaRPr>
          </a:p>
          <a:p>
            <a:pPr marL="12700">
              <a:lnSpc>
                <a:spcPct val="100000"/>
              </a:lnSpc>
              <a:spcBef>
                <a:spcPts val="105"/>
              </a:spcBef>
            </a:pPr>
            <a:r>
              <a:rPr sz="650" spc="10" dirty="0">
                <a:latin typeface="Times New Roman"/>
                <a:cs typeface="Times New Roman"/>
              </a:rPr>
              <a:t>(Good</a:t>
            </a:r>
            <a:r>
              <a:rPr sz="650" spc="70" dirty="0">
                <a:latin typeface="Times New Roman"/>
                <a:cs typeface="Times New Roman"/>
              </a:rPr>
              <a:t> </a:t>
            </a:r>
            <a:r>
              <a:rPr sz="650" spc="10" dirty="0">
                <a:latin typeface="Times New Roman"/>
                <a:cs typeface="Times New Roman"/>
              </a:rPr>
              <a:t>policy</a:t>
            </a:r>
            <a:r>
              <a:rPr sz="650" spc="70" dirty="0">
                <a:latin typeface="Times New Roman"/>
                <a:cs typeface="Times New Roman"/>
              </a:rPr>
              <a:t> </a:t>
            </a:r>
            <a:r>
              <a:rPr sz="650" spc="-10" dirty="0">
                <a:latin typeface="Times New Roman"/>
                <a:cs typeface="Times New Roman"/>
              </a:rPr>
              <a:t>performance:</a:t>
            </a:r>
            <a:endParaRPr sz="650">
              <a:latin typeface="Times New Roman"/>
              <a:cs typeface="Times New Roman"/>
            </a:endParaRPr>
          </a:p>
          <a:p>
            <a:pPr marL="12700">
              <a:lnSpc>
                <a:spcPct val="100000"/>
              </a:lnSpc>
              <a:spcBef>
                <a:spcPts val="170"/>
              </a:spcBef>
            </a:pPr>
            <a:r>
              <a:rPr sz="650" i="1" dirty="0">
                <a:latin typeface="Arial"/>
                <a:cs typeface="Arial"/>
              </a:rPr>
              <a:t>W</a:t>
            </a:r>
            <a:r>
              <a:rPr sz="650" i="1" spc="130" dirty="0">
                <a:latin typeface="Arial"/>
                <a:cs typeface="Arial"/>
              </a:rPr>
              <a:t> </a:t>
            </a:r>
            <a:r>
              <a:rPr sz="650" spc="55" dirty="0">
                <a:latin typeface="Times New Roman"/>
                <a:cs typeface="Times New Roman"/>
              </a:rPr>
              <a:t>and</a:t>
            </a:r>
            <a:r>
              <a:rPr sz="650" spc="40" dirty="0">
                <a:latin typeface="Times New Roman"/>
                <a:cs typeface="Times New Roman"/>
              </a:rPr>
              <a:t> </a:t>
            </a:r>
            <a:r>
              <a:rPr sz="650" i="1" spc="-40" dirty="0">
                <a:latin typeface="Arial"/>
                <a:cs typeface="Arial"/>
              </a:rPr>
              <a:t>W/S</a:t>
            </a:r>
            <a:r>
              <a:rPr sz="650" i="1" spc="20" dirty="0">
                <a:latin typeface="Arial"/>
                <a:cs typeface="Arial"/>
              </a:rPr>
              <a:t> </a:t>
            </a:r>
            <a:r>
              <a:rPr sz="650" dirty="0">
                <a:latin typeface="Times New Roman"/>
                <a:cs typeface="Times New Roman"/>
              </a:rPr>
              <a:t>are</a:t>
            </a:r>
            <a:r>
              <a:rPr sz="650" spc="40" dirty="0">
                <a:latin typeface="Times New Roman"/>
                <a:cs typeface="Times New Roman"/>
              </a:rPr>
              <a:t> </a:t>
            </a:r>
            <a:r>
              <a:rPr sz="650" dirty="0">
                <a:latin typeface="Times New Roman"/>
                <a:cs typeface="Times New Roman"/>
              </a:rPr>
              <a:t>both</a:t>
            </a:r>
            <a:r>
              <a:rPr sz="650" spc="35" dirty="0">
                <a:latin typeface="Times New Roman"/>
                <a:cs typeface="Times New Roman"/>
              </a:rPr>
              <a:t> </a:t>
            </a:r>
            <a:r>
              <a:rPr sz="650" spc="-10" dirty="0">
                <a:latin typeface="Times New Roman"/>
                <a:cs typeface="Times New Roman"/>
              </a:rPr>
              <a:t>large.)</a:t>
            </a:r>
            <a:endParaRPr sz="650">
              <a:latin typeface="Times New Roman"/>
              <a:cs typeface="Times New Roman"/>
            </a:endParaRPr>
          </a:p>
        </p:txBody>
      </p:sp>
    </p:spTree>
  </p:cSld>
  <p:clrMapOvr>
    <a:masterClrMapping/>
  </p:clrMapOvr>
  <p:transition>
    <p:cut/>
  </p:transition>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663561"/>
            <a:ext cx="3963670" cy="1713546"/>
          </a:xfrm>
          <a:prstGeom prst="rect">
            <a:avLst/>
          </a:prstGeom>
        </p:spPr>
        <p:txBody>
          <a:bodyPr vert="horz" wrap="square" lIns="0" tIns="6985" rIns="0" bIns="0" rtlCol="0">
            <a:spAutoFit/>
          </a:bodyPr>
          <a:lstStyle/>
          <a:p>
            <a:pPr marL="38100" marR="30480">
              <a:lnSpc>
                <a:spcPct val="102600"/>
              </a:lnSpc>
              <a:spcBef>
                <a:spcPts val="55"/>
              </a:spcBef>
            </a:pPr>
            <a:r>
              <a:rPr sz="1100" dirty="0">
                <a:solidFill>
                  <a:srgbClr val="00B0F0"/>
                </a:solidFill>
                <a:latin typeface="+mn-lt"/>
                <a:cs typeface="Arial MT"/>
              </a:rPr>
              <a:t>Civic-minded leaders are neither necessary nor sufficient to produce good economic performance.</a:t>
            </a:r>
          </a:p>
          <a:p>
            <a:pPr>
              <a:lnSpc>
                <a:spcPct val="100000"/>
              </a:lnSpc>
              <a:spcBef>
                <a:spcPts val="450"/>
              </a:spcBef>
            </a:pPr>
            <a:endParaRPr sz="1100" dirty="0">
              <a:latin typeface="+mn-lt"/>
              <a:cs typeface="Arial MT"/>
            </a:endParaRPr>
          </a:p>
          <a:p>
            <a:pPr marL="313690" marR="97790" indent="-137795" algn="just">
              <a:lnSpc>
                <a:spcPct val="102600"/>
              </a:lnSpc>
              <a:buFont typeface="Verdana"/>
              <a:buChar char="•"/>
              <a:tabLst>
                <a:tab pos="314960" algn="l"/>
              </a:tabLst>
            </a:pPr>
            <a:r>
              <a:rPr sz="1100" dirty="0">
                <a:latin typeface="+mn-lt"/>
                <a:cs typeface="Arial MT"/>
              </a:rPr>
              <a:t>Civic-minded leaders confronted with a small </a:t>
            </a:r>
            <a:r>
              <a:rPr sz="1100" i="1" dirty="0">
                <a:latin typeface="+mn-lt"/>
                <a:cs typeface="Calibri"/>
              </a:rPr>
              <a:t>W</a:t>
            </a:r>
            <a:r>
              <a:rPr sz="1100" dirty="0">
                <a:latin typeface="+mn-lt"/>
                <a:cs typeface="Arial MT"/>
              </a:rPr>
              <a:t>, small </a:t>
            </a:r>
            <a:r>
              <a:rPr sz="1100" i="1" dirty="0">
                <a:latin typeface="+mn-lt"/>
                <a:cs typeface="Calibri"/>
              </a:rPr>
              <a:t>W/S 	</a:t>
            </a:r>
            <a:r>
              <a:rPr sz="1100" dirty="0">
                <a:latin typeface="+mn-lt"/>
                <a:cs typeface="Arial MT"/>
              </a:rPr>
              <a:t>system will produce poor public policy if they want to stay in 	power.</a:t>
            </a:r>
          </a:p>
          <a:p>
            <a:pPr>
              <a:lnSpc>
                <a:spcPct val="100000"/>
              </a:lnSpc>
              <a:spcBef>
                <a:spcPts val="690"/>
              </a:spcBef>
              <a:buFont typeface="Verdana"/>
              <a:buChar char="•"/>
            </a:pPr>
            <a:endParaRPr sz="1100" dirty="0">
              <a:latin typeface="+mn-lt"/>
              <a:cs typeface="Arial MT"/>
            </a:endParaRPr>
          </a:p>
          <a:p>
            <a:pPr marL="313690" marR="84455" indent="-137795" algn="just">
              <a:lnSpc>
                <a:spcPct val="102600"/>
              </a:lnSpc>
              <a:buFont typeface="Verdana"/>
              <a:buChar char="•"/>
              <a:tabLst>
                <a:tab pos="314960" algn="l"/>
              </a:tabLst>
            </a:pPr>
            <a:r>
              <a:rPr sz="1100" dirty="0">
                <a:latin typeface="+mn-lt"/>
                <a:cs typeface="Arial MT"/>
              </a:rPr>
              <a:t>Selfish leaders confronted with a large </a:t>
            </a:r>
            <a:r>
              <a:rPr sz="1100" i="1" dirty="0">
                <a:latin typeface="+mn-lt"/>
                <a:cs typeface="Calibri"/>
              </a:rPr>
              <a:t>W</a:t>
            </a:r>
            <a:r>
              <a:rPr sz="1100" dirty="0">
                <a:latin typeface="+mn-lt"/>
                <a:cs typeface="Arial MT"/>
              </a:rPr>
              <a:t>, large </a:t>
            </a:r>
            <a:r>
              <a:rPr sz="1100" i="1" dirty="0">
                <a:latin typeface="+mn-lt"/>
                <a:cs typeface="Calibri"/>
              </a:rPr>
              <a:t>W/S </a:t>
            </a:r>
            <a:r>
              <a:rPr sz="1100" dirty="0">
                <a:latin typeface="+mn-lt"/>
                <a:cs typeface="Arial MT"/>
              </a:rPr>
              <a:t>system 	will produce good public policy if they want to stay in power.</a:t>
            </a:r>
          </a:p>
        </p:txBody>
      </p:sp>
    </p:spTree>
  </p:cSld>
  <p:clrMapOvr>
    <a:masterClrMapping/>
  </p:clrMapOvr>
  <p:transition>
    <p:cut/>
  </p:transition>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561288"/>
            <a:ext cx="3905885" cy="1970924"/>
          </a:xfrm>
          <a:prstGeom prst="rect">
            <a:avLst/>
          </a:prstGeom>
        </p:spPr>
        <p:txBody>
          <a:bodyPr vert="horz" wrap="square" lIns="0" tIns="11430" rIns="0" bIns="0" rtlCol="0">
            <a:spAutoFit/>
          </a:bodyPr>
          <a:lstStyle/>
          <a:p>
            <a:pPr marL="50800">
              <a:lnSpc>
                <a:spcPct val="100000"/>
              </a:lnSpc>
              <a:spcBef>
                <a:spcPts val="90"/>
              </a:spcBef>
            </a:pPr>
            <a:r>
              <a:rPr sz="1100" dirty="0">
                <a:solidFill>
                  <a:srgbClr val="00B0F0"/>
                </a:solidFill>
                <a:latin typeface="+mn-lt"/>
                <a:cs typeface="Arial MT"/>
              </a:rPr>
              <a:t>Institutional preferences.</a:t>
            </a:r>
          </a:p>
          <a:p>
            <a:pPr>
              <a:lnSpc>
                <a:spcPct val="100000"/>
              </a:lnSpc>
              <a:spcBef>
                <a:spcPts val="450"/>
              </a:spcBef>
            </a:pPr>
            <a:endParaRPr sz="1100" dirty="0">
              <a:latin typeface="+mn-lt"/>
              <a:cs typeface="Arial MT"/>
            </a:endParaRPr>
          </a:p>
          <a:p>
            <a:pPr marL="326390" marR="247015" indent="-137795">
              <a:lnSpc>
                <a:spcPct val="102600"/>
              </a:lnSpc>
              <a:buFont typeface="Verdana"/>
              <a:buChar char="•"/>
              <a:tabLst>
                <a:tab pos="327660" algn="l"/>
              </a:tabLst>
            </a:pPr>
            <a:r>
              <a:rPr sz="1100" dirty="0">
                <a:latin typeface="+mn-lt"/>
                <a:cs typeface="Arial MT"/>
              </a:rPr>
              <a:t>Leaders like to set up political systems with small </a:t>
            </a:r>
            <a:r>
              <a:rPr sz="1100" i="1" dirty="0">
                <a:latin typeface="+mn-lt"/>
                <a:cs typeface="Calibri"/>
              </a:rPr>
              <a:t>W </a:t>
            </a:r>
            <a:r>
              <a:rPr sz="1100" dirty="0">
                <a:latin typeface="+mn-lt"/>
                <a:cs typeface="Arial MT"/>
              </a:rPr>
              <a:t>and 	small </a:t>
            </a:r>
            <a:r>
              <a:rPr sz="1100" i="1" dirty="0">
                <a:latin typeface="+mn-lt"/>
                <a:cs typeface="Calibri"/>
              </a:rPr>
              <a:t>W/S</a:t>
            </a:r>
            <a:r>
              <a:rPr sz="1100" dirty="0">
                <a:latin typeface="+mn-lt"/>
                <a:cs typeface="Arial MT"/>
              </a:rPr>
              <a:t>.</a:t>
            </a:r>
          </a:p>
          <a:p>
            <a:pPr>
              <a:lnSpc>
                <a:spcPct val="100000"/>
              </a:lnSpc>
              <a:spcBef>
                <a:spcPts val="685"/>
              </a:spcBef>
              <a:buFont typeface="Verdana"/>
              <a:buChar char="•"/>
            </a:pPr>
            <a:endParaRPr sz="1100" dirty="0">
              <a:latin typeface="+mn-lt"/>
              <a:cs typeface="Arial MT"/>
            </a:endParaRPr>
          </a:p>
          <a:p>
            <a:pPr marL="326390" marR="322580" indent="-137795">
              <a:lnSpc>
                <a:spcPct val="102699"/>
              </a:lnSpc>
              <a:spcBef>
                <a:spcPts val="5"/>
              </a:spcBef>
              <a:buFont typeface="Verdana"/>
              <a:buChar char="•"/>
              <a:tabLst>
                <a:tab pos="327660" algn="l"/>
              </a:tabLst>
            </a:pPr>
            <a:r>
              <a:rPr sz="1100" dirty="0">
                <a:latin typeface="+mn-lt"/>
                <a:cs typeface="Arial MT"/>
              </a:rPr>
              <a:t>Members of the winning coalition like to set up political 	systems with small </a:t>
            </a:r>
            <a:r>
              <a:rPr sz="1100" i="1" dirty="0">
                <a:latin typeface="+mn-lt"/>
                <a:cs typeface="Calibri"/>
              </a:rPr>
              <a:t>W </a:t>
            </a:r>
            <a:r>
              <a:rPr sz="1100" dirty="0">
                <a:latin typeface="+mn-lt"/>
                <a:cs typeface="Arial MT"/>
              </a:rPr>
              <a:t>and large </a:t>
            </a:r>
            <a:r>
              <a:rPr sz="1100" i="1" dirty="0">
                <a:latin typeface="+mn-lt"/>
                <a:cs typeface="Calibri"/>
              </a:rPr>
              <a:t>W/S</a:t>
            </a:r>
            <a:r>
              <a:rPr sz="1100" dirty="0">
                <a:latin typeface="+mn-lt"/>
                <a:cs typeface="Arial MT"/>
              </a:rPr>
              <a:t>.</a:t>
            </a:r>
          </a:p>
          <a:p>
            <a:pPr>
              <a:lnSpc>
                <a:spcPct val="100000"/>
              </a:lnSpc>
              <a:spcBef>
                <a:spcPts val="685"/>
              </a:spcBef>
              <a:buFont typeface="Verdana"/>
              <a:buChar char="•"/>
            </a:pPr>
            <a:endParaRPr sz="1100" dirty="0">
              <a:latin typeface="+mn-lt"/>
              <a:cs typeface="Arial MT"/>
            </a:endParaRPr>
          </a:p>
          <a:p>
            <a:pPr marL="326390" marR="17780" indent="-137795">
              <a:lnSpc>
                <a:spcPct val="102600"/>
              </a:lnSpc>
              <a:buFont typeface="Verdana"/>
              <a:buChar char="•"/>
              <a:tabLst>
                <a:tab pos="327660" algn="l"/>
              </a:tabLst>
            </a:pPr>
            <a:r>
              <a:rPr sz="1100" dirty="0">
                <a:latin typeface="+mn-lt"/>
                <a:cs typeface="Arial MT"/>
              </a:rPr>
              <a:t>Members of the selectorate and disenfranchised like to set up 	political systems with large </a:t>
            </a:r>
            <a:r>
              <a:rPr sz="1100" i="1" dirty="0">
                <a:latin typeface="+mn-lt"/>
                <a:cs typeface="Calibri"/>
              </a:rPr>
              <a:t>W </a:t>
            </a:r>
            <a:r>
              <a:rPr sz="1100" dirty="0">
                <a:latin typeface="+mn-lt"/>
                <a:cs typeface="Arial MT"/>
              </a:rPr>
              <a:t>and large </a:t>
            </a:r>
            <a:r>
              <a:rPr sz="1100" i="1" dirty="0">
                <a:latin typeface="+mn-lt"/>
                <a:cs typeface="Calibri"/>
              </a:rPr>
              <a:t>W/S</a:t>
            </a:r>
            <a:r>
              <a:rPr sz="1100" dirty="0">
                <a:latin typeface="+mn-lt"/>
                <a:cs typeface="Arial MT"/>
              </a:rPr>
              <a:t>.</a:t>
            </a:r>
          </a:p>
        </p:txBody>
      </p:sp>
    </p:spTree>
  </p:cSld>
  <p:clrMapOvr>
    <a:masterClrMapping/>
  </p:clrMapOvr>
  <p:transition>
    <p:cut/>
  </p:transition>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85851" y="1119211"/>
            <a:ext cx="3622522" cy="180819"/>
          </a:xfrm>
          <a:prstGeom prst="rect">
            <a:avLst/>
          </a:prstGeom>
        </p:spPr>
        <p:txBody>
          <a:bodyPr vert="horz" wrap="square" lIns="0" tIns="11430" rIns="0" bIns="0" rtlCol="0">
            <a:spAutoFit/>
          </a:bodyPr>
          <a:lstStyle/>
          <a:p>
            <a:pPr marL="150495" indent="-137795">
              <a:lnSpc>
                <a:spcPct val="100000"/>
              </a:lnSpc>
              <a:spcBef>
                <a:spcPts val="90"/>
              </a:spcBef>
              <a:buFont typeface="Verdana"/>
              <a:buChar char="•"/>
              <a:tabLst>
                <a:tab pos="150495" algn="l"/>
              </a:tabLst>
            </a:pPr>
            <a:r>
              <a:rPr sz="1100" u="sng" dirty="0">
                <a:solidFill>
                  <a:schemeClr val="tx2"/>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Selectorate Theory, </a:t>
            </a:r>
            <a:r>
              <a:rPr sz="1100" i="1" u="sng" dirty="0">
                <a:solidFill>
                  <a:schemeClr val="tx2"/>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The Rules for Rulers</a:t>
            </a:r>
            <a:r>
              <a:rPr sz="1100" u="sng" dirty="0">
                <a:solidFill>
                  <a:schemeClr val="tx2"/>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 click</a:t>
            </a:r>
            <a:r>
              <a:rPr lang="en-US" sz="1100" u="sng" dirty="0">
                <a:solidFill>
                  <a:schemeClr val="tx2"/>
                </a:solidFill>
                <a:latin typeface="Calibri" panose="020F0502020204030204" pitchFamily="34" charset="0"/>
                <a:cs typeface="Calibri" panose="020F0502020204030204" pitchFamily="34" charset="0"/>
              </a:rPr>
              <a:t> here (18:12)</a:t>
            </a:r>
            <a:endParaRPr sz="1100" u="sng" dirty="0">
              <a:solidFill>
                <a:schemeClr val="tx2"/>
              </a:solidFill>
              <a:latin typeface="Calibri" panose="020F0502020204030204" pitchFamily="34" charset="0"/>
              <a:cs typeface="Calibri" panose="020F0502020204030204" pitchFamily="34" charset="0"/>
            </a:endParaRPr>
          </a:p>
        </p:txBody>
      </p:sp>
      <p:sp>
        <p:nvSpPr>
          <p:cNvPr id="9" name="object 9"/>
          <p:cNvSpPr txBox="1"/>
          <p:nvPr/>
        </p:nvSpPr>
        <p:spPr>
          <a:xfrm>
            <a:off x="485850" y="1539276"/>
            <a:ext cx="3952799" cy="180819"/>
          </a:xfrm>
          <a:prstGeom prst="rect">
            <a:avLst/>
          </a:prstGeom>
        </p:spPr>
        <p:txBody>
          <a:bodyPr vert="horz" wrap="square" lIns="0" tIns="11430" rIns="0" bIns="0" rtlCol="0">
            <a:spAutoFit/>
          </a:bodyPr>
          <a:lstStyle/>
          <a:p>
            <a:pPr marL="150495" indent="-137795">
              <a:lnSpc>
                <a:spcPct val="100000"/>
              </a:lnSpc>
              <a:spcBef>
                <a:spcPts val="90"/>
              </a:spcBef>
              <a:buFont typeface="Verdana"/>
              <a:buChar char="•"/>
              <a:tabLst>
                <a:tab pos="150495" algn="l"/>
              </a:tabLst>
            </a:pPr>
            <a:r>
              <a:rPr sz="1100" u="sng" dirty="0">
                <a:solidFill>
                  <a:schemeClr val="tx2"/>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Selectorate Theory, </a:t>
            </a:r>
            <a:r>
              <a:rPr sz="1100" i="1" u="sng" dirty="0">
                <a:solidFill>
                  <a:schemeClr val="tx2"/>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Death and Dynasties</a:t>
            </a:r>
            <a:r>
              <a:rPr sz="1100" u="sng" dirty="0">
                <a:solidFill>
                  <a:schemeClr val="tx2"/>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 click</a:t>
            </a:r>
            <a:r>
              <a:rPr lang="en-US" sz="1100" u="sng" dirty="0">
                <a:solidFill>
                  <a:schemeClr val="tx2"/>
                </a:solidFill>
                <a:latin typeface="Calibri" panose="020F0502020204030204" pitchFamily="34" charset="0"/>
                <a:cs typeface="Calibri" panose="020F0502020204030204" pitchFamily="34" charset="0"/>
              </a:rPr>
              <a:t> here (5:38)</a:t>
            </a:r>
            <a:endParaRPr sz="1100" u="sng" dirty="0">
              <a:solidFill>
                <a:schemeClr val="tx2"/>
              </a:solidFill>
              <a:latin typeface="Calibri" panose="020F0502020204030204" pitchFamily="34" charset="0"/>
              <a:cs typeface="Calibri" panose="020F0502020204030204" pitchFamily="34" charset="0"/>
            </a:endParaRP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78101"/>
            <a:ext cx="351536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Examples: </a:t>
            </a:r>
            <a:r>
              <a:rPr sz="1100" dirty="0">
                <a:latin typeface="+mn-lt"/>
                <a:cs typeface="Arial MT"/>
              </a:rPr>
              <a:t>Jordan, Bahrain, Kuwait, Saudi Arabia, eSwatini.</a:t>
            </a:r>
          </a:p>
        </p:txBody>
      </p:sp>
    </p:spTree>
  </p:cSld>
  <p:clrMapOvr>
    <a:masterClrMapping/>
  </p:clrMapOvr>
  <p:transition>
    <p:cut/>
  </p:transition>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6722" y="1170670"/>
            <a:ext cx="3048528" cy="559705"/>
          </a:xfrm>
          <a:prstGeom prst="rect">
            <a:avLst/>
          </a:prstGeom>
        </p:spPr>
        <p:txBody>
          <a:bodyPr vert="horz" wrap="square" lIns="0" tIns="12065" rIns="0" bIns="0" rtlCol="0">
            <a:spAutoFit/>
          </a:bodyPr>
          <a:lstStyle/>
          <a:p>
            <a:pPr marL="220979" marR="5080" indent="-208915" algn="ctr">
              <a:lnSpc>
                <a:spcPct val="107400"/>
              </a:lnSpc>
              <a:spcBef>
                <a:spcPts val="95"/>
              </a:spcBef>
            </a:pPr>
            <a:r>
              <a:rPr sz="1700" dirty="0">
                <a:latin typeface="+mn-lt"/>
                <a:cs typeface="Tahoma"/>
              </a:rPr>
              <a:t>The Difficulty of Making Stable</a:t>
            </a:r>
            <a:r>
              <a:rPr lang="en-US" sz="1700" dirty="0">
                <a:latin typeface="+mn-lt"/>
                <a:cs typeface="Tahoma"/>
              </a:rPr>
              <a:t> </a:t>
            </a:r>
            <a:r>
              <a:rPr sz="1700" dirty="0">
                <a:latin typeface="+mn-lt"/>
                <a:cs typeface="Tahoma"/>
              </a:rPr>
              <a:t>Power-Sharing Agreements</a:t>
            </a:r>
          </a:p>
        </p:txBody>
      </p:sp>
    </p:spTree>
  </p:cSld>
  <p:clrMapOvr>
    <a:masterClrMapping/>
  </p:clrMapOvr>
  <p:transition>
    <p:cut/>
  </p:transition>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433932"/>
            <a:ext cx="3623945"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Let’s look at James Fearon’s famous bargaining model of war.</a:t>
            </a:r>
            <a:endParaRPr sz="1100">
              <a:latin typeface="+mn-lt"/>
              <a:cs typeface="Arial MT"/>
            </a:endParaRPr>
          </a:p>
        </p:txBody>
      </p:sp>
    </p:spTree>
  </p:cSld>
  <p:clrMapOvr>
    <a:masterClrMapping/>
  </p:clrMapOvr>
  <p:transition>
    <p:cut/>
  </p:transition>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3932"/>
            <a:ext cx="3623945" cy="180819"/>
          </a:xfrm>
          <a:prstGeom prst="rect">
            <a:avLst/>
          </a:prstGeom>
        </p:spPr>
        <p:txBody>
          <a:bodyPr vert="horz" wrap="square" lIns="0" tIns="11430" rIns="0" bIns="0" rtlCol="0">
            <a:spAutoFit/>
          </a:bodyPr>
          <a:lstStyle/>
          <a:p>
            <a:pPr marL="12700">
              <a:lnSpc>
                <a:spcPct val="100000"/>
              </a:lnSpc>
              <a:spcBef>
                <a:spcPts val="90"/>
              </a:spcBef>
            </a:pPr>
            <a:r>
              <a:rPr dirty="0">
                <a:latin typeface="+mn-lt"/>
              </a:rPr>
              <a:t>Let’s look at </a:t>
            </a:r>
            <a:r>
              <a:rPr dirty="0">
                <a:solidFill>
                  <a:srgbClr val="00B0F0"/>
                </a:solidFill>
                <a:latin typeface="+mn-lt"/>
              </a:rPr>
              <a:t>James Fearon’s </a:t>
            </a:r>
            <a:r>
              <a:rPr dirty="0">
                <a:latin typeface="+mn-lt"/>
              </a:rPr>
              <a:t>famous bargaining model of war.</a:t>
            </a:r>
          </a:p>
        </p:txBody>
      </p:sp>
      <p:sp>
        <p:nvSpPr>
          <p:cNvPr id="3" name="object 3"/>
          <p:cNvSpPr/>
          <p:nvPr/>
        </p:nvSpPr>
        <p:spPr>
          <a:xfrm>
            <a:off x="440816" y="1928332"/>
            <a:ext cx="3564254" cy="0"/>
          </a:xfrm>
          <a:custGeom>
            <a:avLst/>
            <a:gdLst/>
            <a:ahLst/>
            <a:cxnLst/>
            <a:rect l="l" t="t" r="r" b="b"/>
            <a:pathLst>
              <a:path w="3564254">
                <a:moveTo>
                  <a:pt x="0" y="0"/>
                </a:moveTo>
                <a:lnTo>
                  <a:pt x="3564063" y="0"/>
                </a:lnTo>
              </a:path>
            </a:pathLst>
          </a:custGeom>
          <a:ln w="17999">
            <a:solidFill>
              <a:srgbClr val="000000"/>
            </a:solidFill>
          </a:ln>
        </p:spPr>
        <p:txBody>
          <a:bodyPr wrap="square" lIns="0" tIns="0" rIns="0" bIns="0" rtlCol="0"/>
          <a:lstStyle/>
          <a:p>
            <a:endParaRPr>
              <a:latin typeface="+mn-lt"/>
            </a:endParaRPr>
          </a:p>
        </p:txBody>
      </p:sp>
      <p:sp>
        <p:nvSpPr>
          <p:cNvPr id="4" name="object 4"/>
          <p:cNvSpPr txBox="1"/>
          <p:nvPr/>
        </p:nvSpPr>
        <p:spPr>
          <a:xfrm>
            <a:off x="393471" y="1966123"/>
            <a:ext cx="95250"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0</a:t>
            </a:r>
            <a:endParaRPr sz="1100">
              <a:latin typeface="+mn-lt"/>
              <a:cs typeface="Arial MT"/>
            </a:endParaRPr>
          </a:p>
        </p:txBody>
      </p:sp>
      <p:sp>
        <p:nvSpPr>
          <p:cNvPr id="5" name="object 5"/>
          <p:cNvSpPr txBox="1"/>
          <p:nvPr/>
        </p:nvSpPr>
        <p:spPr>
          <a:xfrm>
            <a:off x="3957497" y="1966123"/>
            <a:ext cx="95250"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1</a:t>
            </a:r>
            <a:endParaRPr sz="1100">
              <a:latin typeface="+mn-lt"/>
              <a:cs typeface="Arial MT"/>
            </a:endParaRPr>
          </a:p>
        </p:txBody>
      </p:sp>
      <p:sp>
        <p:nvSpPr>
          <p:cNvPr id="6" name="object 6"/>
          <p:cNvSpPr txBox="1"/>
          <p:nvPr/>
        </p:nvSpPr>
        <p:spPr>
          <a:xfrm>
            <a:off x="347294" y="965998"/>
            <a:ext cx="3872865" cy="106356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Consider two states, </a:t>
            </a:r>
            <a:r>
              <a:rPr sz="1100" i="1" dirty="0">
                <a:latin typeface="+mn-lt"/>
                <a:cs typeface="Calibri"/>
              </a:rPr>
              <a:t>A </a:t>
            </a:r>
            <a:r>
              <a:rPr sz="1100" dirty="0">
                <a:latin typeface="+mn-lt"/>
                <a:cs typeface="Arial MT"/>
              </a:rPr>
              <a:t>and </a:t>
            </a:r>
            <a:r>
              <a:rPr sz="1100" i="1" dirty="0">
                <a:latin typeface="+mn-lt"/>
                <a:cs typeface="Calibri"/>
              </a:rPr>
              <a:t>B</a:t>
            </a:r>
            <a:r>
              <a:rPr sz="1100" dirty="0">
                <a:latin typeface="+mn-lt"/>
                <a:cs typeface="Arial MT"/>
              </a:rPr>
              <a:t>, who have differing preferences over some issue </a:t>
            </a:r>
            <a:r>
              <a:rPr sz="1100" i="1" dirty="0">
                <a:latin typeface="+mn-lt"/>
                <a:cs typeface="Calibri"/>
              </a:rPr>
              <a:t>X </a:t>
            </a:r>
            <a:r>
              <a:rPr sz="1100" dirty="0">
                <a:latin typeface="+mn-lt"/>
                <a:cs typeface="Arial MT"/>
              </a:rPr>
              <a:t>that can be represented by an interval that runs from </a:t>
            </a:r>
            <a:r>
              <a:rPr sz="1100" dirty="0">
                <a:latin typeface="+mn-lt"/>
                <a:cs typeface="Calibri"/>
              </a:rPr>
              <a:t>0 </a:t>
            </a:r>
            <a:r>
              <a:rPr sz="1100" dirty="0">
                <a:latin typeface="+mn-lt"/>
                <a:cs typeface="Arial MT"/>
              </a:rPr>
              <a:t>to </a:t>
            </a:r>
            <a:r>
              <a:rPr sz="1100" dirty="0">
                <a:latin typeface="+mn-lt"/>
                <a:cs typeface="Calibri"/>
              </a:rPr>
              <a:t>1</a:t>
            </a:r>
            <a:r>
              <a:rPr sz="1100" dirty="0">
                <a:latin typeface="+mn-lt"/>
                <a:cs typeface="Arial MT"/>
              </a:rPr>
              <a:t>.</a:t>
            </a:r>
            <a:endParaRPr sz="1100">
              <a:latin typeface="+mn-lt"/>
              <a:cs typeface="Arial MT"/>
            </a:endParaRPr>
          </a:p>
          <a:p>
            <a:pPr>
              <a:lnSpc>
                <a:spcPct val="100000"/>
              </a:lnSpc>
            </a:pPr>
            <a:endParaRPr sz="1100">
              <a:latin typeface="+mn-lt"/>
              <a:cs typeface="Arial MT"/>
            </a:endParaRPr>
          </a:p>
          <a:p>
            <a:pPr>
              <a:lnSpc>
                <a:spcPct val="100000"/>
              </a:lnSpc>
              <a:spcBef>
                <a:spcPts val="204"/>
              </a:spcBef>
            </a:pPr>
            <a:endParaRPr sz="1100">
              <a:latin typeface="+mn-lt"/>
              <a:cs typeface="Arial MT"/>
            </a:endParaRPr>
          </a:p>
          <a:p>
            <a:pPr marR="26670" algn="r">
              <a:lnSpc>
                <a:spcPct val="100000"/>
              </a:lnSpc>
            </a:pPr>
            <a:r>
              <a:rPr sz="1100" i="1" dirty="0">
                <a:latin typeface="+mn-lt"/>
                <a:cs typeface="Arial"/>
              </a:rPr>
              <a:t>X</a:t>
            </a:r>
            <a:endParaRPr sz="1100">
              <a:latin typeface="+mn-lt"/>
              <a:cs typeface="Arial"/>
            </a:endParaRPr>
          </a:p>
        </p:txBody>
      </p:sp>
      <p:grpSp>
        <p:nvGrpSpPr>
          <p:cNvPr id="7" name="object 7"/>
          <p:cNvGrpSpPr/>
          <p:nvPr/>
        </p:nvGrpSpPr>
        <p:grpSpPr>
          <a:xfrm>
            <a:off x="413930" y="1901445"/>
            <a:ext cx="3618229" cy="53975"/>
            <a:chOff x="413930" y="1901445"/>
            <a:chExt cx="3618229" cy="53975"/>
          </a:xfrm>
        </p:grpSpPr>
        <p:sp>
          <p:nvSpPr>
            <p:cNvPr id="8" name="object 8"/>
            <p:cNvSpPr/>
            <p:nvPr/>
          </p:nvSpPr>
          <p:spPr>
            <a:xfrm>
              <a:off x="416460" y="1903975"/>
              <a:ext cx="48895" cy="48895"/>
            </a:xfrm>
            <a:custGeom>
              <a:avLst/>
              <a:gdLst/>
              <a:ahLst/>
              <a:cxnLst/>
              <a:rect l="l" t="t" r="r" b="b"/>
              <a:pathLst>
                <a:path w="48895" h="48894">
                  <a:moveTo>
                    <a:pt x="24356" y="0"/>
                  </a:move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8" y="33837"/>
                  </a:lnTo>
                  <a:lnTo>
                    <a:pt x="48712" y="24356"/>
                  </a:lnTo>
                  <a:lnTo>
                    <a:pt x="46798" y="14875"/>
                  </a:lnTo>
                  <a:lnTo>
                    <a:pt x="41579" y="7133"/>
                  </a:lnTo>
                  <a:lnTo>
                    <a:pt x="33837" y="1914"/>
                  </a:lnTo>
                  <a:lnTo>
                    <a:pt x="24356" y="0"/>
                  </a:lnTo>
                  <a:close/>
                </a:path>
              </a:pathLst>
            </a:custGeom>
            <a:solidFill>
              <a:srgbClr val="000000"/>
            </a:solidFill>
          </p:spPr>
          <p:txBody>
            <a:bodyPr wrap="square" lIns="0" tIns="0" rIns="0" bIns="0" rtlCol="0"/>
            <a:lstStyle/>
            <a:p>
              <a:endParaRPr>
                <a:latin typeface="+mn-lt"/>
              </a:endParaRPr>
            </a:p>
          </p:txBody>
        </p:sp>
        <p:sp>
          <p:nvSpPr>
            <p:cNvPr id="9" name="object 9"/>
            <p:cNvSpPr/>
            <p:nvPr/>
          </p:nvSpPr>
          <p:spPr>
            <a:xfrm>
              <a:off x="416460" y="1903975"/>
              <a:ext cx="48895" cy="48895"/>
            </a:xfrm>
            <a:custGeom>
              <a:avLst/>
              <a:gdLst/>
              <a:ahLst/>
              <a:cxnLst/>
              <a:rect l="l" t="t" r="r" b="b"/>
              <a:pathLst>
                <a:path w="48895" h="48894">
                  <a:moveTo>
                    <a:pt x="48712" y="24356"/>
                  </a:moveTo>
                  <a:lnTo>
                    <a:pt x="46798" y="14875"/>
                  </a:lnTo>
                  <a:lnTo>
                    <a:pt x="41579" y="7133"/>
                  </a:lnTo>
                  <a:lnTo>
                    <a:pt x="33837" y="1914"/>
                  </a:lnTo>
                  <a:lnTo>
                    <a:pt x="24356" y="0"/>
                  </a:ln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8" y="33837"/>
                  </a:lnTo>
                  <a:lnTo>
                    <a:pt x="48712" y="24356"/>
                  </a:lnTo>
                  <a:close/>
                </a:path>
              </a:pathLst>
            </a:custGeom>
            <a:ln w="5060">
              <a:solidFill>
                <a:srgbClr val="000000"/>
              </a:solidFill>
            </a:ln>
          </p:spPr>
          <p:txBody>
            <a:bodyPr wrap="square" lIns="0" tIns="0" rIns="0" bIns="0" rtlCol="0"/>
            <a:lstStyle/>
            <a:p>
              <a:endParaRPr>
                <a:latin typeface="+mn-lt"/>
              </a:endParaRPr>
            </a:p>
          </p:txBody>
        </p:sp>
        <p:sp>
          <p:nvSpPr>
            <p:cNvPr id="10" name="object 10"/>
            <p:cNvSpPr/>
            <p:nvPr/>
          </p:nvSpPr>
          <p:spPr>
            <a:xfrm>
              <a:off x="3980524" y="1903975"/>
              <a:ext cx="48895" cy="48895"/>
            </a:xfrm>
            <a:custGeom>
              <a:avLst/>
              <a:gdLst/>
              <a:ahLst/>
              <a:cxnLst/>
              <a:rect l="l" t="t" r="r" b="b"/>
              <a:pathLst>
                <a:path w="48895" h="48894">
                  <a:moveTo>
                    <a:pt x="24356" y="0"/>
                  </a:move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9" y="33837"/>
                  </a:lnTo>
                  <a:lnTo>
                    <a:pt x="48713" y="24356"/>
                  </a:lnTo>
                  <a:lnTo>
                    <a:pt x="46799" y="14875"/>
                  </a:lnTo>
                  <a:lnTo>
                    <a:pt x="41579" y="7133"/>
                  </a:lnTo>
                  <a:lnTo>
                    <a:pt x="33837" y="1914"/>
                  </a:lnTo>
                  <a:lnTo>
                    <a:pt x="24356" y="0"/>
                  </a:lnTo>
                  <a:close/>
                </a:path>
              </a:pathLst>
            </a:custGeom>
            <a:solidFill>
              <a:srgbClr val="000000"/>
            </a:solidFill>
          </p:spPr>
          <p:txBody>
            <a:bodyPr wrap="square" lIns="0" tIns="0" rIns="0" bIns="0" rtlCol="0"/>
            <a:lstStyle/>
            <a:p>
              <a:endParaRPr>
                <a:latin typeface="+mn-lt"/>
              </a:endParaRPr>
            </a:p>
          </p:txBody>
        </p:sp>
        <p:sp>
          <p:nvSpPr>
            <p:cNvPr id="11" name="object 11"/>
            <p:cNvSpPr/>
            <p:nvPr/>
          </p:nvSpPr>
          <p:spPr>
            <a:xfrm>
              <a:off x="3980524" y="1903975"/>
              <a:ext cx="48895" cy="48895"/>
            </a:xfrm>
            <a:custGeom>
              <a:avLst/>
              <a:gdLst/>
              <a:ahLst/>
              <a:cxnLst/>
              <a:rect l="l" t="t" r="r" b="b"/>
              <a:pathLst>
                <a:path w="48895" h="48894">
                  <a:moveTo>
                    <a:pt x="48713" y="24356"/>
                  </a:moveTo>
                  <a:lnTo>
                    <a:pt x="46799" y="14875"/>
                  </a:lnTo>
                  <a:lnTo>
                    <a:pt x="41579" y="7133"/>
                  </a:lnTo>
                  <a:lnTo>
                    <a:pt x="33837" y="1914"/>
                  </a:lnTo>
                  <a:lnTo>
                    <a:pt x="24356" y="0"/>
                  </a:ln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9" y="33837"/>
                  </a:lnTo>
                  <a:lnTo>
                    <a:pt x="48713" y="24356"/>
                  </a:lnTo>
                  <a:close/>
                </a:path>
              </a:pathLst>
            </a:custGeom>
            <a:ln w="5060">
              <a:solidFill>
                <a:srgbClr val="000000"/>
              </a:solidFill>
            </a:ln>
          </p:spPr>
          <p:txBody>
            <a:bodyPr wrap="square" lIns="0" tIns="0" rIns="0" bIns="0" rtlCol="0"/>
            <a:lstStyle/>
            <a:p>
              <a:endParaRPr>
                <a:latin typeface="+mn-lt"/>
              </a:endParaRPr>
            </a:p>
          </p:txBody>
        </p:sp>
      </p:grpSp>
      <p:sp>
        <p:nvSpPr>
          <p:cNvPr id="12" name="object 12"/>
          <p:cNvSpPr txBox="1"/>
          <p:nvPr/>
        </p:nvSpPr>
        <p:spPr>
          <a:xfrm>
            <a:off x="347294" y="2544367"/>
            <a:ext cx="3351529"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We could think of </a:t>
            </a:r>
            <a:r>
              <a:rPr sz="1100" i="1" dirty="0">
                <a:latin typeface="+mn-lt"/>
                <a:cs typeface="Calibri"/>
              </a:rPr>
              <a:t>X </a:t>
            </a:r>
            <a:r>
              <a:rPr sz="1100" dirty="0">
                <a:latin typeface="+mn-lt"/>
                <a:cs typeface="Arial MT"/>
              </a:rPr>
              <a:t>as a piece of land or a policy space.</a:t>
            </a:r>
            <a:endParaRPr sz="1100">
              <a:latin typeface="+mn-lt"/>
              <a:cs typeface="Arial MT"/>
            </a:endParaRPr>
          </a:p>
        </p:txBody>
      </p:sp>
    </p:spTree>
  </p:cSld>
  <p:clrMapOvr>
    <a:masterClrMapping/>
  </p:clrMapOvr>
  <p:transition>
    <p:cut/>
  </p:transition>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40816" y="1934136"/>
            <a:ext cx="3564254" cy="0"/>
          </a:xfrm>
          <a:custGeom>
            <a:avLst/>
            <a:gdLst/>
            <a:ahLst/>
            <a:cxnLst/>
            <a:rect l="l" t="t" r="r" b="b"/>
            <a:pathLst>
              <a:path w="3564254">
                <a:moveTo>
                  <a:pt x="0" y="0"/>
                </a:moveTo>
                <a:lnTo>
                  <a:pt x="3564063" y="0"/>
                </a:lnTo>
              </a:path>
            </a:pathLst>
          </a:custGeom>
          <a:ln w="17999">
            <a:solidFill>
              <a:srgbClr val="000000"/>
            </a:solidFill>
          </a:ln>
        </p:spPr>
        <p:txBody>
          <a:bodyPr wrap="square" lIns="0" tIns="0" rIns="0" bIns="0" rtlCol="0"/>
          <a:lstStyle/>
          <a:p>
            <a:endParaRPr>
              <a:latin typeface="+mn-lt"/>
            </a:endParaRPr>
          </a:p>
        </p:txBody>
      </p:sp>
      <p:sp>
        <p:nvSpPr>
          <p:cNvPr id="3" name="object 3"/>
          <p:cNvSpPr txBox="1"/>
          <p:nvPr/>
        </p:nvSpPr>
        <p:spPr>
          <a:xfrm>
            <a:off x="393471" y="1971915"/>
            <a:ext cx="95250"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0</a:t>
            </a:r>
            <a:endParaRPr sz="1100">
              <a:latin typeface="+mn-lt"/>
              <a:cs typeface="Arial MT"/>
            </a:endParaRPr>
          </a:p>
        </p:txBody>
      </p:sp>
      <p:sp>
        <p:nvSpPr>
          <p:cNvPr id="4" name="object 4"/>
          <p:cNvSpPr txBox="1"/>
          <p:nvPr/>
        </p:nvSpPr>
        <p:spPr>
          <a:xfrm>
            <a:off x="3957497" y="1971915"/>
            <a:ext cx="95250"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1</a:t>
            </a:r>
            <a:endParaRPr sz="1100">
              <a:latin typeface="+mn-lt"/>
              <a:cs typeface="Arial MT"/>
            </a:endParaRPr>
          </a:p>
        </p:txBody>
      </p:sp>
      <p:sp>
        <p:nvSpPr>
          <p:cNvPr id="5" name="object 5"/>
          <p:cNvSpPr txBox="1"/>
          <p:nvPr/>
        </p:nvSpPr>
        <p:spPr>
          <a:xfrm>
            <a:off x="296494" y="577163"/>
            <a:ext cx="3940810" cy="1468351"/>
          </a:xfrm>
          <a:prstGeom prst="rect">
            <a:avLst/>
          </a:prstGeom>
        </p:spPr>
        <p:txBody>
          <a:bodyPr vert="horz" wrap="square" lIns="0" tIns="11430" rIns="0" bIns="0" rtlCol="0">
            <a:spAutoFit/>
          </a:bodyPr>
          <a:lstStyle/>
          <a:p>
            <a:pPr marL="63500">
              <a:lnSpc>
                <a:spcPct val="100000"/>
              </a:lnSpc>
              <a:spcBef>
                <a:spcPts val="90"/>
              </a:spcBef>
            </a:pPr>
            <a:r>
              <a:rPr sz="1100" dirty="0">
                <a:latin typeface="+mn-lt"/>
                <a:cs typeface="Arial MT"/>
              </a:rPr>
              <a:t>State </a:t>
            </a:r>
            <a:r>
              <a:rPr sz="1100" i="1" dirty="0">
                <a:latin typeface="+mn-lt"/>
                <a:cs typeface="Calibri"/>
              </a:rPr>
              <a:t>A </a:t>
            </a:r>
            <a:r>
              <a:rPr sz="1100" dirty="0">
                <a:latin typeface="+mn-lt"/>
                <a:cs typeface="Arial MT"/>
              </a:rPr>
              <a:t>likes more control over X than less: </a:t>
            </a:r>
            <a:r>
              <a:rPr sz="1100" i="1" dirty="0">
                <a:latin typeface="+mn-lt"/>
                <a:cs typeface="Calibri"/>
              </a:rPr>
              <a:t>u</a:t>
            </a:r>
            <a:r>
              <a:rPr sz="1200" i="1" baseline="-10416" dirty="0">
                <a:latin typeface="+mn-lt"/>
                <a:cs typeface="Calibri"/>
              </a:rPr>
              <a:t>A</a:t>
            </a:r>
            <a:r>
              <a:rPr sz="1100" dirty="0">
                <a:latin typeface="+mn-lt"/>
                <a:cs typeface="Calibri"/>
              </a:rPr>
              <a:t>(</a:t>
            </a:r>
            <a:r>
              <a:rPr sz="1100" i="1" dirty="0">
                <a:latin typeface="+mn-lt"/>
                <a:cs typeface="Calibri"/>
              </a:rPr>
              <a:t>x</a:t>
            </a:r>
            <a:r>
              <a:rPr sz="1100" dirty="0">
                <a:latin typeface="+mn-lt"/>
                <a:cs typeface="Calibri"/>
              </a:rPr>
              <a:t>) = </a:t>
            </a:r>
            <a:r>
              <a:rPr sz="1100" i="1" dirty="0">
                <a:latin typeface="+mn-lt"/>
                <a:cs typeface="Calibri"/>
              </a:rPr>
              <a:t>x</a:t>
            </a:r>
            <a:r>
              <a:rPr sz="1100" dirty="0">
                <a:latin typeface="+mn-lt"/>
                <a:cs typeface="Arial MT"/>
              </a:rPr>
              <a:t>.</a:t>
            </a:r>
            <a:endParaRPr sz="1100">
              <a:latin typeface="+mn-lt"/>
              <a:cs typeface="Arial MT"/>
            </a:endParaRPr>
          </a:p>
          <a:p>
            <a:pPr>
              <a:lnSpc>
                <a:spcPct val="100000"/>
              </a:lnSpc>
            </a:pPr>
            <a:endParaRPr sz="1100">
              <a:latin typeface="+mn-lt"/>
              <a:cs typeface="Arial MT"/>
            </a:endParaRPr>
          </a:p>
          <a:p>
            <a:pPr>
              <a:lnSpc>
                <a:spcPct val="100000"/>
              </a:lnSpc>
              <a:spcBef>
                <a:spcPts val="340"/>
              </a:spcBef>
            </a:pPr>
            <a:endParaRPr sz="1100">
              <a:latin typeface="+mn-lt"/>
              <a:cs typeface="Arial MT"/>
            </a:endParaRPr>
          </a:p>
          <a:p>
            <a:pPr marL="63500">
              <a:lnSpc>
                <a:spcPct val="100000"/>
              </a:lnSpc>
            </a:pPr>
            <a:r>
              <a:rPr sz="1100" dirty="0">
                <a:latin typeface="+mn-lt"/>
                <a:cs typeface="Arial MT"/>
              </a:rPr>
              <a:t>State </a:t>
            </a:r>
            <a:r>
              <a:rPr sz="1100" i="1" dirty="0">
                <a:latin typeface="+mn-lt"/>
                <a:cs typeface="Calibri"/>
              </a:rPr>
              <a:t>B </a:t>
            </a:r>
            <a:r>
              <a:rPr sz="1100" dirty="0">
                <a:latin typeface="+mn-lt"/>
                <a:cs typeface="Arial MT"/>
              </a:rPr>
              <a:t>likes State </a:t>
            </a:r>
            <a:r>
              <a:rPr sz="1100" i="1" dirty="0">
                <a:latin typeface="+mn-lt"/>
                <a:cs typeface="Calibri"/>
              </a:rPr>
              <a:t>A </a:t>
            </a:r>
            <a:r>
              <a:rPr sz="1100" dirty="0">
                <a:latin typeface="+mn-lt"/>
                <a:cs typeface="Arial MT"/>
              </a:rPr>
              <a:t>to have as little control over </a:t>
            </a:r>
            <a:r>
              <a:rPr sz="1100" i="1" dirty="0">
                <a:latin typeface="+mn-lt"/>
                <a:cs typeface="Calibri"/>
              </a:rPr>
              <a:t>X </a:t>
            </a:r>
            <a:r>
              <a:rPr sz="1100" dirty="0">
                <a:latin typeface="+mn-lt"/>
                <a:cs typeface="Arial MT"/>
              </a:rPr>
              <a:t>as possible:</a:t>
            </a:r>
            <a:endParaRPr sz="1100">
              <a:latin typeface="+mn-lt"/>
              <a:cs typeface="Arial MT"/>
            </a:endParaRPr>
          </a:p>
          <a:p>
            <a:pPr marL="63500">
              <a:lnSpc>
                <a:spcPct val="100000"/>
              </a:lnSpc>
              <a:spcBef>
                <a:spcPts val="35"/>
              </a:spcBef>
            </a:pPr>
            <a:r>
              <a:rPr sz="1100" i="1" dirty="0">
                <a:latin typeface="+mn-lt"/>
                <a:cs typeface="Calibri"/>
              </a:rPr>
              <a:t>u</a:t>
            </a:r>
            <a:r>
              <a:rPr sz="1200" i="1" baseline="-10416" dirty="0">
                <a:latin typeface="+mn-lt"/>
                <a:cs typeface="Calibri"/>
              </a:rPr>
              <a:t>B </a:t>
            </a:r>
            <a:r>
              <a:rPr sz="1100" dirty="0">
                <a:latin typeface="+mn-lt"/>
                <a:cs typeface="Calibri"/>
              </a:rPr>
              <a:t>(</a:t>
            </a:r>
            <a:r>
              <a:rPr sz="1100" i="1" dirty="0">
                <a:latin typeface="+mn-lt"/>
                <a:cs typeface="Calibri"/>
              </a:rPr>
              <a:t>x</a:t>
            </a:r>
            <a:r>
              <a:rPr sz="1100" dirty="0">
                <a:latin typeface="+mn-lt"/>
                <a:cs typeface="Calibri"/>
              </a:rPr>
              <a:t>) = 1 </a:t>
            </a:r>
            <a:r>
              <a:rPr sz="1100" i="1" dirty="0">
                <a:latin typeface="+mn-lt"/>
                <a:cs typeface="Verdana"/>
              </a:rPr>
              <a:t>− </a:t>
            </a:r>
            <a:r>
              <a:rPr sz="1100" i="1" dirty="0">
                <a:latin typeface="+mn-lt"/>
                <a:cs typeface="Calibri"/>
              </a:rPr>
              <a:t>x</a:t>
            </a:r>
            <a:r>
              <a:rPr sz="1100" dirty="0">
                <a:latin typeface="+mn-lt"/>
                <a:cs typeface="Arial MT"/>
              </a:rPr>
              <a:t>.</a:t>
            </a:r>
            <a:endParaRPr sz="1100">
              <a:latin typeface="+mn-lt"/>
              <a:cs typeface="Arial MT"/>
            </a:endParaRPr>
          </a:p>
          <a:p>
            <a:pPr>
              <a:lnSpc>
                <a:spcPct val="100000"/>
              </a:lnSpc>
            </a:pPr>
            <a:endParaRPr sz="1100">
              <a:latin typeface="+mn-lt"/>
              <a:cs typeface="Arial MT"/>
            </a:endParaRPr>
          </a:p>
          <a:p>
            <a:pPr>
              <a:lnSpc>
                <a:spcPct val="100000"/>
              </a:lnSpc>
              <a:spcBef>
                <a:spcPts val="475"/>
              </a:spcBef>
            </a:pPr>
            <a:endParaRPr sz="1100">
              <a:latin typeface="+mn-lt"/>
              <a:cs typeface="Arial MT"/>
            </a:endParaRPr>
          </a:p>
          <a:p>
            <a:pPr marR="43815" algn="r">
              <a:lnSpc>
                <a:spcPct val="100000"/>
              </a:lnSpc>
              <a:spcBef>
                <a:spcPts val="5"/>
              </a:spcBef>
            </a:pPr>
            <a:r>
              <a:rPr sz="1100" i="1" dirty="0">
                <a:latin typeface="+mn-lt"/>
                <a:cs typeface="Arial"/>
              </a:rPr>
              <a:t>X</a:t>
            </a:r>
            <a:endParaRPr sz="1100">
              <a:latin typeface="+mn-lt"/>
              <a:cs typeface="Arial"/>
            </a:endParaRPr>
          </a:p>
        </p:txBody>
      </p:sp>
      <p:grpSp>
        <p:nvGrpSpPr>
          <p:cNvPr id="6" name="object 6"/>
          <p:cNvGrpSpPr/>
          <p:nvPr/>
        </p:nvGrpSpPr>
        <p:grpSpPr>
          <a:xfrm>
            <a:off x="409366" y="2171739"/>
            <a:ext cx="63500" cy="158750"/>
            <a:chOff x="409366" y="2171739"/>
            <a:chExt cx="63500" cy="158750"/>
          </a:xfrm>
        </p:grpSpPr>
        <p:sp>
          <p:nvSpPr>
            <p:cNvPr id="7" name="object 7"/>
            <p:cNvSpPr/>
            <p:nvPr/>
          </p:nvSpPr>
          <p:spPr>
            <a:xfrm>
              <a:off x="440816" y="2181146"/>
              <a:ext cx="0" cy="149225"/>
            </a:xfrm>
            <a:custGeom>
              <a:avLst/>
              <a:gdLst/>
              <a:ahLst/>
              <a:cxnLst/>
              <a:rect l="l" t="t" r="r" b="b"/>
              <a:pathLst>
                <a:path h="149225">
                  <a:moveTo>
                    <a:pt x="0" y="148996"/>
                  </a:moveTo>
                  <a:lnTo>
                    <a:pt x="0" y="0"/>
                  </a:lnTo>
                </a:path>
              </a:pathLst>
            </a:custGeom>
            <a:ln w="10799">
              <a:solidFill>
                <a:srgbClr val="000000"/>
              </a:solidFill>
            </a:ln>
          </p:spPr>
          <p:txBody>
            <a:bodyPr wrap="square" lIns="0" tIns="0" rIns="0" bIns="0" rtlCol="0"/>
            <a:lstStyle/>
            <a:p>
              <a:endParaRPr>
                <a:latin typeface="+mn-lt"/>
              </a:endParaRPr>
            </a:p>
          </p:txBody>
        </p:sp>
        <p:sp>
          <p:nvSpPr>
            <p:cNvPr id="8" name="object 8"/>
            <p:cNvSpPr/>
            <p:nvPr/>
          </p:nvSpPr>
          <p:spPr>
            <a:xfrm>
              <a:off x="413686" y="2176059"/>
              <a:ext cx="54610" cy="26034"/>
            </a:xfrm>
            <a:custGeom>
              <a:avLst/>
              <a:gdLst/>
              <a:ahLst/>
              <a:cxnLst/>
              <a:rect l="l" t="t" r="r" b="b"/>
              <a:pathLst>
                <a:path w="54609" h="26035">
                  <a:moveTo>
                    <a:pt x="0" y="25435"/>
                  </a:moveTo>
                  <a:lnTo>
                    <a:pt x="8293" y="21460"/>
                  </a:lnTo>
                  <a:lnTo>
                    <a:pt x="16744" y="13989"/>
                  </a:lnTo>
                  <a:lnTo>
                    <a:pt x="23607" y="5881"/>
                  </a:lnTo>
                  <a:lnTo>
                    <a:pt x="27130" y="0"/>
                  </a:lnTo>
                  <a:lnTo>
                    <a:pt x="30654" y="5881"/>
                  </a:lnTo>
                  <a:lnTo>
                    <a:pt x="37516" y="13989"/>
                  </a:lnTo>
                  <a:lnTo>
                    <a:pt x="45968" y="21460"/>
                  </a:lnTo>
                  <a:lnTo>
                    <a:pt x="54261" y="25435"/>
                  </a:lnTo>
                </a:path>
              </a:pathLst>
            </a:custGeom>
            <a:ln w="8639">
              <a:solidFill>
                <a:srgbClr val="000000"/>
              </a:solidFill>
            </a:ln>
          </p:spPr>
          <p:txBody>
            <a:bodyPr wrap="square" lIns="0" tIns="0" rIns="0" bIns="0" rtlCol="0"/>
            <a:lstStyle/>
            <a:p>
              <a:endParaRPr>
                <a:latin typeface="+mn-lt"/>
              </a:endParaRPr>
            </a:p>
          </p:txBody>
        </p:sp>
      </p:grpSp>
      <p:sp>
        <p:nvSpPr>
          <p:cNvPr id="9" name="object 9"/>
          <p:cNvSpPr txBox="1"/>
          <p:nvPr/>
        </p:nvSpPr>
        <p:spPr>
          <a:xfrm>
            <a:off x="384245" y="2333846"/>
            <a:ext cx="1121410" cy="166071"/>
          </a:xfrm>
          <a:prstGeom prst="rect">
            <a:avLst/>
          </a:prstGeom>
        </p:spPr>
        <p:txBody>
          <a:bodyPr vert="horz" wrap="square" lIns="0" tIns="12065" rIns="0" bIns="0" rtlCol="0">
            <a:spAutoFit/>
          </a:bodyPr>
          <a:lstStyle/>
          <a:p>
            <a:pPr marL="12700">
              <a:lnSpc>
                <a:spcPct val="100000"/>
              </a:lnSpc>
              <a:spcBef>
                <a:spcPts val="95"/>
              </a:spcBef>
            </a:pPr>
            <a:r>
              <a:rPr sz="1000" dirty="0">
                <a:latin typeface="+mn-lt"/>
                <a:cs typeface="Arial MT"/>
              </a:rPr>
              <a:t>B’s favorite outcome</a:t>
            </a:r>
          </a:p>
        </p:txBody>
      </p:sp>
      <p:grpSp>
        <p:nvGrpSpPr>
          <p:cNvPr id="10" name="object 10"/>
          <p:cNvGrpSpPr/>
          <p:nvPr/>
        </p:nvGrpSpPr>
        <p:grpSpPr>
          <a:xfrm>
            <a:off x="3973429" y="2171739"/>
            <a:ext cx="63500" cy="158750"/>
            <a:chOff x="3973429" y="2171739"/>
            <a:chExt cx="63500" cy="158750"/>
          </a:xfrm>
        </p:grpSpPr>
        <p:sp>
          <p:nvSpPr>
            <p:cNvPr id="11" name="object 11"/>
            <p:cNvSpPr/>
            <p:nvPr/>
          </p:nvSpPr>
          <p:spPr>
            <a:xfrm>
              <a:off x="4004880" y="2181146"/>
              <a:ext cx="0" cy="149225"/>
            </a:xfrm>
            <a:custGeom>
              <a:avLst/>
              <a:gdLst/>
              <a:ahLst/>
              <a:cxnLst/>
              <a:rect l="l" t="t" r="r" b="b"/>
              <a:pathLst>
                <a:path h="149225">
                  <a:moveTo>
                    <a:pt x="0" y="148996"/>
                  </a:moveTo>
                  <a:lnTo>
                    <a:pt x="0" y="0"/>
                  </a:lnTo>
                </a:path>
              </a:pathLst>
            </a:custGeom>
            <a:ln w="10799">
              <a:solidFill>
                <a:srgbClr val="000000"/>
              </a:solidFill>
            </a:ln>
          </p:spPr>
          <p:txBody>
            <a:bodyPr wrap="square" lIns="0" tIns="0" rIns="0" bIns="0" rtlCol="0"/>
            <a:lstStyle/>
            <a:p>
              <a:endParaRPr>
                <a:latin typeface="+mn-lt"/>
              </a:endParaRPr>
            </a:p>
          </p:txBody>
        </p:sp>
        <p:sp>
          <p:nvSpPr>
            <p:cNvPr id="12" name="object 12"/>
            <p:cNvSpPr/>
            <p:nvPr/>
          </p:nvSpPr>
          <p:spPr>
            <a:xfrm>
              <a:off x="3977749" y="2176059"/>
              <a:ext cx="54610" cy="26034"/>
            </a:xfrm>
            <a:custGeom>
              <a:avLst/>
              <a:gdLst/>
              <a:ahLst/>
              <a:cxnLst/>
              <a:rect l="l" t="t" r="r" b="b"/>
              <a:pathLst>
                <a:path w="54610" h="26035">
                  <a:moveTo>
                    <a:pt x="0" y="25435"/>
                  </a:moveTo>
                  <a:lnTo>
                    <a:pt x="8293" y="21460"/>
                  </a:lnTo>
                  <a:lnTo>
                    <a:pt x="16744" y="13989"/>
                  </a:lnTo>
                  <a:lnTo>
                    <a:pt x="23607" y="5881"/>
                  </a:lnTo>
                  <a:lnTo>
                    <a:pt x="27130" y="0"/>
                  </a:lnTo>
                  <a:lnTo>
                    <a:pt x="30654" y="5881"/>
                  </a:lnTo>
                  <a:lnTo>
                    <a:pt x="37516" y="13989"/>
                  </a:lnTo>
                  <a:lnTo>
                    <a:pt x="45968" y="21460"/>
                  </a:lnTo>
                  <a:lnTo>
                    <a:pt x="54261" y="25435"/>
                  </a:lnTo>
                </a:path>
              </a:pathLst>
            </a:custGeom>
            <a:ln w="8639">
              <a:solidFill>
                <a:srgbClr val="000000"/>
              </a:solidFill>
            </a:ln>
          </p:spPr>
          <p:txBody>
            <a:bodyPr wrap="square" lIns="0" tIns="0" rIns="0" bIns="0" rtlCol="0"/>
            <a:lstStyle/>
            <a:p>
              <a:endParaRPr>
                <a:latin typeface="+mn-lt"/>
              </a:endParaRPr>
            </a:p>
          </p:txBody>
        </p:sp>
      </p:grpSp>
      <p:sp>
        <p:nvSpPr>
          <p:cNvPr id="13" name="object 13"/>
          <p:cNvSpPr txBox="1"/>
          <p:nvPr/>
        </p:nvSpPr>
        <p:spPr>
          <a:xfrm>
            <a:off x="2939293" y="2339945"/>
            <a:ext cx="1121410" cy="166071"/>
          </a:xfrm>
          <a:prstGeom prst="rect">
            <a:avLst/>
          </a:prstGeom>
        </p:spPr>
        <p:txBody>
          <a:bodyPr vert="horz" wrap="square" lIns="0" tIns="12065" rIns="0" bIns="0" rtlCol="0">
            <a:spAutoFit/>
          </a:bodyPr>
          <a:lstStyle/>
          <a:p>
            <a:pPr marL="12700">
              <a:lnSpc>
                <a:spcPct val="100000"/>
              </a:lnSpc>
              <a:spcBef>
                <a:spcPts val="95"/>
              </a:spcBef>
            </a:pPr>
            <a:r>
              <a:rPr sz="1000" dirty="0">
                <a:latin typeface="+mn-lt"/>
                <a:cs typeface="Arial MT"/>
              </a:rPr>
              <a:t>A’s favorite outcome</a:t>
            </a:r>
          </a:p>
        </p:txBody>
      </p:sp>
      <p:grpSp>
        <p:nvGrpSpPr>
          <p:cNvPr id="14" name="object 14"/>
          <p:cNvGrpSpPr/>
          <p:nvPr/>
        </p:nvGrpSpPr>
        <p:grpSpPr>
          <a:xfrm>
            <a:off x="413930" y="1907249"/>
            <a:ext cx="3618229" cy="53975"/>
            <a:chOff x="413930" y="1907249"/>
            <a:chExt cx="3618229" cy="53975"/>
          </a:xfrm>
        </p:grpSpPr>
        <p:sp>
          <p:nvSpPr>
            <p:cNvPr id="15" name="object 15"/>
            <p:cNvSpPr/>
            <p:nvPr/>
          </p:nvSpPr>
          <p:spPr>
            <a:xfrm>
              <a:off x="416460" y="1909779"/>
              <a:ext cx="48895" cy="48895"/>
            </a:xfrm>
            <a:custGeom>
              <a:avLst/>
              <a:gdLst/>
              <a:ahLst/>
              <a:cxnLst/>
              <a:rect l="l" t="t" r="r" b="b"/>
              <a:pathLst>
                <a:path w="48895" h="48894">
                  <a:moveTo>
                    <a:pt x="24356" y="0"/>
                  </a:move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8" y="33837"/>
                  </a:lnTo>
                  <a:lnTo>
                    <a:pt x="48712" y="24356"/>
                  </a:lnTo>
                  <a:lnTo>
                    <a:pt x="46798" y="14875"/>
                  </a:lnTo>
                  <a:lnTo>
                    <a:pt x="41579" y="7133"/>
                  </a:lnTo>
                  <a:lnTo>
                    <a:pt x="33837" y="1914"/>
                  </a:lnTo>
                  <a:lnTo>
                    <a:pt x="24356" y="0"/>
                  </a:lnTo>
                  <a:close/>
                </a:path>
              </a:pathLst>
            </a:custGeom>
            <a:solidFill>
              <a:srgbClr val="000000"/>
            </a:solidFill>
          </p:spPr>
          <p:txBody>
            <a:bodyPr wrap="square" lIns="0" tIns="0" rIns="0" bIns="0" rtlCol="0"/>
            <a:lstStyle/>
            <a:p>
              <a:endParaRPr>
                <a:latin typeface="+mn-lt"/>
              </a:endParaRPr>
            </a:p>
          </p:txBody>
        </p:sp>
        <p:sp>
          <p:nvSpPr>
            <p:cNvPr id="16" name="object 16"/>
            <p:cNvSpPr/>
            <p:nvPr/>
          </p:nvSpPr>
          <p:spPr>
            <a:xfrm>
              <a:off x="416460" y="1909779"/>
              <a:ext cx="48895" cy="48895"/>
            </a:xfrm>
            <a:custGeom>
              <a:avLst/>
              <a:gdLst/>
              <a:ahLst/>
              <a:cxnLst/>
              <a:rect l="l" t="t" r="r" b="b"/>
              <a:pathLst>
                <a:path w="48895" h="48894">
                  <a:moveTo>
                    <a:pt x="48712" y="24356"/>
                  </a:moveTo>
                  <a:lnTo>
                    <a:pt x="46798" y="14875"/>
                  </a:lnTo>
                  <a:lnTo>
                    <a:pt x="41579" y="7133"/>
                  </a:lnTo>
                  <a:lnTo>
                    <a:pt x="33837" y="1914"/>
                  </a:lnTo>
                  <a:lnTo>
                    <a:pt x="24356" y="0"/>
                  </a:ln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8" y="33837"/>
                  </a:lnTo>
                  <a:lnTo>
                    <a:pt x="48712" y="24356"/>
                  </a:lnTo>
                  <a:close/>
                </a:path>
              </a:pathLst>
            </a:custGeom>
            <a:ln w="5060">
              <a:solidFill>
                <a:srgbClr val="000000"/>
              </a:solidFill>
            </a:ln>
          </p:spPr>
          <p:txBody>
            <a:bodyPr wrap="square" lIns="0" tIns="0" rIns="0" bIns="0" rtlCol="0"/>
            <a:lstStyle/>
            <a:p>
              <a:endParaRPr>
                <a:latin typeface="+mn-lt"/>
              </a:endParaRPr>
            </a:p>
          </p:txBody>
        </p:sp>
        <p:sp>
          <p:nvSpPr>
            <p:cNvPr id="17" name="object 17"/>
            <p:cNvSpPr/>
            <p:nvPr/>
          </p:nvSpPr>
          <p:spPr>
            <a:xfrm>
              <a:off x="3980524" y="1909779"/>
              <a:ext cx="48895" cy="48895"/>
            </a:xfrm>
            <a:custGeom>
              <a:avLst/>
              <a:gdLst/>
              <a:ahLst/>
              <a:cxnLst/>
              <a:rect l="l" t="t" r="r" b="b"/>
              <a:pathLst>
                <a:path w="48895" h="48894">
                  <a:moveTo>
                    <a:pt x="24356" y="0"/>
                  </a:move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9" y="33837"/>
                  </a:lnTo>
                  <a:lnTo>
                    <a:pt x="48713" y="24356"/>
                  </a:lnTo>
                  <a:lnTo>
                    <a:pt x="46799" y="14875"/>
                  </a:lnTo>
                  <a:lnTo>
                    <a:pt x="41579" y="7133"/>
                  </a:lnTo>
                  <a:lnTo>
                    <a:pt x="33837" y="1914"/>
                  </a:lnTo>
                  <a:lnTo>
                    <a:pt x="24356" y="0"/>
                  </a:lnTo>
                  <a:close/>
                </a:path>
              </a:pathLst>
            </a:custGeom>
            <a:solidFill>
              <a:srgbClr val="000000"/>
            </a:solidFill>
          </p:spPr>
          <p:txBody>
            <a:bodyPr wrap="square" lIns="0" tIns="0" rIns="0" bIns="0" rtlCol="0"/>
            <a:lstStyle/>
            <a:p>
              <a:endParaRPr>
                <a:latin typeface="+mn-lt"/>
              </a:endParaRPr>
            </a:p>
          </p:txBody>
        </p:sp>
        <p:sp>
          <p:nvSpPr>
            <p:cNvPr id="18" name="object 18"/>
            <p:cNvSpPr/>
            <p:nvPr/>
          </p:nvSpPr>
          <p:spPr>
            <a:xfrm>
              <a:off x="3980524" y="1909779"/>
              <a:ext cx="48895" cy="48895"/>
            </a:xfrm>
            <a:custGeom>
              <a:avLst/>
              <a:gdLst/>
              <a:ahLst/>
              <a:cxnLst/>
              <a:rect l="l" t="t" r="r" b="b"/>
              <a:pathLst>
                <a:path w="48895" h="48894">
                  <a:moveTo>
                    <a:pt x="48713" y="24356"/>
                  </a:moveTo>
                  <a:lnTo>
                    <a:pt x="46799" y="14875"/>
                  </a:lnTo>
                  <a:lnTo>
                    <a:pt x="41579" y="7133"/>
                  </a:lnTo>
                  <a:lnTo>
                    <a:pt x="33837" y="1914"/>
                  </a:lnTo>
                  <a:lnTo>
                    <a:pt x="24356" y="0"/>
                  </a:lnTo>
                  <a:lnTo>
                    <a:pt x="14875" y="1914"/>
                  </a:lnTo>
                  <a:lnTo>
                    <a:pt x="7133" y="7133"/>
                  </a:lnTo>
                  <a:lnTo>
                    <a:pt x="1914" y="14875"/>
                  </a:lnTo>
                  <a:lnTo>
                    <a:pt x="0" y="24356"/>
                  </a:lnTo>
                  <a:lnTo>
                    <a:pt x="1914" y="33837"/>
                  </a:lnTo>
                  <a:lnTo>
                    <a:pt x="7133" y="41579"/>
                  </a:lnTo>
                  <a:lnTo>
                    <a:pt x="14875" y="46798"/>
                  </a:lnTo>
                  <a:lnTo>
                    <a:pt x="24356" y="48712"/>
                  </a:lnTo>
                  <a:lnTo>
                    <a:pt x="33837" y="46798"/>
                  </a:lnTo>
                  <a:lnTo>
                    <a:pt x="41579" y="41579"/>
                  </a:lnTo>
                  <a:lnTo>
                    <a:pt x="46799" y="33837"/>
                  </a:lnTo>
                  <a:lnTo>
                    <a:pt x="48713" y="24356"/>
                  </a:lnTo>
                  <a:close/>
                </a:path>
              </a:pathLst>
            </a:custGeom>
            <a:ln w="5060">
              <a:solidFill>
                <a:srgbClr val="000000"/>
              </a:solidFill>
            </a:ln>
          </p:spPr>
          <p:txBody>
            <a:bodyPr wrap="square" lIns="0" tIns="0" rIns="0" bIns="0" rtlCol="0"/>
            <a:lstStyle/>
            <a:p>
              <a:endParaRPr>
                <a:latin typeface="+mn-lt"/>
              </a:endParaRPr>
            </a:p>
          </p:txBody>
        </p:sp>
      </p:grpSp>
    </p:spTree>
  </p:cSld>
  <p:clrMapOvr>
    <a:masterClrMapping/>
  </p:clrMapOvr>
  <p:transition>
    <p:cut/>
  </p:transition>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065274"/>
            <a:ext cx="326834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Should </a:t>
            </a:r>
            <a:r>
              <a:rPr sz="1100" i="1" dirty="0">
                <a:solidFill>
                  <a:srgbClr val="00B0F0"/>
                </a:solidFill>
                <a:latin typeface="+mn-lt"/>
                <a:cs typeface="Calibri"/>
              </a:rPr>
              <a:t>A </a:t>
            </a:r>
            <a:r>
              <a:rPr sz="1100" dirty="0">
                <a:solidFill>
                  <a:srgbClr val="00B0F0"/>
                </a:solidFill>
                <a:latin typeface="+mn-lt"/>
                <a:cs typeface="Arial MT"/>
              </a:rPr>
              <a:t>and </a:t>
            </a:r>
            <a:r>
              <a:rPr sz="1100" i="1" dirty="0">
                <a:solidFill>
                  <a:srgbClr val="00B0F0"/>
                </a:solidFill>
                <a:latin typeface="+mn-lt"/>
                <a:cs typeface="Calibri"/>
              </a:rPr>
              <a:t>B </a:t>
            </a:r>
            <a:r>
              <a:rPr sz="1100" dirty="0">
                <a:solidFill>
                  <a:srgbClr val="00B0F0"/>
                </a:solidFill>
                <a:latin typeface="+mn-lt"/>
                <a:cs typeface="Arial MT"/>
              </a:rPr>
              <a:t>fight over </a:t>
            </a:r>
            <a:r>
              <a:rPr sz="1100" i="1" dirty="0">
                <a:solidFill>
                  <a:srgbClr val="00B0F0"/>
                </a:solidFill>
                <a:latin typeface="+mn-lt"/>
                <a:cs typeface="Calibri"/>
              </a:rPr>
              <a:t>X </a:t>
            </a:r>
            <a:r>
              <a:rPr sz="1100" dirty="0">
                <a:solidFill>
                  <a:srgbClr val="00B0F0"/>
                </a:solidFill>
                <a:latin typeface="+mn-lt"/>
                <a:cs typeface="Arial MT"/>
              </a:rPr>
              <a:t>or should they negotiate?</a:t>
            </a:r>
            <a:endParaRPr sz="1100">
              <a:solidFill>
                <a:srgbClr val="00B0F0"/>
              </a:solidFill>
              <a:latin typeface="+mn-lt"/>
              <a:cs typeface="Arial MT"/>
            </a:endParaRPr>
          </a:p>
        </p:txBody>
      </p:sp>
    </p:spTree>
  </p:cSld>
  <p:clrMapOvr>
    <a:masterClrMapping/>
  </p:clrMapOvr>
  <p:transition>
    <p:cut/>
  </p:transition>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065274"/>
            <a:ext cx="3268345" cy="723900"/>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Should </a:t>
            </a:r>
            <a:r>
              <a:rPr sz="1100" i="1" dirty="0">
                <a:solidFill>
                  <a:srgbClr val="00B0F0"/>
                </a:solidFill>
                <a:latin typeface="+mn-lt"/>
                <a:cs typeface="Calibri"/>
              </a:rPr>
              <a:t>A </a:t>
            </a:r>
            <a:r>
              <a:rPr sz="1100" dirty="0">
                <a:solidFill>
                  <a:srgbClr val="00B0F0"/>
                </a:solidFill>
                <a:latin typeface="+mn-lt"/>
                <a:cs typeface="Arial MT"/>
              </a:rPr>
              <a:t>and </a:t>
            </a:r>
            <a:r>
              <a:rPr sz="1100" i="1" dirty="0">
                <a:solidFill>
                  <a:srgbClr val="00B0F0"/>
                </a:solidFill>
                <a:latin typeface="+mn-lt"/>
                <a:cs typeface="Calibri"/>
              </a:rPr>
              <a:t>B </a:t>
            </a:r>
            <a:r>
              <a:rPr sz="1100" dirty="0">
                <a:solidFill>
                  <a:srgbClr val="00B0F0"/>
                </a:solidFill>
                <a:latin typeface="+mn-lt"/>
                <a:cs typeface="Arial MT"/>
              </a:rPr>
              <a:t>fight over </a:t>
            </a:r>
            <a:r>
              <a:rPr sz="1100" i="1" dirty="0">
                <a:solidFill>
                  <a:srgbClr val="00B0F0"/>
                </a:solidFill>
                <a:latin typeface="+mn-lt"/>
                <a:cs typeface="Calibri"/>
              </a:rPr>
              <a:t>X </a:t>
            </a:r>
            <a:r>
              <a:rPr sz="1100" dirty="0">
                <a:solidFill>
                  <a:srgbClr val="00B0F0"/>
                </a:solidFill>
                <a:latin typeface="+mn-lt"/>
                <a:cs typeface="Arial MT"/>
              </a:rPr>
              <a:t>or should they negotiate?</a:t>
            </a:r>
          </a:p>
          <a:p>
            <a:pPr>
              <a:lnSpc>
                <a:spcPct val="100000"/>
              </a:lnSpc>
            </a:pPr>
            <a:endParaRPr sz="1100" dirty="0">
              <a:solidFill>
                <a:srgbClr val="00B0F0"/>
              </a:solidFill>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latin typeface="+mn-lt"/>
                <a:cs typeface="Arial MT"/>
              </a:rPr>
              <a:t>What happens if </a:t>
            </a:r>
            <a:r>
              <a:rPr sz="1100" i="1" dirty="0">
                <a:latin typeface="+mn-lt"/>
                <a:cs typeface="Calibri"/>
              </a:rPr>
              <a:t>A </a:t>
            </a:r>
            <a:r>
              <a:rPr sz="1100" dirty="0">
                <a:latin typeface="+mn-lt"/>
                <a:cs typeface="Arial MT"/>
              </a:rPr>
              <a:t>and </a:t>
            </a:r>
            <a:r>
              <a:rPr sz="1100" i="1" dirty="0">
                <a:latin typeface="+mn-lt"/>
                <a:cs typeface="Calibri"/>
              </a:rPr>
              <a:t>B </a:t>
            </a:r>
            <a:r>
              <a:rPr sz="1100" dirty="0">
                <a:latin typeface="+mn-lt"/>
                <a:cs typeface="Arial MT"/>
              </a:rPr>
              <a:t>engage in war over </a:t>
            </a:r>
            <a:r>
              <a:rPr sz="1100" i="1" dirty="0">
                <a:latin typeface="+mn-lt"/>
                <a:cs typeface="Calibri"/>
              </a:rPr>
              <a:t>X</a:t>
            </a:r>
            <a:r>
              <a:rPr sz="1100" dirty="0">
                <a:latin typeface="+mn-lt"/>
                <a:cs typeface="Arial MT"/>
              </a:rPr>
              <a:t>?</a:t>
            </a:r>
          </a:p>
        </p:txBody>
      </p:sp>
    </p:spTree>
  </p:cSld>
  <p:clrMapOvr>
    <a:masterClrMapping/>
  </p:clrMapOvr>
  <p:transition>
    <p:cut/>
  </p:transition>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711706"/>
            <a:ext cx="3870325" cy="1600200"/>
          </a:xfrm>
          <a:prstGeom prst="rect">
            <a:avLst/>
          </a:prstGeom>
        </p:spPr>
        <p:txBody>
          <a:bodyPr vert="horz" wrap="square" lIns="0" tIns="11430" rIns="0" bIns="0" rtlCol="0">
            <a:spAutoFit/>
          </a:bodyPr>
          <a:lstStyle/>
          <a:p>
            <a:pPr marL="50800">
              <a:lnSpc>
                <a:spcPct val="100000"/>
              </a:lnSpc>
              <a:spcBef>
                <a:spcPts val="90"/>
              </a:spcBef>
            </a:pPr>
            <a:r>
              <a:rPr sz="1100" dirty="0">
                <a:latin typeface="+mn-lt"/>
                <a:cs typeface="Arial MT"/>
              </a:rPr>
              <a:t>One possibility is that </a:t>
            </a:r>
            <a:r>
              <a:rPr sz="1100" i="1" dirty="0">
                <a:latin typeface="+mn-lt"/>
                <a:cs typeface="Calibri"/>
              </a:rPr>
              <a:t>A </a:t>
            </a:r>
            <a:r>
              <a:rPr sz="1100" dirty="0">
                <a:latin typeface="+mn-lt"/>
                <a:cs typeface="Arial MT"/>
              </a:rPr>
              <a:t>wins and </a:t>
            </a:r>
            <a:r>
              <a:rPr sz="1100" i="1" dirty="0">
                <a:latin typeface="+mn-lt"/>
                <a:cs typeface="Calibri"/>
              </a:rPr>
              <a:t>B </a:t>
            </a:r>
            <a:r>
              <a:rPr sz="1100" dirty="0">
                <a:latin typeface="+mn-lt"/>
                <a:cs typeface="Arial MT"/>
              </a:rPr>
              <a:t>loses.</a:t>
            </a:r>
            <a:endParaRPr sz="1100">
              <a:latin typeface="+mn-lt"/>
              <a:cs typeface="Arial MT"/>
            </a:endParaRPr>
          </a:p>
          <a:p>
            <a:pPr>
              <a:lnSpc>
                <a:spcPct val="100000"/>
              </a:lnSpc>
            </a:pPr>
            <a:endParaRPr sz="1100">
              <a:latin typeface="+mn-lt"/>
              <a:cs typeface="Arial MT"/>
            </a:endParaRPr>
          </a:p>
          <a:p>
            <a:pPr>
              <a:lnSpc>
                <a:spcPct val="100000"/>
              </a:lnSpc>
              <a:spcBef>
                <a:spcPts val="340"/>
              </a:spcBef>
            </a:pPr>
            <a:endParaRPr sz="1100">
              <a:latin typeface="+mn-lt"/>
              <a:cs typeface="Arial MT"/>
            </a:endParaRPr>
          </a:p>
          <a:p>
            <a:pPr marL="50165">
              <a:lnSpc>
                <a:spcPct val="100000"/>
              </a:lnSpc>
            </a:pPr>
            <a:r>
              <a:rPr sz="1100" dirty="0">
                <a:latin typeface="+mn-lt"/>
                <a:cs typeface="Arial MT"/>
              </a:rPr>
              <a:t>If </a:t>
            </a:r>
            <a:r>
              <a:rPr sz="1100" i="1" dirty="0">
                <a:latin typeface="+mn-lt"/>
                <a:cs typeface="Calibri"/>
              </a:rPr>
              <a:t>A </a:t>
            </a:r>
            <a:r>
              <a:rPr sz="1100" dirty="0">
                <a:latin typeface="+mn-lt"/>
                <a:cs typeface="Arial MT"/>
              </a:rPr>
              <a:t>wins, it will obviously implement its most preferred value of</a:t>
            </a:r>
            <a:endParaRPr sz="1100">
              <a:latin typeface="+mn-lt"/>
              <a:cs typeface="Arial MT"/>
            </a:endParaRPr>
          </a:p>
          <a:p>
            <a:pPr marL="50165">
              <a:lnSpc>
                <a:spcPct val="100000"/>
              </a:lnSpc>
              <a:spcBef>
                <a:spcPts val="35"/>
              </a:spcBef>
            </a:pPr>
            <a:r>
              <a:rPr sz="1100" i="1" dirty="0">
                <a:latin typeface="+mn-lt"/>
                <a:cs typeface="Calibri"/>
              </a:rPr>
              <a:t>X</a:t>
            </a:r>
            <a:r>
              <a:rPr sz="1100" dirty="0">
                <a:latin typeface="+mn-lt"/>
                <a:cs typeface="Arial MT"/>
              </a:rPr>
              <a:t>, which is </a:t>
            </a:r>
            <a:r>
              <a:rPr sz="1100" i="1" dirty="0">
                <a:latin typeface="+mn-lt"/>
                <a:cs typeface="Calibri"/>
              </a:rPr>
              <a:t>x </a:t>
            </a:r>
            <a:r>
              <a:rPr sz="1100" dirty="0">
                <a:latin typeface="+mn-lt"/>
                <a:cs typeface="Calibri"/>
              </a:rPr>
              <a:t>= 1</a:t>
            </a:r>
            <a:r>
              <a:rPr sz="1100" dirty="0">
                <a:latin typeface="+mn-lt"/>
                <a:cs typeface="Arial MT"/>
              </a:rPr>
              <a:t>.</a:t>
            </a:r>
            <a:endParaRPr sz="1100">
              <a:latin typeface="+mn-lt"/>
              <a:cs typeface="Arial MT"/>
            </a:endParaRPr>
          </a:p>
          <a:p>
            <a:pPr>
              <a:lnSpc>
                <a:spcPct val="100000"/>
              </a:lnSpc>
            </a:pPr>
            <a:endParaRPr sz="1100">
              <a:latin typeface="+mn-lt"/>
              <a:cs typeface="Arial MT"/>
            </a:endParaRPr>
          </a:p>
          <a:p>
            <a:pPr>
              <a:lnSpc>
                <a:spcPct val="100000"/>
              </a:lnSpc>
              <a:spcBef>
                <a:spcPts val="340"/>
              </a:spcBef>
            </a:pPr>
            <a:endParaRPr sz="1100">
              <a:latin typeface="+mn-lt"/>
              <a:cs typeface="Arial MT"/>
            </a:endParaRPr>
          </a:p>
          <a:p>
            <a:pPr marL="50800">
              <a:lnSpc>
                <a:spcPct val="100000"/>
              </a:lnSpc>
            </a:pPr>
            <a:r>
              <a:rPr sz="1100" dirty="0">
                <a:latin typeface="+mn-lt"/>
                <a:cs typeface="Arial MT"/>
              </a:rPr>
              <a:t>In this scenario, </a:t>
            </a:r>
            <a:r>
              <a:rPr sz="1100" i="1" dirty="0">
                <a:latin typeface="+mn-lt"/>
                <a:cs typeface="Calibri"/>
              </a:rPr>
              <a:t>A </a:t>
            </a:r>
            <a:r>
              <a:rPr sz="1100" dirty="0">
                <a:latin typeface="+mn-lt"/>
                <a:cs typeface="Arial MT"/>
              </a:rPr>
              <a:t>receives a payoff of </a:t>
            </a:r>
            <a:r>
              <a:rPr sz="1100" i="1" dirty="0">
                <a:latin typeface="+mn-lt"/>
                <a:cs typeface="Calibri"/>
              </a:rPr>
              <a:t>u</a:t>
            </a:r>
            <a:r>
              <a:rPr sz="1200" i="1" baseline="-10416" dirty="0">
                <a:latin typeface="+mn-lt"/>
                <a:cs typeface="Calibri"/>
              </a:rPr>
              <a:t>x</a:t>
            </a:r>
            <a:r>
              <a:rPr sz="1100" dirty="0">
                <a:latin typeface="+mn-lt"/>
                <a:cs typeface="Calibri"/>
              </a:rPr>
              <a:t>(1) = </a:t>
            </a:r>
            <a:r>
              <a:rPr sz="1100" i="1" dirty="0">
                <a:latin typeface="+mn-lt"/>
                <a:cs typeface="Calibri"/>
              </a:rPr>
              <a:t>u</a:t>
            </a:r>
            <a:r>
              <a:rPr sz="1200" i="1" baseline="-10416" dirty="0">
                <a:latin typeface="+mn-lt"/>
                <a:cs typeface="Calibri"/>
              </a:rPr>
              <a:t>A</a:t>
            </a:r>
            <a:r>
              <a:rPr sz="1100" dirty="0">
                <a:latin typeface="+mn-lt"/>
                <a:cs typeface="Calibri"/>
              </a:rPr>
              <a:t>(1) = 1 </a:t>
            </a:r>
            <a:r>
              <a:rPr sz="1100" dirty="0">
                <a:latin typeface="+mn-lt"/>
                <a:cs typeface="Arial MT"/>
              </a:rPr>
              <a:t>and </a:t>
            </a:r>
            <a:r>
              <a:rPr sz="1100" i="1" dirty="0">
                <a:latin typeface="+mn-lt"/>
                <a:cs typeface="Calibri"/>
              </a:rPr>
              <a:t>B</a:t>
            </a:r>
            <a:endParaRPr sz="1100">
              <a:latin typeface="+mn-lt"/>
              <a:cs typeface="Calibri"/>
            </a:endParaRPr>
          </a:p>
          <a:p>
            <a:pPr marL="50800">
              <a:lnSpc>
                <a:spcPct val="100000"/>
              </a:lnSpc>
              <a:spcBef>
                <a:spcPts val="35"/>
              </a:spcBef>
            </a:pPr>
            <a:r>
              <a:rPr sz="1100" dirty="0">
                <a:latin typeface="+mn-lt"/>
                <a:cs typeface="Arial MT"/>
              </a:rPr>
              <a:t>receives a payoff of </a:t>
            </a:r>
            <a:r>
              <a:rPr sz="1100" i="1" dirty="0">
                <a:latin typeface="+mn-lt"/>
                <a:cs typeface="Calibri"/>
              </a:rPr>
              <a:t>u</a:t>
            </a:r>
            <a:r>
              <a:rPr sz="1200" i="1" baseline="-10416" dirty="0">
                <a:latin typeface="+mn-lt"/>
                <a:cs typeface="Calibri"/>
              </a:rPr>
              <a:t>B </a:t>
            </a:r>
            <a:r>
              <a:rPr sz="1100" dirty="0">
                <a:latin typeface="+mn-lt"/>
                <a:cs typeface="Calibri"/>
              </a:rPr>
              <a:t>(</a:t>
            </a:r>
            <a:r>
              <a:rPr sz="1100" i="1" dirty="0">
                <a:latin typeface="+mn-lt"/>
                <a:cs typeface="Calibri"/>
              </a:rPr>
              <a:t>x</a:t>
            </a:r>
            <a:r>
              <a:rPr sz="1100" dirty="0">
                <a:latin typeface="+mn-lt"/>
                <a:cs typeface="Calibri"/>
              </a:rPr>
              <a:t>) = </a:t>
            </a:r>
            <a:r>
              <a:rPr sz="1100" i="1" dirty="0">
                <a:latin typeface="+mn-lt"/>
                <a:cs typeface="Calibri"/>
              </a:rPr>
              <a:t>u</a:t>
            </a:r>
            <a:r>
              <a:rPr sz="1200" i="1" baseline="-10416" dirty="0">
                <a:latin typeface="+mn-lt"/>
                <a:cs typeface="Calibri"/>
              </a:rPr>
              <a:t>B </a:t>
            </a:r>
            <a:r>
              <a:rPr sz="1100" dirty="0">
                <a:latin typeface="+mn-lt"/>
                <a:cs typeface="Calibri"/>
              </a:rPr>
              <a:t>(1) = 1 </a:t>
            </a:r>
            <a:r>
              <a:rPr sz="1100" i="1" dirty="0">
                <a:latin typeface="+mn-lt"/>
                <a:cs typeface="Verdana"/>
              </a:rPr>
              <a:t>− </a:t>
            </a:r>
            <a:r>
              <a:rPr sz="1100" dirty="0">
                <a:latin typeface="+mn-lt"/>
                <a:cs typeface="Calibri"/>
              </a:rPr>
              <a:t>1 = 0</a:t>
            </a:r>
            <a:r>
              <a:rPr sz="1100" dirty="0">
                <a:latin typeface="+mn-lt"/>
                <a:cs typeface="Arial MT"/>
              </a:rPr>
              <a:t>.</a:t>
            </a:r>
            <a:endParaRPr sz="1100">
              <a:latin typeface="+mn-lt"/>
              <a:cs typeface="Arial MT"/>
            </a:endParaRPr>
          </a:p>
        </p:txBody>
      </p:sp>
    </p:spTree>
  </p:cSld>
  <p:clrMapOvr>
    <a:masterClrMapping/>
  </p:clrMapOvr>
  <p:transition>
    <p:cut/>
  </p:transition>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711706"/>
            <a:ext cx="3870325" cy="1600200"/>
          </a:xfrm>
          <a:prstGeom prst="rect">
            <a:avLst/>
          </a:prstGeom>
        </p:spPr>
        <p:txBody>
          <a:bodyPr vert="horz" wrap="square" lIns="0" tIns="11430" rIns="0" bIns="0" rtlCol="0">
            <a:spAutoFit/>
          </a:bodyPr>
          <a:lstStyle/>
          <a:p>
            <a:pPr marL="50165">
              <a:lnSpc>
                <a:spcPct val="100000"/>
              </a:lnSpc>
              <a:spcBef>
                <a:spcPts val="90"/>
              </a:spcBef>
            </a:pPr>
            <a:r>
              <a:rPr sz="1100" dirty="0">
                <a:latin typeface="+mn-lt"/>
                <a:cs typeface="Arial MT"/>
              </a:rPr>
              <a:t>The other possibility is that </a:t>
            </a:r>
            <a:r>
              <a:rPr sz="1100" i="1" dirty="0">
                <a:latin typeface="+mn-lt"/>
                <a:cs typeface="Calibri"/>
              </a:rPr>
              <a:t>A </a:t>
            </a:r>
            <a:r>
              <a:rPr sz="1100" dirty="0">
                <a:latin typeface="+mn-lt"/>
                <a:cs typeface="Arial MT"/>
              </a:rPr>
              <a:t>loses and </a:t>
            </a:r>
            <a:r>
              <a:rPr sz="1100" i="1" dirty="0">
                <a:latin typeface="+mn-lt"/>
                <a:cs typeface="Calibri"/>
              </a:rPr>
              <a:t>B </a:t>
            </a:r>
            <a:r>
              <a:rPr sz="1100" dirty="0">
                <a:latin typeface="+mn-lt"/>
                <a:cs typeface="Arial MT"/>
              </a:rPr>
              <a:t>wins.</a:t>
            </a:r>
            <a:endParaRPr sz="1100">
              <a:latin typeface="+mn-lt"/>
              <a:cs typeface="Arial MT"/>
            </a:endParaRPr>
          </a:p>
          <a:p>
            <a:pPr>
              <a:lnSpc>
                <a:spcPct val="100000"/>
              </a:lnSpc>
            </a:pPr>
            <a:endParaRPr sz="1100">
              <a:latin typeface="+mn-lt"/>
              <a:cs typeface="Arial MT"/>
            </a:endParaRPr>
          </a:p>
          <a:p>
            <a:pPr>
              <a:lnSpc>
                <a:spcPct val="100000"/>
              </a:lnSpc>
              <a:spcBef>
                <a:spcPts val="340"/>
              </a:spcBef>
            </a:pPr>
            <a:endParaRPr sz="1100">
              <a:latin typeface="+mn-lt"/>
              <a:cs typeface="Arial MT"/>
            </a:endParaRPr>
          </a:p>
          <a:p>
            <a:pPr marL="50165">
              <a:lnSpc>
                <a:spcPct val="100000"/>
              </a:lnSpc>
            </a:pPr>
            <a:r>
              <a:rPr sz="1100" dirty="0">
                <a:latin typeface="+mn-lt"/>
                <a:cs typeface="Arial MT"/>
              </a:rPr>
              <a:t>If </a:t>
            </a:r>
            <a:r>
              <a:rPr sz="1100" i="1" dirty="0">
                <a:latin typeface="+mn-lt"/>
                <a:cs typeface="Calibri"/>
              </a:rPr>
              <a:t>B </a:t>
            </a:r>
            <a:r>
              <a:rPr sz="1100" dirty="0">
                <a:latin typeface="+mn-lt"/>
                <a:cs typeface="Arial MT"/>
              </a:rPr>
              <a:t>wins, it will obviously implement its most preferred value of</a:t>
            </a:r>
            <a:endParaRPr sz="1100">
              <a:latin typeface="+mn-lt"/>
              <a:cs typeface="Arial MT"/>
            </a:endParaRPr>
          </a:p>
          <a:p>
            <a:pPr marL="50165">
              <a:lnSpc>
                <a:spcPct val="100000"/>
              </a:lnSpc>
              <a:spcBef>
                <a:spcPts val="35"/>
              </a:spcBef>
            </a:pPr>
            <a:r>
              <a:rPr sz="1100" i="1" dirty="0">
                <a:latin typeface="+mn-lt"/>
                <a:cs typeface="Calibri"/>
              </a:rPr>
              <a:t>X</a:t>
            </a:r>
            <a:r>
              <a:rPr sz="1100" dirty="0">
                <a:latin typeface="+mn-lt"/>
                <a:cs typeface="Arial MT"/>
              </a:rPr>
              <a:t>, which is </a:t>
            </a:r>
            <a:r>
              <a:rPr sz="1100" i="1" dirty="0">
                <a:latin typeface="+mn-lt"/>
                <a:cs typeface="Calibri"/>
              </a:rPr>
              <a:t>x </a:t>
            </a:r>
            <a:r>
              <a:rPr sz="1100" dirty="0">
                <a:latin typeface="+mn-lt"/>
                <a:cs typeface="Calibri"/>
              </a:rPr>
              <a:t>= 0</a:t>
            </a:r>
            <a:r>
              <a:rPr sz="1100" dirty="0">
                <a:latin typeface="+mn-lt"/>
                <a:cs typeface="Arial MT"/>
              </a:rPr>
              <a:t>.</a:t>
            </a:r>
            <a:endParaRPr sz="1100">
              <a:latin typeface="+mn-lt"/>
              <a:cs typeface="Arial MT"/>
            </a:endParaRPr>
          </a:p>
          <a:p>
            <a:pPr>
              <a:lnSpc>
                <a:spcPct val="100000"/>
              </a:lnSpc>
            </a:pPr>
            <a:endParaRPr sz="1100">
              <a:latin typeface="+mn-lt"/>
              <a:cs typeface="Arial MT"/>
            </a:endParaRPr>
          </a:p>
          <a:p>
            <a:pPr>
              <a:lnSpc>
                <a:spcPct val="100000"/>
              </a:lnSpc>
              <a:spcBef>
                <a:spcPts val="340"/>
              </a:spcBef>
            </a:pPr>
            <a:endParaRPr sz="1100">
              <a:latin typeface="+mn-lt"/>
              <a:cs typeface="Arial MT"/>
            </a:endParaRPr>
          </a:p>
          <a:p>
            <a:pPr marL="50800">
              <a:lnSpc>
                <a:spcPct val="100000"/>
              </a:lnSpc>
            </a:pPr>
            <a:r>
              <a:rPr sz="1100" dirty="0">
                <a:latin typeface="+mn-lt"/>
                <a:cs typeface="Arial MT"/>
              </a:rPr>
              <a:t>In this scenario, </a:t>
            </a:r>
            <a:r>
              <a:rPr sz="1100" i="1" dirty="0">
                <a:latin typeface="+mn-lt"/>
                <a:cs typeface="Calibri"/>
              </a:rPr>
              <a:t>A </a:t>
            </a:r>
            <a:r>
              <a:rPr sz="1100" dirty="0">
                <a:latin typeface="+mn-lt"/>
                <a:cs typeface="Arial MT"/>
              </a:rPr>
              <a:t>receives a payoff of </a:t>
            </a:r>
            <a:r>
              <a:rPr sz="1100" i="1" dirty="0">
                <a:latin typeface="+mn-lt"/>
                <a:cs typeface="Calibri"/>
              </a:rPr>
              <a:t>u</a:t>
            </a:r>
            <a:r>
              <a:rPr sz="1200" i="1" baseline="-10416" dirty="0">
                <a:latin typeface="+mn-lt"/>
                <a:cs typeface="Calibri"/>
              </a:rPr>
              <a:t>x</a:t>
            </a:r>
            <a:r>
              <a:rPr sz="1100" dirty="0">
                <a:latin typeface="+mn-lt"/>
                <a:cs typeface="Calibri"/>
              </a:rPr>
              <a:t>(1) = </a:t>
            </a:r>
            <a:r>
              <a:rPr sz="1100" i="1" dirty="0">
                <a:latin typeface="+mn-lt"/>
                <a:cs typeface="Calibri"/>
              </a:rPr>
              <a:t>u</a:t>
            </a:r>
            <a:r>
              <a:rPr sz="1200" i="1" baseline="-10416" dirty="0">
                <a:latin typeface="+mn-lt"/>
                <a:cs typeface="Calibri"/>
              </a:rPr>
              <a:t>A</a:t>
            </a:r>
            <a:r>
              <a:rPr sz="1100" dirty="0">
                <a:latin typeface="+mn-lt"/>
                <a:cs typeface="Calibri"/>
              </a:rPr>
              <a:t>(0) = 0 </a:t>
            </a:r>
            <a:r>
              <a:rPr sz="1100" dirty="0">
                <a:latin typeface="+mn-lt"/>
                <a:cs typeface="Arial MT"/>
              </a:rPr>
              <a:t>and </a:t>
            </a:r>
            <a:r>
              <a:rPr sz="1100" i="1" dirty="0">
                <a:latin typeface="+mn-lt"/>
                <a:cs typeface="Calibri"/>
              </a:rPr>
              <a:t>B</a:t>
            </a:r>
            <a:endParaRPr sz="1100">
              <a:latin typeface="+mn-lt"/>
              <a:cs typeface="Calibri"/>
            </a:endParaRPr>
          </a:p>
          <a:p>
            <a:pPr marL="50800">
              <a:lnSpc>
                <a:spcPct val="100000"/>
              </a:lnSpc>
              <a:spcBef>
                <a:spcPts val="35"/>
              </a:spcBef>
            </a:pPr>
            <a:r>
              <a:rPr sz="1100" dirty="0">
                <a:latin typeface="+mn-lt"/>
                <a:cs typeface="Arial MT"/>
              </a:rPr>
              <a:t>receives a payoff of </a:t>
            </a:r>
            <a:r>
              <a:rPr sz="1100" i="1" dirty="0">
                <a:latin typeface="+mn-lt"/>
                <a:cs typeface="Calibri"/>
              </a:rPr>
              <a:t>u</a:t>
            </a:r>
            <a:r>
              <a:rPr sz="1200" i="1" baseline="-10416" dirty="0">
                <a:latin typeface="+mn-lt"/>
                <a:cs typeface="Calibri"/>
              </a:rPr>
              <a:t>B </a:t>
            </a:r>
            <a:r>
              <a:rPr sz="1100" dirty="0">
                <a:latin typeface="+mn-lt"/>
                <a:cs typeface="Calibri"/>
              </a:rPr>
              <a:t>(</a:t>
            </a:r>
            <a:r>
              <a:rPr sz="1100" i="1" dirty="0">
                <a:latin typeface="+mn-lt"/>
                <a:cs typeface="Calibri"/>
              </a:rPr>
              <a:t>x</a:t>
            </a:r>
            <a:r>
              <a:rPr sz="1100" dirty="0">
                <a:latin typeface="+mn-lt"/>
                <a:cs typeface="Calibri"/>
              </a:rPr>
              <a:t>) = </a:t>
            </a:r>
            <a:r>
              <a:rPr sz="1100" i="1" dirty="0">
                <a:latin typeface="+mn-lt"/>
                <a:cs typeface="Calibri"/>
              </a:rPr>
              <a:t>u</a:t>
            </a:r>
            <a:r>
              <a:rPr sz="1200" i="1" baseline="-10416" dirty="0">
                <a:latin typeface="+mn-lt"/>
                <a:cs typeface="Calibri"/>
              </a:rPr>
              <a:t>B </a:t>
            </a:r>
            <a:r>
              <a:rPr sz="1100" dirty="0">
                <a:latin typeface="+mn-lt"/>
                <a:cs typeface="Calibri"/>
              </a:rPr>
              <a:t>(0) = 1 </a:t>
            </a:r>
            <a:r>
              <a:rPr sz="1100" i="1" dirty="0">
                <a:latin typeface="+mn-lt"/>
                <a:cs typeface="Verdana"/>
              </a:rPr>
              <a:t>− </a:t>
            </a:r>
            <a:r>
              <a:rPr sz="1100" dirty="0">
                <a:latin typeface="+mn-lt"/>
                <a:cs typeface="Calibri"/>
              </a:rPr>
              <a:t>0 = 1</a:t>
            </a:r>
            <a:r>
              <a:rPr sz="1100" dirty="0">
                <a:latin typeface="+mn-lt"/>
                <a:cs typeface="Arial MT"/>
              </a:rPr>
              <a:t>.</a:t>
            </a:r>
            <a:endParaRPr sz="1100">
              <a:latin typeface="+mn-lt"/>
              <a:cs typeface="Arial MT"/>
            </a:endParaRPr>
          </a:p>
        </p:txBody>
      </p:sp>
    </p:spTree>
  </p:cSld>
  <p:clrMapOvr>
    <a:masterClrMapping/>
  </p:clrMapOvr>
  <p:transition>
    <p:cut/>
  </p:transition>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065274"/>
            <a:ext cx="2524760" cy="727122"/>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The state that wins, receives a payoff of </a:t>
            </a:r>
            <a:r>
              <a:rPr sz="1100" dirty="0">
                <a:latin typeface="+mn-lt"/>
                <a:cs typeface="Calibri"/>
              </a:rPr>
              <a:t>1</a:t>
            </a:r>
            <a:r>
              <a:rPr sz="1100" dirty="0">
                <a:latin typeface="+mn-lt"/>
                <a:cs typeface="Arial MT"/>
              </a:rPr>
              <a:t>.</a:t>
            </a:r>
            <a:endParaRPr sz="1100">
              <a:latin typeface="+mn-lt"/>
              <a:cs typeface="Arial MT"/>
            </a:endParaRPr>
          </a:p>
          <a:p>
            <a:pPr>
              <a:lnSpc>
                <a:spcPct val="100000"/>
              </a:lnSpc>
            </a:pPr>
            <a:endParaRPr sz="1100">
              <a:latin typeface="+mn-lt"/>
              <a:cs typeface="Arial MT"/>
            </a:endParaRPr>
          </a:p>
          <a:p>
            <a:pPr>
              <a:lnSpc>
                <a:spcPct val="100000"/>
              </a:lnSpc>
              <a:spcBef>
                <a:spcPts val="340"/>
              </a:spcBef>
            </a:pPr>
            <a:endParaRPr sz="1100">
              <a:latin typeface="+mn-lt"/>
              <a:cs typeface="Arial MT"/>
            </a:endParaRPr>
          </a:p>
          <a:p>
            <a:pPr marL="12700">
              <a:lnSpc>
                <a:spcPct val="100000"/>
              </a:lnSpc>
            </a:pPr>
            <a:r>
              <a:rPr sz="1100" dirty="0">
                <a:latin typeface="+mn-lt"/>
                <a:cs typeface="Arial MT"/>
              </a:rPr>
              <a:t>The state that loses, receives a payoff of </a:t>
            </a:r>
            <a:r>
              <a:rPr sz="1100" dirty="0">
                <a:latin typeface="+mn-lt"/>
                <a:cs typeface="Calibri"/>
              </a:rPr>
              <a:t>0</a:t>
            </a:r>
            <a:r>
              <a:rPr sz="1100" dirty="0">
                <a:latin typeface="+mn-lt"/>
                <a:cs typeface="Arial MT"/>
              </a:rPr>
              <a:t>.</a:t>
            </a:r>
            <a:endParaRPr sz="1100">
              <a:latin typeface="+mn-lt"/>
              <a:cs typeface="Arial MT"/>
            </a:endParaRPr>
          </a:p>
        </p:txBody>
      </p:sp>
    </p:spTree>
  </p:cSld>
  <p:clrMapOvr>
    <a:masterClrMapping/>
  </p:clrMapOvr>
  <p:transition>
    <p:cut/>
  </p:transition>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80540"/>
            <a:ext cx="3749040" cy="1444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The outcome of war is uncertain.</a:t>
            </a: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latin typeface="+mn-lt"/>
                <a:cs typeface="Arial MT"/>
              </a:rPr>
              <a:t>You might win or you might lose.</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latin typeface="+mn-lt"/>
                <a:cs typeface="Arial MT"/>
              </a:rPr>
              <a:t>Let’s assume that the probability that </a:t>
            </a:r>
            <a:r>
              <a:rPr sz="1100" i="1" dirty="0">
                <a:latin typeface="+mn-lt"/>
                <a:cs typeface="Calibri"/>
              </a:rPr>
              <a:t>A </a:t>
            </a:r>
            <a:r>
              <a:rPr sz="1100" dirty="0">
                <a:latin typeface="+mn-lt"/>
                <a:cs typeface="Arial MT"/>
              </a:rPr>
              <a:t>wins (</a:t>
            </a:r>
            <a:r>
              <a:rPr sz="1100" i="1" dirty="0">
                <a:latin typeface="+mn-lt"/>
                <a:cs typeface="Calibri"/>
              </a:rPr>
              <a:t>B </a:t>
            </a:r>
            <a:r>
              <a:rPr sz="1100" dirty="0">
                <a:latin typeface="+mn-lt"/>
                <a:cs typeface="Arial MT"/>
              </a:rPr>
              <a:t>loses) is </a:t>
            </a:r>
            <a:r>
              <a:rPr sz="1100" i="1" dirty="0">
                <a:latin typeface="+mn-lt"/>
                <a:cs typeface="Calibri"/>
              </a:rPr>
              <a:t>p </a:t>
            </a:r>
            <a:r>
              <a:rPr sz="1100" dirty="0">
                <a:latin typeface="+mn-lt"/>
                <a:cs typeface="Arial MT"/>
              </a:rPr>
              <a:t>and that the probability that </a:t>
            </a:r>
            <a:r>
              <a:rPr sz="1100" i="1" dirty="0">
                <a:latin typeface="+mn-lt"/>
                <a:cs typeface="Calibri"/>
              </a:rPr>
              <a:t>A </a:t>
            </a:r>
            <a:r>
              <a:rPr sz="1100" dirty="0">
                <a:latin typeface="+mn-lt"/>
                <a:cs typeface="Arial MT"/>
              </a:rPr>
              <a:t>loses (</a:t>
            </a:r>
            <a:r>
              <a:rPr sz="1100" i="1" dirty="0">
                <a:latin typeface="+mn-lt"/>
                <a:cs typeface="Calibri"/>
              </a:rPr>
              <a:t>B </a:t>
            </a:r>
            <a:r>
              <a:rPr sz="1100" dirty="0">
                <a:latin typeface="+mn-lt"/>
                <a:cs typeface="Arial MT"/>
              </a:rPr>
              <a:t>wins) is </a:t>
            </a:r>
            <a:r>
              <a:rPr sz="1100" dirty="0">
                <a:latin typeface="+mn-lt"/>
                <a:cs typeface="Calibri"/>
              </a:rPr>
              <a:t>1 </a:t>
            </a:r>
            <a:r>
              <a:rPr sz="1100" i="1" dirty="0">
                <a:latin typeface="+mn-lt"/>
                <a:cs typeface="Verdana"/>
              </a:rPr>
              <a:t>− </a:t>
            </a:r>
            <a:r>
              <a:rPr sz="1100" i="1" dirty="0">
                <a:latin typeface="+mn-lt"/>
                <a:cs typeface="Calibri"/>
              </a:rPr>
              <a:t>p</a:t>
            </a:r>
            <a:r>
              <a:rPr sz="1100" dirty="0">
                <a:latin typeface="+mn-lt"/>
                <a:cs typeface="Arial MT"/>
              </a:rPr>
              <a:t>.</a:t>
            </a:r>
          </a:p>
        </p:txBody>
      </p:sp>
    </p:spTree>
  </p:cSld>
  <p:clrMapOvr>
    <a:masterClrMapping/>
  </p:clrMapOvr>
  <p:transition>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339</TotalTime>
  <Words>4901</Words>
  <Application>Microsoft Office PowerPoint</Application>
  <PresentationFormat>Custom</PresentationFormat>
  <Paragraphs>573</Paragraphs>
  <Slides>117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117</vt:i4>
      </vt:variant>
    </vt:vector>
  </HeadingPairs>
  <TitlesOfParts>
    <vt:vector size="124" baseType="lpstr">
      <vt:lpstr>Aptos</vt:lpstr>
      <vt:lpstr>Arial</vt:lpstr>
      <vt:lpstr>Arial MT</vt:lpstr>
      <vt:lpstr>Calibri</vt:lpstr>
      <vt:lpstr>Times New Roman</vt:lpstr>
      <vt:lpstr>Verdana</vt:lpstr>
      <vt:lpstr>Office Theme</vt:lpstr>
      <vt:lpstr>Varieties of Dictatorship</vt:lpstr>
      <vt:lpstr>PowerPoint Presentation</vt:lpstr>
      <vt:lpstr>There are many different types of dictatorship.</vt:lpstr>
      <vt:lpstr>PowerPoint Presentation</vt:lpstr>
      <vt:lpstr>Classifying Dictatorships</vt:lpstr>
      <vt:lpstr>Monarchic, Military, and Civilian Dictatorships, 1950-2022</vt:lpstr>
      <vt:lpstr>Dictators need to keep their support coalitions happy to stay in power.</vt:lpstr>
      <vt:lpstr>PowerPoint Presentation</vt:lpstr>
      <vt:lpstr>PowerPoint Presentation</vt:lpstr>
      <vt:lpstr>Less violence and political instability than other forms of dictatorship.</vt:lpstr>
      <vt:lpstr>PowerPoint Presentation</vt:lpstr>
      <vt:lpstr>PowerPoint Presentation</vt:lpstr>
      <vt:lpstr>PowerPoint Presentation</vt:lpstr>
      <vt:lpstr>PowerPoint Presentation</vt:lpstr>
      <vt:lpstr>PowerPoint Presentation</vt:lpstr>
      <vt:lpstr>A decline in the number of military coups since the 1960s</vt:lpstr>
      <vt:lpstr>PowerPoint Presentation</vt:lpstr>
      <vt:lpstr>Military dictatorships tend to have short durations and are more likely to end with negotiations as opposed to violence than other types of authoritarian regime.</vt:lpstr>
      <vt:lpstr>The value associated with giving up power is considerably higher for military dictatorships than for other forms of dictatorship.</vt:lpstr>
      <vt:lpstr>Timing of Elections after Military Coups</vt:lpstr>
      <vt:lpstr>PowerPoint Presentation</vt:lpstr>
      <vt:lpstr>PowerPoint Presentation</vt:lpstr>
      <vt:lpstr>Unlike monarchic and military dictatorships, civilian dictatorships don’t have an immediate institutional base of support; instead they have to create one.</vt:lpstr>
      <vt:lpstr>PowerPoint Presentation</vt:lpstr>
      <vt:lpstr>PowerPoint Presentation</vt:lpstr>
      <vt:lpstr>PowerPoint Presentation</vt:lpstr>
      <vt:lpstr>A cult of personality consists of a set of beliefs, values, myths, symbols, and rituals directed at the adulation of the leader.</vt:lpstr>
      <vt:lpstr>PowerPoint Presentation</vt:lpstr>
      <vt:lpstr>But personality cults and the propaganda claims made by authoritarian rulers are often ridiculously unbelievable.</vt:lpstr>
      <vt:lpstr>But personality cults and the propaganda claims made by authoritarian rulers are often ridiculously unbelievable.</vt:lpstr>
      <vt:lpstr>PowerPoint Presentation</vt:lpstr>
      <vt:lpstr>Another story is that they act as a screening device for loyalty and other desirable characteristics of supporters and subordinates.</vt:lpstr>
      <vt:lpstr>Adverse selection problem: How can you make sure that you delegate to the right type of agent?</vt:lpstr>
      <vt:lpstr>Personality cults can help with adverse selection problems by allowing you to screen out less loyal agents.</vt:lpstr>
      <vt:lpstr>Personality cults are a rational tool for helping dictators stay in power and achieve their goals.</vt:lpstr>
      <vt:lpstr>PowerPoint Presentation</vt:lpstr>
      <vt:lpstr>PowerPoint Presentation</vt:lpstr>
      <vt:lpstr>PowerPoint Presentation</vt:lpstr>
      <vt:lpstr>PowerPoint Presentation</vt:lpstr>
      <vt:lpstr>PowerPoint Presentation</vt:lpstr>
      <vt:lpstr>Regime type – democracy and dictatorship – is a foundational political institution.</vt:lpstr>
      <vt:lpstr>Power-sharing agreements in these situations must be self-enforcing.</vt:lpstr>
      <vt:lpstr>When a dictator first comes to power, there is a power-sharing agreement on how to share rents among the members of his support coalition.</vt:lpstr>
      <vt:lpstr>The only thing stopping the dictator from grabbing more power is the ability of the support coalition to replace him via a coup.</vt:lpstr>
      <vt:lpstr>The support coalition has limited information about whether the dictator is actually violating the power-sharing agreement.</vt:lpstr>
      <vt:lpstr>PowerPoint Presentation</vt:lpstr>
      <vt:lpstr>PowerPoint Presentation</vt:lpstr>
      <vt:lpstr>PowerPoint Presentation</vt:lpstr>
      <vt:lpstr>We’ve seen that dictatorships adopt institutions such as legislatures and political parties to reward their allies in the support coalition and to co-opt members of the opposition.</vt:lpstr>
      <vt:lpstr>Information on its own, though, isn’t sufficient to create a stable power-sharing arrangement.</vt:lpstr>
      <vt:lpstr>PowerPoint Presentation</vt:lpstr>
      <vt:lpstr>PowerPoint Presentation</vt:lpstr>
      <vt:lpstr>A stable authoritarian power-sharing agreement requires institutionalization and a fairly even distribution of power between the dictator and his support coalition.</vt:lpstr>
      <vt:lpstr>Strong dictators have no need to institutionalize. If there are institutions, they won’t constrain the dictator because they won’t be empowered.</vt:lpstr>
      <vt:lpstr>PowerPoint Presentation</vt:lpstr>
      <vt:lpstr>PowerPoint Presentation</vt:lpstr>
      <vt:lpstr>PowerPoint Presentation</vt:lpstr>
      <vt:lpstr>PowerPoint Presentation</vt:lpstr>
      <vt:lpstr>If societal opposition is high, only the military has the institutional capacity to put down violent unrest.</vt:lpstr>
      <vt:lpstr>If societal opposition is low, the dictator can afford to keep the military weak.</vt:lpstr>
      <vt:lpstr>PowerPoint Presentation</vt:lpstr>
      <vt:lpstr>PowerPoint Presentation</vt:lpstr>
      <vt:lpstr>PowerPoint Presentation</vt:lpstr>
      <vt:lpstr>Rather than repress the masses, the dictator can try to coopt them.</vt:lpstr>
      <vt:lpstr>PowerPoint Presentation</vt:lpstr>
      <vt:lpstr>But why create institutions to coopt opposition groups rather than buy them off directly?</vt:lpstr>
      <vt:lpstr>PowerPoint Presentation</vt:lpstr>
      <vt:lpstr>All leaders are motivated by the desire to gain and maintain office.</vt:lpstr>
      <vt:lpstr>Some environments encourage leaders to behave in ways that benefit society, whereas others encourage them to behave in ways that benefit only themselves and a few others.</vt:lpstr>
      <vt:lpstr>PowerPoint Presentation</vt:lpstr>
      <vt:lpstr>The Institutional Environment in Selectorate Theory</vt:lpstr>
      <vt:lpstr>Selectorate Theory and Regime-Type Location</vt:lpstr>
      <vt:lpstr>Leaders must keep their winning coalition satisfied to stay in power.</vt:lpstr>
      <vt:lpstr>A challenger also makes an offer regarding public goods, private goods, and the tax rate.</vt:lpstr>
      <vt:lpstr>PowerPoint Presentation</vt:lpstr>
      <vt:lpstr>Loyalty Norm</vt:lpstr>
      <vt:lpstr>PowerPoint Presentation</vt:lpstr>
      <vt:lpstr>The size of the loyalty norm affects the performance of leaders.</vt:lpstr>
      <vt:lpstr>PowerPoint Presentation</vt:lpstr>
      <vt:lpstr>PowerPoint Presentation</vt:lpstr>
      <vt:lpstr>Leaders in small W/S systems with strong loyalty norms like Society A have greater opportunities to engage in kleptocracy and corruption.</vt:lpstr>
      <vt:lpstr>PowerPoint Presentation</vt:lpstr>
      <vt:lpstr>Size of the Winning Coalition</vt:lpstr>
      <vt:lpstr>As the size of the winning coalition, W , increases, the value of the private goods going to each member decreases.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Let’s look at James Fearon’s famous bargaining model of war.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does A get from war?</vt:lpstr>
      <vt:lpstr>A will prefer any bargain (division of X) that gives them a higher payoff than this.</vt:lpstr>
      <vt:lpstr>PowerPoint Presentation</vt:lpstr>
      <vt:lpstr>What does B get from war?</vt:lpstr>
      <vt:lpstr>B will prefer any bargain (division of X) that gives them a higher payoff than this.</vt:lpstr>
      <vt:lpstr>PowerPoint Presentation</vt:lpstr>
      <vt:lpstr>PowerPoint Presentation</vt:lpstr>
      <vt:lpstr>PowerPoint Presentation</vt:lpstr>
      <vt:lpstr>But what if we’re negotiating over a power-sharing agreement?</vt:lpstr>
      <vt:lpstr>But what if we’re negotiating over a power-sharing agreement?</vt:lpstr>
      <vt:lpstr>Suppose we’re in some time period t.</vt:lpstr>
      <vt:lpstr>PowerPoint Presentation</vt:lpstr>
      <vt:lpstr>Suppose that the original power-sharing agreement saw B cede some of its power to A.</vt:lpstr>
      <vt:lpstr>There’s obviously a bargaining range in period t + 1 that both sides prefer to war.</vt:lpstr>
      <vt:lpstr>This process might continue until B has ceded all its power to A.</vt:lpstr>
      <vt:lpstr>Making a stable power-sharing agreement is difficult because it requires that both actors can credibly commit to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Golder, Matthew Richard</cp:lastModifiedBy>
  <cp:revision>3</cp:revision>
  <dcterms:created xsi:type="dcterms:W3CDTF">2024-07-08T20:10:29Z</dcterms:created>
  <dcterms:modified xsi:type="dcterms:W3CDTF">2024-07-14T18:33:48Z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2024-06-21T00:00:00Z</vt:filetime>
  </property>
  <property fmtid="{D5CDD505-2E9C-101B-9397-08002B2CF9AE}" pid="3" name="Creator">
    <vt:lpwstr>LaTeX with Beamer class</vt:lpwstr>
  </property>
  <property fmtid="{D5CDD505-2E9C-101B-9397-08002B2CF9AE}" pid="4" name="LastSaved">
    <vt:filetime>2024-07-08T00:00:00Z</vt:filetime>
  </property>
  <property fmtid="{D5CDD505-2E9C-101B-9397-08002B2CF9AE}" pid="5" name="PTEX.Fullbanner">
    <vt:lpwstr>This is pdfTeX, Version 3.141592653-2.6-1.40.25 (TeX Live 2023) kpathsea version 6.3.5</vt:lpwstr>
  </property>
  <property fmtid="{D5CDD505-2E9C-101B-9397-08002B2CF9AE}" pid="6" name="Producer">
    <vt:lpwstr>pdfTeX-1.40.25</vt:lpwstr>
  </property>
</Properties>
</file>